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113.xml" ContentType="application/vnd.openxmlformats-officedocument.presentationml.slide+xml"/>
  <Override PartName="/ppt/slides/slide142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s/slide102.xml" ContentType="application/vnd.openxmlformats-officedocument.presentationml.slide+xml"/>
  <Override PartName="/ppt/slides/slide120.xml" ContentType="application/vnd.openxmlformats-officedocument.presentationml.slide+xml"/>
  <Override PartName="/ppt/slides/slide13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129.xml" ContentType="application/vnd.openxmlformats-officedocument.presentationml.slide+xml"/>
  <Override PartName="/ppt/slides/slide99.xml" ContentType="application/vnd.openxmlformats-officedocument.presentationml.slide+xml"/>
  <Override PartName="/ppt/slides/slide118.xml" ContentType="application/vnd.openxmlformats-officedocument.presentationml.slide+xml"/>
  <Override PartName="/ppt/slides/slide136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107.xml" ContentType="application/vnd.openxmlformats-officedocument.presentationml.slide+xml"/>
  <Override PartName="/ppt/slides/slide125.xml" ContentType="application/vnd.openxmlformats-officedocument.presentationml.slide+xml"/>
  <Override PartName="/ppt/slides/slide143.xml" ContentType="application/vnd.openxmlformats-officedocument.presentationml.slide+xml"/>
  <Override PartName="/ppt/viewProps.xml" ContentType="application/vnd.openxmlformats-officedocument.presentationml.viewProp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s/slide66.xml" ContentType="application/vnd.openxmlformats-officedocument.presentationml.slide+xml"/>
  <Override PartName="/ppt/slides/slide95.xml" ContentType="application/vnd.openxmlformats-officedocument.presentationml.slide+xml"/>
  <Override PartName="/ppt/slides/slide103.xml" ContentType="application/vnd.openxmlformats-officedocument.presentationml.slide+xml"/>
  <Override PartName="/ppt/slides/slide114.xml" ContentType="application/vnd.openxmlformats-officedocument.presentationml.slide+xml"/>
  <Override PartName="/ppt/slides/slide132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121.xml" ContentType="application/vnd.openxmlformats-officedocument.presentationml.slide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s/slide62.xml" ContentType="application/vnd.openxmlformats-officedocument.presentationml.slide+xml"/>
  <Override PartName="/ppt/slides/slide80.xml" ContentType="application/vnd.openxmlformats-officedocument.presentationml.slide+xml"/>
  <Override PartName="/ppt/slides/slide91.xml" ContentType="application/vnd.openxmlformats-officedocument.presentationml.slide+xml"/>
  <Override PartName="/ppt/slides/slide110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slides/slide119.xml" ContentType="application/vnd.openxmlformats-officedocument.presentationml.slide+xml"/>
  <Override PartName="/ppt/slides/slide139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108.xml" ContentType="application/vnd.openxmlformats-officedocument.presentationml.slide+xml"/>
  <Override PartName="/ppt/slides/slide117.xml" ContentType="application/vnd.openxmlformats-officedocument.presentationml.slide+xml"/>
  <Override PartName="/ppt/slides/slide126.xml" ContentType="application/vnd.openxmlformats-officedocument.presentationml.slide+xml"/>
  <Override PartName="/ppt/slides/slide128.xml" ContentType="application/vnd.openxmlformats-officedocument.presentationml.slide+xml"/>
  <Override PartName="/ppt/slides/slide137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ppt/slides/slide106.xml" ContentType="application/vnd.openxmlformats-officedocument.presentationml.slide+xml"/>
  <Override PartName="/ppt/slides/slide115.xml" ContentType="application/vnd.openxmlformats-officedocument.presentationml.slide+xml"/>
  <Override PartName="/ppt/slides/slide124.xml" ContentType="application/vnd.openxmlformats-officedocument.presentationml.slide+xml"/>
  <Override PartName="/ppt/slides/slide135.xml" ContentType="application/vnd.openxmlformats-officedocument.presentationml.slide+xml"/>
  <Override PartName="/ppt/slides/slide144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s/slide104.xml" ContentType="application/vnd.openxmlformats-officedocument.presentationml.slide+xml"/>
  <Override PartName="/ppt/slides/slide122.xml" ContentType="application/vnd.openxmlformats-officedocument.presentationml.slide+xml"/>
  <Override PartName="/ppt/slides/slide133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s/slide111.xml" ContentType="application/vnd.openxmlformats-officedocument.presentationml.slide+xml"/>
  <Override PartName="/ppt/slides/slide140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s/slide138.xml" ContentType="application/vnd.openxmlformats-officedocument.presentationml.slide+xml"/>
  <Override PartName="/ppt/slides/slide79.xml" ContentType="application/vnd.openxmlformats-officedocument.presentationml.slide+xml"/>
  <Override PartName="/ppt/slides/slide109.xml" ContentType="application/vnd.openxmlformats-officedocument.presentationml.slide+xml"/>
  <Override PartName="/ppt/slides/slide127.xml" ContentType="application/vnd.openxmlformats-officedocument.presentationml.slide+xml"/>
  <Override PartName="/ppt/slides/slide145.xml" ContentType="application/vnd.openxmlformats-officedocument.presentationml.slide+xml"/>
  <Override PartName="/ppt/slides/slide7.xml" ContentType="application/vnd.openxmlformats-officedocument.presentationml.slide+xml"/>
  <Override PartName="/ppt/slides/slide68.xml" ContentType="application/vnd.openxmlformats-officedocument.presentationml.slide+xml"/>
  <Override PartName="/ppt/slides/slide97.xml" ContentType="application/vnd.openxmlformats-officedocument.presentationml.slide+xml"/>
  <Override PartName="/ppt/slides/slide116.xml" ContentType="application/vnd.openxmlformats-officedocument.presentationml.slide+xml"/>
  <Override PartName="/ppt/slides/slide134.xml" ContentType="application/vnd.openxmlformats-officedocument.presentationml.slide+xml"/>
  <Override PartName="/ppt/slideLayouts/slideLayout9.xml" ContentType="application/vnd.openxmlformats-officedocument.presentationml.slideLayout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105.xml" ContentType="application/vnd.openxmlformats-officedocument.presentationml.slide+xml"/>
  <Override PartName="/ppt/slides/slide123.xml" ContentType="application/vnd.openxmlformats-officedocument.presentationml.slide+xml"/>
  <Override PartName="/ppt/slides/slide141.xml" ContentType="application/vnd.openxmlformats-officedocument.presentationml.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s/slide64.xml" ContentType="application/vnd.openxmlformats-officedocument.presentationml.slide+xml"/>
  <Override PartName="/ppt/slides/slide93.xml" ContentType="application/vnd.openxmlformats-officedocument.presentationml.slide+xml"/>
  <Override PartName="/ppt/slides/slide101.xml" ContentType="application/vnd.openxmlformats-officedocument.presentationml.slide+xml"/>
  <Override PartName="/ppt/slides/slide112.xml" ContentType="application/vnd.openxmlformats-officedocument.presentationml.slide+xml"/>
  <Override PartName="/ppt/slides/slide130.xml" ContentType="application/vnd.openxmlformats-officedocument.presentationml.slide+xml"/>
  <Override PartName="/ppt/slideLayouts/slideLayout5.xml" ContentType="application/vnd.openxmlformats-officedocument.presentationml.slideLayou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slides/slide71.xml" ContentType="application/vnd.openxmlformats-officedocument.presentationml.slide+xml"/>
  <Override PartName="/ppt/slides/slide82.xml" ContentType="application/vnd.openxmlformats-officedocument.presentationml.slide+xml"/>
  <Default Extension="jpeg" ContentType="image/jpeg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slides/slide2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402" r:id="rId3"/>
    <p:sldId id="257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  <p:sldId id="356" r:id="rId102"/>
    <p:sldId id="357" r:id="rId103"/>
    <p:sldId id="358" r:id="rId104"/>
    <p:sldId id="360" r:id="rId105"/>
    <p:sldId id="361" r:id="rId106"/>
    <p:sldId id="362" r:id="rId107"/>
    <p:sldId id="363" r:id="rId108"/>
    <p:sldId id="364" r:id="rId109"/>
    <p:sldId id="365" r:id="rId110"/>
    <p:sldId id="366" r:id="rId111"/>
    <p:sldId id="367" r:id="rId112"/>
    <p:sldId id="368" r:id="rId113"/>
    <p:sldId id="369" r:id="rId114"/>
    <p:sldId id="370" r:id="rId115"/>
    <p:sldId id="371" r:id="rId116"/>
    <p:sldId id="372" r:id="rId117"/>
    <p:sldId id="373" r:id="rId118"/>
    <p:sldId id="374" r:id="rId119"/>
    <p:sldId id="375" r:id="rId120"/>
    <p:sldId id="376" r:id="rId121"/>
    <p:sldId id="377" r:id="rId122"/>
    <p:sldId id="378" r:id="rId123"/>
    <p:sldId id="379" r:id="rId124"/>
    <p:sldId id="380" r:id="rId125"/>
    <p:sldId id="381" r:id="rId126"/>
    <p:sldId id="382" r:id="rId127"/>
    <p:sldId id="383" r:id="rId128"/>
    <p:sldId id="384" r:id="rId129"/>
    <p:sldId id="385" r:id="rId130"/>
    <p:sldId id="386" r:id="rId131"/>
    <p:sldId id="387" r:id="rId132"/>
    <p:sldId id="388" r:id="rId133"/>
    <p:sldId id="389" r:id="rId134"/>
    <p:sldId id="390" r:id="rId135"/>
    <p:sldId id="391" r:id="rId136"/>
    <p:sldId id="392" r:id="rId137"/>
    <p:sldId id="393" r:id="rId138"/>
    <p:sldId id="394" r:id="rId139"/>
    <p:sldId id="395" r:id="rId140"/>
    <p:sldId id="396" r:id="rId141"/>
    <p:sldId id="397" r:id="rId142"/>
    <p:sldId id="398" r:id="rId143"/>
    <p:sldId id="399" r:id="rId144"/>
    <p:sldId id="400" r:id="rId145"/>
    <p:sldId id="401" r:id="rId146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3300"/>
    <a:srgbClr val="FF0066"/>
    <a:srgbClr val="0000FF"/>
    <a:srgbClr val="FF00FF"/>
    <a:srgbClr val="FF0000"/>
    <a:srgbClr val="6600FF"/>
    <a:srgbClr val="0066FF"/>
    <a:srgbClr val="A5002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-168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Relationship Id="rId138" Type="http://schemas.openxmlformats.org/officeDocument/2006/relationships/slide" Target="slides/slide137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144" Type="http://schemas.openxmlformats.org/officeDocument/2006/relationships/slide" Target="slides/slide143.xml"/><Relationship Id="rId149" Type="http://schemas.openxmlformats.org/officeDocument/2006/relationships/theme" Target="theme/theme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slide" Target="slides/slide13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50" Type="http://schemas.openxmlformats.org/officeDocument/2006/relationships/tableStyles" Target="tableStyle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16" Type="http://schemas.openxmlformats.org/officeDocument/2006/relationships/slide" Target="slides/slide115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137" Type="http://schemas.openxmlformats.org/officeDocument/2006/relationships/slide" Target="slides/slide13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40" Type="http://schemas.openxmlformats.org/officeDocument/2006/relationships/slide" Target="slides/slide139.xml"/><Relationship Id="rId145" Type="http://schemas.openxmlformats.org/officeDocument/2006/relationships/slide" Target="slides/slide14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30" Type="http://schemas.openxmlformats.org/officeDocument/2006/relationships/slide" Target="slides/slide129.xml"/><Relationship Id="rId135" Type="http://schemas.openxmlformats.org/officeDocument/2006/relationships/slide" Target="slides/slide134.xml"/><Relationship Id="rId143" Type="http://schemas.openxmlformats.org/officeDocument/2006/relationships/slide" Target="slides/slide142.xml"/><Relationship Id="rId148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slide" Target="slides/slide140.xml"/><Relationship Id="rId146" Type="http://schemas.openxmlformats.org/officeDocument/2006/relationships/slide" Target="slides/slide14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slide" Target="slides/slide135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147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slide" Target="slides/slide14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标题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7" name="副标题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30" name="日期占位符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6F3C6-4A61-472F-93AA-558680195674}" type="datetimeFigureOut">
              <a:rPr lang="zh-CN" altLang="en-US" smtClean="0"/>
              <a:pPr/>
              <a:t>2019/7/11</a:t>
            </a:fld>
            <a:endParaRPr lang="zh-CN" altLang="en-US"/>
          </a:p>
        </p:txBody>
      </p:sp>
      <p:sp>
        <p:nvSpPr>
          <p:cNvPr id="19" name="页脚占位符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27" name="灯片编号占位符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C21-126C-4EFA-9970-42F86BDCD4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6F3C6-4A61-472F-93AA-558680195674}" type="datetimeFigureOut">
              <a:rPr lang="zh-CN" altLang="en-US" smtClean="0"/>
              <a:pPr/>
              <a:t>2019/7/11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C21-126C-4EFA-9970-42F86BDCD4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6F3C6-4A61-472F-93AA-558680195674}" type="datetimeFigureOut">
              <a:rPr lang="zh-CN" altLang="en-US" smtClean="0"/>
              <a:pPr/>
              <a:t>2019/7/11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C21-126C-4EFA-9970-42F86BDCD4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6F3C6-4A61-472F-93AA-558680195674}" type="datetimeFigureOut">
              <a:rPr lang="zh-CN" altLang="en-US" smtClean="0"/>
              <a:pPr/>
              <a:t>2019/7/11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C21-126C-4EFA-9970-42F86BDCD4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6F3C6-4A61-472F-93AA-558680195674}" type="datetimeFigureOut">
              <a:rPr lang="zh-CN" altLang="en-US" smtClean="0"/>
              <a:pPr/>
              <a:t>2019/7/11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C21-126C-4EFA-9970-42F86BDCD4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6F3C6-4A61-472F-93AA-558680195674}" type="datetimeFigureOut">
              <a:rPr lang="zh-CN" altLang="en-US" smtClean="0"/>
              <a:pPr/>
              <a:t>2019/7/11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C21-126C-4EFA-9970-42F86BDCD4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内容占位符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6F3C6-4A61-472F-93AA-558680195674}" type="datetimeFigureOut">
              <a:rPr lang="zh-CN" altLang="en-US" smtClean="0"/>
              <a:pPr/>
              <a:t>2019/7/11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C21-126C-4EFA-9970-42F86BDCD4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6F3C6-4A61-472F-93AA-558680195674}" type="datetimeFigureOut">
              <a:rPr lang="zh-CN" altLang="en-US" smtClean="0"/>
              <a:pPr/>
              <a:t>2019/7/11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C21-126C-4EFA-9970-42F86BDCD4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6F3C6-4A61-472F-93AA-558680195674}" type="datetimeFigureOut">
              <a:rPr lang="zh-CN" altLang="en-US" smtClean="0"/>
              <a:pPr/>
              <a:t>2019/7/11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C21-126C-4EFA-9970-42F86BDCD4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6F3C6-4A61-472F-93AA-558680195674}" type="datetimeFigureOut">
              <a:rPr lang="zh-CN" altLang="en-US" smtClean="0"/>
              <a:pPr/>
              <a:t>2019/7/11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E3C21-126C-4EFA-9970-42F86BDCD49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单圆角矩形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角三角形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7C6F3C6-4A61-472F-93AA-558680195674}" type="datetimeFigureOut">
              <a:rPr lang="zh-CN" altLang="en-US" smtClean="0"/>
              <a:pPr/>
              <a:t>2019/7/11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15AE3C21-126C-4EFA-9970-42F86BDCD49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10" name="任意多边形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任意多边形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任意多边形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任意多边形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标题占位符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0" name="文本占位符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0" name="日期占位符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7C6F3C6-4A61-472F-93AA-558680195674}" type="datetimeFigureOut">
              <a:rPr lang="zh-CN" altLang="en-US" smtClean="0"/>
              <a:pPr/>
              <a:t>2019/7/11</a:t>
            </a:fld>
            <a:endParaRPr lang="zh-CN" altLang="en-US"/>
          </a:p>
        </p:txBody>
      </p:sp>
      <p:sp>
        <p:nvSpPr>
          <p:cNvPr id="22" name="页脚占位符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15AE3C21-126C-4EFA-9970-42F86BDCD497}" type="slidenum">
              <a:rPr lang="zh-CN" altLang="en-US" smtClean="0"/>
              <a:pPr/>
              <a:t>‹#›</a:t>
            </a:fld>
            <a:endParaRPr lang="zh-CN" altLang="en-US"/>
          </a:p>
        </p:txBody>
      </p:sp>
      <p:grpSp>
        <p:nvGrpSpPr>
          <p:cNvPr id="2" name="组合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任意多边形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任意多边形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/Relationships>
</file>

<file path=ppt/slides/_rels/slide1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/Relationships>
</file>

<file path=ppt/slides/_rels/slide1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/Relationships>
</file>

<file path=ppt/slides/_rels/slide1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99.xml"/><Relationship Id="rId3" Type="http://schemas.openxmlformats.org/officeDocument/2006/relationships/slide" Target="slide7.xml"/><Relationship Id="rId7" Type="http://schemas.openxmlformats.org/officeDocument/2006/relationships/slide" Target="slide87.xml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Relationship Id="rId6" Type="http://schemas.openxmlformats.org/officeDocument/2006/relationships/slide" Target="slide58.xml"/><Relationship Id="rId11" Type="http://schemas.openxmlformats.org/officeDocument/2006/relationships/slide" Target="slide136.xml"/><Relationship Id="rId5" Type="http://schemas.openxmlformats.org/officeDocument/2006/relationships/slide" Target="slide35.xml"/><Relationship Id="rId10" Type="http://schemas.openxmlformats.org/officeDocument/2006/relationships/slide" Target="slide134.xml"/><Relationship Id="rId4" Type="http://schemas.openxmlformats.org/officeDocument/2006/relationships/slide" Target="slide27.xml"/><Relationship Id="rId9" Type="http://schemas.openxmlformats.org/officeDocument/2006/relationships/slide" Target="slide11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9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/Relationships>
</file>

<file path=ppt/slides/_rels/slide9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 dirty="0" smtClean="0"/>
              <a:t>第</a:t>
            </a:r>
            <a:r>
              <a:rPr lang="en-US" altLang="zh-CN" dirty="0" smtClean="0"/>
              <a:t>3</a:t>
            </a:r>
            <a:r>
              <a:rPr lang="zh-CN" altLang="zh-CN" dirty="0" smtClean="0"/>
              <a:t>章</a:t>
            </a:r>
            <a:r>
              <a:rPr lang="en-US" altLang="zh-CN" dirty="0" smtClean="0"/>
              <a:t>  8086</a:t>
            </a:r>
            <a:r>
              <a:rPr lang="zh-CN" altLang="zh-CN" dirty="0" smtClean="0"/>
              <a:t>指令系统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278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3.4】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设被加数存于寄存器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DX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中，</a:t>
            </a:r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加数为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512</a:t>
            </a:r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写出相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应的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加法指令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分析：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因为被加数由寄存器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DX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提供，所以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DX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为目的操作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数，采用寄存器寻址方式，</a:t>
            </a:r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而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加数为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常数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512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采用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立即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寻址方式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 algn="ctr">
              <a:buClr>
                <a:srgbClr val="C87608"/>
              </a:buClr>
              <a:buNone/>
            </a:pPr>
            <a:endParaRPr lang="en-US" altLang="zh-CN" sz="2000" b="1" dirty="0" smtClean="0">
              <a:latin typeface="+mn-ea"/>
            </a:endParaRPr>
          </a:p>
          <a:p>
            <a:pPr algn="ctr">
              <a:buClr>
                <a:srgbClr val="C87608"/>
              </a:buClr>
              <a:buNone/>
            </a:pPr>
            <a:r>
              <a:rPr lang="en-US" altLang="zh-CN" sz="2000" b="1" dirty="0" smtClean="0">
                <a:latin typeface="+mn-ea"/>
              </a:rPr>
              <a:t>ADD  DX,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512</a:t>
            </a:r>
            <a:r>
              <a:rPr lang="en-US" altLang="zh-CN" sz="2000" b="1" dirty="0" smtClean="0">
                <a:latin typeface="+mn-ea"/>
              </a:rPr>
              <a:t>   </a:t>
            </a:r>
            <a:r>
              <a:rPr lang="en-US" altLang="zh-CN" sz="2000" b="1" dirty="0" smtClean="0">
                <a:latin typeface="+mn-ea"/>
                <a:cs typeface="Times New Roman" pitchFamily="18" charset="0"/>
              </a:rPr>
              <a:t>;</a:t>
            </a:r>
            <a:r>
              <a:rPr lang="en-US" altLang="zh-CN" sz="2000" dirty="0" smtClean="0"/>
              <a:t> </a:t>
            </a:r>
            <a:r>
              <a:rPr lang="en-US" altLang="zh-CN" sz="2000" b="1" dirty="0" smtClean="0">
                <a:latin typeface="+mn-ea"/>
              </a:rPr>
              <a:t>DX←(DX)+512</a:t>
            </a:r>
          </a:p>
          <a:p>
            <a:pPr algn="ctr">
              <a:buClr>
                <a:srgbClr val="C87608"/>
              </a:buClr>
              <a:buNone/>
            </a:pPr>
            <a:endParaRPr lang="en-US" altLang="zh-CN" sz="2000" b="1" dirty="0" smtClean="0">
              <a:latin typeface="+mn-ea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若指令执行前，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(DX)=1235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，则</a:t>
            </a:r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指令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执行后，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DX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寄存器的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内容为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1235+512=1747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注意：</a:t>
            </a:r>
            <a:r>
              <a:rPr lang="zh-CN" altLang="zh-CN" sz="2800" b="1" dirty="0" smtClean="0">
                <a:latin typeface="隶书" pitchFamily="49" charset="-122"/>
                <a:ea typeface="隶书" pitchFamily="49" charset="-122"/>
              </a:rPr>
              <a:t>立即寻址方式不能用于目的操作数。</a:t>
            </a:r>
            <a:endParaRPr lang="en-US" altLang="zh-CN" sz="2800" b="1" dirty="0" smtClean="0">
              <a:solidFill>
                <a:prstClr val="black"/>
              </a:solidFill>
              <a:latin typeface="隶书" pitchFamily="49" charset="-122"/>
              <a:ea typeface="隶书" pitchFamily="49" charset="-122"/>
            </a:endParaRPr>
          </a:p>
          <a:p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每处理完一个串元素，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串指针</a:t>
            </a:r>
            <a:r>
              <a:rPr lang="zh-CN" altLang="zh-CN" sz="2800" b="1" dirty="0" smtClean="0"/>
              <a:t>会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自动修改</a:t>
            </a:r>
            <a:r>
              <a:rPr lang="zh-CN" altLang="zh-CN" sz="2800" b="1" dirty="0" smtClean="0"/>
              <a:t>，指向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下一个</a:t>
            </a:r>
            <a:r>
              <a:rPr lang="zh-CN" altLang="zh-CN" sz="2800" b="1" dirty="0" smtClean="0"/>
              <a:t>串元素。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串操作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正向</a:t>
            </a:r>
            <a:r>
              <a:rPr lang="zh-CN" altLang="zh-CN" sz="2800" b="1" dirty="0" smtClean="0"/>
              <a:t>（从串首向串尾方向）进行时，串指针采用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增量修改</a:t>
            </a:r>
            <a:r>
              <a:rPr lang="zh-CN" altLang="zh-CN" sz="2800" b="1" dirty="0" smtClean="0"/>
              <a:t>方式；</a:t>
            </a:r>
            <a:r>
              <a:rPr lang="zh-CN" altLang="zh-CN" sz="2800" b="1" dirty="0" smtClean="0">
                <a:solidFill>
                  <a:srgbClr val="0000FF"/>
                </a:solidFill>
              </a:rPr>
              <a:t>反向</a:t>
            </a:r>
            <a:r>
              <a:rPr lang="zh-CN" altLang="zh-CN" sz="2800" b="1" dirty="0" smtClean="0"/>
              <a:t>（从串尾向串首方向）进行时，串指针采用</a:t>
            </a:r>
            <a:r>
              <a:rPr lang="zh-CN" altLang="zh-CN" sz="2800" b="1" dirty="0" smtClean="0">
                <a:solidFill>
                  <a:srgbClr val="0000FF"/>
                </a:solidFill>
              </a:rPr>
              <a:t>减量修改</a:t>
            </a:r>
            <a:r>
              <a:rPr lang="zh-CN" altLang="zh-CN" sz="2800" b="1" dirty="0" smtClean="0"/>
              <a:t>方式。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串操作的方向由控制标志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（方向标志）的状态决定：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DF=0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，正向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DF=1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，反向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。可用以下两条指令设置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DF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标志的状态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8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CLD</a:t>
            </a:r>
            <a:r>
              <a:rPr lang="en-US" altLang="zh-CN" sz="2400" b="1" dirty="0" smtClean="0">
                <a:latin typeface="+mn-ea"/>
              </a:rPr>
              <a:t>  ;</a:t>
            </a:r>
            <a:r>
              <a:rPr lang="zh-CN" altLang="zh-CN" sz="2400" b="1" dirty="0" smtClean="0">
                <a:latin typeface="+mn-ea"/>
              </a:rPr>
              <a:t>设置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DF=0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endParaRPr lang="en-US" altLang="zh-CN" sz="8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     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STD</a:t>
            </a:r>
            <a:r>
              <a:rPr lang="en-US" altLang="zh-CN" sz="2400" b="1" dirty="0" smtClean="0">
                <a:latin typeface="+mn-ea"/>
              </a:rPr>
              <a:t>  ;</a:t>
            </a:r>
            <a:r>
              <a:rPr lang="zh-CN" altLang="zh-CN" sz="2400" b="1" dirty="0" smtClean="0">
                <a:latin typeface="+mn-ea"/>
              </a:rPr>
              <a:t>设置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DF=1</a:t>
            </a:r>
            <a:endParaRPr lang="zh-CN" altLang="zh-CN" sz="2400" b="1" dirty="0" smtClean="0">
              <a:solidFill>
                <a:srgbClr val="0000FF"/>
              </a:solidFill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800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400" dirty="0" smtClean="0">
                <a:solidFill>
                  <a:srgbClr val="FF0000"/>
                </a:solidFill>
              </a:rPr>
              <a:t>   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zh-CN" altLang="zh-CN" sz="2400" b="1" dirty="0" smtClean="0">
                <a:latin typeface="+mj-ea"/>
                <a:ea typeface="+mj-ea"/>
              </a:rPr>
              <a:t>系统启动后，串操作的方向</a:t>
            </a:r>
            <a:r>
              <a:rPr lang="zh-CN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默认为正向</a:t>
            </a:r>
            <a:r>
              <a:rPr lang="zh-CN" altLang="zh-CN" sz="2400" b="1" dirty="0" smtClean="0">
                <a:latin typeface="+mj-ea"/>
                <a:ea typeface="+mj-ea"/>
              </a:rPr>
              <a:t>。</a:t>
            </a:r>
            <a:endParaRPr lang="en-US" altLang="zh-CN" sz="2400" b="1" dirty="0" smtClean="0">
              <a:solidFill>
                <a:srgbClr val="FF0000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串元素的类型有字节类型和字类型两种，相应的串分别称为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字节串</a:t>
            </a:r>
            <a:r>
              <a:rPr lang="zh-CN" altLang="zh-CN" sz="2800" b="1" dirty="0" smtClean="0"/>
              <a:t>和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字串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对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字节串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进行操作时，每处理完一个串元素，串指针自动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加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减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；对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字串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进行操作时，每处理完一个串元素，串指针自动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加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减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重复前缀</a:t>
            </a:r>
            <a:r>
              <a:rPr lang="zh-CN" altLang="zh-CN" sz="2800" b="1" dirty="0" smtClean="0"/>
              <a:t>用于控制串操作的次数。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/>
              <a:t>串操作指令有两种形式：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基本串操作指令</a:t>
            </a:r>
            <a:r>
              <a:rPr lang="zh-CN" altLang="en-US" sz="2800" b="1" dirty="0" smtClean="0"/>
              <a:t>和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带重复前缀的串操作指令</a:t>
            </a:r>
            <a:r>
              <a:rPr lang="zh-CN" altLang="en-US" sz="2800" b="1" dirty="0" smtClean="0"/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688632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基本串操作指令</a:t>
            </a:r>
            <a:endParaRPr lang="en-US" altLang="zh-CN" sz="10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）串传送（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MOVS)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类指令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MOVS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类指令将源串指针所指的串元素值，传送到目的串指针所指的串元素位置。</a:t>
            </a:r>
            <a:endParaRPr lang="en-US" altLang="zh-CN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0066FF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⑴ 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字节串传送指令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MOVSB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MOVS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B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latin typeface="+mn-ea"/>
              </a:rPr>
              <a:t>源串和目的串地址隐含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zh-CN" altLang="zh-CN" sz="2400" b="1" dirty="0" smtClean="0">
                <a:latin typeface="+mn-ea"/>
              </a:rPr>
              <a:t>该指令完成以下操作：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①</a:t>
            </a:r>
            <a:r>
              <a:rPr lang="zh-CN" altLang="zh-CN" sz="2400" b="1" dirty="0" smtClean="0">
                <a:latin typeface="+mn-ea"/>
              </a:rPr>
              <a:t> 传送一个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字节</a:t>
            </a:r>
            <a:r>
              <a:rPr lang="zh-CN" altLang="zh-CN" sz="2400" b="1" dirty="0" smtClean="0">
                <a:latin typeface="+mn-ea"/>
              </a:rPr>
              <a:t>：</a:t>
            </a:r>
            <a:r>
              <a:rPr lang="en-US" altLang="zh-CN" sz="2400" b="1" dirty="0" smtClean="0">
                <a:latin typeface="+mn-ea"/>
              </a:rPr>
              <a:t>ES:DI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(DS:SI)</a:t>
            </a:r>
            <a:r>
              <a:rPr lang="zh-CN" altLang="zh-CN" sz="2400" b="1" dirty="0" smtClean="0">
                <a:latin typeface="+mn-ea"/>
              </a:rPr>
              <a:t>；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②</a:t>
            </a:r>
            <a:r>
              <a:rPr lang="zh-CN" altLang="zh-CN" sz="2400" b="1" dirty="0" smtClean="0">
                <a:latin typeface="+mn-ea"/>
              </a:rPr>
              <a:t> 修改串指针：</a:t>
            </a:r>
            <a:r>
              <a:rPr lang="en-US" altLang="zh-CN" sz="2400" b="1" dirty="0" smtClean="0">
                <a:latin typeface="+mn-ea"/>
              </a:rPr>
              <a:t>SI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(SI)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zh-CN" sz="2400" b="1" dirty="0" smtClean="0">
                <a:latin typeface="+mn-ea"/>
              </a:rPr>
              <a:t>，</a:t>
            </a:r>
            <a:r>
              <a:rPr lang="en-US" altLang="zh-CN" sz="2400" b="1" dirty="0" smtClean="0">
                <a:latin typeface="+mn-ea"/>
              </a:rPr>
              <a:t>DI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1</a:t>
            </a:r>
          </a:p>
          <a:p>
            <a:endParaRPr lang="en-US" altLang="zh-CN" sz="800" b="1" dirty="0" smtClean="0">
              <a:latin typeface="+mn-ea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0066FF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⑵ 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字串传送指令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MOVSW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MOVS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W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latin typeface="+mn-ea"/>
              </a:rPr>
              <a:t>源串和目的串地址隐含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zh-CN" altLang="zh-CN" sz="2400" b="1" dirty="0" smtClean="0">
                <a:latin typeface="+mn-ea"/>
              </a:rPr>
              <a:t>该指令完成以下操作：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①</a:t>
            </a:r>
            <a:r>
              <a:rPr lang="zh-CN" altLang="zh-CN" sz="2400" b="1" dirty="0" smtClean="0">
                <a:latin typeface="+mn-ea"/>
              </a:rPr>
              <a:t> 传送一个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字</a:t>
            </a:r>
            <a:r>
              <a:rPr lang="zh-CN" altLang="zh-CN" sz="2400" b="1" dirty="0" smtClean="0">
                <a:latin typeface="+mn-ea"/>
              </a:rPr>
              <a:t>：</a:t>
            </a:r>
            <a:r>
              <a:rPr lang="en-US" altLang="zh-CN" sz="2400" b="1" dirty="0" smtClean="0">
                <a:latin typeface="+mn-ea"/>
              </a:rPr>
              <a:t>ES:DI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(DS:SI)</a:t>
            </a:r>
            <a:r>
              <a:rPr lang="zh-CN" altLang="zh-CN" sz="2400" b="1" dirty="0" smtClean="0">
                <a:latin typeface="+mn-ea"/>
              </a:rPr>
              <a:t>；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②</a:t>
            </a:r>
            <a:r>
              <a:rPr lang="zh-CN" altLang="zh-CN" sz="2400" b="1" dirty="0" smtClean="0">
                <a:latin typeface="+mn-ea"/>
              </a:rPr>
              <a:t> 修改串指针：</a:t>
            </a:r>
            <a:r>
              <a:rPr lang="en-US" altLang="zh-CN" sz="2400" b="1" dirty="0" smtClean="0">
                <a:latin typeface="+mn-ea"/>
              </a:rPr>
              <a:t>SI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(SI)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zh-CN" sz="2400" b="1" dirty="0" smtClean="0">
                <a:latin typeface="+mn-ea"/>
              </a:rPr>
              <a:t>，</a:t>
            </a:r>
            <a:r>
              <a:rPr lang="en-US" altLang="zh-CN" sz="2400" b="1" dirty="0" smtClean="0">
                <a:latin typeface="+mn-ea"/>
              </a:rPr>
              <a:t>DI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400" b="1" dirty="0" smtClean="0">
              <a:solidFill>
                <a:srgbClr val="FF0000"/>
              </a:solidFill>
              <a:latin typeface="+mn-ea"/>
              <a:cs typeface="Meiryo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3.51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(DS)=(ES)=2000H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(20010H)=86H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(20011H)=5CH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，执行以下指令序列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CLD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SI</a:t>
            </a:r>
            <a:r>
              <a:rPr lang="en-US" altLang="zh-CN" sz="2000" b="1" dirty="0" smtClean="0">
                <a:latin typeface="+mn-ea"/>
              </a:rPr>
              <a:t>,0010H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DI</a:t>
            </a:r>
            <a:r>
              <a:rPr lang="en-US" altLang="zh-CN" sz="2000" b="1" dirty="0" smtClean="0">
                <a:latin typeface="+mn-ea"/>
              </a:rPr>
              <a:t>,0050H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MOVSB</a:t>
            </a:r>
          </a:p>
          <a:p>
            <a:endParaRPr lang="zh-CN" altLang="zh-CN" sz="8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执行后，有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(20050H)=86H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(SI)=0011H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(DI)=0051H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3.52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承上例，若将最后一条串传送指令换成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MOVSW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则指令序列执行后，有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endParaRPr lang="en-US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(20050H)=86H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(20051H)=5CH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(SI)=0012H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(DI)=0052H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688632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）串比较（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CMPS)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类指令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CMPS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类指令主要用于比较两个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等长的串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是否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完全相同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。其方法是比较两个串对应位置上的串元素是否都相同。</a:t>
            </a:r>
            <a:endParaRPr lang="en-US" altLang="zh-CN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0066FF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⑴ 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字节串</a:t>
            </a:r>
            <a:r>
              <a:rPr lang="zh-CN" altLang="en-US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比较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指令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CMPSB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CMPS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B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latin typeface="+mn-ea"/>
              </a:rPr>
              <a:t>源串和目的串地址隐含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zh-CN" altLang="zh-CN" sz="2400" b="1" dirty="0" smtClean="0">
                <a:latin typeface="+mn-ea"/>
              </a:rPr>
              <a:t>该指令完成以下操作：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①</a:t>
            </a:r>
            <a:r>
              <a:rPr lang="zh-CN" altLang="zh-CN" sz="2400" b="1" dirty="0" smtClean="0">
                <a:latin typeface="+mn-ea"/>
              </a:rPr>
              <a:t> </a:t>
            </a:r>
            <a:r>
              <a:rPr lang="zh-CN" altLang="en-US" sz="2400" b="1" dirty="0" smtClean="0">
                <a:latin typeface="+mn-ea"/>
              </a:rPr>
              <a:t>做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字节</a:t>
            </a:r>
            <a:r>
              <a:rPr lang="zh-CN" altLang="en-US" sz="2400" b="1" dirty="0" smtClean="0">
                <a:latin typeface="+mn-ea"/>
              </a:rPr>
              <a:t>减法</a:t>
            </a:r>
            <a:r>
              <a:rPr lang="zh-CN" altLang="en-US" sz="2400" b="1" dirty="0" smtClean="0">
                <a:latin typeface="+mn-ea"/>
                <a:sym typeface="Wingdings" pitchFamily="2" charset="2"/>
              </a:rPr>
              <a:t>：</a:t>
            </a:r>
            <a:r>
              <a:rPr lang="en-US" altLang="zh-CN" sz="2400" b="1" dirty="0" smtClean="0">
                <a:latin typeface="+mn-ea"/>
                <a:sym typeface="Wingdings" pitchFamily="2" charset="2"/>
              </a:rPr>
              <a:t>(</a:t>
            </a:r>
            <a:r>
              <a:rPr lang="en-US" altLang="zh-CN" sz="2400" b="1" dirty="0" smtClean="0">
                <a:latin typeface="+mn-ea"/>
              </a:rPr>
              <a:t>DS:SI)-(ES:DI)</a:t>
            </a:r>
            <a:r>
              <a:rPr lang="zh-CN" altLang="en-US" sz="2400" b="1" dirty="0" smtClean="0">
                <a:latin typeface="+mn-ea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设置各种条件标志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②</a:t>
            </a:r>
            <a:r>
              <a:rPr lang="zh-CN" altLang="zh-CN" sz="2400" b="1" dirty="0" smtClean="0">
                <a:latin typeface="+mn-ea"/>
              </a:rPr>
              <a:t> 修改串指针：</a:t>
            </a:r>
            <a:r>
              <a:rPr lang="en-US" altLang="zh-CN" sz="2400" b="1" dirty="0" smtClean="0">
                <a:latin typeface="+mn-ea"/>
              </a:rPr>
              <a:t>SI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(SI)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zh-CN" altLang="zh-CN" sz="2400" b="1" dirty="0" smtClean="0">
                <a:latin typeface="+mn-ea"/>
              </a:rPr>
              <a:t>，</a:t>
            </a:r>
            <a:r>
              <a:rPr lang="en-US" altLang="zh-CN" sz="2400" b="1" dirty="0" smtClean="0">
                <a:latin typeface="+mn-ea"/>
              </a:rPr>
              <a:t>DI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1</a:t>
            </a:r>
          </a:p>
          <a:p>
            <a:endParaRPr lang="en-US" altLang="zh-CN" sz="800" b="1" dirty="0" smtClean="0">
              <a:latin typeface="+mn-ea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0066FF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⑵ 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字串</a:t>
            </a:r>
            <a:r>
              <a:rPr lang="zh-CN" altLang="en-US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比较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指令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CMPSW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CMPS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W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latin typeface="+mn-ea"/>
              </a:rPr>
              <a:t>源串和目的串地址隐含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zh-CN" altLang="zh-CN" sz="2400" b="1" dirty="0" smtClean="0">
                <a:latin typeface="+mn-ea"/>
              </a:rPr>
              <a:t>该指令完成以下操作：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①</a:t>
            </a:r>
            <a:r>
              <a:rPr lang="zh-CN" altLang="zh-CN" sz="2400" b="1" dirty="0" smtClean="0">
                <a:latin typeface="+mn-ea"/>
              </a:rPr>
              <a:t> </a:t>
            </a:r>
            <a:r>
              <a:rPr lang="zh-CN" altLang="en-US" sz="2400" b="1" dirty="0" smtClean="0">
                <a:latin typeface="+mn-ea"/>
              </a:rPr>
              <a:t>做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字</a:t>
            </a:r>
            <a:r>
              <a:rPr lang="zh-CN" altLang="en-US" sz="2400" b="1" dirty="0" smtClean="0">
                <a:latin typeface="+mn-ea"/>
              </a:rPr>
              <a:t>减法</a:t>
            </a:r>
            <a:r>
              <a:rPr lang="zh-CN" altLang="zh-CN" sz="2400" b="1" dirty="0" smtClean="0">
                <a:latin typeface="+mn-ea"/>
              </a:rPr>
              <a:t>：</a:t>
            </a:r>
            <a:r>
              <a:rPr lang="en-US" altLang="zh-CN" sz="2400" b="1" dirty="0" smtClean="0">
                <a:latin typeface="+mn-ea"/>
              </a:rPr>
              <a:t>(DS:SI)-(ES:DI)</a:t>
            </a:r>
            <a:r>
              <a:rPr lang="zh-CN" altLang="en-US" sz="2400" b="1" dirty="0" smtClean="0">
                <a:latin typeface="+mn-ea"/>
              </a:rPr>
              <a:t>，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设置各种条件标志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②</a:t>
            </a:r>
            <a:r>
              <a:rPr lang="zh-CN" altLang="zh-CN" sz="2400" b="1" dirty="0" smtClean="0">
                <a:latin typeface="+mn-ea"/>
              </a:rPr>
              <a:t> 修改串指针：</a:t>
            </a:r>
            <a:r>
              <a:rPr lang="en-US" altLang="zh-CN" sz="2400" b="1" dirty="0" smtClean="0">
                <a:latin typeface="+mn-ea"/>
              </a:rPr>
              <a:t>SI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(SI)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2</a:t>
            </a:r>
            <a:r>
              <a:rPr lang="zh-CN" altLang="zh-CN" sz="2400" b="1" dirty="0" smtClean="0">
                <a:latin typeface="+mn-ea"/>
              </a:rPr>
              <a:t>，</a:t>
            </a:r>
            <a:r>
              <a:rPr lang="en-US" altLang="zh-CN" sz="2400" b="1" dirty="0" smtClean="0">
                <a:latin typeface="+mn-ea"/>
              </a:rPr>
              <a:t>DI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400" b="1" dirty="0" smtClean="0">
              <a:solidFill>
                <a:srgbClr val="FF0000"/>
              </a:solidFill>
              <a:latin typeface="+mn-ea"/>
              <a:cs typeface="Meiryo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688632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）串搜索（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SCAS)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类指令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SCAS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类指令主要用于在一个串（目的串）中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搜索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（查找）一个特定的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串元素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。其方法是将需要查找的元素值与串中各个串元素依次进行比较。</a:t>
            </a:r>
            <a:endParaRPr lang="en-US" altLang="zh-CN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0066FF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⑴ 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字节串</a:t>
            </a:r>
            <a:r>
              <a:rPr lang="zh-CN" altLang="en-US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搜索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指令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SCASB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SCAS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B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latin typeface="+mn-ea"/>
              </a:rPr>
              <a:t>源</a:t>
            </a:r>
            <a:r>
              <a:rPr lang="zh-CN" altLang="en-US" sz="2400" b="1" dirty="0" smtClean="0">
                <a:latin typeface="+mn-ea"/>
              </a:rPr>
              <a:t>操作数</a:t>
            </a:r>
            <a:r>
              <a:rPr lang="en-US" altLang="zh-CN" sz="2400" b="1" dirty="0" smtClean="0">
                <a:latin typeface="+mn-ea"/>
              </a:rPr>
              <a:t>AL</a:t>
            </a:r>
            <a:r>
              <a:rPr lang="zh-CN" altLang="zh-CN" sz="2400" b="1" dirty="0" smtClean="0">
                <a:latin typeface="+mn-ea"/>
              </a:rPr>
              <a:t>和目的串地址隐含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zh-CN" altLang="zh-CN" sz="2400" b="1" dirty="0" smtClean="0">
                <a:latin typeface="+mn-ea"/>
              </a:rPr>
              <a:t>该指令完成以下操作：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①</a:t>
            </a:r>
            <a:r>
              <a:rPr lang="zh-CN" altLang="zh-CN" sz="2400" b="1" dirty="0" smtClean="0">
                <a:latin typeface="+mn-ea"/>
              </a:rPr>
              <a:t> </a:t>
            </a:r>
            <a:r>
              <a:rPr lang="zh-CN" altLang="en-US" sz="2400" b="1" dirty="0" smtClean="0">
                <a:latin typeface="+mn-ea"/>
              </a:rPr>
              <a:t>做减法</a:t>
            </a:r>
            <a:r>
              <a:rPr lang="zh-CN" altLang="en-US" sz="2400" b="1" dirty="0" smtClean="0">
                <a:latin typeface="+mn-ea"/>
                <a:sym typeface="Wingdings" pitchFamily="2" charset="2"/>
              </a:rPr>
              <a:t>：</a:t>
            </a:r>
            <a:r>
              <a:rPr lang="en-US" altLang="zh-CN" sz="2400" b="1" dirty="0" smtClean="0">
                <a:latin typeface="+mn-ea"/>
                <a:sym typeface="Wingdings" pitchFamily="2" charset="2"/>
              </a:rPr>
              <a:t>(</a:t>
            </a:r>
            <a:r>
              <a:rPr lang="en-US" altLang="zh-CN" sz="2400" b="1" dirty="0" smtClean="0">
                <a:latin typeface="+mn-ea"/>
              </a:rPr>
              <a:t>AL)-(ES:DI)</a:t>
            </a:r>
            <a:r>
              <a:rPr lang="zh-CN" altLang="en-US" sz="2400" b="1" dirty="0" smtClean="0">
                <a:latin typeface="+mn-ea"/>
              </a:rPr>
              <a:t>，若搜索成功，则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ZF</a:t>
            </a:r>
            <a:r>
              <a:rPr lang="en-US" altLang="zh-CN" sz="2400" b="1" dirty="0" smtClean="0">
                <a:latin typeface="+mn-ea"/>
              </a:rPr>
              <a:t>=1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②</a:t>
            </a:r>
            <a:r>
              <a:rPr lang="zh-CN" altLang="zh-CN" sz="2400" b="1" dirty="0" smtClean="0">
                <a:latin typeface="+mn-ea"/>
              </a:rPr>
              <a:t> 修改串指针：</a:t>
            </a:r>
            <a:r>
              <a:rPr lang="en-US" altLang="zh-CN" sz="2400" b="1" dirty="0" smtClean="0">
                <a:latin typeface="+mn-ea"/>
              </a:rPr>
              <a:t>DI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1</a:t>
            </a:r>
          </a:p>
          <a:p>
            <a:endParaRPr lang="en-US" altLang="zh-CN" sz="800" b="1" dirty="0" smtClean="0">
              <a:latin typeface="+mn-ea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0066FF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⑵ 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字串</a:t>
            </a:r>
            <a:r>
              <a:rPr lang="zh-CN" altLang="en-US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搜索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指令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SCASW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SCAS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W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latin typeface="+mn-ea"/>
              </a:rPr>
              <a:t>源</a:t>
            </a:r>
            <a:r>
              <a:rPr lang="zh-CN" altLang="en-US" sz="2400" b="1" dirty="0" smtClean="0">
                <a:latin typeface="+mn-ea"/>
              </a:rPr>
              <a:t>操作数</a:t>
            </a:r>
            <a:r>
              <a:rPr lang="en-US" altLang="zh-CN" sz="2400" b="1" dirty="0" smtClean="0">
                <a:latin typeface="+mn-ea"/>
              </a:rPr>
              <a:t>AX</a:t>
            </a:r>
            <a:r>
              <a:rPr lang="zh-CN" altLang="zh-CN" sz="2400" b="1" dirty="0" smtClean="0">
                <a:latin typeface="+mn-ea"/>
              </a:rPr>
              <a:t>和目的串地址隐含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zh-CN" altLang="zh-CN" sz="2400" b="1" dirty="0" smtClean="0">
                <a:latin typeface="+mn-ea"/>
              </a:rPr>
              <a:t>该指令完成以下操作：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①</a:t>
            </a:r>
            <a:r>
              <a:rPr lang="zh-CN" altLang="zh-CN" sz="2400" b="1" dirty="0" smtClean="0">
                <a:latin typeface="+mn-ea"/>
              </a:rPr>
              <a:t> </a:t>
            </a:r>
            <a:r>
              <a:rPr lang="zh-CN" altLang="en-US" sz="2400" b="1" dirty="0" smtClean="0">
                <a:latin typeface="+mn-ea"/>
              </a:rPr>
              <a:t>做减法</a:t>
            </a:r>
            <a:r>
              <a:rPr lang="zh-CN" altLang="zh-CN" sz="2400" b="1" dirty="0" smtClean="0">
                <a:latin typeface="+mn-ea"/>
              </a:rPr>
              <a:t>：</a:t>
            </a:r>
            <a:r>
              <a:rPr lang="en-US" altLang="zh-CN" sz="2400" b="1" dirty="0" smtClean="0">
                <a:latin typeface="+mn-ea"/>
              </a:rPr>
              <a:t>(AX)-(ES:DI)</a:t>
            </a:r>
            <a:r>
              <a:rPr lang="zh-CN" altLang="en-US" sz="2400" b="1" dirty="0" smtClean="0">
                <a:latin typeface="+mn-ea"/>
              </a:rPr>
              <a:t>，若搜索成功，则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ZF</a:t>
            </a:r>
            <a:r>
              <a:rPr lang="en-US" altLang="zh-CN" sz="2400" b="1" dirty="0" smtClean="0">
                <a:latin typeface="+mn-ea"/>
              </a:rPr>
              <a:t>=1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②</a:t>
            </a:r>
            <a:r>
              <a:rPr lang="zh-CN" altLang="zh-CN" sz="2400" b="1" dirty="0" smtClean="0">
                <a:latin typeface="+mn-ea"/>
              </a:rPr>
              <a:t> 修改串指针：</a:t>
            </a:r>
            <a:r>
              <a:rPr lang="en-US" altLang="zh-CN" sz="2400" b="1" dirty="0" smtClean="0">
                <a:latin typeface="+mn-ea"/>
              </a:rPr>
              <a:t>DI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400" b="1" dirty="0" smtClean="0">
              <a:solidFill>
                <a:srgbClr val="FF0000"/>
              </a:solidFill>
              <a:latin typeface="+mn-ea"/>
              <a:cs typeface="Meiryo" pitchFamily="34" charset="-128"/>
            </a:endParaRP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6886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4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）串存数（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STOS)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类指令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STOS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类指令用于将一个元素值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存入目的串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指针所指的串元素中。</a:t>
            </a:r>
            <a:endParaRPr lang="en-US" altLang="zh-CN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0066FF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⑴ 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字节串</a:t>
            </a:r>
            <a:r>
              <a:rPr lang="zh-CN" altLang="en-US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存数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指令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STOSB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STOS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B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latin typeface="+mn-ea"/>
              </a:rPr>
              <a:t>源</a:t>
            </a:r>
            <a:r>
              <a:rPr lang="zh-CN" altLang="en-US" sz="2400" b="1" dirty="0" smtClean="0">
                <a:latin typeface="+mn-ea"/>
              </a:rPr>
              <a:t>操作数</a:t>
            </a:r>
            <a:r>
              <a:rPr lang="en-US" altLang="zh-CN" sz="2400" b="1" dirty="0" smtClean="0">
                <a:latin typeface="+mn-ea"/>
              </a:rPr>
              <a:t>AL</a:t>
            </a:r>
            <a:r>
              <a:rPr lang="zh-CN" altLang="zh-CN" sz="2400" b="1" dirty="0" smtClean="0">
                <a:latin typeface="+mn-ea"/>
              </a:rPr>
              <a:t>和目的串地址隐含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zh-CN" altLang="zh-CN" sz="2400" b="1" dirty="0" smtClean="0">
                <a:latin typeface="+mn-ea"/>
              </a:rPr>
              <a:t>该指令完成以下操作：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①</a:t>
            </a:r>
            <a:r>
              <a:rPr lang="en-US" altLang="zh-CN" sz="2400" b="1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zh-CN" altLang="zh-CN" sz="2400" b="1" dirty="0" smtClean="0"/>
              <a:t>将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zh-CN" altLang="zh-CN" sz="2400" b="1" dirty="0" smtClean="0"/>
              <a:t>的内容存入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目的串</a:t>
            </a:r>
            <a:r>
              <a:rPr lang="zh-CN" altLang="zh-CN" sz="2400" b="1" dirty="0" smtClean="0"/>
              <a:t>中</a:t>
            </a:r>
            <a:r>
              <a:rPr lang="zh-CN" altLang="en-US" sz="2400" b="1" dirty="0" smtClean="0">
                <a:latin typeface="+mn-ea"/>
                <a:sym typeface="Wingdings" pitchFamily="2" charset="2"/>
              </a:rPr>
              <a:t>：</a:t>
            </a:r>
            <a:r>
              <a:rPr lang="en-US" altLang="zh-CN" sz="2400" b="1" dirty="0" smtClean="0">
                <a:latin typeface="+mn-ea"/>
              </a:rPr>
              <a:t>ES:DI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(AL)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②</a:t>
            </a:r>
            <a:r>
              <a:rPr lang="zh-CN" altLang="zh-CN" sz="2400" b="1" dirty="0" smtClean="0">
                <a:latin typeface="+mn-ea"/>
              </a:rPr>
              <a:t> 修改串指针：</a:t>
            </a:r>
            <a:r>
              <a:rPr lang="en-US" altLang="zh-CN" sz="2400" b="1" dirty="0" smtClean="0">
                <a:latin typeface="+mn-ea"/>
              </a:rPr>
              <a:t>DI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1</a:t>
            </a:r>
          </a:p>
          <a:p>
            <a:endParaRPr lang="en-US" altLang="zh-CN" sz="800" b="1" dirty="0" smtClean="0">
              <a:latin typeface="+mn-ea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0066FF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⑵ 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字串</a:t>
            </a:r>
            <a:r>
              <a:rPr lang="zh-CN" altLang="en-US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存数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指令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STOSW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STOS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W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latin typeface="+mn-ea"/>
              </a:rPr>
              <a:t>源</a:t>
            </a:r>
            <a:r>
              <a:rPr lang="zh-CN" altLang="en-US" sz="2400" b="1" dirty="0" smtClean="0">
                <a:latin typeface="+mn-ea"/>
              </a:rPr>
              <a:t>操作数</a:t>
            </a:r>
            <a:r>
              <a:rPr lang="en-US" altLang="zh-CN" sz="2400" b="1" dirty="0" smtClean="0">
                <a:latin typeface="+mn-ea"/>
              </a:rPr>
              <a:t>AX</a:t>
            </a:r>
            <a:r>
              <a:rPr lang="zh-CN" altLang="zh-CN" sz="2400" b="1" dirty="0" smtClean="0">
                <a:latin typeface="+mn-ea"/>
              </a:rPr>
              <a:t>和目的串地址隐含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zh-CN" altLang="zh-CN" sz="2400" b="1" dirty="0" smtClean="0">
                <a:latin typeface="+mn-ea"/>
              </a:rPr>
              <a:t>该指令完成以下操作：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①</a:t>
            </a:r>
            <a:r>
              <a:rPr lang="en-US" altLang="zh-CN" sz="2400" b="1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zh-CN" altLang="zh-CN" sz="2400" b="1" dirty="0" smtClean="0"/>
              <a:t>将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400" b="1" dirty="0" smtClean="0"/>
              <a:t>的内容存入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目的串</a:t>
            </a:r>
            <a:r>
              <a:rPr lang="zh-CN" altLang="zh-CN" sz="2400" b="1" dirty="0" smtClean="0"/>
              <a:t>中</a:t>
            </a:r>
            <a:r>
              <a:rPr lang="zh-CN" altLang="en-US" sz="2400" b="1" dirty="0" smtClean="0">
                <a:latin typeface="+mn-ea"/>
                <a:sym typeface="Wingdings" pitchFamily="2" charset="2"/>
              </a:rPr>
              <a:t>：</a:t>
            </a:r>
            <a:r>
              <a:rPr lang="en-US" altLang="zh-CN" sz="2400" b="1" dirty="0" smtClean="0">
                <a:latin typeface="+mn-ea"/>
              </a:rPr>
              <a:t>ES:DI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(AX)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②</a:t>
            </a:r>
            <a:r>
              <a:rPr lang="zh-CN" altLang="zh-CN" sz="2400" b="1" dirty="0" smtClean="0">
                <a:latin typeface="+mn-ea"/>
              </a:rPr>
              <a:t> 修改串指针：</a:t>
            </a:r>
            <a:r>
              <a:rPr lang="en-US" altLang="zh-CN" sz="2400" b="1" dirty="0" smtClean="0">
                <a:latin typeface="+mn-ea"/>
              </a:rPr>
              <a:t>DI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400" b="1" dirty="0" smtClean="0">
              <a:solidFill>
                <a:srgbClr val="FF0000"/>
              </a:solidFill>
              <a:latin typeface="+mn-ea"/>
              <a:cs typeface="Meiryo" pitchFamily="34" charset="-128"/>
            </a:endParaRP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6886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5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）串取数（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LODS)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类指令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LODS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类指令用于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取出源串指针所指的串元素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的值。</a:t>
            </a:r>
            <a:endParaRPr lang="en-US" altLang="zh-CN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0066FF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⑴ 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字节串</a:t>
            </a:r>
            <a:r>
              <a:rPr lang="zh-CN" altLang="en-US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取数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指令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LODSB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LODS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B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latin typeface="+mn-ea"/>
              </a:rPr>
              <a:t>源串地址</a:t>
            </a:r>
            <a:r>
              <a:rPr lang="zh-CN" altLang="en-US" sz="2400" b="1" dirty="0" smtClean="0">
                <a:latin typeface="+mn-ea"/>
              </a:rPr>
              <a:t>和目的操作数</a:t>
            </a:r>
            <a:r>
              <a:rPr lang="en-US" altLang="zh-CN" sz="2400" b="1" dirty="0" smtClean="0">
                <a:latin typeface="+mn-ea"/>
              </a:rPr>
              <a:t>AL</a:t>
            </a:r>
            <a:r>
              <a:rPr lang="zh-CN" altLang="en-US" sz="2400" b="1" dirty="0" smtClean="0">
                <a:latin typeface="+mn-ea"/>
              </a:rPr>
              <a:t>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zh-CN" altLang="zh-CN" sz="2400" b="1" dirty="0" smtClean="0">
                <a:latin typeface="+mn-ea"/>
              </a:rPr>
              <a:t>该指令完成以下操作：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①</a:t>
            </a:r>
            <a:r>
              <a:rPr lang="en-US" altLang="zh-CN" sz="2400" b="1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zh-CN" altLang="zh-CN" sz="2400" b="1" dirty="0" smtClean="0"/>
              <a:t>从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源串</a:t>
            </a:r>
            <a:r>
              <a:rPr lang="zh-CN" altLang="zh-CN" sz="2400" b="1" dirty="0" smtClean="0"/>
              <a:t>中取出一个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字节</a:t>
            </a:r>
            <a:r>
              <a:rPr lang="zh-CN" altLang="zh-CN" sz="2400" b="1" dirty="0" smtClean="0"/>
              <a:t>存入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en-US" altLang="zh-CN" sz="2400" dirty="0" smtClean="0"/>
              <a:t> </a:t>
            </a:r>
            <a:r>
              <a:rPr lang="zh-CN" altLang="en-US" sz="2400" b="1" dirty="0" smtClean="0">
                <a:latin typeface="+mn-ea"/>
                <a:sym typeface="Wingdings" pitchFamily="2" charset="2"/>
              </a:rPr>
              <a:t>：</a:t>
            </a:r>
            <a:r>
              <a:rPr lang="en-US" altLang="zh-CN" sz="2400" b="1" dirty="0" smtClean="0">
                <a:latin typeface="+mn-ea"/>
              </a:rPr>
              <a:t>AL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(DS:SI)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②</a:t>
            </a:r>
            <a:r>
              <a:rPr lang="zh-CN" altLang="zh-CN" sz="2400" b="1" dirty="0" smtClean="0">
                <a:latin typeface="+mn-ea"/>
              </a:rPr>
              <a:t> 修改串指针：</a:t>
            </a:r>
            <a:r>
              <a:rPr lang="en-US" altLang="zh-CN" sz="2400" b="1" dirty="0" smtClean="0">
                <a:latin typeface="+mn-ea"/>
              </a:rPr>
              <a:t>SI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(SI)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1</a:t>
            </a:r>
          </a:p>
          <a:p>
            <a:endParaRPr lang="en-US" altLang="zh-CN" sz="800" b="1" dirty="0" smtClean="0">
              <a:latin typeface="+mn-ea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0066FF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⑵ 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字串</a:t>
            </a:r>
            <a:r>
              <a:rPr lang="zh-CN" altLang="en-US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取数</a:t>
            </a:r>
            <a:r>
              <a:rPr lang="zh-CN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指令</a:t>
            </a:r>
            <a:r>
              <a:rPr lang="en-US" altLang="zh-CN" sz="2400" b="1" dirty="0" smtClean="0">
                <a:solidFill>
                  <a:schemeClr val="accent2"/>
                </a:solidFill>
                <a:latin typeface="Meiryo" pitchFamily="34" charset="-128"/>
                <a:ea typeface="Meiryo" pitchFamily="34" charset="-128"/>
                <a:cs typeface="Meiryo" pitchFamily="34" charset="-128"/>
              </a:rPr>
              <a:t>LODSW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LODS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W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latin typeface="+mn-ea"/>
              </a:rPr>
              <a:t>源串地址</a:t>
            </a:r>
            <a:r>
              <a:rPr lang="zh-CN" altLang="en-US" sz="2400" b="1" dirty="0" smtClean="0">
                <a:latin typeface="+mn-ea"/>
              </a:rPr>
              <a:t>和目的操作数</a:t>
            </a:r>
            <a:r>
              <a:rPr lang="en-US" altLang="zh-CN" sz="2400" b="1" dirty="0" smtClean="0">
                <a:latin typeface="+mn-ea"/>
              </a:rPr>
              <a:t>AX</a:t>
            </a:r>
            <a:r>
              <a:rPr lang="zh-CN" altLang="en-US" sz="2400" b="1" dirty="0" smtClean="0">
                <a:latin typeface="+mn-ea"/>
              </a:rPr>
              <a:t>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zh-CN" altLang="zh-CN" sz="2400" b="1" dirty="0" smtClean="0">
                <a:latin typeface="+mn-ea"/>
              </a:rPr>
              <a:t>该指令完成以下操作：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①</a:t>
            </a:r>
            <a:r>
              <a:rPr lang="en-US" altLang="zh-CN" sz="2400" b="1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zh-CN" altLang="zh-CN" sz="2400" b="1" dirty="0" smtClean="0"/>
              <a:t>从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源串</a:t>
            </a:r>
            <a:r>
              <a:rPr lang="zh-CN" altLang="zh-CN" sz="2400" b="1" dirty="0" smtClean="0"/>
              <a:t>中取出一个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字</a:t>
            </a:r>
            <a:r>
              <a:rPr lang="zh-CN" altLang="zh-CN" sz="2400" b="1" dirty="0" smtClean="0"/>
              <a:t>存入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en-US" sz="2400" b="1" dirty="0" smtClean="0">
                <a:latin typeface="+mn-ea"/>
                <a:sym typeface="Wingdings" pitchFamily="2" charset="2"/>
              </a:rPr>
              <a:t>：</a:t>
            </a:r>
            <a:r>
              <a:rPr lang="en-US" altLang="zh-CN" sz="2400" b="1" dirty="0" smtClean="0">
                <a:latin typeface="+mn-ea"/>
              </a:rPr>
              <a:t>AX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(DS:SI)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②</a:t>
            </a:r>
            <a:r>
              <a:rPr lang="zh-CN" altLang="zh-CN" sz="2400" b="1" dirty="0" smtClean="0">
                <a:latin typeface="+mn-ea"/>
              </a:rPr>
              <a:t> 修改串指针：</a:t>
            </a:r>
            <a:r>
              <a:rPr lang="en-US" altLang="zh-CN" sz="2400" b="1" dirty="0" smtClean="0">
                <a:latin typeface="+mn-ea"/>
              </a:rPr>
              <a:t>SI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(SI)</a:t>
            </a:r>
            <a:r>
              <a:rPr lang="zh-CN" altLang="zh-CN" sz="2400" b="1" dirty="0" smtClean="0">
                <a:latin typeface="+mn-ea"/>
              </a:rPr>
              <a:t>±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2</a:t>
            </a:r>
            <a:endParaRPr lang="en-US" altLang="zh-CN" sz="2400" b="1" dirty="0" smtClean="0">
              <a:solidFill>
                <a:srgbClr val="FF0000"/>
              </a:solidFill>
              <a:latin typeface="+mn-ea"/>
              <a:cs typeface="Meiryo" pitchFamily="34" charset="-128"/>
            </a:endParaRP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2.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串操作的重复前缀</a:t>
            </a:r>
            <a:endParaRPr lang="en-US" altLang="zh-CN" sz="10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重复前缀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置于基本串操作指令之前，用于控制基本串操作指令的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连续、重复执行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。重复前缀指定使用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寄存器作为重复次数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计数器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，且采用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减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计数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方式。</a:t>
            </a:r>
            <a:endParaRPr lang="en-US" altLang="zh-CN" sz="2800" b="1" dirty="0" smtClean="0">
              <a:solidFill>
                <a:srgbClr val="0070C0"/>
              </a:solidFill>
              <a:latin typeface="Times New Roman" pitchFamily="18" charset="0"/>
              <a:ea typeface="华文新魏" pitchFamily="2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REP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前缀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前缀适合与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MOVS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STOS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LODS</a:t>
            </a:r>
            <a:r>
              <a:rPr lang="zh-CN" altLang="zh-CN" sz="2800" b="1" dirty="0" smtClean="0"/>
              <a:t>这三类指令配合使用。</a:t>
            </a:r>
            <a:endParaRPr lang="en-US" altLang="zh-CN" sz="2800" b="1" dirty="0" smtClean="0"/>
          </a:p>
          <a:p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用法：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REP</a:t>
            </a:r>
            <a:r>
              <a:rPr lang="en-US" altLang="zh-CN" sz="2400" b="1" dirty="0" smtClean="0">
                <a:latin typeface="+mn-ea"/>
              </a:rPr>
              <a:t>  MOVS/STOS/LODS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功能：按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中预置的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重复次数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连续、重复执行指定的串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操作指令。每执行一次，串指针自动修改，且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CX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中的计数值减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。当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(CX)=0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</a:t>
            </a:r>
            <a:r>
              <a:rPr lang="zh-CN" altLang="zh-CN" sz="2400" b="1" dirty="0" smtClean="0"/>
              <a:t>，重复执行结束。</a:t>
            </a:r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Meiryo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3.53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编写指令序列，将数据段内偏移地址从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0010H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开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始的连续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字节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数据传送到偏移地址从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0100H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开始的存储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区域。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解：这是一个典型的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字节串传送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问题。由于目的串与源串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同在数据段内，故应使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ES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DS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相同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。指令序列如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下</a:t>
            </a:r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CLD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AX,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DS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ES</a:t>
            </a:r>
            <a:r>
              <a:rPr lang="en-US" altLang="zh-CN" sz="2000" b="1" dirty="0" smtClean="0">
                <a:latin typeface="+mn-ea"/>
              </a:rPr>
              <a:t>,AX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SI</a:t>
            </a:r>
            <a:r>
              <a:rPr lang="en-US" altLang="zh-CN" sz="2000" b="1" dirty="0" smtClean="0">
                <a:latin typeface="+mn-ea"/>
              </a:rPr>
              <a:t>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0010H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DI</a:t>
            </a:r>
            <a:r>
              <a:rPr lang="en-US" altLang="zh-CN" sz="2000" b="1" dirty="0" smtClean="0">
                <a:latin typeface="+mn-ea"/>
              </a:rPr>
              <a:t>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0100H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CX</a:t>
            </a:r>
            <a:r>
              <a:rPr lang="en-US" altLang="zh-CN" sz="2000" b="1" dirty="0" smtClean="0">
                <a:latin typeface="+mn-ea"/>
              </a:rPr>
              <a:t>,50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REP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MOVSB</a:t>
            </a:r>
            <a:endParaRPr lang="zh-CN" altLang="zh-CN" sz="800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存储器寻址方式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若操作数</a:t>
            </a:r>
            <a:r>
              <a:rPr lang="zh-CN" altLang="en-US" sz="2800" b="1" dirty="0" smtClean="0"/>
              <a:t>项</a:t>
            </a:r>
            <a:r>
              <a:rPr lang="zh-CN" altLang="zh-CN" sz="2800" b="1" dirty="0" smtClean="0"/>
              <a:t>中</a:t>
            </a:r>
            <a:r>
              <a:rPr lang="zh-CN" altLang="en-US" sz="2800" b="1" dirty="0" smtClean="0"/>
              <a:t>指出的是</a:t>
            </a:r>
            <a:r>
              <a:rPr lang="zh-CN" altLang="zh-CN" sz="2800" b="1" dirty="0" smtClean="0"/>
              <a:t>操作数</a:t>
            </a:r>
            <a:r>
              <a:rPr lang="zh-CN" altLang="en-US" sz="2800" b="1" dirty="0" smtClean="0"/>
              <a:t>在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存储器</a:t>
            </a:r>
            <a:r>
              <a:rPr lang="zh-CN" altLang="en-US" sz="2800" b="1" dirty="0" smtClean="0"/>
              <a:t>中</a:t>
            </a:r>
            <a:r>
              <a:rPr lang="zh-CN" altLang="zh-CN" sz="2800" b="1" dirty="0" smtClean="0"/>
              <a:t>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存放地址</a:t>
            </a:r>
            <a:r>
              <a:rPr lang="zh-CN" altLang="en-US" sz="2800" b="1" dirty="0" smtClean="0"/>
              <a:t>，则</a:t>
            </a:r>
            <a:r>
              <a:rPr lang="zh-CN" altLang="zh-CN" sz="2800" b="1" dirty="0" smtClean="0"/>
              <a:t>这种寻址方式称为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存储器寻址方式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指令中使用的存储器地址都是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逻辑地址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段地址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由段寄存器提供，用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段前缀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DS: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ES: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CS: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SS: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）来指明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偏移地址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（亦称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有效地址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则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多种表示形式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，由此形成了不同的存储器寻址方式。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）直接寻址方式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如果在操作数</a:t>
            </a:r>
            <a:r>
              <a:rPr lang="zh-CN" altLang="en-US" sz="2800" b="1" dirty="0" smtClean="0"/>
              <a:t>项中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直接表示</a:t>
            </a:r>
            <a:r>
              <a:rPr lang="zh-CN" altLang="zh-CN" sz="2800" b="1" dirty="0" smtClean="0"/>
              <a:t>出操作数的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偏移地址</a:t>
            </a:r>
            <a:r>
              <a:rPr lang="zh-CN" altLang="zh-CN" sz="2800" b="1" dirty="0" smtClean="0"/>
              <a:t>，则该操作数的寻址方式就是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直接寻址方式</a:t>
            </a:r>
            <a:r>
              <a:rPr lang="zh-CN" altLang="zh-CN" sz="2800" b="1" dirty="0" smtClean="0"/>
              <a:t>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3.54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编写指令序列，将数据段内偏移地址从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0020H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开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始的连续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个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字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清零。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解：这个问题的解决方法，就是将数值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依次存入这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个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字单元中。可用带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REP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前缀的字串存数指令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STOSW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来完成。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指令序列如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下</a:t>
            </a:r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CLD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AX,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DS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ES</a:t>
            </a:r>
            <a:r>
              <a:rPr lang="en-US" altLang="zh-CN" sz="2000" b="1" dirty="0" smtClean="0">
                <a:latin typeface="+mn-ea"/>
              </a:rPr>
              <a:t>,AX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DI</a:t>
            </a:r>
            <a:r>
              <a:rPr lang="en-US" altLang="zh-CN" sz="2000" b="1" dirty="0" smtClean="0">
                <a:latin typeface="+mn-ea"/>
              </a:rPr>
              <a:t>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0020H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CX</a:t>
            </a:r>
            <a:r>
              <a:rPr lang="en-US" altLang="zh-CN" sz="2000" b="1" dirty="0" smtClean="0">
                <a:latin typeface="+mn-ea"/>
              </a:rPr>
              <a:t>,100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AX</a:t>
            </a:r>
            <a:r>
              <a:rPr lang="en-US" altLang="zh-CN" sz="2000" b="1" dirty="0" smtClean="0">
                <a:latin typeface="+mn-ea"/>
              </a:rPr>
              <a:t>,0</a:t>
            </a:r>
          </a:p>
          <a:p>
            <a:r>
              <a:rPr lang="en-US" altLang="zh-CN" sz="2000" b="1" dirty="0" smtClean="0">
                <a:latin typeface="+mn-ea"/>
              </a:rPr>
              <a:t>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REP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MOVSW</a:t>
            </a:r>
            <a:endParaRPr lang="zh-CN" altLang="zh-CN" sz="800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REPE/REPZ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前缀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REPE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REPZ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是等效的，适合与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CMPS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SCAS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这两类指令配合使用。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用法：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REPE/REPZ</a:t>
            </a:r>
            <a:r>
              <a:rPr lang="en-US" altLang="zh-CN" sz="2400" b="1" dirty="0" smtClean="0">
                <a:latin typeface="+mn-ea"/>
              </a:rPr>
              <a:t>  CMPS/SCAS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功能：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(CX)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，且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ZF=1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时，重复执行指定的串操作指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令，否则停止执行。每执行一次，串指针自动修改，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中的计数值减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/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REPE/REPZ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前缀与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CMPS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SCAS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配合使用时的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操作流程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Meiryo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3665" name="Object 1"/>
          <p:cNvGraphicFramePr>
            <a:graphicFrameLocks noChangeAspect="1"/>
          </p:cNvGraphicFramePr>
          <p:nvPr/>
        </p:nvGraphicFramePr>
        <p:xfrm>
          <a:off x="1187624" y="836712"/>
          <a:ext cx="6678264" cy="5760640"/>
        </p:xfrm>
        <a:graphic>
          <a:graphicData uri="http://schemas.openxmlformats.org/presentationml/2006/ole">
            <p:oleObj spid="_x0000_s113665" name="Visio" r:id="rId3" imgW="3826764" imgH="3280696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3.55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设在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数据段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内偏移地址为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0010H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0060H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处各存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有一个长度为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的字符串，编写指令序列，比较这两个字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符串是否相同。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解：这是一个典型的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串比较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操作，可用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REPE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CMPSB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配合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来完成。由于两个串均定义在数据段内，因此，应使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ES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与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DS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相同。指令序列如下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CLD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AX,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DS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ES</a:t>
            </a:r>
            <a:r>
              <a:rPr lang="en-US" altLang="zh-CN" sz="2000" b="1" dirty="0" smtClean="0">
                <a:latin typeface="+mn-ea"/>
              </a:rPr>
              <a:t>,AX</a:t>
            </a: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SI</a:t>
            </a:r>
            <a:r>
              <a:rPr lang="en-US" altLang="zh-CN" sz="2000" b="1" dirty="0" smtClean="0">
                <a:latin typeface="+mn-ea"/>
              </a:rPr>
              <a:t>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0010H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DI</a:t>
            </a:r>
            <a:r>
              <a:rPr lang="en-US" altLang="zh-CN" sz="2000" b="1" dirty="0" smtClean="0">
                <a:latin typeface="+mn-ea"/>
              </a:rPr>
              <a:t>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0060H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CX</a:t>
            </a:r>
            <a:r>
              <a:rPr lang="en-US" altLang="zh-CN" sz="2000" b="1" dirty="0" smtClean="0">
                <a:latin typeface="+mn-ea"/>
              </a:rPr>
              <a:t>,50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            REPE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CMPSB</a:t>
            </a:r>
          </a:p>
          <a:p>
            <a:r>
              <a:rPr lang="en-US" altLang="zh-CN" sz="2000" dirty="0" smtClean="0"/>
              <a:t>                        </a:t>
            </a:r>
            <a:r>
              <a:rPr lang="en-US" altLang="zh-CN" sz="20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zh-CN" altLang="zh-CN" sz="20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在此判断</a:t>
            </a:r>
            <a:r>
              <a:rPr lang="en-US" altLang="zh-CN" sz="20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ZF</a:t>
            </a:r>
            <a:r>
              <a:rPr lang="zh-CN" altLang="zh-CN" sz="20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是否为</a:t>
            </a:r>
            <a:r>
              <a:rPr lang="en-US" altLang="zh-CN" sz="20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zh-CN" sz="2000" b="1" dirty="0" smtClean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REPNE/REPNZ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前缀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REPNE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REPNZ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是等效的，适合与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CMPS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SCAS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这两类指令配合使用。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用法：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REPNE/REPNZ</a:t>
            </a:r>
            <a:r>
              <a:rPr lang="en-US" altLang="zh-CN" sz="2400" b="1" dirty="0" smtClean="0">
                <a:latin typeface="+mn-ea"/>
              </a:rPr>
              <a:t>  CMPS/SCAS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功能：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(CX)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，且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ZF=0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时，重复执行指定的串操作指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令，否则停止执行。每执行一次，串指针自动修改，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中的计数值减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dirty="0" smtClean="0"/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REPNE/REPNZ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前缀与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CMPS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SCAS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配合使用时的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操作流程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 smtClean="0">
              <a:solidFill>
                <a:schemeClr val="accent2"/>
              </a:solidFill>
              <a:latin typeface="Times New Roman" pitchFamily="18" charset="0"/>
              <a:ea typeface="Meiryo" pitchFamily="34" charset="-128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00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28001" name="Object 1"/>
          <p:cNvGraphicFramePr>
            <a:graphicFrameLocks noChangeAspect="1"/>
          </p:cNvGraphicFramePr>
          <p:nvPr/>
        </p:nvGraphicFramePr>
        <p:xfrm>
          <a:off x="971600" y="836712"/>
          <a:ext cx="7200800" cy="5898330"/>
        </p:xfrm>
        <a:graphic>
          <a:graphicData uri="http://schemas.openxmlformats.org/presentationml/2006/ole">
            <p:oleObj spid="_x0000_s128001" name="Visio" r:id="rId3" imgW="4006787" imgH="3280696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3.56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设在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数据段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内偏移地址为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0010H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处存有一个长度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的字符串，编写指令序列，在这个字符串中搜索字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符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k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解：这是一个典型的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串搜索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操作，可用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REPNE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SCASB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配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合来完成。由于字符串定义在数据段内，且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SCASB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指令涉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及目的串，因此，应使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ES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DS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相同。指令序列如下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  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CLD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AX,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DS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ES</a:t>
            </a:r>
            <a:r>
              <a:rPr lang="en-US" altLang="zh-CN" sz="2000" b="1" dirty="0" smtClean="0">
                <a:latin typeface="+mn-ea"/>
              </a:rPr>
              <a:t>,AX</a:t>
            </a: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DI</a:t>
            </a:r>
            <a:r>
              <a:rPr lang="en-US" altLang="zh-CN" sz="2000" b="1" dirty="0" smtClean="0">
                <a:latin typeface="+mn-ea"/>
              </a:rPr>
              <a:t>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0060H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CX</a:t>
            </a:r>
            <a:r>
              <a:rPr lang="en-US" altLang="zh-CN" sz="2000" b="1" dirty="0" smtClean="0">
                <a:latin typeface="+mn-ea"/>
              </a:rPr>
              <a:t>,50</a:t>
            </a:r>
          </a:p>
          <a:p>
            <a:r>
              <a:rPr lang="en-US" altLang="zh-CN" sz="2000" b="1" dirty="0" smtClean="0">
                <a:latin typeface="+mn-ea"/>
              </a:rPr>
              <a:t>            MOV  </a:t>
            </a:r>
            <a:r>
              <a:rPr lang="en-US" altLang="zh-CN" sz="2000" b="1" dirty="0" err="1" smtClean="0">
                <a:solidFill>
                  <a:srgbClr val="FF0000"/>
                </a:solidFill>
                <a:latin typeface="+mn-ea"/>
              </a:rPr>
              <a:t>AL</a:t>
            </a:r>
            <a:r>
              <a:rPr lang="en-US" altLang="zh-CN" sz="2000" b="1" dirty="0" err="1" smtClean="0">
                <a:latin typeface="+mn-ea"/>
              </a:rPr>
              <a:t>,</a:t>
            </a:r>
            <a:r>
              <a:rPr lang="en-US" altLang="zh-CN" sz="2000" b="1" dirty="0" err="1" smtClean="0">
                <a:latin typeface="Times New Roman" pitchFamily="18" charset="0"/>
                <a:cs typeface="Times New Roman" pitchFamily="18" charset="0"/>
              </a:rPr>
              <a:t>′</a:t>
            </a:r>
            <a:r>
              <a:rPr lang="en-US" altLang="zh-CN" sz="2000" b="1" dirty="0" err="1" smtClean="0">
                <a:latin typeface="+mn-ea"/>
              </a:rPr>
              <a:t>k</a:t>
            </a:r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′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            REPNE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SCASB</a:t>
            </a:r>
            <a:endParaRPr lang="en-US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dirty="0" smtClean="0"/>
              <a:t>                        </a:t>
            </a:r>
            <a:r>
              <a:rPr lang="en-US" altLang="zh-CN" sz="20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; </a:t>
            </a:r>
            <a:r>
              <a:rPr lang="zh-CN" altLang="zh-CN" sz="20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在此判断</a:t>
            </a:r>
            <a:r>
              <a:rPr lang="en-US" altLang="zh-CN" sz="20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ZF</a:t>
            </a:r>
            <a:r>
              <a:rPr lang="zh-CN" altLang="zh-CN" sz="20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是否为</a:t>
            </a:r>
            <a:r>
              <a:rPr lang="en-US" altLang="zh-CN" sz="2000" b="1" dirty="0" smtClean="0">
                <a:solidFill>
                  <a:srgbClr val="66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zh-CN" sz="2000" b="1" dirty="0" smtClean="0">
              <a:solidFill>
                <a:srgbClr val="66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3.3.5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程序控制类指令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程序控制类</a:t>
            </a:r>
            <a:r>
              <a:rPr lang="zh-CN" altLang="zh-CN" sz="2800" b="1" dirty="0" smtClean="0"/>
              <a:t>指令用于实现复杂的程序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执行路径控制</a:t>
            </a:r>
            <a:r>
              <a:rPr lang="zh-CN" altLang="zh-CN" sz="2800" b="1" dirty="0" smtClean="0"/>
              <a:t>，包括分支、循环、子程序调用与返回、中断服务程序调用与返回等。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程序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转移执行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时，需要用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程序控制类指令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来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修改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（段内转移）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CS:IP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（段间转移），以达到改变程序执行路径的目的。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无条件转移指令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400" b="1" dirty="0" smtClean="0">
                <a:latin typeface="+mn-ea"/>
                <a:cs typeface="Times New Roman" pitchFamily="18" charset="0"/>
              </a:rPr>
              <a:t>  指令格式：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JMP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OPR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按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描述的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转移地址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，无条件转移到目标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指令执行。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JMP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指令不能被随意使用，而应该在一定的条件下使用。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条件转移指令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条件转移指令</a:t>
            </a:r>
            <a:r>
              <a:rPr lang="zh-CN" altLang="zh-CN" sz="2800" b="1" dirty="0" smtClean="0"/>
              <a:t>在满足特定的条件时，转移到指定的目标指令处继续往下执行程序，而在条件不满足时，则顺序执行程序（不转移）。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条件转移指令所检测的条件有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单个条件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标志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ZF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PF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，也有由多个条件标志形成的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组合条件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，如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ZF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的组合，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及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ZF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的组合等。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条件转移指令通常在运算类指令之后使用。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条件转移指令均为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段内短距离转移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转移成功时，将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修改为目标指令的偏移地址，而转移失败时，不改变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solidFill>
                <a:srgbClr val="0070C0"/>
              </a:solidFill>
              <a:latin typeface="Times New Roman" pitchFamily="18" charset="0"/>
              <a:ea typeface="华文新魏" pitchFamily="2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）简单条件转移指令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这类条件转移指令只对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单个条件标志</a:t>
            </a:r>
            <a:r>
              <a:rPr lang="zh-CN" altLang="zh-CN" sz="2800" b="1" dirty="0" smtClean="0"/>
              <a:t>进行检测，并根据检测结果决定是转移执行还是顺序执行。</a:t>
            </a:r>
            <a:endParaRPr lang="en-US" altLang="zh-CN" sz="2800" b="1" dirty="0" smtClean="0"/>
          </a:p>
          <a:p>
            <a:endParaRPr lang="en-US" altLang="zh-CN" sz="1000" dirty="0" smtClean="0"/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⑴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JC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CF=1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⑵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JNC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CF=0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⑶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JZ</a:t>
            </a:r>
            <a:r>
              <a:rPr lang="en-US" altLang="zh-CN" sz="2400" b="1" dirty="0" smtClean="0">
                <a:latin typeface="+mn-ea"/>
              </a:rPr>
              <a:t>/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JE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ZF=1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278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3.5】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要求将存于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数据段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内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偏移地址为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0010H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处的一个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字节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数据传送给寄存器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AL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，写出相应的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传送指令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分析：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目的操作数为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AL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寄存器，而源操作数存于数据段内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偏移地址为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0010H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的存储单元，所以采用直接寻址方式</a:t>
            </a:r>
            <a:endParaRPr lang="en-US" altLang="zh-CN" sz="20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 algn="ctr">
              <a:buClr>
                <a:srgbClr val="C87608"/>
              </a:buClr>
              <a:buNone/>
            </a:pPr>
            <a:endParaRPr lang="en-US" altLang="zh-CN" sz="2000" b="1" dirty="0" smtClean="0">
              <a:latin typeface="+mn-ea"/>
            </a:endParaRPr>
          </a:p>
          <a:p>
            <a:pPr algn="ctr">
              <a:buClr>
                <a:srgbClr val="C87608"/>
              </a:buClr>
              <a:buNone/>
            </a:pPr>
            <a:r>
              <a:rPr lang="en-US" altLang="zh-CN" sz="2000" b="1" dirty="0" smtClean="0">
                <a:latin typeface="+mn-ea"/>
              </a:rPr>
              <a:t>MOV  AL,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DS: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[0010H]</a:t>
            </a:r>
          </a:p>
          <a:p>
            <a:pPr algn="ctr">
              <a:buClr>
                <a:srgbClr val="C87608"/>
              </a:buClr>
              <a:buNone/>
            </a:pPr>
            <a:endParaRPr lang="en-US" altLang="zh-CN" sz="2000" b="1" dirty="0" smtClean="0">
              <a:latin typeface="+mn-ea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若</a:t>
            </a:r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设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(DS)=2014H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则该存储单元的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物理地址</a:t>
            </a:r>
            <a:endParaRPr lang="en-US" altLang="zh-CN" sz="24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buClr>
                <a:srgbClr val="C87608"/>
              </a:buClr>
              <a:buNone/>
            </a:pP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 algn="ctr"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2014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0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H+0010H=20150H</a:t>
            </a:r>
          </a:p>
          <a:p>
            <a:pPr algn="ctr">
              <a:buClr>
                <a:srgbClr val="C87608"/>
              </a:buClr>
              <a:buNone/>
            </a:pP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又设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(20150H)=52H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，则该指令执行后，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(AL)=52H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⑷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JNZ</a:t>
            </a:r>
            <a:r>
              <a:rPr lang="en-US" altLang="zh-CN" sz="2400" b="1" dirty="0" smtClean="0">
                <a:latin typeface="+mn-ea"/>
              </a:rPr>
              <a:t>/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JNE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ZF=0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⑸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JS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SF=1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⑹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JNS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SF=0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⑺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JO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OF=1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⑻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JNO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OF=0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⑼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JP</a:t>
            </a:r>
            <a:r>
              <a:rPr lang="en-US" altLang="zh-CN" sz="2400" b="1" dirty="0" smtClean="0">
                <a:latin typeface="+mn-ea"/>
              </a:rPr>
              <a:t>/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JPE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PF=1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⑽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JNP</a:t>
            </a:r>
            <a:r>
              <a:rPr lang="en-US" altLang="zh-CN" sz="2400" b="1" dirty="0" smtClean="0">
                <a:latin typeface="+mn-ea"/>
              </a:rPr>
              <a:t>/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JPO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PF=0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3.57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编写指令序列，将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BL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中的有符号数相加，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并判断是否有溢出。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解：加法运算后，会根据运算结果设置溢出标志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OF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。指令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序列如下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              </a:t>
            </a:r>
            <a:r>
              <a:rPr lang="en-US" altLang="zh-CN" sz="2000" b="1" dirty="0" smtClean="0">
                <a:latin typeface="+mn-ea"/>
              </a:rPr>
              <a:t>ADD  AL,BL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JO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ERR  </a:t>
            </a:r>
            <a:r>
              <a:rPr lang="en-US" altLang="zh-CN" sz="2000" b="1" dirty="0" smtClean="0">
                <a:latin typeface="+mn-ea"/>
              </a:rPr>
              <a:t>;</a:t>
            </a:r>
            <a:r>
              <a:rPr lang="zh-CN" altLang="zh-CN" sz="2000" b="1" dirty="0" smtClean="0">
                <a:latin typeface="+mn-ea"/>
              </a:rPr>
              <a:t>若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OF=1</a:t>
            </a:r>
            <a:r>
              <a:rPr lang="zh-CN" altLang="zh-CN" sz="2000" b="1" dirty="0" smtClean="0">
                <a:latin typeface="+mn-ea"/>
              </a:rPr>
              <a:t>（产生溢出），则转移到标号</a:t>
            </a:r>
            <a:r>
              <a:rPr lang="en-US" altLang="zh-CN" sz="2000" b="1" dirty="0" smtClean="0">
                <a:latin typeface="+mn-ea"/>
              </a:rPr>
              <a:t>ERR</a:t>
            </a:r>
            <a:r>
              <a:rPr lang="zh-CN" altLang="zh-CN" sz="2000" b="1" dirty="0" smtClean="0">
                <a:latin typeface="+mn-ea"/>
              </a:rPr>
              <a:t>处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MOV  D1,AL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…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ERR:</a:t>
            </a:r>
            <a:r>
              <a:rPr lang="en-US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solidFill>
                  <a:srgbClr val="FF00FF"/>
                </a:solidFill>
                <a:latin typeface="+mn-ea"/>
              </a:rPr>
              <a:t>INTO</a:t>
            </a:r>
            <a:r>
              <a:rPr lang="en-US" altLang="zh-CN" sz="2000" b="1" dirty="0" smtClean="0">
                <a:latin typeface="+mn-ea"/>
              </a:rPr>
              <a:t>  ;</a:t>
            </a:r>
            <a:r>
              <a:rPr lang="zh-CN" altLang="zh-CN" sz="2000" b="1" dirty="0" smtClean="0">
                <a:latin typeface="+mn-ea"/>
              </a:rPr>
              <a:t>在此进行</a:t>
            </a:r>
            <a:r>
              <a:rPr lang="zh-CN" altLang="zh-CN" sz="2000" b="1" dirty="0" smtClean="0">
                <a:solidFill>
                  <a:srgbClr val="FF00FF"/>
                </a:solidFill>
                <a:latin typeface="+mn-ea"/>
              </a:rPr>
              <a:t>溢出处理</a:t>
            </a:r>
          </a:p>
          <a:p>
            <a:r>
              <a:rPr lang="en-US" altLang="zh-CN" sz="2000" b="1" dirty="0" smtClean="0">
                <a:latin typeface="+mn-ea"/>
              </a:rPr>
              <a:t>              …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2000" b="1" dirty="0" smtClean="0">
              <a:latin typeface="+mj-ea"/>
              <a:ea typeface="+mj-ea"/>
            </a:endParaRPr>
          </a:p>
          <a:p>
            <a:r>
              <a:rPr lang="zh-CN" altLang="en-US" sz="2400" b="1" dirty="0" smtClean="0">
                <a:latin typeface="+mj-ea"/>
                <a:ea typeface="+mj-ea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zh-CN" altLang="zh-CN" sz="2400" b="1" dirty="0" smtClean="0">
                <a:latin typeface="+mj-ea"/>
                <a:ea typeface="+mj-ea"/>
              </a:rPr>
              <a:t>有符号数加、减运算产生</a:t>
            </a:r>
            <a:r>
              <a:rPr lang="zh-CN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溢出</a:t>
            </a:r>
            <a:r>
              <a:rPr lang="zh-CN" altLang="zh-CN" sz="2400" b="1" dirty="0" smtClean="0">
                <a:latin typeface="+mj-ea"/>
                <a:ea typeface="+mj-ea"/>
              </a:rPr>
              <a:t>是一种典型的</a:t>
            </a:r>
            <a:r>
              <a:rPr lang="zh-CN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软件错</a:t>
            </a:r>
            <a:endParaRPr lang="en-US" altLang="zh-CN" sz="24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  </a:t>
            </a:r>
            <a:r>
              <a:rPr lang="zh-CN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误</a:t>
            </a:r>
            <a:r>
              <a:rPr lang="zh-CN" altLang="zh-CN" sz="2400" b="1" dirty="0" smtClean="0">
                <a:latin typeface="+mj-ea"/>
                <a:ea typeface="+mj-ea"/>
              </a:rPr>
              <a:t>，若不对其进行检测和处理，程序就会产生错误的运行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r>
              <a:rPr lang="en-US" altLang="zh-CN" sz="2400" b="1" dirty="0" smtClean="0">
                <a:latin typeface="+mj-ea"/>
                <a:ea typeface="+mj-ea"/>
              </a:rPr>
              <a:t>  </a:t>
            </a:r>
            <a:r>
              <a:rPr lang="zh-CN" altLang="zh-CN" sz="2400" b="1" dirty="0" smtClean="0">
                <a:latin typeface="+mj-ea"/>
                <a:ea typeface="+mj-ea"/>
              </a:rPr>
              <a:t>结果。</a:t>
            </a:r>
            <a:endParaRPr lang="zh-CN" altLang="zh-CN" sz="2400" b="1" dirty="0" smtClean="0">
              <a:solidFill>
                <a:srgbClr val="6600FF"/>
              </a:solidFill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3.58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编写指令序列，检测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寄存器的第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位是否为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如为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，则置变量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D2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，否则置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D2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解：检测数据中的某位是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还是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，可先执行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TEST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指令，再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通过检测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ZF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标志来确定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指令序列如下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              TEST</a:t>
            </a:r>
            <a:r>
              <a:rPr lang="en-US" altLang="zh-CN" sz="2000" b="1" dirty="0" smtClean="0">
                <a:latin typeface="+mn-ea"/>
              </a:rPr>
              <a:t>  AL,00000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en-US" altLang="zh-CN" sz="2000" b="1" dirty="0" smtClean="0">
                <a:latin typeface="+mn-ea"/>
              </a:rPr>
              <a:t>00B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JNZ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D2_1</a:t>
            </a:r>
            <a:r>
              <a:rPr lang="en-US" altLang="zh-CN" sz="2000" b="1" dirty="0" smtClean="0">
                <a:latin typeface="+mn-ea"/>
              </a:rPr>
              <a:t>  ;</a:t>
            </a:r>
            <a:r>
              <a:rPr lang="zh-CN" altLang="zh-CN" sz="2000" b="1" dirty="0" smtClean="0">
                <a:latin typeface="+mn-ea"/>
              </a:rPr>
              <a:t>若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ZF=0</a:t>
            </a:r>
            <a:r>
              <a:rPr lang="zh-CN" altLang="zh-CN" sz="2000" b="1" dirty="0" smtClean="0">
                <a:latin typeface="+mn-ea"/>
              </a:rPr>
              <a:t>，则转到标号</a:t>
            </a:r>
            <a:r>
              <a:rPr lang="en-US" altLang="zh-CN" sz="2000" b="1" dirty="0" smtClean="0">
                <a:latin typeface="+mn-ea"/>
              </a:rPr>
              <a:t>D2_1</a:t>
            </a:r>
            <a:r>
              <a:rPr lang="zh-CN" altLang="zh-CN" sz="2000" b="1" dirty="0" smtClean="0">
                <a:latin typeface="+mn-ea"/>
              </a:rPr>
              <a:t>处</a:t>
            </a:r>
          </a:p>
          <a:p>
            <a:r>
              <a:rPr lang="en-US" altLang="zh-CN" sz="2000" b="1" dirty="0" smtClean="0">
                <a:latin typeface="+mn-ea"/>
              </a:rPr>
              <a:t>              MOV  D2,0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6600FF"/>
                </a:solidFill>
                <a:latin typeface="+mn-ea"/>
              </a:rPr>
              <a:t>JMP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CC3300"/>
                </a:solidFill>
                <a:latin typeface="+mn-ea"/>
              </a:rPr>
              <a:t>CONT</a:t>
            </a:r>
            <a:endParaRPr lang="zh-CN" altLang="zh-CN" sz="2000" b="1" dirty="0" smtClean="0">
              <a:solidFill>
                <a:srgbClr val="CC33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D2_1:</a:t>
            </a:r>
            <a:r>
              <a:rPr lang="en-US" altLang="zh-CN" sz="2000" b="1" dirty="0" smtClean="0">
                <a:latin typeface="+mn-ea"/>
              </a:rPr>
              <a:t> MOV  D2,1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</a:t>
            </a:r>
            <a:r>
              <a:rPr lang="en-US" altLang="zh-CN" sz="2000" b="1" dirty="0" smtClean="0">
                <a:solidFill>
                  <a:srgbClr val="CC3300"/>
                </a:solidFill>
                <a:latin typeface="+mn-ea"/>
              </a:rPr>
              <a:t>CONT:</a:t>
            </a:r>
            <a:r>
              <a:rPr lang="en-US" altLang="zh-CN" sz="2000" b="1" dirty="0" smtClean="0">
                <a:latin typeface="+mn-ea"/>
              </a:rPr>
              <a:t> …</a:t>
            </a:r>
            <a:endParaRPr lang="zh-CN" altLang="zh-CN" sz="20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3.59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均为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无符号字节类型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变量，试编写指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令序列，求出其中的最小值，并存入字节类型变量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MIN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解：两个无符号数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比较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大小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时，可先使用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CMP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指令对二者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相减，然后检测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CF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标志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指令序列如下</a:t>
            </a:r>
            <a:endParaRPr lang="en-US" altLang="zh-CN" sz="1000" b="1" dirty="0" smtClean="0">
              <a:latin typeface="+mn-ea"/>
            </a:endParaRP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MOV  AL,A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CMP</a:t>
            </a:r>
            <a:r>
              <a:rPr lang="en-US" altLang="zh-CN" sz="2000" b="1" dirty="0" smtClean="0">
                <a:latin typeface="+mn-ea"/>
              </a:rPr>
              <a:t>  AL,B  ;A</a:t>
            </a:r>
            <a:r>
              <a:rPr lang="zh-CN" altLang="zh-CN" sz="2000" b="1" dirty="0" smtClean="0">
                <a:latin typeface="+mn-ea"/>
              </a:rPr>
              <a:t>与</a:t>
            </a:r>
            <a:r>
              <a:rPr lang="en-US" altLang="zh-CN" sz="2000" b="1" dirty="0" smtClean="0">
                <a:latin typeface="+mn-ea"/>
              </a:rPr>
              <a:t>B</a:t>
            </a:r>
            <a:r>
              <a:rPr lang="zh-CN" altLang="zh-CN" sz="2000" b="1" dirty="0" smtClean="0">
                <a:latin typeface="+mn-ea"/>
              </a:rPr>
              <a:t>比较，即计算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A-B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JC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NEXT</a:t>
            </a:r>
            <a:r>
              <a:rPr lang="en-US" altLang="zh-CN" sz="2000" b="1" dirty="0" smtClean="0">
                <a:latin typeface="+mn-ea"/>
              </a:rPr>
              <a:t>  ;</a:t>
            </a:r>
            <a:r>
              <a:rPr lang="zh-CN" altLang="zh-CN" sz="2000" b="1" dirty="0" smtClean="0">
                <a:latin typeface="+mn-ea"/>
              </a:rPr>
              <a:t>若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CF=1</a:t>
            </a:r>
            <a:r>
              <a:rPr lang="zh-CN" altLang="zh-CN" sz="2000" b="1" dirty="0" smtClean="0">
                <a:latin typeface="+mn-ea"/>
              </a:rPr>
              <a:t>，则</a:t>
            </a:r>
            <a:r>
              <a:rPr lang="en-US" altLang="zh-CN" sz="2000" b="1" dirty="0" smtClean="0">
                <a:latin typeface="+mn-ea"/>
              </a:rPr>
              <a:t>AL</a:t>
            </a:r>
            <a:r>
              <a:rPr lang="zh-CN" altLang="zh-CN" sz="2000" b="1" dirty="0" smtClean="0">
                <a:latin typeface="+mn-ea"/>
              </a:rPr>
              <a:t>中为较小值，转</a:t>
            </a:r>
            <a:r>
              <a:rPr lang="en-US" altLang="zh-CN" sz="2000" b="1" dirty="0" smtClean="0">
                <a:latin typeface="+mn-ea"/>
              </a:rPr>
              <a:t>NEXT</a:t>
            </a:r>
            <a:r>
              <a:rPr lang="zh-CN" altLang="zh-CN" sz="2000" b="1" dirty="0" smtClean="0">
                <a:latin typeface="+mn-ea"/>
              </a:rPr>
              <a:t>与</a:t>
            </a:r>
            <a:r>
              <a:rPr lang="en-US" altLang="zh-CN" sz="2000" b="1" dirty="0" smtClean="0">
                <a:latin typeface="+mn-ea"/>
              </a:rPr>
              <a:t>C</a:t>
            </a:r>
            <a:r>
              <a:rPr lang="zh-CN" altLang="zh-CN" sz="2000" b="1" dirty="0" smtClean="0">
                <a:latin typeface="+mn-ea"/>
              </a:rPr>
              <a:t>比较</a:t>
            </a:r>
          </a:p>
          <a:p>
            <a:r>
              <a:rPr lang="en-US" altLang="zh-CN" sz="2000" b="1" dirty="0" smtClean="0">
                <a:latin typeface="+mn-ea"/>
              </a:rPr>
              <a:t>              MOV  AL,B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NEXT:</a:t>
            </a:r>
            <a:r>
              <a:rPr lang="en-US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CMP</a:t>
            </a:r>
            <a:r>
              <a:rPr lang="en-US" altLang="zh-CN" sz="2000" b="1" dirty="0" smtClean="0">
                <a:latin typeface="+mn-ea"/>
              </a:rPr>
              <a:t>  AL,C  ;</a:t>
            </a:r>
            <a:r>
              <a:rPr lang="zh-CN" altLang="zh-CN" sz="2000" b="1" dirty="0" smtClean="0">
                <a:latin typeface="+mn-ea"/>
              </a:rPr>
              <a:t>将</a:t>
            </a:r>
            <a:r>
              <a:rPr lang="en-US" altLang="zh-CN" sz="2000" b="1" dirty="0" smtClean="0">
                <a:latin typeface="+mn-ea"/>
              </a:rPr>
              <a:t>A</a:t>
            </a:r>
            <a:r>
              <a:rPr lang="zh-CN" altLang="zh-CN" sz="2000" b="1" dirty="0" smtClean="0">
                <a:latin typeface="+mn-ea"/>
              </a:rPr>
              <a:t>、</a:t>
            </a:r>
            <a:r>
              <a:rPr lang="en-US" altLang="zh-CN" sz="2000" b="1" dirty="0" smtClean="0">
                <a:latin typeface="+mn-ea"/>
              </a:rPr>
              <a:t>B</a:t>
            </a:r>
            <a:r>
              <a:rPr lang="zh-CN" altLang="zh-CN" sz="2000" b="1" dirty="0" smtClean="0">
                <a:latin typeface="+mn-ea"/>
              </a:rPr>
              <a:t>中的较小值与</a:t>
            </a:r>
            <a:r>
              <a:rPr lang="en-US" altLang="zh-CN" sz="2000" b="1" dirty="0" smtClean="0">
                <a:latin typeface="+mn-ea"/>
              </a:rPr>
              <a:t>C</a:t>
            </a:r>
            <a:r>
              <a:rPr lang="zh-CN" altLang="zh-CN" sz="2000" b="1" dirty="0" smtClean="0">
                <a:latin typeface="+mn-ea"/>
              </a:rPr>
              <a:t>比较</a:t>
            </a: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JC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B0F0"/>
                </a:solidFill>
                <a:latin typeface="+mn-ea"/>
              </a:rPr>
              <a:t>OK</a:t>
            </a:r>
            <a:r>
              <a:rPr lang="en-US" altLang="zh-CN" sz="2000" b="1" dirty="0" smtClean="0">
                <a:latin typeface="+mn-ea"/>
              </a:rPr>
              <a:t>  ;</a:t>
            </a:r>
            <a:r>
              <a:rPr lang="zh-CN" altLang="zh-CN" sz="2000" b="1" dirty="0" smtClean="0">
                <a:latin typeface="+mn-ea"/>
              </a:rPr>
              <a:t>若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CF=1</a:t>
            </a:r>
            <a:r>
              <a:rPr lang="zh-CN" altLang="zh-CN" sz="2000" b="1" dirty="0" smtClean="0">
                <a:latin typeface="+mn-ea"/>
              </a:rPr>
              <a:t>，则</a:t>
            </a:r>
            <a:r>
              <a:rPr lang="en-US" altLang="zh-CN" sz="2000" b="1" dirty="0" smtClean="0">
                <a:latin typeface="+mn-ea"/>
              </a:rPr>
              <a:t>AL</a:t>
            </a:r>
            <a:r>
              <a:rPr lang="zh-CN" altLang="zh-CN" sz="2000" b="1" dirty="0" smtClean="0">
                <a:latin typeface="+mn-ea"/>
              </a:rPr>
              <a:t>中为最小值，转</a:t>
            </a:r>
            <a:r>
              <a:rPr lang="en-US" altLang="zh-CN" sz="2000" b="1" dirty="0" smtClean="0">
                <a:latin typeface="+mn-ea"/>
              </a:rPr>
              <a:t>OK</a:t>
            </a:r>
            <a:r>
              <a:rPr lang="zh-CN" altLang="zh-CN" sz="2000" b="1" dirty="0" smtClean="0">
                <a:latin typeface="+mn-ea"/>
              </a:rPr>
              <a:t>保存结果</a:t>
            </a:r>
          </a:p>
          <a:p>
            <a:r>
              <a:rPr lang="en-US" altLang="zh-CN" sz="2000" b="1" dirty="0" smtClean="0">
                <a:latin typeface="+mn-ea"/>
              </a:rPr>
              <a:t>              MOV  AL,C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</a:t>
            </a:r>
            <a:r>
              <a:rPr lang="en-US" altLang="zh-CN" sz="2000" b="1" dirty="0" smtClean="0">
                <a:solidFill>
                  <a:srgbClr val="00B0F0"/>
                </a:solidFill>
                <a:latin typeface="+mn-ea"/>
              </a:rPr>
              <a:t>OK:</a:t>
            </a:r>
            <a:r>
              <a:rPr lang="en-US" altLang="zh-CN" sz="2000" b="1" dirty="0" smtClean="0">
                <a:latin typeface="+mn-ea"/>
              </a:rPr>
              <a:t> MOV  MIN,AL</a:t>
            </a:r>
            <a:endParaRPr lang="zh-CN" altLang="zh-CN" sz="2000" b="1" dirty="0" smtClean="0">
              <a:latin typeface="+mn-ea"/>
            </a:endParaRPr>
          </a:p>
          <a:p>
            <a:endParaRPr lang="zh-CN" altLang="zh-CN" sz="20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）无符号数比较转移指令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这类条件转移指令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根据对两个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无符号数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的比较结果，决定转移执行或顺序执行。对无符号数的比较用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1000" dirty="0" smtClean="0"/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⑴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JA</a:t>
            </a:r>
            <a:r>
              <a:rPr lang="en-US" altLang="zh-CN" sz="2400" b="1" dirty="0" smtClean="0">
                <a:latin typeface="+mn-ea"/>
              </a:rPr>
              <a:t>/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JNBE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CF=ZF=0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（即被减数</a:t>
            </a:r>
            <a:r>
              <a:rPr lang="zh-CN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大于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减数），则转移至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⑵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JAE</a:t>
            </a:r>
            <a:r>
              <a:rPr lang="en-US" altLang="zh-CN" sz="2400" b="1" dirty="0" smtClean="0">
                <a:latin typeface="+mn-ea"/>
              </a:rPr>
              <a:t>/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JNB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CF=0</a:t>
            </a:r>
            <a:r>
              <a:rPr lang="zh-CN" altLang="zh-CN" sz="2400" b="1" dirty="0" smtClean="0"/>
              <a:t>（即被减数</a:t>
            </a:r>
            <a:r>
              <a:rPr lang="zh-CN" altLang="zh-CN" sz="2400" b="1" dirty="0" smtClean="0">
                <a:solidFill>
                  <a:srgbClr val="FF00FF"/>
                </a:solidFill>
              </a:rPr>
              <a:t>大于或等于</a:t>
            </a:r>
            <a:r>
              <a:rPr lang="zh-CN" altLang="zh-CN" sz="2400" b="1" dirty="0" smtClean="0"/>
              <a:t>减数）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，则转移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⑶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JB</a:t>
            </a:r>
            <a:r>
              <a:rPr lang="en-US" altLang="zh-CN" sz="2400" b="1" dirty="0" smtClean="0">
                <a:latin typeface="+mn-ea"/>
              </a:rPr>
              <a:t>/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JNAE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CF=1</a:t>
            </a:r>
            <a:r>
              <a:rPr lang="zh-CN" altLang="zh-CN" sz="2400" b="1" dirty="0" smtClean="0"/>
              <a:t>（即被减数</a:t>
            </a:r>
            <a:r>
              <a:rPr lang="zh-CN" altLang="zh-CN" sz="2400" b="1" dirty="0" smtClean="0">
                <a:solidFill>
                  <a:srgbClr val="FF00FF"/>
                </a:solidFill>
              </a:rPr>
              <a:t>小于</a:t>
            </a:r>
            <a:r>
              <a:rPr lang="zh-CN" altLang="zh-CN" sz="2400" b="1" dirty="0" smtClean="0"/>
              <a:t>减数）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⑷</a:t>
            </a:r>
            <a:r>
              <a:rPr lang="en-US" altLang="zh-CN" sz="2400" b="1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JBE</a:t>
            </a:r>
            <a:r>
              <a:rPr lang="en-US" altLang="zh-CN" sz="2400" b="1" dirty="0" smtClean="0">
                <a:latin typeface="+mn-ea"/>
              </a:rPr>
              <a:t>/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JNA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CF=1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ZF=1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（即被减数</a:t>
            </a:r>
            <a:r>
              <a:rPr lang="zh-CN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小于或等于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减数），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  <a:endParaRPr lang="en-US" altLang="zh-CN" sz="2400" b="1" dirty="0" smtClean="0">
              <a:latin typeface="+mn-ea"/>
            </a:endParaRPr>
          </a:p>
          <a:p>
            <a:endParaRPr lang="en-US" altLang="zh-CN" sz="800" b="1" dirty="0" smtClean="0">
              <a:solidFill>
                <a:srgbClr val="FF0066"/>
              </a:solidFill>
              <a:latin typeface="+mn-ea"/>
            </a:endParaRPr>
          </a:p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3.60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B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、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C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均为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无符号字节类型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变量，试编写指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令序列，求出其中的最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大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值，并存入字节类型变量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MAX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解：指令序列如下</a:t>
            </a:r>
            <a:endParaRPr lang="en-US" altLang="zh-CN" sz="1000" b="1" dirty="0" smtClean="0">
              <a:latin typeface="+mn-ea"/>
            </a:endParaRP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MOV  AL,A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CMP</a:t>
            </a:r>
            <a:r>
              <a:rPr lang="en-US" altLang="zh-CN" sz="2000" b="1" dirty="0" smtClean="0">
                <a:latin typeface="+mn-ea"/>
              </a:rPr>
              <a:t>  AL,B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JAE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NEXT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MOV  AL,B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NEXT:</a:t>
            </a:r>
            <a:r>
              <a:rPr lang="en-US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CMP</a:t>
            </a:r>
            <a:r>
              <a:rPr lang="en-US" altLang="zh-CN" sz="2000" b="1" dirty="0" smtClean="0">
                <a:latin typeface="+mn-ea"/>
              </a:rPr>
              <a:t>  AL,C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JNB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B0F0"/>
                </a:solidFill>
                <a:latin typeface="+mn-ea"/>
              </a:rPr>
              <a:t>OK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MOV  AL,C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</a:t>
            </a:r>
            <a:r>
              <a:rPr lang="en-US" altLang="zh-CN" sz="2000" b="1" dirty="0" smtClean="0">
                <a:solidFill>
                  <a:srgbClr val="00B0F0"/>
                </a:solidFill>
                <a:latin typeface="+mn-ea"/>
              </a:rPr>
              <a:t>OK:</a:t>
            </a:r>
            <a:r>
              <a:rPr lang="en-US" altLang="zh-CN" sz="2000" b="1" dirty="0" smtClean="0">
                <a:latin typeface="+mn-ea"/>
              </a:rPr>
              <a:t> MOV  MAX,AL</a:t>
            </a:r>
            <a:endParaRPr lang="zh-CN" altLang="zh-CN" sz="2000" b="1" dirty="0" smtClean="0">
              <a:latin typeface="+mn-ea"/>
            </a:endParaRPr>
          </a:p>
          <a:p>
            <a:endParaRPr lang="zh-CN" altLang="zh-CN" sz="20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3.61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数据段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内定义了一个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100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个元素的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无符号字节</a:t>
            </a:r>
            <a:endParaRPr lang="en-US" altLang="zh-CN" sz="24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类型</a:t>
            </a:r>
            <a:r>
              <a:rPr lang="zh-CN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数组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DARY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，试编写指令序列，求出其中的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最大值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，并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存入字节类型变量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MAX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解：此问题可用以下方法处理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⑴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 将数组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首元素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存入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；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⑵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 将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中的元素与下一个元素比较，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较大者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存入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；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⑶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重复⑵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，直到处理完全部数组元素。此时，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中即为所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求的最大值。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设置一个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地址指针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，其初始状态指向数组首元素，每处理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完一个元素，就修改指针使其指向下一个元素。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设置一个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计数器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，用来控制操作的重复次数。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LEA  SI,DARY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MOV  CX,100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MOV  AL,[SI]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</a:t>
            </a:r>
            <a:r>
              <a:rPr lang="en-US" altLang="zh-CN" sz="2000" b="1" dirty="0" smtClean="0">
                <a:solidFill>
                  <a:srgbClr val="FF00FF"/>
                </a:solidFill>
                <a:latin typeface="+mn-ea"/>
              </a:rPr>
              <a:t>CONT:</a:t>
            </a:r>
            <a:r>
              <a:rPr lang="en-US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INC  SI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DEC  CX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JZ  </a:t>
            </a:r>
            <a:r>
              <a:rPr lang="en-US" altLang="zh-CN" sz="2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OK</a:t>
            </a:r>
            <a:endParaRPr lang="zh-CN" altLang="zh-CN" sz="2000" b="1" dirty="0" smtClean="0">
              <a:solidFill>
                <a:schemeClr val="accent4">
                  <a:lumMod val="75000"/>
                </a:schemeClr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CMP  AL,[SI]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JAE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FF"/>
                </a:solidFill>
                <a:latin typeface="+mn-ea"/>
              </a:rPr>
              <a:t>CONT</a:t>
            </a:r>
            <a:endParaRPr lang="zh-CN" altLang="zh-CN" sz="2000" b="1" dirty="0" smtClean="0">
              <a:solidFill>
                <a:srgbClr val="FF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MOV  AL,[SI]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              JMP</a:t>
            </a:r>
            <a:r>
              <a:rPr lang="en-US" altLang="zh-CN" sz="2000" b="1" dirty="0" smtClean="0">
                <a:latin typeface="+mn-ea"/>
              </a:rPr>
              <a:t>  SHORT </a:t>
            </a:r>
            <a:r>
              <a:rPr lang="en-US" altLang="zh-CN" sz="2000" b="1" dirty="0" smtClean="0">
                <a:solidFill>
                  <a:srgbClr val="FF00FF"/>
                </a:solidFill>
                <a:latin typeface="+mn-ea"/>
              </a:rPr>
              <a:t>CONT</a:t>
            </a:r>
            <a:endParaRPr lang="zh-CN" altLang="zh-CN" sz="2000" b="1" dirty="0" smtClean="0">
              <a:solidFill>
                <a:srgbClr val="FF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</a:t>
            </a:r>
            <a:r>
              <a:rPr lang="en-US" altLang="zh-CN" sz="2000" b="1" dirty="0" smtClean="0">
                <a:solidFill>
                  <a:schemeClr val="accent4">
                    <a:lumMod val="75000"/>
                  </a:schemeClr>
                </a:solidFill>
                <a:latin typeface="+mn-ea"/>
              </a:rPr>
              <a:t>OK:</a:t>
            </a:r>
            <a:r>
              <a:rPr lang="en-US" altLang="zh-CN" sz="2000" b="1" dirty="0" smtClean="0">
                <a:latin typeface="+mn-ea"/>
              </a:rPr>
              <a:t> MOV  MAX,AL</a:t>
            </a: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j-ea"/>
                <a:ea typeface="+mj-ea"/>
              </a:rPr>
              <a:t>  </a:t>
            </a:r>
            <a:r>
              <a:rPr lang="zh-CN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zh-CN" altLang="zh-CN" sz="2400" b="1" dirty="0" smtClean="0">
                <a:latin typeface="+mj-ea"/>
                <a:ea typeface="+mj-ea"/>
              </a:rPr>
              <a:t>此例中的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JAE</a:t>
            </a:r>
            <a:r>
              <a:rPr lang="zh-CN" altLang="zh-CN" sz="2400" b="1" dirty="0" smtClean="0">
                <a:latin typeface="+mj-ea"/>
                <a:ea typeface="+mj-ea"/>
              </a:rPr>
              <a:t>指令和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JMP</a:t>
            </a:r>
            <a:r>
              <a:rPr lang="zh-CN" altLang="zh-CN" sz="2400" b="1" dirty="0" smtClean="0">
                <a:latin typeface="+mj-ea"/>
                <a:ea typeface="+mj-ea"/>
              </a:rPr>
              <a:t>指令，它们都是</a:t>
            </a:r>
            <a:r>
              <a:rPr lang="zh-CN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向后转</a:t>
            </a:r>
            <a:r>
              <a:rPr lang="zh-CN" altLang="zh-CN" sz="2400" b="1" dirty="0" smtClean="0">
                <a:latin typeface="+mj-ea"/>
                <a:ea typeface="+mj-ea"/>
              </a:rPr>
              <a:t>的指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r>
              <a:rPr lang="en-US" altLang="zh-CN" sz="2400" b="1" dirty="0" smtClean="0">
                <a:latin typeface="+mj-ea"/>
                <a:ea typeface="+mj-ea"/>
              </a:rPr>
              <a:t>  </a:t>
            </a:r>
            <a:r>
              <a:rPr lang="zh-CN" altLang="zh-CN" sz="2400" b="1" dirty="0" smtClean="0">
                <a:latin typeface="+mj-ea"/>
                <a:ea typeface="+mj-ea"/>
              </a:rPr>
              <a:t>令，这将使得转移指令与目标指令之间的一段程序被重复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r>
              <a:rPr lang="en-US" altLang="zh-CN" sz="2400" b="1" dirty="0" smtClean="0">
                <a:latin typeface="+mj-ea"/>
                <a:ea typeface="+mj-ea"/>
              </a:rPr>
              <a:t>  </a:t>
            </a:r>
            <a:r>
              <a:rPr lang="zh-CN" altLang="zh-CN" sz="2400" b="1" dirty="0" smtClean="0">
                <a:latin typeface="+mj-ea"/>
                <a:ea typeface="+mj-ea"/>
              </a:rPr>
              <a:t>多次执行，这也称为</a:t>
            </a:r>
            <a:r>
              <a:rPr lang="zh-CN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循环</a:t>
            </a:r>
            <a:r>
              <a:rPr lang="zh-CN" altLang="zh-CN" sz="2400" b="1" dirty="0" smtClean="0">
                <a:latin typeface="+mj-ea"/>
                <a:ea typeface="+mj-ea"/>
              </a:rPr>
              <a:t>程序</a:t>
            </a:r>
            <a:r>
              <a:rPr lang="zh-CN" altLang="en-US" sz="2400" b="1" dirty="0" smtClean="0">
                <a:latin typeface="+mj-ea"/>
                <a:ea typeface="+mj-ea"/>
              </a:rPr>
              <a:t>。</a:t>
            </a:r>
            <a:endParaRPr lang="zh-CN" altLang="zh-CN" sz="2400" b="1" dirty="0" smtClean="0">
              <a:latin typeface="+mj-ea"/>
              <a:ea typeface="+mj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）有符号数比较转移指令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这类条件转移指令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根据对两个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符号数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的比较结果，决定转移执行或顺序执行。对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符号数的比较用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CMP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1000" dirty="0" smtClean="0"/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⑴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JG</a:t>
            </a:r>
            <a:r>
              <a:rPr lang="en-US" altLang="zh-CN" sz="2400" b="1" dirty="0" smtClean="0">
                <a:latin typeface="+mn-ea"/>
              </a:rPr>
              <a:t>/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JNLE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SF=OF</a:t>
            </a:r>
            <a:r>
              <a:rPr lang="zh-CN" altLang="en-US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，且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ZF=0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（即被减数</a:t>
            </a:r>
            <a:r>
              <a:rPr lang="zh-CN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大于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减数），则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⑵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JGE</a:t>
            </a:r>
            <a:r>
              <a:rPr lang="en-US" altLang="zh-CN" sz="2400" b="1" dirty="0" smtClean="0">
                <a:latin typeface="+mn-ea"/>
              </a:rPr>
              <a:t>/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JNL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SF=OF</a:t>
            </a:r>
            <a:r>
              <a:rPr lang="zh-CN" altLang="zh-CN" sz="2400" b="1" dirty="0" smtClean="0"/>
              <a:t>（即被减数</a:t>
            </a:r>
            <a:r>
              <a:rPr lang="zh-CN" altLang="zh-CN" sz="2400" b="1" dirty="0" smtClean="0">
                <a:solidFill>
                  <a:srgbClr val="FF00FF"/>
                </a:solidFill>
              </a:rPr>
              <a:t>大于或等于</a:t>
            </a:r>
            <a:r>
              <a:rPr lang="zh-CN" altLang="zh-CN" sz="2400" b="1" dirty="0" smtClean="0"/>
              <a:t>减数）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⑶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JL</a:t>
            </a:r>
            <a:r>
              <a:rPr lang="en-US" altLang="zh-CN" sz="2400" b="1" dirty="0" smtClean="0">
                <a:latin typeface="+mn-ea"/>
              </a:rPr>
              <a:t>/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JNGE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SF</a:t>
            </a:r>
            <a:r>
              <a:rPr lang="en-US" altLang="zh-CN" sz="2400" b="1" dirty="0" smtClean="0">
                <a:solidFill>
                  <a:srgbClr val="FF00FF"/>
                </a:solidFill>
                <a:latin typeface="宋体"/>
                <a:ea typeface="宋体"/>
                <a:cs typeface="Times New Roman" pitchFamily="18" charset="0"/>
              </a:rPr>
              <a:t>≠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zh-CN" altLang="zh-CN" sz="2400" b="1" dirty="0" smtClean="0"/>
              <a:t>（即被减数</a:t>
            </a:r>
            <a:r>
              <a:rPr lang="zh-CN" altLang="zh-CN" sz="2400" b="1" dirty="0" smtClean="0">
                <a:solidFill>
                  <a:srgbClr val="FF00FF"/>
                </a:solidFill>
              </a:rPr>
              <a:t>小于</a:t>
            </a:r>
            <a:r>
              <a:rPr lang="zh-CN" altLang="zh-CN" sz="2400" b="1" dirty="0" smtClean="0"/>
              <a:t>减数）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，则转移至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⑷</a:t>
            </a:r>
            <a:r>
              <a:rPr lang="en-US" altLang="zh-CN" sz="2400" b="1" dirty="0" smtClean="0">
                <a:solidFill>
                  <a:schemeClr val="accent2"/>
                </a:solidFill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JLE</a:t>
            </a:r>
            <a:r>
              <a:rPr lang="en-US" altLang="zh-CN" sz="2400" b="1" dirty="0" smtClean="0">
                <a:latin typeface="+mn-ea"/>
              </a:rPr>
              <a:t>/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JNG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功能：若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SF</a:t>
            </a:r>
            <a:r>
              <a:rPr lang="en-US" altLang="zh-CN" sz="2400" b="1" dirty="0" smtClean="0">
                <a:solidFill>
                  <a:srgbClr val="FF00FF"/>
                </a:solidFill>
                <a:latin typeface="宋体"/>
                <a:cs typeface="Times New Roman" pitchFamily="18" charset="0"/>
              </a:rPr>
              <a:t>≠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ZF=1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（即被减数</a:t>
            </a:r>
            <a:r>
              <a:rPr lang="zh-CN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小于或等于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减数），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则转移至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+mn-ea"/>
              </a:rPr>
              <a:t>处，否则顺序执行。</a:t>
            </a:r>
            <a:endParaRPr lang="en-US" altLang="zh-CN" sz="2400" b="1" dirty="0" smtClean="0">
              <a:latin typeface="+mn-ea"/>
            </a:endParaRPr>
          </a:p>
          <a:p>
            <a:endParaRPr lang="en-US" altLang="zh-CN" sz="800" b="1" dirty="0" smtClean="0">
              <a:solidFill>
                <a:srgbClr val="FF0066"/>
              </a:solidFill>
              <a:latin typeface="+mn-ea"/>
            </a:endParaRPr>
          </a:p>
          <a:p>
            <a:endParaRPr lang="en-US" altLang="zh-CN" sz="800" b="1" dirty="0" smtClean="0">
              <a:solidFill>
                <a:srgbClr val="FF0066"/>
              </a:solidFill>
              <a:latin typeface="+mn-ea"/>
            </a:endParaRPr>
          </a:p>
          <a:p>
            <a:endParaRPr lang="en-US" altLang="zh-CN" sz="800" b="1" dirty="0" smtClean="0">
              <a:solidFill>
                <a:srgbClr val="FF0066"/>
              </a:solidFill>
              <a:latin typeface="+mn-ea"/>
            </a:endParaRPr>
          </a:p>
          <a:p>
            <a:endParaRPr lang="en-US" altLang="zh-CN" sz="800" b="1" dirty="0" smtClean="0">
              <a:solidFill>
                <a:srgbClr val="FF0066"/>
              </a:solidFill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如果条件转移距离超过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-128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字节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~+127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字节，则会在源程序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汇编过程中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产生“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转移超出范围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”错误。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如以程序中每条指令的机器代码平均为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字节来估算，当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条件转移距离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达到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条指令以上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时，就很有可能发生转移超出范围的问题了。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可以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借助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JMP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指令解决条件转移超范围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问题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3.6】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若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(DS)=2014H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(20150H)=52H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(20151H)=16H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    </a:t>
            </a: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则指令</a:t>
            </a:r>
          </a:p>
          <a:p>
            <a:pPr algn="ctr"/>
            <a:r>
              <a:rPr lang="en-US" altLang="zh-CN" sz="2000" b="1" dirty="0" smtClean="0">
                <a:latin typeface="+mn-ea"/>
              </a:rPr>
              <a:t>MOV  AX,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DS: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[0010H]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执行后，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(AX)=?</a:t>
            </a:r>
            <a:endParaRPr lang="zh-CN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分析：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源操作数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存储单元的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物理地址</a:t>
            </a:r>
            <a:endParaRPr lang="en-US" altLang="zh-CN" sz="24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buClr>
                <a:srgbClr val="C87608"/>
              </a:buClr>
              <a:buNone/>
            </a:pP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 algn="ctr"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2014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0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H+0010H=20150H</a:t>
            </a:r>
          </a:p>
          <a:p>
            <a:pPr algn="ctr">
              <a:buClr>
                <a:srgbClr val="C87608"/>
              </a:buClr>
              <a:buNone/>
            </a:pP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由于目的操作数为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16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位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寄存器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，所以，要按地址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</a:t>
            </a: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20150H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从存储器读取一个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字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16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位，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个字节）。故该指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</a:t>
            </a: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令执行后，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(AX)=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1652H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r>
              <a:rPr lang="zh-CN" altLang="en-US" sz="24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zh-CN" altLang="zh-CN" sz="2400" b="1" dirty="0" smtClean="0">
                <a:latin typeface="+mj-ea"/>
                <a:ea typeface="+mj-ea"/>
              </a:rPr>
              <a:t>若以常数形式描述偏移地址，则必须将其置于方括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r>
              <a:rPr lang="en-US" altLang="zh-CN" sz="2400" b="1" dirty="0" smtClean="0">
                <a:latin typeface="+mj-ea"/>
                <a:ea typeface="+mj-ea"/>
              </a:rPr>
              <a:t>  </a:t>
            </a:r>
            <a:r>
              <a:rPr lang="zh-CN" altLang="zh-CN" sz="2400" b="1" dirty="0" smtClean="0">
                <a:latin typeface="+mj-ea"/>
                <a:ea typeface="+mj-ea"/>
              </a:rPr>
              <a:t>号</a:t>
            </a:r>
            <a:r>
              <a:rPr lang="en-US" altLang="zh-CN" sz="2400" b="1" dirty="0" smtClean="0">
                <a:latin typeface="+mj-ea"/>
                <a:ea typeface="+mj-ea"/>
              </a:rPr>
              <a:t>[ ]</a:t>
            </a:r>
            <a:r>
              <a:rPr lang="zh-CN" altLang="zh-CN" sz="2400" b="1" dirty="0" smtClean="0">
                <a:latin typeface="+mj-ea"/>
                <a:ea typeface="+mj-ea"/>
              </a:rPr>
              <a:t>中，且</a:t>
            </a:r>
            <a:r>
              <a:rPr lang="zh-CN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必须指明段前缀</a:t>
            </a:r>
            <a:r>
              <a:rPr lang="zh-CN" altLang="zh-CN" sz="2400" b="1" dirty="0" smtClean="0">
                <a:latin typeface="+mj-ea"/>
                <a:ea typeface="+mj-ea"/>
              </a:rPr>
              <a:t>。</a:t>
            </a:r>
          </a:p>
          <a:p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31073" name="Object 1"/>
          <p:cNvGraphicFramePr>
            <a:graphicFrameLocks noChangeAspect="1"/>
          </p:cNvGraphicFramePr>
          <p:nvPr/>
        </p:nvGraphicFramePr>
        <p:xfrm>
          <a:off x="611560" y="1484784"/>
          <a:ext cx="7826133" cy="4248472"/>
        </p:xfrm>
        <a:graphic>
          <a:graphicData uri="http://schemas.openxmlformats.org/presentationml/2006/ole">
            <p:oleObj spid="_x0000_s131073" name="Visio" r:id="rId3" imgW="4366832" imgH="238787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3.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循环指令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将一段程序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连续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重复</a:t>
            </a:r>
            <a:r>
              <a:rPr lang="zh-CN" altLang="zh-CN" sz="2800" b="1" dirty="0" smtClean="0"/>
              <a:t>执行多次，就形成了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循环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从程序控制的角度来说，循环是由转移指令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向后转</a:t>
            </a:r>
            <a:r>
              <a:rPr lang="zh-CN" altLang="zh-CN" sz="2800" b="1" dirty="0" smtClean="0"/>
              <a:t>形成的。</a:t>
            </a:r>
            <a:endParaRPr lang="en-US" altLang="zh-CN" sz="2800" b="1" dirty="0" smtClean="0"/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有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确定重复次数</a:t>
            </a:r>
            <a:r>
              <a:rPr lang="zh-CN" altLang="zh-CN" sz="2800" b="1" dirty="0" smtClean="0"/>
              <a:t>的循环称为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计数型循环</a:t>
            </a:r>
            <a:r>
              <a:rPr lang="zh-CN" altLang="zh-CN" sz="2800" b="1" dirty="0" smtClean="0"/>
              <a:t>，可用一个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循环计数器</a:t>
            </a:r>
            <a:r>
              <a:rPr lang="zh-CN" altLang="zh-CN" sz="2800" b="1" dirty="0" smtClean="0"/>
              <a:t>来控制循环的次数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没有确定的重复次数，只在某个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特定的条件</a:t>
            </a:r>
            <a:r>
              <a:rPr lang="zh-CN" altLang="zh-CN" sz="2800" b="1" dirty="0" smtClean="0"/>
              <a:t>成立时执行循环，而当条件不成立时结束循环，这称为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条件型循环</a:t>
            </a:r>
            <a:r>
              <a:rPr lang="zh-CN" altLang="zh-CN" sz="2800" b="1" dirty="0" smtClean="0"/>
              <a:t>。</a:t>
            </a:r>
            <a:r>
              <a:rPr lang="zh-CN" altLang="en-US" sz="2800" b="1" dirty="0" smtClean="0"/>
              <a:t>条件型循环用条件转移指令控制即可。</a:t>
            </a:r>
            <a:r>
              <a:rPr lang="en-US" altLang="zh-CN" sz="2800" b="1" dirty="0" smtClean="0"/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下面的循环指令用于控制计数型循环。</a:t>
            </a:r>
            <a:endParaRPr lang="en-US" altLang="zh-CN" sz="2800" b="1" dirty="0" smtClean="0"/>
          </a:p>
          <a:p>
            <a:endParaRPr lang="en-US" altLang="zh-CN" sz="800" dirty="0" smtClean="0"/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latin typeface="+mn-ea"/>
              </a:rPr>
              <a:t>指令格式：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LOOP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label</a:t>
            </a:r>
            <a:r>
              <a:rPr lang="en-US" altLang="zh-CN" sz="2400" b="1" dirty="0" smtClean="0">
                <a:latin typeface="+mn-ea"/>
              </a:rPr>
              <a:t>  ;label</a:t>
            </a:r>
            <a:r>
              <a:rPr lang="zh-CN" altLang="zh-CN" sz="2400" b="1" dirty="0" smtClean="0">
                <a:latin typeface="+mn-ea"/>
              </a:rPr>
              <a:t>为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循环入口指令</a:t>
            </a:r>
            <a:r>
              <a:rPr lang="zh-CN" altLang="zh-CN" sz="2400" b="1" dirty="0" smtClean="0">
                <a:solidFill>
                  <a:srgbClr val="0000FF"/>
                </a:solidFill>
                <a:latin typeface="+mn-ea"/>
              </a:rPr>
              <a:t>标号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LOOP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指令用于控制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计数型循环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，作为循环程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序段的最后一条指令。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循环计数器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指定用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CX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寄存器，采用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减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计数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方式，初值为循环次数；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CX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未减到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时，转移到标号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label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处，继续循环；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CX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减到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时，循环结束。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LOOP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指令的功能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等效于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以下两条指令的组合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b="1" dirty="0" smtClean="0">
                <a:latin typeface="+mn-ea"/>
              </a:rPr>
              <a:t>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DEC  CX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JNZ  label</a:t>
            </a:r>
          </a:p>
          <a:p>
            <a:endParaRPr lang="zh-CN" altLang="zh-CN" sz="2000" b="1" dirty="0" smtClean="0">
              <a:latin typeface="+mn-ea"/>
            </a:endParaRPr>
          </a:p>
          <a:p>
            <a:r>
              <a:rPr lang="zh-CN" altLang="en-US" sz="2400" b="1" dirty="0" smtClean="0">
                <a:latin typeface="+mj-ea"/>
                <a:ea typeface="+mj-ea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LOOP</a:t>
            </a:r>
            <a:r>
              <a:rPr lang="zh-CN" altLang="zh-CN" sz="2400" b="1" dirty="0" smtClean="0">
                <a:latin typeface="+mj-ea"/>
                <a:ea typeface="+mj-ea"/>
              </a:rPr>
              <a:t>指令的转移范围为段内</a:t>
            </a:r>
            <a:r>
              <a:rPr lang="zh-CN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短距离转移</a:t>
            </a:r>
            <a:r>
              <a:rPr lang="zh-CN" altLang="zh-CN" sz="2400" b="1" dirty="0" smtClean="0">
                <a:latin typeface="+mj-ea"/>
                <a:ea typeface="+mj-ea"/>
              </a:rPr>
              <a:t>。</a:t>
            </a:r>
            <a:endParaRPr lang="en-US" altLang="zh-CN" sz="2400" b="1" dirty="0" smtClean="0"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3.62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数据段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内定义了一个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无符号字节类型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数组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SCORE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，存放有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50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个学生的“汇编语言程序设计”课程考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试成绩。编写指令序列，统计其中获得“优秀”（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分以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上）的人数，并将统计结果存入字节类型变量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NUM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解：此问题的解决方法，就是依次用数组中的各个成绩数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据与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90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比较。这是一个典型的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计数型循环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问题。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LEA  SI,SCORE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MOV  NUM,0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MOV  CX,50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</a:t>
            </a:r>
            <a:r>
              <a:rPr lang="en-US" altLang="zh-CN" sz="2000" b="1" dirty="0" smtClean="0">
                <a:solidFill>
                  <a:srgbClr val="FF00FF"/>
                </a:solidFill>
                <a:latin typeface="+mn-ea"/>
              </a:rPr>
              <a:t>CONT:</a:t>
            </a:r>
            <a:r>
              <a:rPr lang="en-US" altLang="zh-CN" sz="2000" b="1" dirty="0" smtClean="0">
                <a:latin typeface="+mn-ea"/>
              </a:rPr>
              <a:t> MOV  AL,[SI]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CMP  AL,90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JB  NEXT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INC  NUM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NEXT: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INC  SI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LOOP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FF"/>
                </a:solidFill>
                <a:latin typeface="+mn-ea"/>
              </a:rPr>
              <a:t>CONT</a:t>
            </a:r>
            <a:endParaRPr lang="zh-CN" altLang="zh-CN" sz="2000" b="1" dirty="0" smtClean="0">
              <a:solidFill>
                <a:srgbClr val="FF00FF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3.3.6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处理器控制类指令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这类指令用于强行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设置某些标志</a:t>
            </a:r>
            <a:r>
              <a:rPr lang="zh-CN" altLang="zh-CN" sz="2800" b="1" dirty="0" smtClean="0"/>
              <a:t>，或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改变处理器的某些工作方式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800" b="1" dirty="0" smtClean="0"/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⑴</a:t>
            </a:r>
            <a:r>
              <a:rPr lang="zh-CN" altLang="zh-CN" sz="2400" b="1" dirty="0" smtClean="0">
                <a:latin typeface="+mn-ea"/>
              </a:rPr>
              <a:t> 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STC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</a:t>
            </a:r>
            <a:r>
              <a:rPr lang="en-US" altLang="zh-CN" sz="2400" b="1" dirty="0" smtClean="0">
                <a:latin typeface="+mn-ea"/>
              </a:rPr>
              <a:t>CF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1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⑵</a:t>
            </a:r>
            <a:r>
              <a:rPr lang="zh-CN" altLang="zh-CN" sz="2400" b="1" dirty="0" smtClean="0">
                <a:latin typeface="+mn-ea"/>
              </a:rPr>
              <a:t> 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CLC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</a:t>
            </a:r>
            <a:r>
              <a:rPr lang="en-US" altLang="zh-CN" sz="2400" b="1" dirty="0" smtClean="0">
                <a:latin typeface="+mn-ea"/>
              </a:rPr>
              <a:t>CF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0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⑶</a:t>
            </a:r>
            <a:r>
              <a:rPr lang="zh-CN" altLang="zh-CN" sz="2400" b="1" dirty="0" smtClean="0">
                <a:latin typeface="+mn-ea"/>
              </a:rPr>
              <a:t> 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CMC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</a:t>
            </a:r>
            <a:r>
              <a:rPr lang="en-US" altLang="zh-CN" sz="2400" b="1" dirty="0" smtClean="0">
                <a:latin typeface="+mn-ea"/>
              </a:rPr>
              <a:t>CF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CF 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⑷</a:t>
            </a:r>
            <a:r>
              <a:rPr lang="zh-CN" altLang="zh-CN" sz="2400" b="1" dirty="0" smtClean="0">
                <a:latin typeface="+mn-ea"/>
              </a:rPr>
              <a:t> 格式：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STD</a:t>
            </a:r>
            <a:endParaRPr lang="zh-CN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</a:t>
            </a:r>
            <a:r>
              <a:rPr lang="en-US" altLang="zh-CN" sz="2400" b="1" dirty="0" smtClean="0">
                <a:latin typeface="+mn-ea"/>
              </a:rPr>
              <a:t>DF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1</a:t>
            </a:r>
            <a:r>
              <a:rPr lang="zh-CN" altLang="zh-CN" sz="2400" b="1" dirty="0" smtClean="0">
                <a:latin typeface="+mn-ea"/>
              </a:rPr>
              <a:t>，控制串指针</a:t>
            </a:r>
            <a:r>
              <a:rPr lang="zh-CN" altLang="en-US" sz="2400" b="1" dirty="0" smtClean="0">
                <a:latin typeface="+mn-ea"/>
              </a:rPr>
              <a:t>以</a:t>
            </a:r>
            <a:r>
              <a:rPr lang="zh-CN" altLang="zh-CN" sz="2400" b="1" dirty="0" smtClean="0">
                <a:latin typeface="+mn-ea"/>
              </a:rPr>
              <a:t>减量</a:t>
            </a:r>
            <a:r>
              <a:rPr lang="zh-CN" altLang="en-US" sz="2400" b="1" dirty="0" smtClean="0">
                <a:latin typeface="+mn-ea"/>
              </a:rPr>
              <a:t>方式</a:t>
            </a:r>
            <a:r>
              <a:rPr lang="zh-CN" altLang="zh-CN" sz="2400" b="1" dirty="0" smtClean="0">
                <a:latin typeface="+mn-ea"/>
              </a:rPr>
              <a:t>修改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⑸</a:t>
            </a:r>
            <a:r>
              <a:rPr lang="zh-CN" altLang="zh-CN" sz="2400" b="1" dirty="0" smtClean="0">
                <a:latin typeface="+mn-ea"/>
              </a:rPr>
              <a:t> 格式：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CLD</a:t>
            </a:r>
            <a:endParaRPr lang="zh-CN" altLang="zh-CN" sz="24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</a:t>
            </a:r>
            <a:r>
              <a:rPr lang="en-US" altLang="zh-CN" sz="2400" b="1" dirty="0" smtClean="0">
                <a:latin typeface="+mn-ea"/>
              </a:rPr>
              <a:t>DF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0</a:t>
            </a:r>
            <a:r>
              <a:rPr lang="zh-CN" altLang="zh-CN" sz="2400" b="1" dirty="0" smtClean="0">
                <a:latin typeface="+mn-ea"/>
              </a:rPr>
              <a:t>，控制串指针</a:t>
            </a:r>
            <a:r>
              <a:rPr lang="zh-CN" altLang="en-US" sz="2400" b="1" dirty="0" smtClean="0">
                <a:latin typeface="+mn-ea"/>
              </a:rPr>
              <a:t>以</a:t>
            </a:r>
            <a:r>
              <a:rPr lang="zh-CN" altLang="zh-CN" sz="2400" b="1" dirty="0" smtClean="0">
                <a:latin typeface="+mn-ea"/>
              </a:rPr>
              <a:t>增量</a:t>
            </a:r>
            <a:r>
              <a:rPr lang="zh-CN" altLang="en-US" sz="2400" b="1" dirty="0" smtClean="0">
                <a:latin typeface="+mn-ea"/>
              </a:rPr>
              <a:t>方式</a:t>
            </a:r>
            <a:r>
              <a:rPr lang="zh-CN" altLang="zh-CN" sz="2400" b="1" dirty="0" smtClean="0">
                <a:latin typeface="+mn-ea"/>
              </a:rPr>
              <a:t>修改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843808" y="4365104"/>
            <a:ext cx="360040" cy="0"/>
          </a:xfrm>
          <a:prstGeom prst="lin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⑹</a:t>
            </a:r>
            <a:r>
              <a:rPr lang="zh-CN" altLang="zh-CN" sz="2400" b="1" dirty="0" smtClean="0">
                <a:latin typeface="+mn-ea"/>
              </a:rPr>
              <a:t> 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STI</a:t>
            </a:r>
            <a:r>
              <a:rPr lang="en-US" altLang="zh-CN" sz="2400" b="1" dirty="0" smtClean="0">
                <a:latin typeface="+mn-ea"/>
              </a:rPr>
              <a:t>  ;</a:t>
            </a:r>
            <a:r>
              <a:rPr lang="zh-CN" altLang="zh-CN" sz="2400" b="1" dirty="0" smtClean="0">
                <a:latin typeface="+mn-ea"/>
              </a:rPr>
              <a:t>开中断指令</a:t>
            </a: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</a:t>
            </a:r>
            <a:r>
              <a:rPr lang="en-US" altLang="zh-CN" sz="2400" b="1" dirty="0" smtClean="0">
                <a:latin typeface="+mn-ea"/>
              </a:rPr>
              <a:t>IF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1</a:t>
            </a:r>
            <a:r>
              <a:rPr lang="zh-CN" altLang="zh-CN" sz="2400" b="1" dirty="0" smtClean="0">
                <a:latin typeface="+mn-ea"/>
              </a:rPr>
              <a:t>，允许</a:t>
            </a:r>
            <a:r>
              <a:rPr lang="en-US" altLang="zh-CN" sz="2400" b="1" dirty="0" smtClean="0">
                <a:latin typeface="+mn-ea"/>
              </a:rPr>
              <a:t>CPU</a:t>
            </a:r>
            <a:r>
              <a:rPr lang="zh-CN" altLang="zh-CN" sz="2400" b="1" dirty="0" smtClean="0">
                <a:latin typeface="+mn-ea"/>
              </a:rPr>
              <a:t>响应外部可屏蔽中断请求。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⑺</a:t>
            </a:r>
            <a:r>
              <a:rPr lang="zh-CN" altLang="zh-CN" sz="2400" b="1" dirty="0" smtClean="0">
                <a:latin typeface="+mn-ea"/>
              </a:rPr>
              <a:t> 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CLI</a:t>
            </a:r>
            <a:r>
              <a:rPr lang="en-US" altLang="zh-CN" sz="2400" b="1" dirty="0" smtClean="0">
                <a:latin typeface="+mn-ea"/>
              </a:rPr>
              <a:t>  ;</a:t>
            </a:r>
            <a:r>
              <a:rPr lang="zh-CN" altLang="zh-CN" sz="2400" b="1" dirty="0" smtClean="0">
                <a:latin typeface="+mn-ea"/>
              </a:rPr>
              <a:t>关中断指令</a:t>
            </a: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</a:t>
            </a:r>
            <a:r>
              <a:rPr lang="en-US" altLang="zh-CN" sz="2400" b="1" dirty="0" smtClean="0">
                <a:latin typeface="+mn-ea"/>
              </a:rPr>
              <a:t>IF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0</a:t>
            </a:r>
            <a:r>
              <a:rPr lang="zh-CN" altLang="zh-CN" sz="2400" b="1" dirty="0" smtClean="0">
                <a:latin typeface="+mn-ea"/>
              </a:rPr>
              <a:t>，禁止</a:t>
            </a:r>
            <a:r>
              <a:rPr lang="en-US" altLang="zh-CN" sz="2400" b="1" dirty="0" smtClean="0">
                <a:latin typeface="+mn-ea"/>
              </a:rPr>
              <a:t>CPU</a:t>
            </a:r>
            <a:r>
              <a:rPr lang="zh-CN" altLang="zh-CN" sz="2400" b="1" dirty="0" smtClean="0">
                <a:latin typeface="+mn-ea"/>
              </a:rPr>
              <a:t>响应外部可屏蔽中断请求。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⑻</a:t>
            </a:r>
            <a:r>
              <a:rPr lang="zh-CN" altLang="zh-CN" sz="2400" b="1" dirty="0" smtClean="0">
                <a:latin typeface="+mn-ea"/>
              </a:rPr>
              <a:t> 格式：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HLT</a:t>
            </a:r>
            <a:r>
              <a:rPr lang="en-US" altLang="zh-CN" sz="2400" b="1" dirty="0" smtClean="0">
                <a:latin typeface="+mn-ea"/>
              </a:rPr>
              <a:t>  ;</a:t>
            </a:r>
            <a:r>
              <a:rPr lang="zh-CN" altLang="zh-CN" sz="2400" b="1" dirty="0" smtClean="0">
                <a:latin typeface="+mn-ea"/>
              </a:rPr>
              <a:t>停机指令</a:t>
            </a: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功能：暂停</a:t>
            </a:r>
            <a:r>
              <a:rPr lang="en-US" altLang="zh-CN" sz="2400" b="1" dirty="0" smtClean="0">
                <a:latin typeface="+mn-ea"/>
              </a:rPr>
              <a:t>CPU</a:t>
            </a:r>
            <a:r>
              <a:rPr lang="zh-CN" altLang="zh-CN" sz="2400" b="1" dirty="0" smtClean="0">
                <a:latin typeface="+mn-ea"/>
              </a:rPr>
              <a:t>的工作，等待外部中断发生（重新唤醒</a:t>
            </a:r>
            <a:r>
              <a:rPr lang="en-US" altLang="zh-CN" sz="2400" b="1" dirty="0" smtClean="0">
                <a:latin typeface="+mn-ea"/>
              </a:rPr>
              <a:t> </a:t>
            </a:r>
          </a:p>
          <a:p>
            <a:r>
              <a:rPr lang="en-US" altLang="zh-CN" sz="2400" b="1" dirty="0" smtClean="0">
                <a:latin typeface="+mn-ea"/>
              </a:rPr>
              <a:t>           CPU</a:t>
            </a:r>
            <a:r>
              <a:rPr lang="zh-CN" altLang="zh-CN" sz="2400" b="1" dirty="0" smtClean="0">
                <a:latin typeface="+mn-ea"/>
              </a:rPr>
              <a:t>）。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⑼</a:t>
            </a:r>
            <a:r>
              <a:rPr lang="zh-CN" altLang="zh-CN" sz="2400" b="1" dirty="0" smtClean="0">
                <a:latin typeface="+mn-ea"/>
              </a:rPr>
              <a:t> 格式：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NOP</a:t>
            </a:r>
            <a:r>
              <a:rPr lang="en-US" altLang="zh-CN" sz="2400" b="1" dirty="0" smtClean="0">
                <a:latin typeface="+mn-ea"/>
              </a:rPr>
              <a:t>  ;</a:t>
            </a:r>
            <a:r>
              <a:rPr lang="zh-CN" altLang="zh-CN" sz="2400" b="1" dirty="0" smtClean="0">
                <a:latin typeface="+mn-ea"/>
              </a:rPr>
              <a:t>空操作指令</a:t>
            </a: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zh-CN" sz="2400" b="1" dirty="0" smtClean="0">
                <a:latin typeface="+mn-ea"/>
              </a:rPr>
              <a:t>功能：该指令不执行任何有效操作，主要用于满足程</a:t>
            </a:r>
            <a:endParaRPr lang="en-US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      </a:t>
            </a:r>
            <a:r>
              <a:rPr lang="zh-CN" altLang="zh-CN" sz="2400" b="1" dirty="0" smtClean="0">
                <a:latin typeface="+mn-ea"/>
              </a:rPr>
              <a:t>序中的延时要求。</a:t>
            </a:r>
            <a:endParaRPr lang="zh-CN" altLang="zh-CN" sz="24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3.3.7  80x86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指令系统的扩展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80x86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系列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微处理器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中，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随着微处理器功能的增强，其指令种类与数量也随之增加，但后续微处理器的指令系统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完全兼容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此前的微处理器。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80x86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的扩展指令大致可以归纳为：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400" b="1" dirty="0" smtClean="0">
                <a:latin typeface="Times New Roman" pitchFamily="18" charset="0"/>
                <a:ea typeface="宋体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宋体"/>
                <a:ea typeface="宋体"/>
                <a:cs typeface="Times New Roman" pitchFamily="18" charset="0"/>
              </a:rPr>
              <a:t>⑴</a:t>
            </a:r>
            <a:r>
              <a:rPr lang="zh-CN" altLang="en-US" sz="2400" b="1" dirty="0" smtClean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为方便程序设计而扩展的指令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⑵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为适应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位系统而扩展的指令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⑶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为实现保护模式程序设计而扩展的指令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    ⑷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为增强系统管理而扩展的指令（系统指令，用于系统程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序设计）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为方便程序设计而扩展的指令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这些指令通常有着比较复杂的操作功能，用在程序中可以缩短程序的长度，也使编程更为方便。</a:t>
            </a:r>
            <a:endParaRPr lang="en-US" altLang="zh-CN" sz="2800" b="1" dirty="0" smtClean="0"/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这些指令并非是必须的，其操作功能可用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8086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的基本指令组合起来完成。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下面是几条典型指令。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BSF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指令（自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80386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起有）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BSF</a:t>
            </a:r>
            <a:r>
              <a:rPr lang="en-US" altLang="zh-CN" sz="2400" b="1" dirty="0" smtClean="0">
                <a:latin typeface="+mn-ea"/>
              </a:rPr>
              <a:t>  DST,SRC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</a:t>
            </a:r>
            <a:r>
              <a:rPr lang="zh-CN" altLang="zh-CN" sz="2400" b="1" dirty="0" smtClean="0">
                <a:latin typeface="+mn-ea"/>
                <a:cs typeface="Times New Roman" pitchFamily="18" charset="0"/>
              </a:rPr>
              <a:t>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BSF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指令从第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位开始，自右向左扫描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以寻找第一个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值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的位。若找到，则使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ZF=0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并将该位的位序号装入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；若未找到（即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SRC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），则使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ZF=1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无定义。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必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须为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位或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位寄存器，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可用除立即寻址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外的其他寻址方式，且必须与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类型一致。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3.63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(BX)=0010100110100000B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，分析以下指令的执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行结果。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   BSF  AX,BX</a:t>
            </a:r>
          </a:p>
          <a:p>
            <a:endParaRPr lang="en-US" altLang="zh-CN" sz="8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分析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BX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寄存器从右向左第一个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出现在第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5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位，因此，该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指令执行后，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ZF=0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(AX)=5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上述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BSF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功能可用以下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8086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指令序列实现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MOV  AX,0                  DEC  CX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PUSH  CX                   JNZ  CONT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PUSH  DX               OK: POP  DX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MOV  DX,1                  POP  CX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MOV  CX,16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CONT: TEST  BX,DX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JNZ  OK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INC  AX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SHL  DX,1</a:t>
            </a:r>
            <a:endParaRPr lang="zh-CN" altLang="zh-CN" sz="2000" b="1" dirty="0" smtClean="0">
              <a:solidFill>
                <a:srgbClr val="FF00FF"/>
              </a:solidFill>
              <a:latin typeface="+mn-ea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851920" y="3501008"/>
            <a:ext cx="0" cy="2736304"/>
          </a:xfrm>
          <a:prstGeom prst="line">
            <a:avLst/>
          </a:prstGeom>
          <a:ln>
            <a:prstDash val="dash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CMPXCHG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指令（自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80486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起有）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CMPXCHG</a:t>
            </a:r>
            <a:r>
              <a:rPr lang="en-US" altLang="zh-CN" sz="2400" b="1" dirty="0" smtClean="0">
                <a:latin typeface="+mn-ea"/>
              </a:rPr>
              <a:t>  DST,SRC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</a:t>
            </a:r>
            <a:r>
              <a:rPr lang="zh-CN" altLang="zh-CN" sz="2400" b="1" dirty="0" smtClean="0">
                <a:latin typeface="+mn-ea"/>
                <a:cs typeface="Times New Roman" pitchFamily="18" charset="0"/>
              </a:rPr>
              <a:t>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该指令执行以下操作：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⑴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做减法：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(AC)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-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(DST)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为累加器，即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或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EAX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位累加器）；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⑵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 根据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ZF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的状态交换数据：若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ZF=1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←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ZF=0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，则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←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CMPXCHG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指令中，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只能用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位、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位或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位通用寄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存器，而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可用寄存器寻址方式或存储器寻址方式。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必须类型一致。</a:t>
            </a:r>
            <a:endParaRPr lang="zh-CN" altLang="zh-CN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直接寻址方式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可以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利用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变量名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偏移地址属性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来描述操作数的偏移地址（可直接用变量名，或将变量名置于方括号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[ ]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中）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段寄存器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默认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DS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如果实际使用的段寄存器不是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DS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，则必须用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段前缀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明确指出。</a:t>
            </a:r>
          </a:p>
          <a:p>
            <a:endParaRPr lang="en-US" altLang="zh-CN" sz="24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3.7】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数据段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内有如下变量定义语句</a:t>
            </a:r>
          </a:p>
          <a:p>
            <a:pPr algn="ctr"/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VAR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76H,5CH,0A3H,08H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分析以下指令的执行结果。</a:t>
            </a:r>
          </a:p>
          <a:p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⑴</a:t>
            </a:r>
            <a:r>
              <a:rPr lang="en-US" altLang="zh-CN" sz="2000" b="1" dirty="0" smtClean="0">
                <a:latin typeface="+mn-ea"/>
              </a:rPr>
              <a:t> MOV  AL,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VAR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⑵</a:t>
            </a:r>
            <a:r>
              <a:rPr lang="en-US" altLang="zh-CN" sz="2000" b="1" dirty="0" smtClean="0">
                <a:latin typeface="+mn-ea"/>
              </a:rPr>
              <a:t> MOV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VAR</a:t>
            </a:r>
            <a:r>
              <a:rPr lang="en-US" altLang="zh-CN" sz="2000" b="1" dirty="0" smtClean="0">
                <a:latin typeface="+mn-ea"/>
              </a:rPr>
              <a:t>+2,20H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⑶</a:t>
            </a:r>
            <a:r>
              <a:rPr lang="en-US" altLang="zh-CN" sz="2000" b="1" dirty="0" smtClean="0">
                <a:latin typeface="+mn-ea"/>
              </a:rPr>
              <a:t> ADD  DL,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VAR</a:t>
            </a:r>
            <a:r>
              <a:rPr lang="en-US" altLang="zh-CN" sz="2000" b="1" dirty="0" smtClean="0">
                <a:latin typeface="+mn-ea"/>
              </a:rPr>
              <a:t>+1  ;</a:t>
            </a:r>
            <a:r>
              <a:rPr lang="zh-CN" altLang="zh-CN" sz="2000" b="1" dirty="0" smtClean="0">
                <a:latin typeface="+mn-ea"/>
              </a:rPr>
              <a:t>设指令执行前，</a:t>
            </a:r>
            <a:r>
              <a:rPr lang="en-US" altLang="zh-CN" sz="2000" b="1" dirty="0" smtClean="0">
                <a:latin typeface="+mn-ea"/>
              </a:rPr>
              <a:t>(DL)=35H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⑷</a:t>
            </a:r>
            <a:r>
              <a:rPr lang="en-US" altLang="zh-CN" sz="2000" b="1" dirty="0" smtClean="0">
                <a:latin typeface="+mn-ea"/>
              </a:rPr>
              <a:t> NOT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VAR</a:t>
            </a:r>
            <a:r>
              <a:rPr lang="en-US" altLang="zh-CN" sz="2000" b="1" dirty="0" smtClean="0">
                <a:latin typeface="+mn-ea"/>
              </a:rPr>
              <a:t>+3</a:t>
            </a:r>
            <a:endParaRPr lang="zh-CN" altLang="zh-CN" sz="2000" b="1" dirty="0" smtClean="0">
              <a:latin typeface="+mn-ea"/>
            </a:endParaRPr>
          </a:p>
        </p:txBody>
      </p:sp>
    </p:spTree>
  </p:cSld>
  <p:clrMapOvr>
    <a:masterClrMapping/>
  </p:clrMapOvr>
</p:sld>
</file>

<file path=ppt/slides/slide1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CMPXCHG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400" b="1" dirty="0" smtClean="0">
                <a:latin typeface="+mn-ea"/>
              </a:rPr>
              <a:t>的功能可用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8086</a:t>
            </a:r>
            <a:r>
              <a:rPr lang="zh-CN" altLang="zh-CN" sz="2400" b="1" dirty="0" smtClean="0">
                <a:latin typeface="+mn-ea"/>
              </a:rPr>
              <a:t>指令序列来实现。</a:t>
            </a:r>
            <a:endParaRPr lang="en-US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rgbClr val="FF0066"/>
                </a:solidFill>
                <a:latin typeface="+mn-ea"/>
              </a:rPr>
              <a:t>例如</a:t>
            </a:r>
            <a:r>
              <a:rPr lang="zh-CN" altLang="zh-CN" sz="2400" b="1" dirty="0" smtClean="0">
                <a:latin typeface="+mn-ea"/>
              </a:rPr>
              <a:t>，指令</a:t>
            </a:r>
            <a:endParaRPr lang="en-US" altLang="zh-CN" sz="2400" b="1" dirty="0" smtClean="0">
              <a:latin typeface="+mn-ea"/>
            </a:endParaRPr>
          </a:p>
          <a:p>
            <a:endParaRPr lang="zh-CN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CMPXCHG  DX,BX</a:t>
            </a:r>
          </a:p>
          <a:p>
            <a:endParaRPr lang="zh-CN" altLang="zh-CN" sz="1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latin typeface="+mn-ea"/>
              </a:rPr>
              <a:t>可用以下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8086</a:t>
            </a:r>
            <a:r>
              <a:rPr lang="zh-CN" altLang="zh-CN" sz="2400" b="1" dirty="0" smtClean="0">
                <a:latin typeface="+mn-ea"/>
              </a:rPr>
              <a:t>指令序列替代</a:t>
            </a:r>
            <a:endParaRPr lang="en-US" altLang="zh-CN" sz="2400" b="1" smtClean="0">
              <a:latin typeface="+mn-ea"/>
            </a:endParaRPr>
          </a:p>
          <a:p>
            <a:endParaRPr lang="zh-CN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CMP  AX,DX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JNZ  AC_DST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MOV  DX,BX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JMP  SHORT DONE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AC_DST: MOV  AX,DX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DONE: </a:t>
            </a:r>
            <a:r>
              <a:rPr lang="zh-CN" altLang="zh-CN" sz="2000" b="1" dirty="0" smtClean="0">
                <a:latin typeface="+mn-ea"/>
              </a:rPr>
              <a:t>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61662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XADD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指令（自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80486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起有）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XADD</a:t>
            </a:r>
            <a:r>
              <a:rPr lang="en-US" altLang="zh-CN" sz="2400" b="1" dirty="0" smtClean="0">
                <a:latin typeface="+mn-ea"/>
              </a:rPr>
              <a:t>  DST,SRC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</a:t>
            </a:r>
            <a:r>
              <a:rPr lang="zh-CN" altLang="zh-CN" sz="2400" b="1" dirty="0" smtClean="0">
                <a:latin typeface="+mn-ea"/>
                <a:cs typeface="Times New Roman" pitchFamily="18" charset="0"/>
              </a:rPr>
              <a:t>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该指令执行以下操作：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⑴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做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加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法：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TEMP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←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(DST)+(SRC)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⑵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数据交换：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←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←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TEMP</a:t>
            </a:r>
            <a:endParaRPr lang="en-US" altLang="zh-CN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XADD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指令中，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必须为通用寄存器，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可采用寄存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器寻址方式或存储器寻址方式，且两者必须类型一致。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/>
              <a:t>   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XADD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指令的功能可用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8086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指令序列来实现。</a:t>
            </a:r>
            <a:r>
              <a:rPr lang="zh-CN" altLang="zh-CN" sz="2400" b="1" dirty="0" smtClean="0">
                <a:solidFill>
                  <a:srgbClr val="FF0066"/>
                </a:solidFill>
              </a:rPr>
              <a:t>例如</a:t>
            </a:r>
            <a:r>
              <a:rPr lang="zh-CN" altLang="zh-CN" sz="2400" b="1" dirty="0" smtClean="0"/>
              <a:t>，指令</a:t>
            </a:r>
          </a:p>
          <a:p>
            <a:r>
              <a:rPr lang="en-US" altLang="zh-CN" sz="2000" b="1" dirty="0" smtClean="0">
                <a:latin typeface="+mn-ea"/>
              </a:rPr>
              <a:t>            XADD  AX,BX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400" b="1" dirty="0" smtClean="0"/>
              <a:t>    </a:t>
            </a:r>
            <a:r>
              <a:rPr lang="zh-CN" altLang="zh-CN" sz="2400" b="1" dirty="0" smtClean="0"/>
              <a:t>可用以下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8086</a:t>
            </a:r>
            <a:r>
              <a:rPr lang="zh-CN" altLang="zh-CN" sz="2400" b="1" dirty="0" smtClean="0"/>
              <a:t>指令序列替代</a:t>
            </a:r>
          </a:p>
          <a:p>
            <a:r>
              <a:rPr lang="en-US" altLang="zh-CN" sz="2000" b="1" dirty="0" smtClean="0">
                <a:latin typeface="+mn-ea"/>
              </a:rPr>
              <a:t>            PUSH  DX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DX,AX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ADD  AX,BX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BX,DX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POP  DX</a:t>
            </a:r>
            <a:endParaRPr lang="zh-CN" altLang="zh-CN" sz="2000" b="1" dirty="0">
              <a:latin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2.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为适应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32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位系统而扩展的指令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为满足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位系统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的需要，自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80386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起，增加了一组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位寄存器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EAX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EBX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ECX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EDX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EBP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ESI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EDI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ESP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EIP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EFLAGS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，它们的低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位分别对应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DX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BP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FLAGS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。此外，为了增加程序可同时操作的段的数量，增加了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FS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GS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两个段寄存器。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）为原有指令增加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32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位数据处理能力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自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80386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起，前面介绍的数据传送类指令、算术运算类指令（除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码调整指令外）和逻辑运算类指令均可直接使用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位操作数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solidFill>
                <a:srgbClr val="0070C0"/>
              </a:solidFill>
              <a:latin typeface="Times New Roman" pitchFamily="18" charset="0"/>
              <a:ea typeface="华文新魏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+mn-ea"/>
              </a:rPr>
              <a:t>  </a:t>
            </a:r>
            <a:r>
              <a:rPr lang="zh-CN" altLang="zh-CN" sz="2400" b="1" dirty="0" smtClean="0">
                <a:solidFill>
                  <a:srgbClr val="FF0066"/>
                </a:solidFill>
                <a:latin typeface="+mn-ea"/>
              </a:rPr>
              <a:t>例如</a:t>
            </a:r>
            <a:endParaRPr lang="zh-CN" altLang="zh-CN" sz="10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+mn-ea"/>
              </a:rPr>
              <a:t>        MOV  EAX,EBX</a:t>
            </a:r>
            <a:endParaRPr lang="zh-CN" altLang="zh-CN" sz="20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+mn-ea"/>
              </a:rPr>
              <a:t>        MOV  EDX,DDAT  ;</a:t>
            </a:r>
            <a:r>
              <a:rPr lang="zh-CN" altLang="zh-CN" sz="2000" b="1" dirty="0" smtClean="0">
                <a:latin typeface="+mn-ea"/>
              </a:rPr>
              <a:t>设</a:t>
            </a:r>
            <a:r>
              <a:rPr lang="en-US" altLang="zh-CN" sz="2000" b="1" dirty="0" smtClean="0">
                <a:latin typeface="+mn-ea"/>
              </a:rPr>
              <a:t>DDAT</a:t>
            </a:r>
            <a:r>
              <a:rPr lang="zh-CN" altLang="zh-CN" sz="2000" b="1" dirty="0" smtClean="0">
                <a:latin typeface="+mn-ea"/>
              </a:rPr>
              <a:t>为双字类型变量（用</a:t>
            </a:r>
            <a:r>
              <a:rPr lang="en-US" altLang="zh-CN" sz="2000" b="1" dirty="0" smtClean="0">
                <a:latin typeface="+mn-ea"/>
              </a:rPr>
              <a:t>DD</a:t>
            </a:r>
            <a:r>
              <a:rPr lang="zh-CN" altLang="zh-CN" sz="2000" b="1" dirty="0" smtClean="0">
                <a:latin typeface="+mn-ea"/>
              </a:rPr>
              <a:t>伪指令定义）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+mn-ea"/>
              </a:rPr>
              <a:t>        XCHG  EAX,ECX</a:t>
            </a:r>
            <a:endParaRPr lang="zh-CN" altLang="zh-CN" sz="20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+mn-ea"/>
              </a:rPr>
              <a:t>        PUSH  EDX</a:t>
            </a:r>
            <a:endParaRPr lang="zh-CN" altLang="zh-CN" sz="20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+mn-ea"/>
              </a:rPr>
              <a:t>        POP  EBX</a:t>
            </a:r>
            <a:endParaRPr lang="zh-CN" altLang="zh-CN" sz="20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+mn-ea"/>
              </a:rPr>
              <a:t>        IN  EAX,DX</a:t>
            </a:r>
            <a:endParaRPr lang="zh-CN" altLang="zh-CN" sz="20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+mn-ea"/>
              </a:rPr>
              <a:t>        OUT  DX,EAX</a:t>
            </a:r>
            <a:endParaRPr lang="zh-CN" altLang="zh-CN" sz="20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+mn-ea"/>
              </a:rPr>
              <a:t>        ADD  EAX,DDAT1  ;</a:t>
            </a:r>
            <a:r>
              <a:rPr lang="zh-CN" altLang="zh-CN" sz="2000" b="1" dirty="0" smtClean="0">
                <a:latin typeface="+mn-ea"/>
              </a:rPr>
              <a:t>设</a:t>
            </a:r>
            <a:r>
              <a:rPr lang="en-US" altLang="zh-CN" sz="2000" b="1" dirty="0" smtClean="0">
                <a:latin typeface="+mn-ea"/>
              </a:rPr>
              <a:t>DDAT1</a:t>
            </a:r>
            <a:r>
              <a:rPr lang="zh-CN" altLang="zh-CN" sz="2000" b="1" dirty="0" smtClean="0">
                <a:latin typeface="+mn-ea"/>
              </a:rPr>
              <a:t>为双字类型变量</a:t>
            </a: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+mn-ea"/>
              </a:rPr>
              <a:t>        MUL  EBX  ;</a:t>
            </a:r>
            <a:r>
              <a:rPr lang="zh-CN" altLang="zh-CN" sz="2000" b="1" dirty="0" smtClean="0">
                <a:latin typeface="+mn-ea"/>
              </a:rPr>
              <a:t>被乘数隐含为</a:t>
            </a:r>
            <a:r>
              <a:rPr lang="en-US" altLang="zh-CN" sz="2000" b="1" dirty="0" smtClean="0">
                <a:latin typeface="+mn-ea"/>
              </a:rPr>
              <a:t>EAX</a:t>
            </a:r>
            <a:r>
              <a:rPr lang="zh-CN" altLang="zh-CN" sz="2000" b="1" dirty="0" smtClean="0">
                <a:latin typeface="+mn-ea"/>
              </a:rPr>
              <a:t>，乘积存于</a:t>
            </a:r>
            <a:r>
              <a:rPr lang="en-US" altLang="zh-CN" sz="2000" b="1" dirty="0" smtClean="0">
                <a:latin typeface="+mn-ea"/>
              </a:rPr>
              <a:t>EDX:EAX</a:t>
            </a:r>
            <a:endParaRPr lang="zh-CN" altLang="zh-CN" sz="20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+mn-ea"/>
              </a:rPr>
              <a:t>        DIV  EBX  ;</a:t>
            </a:r>
            <a:r>
              <a:rPr lang="zh-CN" altLang="zh-CN" sz="2000" b="1" dirty="0" smtClean="0">
                <a:latin typeface="+mn-ea"/>
              </a:rPr>
              <a:t>被除数隐含为</a:t>
            </a:r>
            <a:r>
              <a:rPr lang="en-US" altLang="zh-CN" sz="2000" b="1" dirty="0" smtClean="0">
                <a:latin typeface="+mn-ea"/>
              </a:rPr>
              <a:t>EDX:EAX</a:t>
            </a:r>
            <a:r>
              <a:rPr lang="zh-CN" altLang="zh-CN" sz="2000" b="1" dirty="0" smtClean="0">
                <a:latin typeface="+mn-ea"/>
              </a:rPr>
              <a:t>，商存于</a:t>
            </a:r>
            <a:r>
              <a:rPr lang="en-US" altLang="zh-CN" sz="2000" b="1" dirty="0" smtClean="0">
                <a:latin typeface="+mn-ea"/>
              </a:rPr>
              <a:t>EAX</a:t>
            </a:r>
            <a:r>
              <a:rPr lang="zh-CN" altLang="zh-CN" sz="2000" b="1" dirty="0" smtClean="0">
                <a:latin typeface="+mn-ea"/>
              </a:rPr>
              <a:t>，余数存于</a:t>
            </a:r>
            <a:r>
              <a:rPr lang="en-US" altLang="zh-CN" sz="2000" b="1" dirty="0" smtClean="0">
                <a:latin typeface="+mn-ea"/>
              </a:rPr>
              <a:t>EDX</a:t>
            </a:r>
            <a:endParaRPr lang="zh-CN" altLang="zh-CN" sz="2000" b="1" dirty="0" smtClean="0">
              <a:latin typeface="+mn-ea"/>
            </a:endParaRPr>
          </a:p>
          <a:p>
            <a:pPr>
              <a:lnSpc>
                <a:spcPct val="110000"/>
              </a:lnSpc>
            </a:pPr>
            <a:r>
              <a:rPr lang="en-US" altLang="zh-CN" sz="2000" b="1" dirty="0" smtClean="0">
                <a:latin typeface="+mn-ea"/>
              </a:rPr>
              <a:t>        SHL  EAX,CL</a:t>
            </a:r>
          </a:p>
          <a:p>
            <a:pPr>
              <a:lnSpc>
                <a:spcPct val="110000"/>
              </a:lnSpc>
            </a:pPr>
            <a:endParaRPr lang="en-US" altLang="zh-CN" sz="1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如果是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保护模式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下的程序设计，指令中还可使用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位有效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地址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，例如</a:t>
            </a:r>
          </a:p>
          <a:p>
            <a:r>
              <a:rPr lang="en-US" altLang="zh-CN" sz="2000" b="1" dirty="0" smtClean="0">
                <a:latin typeface="+mn-ea"/>
              </a:rPr>
              <a:t>        MOV  EAX,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[EBX]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）专门为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32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位系统增加的指令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下面介绍几个专门增加的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位数据处理指令。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⑴</a:t>
            </a:r>
            <a:r>
              <a:rPr lang="zh-CN" altLang="zh-CN" sz="2400" b="1" dirty="0" smtClean="0">
                <a:latin typeface="+mn-ea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CDQ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指令（自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80386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起有）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en-US" sz="2400" b="1" dirty="0" smtClean="0">
                <a:latin typeface="+mn-ea"/>
              </a:rPr>
              <a:t>指令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CDQ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en-US" sz="2400" b="1" dirty="0" smtClean="0">
                <a:latin typeface="+mn-ea"/>
              </a:rPr>
              <a:t>指令</a:t>
            </a:r>
            <a:r>
              <a:rPr lang="zh-CN" altLang="zh-CN" sz="2400" b="1" dirty="0" smtClean="0">
                <a:latin typeface="+mn-ea"/>
              </a:rPr>
              <a:t>功能：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将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中的有符号数扩展到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EDX:EAX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（即将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位有符号数扩展成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64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位，且低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32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位存于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，高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位存于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EDX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）。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⑵</a:t>
            </a:r>
            <a:r>
              <a:rPr lang="zh-CN" altLang="zh-CN" sz="2400" b="1" dirty="0" smtClean="0">
                <a:latin typeface="+mn-ea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MOVSD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指令（自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80386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起有）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MOVSD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/>
              <a:t> ; </a:t>
            </a:r>
            <a:r>
              <a:rPr lang="zh-CN" altLang="zh-CN" sz="2400" b="1" dirty="0" smtClean="0"/>
              <a:t>源串和目的串地址隐含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en-US" sz="2400" b="1" dirty="0" smtClean="0">
                <a:latin typeface="+mn-ea"/>
              </a:rPr>
              <a:t>指令</a:t>
            </a:r>
            <a:r>
              <a:rPr lang="zh-CN" altLang="zh-CN" sz="2400" b="1" dirty="0" smtClean="0">
                <a:latin typeface="+mn-ea"/>
              </a:rPr>
              <a:t>功能：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该指令完成以下操作：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en-US" altLang="zh-CN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传送一个双字：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ES:DI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←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(DS:SI)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zh-CN" altLang="zh-CN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②</a:t>
            </a:r>
            <a:r>
              <a:rPr lang="en-US" altLang="zh-CN" sz="2400" b="1" dirty="0" smtClean="0">
                <a:solidFill>
                  <a:srgbClr val="CC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修改串指针：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←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(SI)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←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(DI)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，当有效地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址为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位时，源串和目的串指针分别用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ESI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EDI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solidFill>
                <a:srgbClr val="0070C0"/>
              </a:solidFill>
              <a:latin typeface="Times New Roman" pitchFamily="18" charset="0"/>
              <a:ea typeface="华文新魏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chemeClr val="accent2"/>
                </a:solidFill>
                <a:latin typeface="+mn-ea"/>
              </a:rPr>
              <a:t>  </a:t>
            </a:r>
            <a:r>
              <a:rPr lang="zh-CN" altLang="en-US" sz="2400" b="1" dirty="0" smtClean="0">
                <a:solidFill>
                  <a:schemeClr val="accent2"/>
                </a:solidFill>
                <a:latin typeface="+mn-ea"/>
              </a:rPr>
              <a:t>⑶</a:t>
            </a:r>
            <a:r>
              <a:rPr lang="zh-CN" altLang="zh-CN" sz="2400" b="1" dirty="0" smtClean="0">
                <a:latin typeface="+mn-ea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PUSHAD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POPAD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指令（自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80386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起有）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en-US" sz="2400" b="1" dirty="0" smtClean="0">
                <a:latin typeface="+mn-ea"/>
              </a:rPr>
              <a:t>指令</a:t>
            </a:r>
            <a:r>
              <a:rPr lang="zh-CN" altLang="zh-CN" sz="2400" b="1" dirty="0" smtClean="0">
                <a:latin typeface="+mn-ea"/>
              </a:rPr>
              <a:t>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PUSHAD</a:t>
            </a: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               POPAD</a:t>
            </a:r>
            <a:endParaRPr lang="zh-CN" altLang="zh-CN" sz="24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 </a:t>
            </a:r>
            <a:r>
              <a:rPr lang="zh-CN" altLang="en-US" sz="2400" b="1" dirty="0" smtClean="0">
                <a:latin typeface="+mn-ea"/>
              </a:rPr>
              <a:t>指令</a:t>
            </a:r>
            <a:r>
              <a:rPr lang="zh-CN" altLang="zh-CN" sz="2400" b="1" dirty="0" smtClean="0">
                <a:latin typeface="+mn-ea"/>
              </a:rPr>
              <a:t>功能：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PUSHAD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指令是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位通用寄存器依次进栈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指令，进栈次序是：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ECX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EDX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      EBX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ESP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EBP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ESI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EDI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POPAD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令是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位通用寄存器依次出栈指令，出栈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次序与以上进栈次序相反，且出栈的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ESP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被丢弃，不影响堆栈指针的正常修改。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800" b="1" dirty="0" smtClean="0">
                <a:latin typeface="+mj-ea"/>
                <a:ea typeface="+mj-ea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zh-CN" altLang="zh-CN" sz="2800" b="1" dirty="0" smtClean="0">
                <a:latin typeface="+mj-ea"/>
                <a:ea typeface="+mj-ea"/>
              </a:rPr>
              <a:t>程序设计时，如需使用</a:t>
            </a:r>
            <a:r>
              <a:rPr lang="en-US" altLang="zh-CN" sz="2800" b="1" dirty="0" smtClean="0">
                <a:latin typeface="+mj-ea"/>
                <a:ea typeface="+mj-ea"/>
              </a:rPr>
              <a:t>80286</a:t>
            </a:r>
            <a:r>
              <a:rPr lang="zh-CN" altLang="zh-CN" sz="2800" b="1" dirty="0" smtClean="0">
                <a:latin typeface="+mj-ea"/>
                <a:ea typeface="+mj-ea"/>
              </a:rPr>
              <a:t>及其以后扩展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r>
              <a:rPr lang="en-US" altLang="zh-CN" sz="2800" b="1" dirty="0" smtClean="0">
                <a:latin typeface="+mj-ea"/>
                <a:ea typeface="+mj-ea"/>
              </a:rPr>
              <a:t>  </a:t>
            </a:r>
            <a:r>
              <a:rPr lang="zh-CN" altLang="zh-CN" sz="2800" b="1" dirty="0" smtClean="0">
                <a:latin typeface="+mj-ea"/>
                <a:ea typeface="+mj-ea"/>
              </a:rPr>
              <a:t>的指令，需</a:t>
            </a:r>
            <a:r>
              <a:rPr lang="zh-CN" altLang="en-US" sz="2800" b="1" dirty="0" smtClean="0">
                <a:latin typeface="+mj-ea"/>
                <a:ea typeface="+mj-ea"/>
              </a:rPr>
              <a:t>要</a:t>
            </a:r>
            <a:r>
              <a:rPr lang="zh-CN" altLang="zh-CN" sz="2800" b="1" dirty="0" smtClean="0">
                <a:latin typeface="+mj-ea"/>
                <a:ea typeface="+mj-ea"/>
              </a:rPr>
              <a:t>在源程序首行加入以下伪指令</a:t>
            </a:r>
          </a:p>
          <a:p>
            <a:endParaRPr lang="en-US" altLang="zh-CN" sz="800" b="1" dirty="0" smtClean="0">
              <a:latin typeface="+mj-ea"/>
              <a:ea typeface="+mj-ea"/>
            </a:endParaRPr>
          </a:p>
          <a:p>
            <a:r>
              <a:rPr lang="en-US" altLang="zh-CN" sz="2000" b="1" dirty="0" smtClean="0">
                <a:latin typeface="+mj-ea"/>
                <a:ea typeface="+mj-ea"/>
              </a:rPr>
              <a:t>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.286</a:t>
            </a:r>
            <a:r>
              <a:rPr lang="zh-CN" altLang="zh-CN" sz="2400" b="1" dirty="0" smtClean="0">
                <a:latin typeface="+mj-ea"/>
                <a:ea typeface="+mj-ea"/>
              </a:rPr>
              <a:t>（或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.386</a:t>
            </a:r>
            <a:r>
              <a:rPr lang="zh-CN" altLang="zh-CN" sz="2400" b="1" dirty="0" smtClean="0">
                <a:latin typeface="+mj-ea"/>
                <a:ea typeface="+mj-ea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.486</a:t>
            </a:r>
            <a:r>
              <a:rPr lang="zh-CN" altLang="zh-CN" sz="2400" b="1" dirty="0" smtClean="0">
                <a:latin typeface="+mj-ea"/>
                <a:ea typeface="+mj-ea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.586</a:t>
            </a:r>
            <a:r>
              <a:rPr lang="zh-CN" altLang="zh-CN" sz="2400" b="1" dirty="0" smtClean="0">
                <a:latin typeface="+mj-ea"/>
                <a:ea typeface="+mj-ea"/>
              </a:rPr>
              <a:t>）</a:t>
            </a:r>
            <a:endParaRPr lang="zh-CN" altLang="zh-CN" sz="2400" b="1" dirty="0" smtClean="0"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注意：</a:t>
            </a:r>
            <a:r>
              <a:rPr lang="zh-CN" altLang="zh-CN" sz="2800" b="1" dirty="0" smtClean="0">
                <a:latin typeface="+mj-ea"/>
                <a:ea typeface="+mj-ea"/>
                <a:cs typeface="Times New Roman" pitchFamily="18" charset="0"/>
              </a:rPr>
              <a:t>使用</a:t>
            </a:r>
            <a:r>
              <a:rPr lang="zh-CN" altLang="zh-CN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变量名</a:t>
            </a:r>
            <a:r>
              <a:rPr lang="zh-CN" altLang="zh-CN" sz="2800" b="1" dirty="0" smtClean="0">
                <a:latin typeface="+mj-ea"/>
                <a:ea typeface="+mj-ea"/>
                <a:cs typeface="Times New Roman" pitchFamily="18" charset="0"/>
              </a:rPr>
              <a:t>进行直接寻址时，还要注意变</a:t>
            </a:r>
            <a:endParaRPr lang="en-US" altLang="zh-CN" sz="2800" b="1" dirty="0" smtClean="0">
              <a:latin typeface="+mj-ea"/>
              <a:ea typeface="+mj-ea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latin typeface="Times New Roman" pitchFamily="18" charset="0"/>
                <a:ea typeface="+mj-ea"/>
                <a:cs typeface="Times New Roman" pitchFamily="18" charset="0"/>
              </a:rPr>
              <a:t>    </a:t>
            </a:r>
            <a:r>
              <a:rPr lang="zh-CN" altLang="zh-CN" sz="2800" b="1" dirty="0" smtClean="0">
                <a:latin typeface="+mj-ea"/>
                <a:ea typeface="+mj-ea"/>
                <a:cs typeface="Times New Roman" pitchFamily="18" charset="0"/>
              </a:rPr>
              <a:t>量的</a:t>
            </a:r>
            <a:r>
              <a:rPr lang="zh-CN" altLang="zh-CN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类型属性</a:t>
            </a:r>
            <a:r>
              <a:rPr lang="zh-CN" altLang="zh-CN" sz="2800" b="1" dirty="0" smtClean="0">
                <a:latin typeface="+mj-ea"/>
                <a:ea typeface="+mj-ea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+mj-ea"/>
              <a:ea typeface="+mj-ea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例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：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对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上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例中定义的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字节类型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数组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VAR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，以下指令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51435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000" b="1" dirty="0" smtClean="0">
                <a:latin typeface="+mn-ea"/>
              </a:rPr>
              <a:t>MOV  AX,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VAR</a:t>
            </a:r>
            <a:r>
              <a:rPr lang="en-US" altLang="zh-CN" sz="2000" b="1" dirty="0" smtClean="0">
                <a:latin typeface="+mn-ea"/>
              </a:rPr>
              <a:t>+1</a:t>
            </a: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是错误的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两个操作数产生了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数据类型矛盾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如确需从字节类型的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VAR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数组读取一个字，则要用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PTR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属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</a:t>
            </a: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性运算符重新指定按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字类型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访问，即</a:t>
            </a:r>
            <a:endParaRPr lang="en-US" altLang="zh-CN" sz="2000" b="1" dirty="0" smtClean="0">
              <a:latin typeface="+mn-ea"/>
            </a:endParaRPr>
          </a:p>
          <a:p>
            <a:pPr algn="ctr"/>
            <a:r>
              <a:rPr lang="en-US" altLang="zh-CN" sz="2000" b="1" dirty="0" smtClean="0">
                <a:latin typeface="+mn-ea"/>
              </a:rPr>
              <a:t>MOV  AX,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WORD  PTR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VAR</a:t>
            </a:r>
            <a:r>
              <a:rPr lang="en-US" altLang="zh-CN" sz="2000" b="1" dirty="0" smtClean="0">
                <a:latin typeface="+mn-ea"/>
              </a:rPr>
              <a:t>+1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该指令执行后，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(AX)=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0A35CH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54461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Times New Roman" pitchFamily="18" charset="0"/>
                <a:ea typeface="华文新魏" pitchFamily="2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）寄存器间接寻址方式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若以某个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位寄存器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的内容作为操作数的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偏移地址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，则该操作数的寻址方式称为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寄存器间接寻址方式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可用于寄存器间接寻址的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位寄存器有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，使用时必须置于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方括号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[ ]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中。其中，使用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时，段寄存器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默认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；使用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时，段寄存器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默认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3.8】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设某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字节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数据存于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数据段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，其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偏移地址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放</a:t>
            </a:r>
            <a:r>
              <a:rPr lang="zh-CN" altLang="zh-CN" sz="2400" b="1" dirty="0" smtClean="0">
                <a:ea typeface="华文楷体" pitchFamily="2" charset="-122"/>
                <a:cs typeface="Times New Roman" pitchFamily="18" charset="0"/>
              </a:rPr>
              <a:t>在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BX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寄存器中，现要将该数据传送给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DL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寄存器，写出相应的指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令。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000" b="1" dirty="0" smtClean="0">
                <a:latin typeface="+mn-ea"/>
              </a:rPr>
              <a:t>MOV  DL,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[BX]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457200" y="1196752"/>
            <a:ext cx="8291264" cy="554461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3.9】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若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(DS)=3010H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(30220H)=0AH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(30221H)=28H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    </a:t>
            </a: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则指令</a:t>
            </a:r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序列</a:t>
            </a:r>
            <a:endParaRPr lang="zh-CN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000" b="1" dirty="0" smtClean="0">
                <a:latin typeface="+mn-ea"/>
              </a:rPr>
              <a:t>                       MOV  SI,0120H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       MOV  DX,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[SI]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执行后，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(DX)=?</a:t>
            </a:r>
          </a:p>
          <a:p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3.10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数据段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内有</a:t>
            </a:r>
            <a:r>
              <a:rPr lang="zh-CN" altLang="zh-CN" sz="2200" b="1" dirty="0" smtClean="0">
                <a:latin typeface="华文楷体" pitchFamily="2" charset="-122"/>
                <a:ea typeface="华文楷体" pitchFamily="2" charset="-122"/>
              </a:rPr>
              <a:t>如下变量定义语句</a:t>
            </a:r>
          </a:p>
          <a:p>
            <a:pPr algn="ctr"/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VAR1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88H,4AH,?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以下指令序列将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VAR1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数组的前两个元素（即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88H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4AH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）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相加，并将其和存入数组的第三个元素位置。</a:t>
            </a:r>
          </a:p>
          <a:p>
            <a:r>
              <a:rPr lang="en-US" altLang="zh-CN" sz="2000" b="1" dirty="0" smtClean="0">
                <a:latin typeface="+mn-ea"/>
              </a:rPr>
              <a:t>                 MOV  BX,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OFFSET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VAR1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 MOV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[BX]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 ADD  BX,1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 ADD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[BX]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 ADD  BX,1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[BX]</a:t>
            </a:r>
            <a:r>
              <a:rPr lang="en-US" altLang="zh-CN" sz="2000" b="1" dirty="0" smtClean="0">
                <a:latin typeface="+mn-ea"/>
              </a:rPr>
              <a:t>,AL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54461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使用寄存器间接寻址方式需要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注意</a:t>
            </a:r>
            <a:r>
              <a:rPr lang="zh-CN" altLang="zh-CN" sz="2800" b="1" dirty="0" smtClean="0"/>
              <a:t>：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>
                <a:solidFill>
                  <a:schemeClr val="accent2"/>
                </a:solidFill>
              </a:rPr>
              <a:t>⑴</a:t>
            </a:r>
            <a:r>
              <a:rPr lang="zh-CN" altLang="zh-CN" sz="2800" b="1" dirty="0" smtClean="0"/>
              <a:t> 如果要访问的不是默认的段，则必须使用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段前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FF0000"/>
                </a:solidFill>
              </a:rPr>
              <a:t>         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缀</a:t>
            </a:r>
            <a:r>
              <a:rPr lang="zh-CN" altLang="zh-CN" sz="2800" b="1" dirty="0" smtClean="0"/>
              <a:t>来指明。</a:t>
            </a:r>
            <a:r>
              <a:rPr lang="zh-CN" altLang="en-US" sz="2800" b="1" dirty="0" smtClean="0">
                <a:solidFill>
                  <a:srgbClr val="FF0066"/>
                </a:solidFill>
              </a:rPr>
              <a:t>例如</a:t>
            </a:r>
            <a:endParaRPr lang="en-US" altLang="zh-CN" sz="2800" b="1" dirty="0" smtClean="0">
              <a:solidFill>
                <a:srgbClr val="FF0066"/>
              </a:solidFill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+mn-ea"/>
              </a:rPr>
              <a:t>MOV  AL,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ES: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[DI]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/>
              <a:t>    </a:t>
            </a:r>
            <a:r>
              <a:rPr lang="zh-CN" altLang="zh-CN" sz="2800" b="1" dirty="0" smtClean="0">
                <a:solidFill>
                  <a:schemeClr val="accent2"/>
                </a:solidFill>
              </a:rPr>
              <a:t>⑵</a:t>
            </a:r>
            <a:r>
              <a:rPr lang="zh-CN" altLang="zh-CN" sz="2800" b="1" dirty="0" smtClean="0"/>
              <a:t> 寄存器间接寻址方式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只能描述</a:t>
            </a:r>
            <a:r>
              <a:rPr lang="zh-CN" altLang="zh-CN" sz="2800" b="1" dirty="0" smtClean="0"/>
              <a:t>操作数的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地址</a:t>
            </a:r>
            <a:r>
              <a:rPr lang="zh-CN" altLang="zh-CN" sz="2800" b="1" dirty="0" smtClean="0"/>
              <a:t>，</a:t>
            </a:r>
            <a:r>
              <a:rPr lang="en-US" altLang="zh-CN" sz="2800" b="1" dirty="0" smtClean="0"/>
              <a:t> 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/>
              <a:t>         </a:t>
            </a:r>
            <a:r>
              <a:rPr lang="zh-CN" altLang="zh-CN" sz="2800" b="1" dirty="0" smtClean="0">
                <a:solidFill>
                  <a:srgbClr val="0000FF"/>
                </a:solidFill>
              </a:rPr>
              <a:t>不能描述</a:t>
            </a:r>
            <a:r>
              <a:rPr lang="zh-CN" altLang="zh-CN" sz="2800" b="1" dirty="0" smtClean="0"/>
              <a:t>操作数的</a:t>
            </a:r>
            <a:r>
              <a:rPr lang="zh-CN" altLang="zh-CN" sz="2800" b="1" dirty="0" smtClean="0">
                <a:solidFill>
                  <a:srgbClr val="0000FF"/>
                </a:solidFill>
              </a:rPr>
              <a:t>类型</a:t>
            </a:r>
            <a:r>
              <a:rPr lang="zh-CN" altLang="zh-CN" sz="2800" b="1" dirty="0" smtClean="0"/>
              <a:t>。以下指令</a:t>
            </a:r>
            <a:r>
              <a:rPr lang="zh-CN" altLang="en-US" sz="2800" b="1" dirty="0" smtClean="0"/>
              <a:t>是错误的</a:t>
            </a:r>
            <a:endParaRPr lang="en-US" altLang="zh-CN" sz="2800" b="1" dirty="0" smtClean="0"/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+mn-ea"/>
              </a:rPr>
              <a:t>MOV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[BX]</a:t>
            </a:r>
            <a:r>
              <a:rPr lang="en-US" altLang="zh-CN" sz="2400" b="1" dirty="0" smtClean="0">
                <a:latin typeface="+mn-ea"/>
              </a:rPr>
              <a:t>,98H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需要用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PTR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属性运算符指定操作数的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访问类型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例如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+mn-ea"/>
              </a:rPr>
              <a:t>MOV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BYTE  PTR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[BX]</a:t>
            </a:r>
            <a:r>
              <a:rPr lang="en-US" altLang="zh-CN" sz="2400" b="1" dirty="0" smtClean="0">
                <a:latin typeface="+mn-ea"/>
              </a:rPr>
              <a:t>,98H</a:t>
            </a:r>
            <a:endParaRPr lang="en-US" altLang="zh-CN" sz="2400" b="1" dirty="0" smtClean="0">
              <a:solidFill>
                <a:srgbClr val="0000FF"/>
              </a:solidFill>
              <a:latin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54461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Times New Roman" pitchFamily="18" charset="0"/>
                <a:ea typeface="华文新魏" pitchFamily="2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）寄存器相对寻址方式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寄存器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相对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寻址方式</a:t>
            </a:r>
            <a:r>
              <a:rPr lang="zh-CN" altLang="zh-CN" sz="2800" b="1" dirty="0" smtClean="0"/>
              <a:t>下，操作数的偏移地址的产生方式为</a:t>
            </a:r>
            <a:endParaRPr lang="en-US" altLang="zh-CN" sz="2800" b="1" dirty="0" smtClean="0"/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偏移地址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=(16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位寄存器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)+D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在指令中的表示形式是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[16</a:t>
            </a:r>
            <a:r>
              <a:rPr lang="zh-CN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位寄存器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+D]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或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D[16</a:t>
            </a:r>
            <a:r>
              <a:rPr lang="zh-CN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位寄存器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]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位寄存器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只能是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BP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称为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位移量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，它可以是一个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位或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位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带符号数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，也可以是一个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变量名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标号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（取其偏移地址属性值）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使用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时，段寄存器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默认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；使用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时，段寄存器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默认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  <a:solidFill>
            <a:schemeClr val="accent1">
              <a:lumMod val="75000"/>
            </a:schemeClr>
          </a:solidFill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2" action="ppaction://hlinksldjump"/>
              </a:rPr>
              <a:t>3.1 </a:t>
            </a:r>
            <a:r>
              <a:rPr lang="zh-CN" altLang="en-US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2" action="ppaction://hlinksldjump"/>
              </a:rPr>
              <a:t>指令系统基本概念</a:t>
            </a:r>
            <a:endParaRPr lang="en-US" altLang="zh-CN" sz="2800" dirty="0" smtClean="0">
              <a:solidFill>
                <a:schemeClr val="accent1"/>
              </a:solidFill>
              <a:latin typeface="华文新魏" pitchFamily="2" charset="-122"/>
              <a:ea typeface="华文新魏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3" action="ppaction://hlinksldjump"/>
              </a:rPr>
              <a:t>3.2 </a:t>
            </a:r>
            <a:r>
              <a:rPr lang="zh-CN" altLang="en-US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3" action="ppaction://hlinksldjump"/>
              </a:rPr>
              <a:t>寻址方式</a:t>
            </a:r>
            <a:endParaRPr lang="en-US" altLang="zh-CN" sz="2800" dirty="0" smtClean="0">
              <a:solidFill>
                <a:schemeClr val="accent1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3" action="ppaction://hlinksldjump"/>
              </a:rPr>
              <a:t>3.2.1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3" action="ppaction://hlinksldjump"/>
              </a:rPr>
              <a:t>操作数的寻址方式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4" action="ppaction://hlinksldjump"/>
              </a:rPr>
              <a:t>3.2.2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4" action="ppaction://hlinksldjump"/>
              </a:rPr>
              <a:t>转移地址的寻址方式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en-US" altLang="zh-CN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5" action="ppaction://hlinksldjump"/>
              </a:rPr>
              <a:t>3.3 </a:t>
            </a:r>
            <a:r>
              <a:rPr lang="zh-CN" altLang="en-US" sz="2800" dirty="0" smtClean="0">
                <a:solidFill>
                  <a:schemeClr val="accent1"/>
                </a:solidFill>
                <a:latin typeface="华文新魏" pitchFamily="2" charset="-122"/>
                <a:ea typeface="华文新魏" pitchFamily="2" charset="-122"/>
                <a:hlinkClick r:id="rId5" action="ppaction://hlinksldjump"/>
              </a:rPr>
              <a:t>指令系统</a:t>
            </a:r>
            <a:endParaRPr lang="en-US" altLang="zh-CN" sz="2800" dirty="0" smtClean="0">
              <a:solidFill>
                <a:schemeClr val="accent1"/>
              </a:solidFill>
              <a:latin typeface="华文新魏" pitchFamily="2" charset="-122"/>
              <a:ea typeface="华文新魏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5" action="ppaction://hlinksldjump"/>
              </a:rPr>
              <a:t>3.3.1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5" action="ppaction://hlinksldjump"/>
              </a:rPr>
              <a:t>数据传送类指令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6" action="ppaction://hlinksldjump"/>
              </a:rPr>
              <a:t>3.3.2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6" action="ppaction://hlinksldjump"/>
              </a:rPr>
              <a:t>算术运算类指令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7" action="ppaction://hlinksldjump"/>
              </a:rPr>
              <a:t>3.3.3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7" action="ppaction://hlinksldjump"/>
              </a:rPr>
              <a:t>逻辑运算与移位操作类指令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8" action="ppaction://hlinksldjump"/>
              </a:rPr>
              <a:t>3.3.4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8" action="ppaction://hlinksldjump"/>
              </a:rPr>
              <a:t>串操作类指令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9" action="ppaction://hlinksldjump"/>
              </a:rPr>
              <a:t>3.3.5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9" action="ppaction://hlinksldjump"/>
              </a:rPr>
              <a:t>程序控制类指令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10" action="ppaction://hlinksldjump"/>
              </a:rPr>
              <a:t>3.3.6 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10" action="ppaction://hlinksldjump"/>
              </a:rPr>
              <a:t>处理器控制类指令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 lvl="0">
              <a:buNone/>
            </a:pP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en-US" altLang="zh-CN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11" action="ppaction://hlinksldjump"/>
              </a:rPr>
              <a:t>3.3.7  80x86</a:t>
            </a:r>
            <a:r>
              <a:rPr lang="zh-CN" altLang="en-US" sz="2400" b="1" dirty="0" smtClean="0">
                <a:solidFill>
                  <a:srgbClr val="6A18A8"/>
                </a:solidFill>
                <a:latin typeface="华文楷体" pitchFamily="2" charset="-122"/>
                <a:ea typeface="华文楷体" pitchFamily="2" charset="-122"/>
                <a:hlinkClick r:id="rId11" action="ppaction://hlinksldjump"/>
              </a:rPr>
              <a:t>指令系统的扩展</a:t>
            </a:r>
            <a:endParaRPr lang="en-US" altLang="zh-CN" sz="2400" b="1" dirty="0" smtClean="0">
              <a:solidFill>
                <a:srgbClr val="6A18A8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54461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3.11】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设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(DS)=2450H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(SI)=0030H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(24536H)=78H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</a:t>
            </a: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(24520H)=64H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，分析以下指令的执行结果。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⑴</a:t>
            </a:r>
            <a:r>
              <a:rPr lang="zh-CN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latin typeface="+mn-ea"/>
              </a:rPr>
              <a:t>MOV  CH,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[SI+06H]  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⑵</a:t>
            </a:r>
            <a:r>
              <a:rPr lang="zh-CN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latin typeface="+mn-ea"/>
              </a:rPr>
              <a:t>MOV  CH,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[SI-10H]  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3.12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实现例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3.10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操作功能的指令序列也可用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寄存器相</a:t>
            </a:r>
            <a:endParaRPr lang="en-US" altLang="zh-CN" sz="24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对寻址方式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编写如下：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VAR1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88H,4AH,?</a:t>
            </a:r>
            <a:endParaRPr lang="zh-CN" altLang="zh-CN" sz="2000" b="1" dirty="0" smtClean="0">
              <a:latin typeface="+mn-ea"/>
            </a:endParaRPr>
          </a:p>
          <a:p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BX,0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[BX+VAR1]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ADD  BX,1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ADD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[BX+VAR1]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ADD  BX,1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[BX+VAR1]</a:t>
            </a:r>
            <a:r>
              <a:rPr lang="en-US" altLang="zh-CN" sz="2000" b="1" dirty="0" smtClean="0">
                <a:latin typeface="+mn-ea"/>
              </a:rPr>
              <a:t>,AL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54461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/>
              <a:t>寄存器相对寻址方式在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段前缀</a:t>
            </a:r>
            <a:r>
              <a:rPr lang="zh-CN" altLang="zh-CN" sz="2800" b="1" dirty="0" smtClean="0"/>
              <a:t>使用</a:t>
            </a:r>
            <a:r>
              <a:rPr lang="zh-CN" altLang="en-US" sz="2800" b="1" dirty="0" smtClean="0"/>
              <a:t>上与</a:t>
            </a:r>
            <a:r>
              <a:rPr lang="zh-CN" altLang="zh-CN" sz="2800" b="1" dirty="0" smtClean="0"/>
              <a:t>寄存器间接寻址方式</a:t>
            </a:r>
            <a:r>
              <a:rPr lang="zh-CN" altLang="en-US" sz="2800" b="1" dirty="0" smtClean="0"/>
              <a:t>类似。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位移量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是常数，则所形成的操作数地址不能指出访问的数据类型，但若以变量名为位移量，则以变量的类型作为数据的访问类型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Times New Roman" pitchFamily="18" charset="0"/>
                <a:ea typeface="华文新魏" pitchFamily="2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4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）基址变址寻址方式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位寄存器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BP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中，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也称为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基址寄存器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，而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又称为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变址寄存器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为源变址寄存器，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为目标变址寄存器）。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基址变址寻址方式</a:t>
            </a:r>
            <a:r>
              <a:rPr lang="zh-CN" altLang="zh-CN" sz="2800" b="1" dirty="0" smtClean="0"/>
              <a:t>操作数的偏移地址产生方式为</a:t>
            </a:r>
            <a:endParaRPr lang="en-US" altLang="zh-CN" sz="2800" b="1" dirty="0" smtClean="0"/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偏移地址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=(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基址寄存器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)+(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变址寄存器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)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54461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在指令中的表示形式是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[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基址</a:t>
            </a:r>
            <a:r>
              <a:rPr lang="zh-CN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寄存器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+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变址寄存器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]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或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[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基址</a:t>
            </a:r>
            <a:r>
              <a:rPr lang="zh-CN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寄存器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][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变址寄存器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]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注意：</a:t>
            </a:r>
            <a:r>
              <a:rPr lang="zh-CN" altLang="en-US" sz="2800" b="1" dirty="0" smtClean="0">
                <a:latin typeface="+mj-ea"/>
                <a:ea typeface="+mj-ea"/>
                <a:cs typeface="Times New Roman" pitchFamily="18" charset="0"/>
              </a:rPr>
              <a:t>当基址寄存器用</a:t>
            </a:r>
            <a:r>
              <a:rPr lang="en-US" altLang="zh-CN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BX</a:t>
            </a:r>
            <a:r>
              <a:rPr lang="zh-CN" altLang="en-US" sz="2800" b="1" dirty="0" smtClean="0">
                <a:latin typeface="+mj-ea"/>
                <a:ea typeface="+mj-ea"/>
                <a:cs typeface="Times New Roman" pitchFamily="18" charset="0"/>
              </a:rPr>
              <a:t>时，段寄存器默认为</a:t>
            </a:r>
            <a:r>
              <a:rPr lang="en-US" altLang="zh-CN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DS</a:t>
            </a:r>
            <a:r>
              <a:rPr lang="zh-CN" altLang="en-US" sz="2800" b="1" dirty="0" smtClean="0">
                <a:latin typeface="+mj-ea"/>
                <a:ea typeface="+mj-ea"/>
                <a:cs typeface="Times New Roman" pitchFamily="18" charset="0"/>
              </a:rPr>
              <a:t>，而用</a:t>
            </a:r>
            <a:r>
              <a:rPr lang="en-US" altLang="zh-CN" sz="2800" b="1" dirty="0" smtClean="0">
                <a:solidFill>
                  <a:srgbClr val="0000FF"/>
                </a:solidFill>
                <a:latin typeface="+mj-ea"/>
                <a:ea typeface="+mj-ea"/>
                <a:cs typeface="Times New Roman" pitchFamily="18" charset="0"/>
              </a:rPr>
              <a:t>BP</a:t>
            </a:r>
            <a:r>
              <a:rPr lang="zh-CN" altLang="en-US" sz="2800" b="1" dirty="0" smtClean="0">
                <a:latin typeface="+mj-ea"/>
                <a:ea typeface="+mj-ea"/>
                <a:cs typeface="Times New Roman" pitchFamily="18" charset="0"/>
              </a:rPr>
              <a:t>时，段寄存器默认为</a:t>
            </a:r>
            <a:r>
              <a:rPr lang="en-US" altLang="zh-CN" sz="2800" b="1" dirty="0" smtClean="0">
                <a:solidFill>
                  <a:srgbClr val="0000FF"/>
                </a:solidFill>
                <a:latin typeface="+mj-ea"/>
                <a:ea typeface="+mj-ea"/>
                <a:cs typeface="Times New Roman" pitchFamily="18" charset="0"/>
              </a:rPr>
              <a:t>SS</a:t>
            </a:r>
            <a:r>
              <a:rPr lang="zh-CN" altLang="en-US" sz="2800" b="1" dirty="0" smtClean="0">
                <a:latin typeface="+mj-ea"/>
                <a:ea typeface="+mj-ea"/>
                <a:cs typeface="Times New Roman" pitchFamily="18" charset="0"/>
              </a:rPr>
              <a:t>。此外，基址变址寻址方式</a:t>
            </a:r>
            <a:r>
              <a:rPr lang="zh-CN" altLang="zh-CN" sz="2800" b="1" dirty="0" smtClean="0">
                <a:latin typeface="+mj-ea"/>
                <a:ea typeface="+mj-ea"/>
                <a:cs typeface="Times New Roman" pitchFamily="18" charset="0"/>
              </a:rPr>
              <a:t>所形成的操作数地址不能指出访问的数据类型。</a:t>
            </a:r>
            <a:endParaRPr lang="en-US" altLang="zh-CN" sz="2800" b="1" dirty="0" smtClean="0">
              <a:latin typeface="+mj-ea"/>
              <a:ea typeface="+mj-ea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800" b="1" dirty="0" smtClean="0"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3.13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实现例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3.10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操作功能的指令序列也可用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基址变址  </a:t>
            </a:r>
            <a:endParaRPr lang="en-US" altLang="zh-CN" sz="24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寻址方式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编写如下：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VAR1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88H,4AH,?</a:t>
            </a:r>
            <a:endParaRPr lang="zh-CN" altLang="zh-CN" sz="2000" b="1" dirty="0" smtClean="0">
              <a:latin typeface="+mn-ea"/>
            </a:endParaRPr>
          </a:p>
          <a:p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MOV  BX,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OFFSET</a:t>
            </a:r>
            <a:r>
              <a:rPr lang="en-US" altLang="zh-CN" sz="2000" b="1" dirty="0" smtClean="0">
                <a:latin typeface="+mn-ea"/>
              </a:rPr>
              <a:t>  VAR1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MOV  SI,0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MOV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[BX+SI]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ADD  SI,1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ADD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[BX+SI]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ADD  SI,1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[BX+SI]</a:t>
            </a:r>
            <a:r>
              <a:rPr lang="en-US" altLang="zh-CN" sz="2000" b="1" dirty="0" smtClean="0">
                <a:latin typeface="+mn-ea"/>
              </a:rPr>
              <a:t>,AL</a:t>
            </a:r>
            <a:endParaRPr lang="zh-CN" altLang="zh-CN" sz="2000" b="1" dirty="0" smtClean="0">
              <a:latin typeface="+mn-ea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54461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Times New Roman" pitchFamily="18" charset="0"/>
                <a:ea typeface="华文新魏" pitchFamily="2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5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）相对基址变址寻址方式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相对基址变址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寻址方式</a:t>
            </a:r>
            <a:r>
              <a:rPr lang="zh-CN" altLang="zh-CN" sz="2800" b="1" dirty="0" smtClean="0"/>
              <a:t>下，操作数的偏移地址的产生方式为</a:t>
            </a:r>
            <a:endParaRPr lang="en-US" altLang="zh-CN" sz="2800" b="1" dirty="0" smtClean="0"/>
          </a:p>
          <a:p>
            <a:pPr marL="51435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偏移地址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=(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基址寄存器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)+(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</a:rPr>
              <a:t>变址寄存器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)+D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在指令中的表示形式是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[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基址</a:t>
            </a:r>
            <a:r>
              <a:rPr lang="zh-CN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寄存器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+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变址寄存器</a:t>
            </a: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+D]</a:t>
            </a: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        </a:t>
            </a:r>
            <a:r>
              <a:rPr lang="zh-CN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或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D[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基址</a:t>
            </a:r>
            <a:r>
              <a:rPr lang="zh-CN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寄存器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][</a:t>
            </a:r>
            <a:r>
              <a:rPr lang="zh-CN" altLang="en-US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变址寄存器</a:t>
            </a:r>
            <a:r>
              <a:rPr lang="en-US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]</a:t>
            </a:r>
            <a:endParaRPr lang="en-US" altLang="zh-CN" sz="2400" b="1" dirty="0" smtClean="0">
              <a:latin typeface="黑体" pitchFamily="49" charset="-122"/>
              <a:ea typeface="黑体" pitchFamily="49" charset="-122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   注意：</a:t>
            </a:r>
            <a:r>
              <a:rPr lang="zh-CN" altLang="en-US" sz="2800" b="1" dirty="0" smtClean="0">
                <a:latin typeface="+mj-ea"/>
                <a:ea typeface="+mj-ea"/>
                <a:cs typeface="Times New Roman" pitchFamily="18" charset="0"/>
              </a:rPr>
              <a:t>当基址寄存器用</a:t>
            </a:r>
            <a:r>
              <a:rPr lang="en-US" altLang="zh-CN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BX</a:t>
            </a:r>
            <a:r>
              <a:rPr lang="zh-CN" altLang="en-US" sz="2800" b="1" dirty="0" smtClean="0">
                <a:latin typeface="+mj-ea"/>
                <a:ea typeface="+mj-ea"/>
                <a:cs typeface="Times New Roman" pitchFamily="18" charset="0"/>
              </a:rPr>
              <a:t>时，段寄存器默认为</a:t>
            </a:r>
            <a:r>
              <a:rPr lang="en-US" altLang="zh-CN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DS</a:t>
            </a:r>
            <a:r>
              <a:rPr lang="zh-CN" altLang="en-US" sz="2800" b="1" dirty="0" smtClean="0">
                <a:latin typeface="+mj-ea"/>
                <a:ea typeface="+mj-ea"/>
                <a:cs typeface="Times New Roman" pitchFamily="18" charset="0"/>
              </a:rPr>
              <a:t>，而用</a:t>
            </a:r>
            <a:r>
              <a:rPr lang="en-US" altLang="zh-CN" sz="2800" b="1" dirty="0" smtClean="0">
                <a:solidFill>
                  <a:srgbClr val="0000FF"/>
                </a:solidFill>
                <a:latin typeface="+mj-ea"/>
                <a:ea typeface="+mj-ea"/>
                <a:cs typeface="Times New Roman" pitchFamily="18" charset="0"/>
              </a:rPr>
              <a:t>BP</a:t>
            </a:r>
            <a:r>
              <a:rPr lang="zh-CN" altLang="en-US" sz="2800" b="1" dirty="0" smtClean="0">
                <a:latin typeface="+mj-ea"/>
                <a:ea typeface="+mj-ea"/>
                <a:cs typeface="Times New Roman" pitchFamily="18" charset="0"/>
              </a:rPr>
              <a:t>时，段寄存器默认为</a:t>
            </a:r>
            <a:r>
              <a:rPr lang="en-US" altLang="zh-CN" sz="2800" b="1" dirty="0" smtClean="0">
                <a:solidFill>
                  <a:srgbClr val="0000FF"/>
                </a:solidFill>
                <a:latin typeface="+mj-ea"/>
                <a:ea typeface="+mj-ea"/>
                <a:cs typeface="Times New Roman" pitchFamily="18" charset="0"/>
              </a:rPr>
              <a:t>SS</a:t>
            </a:r>
            <a:r>
              <a:rPr lang="zh-CN" altLang="en-US" sz="2800" b="1" dirty="0" smtClean="0">
                <a:latin typeface="+mj-ea"/>
                <a:ea typeface="+mj-ea"/>
                <a:cs typeface="Times New Roman" pitchFamily="18" charset="0"/>
              </a:rPr>
              <a:t>。此外，若</a:t>
            </a:r>
            <a:r>
              <a:rPr lang="en-US" altLang="zh-CN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D</a:t>
            </a:r>
            <a:r>
              <a:rPr lang="zh-CN" altLang="zh-CN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是常数</a:t>
            </a:r>
            <a:r>
              <a:rPr lang="zh-CN" altLang="zh-CN" sz="2800" b="1" dirty="0" smtClean="0">
                <a:latin typeface="+mj-ea"/>
                <a:ea typeface="+mj-ea"/>
                <a:cs typeface="Times New Roman" pitchFamily="18" charset="0"/>
              </a:rPr>
              <a:t>，则所形成的操作数地址不能指出访问的数据类型</a:t>
            </a:r>
            <a:r>
              <a:rPr lang="zh-CN" altLang="en-US" sz="2800" b="1" dirty="0" smtClean="0">
                <a:latin typeface="+mj-ea"/>
                <a:ea typeface="+mj-ea"/>
                <a:cs typeface="Times New Roman" pitchFamily="18" charset="0"/>
              </a:rPr>
              <a:t>；</a:t>
            </a:r>
            <a:r>
              <a:rPr lang="zh-CN" altLang="zh-CN" sz="2800" b="1" dirty="0" smtClean="0">
                <a:latin typeface="+mj-ea"/>
                <a:ea typeface="+mj-ea"/>
                <a:cs typeface="Times New Roman" pitchFamily="18" charset="0"/>
              </a:rPr>
              <a:t>若</a:t>
            </a:r>
            <a:r>
              <a:rPr lang="en-US" altLang="zh-CN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D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为</a:t>
            </a:r>
            <a:r>
              <a:rPr lang="zh-CN" altLang="zh-CN" sz="28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变量名</a:t>
            </a:r>
            <a:r>
              <a:rPr lang="zh-CN" altLang="zh-CN" sz="2800" b="1" dirty="0" smtClean="0">
                <a:latin typeface="+mj-ea"/>
                <a:ea typeface="+mj-ea"/>
                <a:cs typeface="Times New Roman" pitchFamily="18" charset="0"/>
              </a:rPr>
              <a:t>，则以变量的类型作为数据的访问类型</a:t>
            </a:r>
            <a:r>
              <a:rPr lang="zh-CN" altLang="en-US" sz="2800" b="1" dirty="0" smtClean="0">
                <a:latin typeface="+mj-ea"/>
                <a:ea typeface="+mj-ea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+mj-ea"/>
              <a:ea typeface="+mj-ea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3.14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通常，二维数组在主存中的存储方式是按行序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存储，同一行中的元素按从左到右的顺序存储。下面的数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组定义语句在数据段内定义了一个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列的二维数组</a:t>
            </a:r>
          </a:p>
          <a:p>
            <a:pPr algn="ctr"/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ARR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1,2,3,4,5,6,7,8,9,10,11,12,13,14,15,16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以下指令序列实现将该二维数组第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行中的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个元素求和。</a:t>
            </a: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MOV  BX,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4*2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MOV  SI,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0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MOV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[BX+SI+ARR]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ADD  SI,1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ADD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[BX+SI+ARR]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ADD  SI,1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ADD  AL,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ARR[BX][SI]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ADD  SI,1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ADD  AL,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ARR[BX][SI]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4.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隐含寻址方式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有些指令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默认</a:t>
            </a:r>
            <a:r>
              <a:rPr lang="zh-CN" altLang="zh-CN" sz="2800" b="1" dirty="0" smtClean="0"/>
              <a:t>操作数（或操作数偏移地址）存放在某个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特定的寄存器</a:t>
            </a:r>
            <a:r>
              <a:rPr lang="zh-CN" altLang="zh-CN" sz="2800" b="1" dirty="0" smtClean="0"/>
              <a:t>中，从而在指令中省略对该操作数的描述，称为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隐含寻址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endParaRPr lang="en-US" altLang="zh-CN" sz="2800" dirty="0" smtClean="0"/>
          </a:p>
          <a:p>
            <a:r>
              <a:rPr lang="en-US" altLang="zh-CN" sz="2400" dirty="0" smtClean="0"/>
              <a:t>   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乘法指令</a:t>
            </a:r>
          </a:p>
          <a:p>
            <a:pPr algn="ctr"/>
            <a:endParaRPr lang="en-US" altLang="zh-CN" sz="2400" b="1" dirty="0" smtClean="0">
              <a:latin typeface="+mn-ea"/>
            </a:endParaRPr>
          </a:p>
          <a:p>
            <a:pPr algn="ctr"/>
            <a:r>
              <a:rPr lang="en-US" altLang="zh-CN" sz="2400" b="1" dirty="0" smtClean="0">
                <a:latin typeface="+mn-ea"/>
              </a:rPr>
              <a:t>MUL  BX</a:t>
            </a:r>
          </a:p>
          <a:p>
            <a:pPr algn="ctr"/>
            <a:endParaRPr lang="zh-CN" altLang="zh-CN" sz="2400" b="1" dirty="0" smtClean="0">
              <a:latin typeface="+mn-ea"/>
            </a:endParaRPr>
          </a:p>
          <a:p>
            <a:r>
              <a:rPr lang="en-US" altLang="zh-CN" sz="2400" dirty="0" smtClean="0"/>
              <a:t>   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其中，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MUL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为指令操作助记符；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BX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中的数据为乘数，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被乘数采用隐含寻址方式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默认为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寄存器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中的数据。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3.2.2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转移地址的寻址方式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程序运行时，其指令和数据都存放在主存中，数据存放在数据段，而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指令</a:t>
            </a:r>
            <a:r>
              <a:rPr lang="zh-CN" altLang="zh-CN" sz="2800" b="1" dirty="0" smtClean="0"/>
              <a:t>则存放在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代码段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指令</a:t>
            </a:r>
            <a:r>
              <a:rPr lang="zh-CN" altLang="en-US" sz="2800" b="1" dirty="0" smtClean="0"/>
              <a:t>在</a:t>
            </a:r>
            <a:r>
              <a:rPr lang="zh-CN" altLang="zh-CN" sz="2800" b="1" dirty="0" smtClean="0"/>
              <a:t>代码段中按其在程序中的排列顺序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连续存放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指令的段地址由代码段寄存器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提供，而其偏移地址则由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CPU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中的专用寄存器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提供。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CPU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按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提供的地址，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每次从主存取出并执行一条指令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，同时，控制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增量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（即加上当前指令的字节数），形成下条指令的偏移地址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/>
              <a:t>程序有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顺序执行</a:t>
            </a:r>
            <a:r>
              <a:rPr lang="zh-CN" altLang="en-US" sz="2800" b="1" dirty="0" smtClean="0"/>
              <a:t>和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转移执行</a:t>
            </a:r>
            <a:r>
              <a:rPr lang="zh-CN" altLang="en-US" sz="2800" b="1" dirty="0" smtClean="0"/>
              <a:t>两种方式。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solidFill>
                  <a:srgbClr val="FF0000"/>
                </a:solidFill>
              </a:rPr>
              <a:t>顺序执行</a:t>
            </a:r>
            <a:r>
              <a:rPr lang="zh-CN" altLang="en-US" sz="2800" b="1" dirty="0" smtClean="0"/>
              <a:t>时，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依靠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CPU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对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的增量控制，就能按顺序取出并执行每条指令。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转移执行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通过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程序控制类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直接修改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（有时也包括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）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的方式，来改变下一条要执行的指令的地址，从而改变程序的执行方向。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转移地址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就是</a:t>
            </a:r>
            <a:r>
              <a:rPr lang="zh-CN" altLang="zh-CN" sz="2800" b="1" dirty="0" smtClean="0"/>
              <a:t>转移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目标指令</a:t>
            </a:r>
            <a:r>
              <a:rPr lang="zh-CN" altLang="zh-CN" sz="2800" b="1" dirty="0" smtClean="0"/>
              <a:t>（即需转移到的指令）的地址。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程序控制类指令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描述转移地址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的方式，称为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转移地址寻址方式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以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无条件转移指令</a:t>
            </a:r>
            <a:r>
              <a:rPr lang="zh-CN" altLang="zh-CN" sz="2800" b="1" dirty="0" smtClean="0"/>
              <a:t>为例，介绍转移地址寻址方式。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400" b="1" dirty="0" smtClean="0">
                <a:latin typeface="+mn-ea"/>
                <a:cs typeface="Times New Roman" pitchFamily="18" charset="0"/>
              </a:rPr>
              <a:t>   指令格式：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JMP</a:t>
            </a:r>
            <a:r>
              <a:rPr lang="en-US" altLang="zh-CN" sz="2400" b="1" dirty="0" smtClean="0">
                <a:latin typeface="+mn-ea"/>
              </a:rPr>
              <a:t>  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OPR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按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描述的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转移地址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，无条件转移到目标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指令执行。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段内直接寻址方式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/>
              <a:t>该</a:t>
            </a:r>
            <a:r>
              <a:rPr lang="zh-CN" altLang="zh-CN" sz="2800" b="1" dirty="0" smtClean="0"/>
              <a:t>寻址方式的特点是：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转移指令与目标指令在同一个代码段内</a:t>
            </a:r>
            <a:r>
              <a:rPr lang="zh-CN" altLang="zh-CN" sz="2800" b="1" dirty="0" smtClean="0"/>
              <a:t>，且直接用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目标指令的标号</a:t>
            </a:r>
            <a:r>
              <a:rPr lang="zh-CN" altLang="zh-CN" sz="2800" b="1" dirty="0" smtClean="0"/>
              <a:t>（即目标指令的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符号地址</a:t>
            </a:r>
            <a:r>
              <a:rPr lang="zh-CN" altLang="zh-CN" sz="2800" b="1" dirty="0" smtClean="0"/>
              <a:t>）描述转移地址。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转移指令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不修改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，只需按指令中给出的目标指令的标号（符号地址）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修改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即可。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3.1 </a:t>
            </a:r>
            <a:r>
              <a:rPr lang="zh-CN" altLang="en-US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指令系统基本概念</a:t>
            </a:r>
            <a:endParaRPr lang="zh-CN" altLang="en-US" sz="2800" dirty="0">
              <a:solidFill>
                <a:schemeClr val="accent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767808"/>
          </a:xfrm>
        </p:spPr>
        <p:txBody>
          <a:bodyPr>
            <a:normAutofit/>
          </a:bodyPr>
          <a:lstStyle/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指令</a:t>
            </a:r>
            <a:r>
              <a:rPr lang="zh-CN" altLang="zh-CN" sz="2800" b="1" dirty="0" smtClean="0"/>
              <a:t>是给计算机下达的一个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简单操作</a:t>
            </a:r>
            <a:r>
              <a:rPr lang="zh-CN" altLang="zh-CN" sz="2800" b="1" dirty="0" smtClean="0"/>
              <a:t>任务，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CPU</a:t>
            </a:r>
            <a:r>
              <a:rPr lang="zh-CN" altLang="zh-CN" sz="2800" b="1" dirty="0" smtClean="0"/>
              <a:t>所能执行的所有指令构成了一个计算机的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指令系统</a:t>
            </a:r>
            <a:r>
              <a:rPr lang="zh-CN" altLang="zh-CN" sz="2800" b="1" dirty="0" smtClean="0"/>
              <a:t>（也称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指令集</a:t>
            </a:r>
            <a:r>
              <a:rPr lang="zh-CN" altLang="zh-CN" sz="2800" b="1" dirty="0" smtClean="0"/>
              <a:t>）。</a:t>
            </a:r>
            <a:endParaRPr lang="en-US" altLang="zh-CN" sz="2800" b="1" dirty="0" smtClean="0"/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汇编语言指令</a:t>
            </a:r>
            <a:r>
              <a:rPr lang="zh-CN" altLang="zh-CN" sz="2800" b="1" dirty="0" smtClean="0"/>
              <a:t>是对机器指令的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符号化</a:t>
            </a:r>
            <a:r>
              <a:rPr lang="zh-CN" altLang="zh-CN" sz="2800" b="1" dirty="0" smtClean="0"/>
              <a:t>表示，采用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助记符</a:t>
            </a:r>
            <a:r>
              <a:rPr lang="zh-CN" altLang="zh-CN" sz="2800" b="1" dirty="0" smtClean="0"/>
              <a:t>来表示指令的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操作功能</a:t>
            </a:r>
            <a:r>
              <a:rPr lang="zh-CN" altLang="zh-CN" sz="2800" b="1" dirty="0" smtClean="0"/>
              <a:t>和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操作对象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/>
              <a:t>指令通常可以分为以下几类：</a:t>
            </a:r>
            <a:endParaRPr lang="en-US" altLang="zh-CN" sz="2800" b="1" dirty="0" smtClean="0"/>
          </a:p>
          <a:p>
            <a:pPr lvl="0">
              <a:buClr>
                <a:srgbClr val="C87608"/>
              </a:buClr>
              <a:buNone/>
            </a:pPr>
            <a:r>
              <a:rPr lang="zh-CN" altLang="zh-CN" sz="2400" b="1" dirty="0" smtClean="0">
                <a:solidFill>
                  <a:schemeClr val="accent2"/>
                </a:solidFill>
              </a:rPr>
              <a:t>⑴</a:t>
            </a:r>
            <a:r>
              <a:rPr lang="zh-CN" altLang="zh-CN" sz="2400" b="1" dirty="0" smtClean="0"/>
              <a:t>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数据传送</a:t>
            </a:r>
            <a:r>
              <a:rPr lang="zh-CN" altLang="zh-CN" sz="2400" b="1" dirty="0" smtClean="0"/>
              <a:t>类指令。</a:t>
            </a:r>
            <a:r>
              <a:rPr lang="en-US" altLang="zh-CN" sz="2400" b="1" dirty="0" smtClean="0"/>
              <a:t>                 </a:t>
            </a:r>
            <a:r>
              <a:rPr lang="zh-CN" altLang="zh-CN" sz="2400" b="1" dirty="0" smtClean="0">
                <a:solidFill>
                  <a:schemeClr val="accent2"/>
                </a:solidFill>
              </a:rPr>
              <a:t>⑸</a:t>
            </a:r>
            <a:r>
              <a:rPr lang="zh-CN" altLang="zh-CN" sz="2400" b="1" dirty="0" smtClean="0"/>
              <a:t>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程序控制</a:t>
            </a:r>
            <a:r>
              <a:rPr lang="zh-CN" altLang="zh-CN" sz="2400" b="1" dirty="0" smtClean="0"/>
              <a:t>类指令。</a:t>
            </a:r>
            <a:endParaRPr lang="en-US" altLang="zh-CN" sz="2400" b="1" dirty="0" smtClean="0"/>
          </a:p>
          <a:p>
            <a:pPr lvl="0">
              <a:buClr>
                <a:srgbClr val="C87608"/>
              </a:buClr>
              <a:buNone/>
            </a:pPr>
            <a:r>
              <a:rPr lang="zh-CN" altLang="zh-CN" sz="2400" b="1" dirty="0" smtClean="0">
                <a:solidFill>
                  <a:schemeClr val="accent2"/>
                </a:solidFill>
              </a:rPr>
              <a:t>⑵</a:t>
            </a:r>
            <a:r>
              <a:rPr lang="zh-CN" altLang="zh-CN" sz="2400" b="1" dirty="0" smtClean="0"/>
              <a:t>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算术运算</a:t>
            </a:r>
            <a:r>
              <a:rPr lang="zh-CN" altLang="zh-CN" sz="2400" b="1" dirty="0" smtClean="0"/>
              <a:t>类指令。</a:t>
            </a:r>
            <a:r>
              <a:rPr lang="en-US" altLang="zh-CN" sz="2400" b="1" dirty="0" smtClean="0"/>
              <a:t>                 </a:t>
            </a:r>
            <a:r>
              <a:rPr lang="zh-CN" altLang="zh-CN" sz="2400" b="1" dirty="0" smtClean="0">
                <a:solidFill>
                  <a:schemeClr val="accent2"/>
                </a:solidFill>
              </a:rPr>
              <a:t>⑹</a:t>
            </a:r>
            <a:r>
              <a:rPr lang="zh-CN" altLang="zh-CN" sz="2400" b="1" dirty="0" smtClean="0"/>
              <a:t>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处理器控制</a:t>
            </a:r>
            <a:r>
              <a:rPr lang="zh-CN" altLang="zh-CN" sz="2400" b="1" dirty="0" smtClean="0"/>
              <a:t>类指令。</a:t>
            </a:r>
            <a:endParaRPr lang="en-US" altLang="zh-CN" sz="2400" b="1" dirty="0" smtClean="0"/>
          </a:p>
          <a:p>
            <a:pPr>
              <a:buClr>
                <a:srgbClr val="C87608"/>
              </a:buClr>
              <a:buNone/>
            </a:pPr>
            <a:r>
              <a:rPr lang="zh-CN" altLang="zh-CN" sz="2400" b="1" dirty="0" smtClean="0">
                <a:solidFill>
                  <a:schemeClr val="accent2"/>
                </a:solidFill>
              </a:rPr>
              <a:t>⑶</a:t>
            </a:r>
            <a:r>
              <a:rPr lang="zh-CN" altLang="zh-CN" sz="2400" b="1" dirty="0" smtClean="0"/>
              <a:t>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逻辑运算</a:t>
            </a:r>
            <a:r>
              <a:rPr lang="zh-CN" altLang="zh-CN" sz="2400" b="1" dirty="0" smtClean="0"/>
              <a:t>类指令。</a:t>
            </a:r>
            <a:endParaRPr lang="en-US" altLang="zh-CN" sz="2400" b="1" dirty="0" smtClean="0"/>
          </a:p>
          <a:p>
            <a:pPr>
              <a:buClr>
                <a:srgbClr val="C87608"/>
              </a:buClr>
              <a:buNone/>
            </a:pPr>
            <a:r>
              <a:rPr lang="zh-CN" altLang="zh-CN" sz="2400" b="1" dirty="0" smtClean="0">
                <a:solidFill>
                  <a:schemeClr val="accent2"/>
                </a:solidFill>
              </a:rPr>
              <a:t>⑷</a:t>
            </a:r>
            <a:r>
              <a:rPr lang="zh-CN" altLang="zh-CN" sz="2400" b="1" dirty="0" smtClean="0"/>
              <a:t> 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串操作</a:t>
            </a:r>
            <a:r>
              <a:rPr lang="zh-CN" altLang="zh-CN" sz="2400" b="1" dirty="0" smtClean="0"/>
              <a:t>类指令。</a:t>
            </a:r>
            <a:endParaRPr lang="en-US" altLang="zh-CN" sz="2400" b="1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3.15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段内直接转移示例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endParaRPr lang="en-US" altLang="zh-CN" sz="2000" b="1" dirty="0" smtClean="0">
              <a:latin typeface="+mn-ea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025" name="Object 1"/>
          <p:cNvGraphicFramePr>
            <a:graphicFrameLocks noChangeAspect="1"/>
          </p:cNvGraphicFramePr>
          <p:nvPr/>
        </p:nvGraphicFramePr>
        <p:xfrm>
          <a:off x="755575" y="1844824"/>
          <a:ext cx="7595013" cy="3528392"/>
        </p:xfrm>
        <a:graphic>
          <a:graphicData uri="http://schemas.openxmlformats.org/presentationml/2006/ole">
            <p:oleObj spid="_x0000_s1025" name="Visio" r:id="rId3" imgW="5158930" imgH="238787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转移距离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是指目标指令地址与转移起点地址的差值（或偏移量）；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转移起点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是程序中排在转移指令之后的那条指令。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段内直接转移有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近距离</a:t>
            </a:r>
            <a:r>
              <a:rPr lang="zh-CN" altLang="zh-CN" sz="2800" b="1" dirty="0" smtClean="0"/>
              <a:t>转移与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短距离</a:t>
            </a:r>
            <a:r>
              <a:rPr lang="zh-CN" altLang="zh-CN" sz="2800" b="1" dirty="0" smtClean="0"/>
              <a:t>转移之分。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近距离转移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转移距离在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-32768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字节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~ +32767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字节之间，其转移范围可以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覆盖整个代码段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，是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JMP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默认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的转移距离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短距离转移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转移距离在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-128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字节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~ +127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字节之间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JMP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指令进行短距离转移时，需要将属性运算符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SHORT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作用于目标指令的标号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zh-CN" altLang="en-US" sz="28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例</a:t>
            </a:r>
            <a:r>
              <a:rPr lang="zh-CN" altLang="zh-CN" sz="28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如</a:t>
            </a:r>
            <a:endParaRPr lang="en-US" altLang="zh-CN" sz="28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+mn-ea"/>
              </a:rPr>
              <a:t>JMP  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SHORT</a:t>
            </a:r>
            <a:r>
              <a:rPr lang="en-US" altLang="zh-CN" sz="2400" b="1" dirty="0" smtClean="0">
                <a:latin typeface="+mn-ea"/>
              </a:rPr>
              <a:t>  LBL3</a:t>
            </a:r>
            <a:endParaRPr lang="en-US" altLang="zh-CN" sz="2400" b="1" dirty="0" smtClean="0">
              <a:latin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段内间接寻址方式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该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寻址方式下，转移指令与目标指令在同一个代码段内，其转移目标指令的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偏移地址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取自一个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位寄存器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或主存一个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字存储单元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000" dirty="0" smtClean="0"/>
          </a:p>
          <a:p>
            <a:r>
              <a:rPr lang="en-US" altLang="zh-CN" sz="2400" dirty="0" smtClean="0"/>
              <a:t>   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如：</a:t>
            </a:r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JMP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BX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JMP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WORD  PTR [SI]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pPr algn="ctr"/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段内间接寻址方式均为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近距离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转移。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616624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段间直接寻址方式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/>
              <a:t>该</a:t>
            </a:r>
            <a:r>
              <a:rPr lang="zh-CN" altLang="zh-CN" sz="2800" b="1" dirty="0" smtClean="0"/>
              <a:t>寻址方式的特点是：转移指令与目标指令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在不同的代码段内</a:t>
            </a:r>
            <a:r>
              <a:rPr lang="zh-CN" altLang="zh-CN" sz="2800" b="1" dirty="0" smtClean="0"/>
              <a:t>，且用</a:t>
            </a:r>
            <a:r>
              <a:rPr lang="zh-CN" altLang="en-US" sz="2800" b="1" dirty="0" smtClean="0"/>
              <a:t>以下</a:t>
            </a:r>
            <a:r>
              <a:rPr lang="zh-CN" altLang="zh-CN" sz="2800" b="1" dirty="0" smtClean="0"/>
              <a:t>形式描述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转移地址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altLang="zh-CN" sz="2000" b="1" dirty="0" smtClean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r>
              <a:rPr lang="en-US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FAR  PTR  </a:t>
            </a:r>
            <a:r>
              <a:rPr lang="zh-CN" altLang="zh-CN" sz="24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</a:rPr>
              <a:t>目标指令标号</a:t>
            </a:r>
            <a:endParaRPr lang="en-US" altLang="zh-CN" sz="24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algn="ctr"/>
            <a:endParaRPr lang="en-US" altLang="zh-CN" sz="2000" b="1" dirty="0" smtClean="0">
              <a:solidFill>
                <a:srgbClr val="0000FF"/>
              </a:solidFill>
              <a:latin typeface="黑体" pitchFamily="49" charset="-122"/>
              <a:ea typeface="黑体" pitchFamily="49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转移指令将根据目标指令标号的段地址属性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修改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，同时根据其偏移地址属性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修改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6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6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6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3.16</a:t>
            </a:r>
            <a:r>
              <a:rPr lang="zh-CN" altLang="zh-CN" sz="26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600" b="1" dirty="0" smtClean="0">
                <a:latin typeface="华文楷体" pitchFamily="2" charset="-122"/>
                <a:ea typeface="华文楷体" pitchFamily="2" charset="-122"/>
              </a:rPr>
              <a:t>段间直接转移示例</a:t>
            </a:r>
          </a:p>
          <a:p>
            <a:r>
              <a:rPr lang="en-US" altLang="zh-CN" sz="2200" b="1" dirty="0" smtClean="0">
                <a:latin typeface="+mn-ea"/>
              </a:rPr>
              <a:t>   …</a:t>
            </a:r>
            <a:endParaRPr lang="zh-CN" altLang="zh-CN" sz="2200" b="1" dirty="0" smtClean="0">
              <a:latin typeface="+mn-ea"/>
            </a:endParaRPr>
          </a:p>
          <a:p>
            <a:r>
              <a:rPr lang="en-US" altLang="zh-CN" sz="2200" b="1" dirty="0" smtClean="0">
                <a:latin typeface="+mn-ea"/>
              </a:rPr>
              <a:t>   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</a:rPr>
              <a:t>CSEG1</a:t>
            </a:r>
            <a:r>
              <a:rPr lang="en-US" altLang="zh-CN" sz="2200" b="1" dirty="0" smtClean="0">
                <a:latin typeface="+mn-ea"/>
              </a:rPr>
              <a:t>  SEGMENT                     </a:t>
            </a:r>
            <a:r>
              <a:rPr lang="en-US" altLang="zh-CN" sz="2200" b="1" dirty="0" smtClean="0">
                <a:solidFill>
                  <a:srgbClr val="0000FF"/>
                </a:solidFill>
                <a:latin typeface="+mn-ea"/>
              </a:rPr>
              <a:t>CSEG2 </a:t>
            </a:r>
            <a:r>
              <a:rPr lang="en-US" altLang="zh-CN" sz="2200" b="1" dirty="0" smtClean="0">
                <a:latin typeface="+mn-ea"/>
              </a:rPr>
              <a:t> SEGMENT</a:t>
            </a:r>
            <a:endParaRPr lang="zh-CN" altLang="zh-CN" sz="2200" b="1" dirty="0" smtClean="0">
              <a:latin typeface="+mn-ea"/>
            </a:endParaRPr>
          </a:p>
          <a:p>
            <a:r>
              <a:rPr lang="en-US" altLang="zh-CN" sz="2200" b="1" dirty="0" smtClean="0">
                <a:latin typeface="+mn-ea"/>
              </a:rPr>
              <a:t>   ASSUME  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</a:rPr>
              <a:t>CS:CSEG1</a:t>
            </a:r>
            <a:r>
              <a:rPr lang="en-US" altLang="zh-CN" sz="2200" b="1" dirty="0" smtClean="0">
                <a:latin typeface="+mn-ea"/>
              </a:rPr>
              <a:t>, …               ASSUME  </a:t>
            </a:r>
            <a:r>
              <a:rPr lang="en-US" altLang="zh-CN" sz="2200" b="1" dirty="0" smtClean="0">
                <a:solidFill>
                  <a:srgbClr val="0000FF"/>
                </a:solidFill>
                <a:latin typeface="+mn-ea"/>
              </a:rPr>
              <a:t>CS:CSEG2</a:t>
            </a:r>
            <a:r>
              <a:rPr lang="en-US" altLang="zh-CN" sz="2200" b="1" dirty="0" smtClean="0">
                <a:latin typeface="+mn-ea"/>
              </a:rPr>
              <a:t>, …</a:t>
            </a:r>
            <a:endParaRPr lang="zh-CN" altLang="zh-CN" sz="2200" b="1" dirty="0" smtClean="0">
              <a:latin typeface="+mn-ea"/>
            </a:endParaRPr>
          </a:p>
          <a:p>
            <a:r>
              <a:rPr lang="en-US" altLang="zh-CN" sz="2200" b="1" dirty="0" smtClean="0">
                <a:latin typeface="+mn-ea"/>
              </a:rPr>
              <a:t>   …                                 …</a:t>
            </a:r>
            <a:endParaRPr lang="zh-CN" altLang="zh-CN" sz="2200" b="1" dirty="0" smtClean="0">
              <a:latin typeface="+mn-ea"/>
            </a:endParaRPr>
          </a:p>
          <a:p>
            <a:r>
              <a:rPr lang="en-US" altLang="zh-CN" sz="2200" b="1" dirty="0" smtClean="0">
                <a:latin typeface="+mn-ea"/>
              </a:rPr>
              <a:t>       </a:t>
            </a:r>
            <a:r>
              <a:rPr lang="en-US" altLang="zh-CN" sz="2200" b="1" dirty="0" smtClean="0">
                <a:solidFill>
                  <a:srgbClr val="FF0066"/>
                </a:solidFill>
                <a:latin typeface="+mn-ea"/>
              </a:rPr>
              <a:t>JMP</a:t>
            </a:r>
            <a:r>
              <a:rPr lang="en-US" altLang="zh-CN" sz="2200" b="1" dirty="0" smtClean="0">
                <a:latin typeface="+mn-ea"/>
              </a:rPr>
              <a:t>  </a:t>
            </a:r>
            <a:r>
              <a:rPr lang="en-US" altLang="zh-CN" sz="2200" b="1" dirty="0" smtClean="0">
                <a:solidFill>
                  <a:srgbClr val="FF00FF"/>
                </a:solidFill>
                <a:latin typeface="+mn-ea"/>
              </a:rPr>
              <a:t>FAR  PTR  </a:t>
            </a:r>
            <a:r>
              <a:rPr lang="en-US" altLang="zh-CN" sz="2200" b="1" dirty="0" smtClean="0">
                <a:solidFill>
                  <a:srgbClr val="A50021"/>
                </a:solidFill>
                <a:latin typeface="+mn-ea"/>
              </a:rPr>
              <a:t>FLBL</a:t>
            </a:r>
            <a:r>
              <a:rPr lang="en-US" altLang="zh-CN" sz="2200" b="1" dirty="0" smtClean="0">
                <a:latin typeface="+mn-ea"/>
              </a:rPr>
              <a:t>            </a:t>
            </a:r>
            <a:r>
              <a:rPr lang="en-US" altLang="zh-CN" sz="2200" b="1" dirty="0" smtClean="0">
                <a:solidFill>
                  <a:srgbClr val="A50021"/>
                </a:solidFill>
                <a:latin typeface="+mn-ea"/>
              </a:rPr>
              <a:t>FLBL:</a:t>
            </a:r>
            <a:r>
              <a:rPr lang="en-US" altLang="zh-CN" sz="2200" b="1" dirty="0" smtClean="0">
                <a:latin typeface="+mn-ea"/>
              </a:rPr>
              <a:t> MOV  AX,BX</a:t>
            </a:r>
            <a:endParaRPr lang="zh-CN" altLang="zh-CN" sz="2200" b="1" dirty="0" smtClean="0">
              <a:latin typeface="+mn-ea"/>
            </a:endParaRPr>
          </a:p>
          <a:p>
            <a:r>
              <a:rPr lang="en-US" altLang="zh-CN" sz="2200" b="1" dirty="0" smtClean="0">
                <a:latin typeface="+mn-ea"/>
              </a:rPr>
              <a:t>   …                                 …</a:t>
            </a:r>
            <a:endParaRPr lang="zh-CN" altLang="zh-CN" sz="2200" b="1" dirty="0" smtClean="0">
              <a:latin typeface="+mn-ea"/>
            </a:endParaRPr>
          </a:p>
          <a:p>
            <a:r>
              <a:rPr lang="en-US" altLang="zh-CN" sz="2200" b="1" dirty="0" smtClean="0">
                <a:latin typeface="+mn-ea"/>
              </a:rPr>
              <a:t>   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</a:rPr>
              <a:t>CSEG1</a:t>
            </a:r>
            <a:r>
              <a:rPr lang="en-US" altLang="zh-CN" sz="2200" b="1" dirty="0" smtClean="0">
                <a:latin typeface="+mn-ea"/>
              </a:rPr>
              <a:t>  ENDS                        </a:t>
            </a:r>
            <a:r>
              <a:rPr lang="en-US" altLang="zh-CN" sz="2200" b="1" dirty="0" smtClean="0">
                <a:solidFill>
                  <a:srgbClr val="0000FF"/>
                </a:solidFill>
                <a:latin typeface="+mn-ea"/>
              </a:rPr>
              <a:t>CSEG2</a:t>
            </a:r>
            <a:r>
              <a:rPr lang="en-US" altLang="zh-CN" sz="2200" b="1" dirty="0" smtClean="0">
                <a:latin typeface="+mn-ea"/>
              </a:rPr>
              <a:t>  ENDS</a:t>
            </a:r>
            <a:endParaRPr lang="zh-CN" altLang="zh-CN" sz="2200" b="1" dirty="0" smtClean="0">
              <a:latin typeface="+mn-ea"/>
            </a:endParaRPr>
          </a:p>
          <a:p>
            <a:r>
              <a:rPr lang="en-US" altLang="zh-CN" sz="2200" b="1" dirty="0" smtClean="0">
                <a:latin typeface="+mn-ea"/>
              </a:rPr>
              <a:t>   …                                 …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4.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段间间接寻址方式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该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寻址方式从主存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两个连续的字存储单元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中获取转移目标指令的地址，并用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地址较低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的字单元内容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修改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，用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地址较高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的字单元内容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修改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000" dirty="0" smtClean="0"/>
          </a:p>
          <a:p>
            <a:r>
              <a:rPr lang="en-US" altLang="zh-CN" sz="2400" dirty="0" smtClean="0"/>
              <a:t>   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如：</a:t>
            </a:r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</a:t>
            </a:r>
            <a:r>
              <a:rPr lang="en-US" altLang="zh-CN" sz="2000" b="1" dirty="0" smtClean="0">
                <a:solidFill>
                  <a:schemeClr val="accent1"/>
                </a:solidFill>
                <a:latin typeface="+mn-ea"/>
              </a:rPr>
              <a:t>①</a:t>
            </a:r>
            <a:r>
              <a:rPr lang="en-US" altLang="zh-CN" sz="2000" b="1" dirty="0" smtClean="0">
                <a:latin typeface="+mn-ea"/>
              </a:rPr>
              <a:t> JMP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DWORD  PTR </a:t>
            </a:r>
            <a:r>
              <a:rPr lang="en-US" altLang="zh-CN" sz="2000" b="1" dirty="0" smtClean="0">
                <a:latin typeface="+mn-ea"/>
              </a:rPr>
              <a:t>[BX]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</a:t>
            </a:r>
            <a:r>
              <a:rPr lang="en-US" altLang="zh-CN" sz="2000" b="1" dirty="0" smtClean="0">
                <a:solidFill>
                  <a:schemeClr val="accent1"/>
                </a:solidFill>
                <a:latin typeface="+mn-ea"/>
              </a:rPr>
              <a:t>②</a:t>
            </a:r>
            <a:r>
              <a:rPr lang="en-US" altLang="zh-CN" sz="2000" b="1" dirty="0" smtClean="0">
                <a:latin typeface="+mn-ea"/>
              </a:rPr>
              <a:t> JMP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ADDR</a:t>
            </a:r>
            <a:r>
              <a:rPr lang="en-US" altLang="zh-CN" sz="2000" b="1" dirty="0" smtClean="0">
                <a:latin typeface="+mn-ea"/>
              </a:rPr>
              <a:t>  ;ADDR</a:t>
            </a:r>
            <a:r>
              <a:rPr lang="zh-CN" altLang="zh-CN" sz="2000" b="1" dirty="0" smtClean="0">
                <a:latin typeface="+mn-ea"/>
              </a:rPr>
              <a:t>为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双字类型</a:t>
            </a:r>
            <a:r>
              <a:rPr lang="zh-CN" altLang="zh-CN" sz="2000" b="1" dirty="0" smtClean="0">
                <a:latin typeface="+mn-ea"/>
              </a:rPr>
              <a:t>变量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pPr algn="ctr"/>
            <a:endParaRPr lang="zh-CN" altLang="zh-CN" sz="2400" b="1" dirty="0" smtClean="0">
              <a:latin typeface="+mn-ea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3.3 </a:t>
            </a:r>
            <a:r>
              <a:rPr lang="zh-CN" altLang="en-US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指令系统</a:t>
            </a:r>
            <a:endParaRPr lang="zh-CN" altLang="en-US" sz="2800" dirty="0">
              <a:solidFill>
                <a:schemeClr val="accent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>
            <a:normAutofit/>
          </a:bodyPr>
          <a:lstStyle/>
          <a:p>
            <a:pPr lvl="0">
              <a:buClr>
                <a:srgbClr val="C87608"/>
              </a:buClr>
              <a:buNone/>
            </a:pPr>
            <a:r>
              <a:rPr lang="en-US" altLang="zh-CN" sz="2800" b="1" dirty="0" smtClean="0">
                <a:solidFill>
                  <a:srgbClr val="6A18A8"/>
                </a:solidFill>
                <a:latin typeface="方正舒体" pitchFamily="2" charset="-122"/>
                <a:ea typeface="方正舒体" pitchFamily="2" charset="-122"/>
              </a:rPr>
              <a:t>3.3.1 </a:t>
            </a:r>
            <a:r>
              <a:rPr lang="zh-CN" altLang="en-US" sz="2800" b="1" dirty="0" smtClean="0">
                <a:solidFill>
                  <a:srgbClr val="6A18A8"/>
                </a:solidFill>
                <a:latin typeface="方正舒体" pitchFamily="2" charset="-122"/>
                <a:ea typeface="方正舒体" pitchFamily="2" charset="-122"/>
              </a:rPr>
              <a:t>数据传送类指令</a:t>
            </a:r>
            <a:endParaRPr lang="en-US" altLang="zh-CN" sz="2800" b="1" dirty="0" smtClean="0"/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数据传送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类指令用于在寄存器之间、寄存器与存储单元之间或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CPU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I/O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端口之间传送信息，传送的信息为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数据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地址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endParaRPr lang="en-US" altLang="zh-CN" sz="2000" b="1" dirty="0" smtClean="0">
              <a:solidFill>
                <a:srgbClr val="A50021"/>
              </a:solidFill>
              <a:latin typeface="Times New Roman" pitchFamily="18" charset="0"/>
              <a:ea typeface="楷体" pitchFamily="49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 MOV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buClr>
                <a:srgbClr val="C87608"/>
              </a:buClr>
              <a:buNone/>
            </a:pPr>
            <a:r>
              <a:rPr lang="zh-CN" altLang="en-US" sz="2400" b="1" dirty="0" smtClean="0">
                <a:latin typeface="+mn-ea"/>
                <a:cs typeface="Times New Roman" pitchFamily="18" charset="0"/>
              </a:rPr>
              <a:t>  指令格式：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MOV</a:t>
            </a:r>
            <a:r>
              <a:rPr lang="en-US" altLang="zh-CN" sz="2400" b="1" dirty="0" smtClean="0">
                <a:latin typeface="+mn-ea"/>
              </a:rPr>
              <a:t>  DST,SRC</a:t>
            </a:r>
          </a:p>
          <a:p>
            <a:pPr marL="514350" lvl="0" indent="-514350">
              <a:buClr>
                <a:srgbClr val="C87608"/>
              </a:buClr>
              <a:buNone/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 指令功能：</a:t>
            </a:r>
            <a:r>
              <a:rPr lang="en-US" altLang="zh-CN" sz="2400" b="1" dirty="0" smtClean="0">
                <a:latin typeface="+mn-ea"/>
              </a:rPr>
              <a:t>DST←(SRC)</a:t>
            </a:r>
            <a:endParaRPr lang="en-US" altLang="zh-CN" sz="2000" b="1" dirty="0" smtClean="0"/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MOV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指令是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最常用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的数据传送指令，其传送对象可以是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数据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，也可以是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地址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如：</a:t>
            </a:r>
            <a:endParaRPr lang="en-US" altLang="zh-CN" sz="24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MOV  AX,BX  ; AX←(BX)</a:t>
            </a:r>
          </a:p>
          <a:p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MOV  [BX],AL  ; [BX]←(AL)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MOV  BX,OFFSET  VAR1  ; BX←VAR1</a:t>
            </a:r>
            <a:r>
              <a:rPr lang="zh-CN" altLang="zh-CN" sz="2000" b="1" dirty="0" smtClean="0">
                <a:latin typeface="+mn-ea"/>
              </a:rPr>
              <a:t>变量的偏移地址</a:t>
            </a:r>
          </a:p>
          <a:p>
            <a:endParaRPr lang="en-US" altLang="zh-CN" sz="2000" b="1" dirty="0" smtClean="0">
              <a:latin typeface="+mn-ea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MOV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中，源操作数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可以采用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寄存器寻址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立即寻址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及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各种存储器寻址方式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，目的操作数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则可以采用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寄存器寻址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各种存储器寻址方式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24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使用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MOV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指令时必须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注意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1200" b="1" dirty="0" smtClean="0">
              <a:solidFill>
                <a:schemeClr val="accent2"/>
              </a:solidFill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</a:rPr>
              <a:t>⑴</a:t>
            </a:r>
            <a:r>
              <a:rPr lang="zh-CN" altLang="zh-CN" sz="2400" b="1" dirty="0" smtClean="0"/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/>
              <a:t>的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数据类型必须一致</a:t>
            </a:r>
            <a:r>
              <a:rPr lang="zh-CN" altLang="zh-CN" sz="2400" b="1" dirty="0" smtClean="0"/>
              <a:t>。下列指令是错误的</a:t>
            </a:r>
          </a:p>
          <a:p>
            <a:endParaRPr lang="en-US" altLang="zh-CN" sz="16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MOV  AL,BX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MOV  AL,300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MOV  AX,-32800</a:t>
            </a:r>
          </a:p>
          <a:p>
            <a:endParaRPr lang="zh-CN" altLang="zh-CN" sz="16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若设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VAR1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为字类型变量，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VAR2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zh-CN" sz="2400" b="1" dirty="0" smtClean="0"/>
              <a:t>字节类型变量，则下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列指令也是错误的</a:t>
            </a:r>
          </a:p>
          <a:p>
            <a:endParaRPr lang="en-US" altLang="zh-CN" sz="16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MOV  DL,VAR1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MOV  VAR2,045CH</a:t>
            </a:r>
          </a:p>
          <a:p>
            <a:endParaRPr lang="zh-CN" altLang="zh-CN" sz="1600" b="1" dirty="0" smtClean="0">
              <a:latin typeface="+mn-ea"/>
            </a:endParaRPr>
          </a:p>
          <a:p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此外，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/>
              <a:t>中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至少有一个具有明确的数据类型</a:t>
            </a:r>
            <a:r>
              <a:rPr lang="zh-CN" altLang="zh-CN" sz="2400" b="1" dirty="0" smtClean="0"/>
              <a:t>。例</a:t>
            </a:r>
            <a:r>
              <a:rPr lang="en-US" altLang="zh-CN" sz="2400" b="1" dirty="0" smtClean="0"/>
              <a:t> </a:t>
            </a:r>
          </a:p>
          <a:p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如，下列指令是错误的</a:t>
            </a:r>
          </a:p>
          <a:p>
            <a:endParaRPr lang="en-US" altLang="zh-CN" sz="16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MOV  [BX],32H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⑵</a:t>
            </a:r>
            <a:r>
              <a:rPr lang="zh-CN" altLang="zh-CN" sz="2400" b="1" dirty="0" smtClean="0"/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不能同时采用存储器寻址方式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。下列指令是错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误的</a:t>
            </a:r>
          </a:p>
          <a:p>
            <a:endParaRPr lang="en-US" altLang="zh-CN" sz="16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MOV  DS:[0600H],[BX]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MOV  [BX],[SI+20H]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MOV  VAR3,[SI]  ; VAR3</a:t>
            </a:r>
            <a:r>
              <a:rPr lang="zh-CN" altLang="zh-CN" sz="2000" b="1" dirty="0" smtClean="0">
                <a:latin typeface="+mn-ea"/>
              </a:rPr>
              <a:t>为变量</a:t>
            </a:r>
          </a:p>
          <a:p>
            <a:r>
              <a:rPr lang="en-US" altLang="zh-CN" sz="2000" b="1" dirty="0" smtClean="0">
                <a:latin typeface="+mn-ea"/>
              </a:rPr>
              <a:t>             MOV  VAR4,VAR5  ; VAR4</a:t>
            </a:r>
            <a:r>
              <a:rPr lang="zh-CN" altLang="zh-CN" sz="2000" b="1" dirty="0" smtClean="0">
                <a:latin typeface="+mn-ea"/>
              </a:rPr>
              <a:t>和</a:t>
            </a:r>
            <a:r>
              <a:rPr lang="en-US" altLang="zh-CN" sz="2000" b="1" dirty="0" smtClean="0">
                <a:latin typeface="+mn-ea"/>
              </a:rPr>
              <a:t>VAR5</a:t>
            </a:r>
            <a:r>
              <a:rPr lang="zh-CN" altLang="zh-CN" sz="2000" b="1" dirty="0" smtClean="0">
                <a:latin typeface="+mn-ea"/>
              </a:rPr>
              <a:t>为同类型变量</a:t>
            </a:r>
            <a:endParaRPr lang="en-US" altLang="zh-CN" sz="2000" b="1" dirty="0" smtClean="0">
              <a:latin typeface="+mn-ea"/>
            </a:endParaRPr>
          </a:p>
          <a:p>
            <a:endParaRPr lang="zh-CN" altLang="zh-CN" sz="1600" b="1" dirty="0" smtClean="0">
              <a:latin typeface="+mn-ea"/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⑶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不能为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⑷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为段寄存器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除外）时，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不能为立即数或段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寄存器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zh-CN" altLang="zh-CN" sz="2400" b="1" dirty="0" smtClean="0"/>
              <a:t>例如，下列指令是错误的</a:t>
            </a:r>
          </a:p>
          <a:p>
            <a:endParaRPr lang="en-US" altLang="zh-CN" sz="16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MOV  DS,2000H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MOV  ES,DS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3.17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要将字节类型变量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VAR5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的数据传送给字节类型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变量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VAR4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，可用以下指令序列</a:t>
            </a: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AL,VAR5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VAR4,AL</a:t>
            </a: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3.18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设数据段段名为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DSEG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，要将数据段段地址传送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给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DS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，可用以下指令序列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AX,DSEG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DS,AX</a:t>
            </a: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3.19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将字类型变量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VAR6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的高位字节修改为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34H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，可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用以下指令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0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BYTE  PTR </a:t>
            </a:r>
            <a:r>
              <a:rPr lang="en-US" altLang="zh-CN" sz="2000" b="1" dirty="0" smtClean="0">
                <a:latin typeface="+mn-ea"/>
              </a:rPr>
              <a:t>VAR6+1,34H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>
                <a:latin typeface="Times New Roman" pitchFamily="18" charset="0"/>
                <a:cs typeface="Times New Roman" pitchFamily="18" charset="0"/>
              </a:rPr>
              <a:t>8086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系统的一条</a:t>
            </a:r>
            <a:r>
              <a:rPr lang="zh-CN" altLang="zh-C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指令语句</a:t>
            </a:r>
            <a:r>
              <a:rPr lang="zh-CN" altLang="zh-CN" sz="2800" b="1" dirty="0">
                <a:latin typeface="Times New Roman" pitchFamily="18" charset="0"/>
                <a:cs typeface="Times New Roman" pitchFamily="18" charset="0"/>
              </a:rPr>
              <a:t>的一般格式如下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latin typeface="黑体" pitchFamily="49" charset="-122"/>
              <a:ea typeface="黑体" pitchFamily="49" charset="-122"/>
            </a:endParaRP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标号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:] </a:t>
            </a:r>
            <a:r>
              <a:rPr lang="zh-CN" altLang="zh-CN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操作</a:t>
            </a:r>
            <a:r>
              <a:rPr lang="zh-CN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助记符</a:t>
            </a:r>
            <a:r>
              <a:rPr lang="en-US" altLang="zh-CN" sz="24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[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操作数项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 [,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操作数项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]] </a:t>
            </a:r>
            <a:r>
              <a:rPr lang="en-US" altLang="zh-CN" sz="2400" b="1" dirty="0">
                <a:latin typeface="黑体" pitchFamily="49" charset="-122"/>
                <a:ea typeface="黑体" pitchFamily="49" charset="-122"/>
              </a:rPr>
              <a:t>[;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注释</a:t>
            </a:r>
            <a:r>
              <a:rPr lang="en-US" altLang="zh-CN" sz="2400" b="1" dirty="0" smtClean="0">
                <a:latin typeface="黑体" pitchFamily="49" charset="-122"/>
                <a:ea typeface="黑体" pitchFamily="49" charset="-122"/>
              </a:rPr>
              <a:t>]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几条典型指令</a:t>
            </a:r>
            <a:r>
              <a:rPr lang="zh-CN" altLang="en-US" sz="2800" b="1" dirty="0" smtClean="0"/>
              <a:t>的</a:t>
            </a:r>
            <a:r>
              <a:rPr lang="zh-CN" altLang="zh-CN" sz="2800" b="1" dirty="0" smtClean="0"/>
              <a:t>格式特点</a:t>
            </a:r>
            <a:r>
              <a:rPr lang="zh-CN" altLang="en-US" sz="2800" b="1" dirty="0" smtClean="0"/>
              <a:t>：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 MOV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A5002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MOV</a:t>
            </a:r>
            <a:r>
              <a:rPr lang="en-US" altLang="zh-CN" sz="2400" b="1" dirty="0" smtClean="0">
                <a:latin typeface="+mn-ea"/>
              </a:rPr>
              <a:t>  DST,SRC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</a:rPr>
              <a:t>DST←(SRC)</a:t>
            </a:r>
            <a:r>
              <a:rPr lang="zh-CN" altLang="en-US" sz="2400" b="1" dirty="0" smtClean="0">
                <a:latin typeface="+mn-ea"/>
              </a:rPr>
              <a:t>。执行数据传送。</a:t>
            </a:r>
            <a:endParaRPr lang="en-US" altLang="zh-CN" sz="24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操作数特点：两个操作数。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目的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操作数，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源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操作数。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2. XCHG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Clr>
                <a:srgbClr val="C87608"/>
              </a:buClr>
              <a:buNone/>
            </a:pPr>
            <a:r>
              <a:rPr lang="zh-CN" altLang="en-US" sz="2400" b="1" dirty="0" smtClean="0">
                <a:latin typeface="+mn-ea"/>
                <a:cs typeface="Times New Roman" pitchFamily="18" charset="0"/>
              </a:rPr>
              <a:t>  指令格式：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XCHG</a:t>
            </a:r>
            <a:r>
              <a:rPr lang="en-US" altLang="zh-CN" sz="2400" b="1" dirty="0" smtClean="0">
                <a:latin typeface="+mn-ea"/>
              </a:rPr>
              <a:t>  OPR1,OPR2</a:t>
            </a:r>
          </a:p>
          <a:p>
            <a:pPr marL="514350" indent="-514350">
              <a:buClr>
                <a:srgbClr val="C87608"/>
              </a:buClr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 指令功能：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将操作数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OPR1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OPR2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内容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互换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XCHG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指令中，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OPR1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OPR2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均可采用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寄存器寻址方式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及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各种存储器寻址方式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，但不能采用立即寻址方式。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000" dirty="0" smtClean="0"/>
          </a:p>
          <a:p>
            <a:r>
              <a:rPr lang="en-US" altLang="zh-CN" sz="2400" dirty="0" smtClean="0"/>
              <a:t>   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如：</a:t>
            </a:r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XCHG  AX,BX</a:t>
            </a:r>
          </a:p>
          <a:p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XCHG  AL,DAT1  ; DAT1</a:t>
            </a:r>
            <a:r>
              <a:rPr lang="zh-CN" altLang="en-US" sz="2000" b="1" dirty="0" smtClean="0">
                <a:latin typeface="+mn-ea"/>
              </a:rPr>
              <a:t>为</a:t>
            </a:r>
            <a:r>
              <a:rPr lang="zh-CN" altLang="zh-CN" sz="2000" b="1" dirty="0" smtClean="0">
                <a:latin typeface="+mn-ea"/>
              </a:rPr>
              <a:t>字节类型变量</a:t>
            </a: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XCHG  [SI],DL</a:t>
            </a:r>
            <a:endParaRPr lang="zh-CN" altLang="zh-CN" sz="24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使用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XCHG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指令时必须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注意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1200" b="1" dirty="0" smtClean="0">
              <a:solidFill>
                <a:schemeClr val="accent2"/>
              </a:solidFill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</a:rPr>
              <a:t>⑴</a:t>
            </a:r>
            <a:r>
              <a:rPr lang="zh-CN" altLang="zh-CN" sz="2400" b="1" dirty="0" smtClean="0"/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/>
              <a:t>的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数据类型必须一致</a:t>
            </a:r>
            <a:r>
              <a:rPr lang="zh-CN" altLang="zh-CN" sz="2400" b="1" dirty="0" smtClean="0"/>
              <a:t>。下列指令是错误的</a:t>
            </a:r>
          </a:p>
          <a:p>
            <a:endParaRPr lang="en-US" altLang="zh-CN" sz="16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XCHG  AL,BX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XCHG  DX,VAR7  ; </a:t>
            </a:r>
            <a:r>
              <a:rPr lang="zh-CN" altLang="zh-CN" sz="2000" b="1" dirty="0" smtClean="0">
                <a:latin typeface="+mn-ea"/>
              </a:rPr>
              <a:t>设</a:t>
            </a:r>
            <a:r>
              <a:rPr lang="en-US" altLang="zh-CN" sz="2000" b="1" dirty="0" smtClean="0">
                <a:latin typeface="+mn-ea"/>
              </a:rPr>
              <a:t>VAR7</a:t>
            </a:r>
            <a:r>
              <a:rPr lang="zh-CN" altLang="zh-CN" sz="2000" b="1" dirty="0" smtClean="0">
                <a:latin typeface="+mn-ea"/>
              </a:rPr>
              <a:t>为字节类型变量</a:t>
            </a:r>
          </a:p>
          <a:p>
            <a:endParaRPr lang="zh-CN" altLang="zh-CN" sz="1600" b="1" dirty="0" smtClean="0">
              <a:latin typeface="+mn-ea"/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⑵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XCHG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指令只能在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通用寄存器之间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，或在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通用寄存器与存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储单元之间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交换数据。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下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列指令是错误的</a:t>
            </a: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XCHG  AX,DS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XCHG  AL,56H</a:t>
            </a: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若设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VAR8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VAR9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VAR10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均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zh-CN" sz="2400" b="1" dirty="0" smtClean="0"/>
              <a:t>变量，下列指令是错误的</a:t>
            </a: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XCHG  VAR8,VAR9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XCHG  VAR10,[DI]</a:t>
            </a:r>
          </a:p>
          <a:p>
            <a:endParaRPr lang="en-US" altLang="zh-CN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3.20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要交换字节类型变量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VAR8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VAR9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的数据，可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用以下指令序列</a:t>
            </a:r>
            <a:endParaRPr lang="en-US" altLang="zh-CN" sz="10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AL,VAR8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XCHG  AL,VAR9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VAR8,AL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3. LEA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指令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Clr>
                <a:srgbClr val="C87608"/>
              </a:buClr>
              <a:buNone/>
            </a:pPr>
            <a:r>
              <a:rPr lang="zh-CN" altLang="en-US" sz="2400" b="1" dirty="0" smtClean="0">
                <a:latin typeface="+mn-ea"/>
                <a:cs typeface="Times New Roman" pitchFamily="18" charset="0"/>
              </a:rPr>
              <a:t>  指令格式：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LEA</a:t>
            </a:r>
            <a:r>
              <a:rPr lang="en-US" altLang="zh-CN" sz="2400" b="1" dirty="0" smtClean="0">
                <a:latin typeface="+mn-ea"/>
              </a:rPr>
              <a:t>  DST,SRC</a:t>
            </a:r>
          </a:p>
          <a:p>
            <a:pPr marL="514350" indent="-514350">
              <a:buClr>
                <a:srgbClr val="C87608"/>
              </a:buClr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 指令功能：</a:t>
            </a:r>
            <a:r>
              <a:rPr lang="en-US" altLang="zh-CN" sz="2400" b="1" dirty="0" smtClean="0">
                <a:latin typeface="+mn-ea"/>
              </a:rPr>
              <a:t>DST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SRC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的偏移地址</a:t>
            </a:r>
            <a:endParaRPr lang="zh-CN" altLang="zh-CN" sz="2400" b="1" dirty="0" smtClean="0">
              <a:solidFill>
                <a:srgbClr val="FF0000"/>
              </a:solidFill>
              <a:latin typeface="+mn-ea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LEA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是一条传送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地址信息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的指令，它将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偏移地址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传送给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。其中，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必须是存储器寻址方式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必须是除段寄存器外的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位寄存器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256584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3.21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要将变量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VAR11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的有效地址传送给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BX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寄存器，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可用以下指令</a:t>
            </a:r>
            <a:endParaRPr lang="en-US" altLang="zh-CN" sz="10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LEA  BX,VAR11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3.22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(BX)=0220H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，则指令</a:t>
            </a:r>
            <a:endParaRPr lang="en-US" altLang="zh-CN" sz="10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LEA  SI,[BX+6]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执行后，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(SI)=(BX)+6=0220H+6=0226H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变量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标号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（或其地址表达式）时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altLang="zh-CN" sz="1000" b="1" dirty="0" smtClean="0">
              <a:latin typeface="+mn-ea"/>
            </a:endParaRPr>
          </a:p>
          <a:p>
            <a:pPr algn="ctr"/>
            <a:r>
              <a:rPr lang="en-US" altLang="zh-CN" sz="2400" b="1" dirty="0" smtClean="0">
                <a:latin typeface="+mn-ea"/>
              </a:rPr>
              <a:t>LEA  DST,SRC 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等效于</a:t>
            </a:r>
            <a:r>
              <a:rPr lang="zh-CN" altLang="en-US" sz="2400" b="1" dirty="0" smtClean="0">
                <a:latin typeface="+mn-ea"/>
              </a:rPr>
              <a:t> </a:t>
            </a:r>
            <a:r>
              <a:rPr lang="en-US" altLang="zh-CN" sz="2400" b="1" dirty="0" smtClean="0">
                <a:latin typeface="+mn-ea"/>
              </a:rPr>
              <a:t>MOV  DST,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OFFSET</a:t>
            </a:r>
            <a:r>
              <a:rPr lang="en-US" altLang="zh-CN" sz="2400" b="1" dirty="0" smtClean="0">
                <a:latin typeface="+mn-ea"/>
              </a:rPr>
              <a:t>  SRC</a:t>
            </a: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例如</a:t>
            </a:r>
            <a:endParaRPr lang="en-US" altLang="zh-CN" sz="24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000" b="1" dirty="0" smtClean="0">
                <a:latin typeface="+mn-ea"/>
              </a:rPr>
              <a:t>LEA  BX,VAR11 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等效于</a:t>
            </a:r>
            <a:r>
              <a:rPr lang="zh-CN" altLang="en-US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latin typeface="+mn-ea"/>
              </a:rPr>
              <a:t>MOV  BX,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OFFSET </a:t>
            </a:r>
            <a:r>
              <a:rPr lang="en-US" altLang="zh-CN" sz="2000" b="1" dirty="0" smtClean="0">
                <a:latin typeface="+mn-ea"/>
              </a:rPr>
              <a:t> VAR11</a:t>
            </a:r>
          </a:p>
          <a:p>
            <a:pPr algn="ctr"/>
            <a:endParaRPr lang="en-US" altLang="zh-CN" sz="2000" b="1" dirty="0" smtClean="0">
              <a:latin typeface="+mn-ea"/>
            </a:endParaRPr>
          </a:p>
          <a:p>
            <a:pPr algn="ctr"/>
            <a:r>
              <a:rPr lang="en-US" altLang="zh-CN" sz="2000" b="1" dirty="0" smtClean="0">
                <a:latin typeface="+mn-ea"/>
              </a:rPr>
              <a:t>LEA  BX,VAR11+2 </a:t>
            </a:r>
            <a:r>
              <a:rPr lang="zh-CN" altLang="en-US" sz="20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等效于</a:t>
            </a:r>
            <a:r>
              <a:rPr lang="zh-CN" altLang="en-US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latin typeface="+mn-ea"/>
              </a:rPr>
              <a:t>MOV  BX,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OFFSET </a:t>
            </a:r>
            <a:r>
              <a:rPr lang="en-US" altLang="zh-CN" sz="2000" b="1" dirty="0" smtClean="0">
                <a:latin typeface="+mn-ea"/>
              </a:rPr>
              <a:t> VAR11+2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latin typeface="+mj-ea"/>
                <a:ea typeface="+mj-ea"/>
              </a:rPr>
              <a:t>  </a:t>
            </a:r>
            <a:r>
              <a:rPr lang="zh-CN" altLang="zh-CN" sz="2800" b="1" dirty="0" smtClean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en-US" altLang="zh-CN" sz="2800" b="1" dirty="0" smtClean="0">
                <a:latin typeface="+mj-ea"/>
                <a:ea typeface="+mj-ea"/>
              </a:rPr>
              <a:t> </a:t>
            </a: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+mn-ea"/>
              </a:rPr>
              <a:t>MOV  SI,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OFFSET</a:t>
            </a:r>
            <a:r>
              <a:rPr lang="en-US" altLang="zh-CN" sz="2400" b="1" dirty="0" smtClean="0">
                <a:latin typeface="+mn-ea"/>
              </a:rPr>
              <a:t>  [BX+6] </a:t>
            </a:r>
            <a:r>
              <a:rPr lang="zh-CN" altLang="en-US" sz="24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不能等效于 </a:t>
            </a:r>
            <a:r>
              <a:rPr lang="en-US" altLang="zh-CN" sz="2400" b="1" dirty="0" smtClean="0">
                <a:latin typeface="+mn-ea"/>
              </a:rPr>
              <a:t>LEA  SI,[BX+6]</a:t>
            </a:r>
          </a:p>
          <a:p>
            <a:pPr marL="514350" lvl="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1600" b="1" dirty="0" smtClean="0">
              <a:solidFill>
                <a:srgbClr val="A50021"/>
              </a:solidFill>
              <a:latin typeface="+mn-ea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4. XLAT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buClr>
                <a:srgbClr val="C87608"/>
              </a:buClr>
              <a:buNone/>
            </a:pPr>
            <a:r>
              <a:rPr lang="zh-CN" altLang="en-US" sz="2400" b="1" dirty="0" smtClean="0">
                <a:latin typeface="+mn-ea"/>
                <a:cs typeface="Times New Roman" pitchFamily="18" charset="0"/>
              </a:rPr>
              <a:t>  指令格式：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XLAT</a:t>
            </a:r>
            <a:endParaRPr lang="en-US" altLang="zh-CN" sz="2400" b="1" dirty="0" smtClean="0">
              <a:latin typeface="+mn-ea"/>
            </a:endParaRPr>
          </a:p>
          <a:p>
            <a:pPr marL="514350" indent="-514350">
              <a:buClr>
                <a:srgbClr val="C87608"/>
              </a:buClr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 指令功能：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AL←((BX)+(AL))</a:t>
            </a:r>
            <a:endParaRPr lang="zh-CN" altLang="zh-CN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XLAT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指令以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(BX)+(AL)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为偏移地址访问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数据段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，读取一个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字节数据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传送给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。该指令的操作数采用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隐含寻址方式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000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XLAT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也称为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查表指令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用于在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数据段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一个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字节数据表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中查找所需的元素。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查表前，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需将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表首的偏移地址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置于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中，将待查数据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元素的序号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开始）置于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中，然后执行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XLAT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指令查表，查到的数据元素存入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3.23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下面的数据段内定义了一个数字符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′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′ ~ ′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9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′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ASCII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码表</a:t>
            </a:r>
          </a:p>
          <a:p>
            <a:r>
              <a:rPr lang="en-US" altLang="zh-CN" sz="2000" b="1" dirty="0" smtClean="0">
                <a:latin typeface="+mn-ea"/>
              </a:rPr>
              <a:t>      DSEG  SEGMENT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TABLE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30H,31H,32H,33H,34H,35H,36H,37H,38H,39H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DSEG  ENDS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试编写指令序列，用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XLAT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指令查出数字符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′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′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ASCII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码。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解：指令序列编写如下</a:t>
            </a:r>
          </a:p>
          <a:p>
            <a:r>
              <a:rPr lang="en-US" altLang="zh-CN" sz="2000" b="1" dirty="0" smtClean="0">
                <a:latin typeface="+mn-ea"/>
              </a:rPr>
              <a:t>      MOV  AX,DSEG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MOV  DS,AX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LEA  BX,TABLE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MOV  AL,3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XLAT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5. PUSH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POP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PUSH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POP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分别是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堆栈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进栈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出栈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操作指令。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堆栈建立在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主存</a:t>
            </a:r>
            <a:r>
              <a:rPr lang="zh-CN" altLang="zh-CN" sz="2800" b="1" dirty="0" smtClean="0"/>
              <a:t>中，是一块按“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后进先出</a:t>
            </a:r>
            <a:r>
              <a:rPr lang="zh-CN" altLang="zh-CN" sz="2800" b="1" dirty="0" smtClean="0"/>
              <a:t>”的规则存取数据的存储区域</a:t>
            </a:r>
            <a:r>
              <a:rPr lang="zh-CN" altLang="en-US" sz="2800" b="1" dirty="0" smtClean="0"/>
              <a:t>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堆栈涉及的概念有：堆栈容量、栈顶、栈底、堆栈指针、进栈、出栈、栈满、栈空、堆栈溢出（包括上溢和下溢）等。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堆栈区的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高地址端</a:t>
            </a:r>
            <a:r>
              <a:rPr lang="zh-CN" altLang="zh-CN" sz="2800" b="1" dirty="0" smtClean="0"/>
              <a:t>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栈底</a:t>
            </a:r>
            <a:r>
              <a:rPr lang="zh-CN" altLang="zh-CN" sz="2800" b="1" dirty="0" smtClean="0"/>
              <a:t>，</a:t>
            </a:r>
            <a:r>
              <a:rPr lang="zh-CN" altLang="zh-CN" sz="2800" b="1" dirty="0" smtClean="0">
                <a:solidFill>
                  <a:srgbClr val="0000FF"/>
                </a:solidFill>
              </a:rPr>
              <a:t>低地址端</a:t>
            </a:r>
            <a:r>
              <a:rPr lang="zh-CN" altLang="zh-CN" sz="2800" b="1" dirty="0" smtClean="0"/>
              <a:t>称为</a:t>
            </a:r>
            <a:r>
              <a:rPr lang="zh-CN" altLang="zh-CN" sz="2800" b="1" dirty="0" smtClean="0">
                <a:solidFill>
                  <a:srgbClr val="0000FF"/>
                </a:solidFill>
              </a:rPr>
              <a:t>栈顶</a:t>
            </a:r>
            <a:r>
              <a:rPr lang="zh-CN" altLang="en-US" sz="2800" b="1" dirty="0" smtClean="0"/>
              <a:t>。</a:t>
            </a:r>
            <a:endParaRPr lang="zh-CN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44033" name="Object 1"/>
          <p:cNvGraphicFramePr>
            <a:graphicFrameLocks noChangeAspect="1"/>
          </p:cNvGraphicFramePr>
          <p:nvPr/>
        </p:nvGraphicFramePr>
        <p:xfrm>
          <a:off x="323528" y="1268760"/>
          <a:ext cx="8820472" cy="4719440"/>
        </p:xfrm>
        <a:graphic>
          <a:graphicData uri="http://schemas.openxmlformats.org/presentationml/2006/ole">
            <p:oleObj spid="_x0000_s44033" name="Visio" r:id="rId3" imgW="7171754" imgH="3828050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汇编语言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程序中所用的堆栈由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堆栈段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定义，堆栈段寄存器为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SS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堆栈指针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位寄存器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，数据进栈与出栈均以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字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为单位进行。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PUSH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指令格式：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PUSH</a:t>
            </a:r>
            <a:r>
              <a:rPr lang="en-US" altLang="zh-CN" sz="2400" b="1" dirty="0" smtClean="0">
                <a:latin typeface="+mn-ea"/>
              </a:rPr>
              <a:t>  OPR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指令功能：将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字类型</a:t>
            </a:r>
            <a:r>
              <a:rPr lang="zh-CN" altLang="zh-CN" sz="2400" b="1" dirty="0" smtClean="0"/>
              <a:t>操作数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zh-CN" sz="2400" b="1" dirty="0" smtClean="0"/>
              <a:t>存入堆栈。</a:t>
            </a:r>
            <a:endParaRPr lang="en-US" altLang="zh-CN" sz="24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PUSH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指令的操作可表示为以下两步：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①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SP←(SP)-2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②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(SP)←OPR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操作数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可以采用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寄存器寻址方式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所有存储器寻址方式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，但不能用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立即寻址方式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如：</a:t>
            </a:r>
            <a:endParaRPr lang="en-US" altLang="zh-CN" sz="24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PUSH  AX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PUSH  CS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PUSH  DAT3  ;DAT3</a:t>
            </a:r>
            <a:r>
              <a:rPr lang="zh-CN" altLang="en-US" sz="2000" b="1" dirty="0" smtClean="0">
                <a:latin typeface="+mn-ea"/>
              </a:rPr>
              <a:t>为</a:t>
            </a:r>
            <a:r>
              <a:rPr lang="zh-CN" altLang="zh-CN" sz="2000" b="1" dirty="0" smtClean="0">
                <a:latin typeface="+mn-ea"/>
              </a:rPr>
              <a:t>字类型变量</a:t>
            </a:r>
          </a:p>
          <a:p>
            <a:r>
              <a:rPr lang="en-US" altLang="zh-CN" sz="2000" b="1" dirty="0" smtClean="0">
                <a:latin typeface="+mn-ea"/>
              </a:rPr>
              <a:t>       PUSH  [BX]  ;</a:t>
            </a:r>
            <a:r>
              <a:rPr lang="zh-CN" altLang="en-US" sz="2000" b="1" dirty="0" smtClean="0">
                <a:latin typeface="+mn-ea"/>
              </a:rPr>
              <a:t>默认按字类型操作</a:t>
            </a:r>
            <a:endParaRPr lang="en-US" altLang="zh-CN" sz="2000" b="1" dirty="0" smtClean="0">
              <a:latin typeface="+mn-ea"/>
            </a:endParaRPr>
          </a:p>
          <a:p>
            <a:endParaRPr lang="zh-CN" altLang="zh-CN" sz="2000" b="1" dirty="0" smtClean="0">
              <a:latin typeface="+mn-ea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使用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PUSH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指令需要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注意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必须为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字类型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</a:t>
            </a: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1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例如：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以下指令是错误的</a:t>
            </a:r>
            <a:endParaRPr lang="en-US" altLang="zh-CN" sz="2400" b="1" dirty="0" smtClean="0">
              <a:solidFill>
                <a:prstClr val="black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PUSH  AL</a:t>
            </a:r>
          </a:p>
          <a:p>
            <a:endParaRPr lang="en-US" altLang="zh-CN" sz="10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如设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DAT4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为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字节类型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变量，则以下指令也是错误的</a:t>
            </a: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PUSH  DAT4</a:t>
            </a:r>
            <a:endParaRPr lang="zh-CN" altLang="zh-CN" sz="2000" b="1" dirty="0" smtClean="0">
              <a:latin typeface="+mn-ea"/>
            </a:endParaRPr>
          </a:p>
          <a:p>
            <a:endParaRPr lang="zh-CN" altLang="zh-CN" sz="2000" b="1" dirty="0" smtClean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2. ADD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A5002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ADD</a:t>
            </a:r>
            <a:r>
              <a:rPr lang="en-US" altLang="zh-CN" sz="2400" b="1" dirty="0" smtClean="0">
                <a:latin typeface="+mn-ea"/>
              </a:rPr>
              <a:t>  DST,SRC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</a:rPr>
              <a:t>DST←(DST)+(SRC) </a:t>
            </a:r>
            <a:r>
              <a:rPr lang="zh-CN" altLang="en-US" sz="2400" b="1" dirty="0" smtClean="0">
                <a:latin typeface="+mn-ea"/>
              </a:rPr>
              <a:t>。执行加法运算。</a:t>
            </a:r>
            <a:endParaRPr lang="en-US" altLang="zh-CN" sz="24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操作数特点：两个操作数。被加数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目的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操作数，加   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数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源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操作数。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3. NOT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A5002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NOT</a:t>
            </a:r>
            <a:r>
              <a:rPr lang="en-US" altLang="zh-CN" sz="2400" b="1" dirty="0" smtClean="0">
                <a:latin typeface="+mn-ea"/>
              </a:rPr>
              <a:t>  OPR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</a:rPr>
              <a:t>OPR←(OPR) </a:t>
            </a:r>
            <a:r>
              <a:rPr lang="zh-CN" altLang="en-US" sz="2400" b="1" dirty="0" smtClean="0">
                <a:latin typeface="+mn-ea"/>
              </a:rPr>
              <a:t>。执行逻辑非运算。</a:t>
            </a:r>
            <a:endParaRPr lang="en-US" altLang="zh-CN" sz="24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操作数特点：一个操作数。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既是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目的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操作数，也是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源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操作数。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3203848" y="4653136"/>
            <a:ext cx="72008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POP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指令格式：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POP</a:t>
            </a:r>
            <a:r>
              <a:rPr lang="en-US" altLang="zh-CN" sz="2400" b="1" dirty="0" smtClean="0">
                <a:latin typeface="+mn-ea"/>
              </a:rPr>
              <a:t>  OPR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指令功能：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将栈顶元素取出并存入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字类型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操作数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POP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指令的操作可表示为以下两步：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①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OPR←((SP))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②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SP←(SP)+2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操作数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可以采用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寄存器寻址方式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所有存储器寻址方式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    例如：</a:t>
            </a:r>
            <a:endParaRPr lang="en-US" altLang="zh-CN" sz="24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000" b="1" dirty="0" smtClean="0">
                <a:latin typeface="+mn-ea"/>
              </a:rPr>
              <a:t>           POP  AX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POP  DS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POP  DAT3  ;DAT3</a:t>
            </a:r>
            <a:r>
              <a:rPr lang="zh-CN" altLang="en-US" sz="2000" b="1" dirty="0" smtClean="0">
                <a:latin typeface="+mn-ea"/>
              </a:rPr>
              <a:t>为</a:t>
            </a:r>
            <a:r>
              <a:rPr lang="zh-CN" altLang="zh-CN" sz="2000" b="1" dirty="0" smtClean="0">
                <a:latin typeface="+mn-ea"/>
              </a:rPr>
              <a:t>字类型变量</a:t>
            </a:r>
          </a:p>
          <a:p>
            <a:r>
              <a:rPr lang="en-US" altLang="zh-CN" sz="2000" b="1" dirty="0" smtClean="0">
                <a:latin typeface="+mn-ea"/>
              </a:rPr>
              <a:t>           POP  [SI+2]  ;</a:t>
            </a:r>
            <a:r>
              <a:rPr lang="zh-CN" altLang="en-US" sz="2000" b="1" dirty="0" smtClean="0">
                <a:latin typeface="+mn-ea"/>
              </a:rPr>
              <a:t>默认按字类型操作</a:t>
            </a:r>
            <a:endParaRPr kumimoji="0" lang="en-US" altLang="zh-CN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使用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POP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需要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注意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zh-CN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①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必须为字类型</a:t>
            </a:r>
            <a:r>
              <a:rPr lang="zh-CN" altLang="zh-CN" sz="2400" b="1" dirty="0" smtClean="0"/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   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②</a:t>
            </a:r>
            <a:r>
              <a:rPr kumimoji="0" lang="en-US" altLang="zh-CN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不能为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代码段寄存器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CS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3.24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要将段寄存器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CS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的内容传送给段寄存器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DS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，可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用以下指令序列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10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   PUSH  CS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POP  DS</a:t>
            </a:r>
          </a:p>
          <a:p>
            <a:endParaRPr lang="zh-CN" altLang="zh-CN" sz="2000" b="1" dirty="0" smtClean="0">
              <a:latin typeface="+mn-ea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3.25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设数据段内定义有如下字类型数组</a:t>
            </a:r>
          </a:p>
          <a:p>
            <a:pPr algn="ctr"/>
            <a:endParaRPr lang="en-US" altLang="zh-CN" sz="1000" b="1" dirty="0" smtClean="0">
              <a:latin typeface="+mn-ea"/>
            </a:endParaRPr>
          </a:p>
          <a:p>
            <a:pPr algn="ctr"/>
            <a:r>
              <a:rPr lang="en-US" altLang="zh-CN" sz="2000" b="1" dirty="0" smtClean="0">
                <a:latin typeface="+mn-ea"/>
              </a:rPr>
              <a:t>DAT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DW</a:t>
            </a:r>
            <a:r>
              <a:rPr lang="en-US" altLang="zh-CN" sz="2000" b="1" dirty="0" smtClean="0">
                <a:latin typeface="+mn-ea"/>
              </a:rPr>
              <a:t>  1111H,2222H,3333H,4444H</a:t>
            </a:r>
          </a:p>
          <a:p>
            <a:pPr algn="ctr"/>
            <a:endParaRPr lang="zh-CN" altLang="zh-CN" sz="1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试编写指令序列，将该数组的元素排列次序颠倒过来。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   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解：指令序列编写如下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10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PUSH</a:t>
            </a:r>
            <a:r>
              <a:rPr lang="en-US" altLang="zh-CN" sz="2000" b="1" dirty="0" smtClean="0">
                <a:latin typeface="+mn-ea"/>
              </a:rPr>
              <a:t>  DAT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PUSH</a:t>
            </a:r>
            <a:r>
              <a:rPr lang="en-US" altLang="zh-CN" sz="2000" b="1" dirty="0" smtClean="0">
                <a:latin typeface="+mn-ea"/>
              </a:rPr>
              <a:t>  DAT+2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PUSH</a:t>
            </a:r>
            <a:r>
              <a:rPr lang="en-US" altLang="zh-CN" sz="2000" b="1" dirty="0" smtClean="0">
                <a:latin typeface="+mn-ea"/>
              </a:rPr>
              <a:t>  DAT+4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PUSH </a:t>
            </a:r>
            <a:r>
              <a:rPr lang="en-US" altLang="zh-CN" sz="2000" b="1" dirty="0" smtClean="0">
                <a:latin typeface="+mn-ea"/>
              </a:rPr>
              <a:t> DAT+6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POP</a:t>
            </a:r>
            <a:r>
              <a:rPr lang="en-US" altLang="zh-CN" sz="2000" b="1" dirty="0" smtClean="0">
                <a:latin typeface="+mn-ea"/>
              </a:rPr>
              <a:t>  DAT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POP</a:t>
            </a:r>
            <a:r>
              <a:rPr lang="en-US" altLang="zh-CN" sz="2000" b="1" dirty="0" smtClean="0">
                <a:latin typeface="+mn-ea"/>
              </a:rPr>
              <a:t>  DAT+2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POP</a:t>
            </a:r>
            <a:r>
              <a:rPr lang="en-US" altLang="zh-CN" sz="2000" b="1" dirty="0" smtClean="0">
                <a:latin typeface="+mn-ea"/>
              </a:rPr>
              <a:t>  DAT+4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POP</a:t>
            </a:r>
            <a:r>
              <a:rPr lang="en-US" altLang="zh-CN" sz="2000" b="1" dirty="0" smtClean="0">
                <a:latin typeface="+mn-ea"/>
              </a:rPr>
              <a:t>  DAT+6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6. IN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OUT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IN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OUT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指令是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8086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系统的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输入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输出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输入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输出指令（简称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I/O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）用于在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CPU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与输入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输出设备之间传送数据。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输入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输出是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CPU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I/O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端口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之间的数据传送操作，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I/O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端口均为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位寄存器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I/O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端口通过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端口地址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进行访问，端口地址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，端口地址的编址范围是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0000H~0FFFFH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端口地址有两种寻址方式：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直接寻址</a:t>
            </a:r>
            <a:r>
              <a:rPr lang="zh-CN" altLang="zh-CN" sz="2800" b="1" dirty="0" smtClean="0"/>
              <a:t>方式和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间接寻址</a:t>
            </a:r>
            <a:r>
              <a:rPr lang="zh-CN" altLang="zh-CN" sz="2800" b="1" dirty="0" smtClean="0"/>
              <a:t>方式。</a:t>
            </a:r>
            <a:endParaRPr lang="zh-CN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直接寻址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方式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直接描述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端口地址，只适用于端口地址范围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000H~0FFH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间接寻址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方式用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DX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寄存器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提供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端口地址，适用于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整个端口地址范围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10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IN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zh-CN" sz="2400" b="1" dirty="0" smtClean="0">
                <a:latin typeface="+mn-ea"/>
              </a:rPr>
              <a:t>指令格式</a:t>
            </a:r>
            <a:r>
              <a:rPr lang="zh-CN" altLang="en-US" sz="2400" b="1" dirty="0" smtClean="0">
                <a:latin typeface="+mn-ea"/>
              </a:rPr>
              <a:t>：</a:t>
            </a:r>
            <a:endParaRPr lang="zh-CN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 IN  AL,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PORT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直接寻址</a:t>
            </a:r>
            <a:r>
              <a:rPr lang="zh-CN" altLang="zh-CN" sz="2400" b="1" dirty="0" smtClean="0">
                <a:latin typeface="+mn-ea"/>
              </a:rPr>
              <a:t>方式，</a:t>
            </a:r>
            <a:r>
              <a:rPr lang="en-US" altLang="zh-CN" sz="2400" b="1" dirty="0" smtClean="0">
                <a:latin typeface="+mn-ea"/>
              </a:rPr>
              <a:t>PORT</a:t>
            </a:r>
            <a:r>
              <a:rPr lang="zh-CN" altLang="zh-CN" sz="2400" b="1" dirty="0" smtClean="0">
                <a:latin typeface="+mn-ea"/>
              </a:rPr>
              <a:t>为端口地址</a:t>
            </a:r>
          </a:p>
          <a:p>
            <a:r>
              <a:rPr lang="en-US" altLang="zh-CN" sz="2400" b="1" dirty="0" smtClean="0">
                <a:latin typeface="+mn-ea"/>
              </a:rPr>
              <a:t>    IN  AL,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DX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solidFill>
                  <a:srgbClr val="0000FF"/>
                </a:solidFill>
                <a:latin typeface="+mn-ea"/>
              </a:rPr>
              <a:t>间接寻址</a:t>
            </a:r>
            <a:r>
              <a:rPr lang="zh-CN" altLang="zh-CN" sz="2400" b="1" dirty="0" smtClean="0">
                <a:latin typeface="+mn-ea"/>
              </a:rPr>
              <a:t>方式，</a:t>
            </a:r>
            <a:r>
              <a:rPr lang="en-US" altLang="zh-CN" sz="2400" b="1" dirty="0" smtClean="0">
                <a:latin typeface="+mn-ea"/>
              </a:rPr>
              <a:t>DX</a:t>
            </a:r>
            <a:r>
              <a:rPr lang="zh-CN" altLang="zh-CN" sz="2400" b="1" dirty="0" smtClean="0">
                <a:latin typeface="+mn-ea"/>
              </a:rPr>
              <a:t>的内容为端口地址</a:t>
            </a:r>
          </a:p>
          <a:p>
            <a:r>
              <a:rPr lang="en-US" altLang="zh-CN" sz="2400" b="1" dirty="0" smtClean="0">
                <a:latin typeface="+mn-ea"/>
              </a:rPr>
              <a:t>    IN  AX,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PORT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直接寻址</a:t>
            </a:r>
            <a:r>
              <a:rPr lang="zh-CN" altLang="zh-CN" sz="2400" b="1" dirty="0" smtClean="0">
                <a:latin typeface="+mn-ea"/>
              </a:rPr>
              <a:t>方式，</a:t>
            </a:r>
            <a:r>
              <a:rPr lang="en-US" altLang="zh-CN" sz="2400" b="1" dirty="0" smtClean="0">
                <a:latin typeface="+mn-ea"/>
              </a:rPr>
              <a:t>PORT</a:t>
            </a:r>
            <a:r>
              <a:rPr lang="zh-CN" altLang="zh-CN" sz="2400" b="1" dirty="0" smtClean="0">
                <a:latin typeface="+mn-ea"/>
              </a:rPr>
              <a:t>为端口地址</a:t>
            </a:r>
          </a:p>
          <a:p>
            <a:r>
              <a:rPr lang="en-US" altLang="zh-CN" sz="2400" b="1" dirty="0" smtClean="0">
                <a:latin typeface="+mn-ea"/>
              </a:rPr>
              <a:t>    IN  AX,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DX</a:t>
            </a:r>
            <a:r>
              <a:rPr lang="en-US" altLang="zh-CN" sz="2400" b="1" dirty="0" smtClean="0">
                <a:latin typeface="+mn-ea"/>
              </a:rPr>
              <a:t>  ; </a:t>
            </a:r>
            <a:r>
              <a:rPr lang="zh-CN" altLang="zh-CN" sz="2400" b="1" dirty="0" smtClean="0">
                <a:solidFill>
                  <a:srgbClr val="0000FF"/>
                </a:solidFill>
                <a:latin typeface="+mn-ea"/>
              </a:rPr>
              <a:t>间接寻址</a:t>
            </a:r>
            <a:r>
              <a:rPr lang="zh-CN" altLang="zh-CN" sz="2400" b="1" dirty="0" smtClean="0">
                <a:latin typeface="+mn-ea"/>
              </a:rPr>
              <a:t>方式，</a:t>
            </a:r>
            <a:r>
              <a:rPr lang="en-US" altLang="zh-CN" sz="2400" b="1" dirty="0" smtClean="0">
                <a:latin typeface="+mn-ea"/>
              </a:rPr>
              <a:t>DX</a:t>
            </a:r>
            <a:r>
              <a:rPr lang="zh-CN" altLang="zh-CN" sz="2400" b="1" dirty="0" smtClean="0">
                <a:latin typeface="+mn-ea"/>
              </a:rPr>
              <a:t>的内容为端口地址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+mn-ea"/>
                <a:cs typeface="Times New Roman" pitchFamily="18" charset="0"/>
              </a:rPr>
              <a:t>  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指令功能：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输入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指令，其功能是将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I/O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端口的数据传送到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寄存器。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3.26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要从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61H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端口输入数据，可用以下指令</a:t>
            </a:r>
            <a:endParaRPr lang="en-US" altLang="zh-CN" sz="10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IN  AL,61H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3.27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要从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61H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62H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两个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端口输入数据，可用以下指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令</a:t>
            </a:r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IN  AX,61H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3.28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要从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300H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端口输入数据，可用以下指令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序列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0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DX</a:t>
            </a:r>
            <a:r>
              <a:rPr lang="en-US" altLang="zh-CN" sz="2000" b="1" dirty="0" smtClean="0">
                <a:latin typeface="+mn-ea"/>
              </a:rPr>
              <a:t>,300H</a:t>
            </a:r>
          </a:p>
          <a:p>
            <a:r>
              <a:rPr lang="en-US" altLang="zh-CN" sz="2000" b="1" dirty="0" smtClean="0">
                <a:latin typeface="+mn-ea"/>
              </a:rPr>
              <a:t>           IN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DX</a:t>
            </a:r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544616"/>
          </a:xfrm>
          <a:prstGeom prst="rect">
            <a:avLst/>
          </a:prstGeom>
        </p:spPr>
        <p:txBody>
          <a:bodyPr vert="horz">
            <a:normAutofit fontScale="92500" lnSpcReduction="10000"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OUT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600" b="1" dirty="0" smtClean="0">
                <a:latin typeface="+mn-ea"/>
              </a:rPr>
              <a:t>  </a:t>
            </a:r>
            <a:r>
              <a:rPr lang="zh-CN" altLang="zh-CN" sz="2600" b="1" dirty="0" smtClean="0">
                <a:latin typeface="+mn-ea"/>
              </a:rPr>
              <a:t>指令格式</a:t>
            </a:r>
            <a:r>
              <a:rPr lang="zh-CN" altLang="en-US" sz="2600" b="1" dirty="0" smtClean="0">
                <a:latin typeface="+mn-ea"/>
              </a:rPr>
              <a:t>：</a:t>
            </a:r>
            <a:endParaRPr lang="zh-CN" altLang="zh-CN" sz="2600" b="1" dirty="0" smtClean="0">
              <a:latin typeface="+mn-ea"/>
            </a:endParaRPr>
          </a:p>
          <a:p>
            <a:r>
              <a:rPr lang="en-US" altLang="zh-CN" sz="2600" b="1" dirty="0" smtClean="0">
                <a:latin typeface="+mn-ea"/>
              </a:rPr>
              <a:t>    OUT  </a:t>
            </a:r>
            <a:r>
              <a:rPr lang="en-US" altLang="zh-CN" sz="2600" b="1" dirty="0" smtClean="0">
                <a:solidFill>
                  <a:srgbClr val="FF0000"/>
                </a:solidFill>
                <a:latin typeface="+mn-ea"/>
              </a:rPr>
              <a:t>PORT</a:t>
            </a:r>
            <a:r>
              <a:rPr lang="en-US" altLang="zh-CN" sz="2600" b="1" dirty="0" smtClean="0">
                <a:latin typeface="+mn-ea"/>
              </a:rPr>
              <a:t>,AL  ; </a:t>
            </a:r>
            <a:r>
              <a:rPr lang="zh-CN" altLang="zh-CN" sz="2600" b="1" dirty="0" smtClean="0">
                <a:solidFill>
                  <a:srgbClr val="FF0000"/>
                </a:solidFill>
                <a:latin typeface="+mn-ea"/>
              </a:rPr>
              <a:t>直接寻址</a:t>
            </a:r>
            <a:r>
              <a:rPr lang="zh-CN" altLang="zh-CN" sz="2600" b="1" dirty="0" smtClean="0">
                <a:latin typeface="+mn-ea"/>
              </a:rPr>
              <a:t>方式，</a:t>
            </a:r>
            <a:r>
              <a:rPr lang="en-US" altLang="zh-CN" sz="2600" b="1" dirty="0" smtClean="0">
                <a:solidFill>
                  <a:srgbClr val="FF0000"/>
                </a:solidFill>
                <a:latin typeface="+mn-ea"/>
              </a:rPr>
              <a:t>PORT</a:t>
            </a:r>
            <a:r>
              <a:rPr lang="zh-CN" altLang="zh-CN" sz="2600" b="1" dirty="0" smtClean="0">
                <a:latin typeface="+mn-ea"/>
              </a:rPr>
              <a:t>为端口地址</a:t>
            </a:r>
          </a:p>
          <a:p>
            <a:r>
              <a:rPr lang="en-US" altLang="zh-CN" sz="2600" b="1" dirty="0" smtClean="0">
                <a:latin typeface="+mn-ea"/>
              </a:rPr>
              <a:t>    OUT  </a:t>
            </a:r>
            <a:r>
              <a:rPr lang="en-US" altLang="zh-CN" sz="2600" b="1" dirty="0" smtClean="0">
                <a:solidFill>
                  <a:srgbClr val="0000FF"/>
                </a:solidFill>
                <a:latin typeface="+mn-ea"/>
              </a:rPr>
              <a:t>DX</a:t>
            </a:r>
            <a:r>
              <a:rPr lang="en-US" altLang="zh-CN" sz="2600" b="1" dirty="0" smtClean="0">
                <a:latin typeface="+mn-ea"/>
              </a:rPr>
              <a:t>,AL  ; </a:t>
            </a:r>
            <a:r>
              <a:rPr lang="zh-CN" altLang="zh-CN" sz="2600" b="1" dirty="0" smtClean="0">
                <a:solidFill>
                  <a:srgbClr val="0000FF"/>
                </a:solidFill>
                <a:latin typeface="+mn-ea"/>
              </a:rPr>
              <a:t>间接寻址</a:t>
            </a:r>
            <a:r>
              <a:rPr lang="zh-CN" altLang="zh-CN" sz="2600" b="1" dirty="0" smtClean="0">
                <a:latin typeface="+mn-ea"/>
              </a:rPr>
              <a:t>方式，</a:t>
            </a:r>
            <a:r>
              <a:rPr lang="en-US" altLang="zh-CN" sz="2600" b="1" dirty="0" smtClean="0">
                <a:solidFill>
                  <a:srgbClr val="0000FF"/>
                </a:solidFill>
                <a:latin typeface="+mn-ea"/>
              </a:rPr>
              <a:t>DX</a:t>
            </a:r>
            <a:r>
              <a:rPr lang="zh-CN" altLang="zh-CN" sz="2600" b="1" dirty="0" smtClean="0">
                <a:latin typeface="+mn-ea"/>
              </a:rPr>
              <a:t>的内容为端口地址</a:t>
            </a:r>
          </a:p>
          <a:p>
            <a:r>
              <a:rPr lang="en-US" altLang="zh-CN" sz="2600" b="1" dirty="0" smtClean="0">
                <a:latin typeface="+mn-ea"/>
              </a:rPr>
              <a:t>    OUT  </a:t>
            </a:r>
            <a:r>
              <a:rPr lang="en-US" altLang="zh-CN" sz="2600" b="1" dirty="0" smtClean="0">
                <a:solidFill>
                  <a:srgbClr val="FF0000"/>
                </a:solidFill>
                <a:latin typeface="+mn-ea"/>
              </a:rPr>
              <a:t>PORT</a:t>
            </a:r>
            <a:r>
              <a:rPr lang="en-US" altLang="zh-CN" sz="2600" b="1" dirty="0" smtClean="0">
                <a:latin typeface="+mn-ea"/>
              </a:rPr>
              <a:t>,AX  ; </a:t>
            </a:r>
            <a:r>
              <a:rPr lang="zh-CN" altLang="zh-CN" sz="2600" b="1" dirty="0" smtClean="0">
                <a:solidFill>
                  <a:srgbClr val="FF0000"/>
                </a:solidFill>
                <a:latin typeface="+mn-ea"/>
              </a:rPr>
              <a:t>直接寻址</a:t>
            </a:r>
            <a:r>
              <a:rPr lang="zh-CN" altLang="zh-CN" sz="2600" b="1" dirty="0" smtClean="0">
                <a:latin typeface="+mn-ea"/>
              </a:rPr>
              <a:t>方式，</a:t>
            </a:r>
            <a:r>
              <a:rPr lang="en-US" altLang="zh-CN" sz="2600" b="1" dirty="0" smtClean="0">
                <a:solidFill>
                  <a:srgbClr val="FF0000"/>
                </a:solidFill>
                <a:latin typeface="+mn-ea"/>
              </a:rPr>
              <a:t>PORT</a:t>
            </a:r>
            <a:r>
              <a:rPr lang="zh-CN" altLang="zh-CN" sz="2600" b="1" dirty="0" smtClean="0">
                <a:latin typeface="+mn-ea"/>
              </a:rPr>
              <a:t>为端口地址</a:t>
            </a:r>
          </a:p>
          <a:p>
            <a:r>
              <a:rPr lang="en-US" altLang="zh-CN" sz="2600" b="1" dirty="0" smtClean="0">
                <a:latin typeface="+mn-ea"/>
              </a:rPr>
              <a:t>    OUT  </a:t>
            </a:r>
            <a:r>
              <a:rPr lang="en-US" altLang="zh-CN" sz="2600" b="1" dirty="0" smtClean="0">
                <a:solidFill>
                  <a:srgbClr val="0000FF"/>
                </a:solidFill>
                <a:latin typeface="+mn-ea"/>
              </a:rPr>
              <a:t>DX</a:t>
            </a:r>
            <a:r>
              <a:rPr lang="en-US" altLang="zh-CN" sz="2600" b="1" dirty="0" smtClean="0">
                <a:latin typeface="+mn-ea"/>
              </a:rPr>
              <a:t>,AX  ; </a:t>
            </a:r>
            <a:r>
              <a:rPr lang="zh-CN" altLang="zh-CN" sz="2600" b="1" dirty="0" smtClean="0">
                <a:solidFill>
                  <a:srgbClr val="0000FF"/>
                </a:solidFill>
                <a:latin typeface="+mn-ea"/>
              </a:rPr>
              <a:t>间接寻址</a:t>
            </a:r>
            <a:r>
              <a:rPr lang="zh-CN" altLang="zh-CN" sz="2600" b="1" dirty="0" smtClean="0">
                <a:latin typeface="+mn-ea"/>
              </a:rPr>
              <a:t>方式，</a:t>
            </a:r>
            <a:r>
              <a:rPr lang="en-US" altLang="zh-CN" sz="2600" b="1" dirty="0" smtClean="0">
                <a:solidFill>
                  <a:srgbClr val="0000FF"/>
                </a:solidFill>
                <a:latin typeface="+mn-ea"/>
              </a:rPr>
              <a:t>DX</a:t>
            </a:r>
            <a:r>
              <a:rPr lang="zh-CN" altLang="zh-CN" sz="2600" b="1" dirty="0" smtClean="0">
                <a:latin typeface="+mn-ea"/>
              </a:rPr>
              <a:t>的内容为端口地址</a:t>
            </a:r>
            <a:endParaRPr lang="en-US" altLang="zh-CN" sz="2600" b="1" dirty="0" smtClean="0">
              <a:latin typeface="+mn-ea"/>
            </a:endParaRPr>
          </a:p>
          <a:p>
            <a:r>
              <a:rPr lang="zh-CN" altLang="en-US" sz="2600" b="1" dirty="0" smtClean="0">
                <a:latin typeface="+mn-ea"/>
                <a:cs typeface="Times New Roman" pitchFamily="18" charset="0"/>
              </a:rPr>
              <a:t>  指令功能：</a:t>
            </a:r>
            <a:r>
              <a:rPr lang="zh-CN" altLang="zh-CN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输</a:t>
            </a:r>
            <a:r>
              <a:rPr lang="zh-CN" altLang="en-US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出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指令，其功能是将</a:t>
            </a:r>
            <a:r>
              <a:rPr lang="en-US" altLang="zh-CN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en-US" altLang="zh-CN" sz="2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寄存器</a:t>
            </a:r>
            <a:r>
              <a:rPr lang="zh-CN" altLang="en-US" sz="2600" b="1" dirty="0" smtClean="0">
                <a:latin typeface="Times New Roman" pitchFamily="18" charset="0"/>
                <a:cs typeface="Times New Roman" pitchFamily="18" charset="0"/>
              </a:rPr>
              <a:t>中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的数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据传送到</a:t>
            </a:r>
            <a:r>
              <a:rPr lang="en-US" altLang="zh-CN" sz="2600" b="1" dirty="0" smtClean="0">
                <a:latin typeface="Times New Roman" pitchFamily="18" charset="0"/>
                <a:cs typeface="Times New Roman" pitchFamily="18" charset="0"/>
              </a:rPr>
              <a:t>I/O</a:t>
            </a:r>
            <a:r>
              <a:rPr lang="zh-CN" altLang="zh-CN" sz="2600" b="1" dirty="0" smtClean="0">
                <a:latin typeface="Times New Roman" pitchFamily="18" charset="0"/>
                <a:cs typeface="Times New Roman" pitchFamily="18" charset="0"/>
              </a:rPr>
              <a:t>端口。</a:t>
            </a:r>
            <a:endParaRPr lang="en-US" altLang="zh-CN" sz="26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9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3.29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要将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寄存器的数据输出到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42H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端口，可用以下指令</a:t>
            </a:r>
            <a:endParaRPr lang="en-US" altLang="zh-CN" sz="1000" b="1" dirty="0" smtClean="0">
              <a:latin typeface="+mn-ea"/>
            </a:endParaRPr>
          </a:p>
          <a:p>
            <a:r>
              <a:rPr lang="en-US" altLang="zh-CN" sz="2200" b="1" dirty="0" smtClean="0">
                <a:latin typeface="+mn-ea"/>
              </a:rPr>
              <a:t>           OUT  42H,AL</a:t>
            </a:r>
          </a:p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3.30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要将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寄存器的数据输出到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303H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端口，可用以下指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令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序列</a:t>
            </a:r>
            <a:endParaRPr lang="en-US" altLang="zh-CN" sz="1000" b="1" dirty="0" smtClean="0">
              <a:latin typeface="+mn-ea"/>
            </a:endParaRPr>
          </a:p>
          <a:p>
            <a:r>
              <a:rPr lang="en-US" altLang="zh-CN" sz="2200" b="1" dirty="0" smtClean="0">
                <a:latin typeface="+mn-ea"/>
              </a:rPr>
              <a:t>           MOV  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</a:rPr>
              <a:t>DX</a:t>
            </a:r>
            <a:r>
              <a:rPr lang="en-US" altLang="zh-CN" sz="2200" b="1" dirty="0" smtClean="0">
                <a:latin typeface="+mn-ea"/>
              </a:rPr>
              <a:t>,303H </a:t>
            </a:r>
          </a:p>
          <a:p>
            <a:r>
              <a:rPr lang="en-US" altLang="zh-CN" sz="2200" b="1" dirty="0" smtClean="0">
                <a:latin typeface="+mn-ea"/>
              </a:rPr>
              <a:t>           OUT  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</a:rPr>
              <a:t>DX</a:t>
            </a:r>
            <a:r>
              <a:rPr lang="en-US" altLang="zh-CN" sz="2200" b="1" dirty="0" smtClean="0">
                <a:latin typeface="+mn-ea"/>
              </a:rPr>
              <a:t>,AL</a:t>
            </a:r>
          </a:p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3.31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以下指令将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中的数据输出到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41H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端口，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中的数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据输出到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42H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端口</a:t>
            </a:r>
            <a:endParaRPr lang="en-US" altLang="zh-CN" sz="20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200" b="1" dirty="0" smtClean="0">
                <a:latin typeface="+mn-ea"/>
              </a:rPr>
              <a:t>           OUT  41H,</a:t>
            </a:r>
            <a:r>
              <a:rPr lang="en-US" altLang="zh-CN" sz="2200" b="1" dirty="0" smtClean="0">
                <a:solidFill>
                  <a:srgbClr val="FF0000"/>
                </a:solidFill>
                <a:latin typeface="+mn-ea"/>
              </a:rPr>
              <a:t>AX</a:t>
            </a:r>
            <a:endParaRPr lang="zh-CN" altLang="zh-CN" sz="2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7.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其他传送指令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）完整逻辑地址传送指令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LDS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指令：将段地址送入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，偏移地址送入指定的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位寄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存器。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LES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指令：将段地址送入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ES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，偏移地址送入指定的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位寄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存器。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zh-CN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）标志传送指令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LAHF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指令：将标志寄存器的低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位存入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AH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SAHF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指令：将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AH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的内容存入标志寄存器的低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位。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PUSHF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指令：将标志寄存器的内容入栈。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POPF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指令：将栈顶元素取出并存入标志寄存器。</a:t>
            </a:r>
            <a:endParaRPr kumimoji="0" lang="en-US" altLang="zh-CN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3.3.2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算术运算类指令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算术运算</a:t>
            </a:r>
            <a:r>
              <a:rPr lang="zh-CN" altLang="zh-CN" sz="2800" b="1" dirty="0" smtClean="0"/>
              <a:t>类指令用于完成数据的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加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减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乘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除</a:t>
            </a:r>
            <a:r>
              <a:rPr lang="zh-CN" altLang="zh-CN" sz="2800" b="1" dirty="0" smtClean="0"/>
              <a:t>运算，以及数据的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增量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减量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比较</a:t>
            </a:r>
            <a:r>
              <a:rPr lang="zh-CN" altLang="zh-CN" sz="2800" b="1" dirty="0" smtClean="0"/>
              <a:t>等需要用算术运算来完成的操作。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加法类指令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ADD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ADD  DST,SRC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DST←(DST)+(SRC)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kern="100" dirty="0" smtClean="0">
                <a:latin typeface="Times New Roman" pitchFamily="18" charset="0"/>
                <a:cs typeface="Times New Roman" pitchFamily="18" charset="0"/>
              </a:rPr>
              <a:t>ADD</a:t>
            </a:r>
            <a:r>
              <a:rPr lang="zh-CN" altLang="zh-CN" sz="2800" b="1" kern="100" dirty="0" smtClean="0">
                <a:latin typeface="Times New Roman" pitchFamily="18" charset="0"/>
                <a:cs typeface="Times New Roman" pitchFamily="18" charset="0"/>
              </a:rPr>
              <a:t>指令执行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常规加法</a:t>
            </a:r>
            <a:r>
              <a:rPr lang="zh-CN" altLang="zh-CN" sz="2800" b="1" kern="100" dirty="0" smtClean="0">
                <a:latin typeface="Times New Roman" pitchFamily="18" charset="0"/>
                <a:cs typeface="Times New Roman" pitchFamily="18" charset="0"/>
              </a:rPr>
              <a:t>运算，其目的操作数</a:t>
            </a:r>
            <a:r>
              <a:rPr lang="en-US" altLang="zh-CN" sz="2800" b="1" kern="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800" b="1" kern="100" dirty="0" smtClean="0">
                <a:latin typeface="Times New Roman" pitchFamily="18" charset="0"/>
                <a:cs typeface="Times New Roman" pitchFamily="18" charset="0"/>
              </a:rPr>
              <a:t>可采用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寄存器寻址方式</a:t>
            </a:r>
            <a:r>
              <a:rPr lang="zh-CN" altLang="zh-CN" sz="2800" b="1" kern="1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所有存储器寻址方式</a:t>
            </a:r>
            <a:r>
              <a:rPr lang="zh-CN" altLang="zh-CN" sz="2800" b="1" kern="100" dirty="0" smtClean="0">
                <a:latin typeface="Times New Roman" pitchFamily="18" charset="0"/>
                <a:cs typeface="Times New Roman" pitchFamily="18" charset="0"/>
              </a:rPr>
              <a:t>，源操作数</a:t>
            </a:r>
            <a:r>
              <a:rPr lang="en-US" altLang="zh-CN" sz="2800" b="1" kern="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800" b="1" kern="100" dirty="0" smtClean="0">
                <a:latin typeface="Times New Roman" pitchFamily="18" charset="0"/>
                <a:cs typeface="Times New Roman" pitchFamily="18" charset="0"/>
              </a:rPr>
              <a:t>可采用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寄存器寻址方式</a:t>
            </a:r>
            <a:r>
              <a:rPr lang="zh-CN" altLang="zh-CN" sz="2800" b="1" kern="100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立即寻址方式</a:t>
            </a:r>
            <a:r>
              <a:rPr lang="zh-CN" altLang="zh-CN" sz="2800" b="1" kern="100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800" b="1" kern="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所有存储器寻址方式</a:t>
            </a:r>
            <a:r>
              <a:rPr lang="zh-CN" altLang="zh-CN" sz="2800" b="1" kern="100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84576"/>
          </a:xfrm>
          <a:prstGeom prst="rect">
            <a:avLst/>
          </a:prstGeom>
          <a:ln>
            <a:noFill/>
            <a:prstDash val="dash"/>
          </a:ln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如：</a:t>
            </a:r>
            <a:endParaRPr lang="en-US" altLang="zh-CN" sz="24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ADD  AL,BL  ; AL←(AL)+(BL)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ADD  DX,50  ; DX←(DX)+50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ADD  [BX+20H],AX  ; [BX+20H]←([BX+20H])+(AX)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ADD  VAR12,1094H  ; VAR12←(VAR12)+1094H</a:t>
            </a:r>
            <a:r>
              <a:rPr lang="zh-CN" altLang="zh-CN" sz="2000" b="1" dirty="0" smtClean="0">
                <a:latin typeface="+mn-ea"/>
              </a:rPr>
              <a:t>，</a:t>
            </a:r>
            <a:r>
              <a:rPr lang="en-US" altLang="zh-CN" sz="2000" b="1" dirty="0" smtClean="0">
                <a:latin typeface="+mn-ea"/>
              </a:rPr>
              <a:t>VAR12</a:t>
            </a:r>
            <a:r>
              <a:rPr lang="zh-CN" altLang="zh-CN" sz="2000" b="1" dirty="0" smtClean="0">
                <a:latin typeface="+mn-ea"/>
              </a:rPr>
              <a:t>为字类型</a:t>
            </a:r>
            <a:endParaRPr lang="en-US" altLang="zh-CN" sz="2000" b="1" dirty="0" smtClean="0">
              <a:latin typeface="+mn-ea"/>
            </a:endParaRPr>
          </a:p>
          <a:p>
            <a:endParaRPr lang="zh-CN" altLang="zh-CN" sz="1000" b="1" dirty="0" smtClean="0">
              <a:latin typeface="+mn-ea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ADD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指令对所有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条件标志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ZF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PF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）均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有影响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3.32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(AL)=76H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(DL)=0C5H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，分析以下指令的执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行结果，并指出其对各条件标志的影响。</a:t>
            </a:r>
          </a:p>
          <a:p>
            <a:r>
              <a:rPr lang="en-US" altLang="zh-CN" sz="2000" b="1" dirty="0" smtClean="0">
                <a:latin typeface="+mn-ea"/>
              </a:rPr>
              <a:t>       ADD  AL,DL</a:t>
            </a:r>
          </a:p>
          <a:p>
            <a:r>
              <a:rPr lang="en-US" altLang="zh-CN" sz="2000" b="1" dirty="0" smtClean="0">
                <a:latin typeface="+mn-ea"/>
              </a:rPr>
              <a:t>   </a:t>
            </a:r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分析：</a:t>
            </a:r>
            <a:r>
              <a:rPr lang="en-US" altLang="zh-CN" sz="2000" b="1" dirty="0" smtClean="0">
                <a:latin typeface="+mn-ea"/>
              </a:rPr>
              <a:t>             0 1 1 1 </a:t>
            </a:r>
            <a:r>
              <a:rPr lang="en-US" altLang="zh-CN" sz="2000" b="1" u="sng" dirty="0" smtClean="0">
                <a:latin typeface="+mn-ea"/>
              </a:rPr>
              <a:t>0</a:t>
            </a:r>
            <a:r>
              <a:rPr lang="en-US" altLang="zh-CN" sz="2000" b="1" dirty="0" smtClean="0">
                <a:latin typeface="+mn-ea"/>
              </a:rPr>
              <a:t> 1 1 0   76H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  +   1 1 0 0 </a:t>
            </a:r>
            <a:r>
              <a:rPr lang="en-US" altLang="zh-CN" sz="2000" b="1" u="sng" dirty="0" smtClean="0">
                <a:latin typeface="+mn-ea"/>
              </a:rPr>
              <a:t>0</a:t>
            </a:r>
            <a:r>
              <a:rPr lang="en-US" altLang="zh-CN" sz="2000" b="1" dirty="0" smtClean="0">
                <a:latin typeface="+mn-ea"/>
              </a:rPr>
              <a:t> 1 0 1   0C5H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1</a:t>
            </a:r>
            <a:r>
              <a:rPr lang="en-US" altLang="zh-CN" sz="2000" b="1" dirty="0" smtClean="0">
                <a:latin typeface="+mn-ea"/>
              </a:rPr>
              <a:t>  0 0 1 1 1 0 1 1   3BH</a:t>
            </a:r>
          </a:p>
          <a:p>
            <a:pPr algn="ctr"/>
            <a:r>
              <a:rPr lang="en-US" altLang="zh-CN" sz="2000" b="1" dirty="0" smtClean="0">
                <a:latin typeface="+mn-ea"/>
                <a:cs typeface="Times New Roman" pitchFamily="18" charset="0"/>
              </a:rPr>
              <a:t>CF=1  ZF=0  AF=0  SF=0  OF=0  PF=0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699792" y="5589240"/>
            <a:ext cx="273630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6886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4. NOP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A50021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+mn-ea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NOP</a:t>
            </a:r>
            <a:endParaRPr lang="en-US" altLang="zh-CN" sz="24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zh-CN" altLang="en-US" sz="2400" b="1" dirty="0" smtClean="0">
                <a:latin typeface="+mn-ea"/>
              </a:rPr>
              <a:t>空操作（即无操作功能）。</a:t>
            </a:r>
            <a:endParaRPr lang="en-US" altLang="zh-CN" sz="24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操作数特点：无操作数。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操作数项可以用常量表达式直接描述，但更多情况下，操作数项描述的是操作数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存放位置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，如某个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寄存器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、某个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存储单元地址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或某个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I/O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端口地址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等。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指令中只描述一个操作数地址的，称为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一地址指令</a:t>
            </a:r>
            <a:r>
              <a:rPr lang="zh-CN" altLang="zh-CN" sz="2800" b="1" dirty="0" smtClean="0"/>
              <a:t>；描述两个操作数地址的，称为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二地址指令</a:t>
            </a:r>
            <a:r>
              <a:rPr lang="zh-CN" altLang="zh-CN" sz="2800" b="1" dirty="0" smtClean="0"/>
              <a:t>；而不描述操作数地址的，则称为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零地址指令</a:t>
            </a:r>
            <a:r>
              <a:rPr lang="zh-CN" altLang="zh-CN" sz="2800" b="1" dirty="0" smtClean="0"/>
              <a:t>。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使用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ADD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指令时必须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注意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1200" b="1" dirty="0" smtClean="0">
              <a:solidFill>
                <a:schemeClr val="accent2"/>
              </a:solidFill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</a:rPr>
              <a:t>⑴</a:t>
            </a:r>
            <a:r>
              <a:rPr lang="zh-CN" altLang="zh-CN" sz="2400" b="1" dirty="0" smtClean="0"/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/>
              <a:t>的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数据类型必须一致</a:t>
            </a:r>
            <a:r>
              <a:rPr lang="zh-CN" altLang="zh-CN" sz="2400" b="1" dirty="0" smtClean="0"/>
              <a:t>。下列指令是错误的</a:t>
            </a:r>
          </a:p>
          <a:p>
            <a:endParaRPr lang="en-US" altLang="zh-CN" sz="16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ADD  AL,BX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ADD  AL,300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ADD  AX,-32800</a:t>
            </a:r>
          </a:p>
          <a:p>
            <a:endParaRPr lang="zh-CN" altLang="zh-CN" sz="16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若设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VAR1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为字类型变量，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VAR2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zh-CN" sz="2400" b="1" dirty="0" smtClean="0"/>
              <a:t>字节类型变量，则下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列指令也是错误的</a:t>
            </a:r>
          </a:p>
          <a:p>
            <a:endParaRPr lang="en-US" altLang="zh-CN" sz="16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ADD  DL,VAR1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ADD  VAR2,045CH</a:t>
            </a:r>
          </a:p>
          <a:p>
            <a:endParaRPr lang="zh-CN" altLang="zh-CN" sz="1600" b="1" dirty="0" smtClean="0">
              <a:latin typeface="+mn-ea"/>
            </a:endParaRPr>
          </a:p>
          <a:p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此外，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/>
              <a:t>中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至少有一个具有明确的数据类型</a:t>
            </a:r>
            <a:r>
              <a:rPr lang="zh-CN" altLang="zh-CN" sz="2400" b="1" dirty="0" smtClean="0"/>
              <a:t>。例</a:t>
            </a:r>
            <a:r>
              <a:rPr lang="en-US" altLang="zh-CN" sz="2400" b="1" dirty="0" smtClean="0"/>
              <a:t> </a:t>
            </a:r>
          </a:p>
          <a:p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如，下列指令是错误的</a:t>
            </a:r>
          </a:p>
          <a:p>
            <a:endParaRPr lang="en-US" altLang="zh-CN" sz="16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ADD  [BX],32H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2400" dirty="0" smtClean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zh-CN" altLang="en-US" sz="2400" b="1" dirty="0" smtClean="0">
                <a:solidFill>
                  <a:schemeClr val="accent2"/>
                </a:solidFill>
              </a:rPr>
              <a:t>⑵</a:t>
            </a:r>
            <a:r>
              <a:rPr lang="zh-CN" altLang="zh-CN" sz="2400" b="1" dirty="0" smtClean="0"/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不能同时采用存储器寻址方式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。下列指令是错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误的</a:t>
            </a:r>
          </a:p>
          <a:p>
            <a:endParaRPr lang="en-US" altLang="zh-CN" sz="16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ADD  [BX],[SI+20H]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ADD  VAR17,[SI]  ; VAR17</a:t>
            </a:r>
            <a:r>
              <a:rPr lang="zh-CN" altLang="zh-CN" sz="2000" b="1" dirty="0" smtClean="0">
                <a:latin typeface="+mn-ea"/>
              </a:rPr>
              <a:t>为变量</a:t>
            </a:r>
          </a:p>
          <a:p>
            <a:r>
              <a:rPr lang="en-US" altLang="zh-CN" sz="2000" b="1" dirty="0" smtClean="0">
                <a:latin typeface="+mn-ea"/>
              </a:rPr>
              <a:t>             ADD  D1,D2  ; D1</a:t>
            </a:r>
            <a:r>
              <a:rPr lang="zh-CN" altLang="zh-CN" sz="2000" b="1" dirty="0" smtClean="0">
                <a:latin typeface="+mn-ea"/>
              </a:rPr>
              <a:t>和</a:t>
            </a:r>
            <a:r>
              <a:rPr lang="en-US" altLang="zh-CN" sz="2000" b="1" dirty="0" smtClean="0">
                <a:latin typeface="+mn-ea"/>
              </a:rPr>
              <a:t>D2</a:t>
            </a:r>
            <a:r>
              <a:rPr lang="zh-CN" altLang="zh-CN" sz="2000" b="1" dirty="0" smtClean="0">
                <a:latin typeface="+mn-ea"/>
              </a:rPr>
              <a:t>为同类型变量</a:t>
            </a:r>
            <a:endParaRPr lang="en-US" altLang="zh-CN" sz="2000" b="1" dirty="0" smtClean="0">
              <a:latin typeface="+mn-ea"/>
            </a:endParaRPr>
          </a:p>
          <a:p>
            <a:endParaRPr lang="zh-CN" altLang="zh-CN" sz="1600" b="1" dirty="0" smtClean="0">
              <a:latin typeface="+mn-ea"/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⑶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均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不能为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段寄存器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zh-CN" altLang="zh-CN" sz="2400" b="1" dirty="0" smtClean="0"/>
              <a:t>下列指令是错误的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16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ADD  DS,2000H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ADD  AX,ES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2400" dirty="0" smtClean="0"/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91264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3.33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(DS)=2000H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(20130H)=0A8H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(20131H)=69H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分析以下指令序列执行后，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AX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寄存器的内容。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 MOV  BX,0130H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MOV  AX,4587H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ADD</a:t>
            </a:r>
            <a:r>
              <a:rPr lang="en-US" altLang="zh-CN" sz="2000" b="1" dirty="0" smtClean="0">
                <a:latin typeface="+mn-ea"/>
              </a:rPr>
              <a:t>  AX,[BX]</a:t>
            </a:r>
          </a:p>
          <a:p>
            <a:endParaRPr lang="zh-CN" altLang="zh-CN" sz="8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分析：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ADD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指令中，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源操作数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采用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寄存器间接寻址方式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段寄存器默认为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DS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，所以，形成的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物理地址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为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2000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0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H+0130H=20130H</a:t>
            </a:r>
          </a:p>
          <a:p>
            <a:pPr algn="ctr"/>
            <a:endParaRPr lang="en-US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由于</a:t>
            </a:r>
            <a:r>
              <a:rPr lang="zh-CN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目的操作数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为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位寄存器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AX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的内容（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4587H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），因此，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源操作数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应是由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20130H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单元和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20131H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单元组成的一个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字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69A8H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，所以，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ADD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指令执行后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AX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寄存器的内容为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(AX)=4587H+69A8H=0AF2FH</a:t>
            </a:r>
          </a:p>
        </p:txBody>
      </p:sp>
    </p:spTree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91264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3.34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设数据段内有数组定义如下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000" b="1" dirty="0" smtClean="0">
                <a:latin typeface="+mn-ea"/>
              </a:rPr>
              <a:t>ARY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DW</a:t>
            </a:r>
            <a:r>
              <a:rPr lang="en-US" altLang="zh-CN" sz="2000" b="1" dirty="0" smtClean="0">
                <a:latin typeface="+mn-ea"/>
              </a:rPr>
              <a:t>  67H,0C35H,?</a:t>
            </a:r>
          </a:p>
          <a:p>
            <a:pPr algn="ctr"/>
            <a:endParaRPr lang="zh-CN" altLang="zh-CN" sz="8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试编写指令序列，实现将该数组前两个元素（即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67H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和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0C35H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）相加，其和存入数组第三个元素位置（即用</a:t>
            </a:r>
            <a:r>
              <a:rPr lang="en-US" altLang="zh-CN" sz="2400" b="1" dirty="0" smtClean="0">
                <a:latin typeface="+mn-ea"/>
              </a:rPr>
              <a:t>?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号定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义的元素位置）。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：指令序列编写如下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MOV  AX,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ARY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ADD  AX,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ARY+2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ARY+4</a:t>
            </a:r>
            <a:r>
              <a:rPr lang="en-US" altLang="zh-CN" sz="2000" b="1" dirty="0" smtClean="0">
                <a:latin typeface="+mn-ea"/>
              </a:rPr>
              <a:t>,AX</a:t>
            </a:r>
          </a:p>
        </p:txBody>
      </p:sp>
    </p:spTree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zh-CN" altLang="en-US" sz="2800" b="1" dirty="0" smtClean="0">
                <a:latin typeface="+mj-ea"/>
                <a:ea typeface="+mj-ea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en-US" altLang="zh-CN" sz="2800" b="1" dirty="0" smtClean="0">
                <a:latin typeface="+mj-ea"/>
                <a:ea typeface="+mj-ea"/>
              </a:rPr>
              <a:t>ADD</a:t>
            </a:r>
            <a:r>
              <a:rPr lang="zh-CN" altLang="zh-CN" sz="2800" b="1" dirty="0" smtClean="0">
                <a:latin typeface="+mj-ea"/>
                <a:ea typeface="+mj-ea"/>
              </a:rPr>
              <a:t>指令在执行时</a:t>
            </a:r>
            <a:r>
              <a:rPr lang="zh-CN" altLang="zh-CN" sz="2800" b="1" dirty="0" smtClean="0">
                <a:solidFill>
                  <a:srgbClr val="FF0000"/>
                </a:solidFill>
                <a:latin typeface="+mj-ea"/>
                <a:ea typeface="+mj-ea"/>
              </a:rPr>
              <a:t>不区分无符号数和有符号</a:t>
            </a:r>
            <a:endParaRPr lang="en-US" altLang="zh-CN" sz="2800" b="1" dirty="0" smtClean="0">
              <a:solidFill>
                <a:srgbClr val="FF0000"/>
              </a:solidFill>
              <a:latin typeface="+mj-ea"/>
              <a:ea typeface="+mj-ea"/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+mj-ea"/>
                <a:ea typeface="+mj-ea"/>
              </a:rPr>
              <a:t>  </a:t>
            </a:r>
            <a:r>
              <a:rPr lang="zh-CN" altLang="zh-CN" sz="2800" b="1" dirty="0" smtClean="0">
                <a:solidFill>
                  <a:srgbClr val="FF0000"/>
                </a:solidFill>
                <a:latin typeface="+mj-ea"/>
                <a:ea typeface="+mj-ea"/>
              </a:rPr>
              <a:t>数</a:t>
            </a:r>
            <a:r>
              <a:rPr lang="zh-CN" altLang="zh-CN" sz="2800" b="1" dirty="0" smtClean="0">
                <a:latin typeface="+mj-ea"/>
                <a:ea typeface="+mj-ea"/>
              </a:rPr>
              <a:t>，需要编程者自己注意这两类数的表示范围。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endParaRPr lang="en-US" altLang="zh-CN" sz="20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例如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执行以下指令序列</a:t>
            </a: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MOV  AL,95  ; 95=5FH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ADD  AL,68  ; 68=44H</a:t>
            </a:r>
          </a:p>
          <a:p>
            <a:endParaRPr lang="zh-CN" altLang="zh-CN" sz="1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可得运算结果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(AL)=0A3H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如果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当作无符号数运算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，则运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算结果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(AL)=0A3H=163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正确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的；如果</a:t>
            </a:r>
            <a:r>
              <a:rPr lang="zh-CN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当作有符号数运算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则运算结果</a:t>
            </a:r>
            <a:r>
              <a:rPr lang="zh-CN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溢出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（即</a:t>
            </a:r>
            <a:r>
              <a:rPr lang="en-US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OF=1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），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此时，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0A3H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是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-93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的补码，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计算机会将运算结果当作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-93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，从而产生错误。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dirty="0" smtClean="0"/>
          </a:p>
        </p:txBody>
      </p:sp>
    </p:spTree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无符号数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相加没有溢出概念，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最高进位（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）概念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有符号数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运算有溢出（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）概念，而无最高进位概念。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例如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：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以下指令序列采用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无符号数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进行运算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10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  MOV  AL,132  ; 132=84H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ADD  AL,153  ; 153=99H</a:t>
            </a:r>
          </a:p>
          <a:p>
            <a:endParaRPr lang="zh-CN" altLang="zh-CN" sz="1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执行后，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(AL)=1DH=29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CF=1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，运算结果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无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错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误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，只是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产生了最高进位而已。如果需要，还可对最高进位做进一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步处理。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ADC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ADC  DST,SRC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DST←(DST)+(SRC)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itchFamily="18" charset="0"/>
              </a:rPr>
              <a:t>+CF</a:t>
            </a:r>
            <a:endParaRPr lang="zh-CN" altLang="zh-CN" sz="2400" b="1" dirty="0" smtClean="0">
              <a:solidFill>
                <a:srgbClr val="FF0000"/>
              </a:solidFill>
              <a:latin typeface="+mn-ea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kern="100" dirty="0" smtClean="0">
                <a:latin typeface="Times New Roman" pitchFamily="18" charset="0"/>
                <a:cs typeface="Times New Roman" pitchFamily="18" charset="0"/>
              </a:rPr>
              <a:t>ADC</a:t>
            </a:r>
            <a:r>
              <a:rPr lang="zh-CN" altLang="zh-CN" sz="2800" b="1" kern="100" dirty="0" smtClean="0"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带进位加法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指令，即在普通加法的基础上再加上此前的指令所产生的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标志值。该指令主要用于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多字节数相加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3.35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编写指令序列，完成两个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位数相加：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0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20008A04H+23459D00H</a:t>
            </a:r>
          </a:p>
          <a:p>
            <a:pPr algn="ctr"/>
            <a:endParaRPr lang="zh-CN" altLang="zh-CN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8086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ADD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指令最多只能进行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位数的加法运算，无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法直接完成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位数相加。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如何解决这个问题？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91264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指令序列如下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MOV  AX,8A04H  ;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被加数</a:t>
            </a:r>
            <a:r>
              <a:rPr lang="zh-CN" altLang="zh-CN" sz="2000" b="1" dirty="0" smtClean="0">
                <a:latin typeface="+mn-ea"/>
              </a:rPr>
              <a:t>的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低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16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位</a:t>
            </a:r>
            <a:r>
              <a:rPr lang="zh-CN" altLang="zh-CN" sz="2000" b="1" dirty="0" smtClean="0">
                <a:latin typeface="+mn-ea"/>
              </a:rPr>
              <a:t>存入</a:t>
            </a:r>
            <a:r>
              <a:rPr lang="en-US" altLang="zh-CN" sz="2000" b="1" dirty="0" smtClean="0">
                <a:latin typeface="+mn-ea"/>
              </a:rPr>
              <a:t>AX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DX,2000H  ;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被加数</a:t>
            </a:r>
            <a:r>
              <a:rPr lang="zh-CN" altLang="zh-CN" sz="2000" b="1" dirty="0" smtClean="0">
                <a:latin typeface="+mn-ea"/>
              </a:rPr>
              <a:t>的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高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16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位</a:t>
            </a:r>
            <a:r>
              <a:rPr lang="zh-CN" altLang="zh-CN" sz="2000" b="1" dirty="0" smtClean="0">
                <a:latin typeface="+mn-ea"/>
              </a:rPr>
              <a:t>存入</a:t>
            </a:r>
            <a:r>
              <a:rPr lang="en-US" altLang="zh-CN" sz="2000" b="1" dirty="0" smtClean="0">
                <a:latin typeface="+mn-ea"/>
              </a:rPr>
              <a:t>DX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CX,9D00H  ;</a:t>
            </a:r>
            <a:r>
              <a:rPr lang="zh-CN" altLang="zh-CN" sz="2000" b="1" dirty="0" smtClean="0">
                <a:solidFill>
                  <a:srgbClr val="0000FF"/>
                </a:solidFill>
                <a:latin typeface="+mn-ea"/>
              </a:rPr>
              <a:t>加数</a:t>
            </a:r>
            <a:r>
              <a:rPr lang="zh-CN" altLang="zh-CN" sz="2000" b="1" dirty="0" smtClean="0">
                <a:latin typeface="+mn-ea"/>
              </a:rPr>
              <a:t>的</a:t>
            </a:r>
            <a:r>
              <a:rPr lang="zh-CN" altLang="zh-CN" sz="2000" b="1" dirty="0" smtClean="0">
                <a:solidFill>
                  <a:srgbClr val="0000FF"/>
                </a:solidFill>
                <a:latin typeface="+mn-ea"/>
              </a:rPr>
              <a:t>低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16</a:t>
            </a:r>
            <a:r>
              <a:rPr lang="zh-CN" altLang="zh-CN" sz="2000" b="1" dirty="0" smtClean="0">
                <a:solidFill>
                  <a:srgbClr val="0000FF"/>
                </a:solidFill>
                <a:latin typeface="+mn-ea"/>
              </a:rPr>
              <a:t>位</a:t>
            </a:r>
            <a:r>
              <a:rPr lang="zh-CN" altLang="zh-CN" sz="2000" b="1" dirty="0" smtClean="0">
                <a:latin typeface="+mn-ea"/>
              </a:rPr>
              <a:t>存入</a:t>
            </a:r>
            <a:r>
              <a:rPr lang="en-US" altLang="zh-CN" sz="2000" b="1" dirty="0" smtClean="0">
                <a:latin typeface="+mn-ea"/>
              </a:rPr>
              <a:t>CX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BX,2345H  ;</a:t>
            </a:r>
            <a:r>
              <a:rPr lang="zh-CN" altLang="zh-CN" sz="2000" b="1" dirty="0" smtClean="0">
                <a:solidFill>
                  <a:srgbClr val="0000FF"/>
                </a:solidFill>
                <a:latin typeface="+mn-ea"/>
              </a:rPr>
              <a:t>加数</a:t>
            </a:r>
            <a:r>
              <a:rPr lang="zh-CN" altLang="zh-CN" sz="2000" b="1" dirty="0" smtClean="0">
                <a:latin typeface="+mn-ea"/>
              </a:rPr>
              <a:t>的</a:t>
            </a:r>
            <a:r>
              <a:rPr lang="zh-CN" altLang="zh-CN" sz="2000" b="1" dirty="0" smtClean="0">
                <a:solidFill>
                  <a:srgbClr val="0000FF"/>
                </a:solidFill>
                <a:latin typeface="+mn-ea"/>
              </a:rPr>
              <a:t>高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16</a:t>
            </a:r>
            <a:r>
              <a:rPr lang="zh-CN" altLang="zh-CN" sz="2000" b="1" dirty="0" smtClean="0">
                <a:solidFill>
                  <a:srgbClr val="0000FF"/>
                </a:solidFill>
                <a:latin typeface="+mn-ea"/>
              </a:rPr>
              <a:t>位</a:t>
            </a:r>
            <a:r>
              <a:rPr lang="zh-CN" altLang="zh-CN" sz="2000" b="1" dirty="0" smtClean="0">
                <a:latin typeface="+mn-ea"/>
              </a:rPr>
              <a:t>存入</a:t>
            </a:r>
            <a:r>
              <a:rPr lang="en-US" altLang="zh-CN" sz="2000" b="1" dirty="0" smtClean="0">
                <a:latin typeface="+mn-ea"/>
              </a:rPr>
              <a:t>BX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ADD</a:t>
            </a:r>
            <a:r>
              <a:rPr lang="en-US" altLang="zh-CN" sz="2000" b="1" dirty="0" smtClean="0">
                <a:latin typeface="+mn-ea"/>
              </a:rPr>
              <a:t>  AX,CX  ;</a:t>
            </a:r>
            <a:r>
              <a:rPr lang="zh-CN" altLang="zh-CN" sz="2000" b="1" dirty="0" smtClean="0">
                <a:latin typeface="+mn-ea"/>
              </a:rPr>
              <a:t>低</a:t>
            </a:r>
            <a:r>
              <a:rPr lang="en-US" altLang="zh-CN" sz="2000" b="1" dirty="0" smtClean="0">
                <a:latin typeface="+mn-ea"/>
              </a:rPr>
              <a:t>16</a:t>
            </a:r>
            <a:r>
              <a:rPr lang="zh-CN" altLang="zh-CN" sz="2000" b="1" dirty="0" smtClean="0">
                <a:latin typeface="+mn-ea"/>
              </a:rPr>
              <a:t>位部分相加，和存入</a:t>
            </a:r>
            <a:r>
              <a:rPr lang="en-US" altLang="zh-CN" sz="2000" b="1" dirty="0" smtClean="0">
                <a:latin typeface="+mn-ea"/>
              </a:rPr>
              <a:t>AX</a:t>
            </a:r>
            <a:r>
              <a:rPr lang="zh-CN" altLang="zh-CN" sz="2000" b="1" dirty="0" smtClean="0">
                <a:latin typeface="+mn-ea"/>
              </a:rPr>
              <a:t>，最高进位</a:t>
            </a:r>
            <a:r>
              <a:rPr lang="zh-CN" altLang="en-US" sz="2000" b="1" dirty="0" smtClean="0">
                <a:latin typeface="+mn-ea"/>
              </a:rPr>
              <a:t>入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CF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ADC</a:t>
            </a:r>
            <a:r>
              <a:rPr lang="en-US" altLang="zh-CN" sz="2000" b="1" dirty="0" smtClean="0">
                <a:latin typeface="+mn-ea"/>
              </a:rPr>
              <a:t>  DX,BX  ;</a:t>
            </a:r>
            <a:r>
              <a:rPr lang="zh-CN" altLang="zh-CN" sz="2000" b="1" dirty="0" smtClean="0">
                <a:latin typeface="+mn-ea"/>
              </a:rPr>
              <a:t>高</a:t>
            </a:r>
            <a:r>
              <a:rPr lang="en-US" altLang="zh-CN" sz="2000" b="1" dirty="0" smtClean="0">
                <a:latin typeface="+mn-ea"/>
              </a:rPr>
              <a:t>16</a:t>
            </a:r>
            <a:r>
              <a:rPr lang="zh-CN" altLang="zh-CN" sz="2000" b="1" dirty="0" smtClean="0">
                <a:latin typeface="+mn-ea"/>
              </a:rPr>
              <a:t>位部分相加（带</a:t>
            </a:r>
            <a:r>
              <a:rPr lang="en-US" altLang="zh-CN" sz="2000" b="1" dirty="0" smtClean="0">
                <a:latin typeface="+mn-ea"/>
              </a:rPr>
              <a:t>CF</a:t>
            </a:r>
            <a:r>
              <a:rPr lang="zh-CN" altLang="zh-CN" sz="2000" b="1" dirty="0" smtClean="0">
                <a:latin typeface="+mn-ea"/>
              </a:rPr>
              <a:t>），和存入</a:t>
            </a:r>
            <a:r>
              <a:rPr lang="en-US" altLang="zh-CN" sz="2000" b="1" dirty="0" smtClean="0">
                <a:latin typeface="+mn-ea"/>
              </a:rPr>
              <a:t>DX</a:t>
            </a:r>
          </a:p>
          <a:p>
            <a:endParaRPr lang="zh-CN" altLang="zh-CN" sz="8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执行后，运算结果的低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位（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2704H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）存于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AX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，高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4346H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）存于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DX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，即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(DX:AX)=43462704H</a:t>
            </a:r>
            <a:r>
              <a:rPr lang="zh-CN" altLang="zh-CN" sz="2400" b="1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67544" y="908720"/>
            <a:ext cx="8291264" cy="56612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3.36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ARRY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是数据段内的一个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字节类型</a:t>
            </a:r>
            <a:r>
              <a:rPr lang="zh-CN" altLang="zh-CN" sz="2400" b="1" dirty="0" smtClean="0">
                <a:solidFill>
                  <a:srgbClr val="0000FF"/>
                </a:solidFill>
                <a:latin typeface="华文楷体" pitchFamily="2" charset="-122"/>
                <a:ea typeface="华文楷体" pitchFamily="2" charset="-122"/>
              </a:rPr>
              <a:t>无符号数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数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组，其定义如下</a:t>
            </a:r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000" b="1" dirty="0" smtClean="0">
                <a:latin typeface="+mn-ea"/>
              </a:rPr>
              <a:t>ARRY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DB</a:t>
            </a:r>
            <a:r>
              <a:rPr lang="en-US" altLang="zh-CN" sz="2000" b="1" dirty="0" smtClean="0">
                <a:latin typeface="+mn-ea"/>
              </a:rPr>
              <a:t>  76H,0B5H,62H,9CH,0A8H</a:t>
            </a:r>
            <a:endParaRPr lang="zh-CN" altLang="zh-CN" sz="8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请编写指令序列，将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ARRY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数组的各元素求和。</a:t>
            </a:r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：然数组元素为字节类型，但其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和可能会超过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位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。因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此，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必须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处理好求和过程中产生的最高进位。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求和采用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累加法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，指令序列编写如下</a:t>
            </a:r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MOV  AX,0  ;</a:t>
            </a:r>
            <a:r>
              <a:rPr lang="zh-CN" altLang="zh-CN" sz="2000" b="1" dirty="0" smtClean="0">
                <a:latin typeface="+mn-ea"/>
              </a:rPr>
              <a:t>用</a:t>
            </a:r>
            <a:r>
              <a:rPr lang="en-US" altLang="zh-CN" sz="2000" b="1" dirty="0" smtClean="0">
                <a:latin typeface="+mn-ea"/>
              </a:rPr>
              <a:t>16</a:t>
            </a:r>
            <a:r>
              <a:rPr lang="zh-CN" altLang="zh-CN" sz="2000" b="1" dirty="0" smtClean="0">
                <a:latin typeface="+mn-ea"/>
              </a:rPr>
              <a:t>位寄存器</a:t>
            </a:r>
            <a:r>
              <a:rPr lang="en-US" altLang="zh-CN" sz="2000" b="1" dirty="0" smtClean="0">
                <a:latin typeface="+mn-ea"/>
              </a:rPr>
              <a:t>AX</a:t>
            </a:r>
            <a:r>
              <a:rPr lang="zh-CN" altLang="zh-CN" sz="2000" b="1" dirty="0" smtClean="0">
                <a:latin typeface="+mn-ea"/>
              </a:rPr>
              <a:t>存放元素和</a:t>
            </a:r>
          </a:p>
          <a:p>
            <a:r>
              <a:rPr lang="en-US" altLang="zh-CN" sz="2000" b="1" dirty="0" smtClean="0">
                <a:latin typeface="+mn-ea"/>
              </a:rPr>
              <a:t>           MOV  AL,ARRY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ADD</a:t>
            </a:r>
            <a:r>
              <a:rPr lang="en-US" altLang="zh-CN" sz="2000" b="1" dirty="0" smtClean="0">
                <a:latin typeface="+mn-ea"/>
              </a:rPr>
              <a:t>  AL,ARRY+1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ADC</a:t>
            </a:r>
            <a:r>
              <a:rPr lang="en-US" altLang="zh-CN" sz="2000" b="1" dirty="0" smtClean="0">
                <a:latin typeface="+mn-ea"/>
              </a:rPr>
              <a:t>  AH,0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ADD</a:t>
            </a:r>
            <a:r>
              <a:rPr lang="en-US" altLang="zh-CN" sz="2000" b="1" dirty="0" smtClean="0">
                <a:latin typeface="+mn-ea"/>
              </a:rPr>
              <a:t>  AL,ARRY+2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ADC</a:t>
            </a:r>
            <a:r>
              <a:rPr lang="en-US" altLang="zh-CN" sz="2000" b="1" dirty="0" smtClean="0">
                <a:latin typeface="+mn-ea"/>
              </a:rPr>
              <a:t>  AH,0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ADD</a:t>
            </a:r>
            <a:r>
              <a:rPr lang="en-US" altLang="zh-CN" sz="2000" b="1" dirty="0" smtClean="0">
                <a:latin typeface="+mn-ea"/>
              </a:rPr>
              <a:t>  AL,ARRY+3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ADC</a:t>
            </a:r>
            <a:r>
              <a:rPr lang="en-US" altLang="zh-CN" sz="2000" b="1" dirty="0" smtClean="0">
                <a:latin typeface="+mn-ea"/>
              </a:rPr>
              <a:t>  AH,0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ADD</a:t>
            </a:r>
            <a:r>
              <a:rPr lang="en-US" altLang="zh-CN" sz="2000" b="1" dirty="0" smtClean="0">
                <a:latin typeface="+mn-ea"/>
              </a:rPr>
              <a:t>  AL,ARRY+4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ADC</a:t>
            </a:r>
            <a:r>
              <a:rPr lang="en-US" altLang="zh-CN" sz="2000" b="1" dirty="0" smtClean="0">
                <a:latin typeface="+mn-ea"/>
              </a:rPr>
              <a:t>  AH,0  ;</a:t>
            </a:r>
            <a:r>
              <a:rPr lang="zh-CN" altLang="zh-CN" sz="2000" b="1" dirty="0" smtClean="0">
                <a:latin typeface="+mn-ea"/>
              </a:rPr>
              <a:t>运算结束，元素和存于</a:t>
            </a:r>
            <a:r>
              <a:rPr lang="en-US" altLang="zh-CN" sz="2000" b="1" dirty="0" smtClean="0">
                <a:latin typeface="+mn-ea"/>
              </a:rPr>
              <a:t>AX</a:t>
            </a:r>
            <a:r>
              <a:rPr lang="zh-CN" altLang="zh-CN" sz="2000" b="1" dirty="0" smtClean="0">
                <a:latin typeface="+mn-ea"/>
              </a:rPr>
              <a:t>中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</p:txBody>
      </p:sp>
    </p:spTree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INC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INC  OPR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OPR←(OPR)+1</a:t>
            </a:r>
            <a:endParaRPr lang="zh-CN" altLang="zh-CN" sz="2400" b="1" dirty="0" smtClean="0">
              <a:solidFill>
                <a:srgbClr val="FF0000"/>
              </a:solidFill>
              <a:latin typeface="+mn-ea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INC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指令也称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加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，常用于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计数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修改地址指针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使用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INC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指令时必须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注意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chemeClr val="accent1"/>
                </a:solidFill>
                <a:latin typeface="+mn-ea"/>
              </a:rPr>
              <a:t>⑴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不能为立即数或段寄存器</a:t>
            </a:r>
            <a:r>
              <a:rPr lang="zh-CN" altLang="zh-CN" sz="2400" b="1" dirty="0" smtClean="0">
                <a:latin typeface="+mn-ea"/>
              </a:rPr>
              <a:t>。下列指令是错误的</a:t>
            </a:r>
            <a:endParaRPr lang="en-US" altLang="zh-CN" sz="24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INC  25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INC  DS</a:t>
            </a:r>
          </a:p>
          <a:p>
            <a:r>
              <a:rPr lang="en-US" altLang="zh-CN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⑵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必须有明确的数据类型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。下列指令是错误的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000" b="1" dirty="0" smtClean="0">
                <a:latin typeface="+mn-ea"/>
              </a:rPr>
              <a:t>          INC  [BX]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INC  [SI+5]</a:t>
            </a:r>
          </a:p>
          <a:p>
            <a:r>
              <a:rPr lang="en-US" altLang="zh-CN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⑶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INC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不影响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，但影响其他状态标志。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564672"/>
          </a:xfrm>
        </p:spPr>
        <p:txBody>
          <a:bodyPr>
            <a:normAutofit/>
          </a:bodyPr>
          <a:lstStyle/>
          <a:p>
            <a:r>
              <a:rPr lang="en-US" altLang="zh-CN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3.2 </a:t>
            </a:r>
            <a:r>
              <a:rPr lang="zh-CN" altLang="en-US" sz="2800" dirty="0" smtClean="0">
                <a:solidFill>
                  <a:schemeClr val="accent1"/>
                </a:solidFill>
                <a:latin typeface="华文琥珀" pitchFamily="2" charset="-122"/>
                <a:ea typeface="华文琥珀" pitchFamily="2" charset="-122"/>
              </a:rPr>
              <a:t>寻址方式</a:t>
            </a:r>
            <a:endParaRPr lang="zh-CN" altLang="en-US" sz="2800" dirty="0">
              <a:solidFill>
                <a:schemeClr val="accent1"/>
              </a:solidFill>
              <a:latin typeface="华文琥珀" pitchFamily="2" charset="-122"/>
              <a:ea typeface="华文琥珀" pitchFamily="2" charset="-122"/>
            </a:endParaRPr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457200" y="1556792"/>
            <a:ext cx="8229600" cy="4968552"/>
          </a:xfrm>
        </p:spPr>
        <p:txBody>
          <a:bodyPr>
            <a:normAutofit lnSpcReduction="10000"/>
          </a:bodyPr>
          <a:lstStyle/>
          <a:p>
            <a:pPr lvl="0">
              <a:buClr>
                <a:srgbClr val="C87608"/>
              </a:buClr>
              <a:buNone/>
            </a:pPr>
            <a:r>
              <a:rPr lang="en-US" altLang="zh-CN" sz="2800" b="1" dirty="0" smtClean="0">
                <a:solidFill>
                  <a:srgbClr val="6A18A8"/>
                </a:solidFill>
                <a:latin typeface="方正舒体" pitchFamily="2" charset="-122"/>
                <a:ea typeface="方正舒体" pitchFamily="2" charset="-122"/>
              </a:rPr>
              <a:t>3.2.1 </a:t>
            </a:r>
            <a:r>
              <a:rPr lang="zh-CN" altLang="en-US" sz="2800" b="1" dirty="0" smtClean="0">
                <a:solidFill>
                  <a:srgbClr val="6A18A8"/>
                </a:solidFill>
                <a:latin typeface="方正舒体" pitchFamily="2" charset="-122"/>
                <a:ea typeface="方正舒体" pitchFamily="2" charset="-122"/>
              </a:rPr>
              <a:t>操作数的寻址方式</a:t>
            </a:r>
            <a:endParaRPr lang="en-US" altLang="zh-CN" sz="2800" b="1" dirty="0" smtClean="0"/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zh-CN" sz="2800" b="1" dirty="0" smtClean="0"/>
              <a:t>指令中描述操作数地址的方式，称为操作数的寻址方式，简称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寻址方式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>
              <a:buClr>
                <a:srgbClr val="C87608"/>
              </a:buClr>
              <a:buNone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寄存器寻址方式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>
              <a:buClr>
                <a:srgbClr val="C87608"/>
              </a:buClr>
              <a:buFont typeface="Wingdings" pitchFamily="2" charset="2"/>
              <a:buChar char="u"/>
            </a:pPr>
            <a:r>
              <a:rPr lang="zh-CN" altLang="en-US" sz="2800" b="1" dirty="0" smtClean="0"/>
              <a:t>若操作数项指出的是存放操作数的寄存器，则</a:t>
            </a:r>
            <a:r>
              <a:rPr lang="zh-CN" altLang="zh-CN" sz="2800" b="1" dirty="0" smtClean="0"/>
              <a:t>操作数的这种寻址方式就叫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寄存器寻址方式</a:t>
            </a:r>
            <a:r>
              <a:rPr lang="zh-CN" altLang="zh-CN" sz="2800" b="1" dirty="0" smtClean="0"/>
              <a:t>。</a:t>
            </a:r>
            <a:endParaRPr lang="en-US" altLang="zh-CN" sz="2800" b="1" dirty="0" smtClean="0"/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3.1】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设被加数和加数分别存于寄存器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AL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中，写出相应的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加法指令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分析：两个操作数均采用的是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寄存器寻址方式</a:t>
            </a:r>
            <a:endParaRPr lang="en-US" altLang="zh-CN" sz="2400" b="1" dirty="0" smtClean="0">
              <a:solidFill>
                <a:srgbClr val="FF0000"/>
              </a:solidFill>
              <a:latin typeface="华文楷体" pitchFamily="2" charset="-122"/>
              <a:ea typeface="华文楷体" pitchFamily="2" charset="-122"/>
            </a:endParaRPr>
          </a:p>
          <a:p>
            <a:pPr algn="ctr">
              <a:buClr>
                <a:srgbClr val="C87608"/>
              </a:buClr>
              <a:buNone/>
            </a:pPr>
            <a:r>
              <a:rPr lang="en-US" altLang="zh-CN" sz="2000" b="1" dirty="0" smtClean="0">
                <a:latin typeface="+mn-ea"/>
              </a:rPr>
              <a:t>ADD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AL</a:t>
            </a:r>
            <a:r>
              <a:rPr lang="en-US" altLang="zh-CN" sz="2000" b="1" dirty="0" smtClean="0">
                <a:latin typeface="+mn-ea"/>
              </a:rPr>
              <a:t>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BL</a:t>
            </a:r>
            <a:r>
              <a:rPr lang="en-US" altLang="zh-CN" sz="2000" b="1" dirty="0" smtClean="0">
                <a:latin typeface="+mn-ea"/>
              </a:rPr>
              <a:t>   </a:t>
            </a:r>
            <a:r>
              <a:rPr lang="en-US" altLang="zh-CN" sz="2000" b="1" dirty="0" smtClean="0">
                <a:latin typeface="+mn-ea"/>
                <a:cs typeface="Times New Roman" pitchFamily="18" charset="0"/>
              </a:rPr>
              <a:t>;</a:t>
            </a:r>
            <a:r>
              <a:rPr lang="en-US" altLang="zh-CN" sz="2000" dirty="0" smtClean="0"/>
              <a:t> </a:t>
            </a:r>
            <a:r>
              <a:rPr lang="en-US" altLang="zh-CN" sz="2000" b="1" dirty="0" smtClean="0">
                <a:latin typeface="+mn-ea"/>
              </a:rPr>
              <a:t>AL←(AL)+(BL)</a:t>
            </a:r>
          </a:p>
          <a:p>
            <a:pPr>
              <a:buClr>
                <a:srgbClr val="C87608"/>
              </a:buClr>
              <a:buNone/>
            </a:pP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若指令执行前，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(AL)=25H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(BL)=36H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，则</a:t>
            </a:r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指令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执行后，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AL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寄存器的内容为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25H+36H=5BH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BL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的内容不变。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内容占位符 2"/>
          <p:cNvSpPr txBox="1">
            <a:spLocks/>
          </p:cNvSpPr>
          <p:nvPr/>
        </p:nvSpPr>
        <p:spPr>
          <a:xfrm>
            <a:off x="457200" y="1196752"/>
            <a:ext cx="8291264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例如：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可将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3.36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中的指令序列改写如下</a:t>
            </a:r>
            <a:endParaRPr lang="en-US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MOV  AX,0  ;</a:t>
            </a:r>
            <a:r>
              <a:rPr lang="zh-CN" altLang="zh-CN" sz="2000" b="1" dirty="0" smtClean="0">
                <a:latin typeface="+mn-ea"/>
              </a:rPr>
              <a:t> 用</a:t>
            </a:r>
            <a:r>
              <a:rPr lang="en-US" altLang="zh-CN" sz="2000" b="1" dirty="0" smtClean="0">
                <a:latin typeface="+mn-ea"/>
              </a:rPr>
              <a:t>16</a:t>
            </a:r>
            <a:r>
              <a:rPr lang="zh-CN" altLang="zh-CN" sz="2000" b="1" dirty="0" smtClean="0">
                <a:latin typeface="+mn-ea"/>
              </a:rPr>
              <a:t>位寄存器</a:t>
            </a:r>
            <a:r>
              <a:rPr lang="en-US" altLang="zh-CN" sz="2000" b="1" dirty="0" smtClean="0">
                <a:latin typeface="+mn-ea"/>
              </a:rPr>
              <a:t>AX</a:t>
            </a:r>
            <a:r>
              <a:rPr lang="zh-CN" altLang="zh-CN" sz="2000" b="1" dirty="0" smtClean="0">
                <a:latin typeface="+mn-ea"/>
              </a:rPr>
              <a:t>存放元素和</a:t>
            </a:r>
          </a:p>
          <a:p>
            <a:r>
              <a:rPr lang="en-US" altLang="zh-CN" sz="2000" b="1" dirty="0" smtClean="0">
                <a:latin typeface="+mn-ea"/>
              </a:rPr>
              <a:t>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LEA</a:t>
            </a:r>
            <a:r>
              <a:rPr lang="en-US" altLang="zh-CN" sz="2000" b="1" dirty="0" smtClean="0">
                <a:latin typeface="+mn-ea"/>
              </a:rPr>
              <a:t>  SI,ARRY  ;</a:t>
            </a:r>
            <a:r>
              <a:rPr lang="zh-CN" altLang="zh-CN" sz="2000" b="1" dirty="0" smtClean="0">
                <a:latin typeface="+mn-ea"/>
              </a:rPr>
              <a:t>取数组首地址存入</a:t>
            </a:r>
            <a:r>
              <a:rPr lang="en-US" altLang="zh-CN" sz="2000" b="1" dirty="0" smtClean="0">
                <a:latin typeface="+mn-ea"/>
              </a:rPr>
              <a:t>SI</a:t>
            </a:r>
            <a:r>
              <a:rPr lang="zh-CN" altLang="zh-CN" sz="2000" b="1" dirty="0" smtClean="0">
                <a:latin typeface="+mn-ea"/>
              </a:rPr>
              <a:t>，</a:t>
            </a:r>
            <a:r>
              <a:rPr lang="en-US" altLang="zh-CN" sz="2000" b="1" dirty="0" smtClean="0">
                <a:latin typeface="+mn-ea"/>
              </a:rPr>
              <a:t>SI</a:t>
            </a:r>
            <a:r>
              <a:rPr lang="zh-CN" altLang="zh-CN" sz="2000" b="1" dirty="0" smtClean="0">
                <a:latin typeface="+mn-ea"/>
              </a:rPr>
              <a:t>即为数组元素的地址指针</a:t>
            </a:r>
          </a:p>
          <a:p>
            <a:r>
              <a:rPr lang="en-US" altLang="zh-CN" sz="2000" b="1" dirty="0" smtClean="0">
                <a:latin typeface="+mn-ea"/>
              </a:rPr>
              <a:t>   MOV  AL,[SI]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INC</a:t>
            </a:r>
            <a:r>
              <a:rPr lang="en-US" altLang="zh-CN" sz="2000" b="1" dirty="0" smtClean="0">
                <a:latin typeface="+mn-ea"/>
              </a:rPr>
              <a:t>  SI  ;</a:t>
            </a:r>
            <a:r>
              <a:rPr lang="zh-CN" altLang="zh-CN" sz="2000" b="1" dirty="0" smtClean="0">
                <a:latin typeface="+mn-ea"/>
              </a:rPr>
              <a:t>地址指针加</a:t>
            </a:r>
            <a:r>
              <a:rPr lang="en-US" altLang="zh-CN" sz="2000" b="1" dirty="0" smtClean="0">
                <a:latin typeface="+mn-ea"/>
              </a:rPr>
              <a:t>1</a:t>
            </a:r>
            <a:r>
              <a:rPr lang="zh-CN" altLang="zh-CN" sz="2000" b="1" dirty="0" smtClean="0">
                <a:latin typeface="+mn-ea"/>
              </a:rPr>
              <a:t>，指向下一个元素</a:t>
            </a:r>
          </a:p>
          <a:p>
            <a:r>
              <a:rPr lang="en-US" altLang="zh-CN" sz="2000" b="1" dirty="0" smtClean="0">
                <a:latin typeface="+mn-ea"/>
              </a:rPr>
              <a:t>   ADD  AL,[SI]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ADC  AH,0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INC</a:t>
            </a:r>
            <a:r>
              <a:rPr lang="en-US" altLang="zh-CN" sz="2000" b="1" dirty="0" smtClean="0">
                <a:latin typeface="+mn-ea"/>
              </a:rPr>
              <a:t>  SI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ADD  AL,[SI]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ADC  AH,0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INC</a:t>
            </a:r>
            <a:r>
              <a:rPr lang="en-US" altLang="zh-CN" sz="2000" b="1" dirty="0" smtClean="0">
                <a:latin typeface="+mn-ea"/>
              </a:rPr>
              <a:t>  SI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ADD  AL,[SI]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ADC  AH,0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INC</a:t>
            </a:r>
            <a:r>
              <a:rPr lang="en-US" altLang="zh-CN" sz="2000" b="1" dirty="0" smtClean="0">
                <a:latin typeface="+mn-ea"/>
              </a:rPr>
              <a:t>  SI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ADD  AL,[SI]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ADC  AH,0  ;</a:t>
            </a:r>
            <a:r>
              <a:rPr lang="zh-CN" altLang="zh-CN" sz="2000" b="1" dirty="0" smtClean="0">
                <a:latin typeface="+mn-ea"/>
              </a:rPr>
              <a:t>运算结束，元素和存于</a:t>
            </a:r>
            <a:r>
              <a:rPr lang="en-US" altLang="zh-CN" sz="2000" b="1" dirty="0" smtClean="0">
                <a:latin typeface="+mn-ea"/>
              </a:rPr>
              <a:t>AX</a:t>
            </a:r>
            <a:r>
              <a:rPr lang="zh-CN" altLang="zh-CN" sz="2000" b="1" dirty="0" smtClean="0">
                <a:latin typeface="+mn-ea"/>
              </a:rPr>
              <a:t>中</a:t>
            </a:r>
            <a:endParaRPr lang="en-US" altLang="zh-CN" sz="2000" b="1" dirty="0" smtClean="0">
              <a:latin typeface="+mn-ea"/>
            </a:endParaRPr>
          </a:p>
        </p:txBody>
      </p:sp>
    </p:spTree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2.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减法类指令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SUB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SUB  DST,SRC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DST←(DST)-(SRC)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kern="100" dirty="0" smtClean="0">
                <a:latin typeface="Times New Roman" pitchFamily="18" charset="0"/>
                <a:cs typeface="Times New Roman" pitchFamily="18" charset="0"/>
              </a:rPr>
              <a:t>SUB</a:t>
            </a:r>
            <a:r>
              <a:rPr lang="zh-CN" altLang="zh-CN" sz="2800" b="1" kern="100" dirty="0" smtClean="0">
                <a:latin typeface="Times New Roman" pitchFamily="18" charset="0"/>
                <a:cs typeface="Times New Roman" pitchFamily="18" charset="0"/>
              </a:rPr>
              <a:t>指令执行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常规</a:t>
            </a:r>
            <a:r>
              <a:rPr lang="zh-CN" altLang="en-US" sz="2800" b="1" kern="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减</a:t>
            </a:r>
            <a:r>
              <a:rPr lang="zh-CN" altLang="zh-CN" sz="2800" b="1" kern="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法</a:t>
            </a:r>
            <a:r>
              <a:rPr lang="zh-CN" altLang="zh-CN" sz="2800" b="1" kern="100" dirty="0" smtClean="0">
                <a:latin typeface="Times New Roman" pitchFamily="18" charset="0"/>
                <a:cs typeface="Times New Roman" pitchFamily="18" charset="0"/>
              </a:rPr>
              <a:t>运算，其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在使用上的要求与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ADD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指令完全相同。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3.37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(AL)=76H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(DL)=0C5H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，分析以下指令的执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行结果，并指出其对各条件标志的影响。</a:t>
            </a:r>
          </a:p>
          <a:p>
            <a:r>
              <a:rPr lang="en-US" altLang="zh-CN" sz="2000" b="1" dirty="0" smtClean="0">
                <a:latin typeface="+mn-ea"/>
              </a:rPr>
              <a:t>       SUB  AL,DL</a:t>
            </a:r>
          </a:p>
          <a:p>
            <a:r>
              <a:rPr lang="en-US" altLang="zh-CN" sz="2400" b="1" dirty="0" smtClean="0">
                <a:latin typeface="+mn-ea"/>
              </a:rPr>
              <a:t>  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分析：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           0 1 1 1 </a:t>
            </a:r>
            <a:r>
              <a:rPr lang="en-US" altLang="zh-CN" sz="2000" b="1" u="sng" dirty="0" smtClean="0">
                <a:latin typeface="+mn-ea"/>
              </a:rPr>
              <a:t>0</a:t>
            </a:r>
            <a:r>
              <a:rPr lang="en-US" altLang="zh-CN" sz="2000" b="1" dirty="0" smtClean="0">
                <a:latin typeface="+mn-ea"/>
              </a:rPr>
              <a:t> 1 1 0   76H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  -   1 1 0 0 </a:t>
            </a:r>
            <a:r>
              <a:rPr lang="en-US" altLang="zh-CN" sz="2000" b="1" u="sng" dirty="0" smtClean="0">
                <a:latin typeface="+mn-ea"/>
              </a:rPr>
              <a:t>0</a:t>
            </a:r>
            <a:r>
              <a:rPr lang="en-US" altLang="zh-CN" sz="2000" b="1" dirty="0" smtClean="0">
                <a:latin typeface="+mn-ea"/>
              </a:rPr>
              <a:t> 1 0 1   0C5H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      1 0 1 1 0 0 0 1   0B1H</a:t>
            </a:r>
          </a:p>
          <a:p>
            <a:pPr algn="ctr"/>
            <a:r>
              <a:rPr lang="en-US" altLang="zh-CN" sz="2000" b="1" dirty="0" smtClean="0">
                <a:latin typeface="+mn-ea"/>
                <a:cs typeface="Times New Roman" pitchFamily="18" charset="0"/>
              </a:rPr>
              <a:t>CF=1  ZF=0  AF=0  SF=1  OF=1  PF=1</a:t>
            </a:r>
            <a:endParaRPr lang="en-US" altLang="zh-CN" sz="20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2699792" y="5661248"/>
            <a:ext cx="266429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SBB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SBB  DST,SRC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DST←(DST)-(SRC)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  <a:cs typeface="Times New Roman" pitchFamily="18" charset="0"/>
              </a:rPr>
              <a:t>-CF</a:t>
            </a:r>
            <a:endParaRPr lang="zh-CN" altLang="zh-CN" sz="2400" b="1" dirty="0" smtClean="0">
              <a:solidFill>
                <a:srgbClr val="FF0000"/>
              </a:solidFill>
              <a:latin typeface="+mn-ea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kern="100" dirty="0" smtClean="0">
                <a:latin typeface="Times New Roman" pitchFamily="18" charset="0"/>
                <a:cs typeface="Times New Roman" pitchFamily="18" charset="0"/>
              </a:rPr>
              <a:t>SBB</a:t>
            </a:r>
            <a:r>
              <a:rPr lang="zh-CN" altLang="zh-CN" sz="2800" b="1" kern="100" dirty="0" smtClean="0"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带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借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减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法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指令，即在普通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法的基础上再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减去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此前的指令所产生的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标志值。该指令主要用于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多字节数相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3.38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编写指令序列，完成两个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位数相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减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：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0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20008A04H-23459D00H</a:t>
            </a:r>
          </a:p>
          <a:p>
            <a:pPr algn="ctr"/>
            <a:endParaRPr lang="zh-CN" altLang="zh-CN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8086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SUB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指令最多只能进行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位数的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减法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运算，无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法直接完成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位数相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减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如何解决这个问题？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91264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指令序列如下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MOV  AX,8A04H  ;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被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减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数</a:t>
            </a:r>
            <a:r>
              <a:rPr lang="zh-CN" altLang="zh-CN" sz="2000" b="1" dirty="0" smtClean="0">
                <a:latin typeface="+mn-ea"/>
              </a:rPr>
              <a:t>的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低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16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位</a:t>
            </a:r>
            <a:r>
              <a:rPr lang="zh-CN" altLang="zh-CN" sz="2000" b="1" dirty="0" smtClean="0">
                <a:latin typeface="+mn-ea"/>
              </a:rPr>
              <a:t>存入</a:t>
            </a:r>
            <a:r>
              <a:rPr lang="en-US" altLang="zh-CN" sz="2000" b="1" dirty="0" smtClean="0">
                <a:latin typeface="+mn-ea"/>
              </a:rPr>
              <a:t>AX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DX,2000H  ;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被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减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数</a:t>
            </a:r>
            <a:r>
              <a:rPr lang="zh-CN" altLang="zh-CN" sz="2000" b="1" dirty="0" smtClean="0">
                <a:latin typeface="+mn-ea"/>
              </a:rPr>
              <a:t>的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高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16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位</a:t>
            </a:r>
            <a:r>
              <a:rPr lang="zh-CN" altLang="zh-CN" sz="2000" b="1" dirty="0" smtClean="0">
                <a:latin typeface="+mn-ea"/>
              </a:rPr>
              <a:t>存入</a:t>
            </a:r>
            <a:r>
              <a:rPr lang="en-US" altLang="zh-CN" sz="2000" b="1" dirty="0" smtClean="0">
                <a:latin typeface="+mn-ea"/>
              </a:rPr>
              <a:t>DX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CX,9D00H  ;</a:t>
            </a:r>
            <a:r>
              <a:rPr lang="zh-CN" altLang="en-US" sz="2000" b="1" dirty="0" smtClean="0">
                <a:solidFill>
                  <a:srgbClr val="0000FF"/>
                </a:solidFill>
                <a:latin typeface="+mn-ea"/>
              </a:rPr>
              <a:t>减</a:t>
            </a:r>
            <a:r>
              <a:rPr lang="zh-CN" altLang="zh-CN" sz="2000" b="1" dirty="0" smtClean="0">
                <a:solidFill>
                  <a:srgbClr val="0000FF"/>
                </a:solidFill>
                <a:latin typeface="+mn-ea"/>
              </a:rPr>
              <a:t>数</a:t>
            </a:r>
            <a:r>
              <a:rPr lang="zh-CN" altLang="zh-CN" sz="2000" b="1" dirty="0" smtClean="0">
                <a:latin typeface="+mn-ea"/>
              </a:rPr>
              <a:t>的</a:t>
            </a:r>
            <a:r>
              <a:rPr lang="zh-CN" altLang="zh-CN" sz="2000" b="1" dirty="0" smtClean="0">
                <a:solidFill>
                  <a:srgbClr val="0000FF"/>
                </a:solidFill>
                <a:latin typeface="+mn-ea"/>
              </a:rPr>
              <a:t>低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16</a:t>
            </a:r>
            <a:r>
              <a:rPr lang="zh-CN" altLang="zh-CN" sz="2000" b="1" dirty="0" smtClean="0">
                <a:solidFill>
                  <a:srgbClr val="0000FF"/>
                </a:solidFill>
                <a:latin typeface="+mn-ea"/>
              </a:rPr>
              <a:t>位</a:t>
            </a:r>
            <a:r>
              <a:rPr lang="zh-CN" altLang="zh-CN" sz="2000" b="1" dirty="0" smtClean="0">
                <a:latin typeface="+mn-ea"/>
              </a:rPr>
              <a:t>存入</a:t>
            </a:r>
            <a:r>
              <a:rPr lang="en-US" altLang="zh-CN" sz="2000" b="1" dirty="0" smtClean="0">
                <a:latin typeface="+mn-ea"/>
              </a:rPr>
              <a:t>CX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BX,2345H  ;</a:t>
            </a:r>
            <a:r>
              <a:rPr lang="zh-CN" altLang="en-US" sz="2000" b="1" dirty="0" smtClean="0">
                <a:solidFill>
                  <a:srgbClr val="0000FF"/>
                </a:solidFill>
                <a:latin typeface="+mn-ea"/>
              </a:rPr>
              <a:t>减</a:t>
            </a:r>
            <a:r>
              <a:rPr lang="zh-CN" altLang="zh-CN" sz="2000" b="1" dirty="0" smtClean="0">
                <a:solidFill>
                  <a:srgbClr val="0000FF"/>
                </a:solidFill>
                <a:latin typeface="+mn-ea"/>
              </a:rPr>
              <a:t>数</a:t>
            </a:r>
            <a:r>
              <a:rPr lang="zh-CN" altLang="zh-CN" sz="2000" b="1" dirty="0" smtClean="0">
                <a:latin typeface="+mn-ea"/>
              </a:rPr>
              <a:t>的</a:t>
            </a:r>
            <a:r>
              <a:rPr lang="zh-CN" altLang="zh-CN" sz="2000" b="1" dirty="0" smtClean="0">
                <a:solidFill>
                  <a:srgbClr val="0000FF"/>
                </a:solidFill>
                <a:latin typeface="+mn-ea"/>
              </a:rPr>
              <a:t>高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16</a:t>
            </a:r>
            <a:r>
              <a:rPr lang="zh-CN" altLang="zh-CN" sz="2000" b="1" dirty="0" smtClean="0">
                <a:solidFill>
                  <a:srgbClr val="0000FF"/>
                </a:solidFill>
                <a:latin typeface="+mn-ea"/>
              </a:rPr>
              <a:t>位</a:t>
            </a:r>
            <a:r>
              <a:rPr lang="zh-CN" altLang="zh-CN" sz="2000" b="1" dirty="0" smtClean="0">
                <a:latin typeface="+mn-ea"/>
              </a:rPr>
              <a:t>存入</a:t>
            </a:r>
            <a:r>
              <a:rPr lang="en-US" altLang="zh-CN" sz="2000" b="1" dirty="0" smtClean="0">
                <a:latin typeface="+mn-ea"/>
              </a:rPr>
              <a:t>BX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SUB</a:t>
            </a:r>
            <a:r>
              <a:rPr lang="en-US" altLang="zh-CN" sz="2000" b="1" dirty="0" smtClean="0">
                <a:latin typeface="+mn-ea"/>
              </a:rPr>
              <a:t>  AX,CX  ;</a:t>
            </a:r>
            <a:r>
              <a:rPr lang="zh-CN" altLang="zh-CN" sz="2000" b="1" dirty="0" smtClean="0">
                <a:latin typeface="+mn-ea"/>
              </a:rPr>
              <a:t>低</a:t>
            </a:r>
            <a:r>
              <a:rPr lang="en-US" altLang="zh-CN" sz="2000" b="1" dirty="0" smtClean="0">
                <a:latin typeface="+mn-ea"/>
              </a:rPr>
              <a:t>16</a:t>
            </a:r>
            <a:r>
              <a:rPr lang="zh-CN" altLang="zh-CN" sz="2000" b="1" dirty="0" smtClean="0">
                <a:latin typeface="+mn-ea"/>
              </a:rPr>
              <a:t>位部分相</a:t>
            </a:r>
            <a:r>
              <a:rPr lang="zh-CN" altLang="en-US" sz="2000" b="1" dirty="0" smtClean="0">
                <a:latin typeface="+mn-ea"/>
              </a:rPr>
              <a:t>减</a:t>
            </a:r>
            <a:r>
              <a:rPr lang="zh-CN" altLang="zh-CN" sz="2000" b="1" dirty="0" smtClean="0">
                <a:latin typeface="+mn-ea"/>
              </a:rPr>
              <a:t>，</a:t>
            </a:r>
            <a:r>
              <a:rPr lang="zh-CN" altLang="en-US" sz="2000" b="1" dirty="0" smtClean="0">
                <a:latin typeface="+mn-ea"/>
              </a:rPr>
              <a:t>差</a:t>
            </a:r>
            <a:r>
              <a:rPr lang="zh-CN" altLang="zh-CN" sz="2000" b="1" dirty="0" smtClean="0">
                <a:latin typeface="+mn-ea"/>
              </a:rPr>
              <a:t>存入</a:t>
            </a:r>
            <a:r>
              <a:rPr lang="en-US" altLang="zh-CN" sz="2000" b="1" dirty="0" smtClean="0">
                <a:latin typeface="+mn-ea"/>
              </a:rPr>
              <a:t>AX</a:t>
            </a:r>
            <a:r>
              <a:rPr lang="zh-CN" altLang="zh-CN" sz="2000" b="1" dirty="0" smtClean="0">
                <a:latin typeface="+mn-ea"/>
              </a:rPr>
              <a:t>，最高</a:t>
            </a:r>
            <a:r>
              <a:rPr lang="zh-CN" altLang="en-US" sz="2000" b="1" dirty="0" smtClean="0">
                <a:latin typeface="+mn-ea"/>
              </a:rPr>
              <a:t>借</a:t>
            </a:r>
            <a:r>
              <a:rPr lang="zh-CN" altLang="zh-CN" sz="2000" b="1" dirty="0" smtClean="0">
                <a:latin typeface="+mn-ea"/>
              </a:rPr>
              <a:t>位</a:t>
            </a:r>
            <a:r>
              <a:rPr lang="zh-CN" altLang="en-US" sz="2000" b="1" dirty="0" smtClean="0">
                <a:latin typeface="+mn-ea"/>
              </a:rPr>
              <a:t>入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CF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SBB</a:t>
            </a:r>
            <a:r>
              <a:rPr lang="en-US" altLang="zh-CN" sz="2000" b="1" dirty="0" smtClean="0">
                <a:latin typeface="+mn-ea"/>
              </a:rPr>
              <a:t>  DX,BX  ;</a:t>
            </a:r>
            <a:r>
              <a:rPr lang="zh-CN" altLang="zh-CN" sz="2000" b="1" dirty="0" smtClean="0">
                <a:latin typeface="+mn-ea"/>
              </a:rPr>
              <a:t>高</a:t>
            </a:r>
            <a:r>
              <a:rPr lang="en-US" altLang="zh-CN" sz="2000" b="1" dirty="0" smtClean="0">
                <a:latin typeface="+mn-ea"/>
              </a:rPr>
              <a:t>16</a:t>
            </a:r>
            <a:r>
              <a:rPr lang="zh-CN" altLang="zh-CN" sz="2000" b="1" dirty="0" smtClean="0">
                <a:latin typeface="+mn-ea"/>
              </a:rPr>
              <a:t>位部分相</a:t>
            </a:r>
            <a:r>
              <a:rPr lang="zh-CN" altLang="en-US" sz="2000" b="1" dirty="0" smtClean="0">
                <a:latin typeface="+mn-ea"/>
              </a:rPr>
              <a:t>减</a:t>
            </a:r>
            <a:r>
              <a:rPr lang="zh-CN" altLang="zh-CN" sz="2000" b="1" dirty="0" smtClean="0">
                <a:latin typeface="+mn-ea"/>
              </a:rPr>
              <a:t>（带</a:t>
            </a:r>
            <a:r>
              <a:rPr lang="en-US" altLang="zh-CN" sz="2000" b="1" dirty="0" smtClean="0">
                <a:latin typeface="+mn-ea"/>
              </a:rPr>
              <a:t>CF</a:t>
            </a:r>
            <a:r>
              <a:rPr lang="zh-CN" altLang="zh-CN" sz="2000" b="1" dirty="0" smtClean="0">
                <a:latin typeface="+mn-ea"/>
              </a:rPr>
              <a:t>），</a:t>
            </a:r>
            <a:r>
              <a:rPr lang="zh-CN" altLang="en-US" sz="2000" b="1" dirty="0" smtClean="0">
                <a:latin typeface="+mn-ea"/>
              </a:rPr>
              <a:t>差</a:t>
            </a:r>
            <a:r>
              <a:rPr lang="zh-CN" altLang="zh-CN" sz="2000" b="1" dirty="0" smtClean="0">
                <a:latin typeface="+mn-ea"/>
              </a:rPr>
              <a:t>存入</a:t>
            </a:r>
            <a:r>
              <a:rPr lang="en-US" altLang="zh-CN" sz="2000" b="1" dirty="0" smtClean="0">
                <a:latin typeface="+mn-ea"/>
              </a:rPr>
              <a:t>DX</a:t>
            </a:r>
          </a:p>
          <a:p>
            <a:endParaRPr lang="zh-CN" altLang="zh-CN" sz="8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执行后，运算结果的低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位（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0ED04H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）存于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AX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，高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0344H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）存于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DX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，即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(DX:AX</a:t>
            </a:r>
            <a:r>
              <a:rPr lang="en-US" altLang="zh-CN" sz="2400" b="1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)=0344ED04H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DEC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DEC  OPR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OPR←(OPR)-1</a:t>
            </a:r>
            <a:endParaRPr lang="zh-CN" altLang="zh-CN" sz="2400" b="1" dirty="0" smtClean="0">
              <a:solidFill>
                <a:srgbClr val="FF0000"/>
              </a:solidFill>
              <a:latin typeface="+mn-ea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DEC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指令也称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减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，常用于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计数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修改地址指针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DEC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指令在使用上的要求与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INC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指令完全相同。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相对于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INC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指令的顺计数，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DEC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倒计数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在汇编语言程序设计中用得更多（如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循环计数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）。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4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CMP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CMP  DST,SRC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(DST)-(SRC)</a:t>
            </a:r>
            <a:endParaRPr lang="zh-CN" altLang="zh-CN" sz="2400" b="1" dirty="0" smtClean="0">
              <a:solidFill>
                <a:srgbClr val="FF0000"/>
              </a:solidFill>
              <a:latin typeface="+mn-ea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CMP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指令称为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比较指令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CMP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指令执行一次减法运算，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影响全部状态标志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，但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不保存运算结果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CMP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在使用上的要求与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SUB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指令完全相同。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CMP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是比较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指令，但其本身并不能完成这种比较，它只是通过设置各种条件标志来为实际的比较提供条件（实际的比较由专门的指令完成）。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5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NEG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NEG  OPR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OPR←0-(OPR)</a:t>
            </a:r>
            <a:endParaRPr lang="zh-CN" altLang="zh-CN" sz="2400" b="1" dirty="0" smtClean="0">
              <a:solidFill>
                <a:srgbClr val="FF0000"/>
              </a:solidFill>
              <a:latin typeface="+mn-ea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NEG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指令也称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求补指令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，用于求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有符号数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（以补码表示）的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相反数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，各状态标志按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0-(OPR)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运算来设置。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不能为立即数或段寄存器，且必须有明确的数据类型。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3.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乘法类指令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MUL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MUL  SRC  ;SRC</a:t>
            </a:r>
            <a:r>
              <a:rPr lang="zh-CN" altLang="zh-CN" sz="2400" b="1" dirty="0" smtClean="0">
                <a:latin typeface="+mn-ea"/>
              </a:rPr>
              <a:t>为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乘数</a:t>
            </a:r>
            <a:r>
              <a:rPr lang="zh-CN" altLang="zh-CN" sz="2400" b="1" dirty="0" smtClean="0">
                <a:latin typeface="+mn-ea"/>
              </a:rPr>
              <a:t>，被乘数隐含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MUL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无符号数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乘法指令。当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字节类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型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数据时，被乘数默认为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，乘积存于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字类型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数据时，被乘数默认为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乘积存于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DX:AX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（即乘积的高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位存于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低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位存于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）。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如：</a:t>
            </a:r>
            <a:endParaRPr lang="en-US" altLang="zh-CN" sz="24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0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000" b="1" dirty="0" smtClean="0">
                <a:latin typeface="+mn-ea"/>
              </a:rPr>
              <a:t>           MUL  BL  ;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AX</a:t>
            </a:r>
            <a:r>
              <a:rPr lang="en-US" altLang="zh-CN" sz="2000" b="1" dirty="0" smtClean="0">
                <a:latin typeface="+mn-ea"/>
              </a:rPr>
              <a:t>←(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AL</a:t>
            </a:r>
            <a:r>
              <a:rPr lang="en-US" altLang="zh-CN" sz="2000" b="1" dirty="0" smtClean="0">
                <a:latin typeface="+mn-ea"/>
              </a:rPr>
              <a:t>)×(BL)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</a:p>
          <a:p>
            <a:r>
              <a:rPr lang="en-US" altLang="zh-CN" sz="2000" b="1" dirty="0" smtClean="0">
                <a:latin typeface="+mn-ea"/>
              </a:rPr>
              <a:t>           MUL  CX  ;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DX:AX</a:t>
            </a:r>
            <a:r>
              <a:rPr lang="zh-CN" altLang="zh-CN" sz="2000" b="1" dirty="0" smtClean="0">
                <a:latin typeface="+mn-ea"/>
              </a:rPr>
              <a:t>←</a:t>
            </a:r>
            <a:r>
              <a:rPr lang="en-US" altLang="zh-CN" sz="2000" b="1" dirty="0" smtClean="0">
                <a:latin typeface="+mn-ea"/>
              </a:rPr>
              <a:t>(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AX</a:t>
            </a:r>
            <a:r>
              <a:rPr lang="en-US" altLang="zh-CN" sz="2000" b="1" dirty="0" smtClean="0">
                <a:latin typeface="+mn-ea"/>
              </a:rPr>
              <a:t>)</a:t>
            </a:r>
            <a:r>
              <a:rPr lang="zh-CN" altLang="zh-CN" sz="2000" b="1" dirty="0" smtClean="0">
                <a:latin typeface="+mn-ea"/>
              </a:rPr>
              <a:t>×</a:t>
            </a:r>
            <a:r>
              <a:rPr lang="en-US" altLang="zh-CN" sz="2000" b="1" dirty="0" smtClean="0">
                <a:latin typeface="+mn-ea"/>
              </a:rPr>
              <a:t>(CX)</a:t>
            </a:r>
            <a:endParaRPr lang="en-US" altLang="zh-CN" sz="2000" b="1" dirty="0" smtClean="0">
              <a:latin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使用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MUL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指令时必须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注意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1200" b="1" dirty="0" smtClean="0">
              <a:solidFill>
                <a:schemeClr val="accent2"/>
              </a:solidFill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</a:rPr>
              <a:t>⑴</a:t>
            </a:r>
            <a:r>
              <a:rPr lang="zh-CN" altLang="zh-CN" sz="2400" b="1" dirty="0" smtClean="0"/>
              <a:t> </a:t>
            </a:r>
            <a:r>
              <a:rPr lang="en-US" altLang="zh-CN" sz="2400" b="1" dirty="0" smtClean="0"/>
              <a:t>SRC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不能为立即数或段寄存器</a:t>
            </a:r>
            <a:r>
              <a:rPr lang="zh-CN" altLang="zh-CN" sz="2400" b="1" dirty="0" smtClean="0"/>
              <a:t>。下列指令是错误的</a:t>
            </a:r>
          </a:p>
          <a:p>
            <a:endParaRPr lang="en-US" altLang="zh-CN" sz="16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MUL  25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MUL  DS</a:t>
            </a:r>
            <a:endParaRPr lang="zh-CN" altLang="zh-CN" sz="2000" b="1" dirty="0" smtClean="0">
              <a:latin typeface="+mn-ea"/>
            </a:endParaRPr>
          </a:p>
          <a:p>
            <a:endParaRPr lang="zh-CN" altLang="zh-CN" sz="1600" b="1" dirty="0" smtClean="0">
              <a:latin typeface="+mn-ea"/>
            </a:endParaRPr>
          </a:p>
          <a:p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⑵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必须有明确的数据类型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zh-CN" altLang="zh-CN" sz="2400" b="1" dirty="0" smtClean="0"/>
              <a:t>下列指令是错误的</a:t>
            </a:r>
          </a:p>
          <a:p>
            <a:endParaRPr lang="en-US" altLang="zh-CN" sz="16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MUL  [BX]</a:t>
            </a:r>
          </a:p>
          <a:p>
            <a:r>
              <a:rPr lang="en-US" altLang="zh-CN" sz="2000" b="1" dirty="0" smtClean="0">
                <a:latin typeface="+mn-ea"/>
              </a:rPr>
              <a:t>             MUL  [SI+5]</a:t>
            </a: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⑶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MUL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影响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标志，对其他条件标志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无定义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对字节乘法，若乘积的有效数字不超过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位，或对字乘法，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乘积的有效数字不超过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位，则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CF=OF=0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，否则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CF=OF=1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</a:p>
          <a:p>
            <a:endParaRPr lang="en-US" altLang="zh-CN" sz="2400" dirty="0" smtClean="0"/>
          </a:p>
        </p:txBody>
      </p:sp>
    </p:spTree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91264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3.39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编写指令序列，完成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无符号数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乘法运算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345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×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60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：由于被乘数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345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已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超过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位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，所以应按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字类型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乘法计算。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指令序列编写如下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AX</a:t>
            </a:r>
            <a:r>
              <a:rPr lang="en-US" altLang="zh-CN" sz="2000" b="1" dirty="0" smtClean="0">
                <a:latin typeface="+mn-ea"/>
              </a:rPr>
              <a:t>,345  ;</a:t>
            </a:r>
            <a:r>
              <a:rPr lang="zh-CN" altLang="zh-CN" sz="2000" b="1" dirty="0" smtClean="0">
                <a:latin typeface="+mn-ea"/>
              </a:rPr>
              <a:t>被乘数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必须</a:t>
            </a:r>
            <a:r>
              <a:rPr lang="zh-CN" altLang="zh-CN" sz="2000" b="1" dirty="0" smtClean="0">
                <a:latin typeface="+mn-ea"/>
              </a:rPr>
              <a:t>存于</a:t>
            </a:r>
            <a:r>
              <a:rPr lang="en-US" altLang="zh-CN" sz="2000" b="1" dirty="0" smtClean="0">
                <a:latin typeface="+mn-ea"/>
              </a:rPr>
              <a:t>AX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BX,60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MUL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BX</a:t>
            </a:r>
            <a:r>
              <a:rPr lang="en-US" altLang="zh-CN" sz="2000" b="1" dirty="0" smtClean="0">
                <a:latin typeface="+mn-ea"/>
              </a:rPr>
              <a:t>  ;</a:t>
            </a:r>
            <a:r>
              <a:rPr lang="zh-CN" altLang="zh-CN" sz="2000" b="1" dirty="0" smtClean="0">
                <a:latin typeface="+mn-ea"/>
              </a:rPr>
              <a:t>乘积</a:t>
            </a:r>
            <a:r>
              <a:rPr lang="en-US" altLang="zh-CN" sz="2000" b="1" dirty="0" smtClean="0">
                <a:latin typeface="+mn-ea"/>
              </a:rPr>
              <a:t>(DX:AX)=20700</a:t>
            </a:r>
          </a:p>
          <a:p>
            <a:endParaRPr lang="en-US" altLang="zh-CN" sz="2000" b="1" dirty="0" smtClean="0"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IMUL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I</a:t>
            </a:r>
            <a:r>
              <a:rPr lang="en-US" altLang="zh-CN" sz="2400" b="1" dirty="0" smtClean="0">
                <a:latin typeface="+mn-ea"/>
              </a:rPr>
              <a:t>MUL  SRC  ;SRC</a:t>
            </a:r>
            <a:r>
              <a:rPr lang="zh-CN" altLang="zh-CN" sz="2400" b="1" dirty="0" smtClean="0">
                <a:latin typeface="+mn-ea"/>
              </a:rPr>
              <a:t>为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乘数</a:t>
            </a:r>
            <a:r>
              <a:rPr lang="zh-CN" altLang="zh-CN" sz="2400" b="1" dirty="0" smtClean="0">
                <a:latin typeface="+mn-ea"/>
              </a:rPr>
              <a:t>，被乘数隐含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IMUL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符号数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乘法指令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其在用法上与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MUL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指令相同。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29600" cy="512784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indent="-27432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3.2】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要求将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BX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寄存器中所存的数据传送给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寄存器，写出相应的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传送指令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分析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：两个操作数项均采用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寄存器寻址方式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，且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BX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为源操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</a:t>
            </a: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作数，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为目的操作数</a:t>
            </a:r>
          </a:p>
          <a:p>
            <a:endParaRPr lang="en-US" altLang="zh-CN" sz="2000" dirty="0" smtClean="0"/>
          </a:p>
          <a:p>
            <a:pPr algn="ctr"/>
            <a:r>
              <a:rPr lang="en-US" altLang="zh-CN" sz="2000" b="1" dirty="0" smtClean="0">
                <a:latin typeface="+mn-ea"/>
              </a:rPr>
              <a:t>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AX</a:t>
            </a:r>
            <a:r>
              <a:rPr lang="en-US" altLang="zh-CN" sz="2000" b="1" dirty="0" smtClean="0">
                <a:latin typeface="+mn-ea"/>
              </a:rPr>
              <a:t>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BX 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latin typeface="+mn-ea"/>
                <a:cs typeface="Times New Roman" pitchFamily="18" charset="0"/>
              </a:rPr>
              <a:t>;</a:t>
            </a:r>
            <a:r>
              <a:rPr lang="en-US" altLang="zh-CN" sz="2000" b="1" dirty="0" smtClean="0">
                <a:latin typeface="+mn-ea"/>
              </a:rPr>
              <a:t> AX←(BX)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若指令执行前，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(AX)=1205H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(BX)=3600H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，则</a:t>
            </a:r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指令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执行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</a:t>
            </a: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后，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寄存器的内容变为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3600H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BX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的内容不变。</a:t>
            </a:r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 marL="274320" lvl="0" indent="-27432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采用寄存器寻址方式可以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加快指令的执行速度</a:t>
            </a:r>
            <a:r>
              <a:rPr lang="zh-CN" altLang="zh-CN" sz="2800" b="1" dirty="0" smtClean="0"/>
              <a:t>。</a:t>
            </a:r>
            <a:endParaRPr lang="en-US" altLang="zh-CN" sz="2800" b="1" dirty="0" smtClean="0">
              <a:solidFill>
                <a:prstClr val="black"/>
              </a:solidFill>
            </a:endParaRPr>
          </a:p>
          <a:p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4.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除法类指令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DIV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DIV  SRC  ;SRC</a:t>
            </a:r>
            <a:r>
              <a:rPr lang="zh-CN" altLang="zh-CN" sz="2400" b="1" dirty="0" smtClean="0">
                <a:latin typeface="+mn-ea"/>
              </a:rPr>
              <a:t>为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除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数</a:t>
            </a:r>
            <a:r>
              <a:rPr lang="zh-CN" altLang="zh-CN" sz="2400" b="1" dirty="0" smtClean="0">
                <a:latin typeface="+mn-ea"/>
              </a:rPr>
              <a:t>，被</a:t>
            </a:r>
            <a:r>
              <a:rPr lang="zh-CN" altLang="en-US" sz="2400" b="1" dirty="0" smtClean="0">
                <a:latin typeface="+mn-ea"/>
              </a:rPr>
              <a:t>除</a:t>
            </a:r>
            <a:r>
              <a:rPr lang="zh-CN" altLang="zh-CN" sz="2400" b="1" dirty="0" smtClean="0">
                <a:latin typeface="+mn-ea"/>
              </a:rPr>
              <a:t>数隐含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DIV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无符号数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除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法指令。当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字节类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型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数据时，被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除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数默认为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，商存于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，余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数存于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AH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；当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字类型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数据时，被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除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数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默认为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DX:AX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，商存于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，余数存于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DX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如：</a:t>
            </a:r>
            <a:endParaRPr lang="en-US" altLang="zh-CN" sz="24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  <a:p>
            <a:endParaRPr lang="en-US" altLang="zh-CN" sz="10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000" b="1" dirty="0" smtClean="0">
                <a:latin typeface="+mn-ea"/>
              </a:rPr>
              <a:t>           DIV  BL  ; (AX)</a:t>
            </a:r>
            <a:r>
              <a:rPr lang="zh-CN" altLang="zh-CN" sz="2000" b="1" dirty="0" smtClean="0">
                <a:latin typeface="+mn-ea"/>
              </a:rPr>
              <a:t>÷</a:t>
            </a:r>
            <a:r>
              <a:rPr lang="en-US" altLang="zh-CN" sz="2000" b="1" dirty="0" smtClean="0">
                <a:latin typeface="+mn-ea"/>
              </a:rPr>
              <a:t>(BL)</a:t>
            </a:r>
            <a:r>
              <a:rPr lang="zh-CN" altLang="zh-CN" sz="2000" b="1" dirty="0" smtClean="0">
                <a:latin typeface="+mn-ea"/>
              </a:rPr>
              <a:t>，商存于</a:t>
            </a:r>
            <a:r>
              <a:rPr lang="en-US" altLang="zh-CN" sz="2000" b="1" dirty="0" smtClean="0">
                <a:latin typeface="+mn-ea"/>
              </a:rPr>
              <a:t>AL</a:t>
            </a:r>
            <a:r>
              <a:rPr lang="zh-CN" altLang="zh-CN" sz="2000" b="1" dirty="0" smtClean="0">
                <a:latin typeface="+mn-ea"/>
              </a:rPr>
              <a:t>，余数存于</a:t>
            </a:r>
            <a:r>
              <a:rPr lang="en-US" altLang="zh-CN" sz="2000" b="1" dirty="0" smtClean="0">
                <a:latin typeface="+mn-ea"/>
              </a:rPr>
              <a:t>AH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</a:p>
          <a:p>
            <a:r>
              <a:rPr lang="en-US" altLang="zh-CN" sz="2000" b="1" dirty="0" smtClean="0">
                <a:latin typeface="+mn-ea"/>
              </a:rPr>
              <a:t>           DIV  CX  ; (DX:AX)</a:t>
            </a:r>
            <a:r>
              <a:rPr lang="zh-CN" altLang="zh-CN" sz="2000" b="1" dirty="0" smtClean="0">
                <a:latin typeface="+mn-ea"/>
              </a:rPr>
              <a:t>÷</a:t>
            </a:r>
            <a:r>
              <a:rPr lang="en-US" altLang="zh-CN" sz="2000" b="1" dirty="0" smtClean="0">
                <a:latin typeface="+mn-ea"/>
              </a:rPr>
              <a:t>(CX)</a:t>
            </a:r>
            <a:r>
              <a:rPr lang="zh-CN" altLang="zh-CN" sz="2000" b="1" dirty="0" smtClean="0">
                <a:latin typeface="+mn-ea"/>
              </a:rPr>
              <a:t>，商存于</a:t>
            </a:r>
            <a:r>
              <a:rPr lang="en-US" altLang="zh-CN" sz="2000" b="1" dirty="0" smtClean="0">
                <a:latin typeface="+mn-ea"/>
              </a:rPr>
              <a:t>AX</a:t>
            </a:r>
            <a:r>
              <a:rPr lang="zh-CN" altLang="zh-CN" sz="2000" b="1" dirty="0" smtClean="0">
                <a:latin typeface="+mn-ea"/>
              </a:rPr>
              <a:t>，余数存于</a:t>
            </a:r>
            <a:r>
              <a:rPr lang="en-US" altLang="zh-CN" sz="2000" b="1" dirty="0" smtClean="0">
                <a:latin typeface="+mn-ea"/>
              </a:rPr>
              <a:t>DX</a:t>
            </a:r>
            <a:endParaRPr lang="en-US" altLang="zh-CN" sz="2000" b="1" dirty="0" smtClean="0">
              <a:latin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使用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DIV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指令时必须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注意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1200" b="1" dirty="0" smtClean="0">
              <a:solidFill>
                <a:schemeClr val="accent2"/>
              </a:solidFill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</a:rPr>
              <a:t>⑴</a:t>
            </a:r>
            <a:r>
              <a:rPr lang="zh-CN" altLang="zh-CN" sz="2400" b="1" dirty="0" smtClean="0"/>
              <a:t> </a:t>
            </a:r>
            <a:r>
              <a:rPr lang="en-US" altLang="zh-CN" sz="2400" b="1" dirty="0" smtClean="0"/>
              <a:t>SRC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不能为立即数或段寄存器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⑵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SRC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必须有明确的数据类型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⑶ </a:t>
            </a:r>
            <a:r>
              <a:rPr lang="zh-CN" altLang="zh-CN" sz="2400" b="1" dirty="0" smtClean="0"/>
              <a:t>当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商超过指定寄存器的数据表示范围</a:t>
            </a:r>
            <a:r>
              <a:rPr lang="zh-CN" altLang="zh-CN" sz="2400" b="1" dirty="0" smtClean="0"/>
              <a:t>时，产生“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除法溢出</a:t>
            </a:r>
            <a:r>
              <a:rPr lang="zh-CN" altLang="zh-CN" sz="2400" b="1" dirty="0" smtClean="0"/>
              <a:t>”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错误，系统将报告错误信息，并中止程序执行。例如，以</a:t>
            </a:r>
            <a:endParaRPr lang="en-US" altLang="zh-CN" sz="2400" b="1" dirty="0" smtClean="0"/>
          </a:p>
          <a:p>
            <a:r>
              <a:rPr lang="en-US" altLang="zh-CN" sz="2400" b="1" dirty="0" smtClean="0"/>
              <a:t>     </a:t>
            </a:r>
            <a:r>
              <a:rPr lang="zh-CN" altLang="zh-CN" sz="2400" b="1" dirty="0" smtClean="0"/>
              <a:t>下指令序列将产生“除法溢出”</a:t>
            </a:r>
          </a:p>
          <a:p>
            <a:endParaRPr lang="en-US" altLang="zh-CN" sz="1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AX,5000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BL,2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DIV  BL</a:t>
            </a:r>
          </a:p>
          <a:p>
            <a:endParaRPr lang="zh-CN" altLang="zh-CN" sz="1000" b="1" dirty="0" smtClean="0">
              <a:latin typeface="+mn-ea"/>
            </a:endParaRPr>
          </a:p>
          <a:p>
            <a:r>
              <a:rPr lang="zh-CN" altLang="en-US" sz="2400" b="1" dirty="0" smtClean="0">
                <a:latin typeface="+mj-ea"/>
                <a:ea typeface="+mj-ea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zh-CN" altLang="zh-CN" sz="2400" b="1" dirty="0" smtClean="0">
                <a:latin typeface="+mj-ea"/>
                <a:ea typeface="+mj-ea"/>
              </a:rPr>
              <a:t>“</a:t>
            </a:r>
            <a:r>
              <a:rPr lang="zh-CN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除法溢出</a:t>
            </a:r>
            <a:r>
              <a:rPr lang="zh-CN" altLang="zh-CN" sz="2400" b="1" dirty="0" smtClean="0">
                <a:latin typeface="+mj-ea"/>
                <a:ea typeface="+mj-ea"/>
              </a:rPr>
              <a:t>”属于严重的</a:t>
            </a:r>
            <a:r>
              <a:rPr lang="zh-CN" altLang="zh-CN" sz="2400" b="1" dirty="0" smtClean="0">
                <a:solidFill>
                  <a:srgbClr val="FF0000"/>
                </a:solidFill>
                <a:latin typeface="+mj-ea"/>
                <a:ea typeface="+mj-ea"/>
              </a:rPr>
              <a:t>软件错误</a:t>
            </a:r>
            <a:r>
              <a:rPr lang="zh-CN" altLang="zh-CN" sz="2400" b="1" dirty="0" smtClean="0">
                <a:latin typeface="+mj-ea"/>
                <a:ea typeface="+mj-ea"/>
              </a:rPr>
              <a:t>，是使用除法指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r>
              <a:rPr lang="en-US" altLang="zh-CN" sz="2400" b="1" dirty="0" smtClean="0">
                <a:latin typeface="+mj-ea"/>
                <a:ea typeface="+mj-ea"/>
              </a:rPr>
              <a:t>  </a:t>
            </a:r>
            <a:r>
              <a:rPr lang="zh-CN" altLang="zh-CN" sz="2400" b="1" dirty="0" smtClean="0">
                <a:latin typeface="+mj-ea"/>
                <a:ea typeface="+mj-ea"/>
              </a:rPr>
              <a:t>令时需要特别注意的问题。</a:t>
            </a:r>
            <a:endParaRPr lang="en-US" altLang="zh-CN" sz="2400" b="1" dirty="0" smtClean="0">
              <a:latin typeface="+mj-ea"/>
              <a:ea typeface="+mj-ea"/>
            </a:endParaRPr>
          </a:p>
          <a:p>
            <a:endParaRPr lang="en-US" altLang="zh-CN" sz="1000" b="1" dirty="0" smtClean="0">
              <a:latin typeface="+mj-ea"/>
              <a:ea typeface="+mj-ea"/>
            </a:endParaRPr>
          </a:p>
          <a:p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⑷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DIV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指令对所有条件标志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无定义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91264" cy="5184576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3.40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编写指令序列，完成无符号数除法运算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5000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解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：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5000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的商为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2500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，为避免“除法溢出”，商要用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16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位表示。所以，本例中的除数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要用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位表示，而被除数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5000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要用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位表示。指令序列编写如下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AX</a:t>
            </a:r>
            <a:r>
              <a:rPr lang="en-US" altLang="zh-CN" sz="2000" b="1" dirty="0" smtClean="0">
                <a:latin typeface="+mn-ea"/>
              </a:rPr>
              <a:t>,5000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MOV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DX</a:t>
            </a:r>
            <a:r>
              <a:rPr lang="en-US" altLang="zh-CN" sz="2000" b="1" dirty="0" smtClean="0">
                <a:latin typeface="+mn-ea"/>
              </a:rPr>
              <a:t>,0</a:t>
            </a:r>
          </a:p>
          <a:p>
            <a:r>
              <a:rPr lang="en-US" altLang="zh-CN" sz="2000" b="1" dirty="0" smtClean="0">
                <a:latin typeface="+mn-ea"/>
              </a:rPr>
              <a:t>           MOV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BX</a:t>
            </a:r>
            <a:r>
              <a:rPr lang="en-US" altLang="zh-CN" sz="2000" b="1" dirty="0" smtClean="0">
                <a:latin typeface="+mn-ea"/>
              </a:rPr>
              <a:t>,2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DIV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BX</a:t>
            </a:r>
            <a:r>
              <a:rPr lang="en-US" altLang="zh-CN" sz="2000" b="1" dirty="0" smtClean="0">
                <a:latin typeface="+mn-ea"/>
              </a:rPr>
              <a:t>  ;</a:t>
            </a:r>
            <a:r>
              <a:rPr lang="zh-CN" altLang="zh-CN" sz="2000" b="1" dirty="0" smtClean="0">
                <a:latin typeface="+mn-ea"/>
              </a:rPr>
              <a:t>商</a:t>
            </a:r>
            <a:r>
              <a:rPr lang="en-US" altLang="zh-CN" sz="2000" b="1" dirty="0" smtClean="0">
                <a:latin typeface="+mn-ea"/>
              </a:rPr>
              <a:t>(AX)=2500</a:t>
            </a:r>
            <a:r>
              <a:rPr lang="zh-CN" altLang="zh-CN" sz="2000" b="1" dirty="0" smtClean="0">
                <a:latin typeface="+mn-ea"/>
              </a:rPr>
              <a:t>，余数</a:t>
            </a:r>
            <a:r>
              <a:rPr lang="en-US" altLang="zh-CN" sz="2000" b="1" dirty="0" smtClean="0">
                <a:latin typeface="+mn-ea"/>
              </a:rPr>
              <a:t>(DX)=0</a:t>
            </a:r>
          </a:p>
          <a:p>
            <a:endParaRPr lang="en-US" altLang="zh-CN" sz="8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IDIV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I</a:t>
            </a:r>
            <a:r>
              <a:rPr lang="en-US" altLang="zh-CN" sz="2400" b="1" dirty="0" smtClean="0">
                <a:latin typeface="+mn-ea"/>
              </a:rPr>
              <a:t>DIV  SRC  ;SRC</a:t>
            </a:r>
            <a:r>
              <a:rPr lang="zh-CN" altLang="zh-CN" sz="2400" b="1" dirty="0" smtClean="0">
                <a:latin typeface="+mn-ea"/>
              </a:rPr>
              <a:t>为</a:t>
            </a:r>
            <a:r>
              <a:rPr lang="zh-CN" altLang="en-US" sz="2400" b="1" dirty="0" smtClean="0">
                <a:solidFill>
                  <a:srgbClr val="FF0000"/>
                </a:solidFill>
                <a:latin typeface="+mn-ea"/>
              </a:rPr>
              <a:t>除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数</a:t>
            </a:r>
            <a:r>
              <a:rPr lang="zh-CN" altLang="zh-CN" sz="2400" b="1" dirty="0" smtClean="0">
                <a:latin typeface="+mn-ea"/>
              </a:rPr>
              <a:t>，被</a:t>
            </a:r>
            <a:r>
              <a:rPr lang="zh-CN" altLang="en-US" sz="2400" b="1" dirty="0" smtClean="0">
                <a:latin typeface="+mn-ea"/>
              </a:rPr>
              <a:t>除</a:t>
            </a:r>
            <a:r>
              <a:rPr lang="zh-CN" altLang="zh-CN" sz="2400" b="1" dirty="0" smtClean="0">
                <a:latin typeface="+mn-ea"/>
              </a:rPr>
              <a:t>数隐含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IDIV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为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符号数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除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法指令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其在用法上与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DIV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指令相同。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en-US" sz="2400" b="1" dirty="0" smtClean="0">
                <a:latin typeface="+mj-ea"/>
                <a:ea typeface="+mj-ea"/>
                <a:cs typeface="Times New Roman" pitchFamily="18" charset="0"/>
              </a:rPr>
              <a:t>  </a:t>
            </a:r>
            <a:r>
              <a:rPr lang="zh-CN" altLang="en-US" sz="2400" b="1" dirty="0" smtClean="0">
                <a:solidFill>
                  <a:srgbClr val="FF0000"/>
                </a:solidFill>
                <a:latin typeface="+mj-ea"/>
                <a:ea typeface="+mj-ea"/>
                <a:cs typeface="Times New Roman" pitchFamily="18" charset="0"/>
              </a:rPr>
              <a:t>注意：</a:t>
            </a:r>
            <a:r>
              <a:rPr lang="zh-CN" altLang="zh-CN" sz="2400" b="1" dirty="0" smtClean="0">
                <a:latin typeface="+mj-ea"/>
                <a:ea typeface="+mj-ea"/>
              </a:rPr>
              <a:t>对有符号数除法，余数的符号与被除数符号相同。</a:t>
            </a:r>
            <a:endParaRPr lang="en-US" altLang="zh-CN" sz="2400" b="1" dirty="0" smtClean="0">
              <a:latin typeface="+mj-ea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5.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符号扩展指令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此类指令用于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有符号数</a:t>
            </a:r>
            <a:r>
              <a:rPr lang="zh-CN" altLang="zh-CN" sz="2800" b="1" dirty="0" smtClean="0"/>
              <a:t>（补码）的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位数扩展</a:t>
            </a:r>
            <a:r>
              <a:rPr lang="zh-CN" altLang="zh-CN" sz="2800" b="1" dirty="0" smtClean="0"/>
              <a:t>，以满足有符号数运算对数据位数的要求。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CBW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CBW  ;</a:t>
            </a:r>
            <a:r>
              <a:rPr lang="zh-CN" altLang="zh-CN" sz="2400" b="1" dirty="0" smtClean="0">
                <a:latin typeface="+mn-ea"/>
              </a:rPr>
              <a:t>隐含</a:t>
            </a:r>
            <a:r>
              <a:rPr lang="zh-CN" altLang="en-US" sz="2400" b="1" dirty="0" smtClean="0">
                <a:latin typeface="+mn-ea"/>
              </a:rPr>
              <a:t>操作数为</a:t>
            </a:r>
            <a:r>
              <a:rPr lang="en-US" altLang="zh-CN" sz="2400" b="1" dirty="0" smtClean="0">
                <a:latin typeface="+mn-ea"/>
              </a:rPr>
              <a:t>AL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指令功能：将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AL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有符号数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扩展到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中（即将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位有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符号数扩展为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16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位）。该指令实际上是将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AL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符号位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扩展到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AH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中，故称“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符号扩展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”。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3.41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分析以下指令序列的执行结果</a:t>
            </a:r>
          </a:p>
          <a:p>
            <a:endParaRPr lang="en-US" altLang="zh-CN" sz="8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MOV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en-US" altLang="zh-CN" sz="2000" b="1" dirty="0" smtClean="0">
                <a:latin typeface="+mn-ea"/>
              </a:rPr>
              <a:t>0110110B  ;10110110B</a:t>
            </a:r>
            <a:r>
              <a:rPr lang="zh-CN" altLang="zh-CN" sz="2000" b="1" dirty="0" smtClean="0">
                <a:latin typeface="+mn-ea"/>
              </a:rPr>
              <a:t>是</a:t>
            </a:r>
            <a:r>
              <a:rPr lang="en-US" altLang="zh-CN" sz="2000" b="1" dirty="0" smtClean="0">
                <a:latin typeface="+mn-ea"/>
              </a:rPr>
              <a:t>-74</a:t>
            </a:r>
            <a:r>
              <a:rPr lang="zh-CN" altLang="zh-CN" sz="2000" b="1" dirty="0" smtClean="0">
                <a:latin typeface="+mn-ea"/>
              </a:rPr>
              <a:t>的</a:t>
            </a:r>
            <a:r>
              <a:rPr lang="en-US" altLang="zh-CN" sz="2000" b="1" dirty="0" smtClean="0">
                <a:latin typeface="+mn-ea"/>
              </a:rPr>
              <a:t>8</a:t>
            </a:r>
            <a:r>
              <a:rPr lang="zh-CN" altLang="zh-CN" sz="2000" b="1" dirty="0" smtClean="0">
                <a:latin typeface="+mn-ea"/>
              </a:rPr>
              <a:t>位补码表示</a:t>
            </a:r>
          </a:p>
          <a:p>
            <a:r>
              <a:rPr lang="en-US" altLang="zh-CN" sz="2000" b="1" dirty="0" smtClean="0">
                <a:latin typeface="+mn-ea"/>
              </a:rPr>
              <a:t>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CBW</a:t>
            </a:r>
            <a:r>
              <a:rPr lang="en-US" altLang="zh-CN" sz="2000" b="1" dirty="0" smtClean="0">
                <a:latin typeface="+mn-ea"/>
              </a:rPr>
              <a:t>  ;</a:t>
            </a:r>
            <a:r>
              <a:rPr lang="zh-CN" altLang="zh-CN" sz="2000" b="1" dirty="0" smtClean="0">
                <a:latin typeface="+mn-ea"/>
              </a:rPr>
              <a:t>执行结果是</a:t>
            </a:r>
            <a:r>
              <a:rPr lang="en-US" altLang="zh-CN" sz="2000" b="1" dirty="0" smtClean="0">
                <a:latin typeface="+mn-ea"/>
              </a:rPr>
              <a:t>(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AX</a:t>
            </a:r>
            <a:r>
              <a:rPr lang="en-US" altLang="zh-CN" sz="2000" b="1" dirty="0" smtClean="0">
                <a:latin typeface="+mn-ea"/>
              </a:rPr>
              <a:t>)=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11111111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10110110</a:t>
            </a:r>
            <a:r>
              <a:rPr lang="en-US" altLang="zh-CN" sz="2000" b="1" dirty="0" smtClean="0">
                <a:latin typeface="+mn-ea"/>
              </a:rPr>
              <a:t>B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CWD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CWD  ;</a:t>
            </a:r>
            <a:r>
              <a:rPr lang="zh-CN" altLang="zh-CN" sz="2400" b="1" dirty="0" smtClean="0">
                <a:latin typeface="+mn-ea"/>
              </a:rPr>
              <a:t>隐含</a:t>
            </a:r>
            <a:r>
              <a:rPr lang="zh-CN" altLang="en-US" sz="2400" b="1" dirty="0" smtClean="0">
                <a:latin typeface="+mn-ea"/>
              </a:rPr>
              <a:t>操作数为</a:t>
            </a:r>
            <a:r>
              <a:rPr lang="en-US" altLang="zh-CN" sz="2400" b="1" dirty="0" smtClean="0">
                <a:latin typeface="+mn-ea"/>
              </a:rPr>
              <a:t>AX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指令功能：将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有符号数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扩展到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DX:AX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中（即将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16   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位有符号数扩展为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32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位）。该指令实际上是将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                  AX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符号位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扩展到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3.42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编写指令序列，完成有符号数运算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(-4827)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解：因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(-4827)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÷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的商为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-241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，已超过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8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位有符号数（补码）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的表示范围，为避免产生“除法溢出”错误，除数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必须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用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位表示，被除数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-4827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则用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位表示。指令序列如下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MOV  AX,-4827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CWD</a:t>
            </a:r>
            <a:r>
              <a:rPr lang="en-US" altLang="zh-CN" sz="2000" b="1" dirty="0" smtClean="0">
                <a:latin typeface="+mn-ea"/>
              </a:rPr>
              <a:t>  ;</a:t>
            </a:r>
            <a:r>
              <a:rPr lang="zh-CN" altLang="zh-CN" sz="2000" b="1" dirty="0" smtClean="0">
                <a:latin typeface="+mn-ea"/>
              </a:rPr>
              <a:t>将被除数由</a:t>
            </a:r>
            <a:r>
              <a:rPr lang="en-US" altLang="zh-CN" sz="2000" b="1" dirty="0" smtClean="0">
                <a:latin typeface="+mn-ea"/>
              </a:rPr>
              <a:t>AX</a:t>
            </a:r>
            <a:r>
              <a:rPr lang="zh-CN" altLang="zh-CN" sz="2000" b="1" dirty="0" smtClean="0">
                <a:latin typeface="+mn-ea"/>
              </a:rPr>
              <a:t>扩展为</a:t>
            </a:r>
            <a:r>
              <a:rPr lang="en-US" altLang="zh-CN" sz="2000" b="1" dirty="0" smtClean="0">
                <a:latin typeface="+mn-ea"/>
              </a:rPr>
              <a:t>DX:AX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MOV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BX</a:t>
            </a:r>
            <a:r>
              <a:rPr lang="en-US" altLang="zh-CN" sz="2000" b="1" dirty="0" smtClean="0">
                <a:latin typeface="+mn-ea"/>
              </a:rPr>
              <a:t>,20  ;</a:t>
            </a:r>
            <a:r>
              <a:rPr lang="zh-CN" altLang="zh-CN" sz="2000" b="1" dirty="0" smtClean="0">
                <a:latin typeface="+mn-ea"/>
              </a:rPr>
              <a:t>除数</a:t>
            </a:r>
            <a:r>
              <a:rPr lang="en-US" altLang="zh-CN" sz="2000" b="1" dirty="0" smtClean="0">
                <a:latin typeface="+mn-ea"/>
              </a:rPr>
              <a:t>20</a:t>
            </a:r>
            <a:r>
              <a:rPr lang="zh-CN" altLang="zh-CN" sz="2000" b="1" dirty="0" smtClean="0">
                <a:latin typeface="+mn-ea"/>
              </a:rPr>
              <a:t>用</a:t>
            </a:r>
            <a:r>
              <a:rPr lang="en-US" altLang="zh-CN" sz="2000" b="1" dirty="0" smtClean="0">
                <a:latin typeface="+mn-ea"/>
              </a:rPr>
              <a:t>16</a:t>
            </a:r>
            <a:r>
              <a:rPr lang="zh-CN" altLang="zh-CN" sz="2000" b="1" dirty="0" smtClean="0">
                <a:latin typeface="+mn-ea"/>
              </a:rPr>
              <a:t>位表示</a:t>
            </a:r>
          </a:p>
          <a:p>
            <a:r>
              <a:rPr lang="en-US" altLang="zh-CN" sz="2000" b="1" dirty="0" smtClean="0">
                <a:latin typeface="+mn-ea"/>
              </a:rPr>
              <a:t>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IDIV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BX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执行后，商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(AX)= -241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，余数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(DX)= -7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6. BCD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码调整指令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如果在用算术运算指令进行计算时，采用的是以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8421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码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表示的数据，则计算后，必须使用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相应的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码调整指令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对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计算结果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进行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调整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）压缩的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BCD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码调整指令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所谓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压缩的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码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，是指一个字节的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高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低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各表示一个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8421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码的表示方式。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在用压缩的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码进行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加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运算后，需用下面的指令对计算结果进行调整：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DAA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指令：压缩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码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加法调整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指令。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②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DAS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指令：压缩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码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减法调整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指令。</a:t>
            </a:r>
            <a:endParaRPr lang="en-US" altLang="zh-CN" sz="2400" b="1" dirty="0" smtClean="0">
              <a:solidFill>
                <a:srgbClr val="0070C0"/>
              </a:solidFill>
              <a:latin typeface="Times New Roman" pitchFamily="18" charset="0"/>
              <a:ea typeface="华文新魏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）非压缩的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BCD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码调整指令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所谓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非压缩的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码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，是指一个字节中只用其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低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表示一个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8421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码，而高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位无效的表示方式。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在用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非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压缩的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码进行运算后，需用下面的指令对计算结果进行调整：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8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AAA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指令：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非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压缩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码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加法调整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指令。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②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AAS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指令：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非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压缩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码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减法调整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③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AAM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指令：非压缩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码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乘法调整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指令。</a:t>
            </a: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</a:t>
            </a:r>
            <a:r>
              <a:rPr lang="en-US" altLang="zh-CN" sz="24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④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AAD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指令：非压缩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BCD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码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除法调整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指令。</a:t>
            </a:r>
            <a:endParaRPr lang="en-US" altLang="zh-CN" sz="2400" b="1" dirty="0" smtClean="0">
              <a:solidFill>
                <a:srgbClr val="0070C0"/>
              </a:solidFill>
              <a:latin typeface="Times New Roman" pitchFamily="18" charset="0"/>
              <a:ea typeface="华文新魏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3.3.3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逻辑运算与移位操作类指令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1.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逻辑运算类指令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逻辑运算是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按位进行</a:t>
            </a:r>
            <a:r>
              <a:rPr lang="zh-CN" altLang="zh-CN" sz="2800" b="1" dirty="0" smtClean="0"/>
              <a:t>的，位与位之间不存在任何关联。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10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1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AND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AND  DST,SRC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DST←(DST)∧(SRC)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指令是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逻辑“与”运算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指令。“与”运算规则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如下：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 algn="ctr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∧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∧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 (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=0,1)</a:t>
            </a:r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指令在使用上的要求与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ADD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指令完全相同，其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影响条件标志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ZF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PF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SF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，并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对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清零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10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3.44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设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(AL)=11011010B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，分析以下指令的执行结果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及其对条件标志的影响。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pPr algn="ctr"/>
            <a:r>
              <a:rPr lang="en-US" altLang="zh-CN" sz="2000" b="1" dirty="0" smtClean="0">
                <a:latin typeface="+mn-ea"/>
              </a:rPr>
              <a:t>AND  AL,01001001B</a:t>
            </a:r>
          </a:p>
          <a:p>
            <a:pPr algn="ctr"/>
            <a:endParaRPr lang="zh-CN" altLang="zh-CN" sz="8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分析：该指令的执行情况可由下式描述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         1 1 0 1 1 0 1 0   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</a:t>
            </a:r>
            <a:r>
              <a:rPr lang="zh-CN" altLang="zh-CN" sz="2000" b="1" dirty="0" smtClean="0">
                <a:latin typeface="+mn-ea"/>
              </a:rPr>
              <a:t>∧</a:t>
            </a:r>
            <a:r>
              <a:rPr lang="en-US" altLang="zh-CN" sz="2000" b="1" dirty="0" smtClean="0">
                <a:latin typeface="+mn-ea"/>
              </a:rPr>
              <a:t>   0 1 0 0 1 0 0 1   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        0 1 0 0 1 0 0 0 </a:t>
            </a:r>
          </a:p>
          <a:p>
            <a:endParaRPr lang="zh-CN" altLang="zh-CN" sz="8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(AL)=01001000B     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ZF=0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SF=0    PF=1    CF=OF=0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339752" y="4869160"/>
            <a:ext cx="29523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91264" cy="5112568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3.45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写出指令，将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寄存器的第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位清零，其他位保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持不变。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解：满足操作要求的指令如下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AND</a:t>
            </a:r>
            <a:r>
              <a:rPr lang="en-US" altLang="zh-CN" sz="2000" b="1" dirty="0" smtClean="0">
                <a:latin typeface="+mn-ea"/>
              </a:rPr>
              <a:t>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0FBH</a:t>
            </a:r>
            <a:r>
              <a:rPr lang="en-US" altLang="zh-CN" sz="2000" b="1" dirty="0" smtClean="0">
                <a:latin typeface="+mn-ea"/>
              </a:rPr>
              <a:t>  ; 0FBH=11111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0</a:t>
            </a:r>
            <a:r>
              <a:rPr lang="en-US" altLang="zh-CN" sz="2000" b="1" dirty="0" smtClean="0">
                <a:latin typeface="+mn-ea"/>
              </a:rPr>
              <a:t>11B</a:t>
            </a:r>
            <a:r>
              <a:rPr lang="zh-CN" altLang="zh-CN" sz="2000" b="1" dirty="0" smtClean="0">
                <a:latin typeface="+mn-ea"/>
              </a:rPr>
              <a:t>，最低位为第</a:t>
            </a:r>
            <a:r>
              <a:rPr lang="en-US" altLang="zh-CN" sz="2000" b="1" dirty="0" smtClean="0">
                <a:latin typeface="+mn-ea"/>
              </a:rPr>
              <a:t>0</a:t>
            </a:r>
            <a:r>
              <a:rPr lang="zh-CN" altLang="zh-CN" sz="2000" b="1" dirty="0" smtClean="0">
                <a:latin typeface="+mn-ea"/>
              </a:rPr>
              <a:t>位</a:t>
            </a:r>
          </a:p>
          <a:p>
            <a:endParaRPr lang="en-US" altLang="zh-CN" sz="8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2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OR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</a:rPr>
              <a:t>OR  DST,SRC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</a:rPr>
              <a:t>DST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(DST)</a:t>
            </a:r>
            <a:r>
              <a:rPr lang="zh-CN" altLang="zh-CN" sz="2400" b="1" dirty="0" smtClean="0">
                <a:latin typeface="+mn-ea"/>
              </a:rPr>
              <a:t>∨</a:t>
            </a:r>
            <a:r>
              <a:rPr lang="en-US" altLang="zh-CN" sz="2400" b="1" dirty="0" smtClean="0">
                <a:latin typeface="+mn-ea"/>
              </a:rPr>
              <a:t>(SRC)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指令是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逻辑“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”运算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指令。“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或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”运算规则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如下：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800" b="1" dirty="0" smtClean="0">
              <a:latin typeface="+mn-ea"/>
              <a:cs typeface="Times New Roman" pitchFamily="18" charset="0"/>
            </a:endParaRPr>
          </a:p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∨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∨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=1    (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=0,1)</a:t>
            </a:r>
          </a:p>
          <a:p>
            <a:pPr algn="ctr"/>
            <a:endParaRPr lang="en-US" altLang="zh-CN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OR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指令在使用上的要求以及对条件标志的影响与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指令完全相同。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32859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A50021"/>
                </a:solidFill>
                <a:latin typeface="Times New Roman" pitchFamily="18" charset="0"/>
                <a:ea typeface="楷体" pitchFamily="49" charset="-122"/>
                <a:cs typeface="Times New Roman" pitchFamily="18" charset="0"/>
              </a:rPr>
              <a:t>    </a:t>
            </a: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2.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立即寻址方式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若一个操作数项描述的是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操作数本身</a:t>
            </a:r>
            <a:r>
              <a:rPr lang="zh-CN" altLang="zh-CN" sz="2800" b="1" dirty="0" smtClean="0"/>
              <a:t>，则该操作数的寻址方式称为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立即寻址方式</a:t>
            </a:r>
            <a:r>
              <a:rPr lang="zh-CN" altLang="en-US" sz="2800" b="1" dirty="0" smtClean="0"/>
              <a:t>。</a:t>
            </a:r>
            <a:r>
              <a:rPr lang="zh-CN" altLang="zh-CN" sz="2800" b="1" dirty="0" smtClean="0"/>
              <a:t>表示该操作数的常量或常量表达式的值称为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立即数</a:t>
            </a:r>
            <a:r>
              <a:rPr lang="zh-CN" altLang="zh-CN" sz="2800" b="1" dirty="0" smtClean="0"/>
              <a:t>。</a:t>
            </a:r>
          </a:p>
          <a:p>
            <a:endParaRPr lang="en-US" altLang="zh-CN" sz="24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【</a:t>
            </a:r>
            <a:r>
              <a:rPr lang="zh-CN" altLang="en-US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3.3】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要求将数据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68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传送给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AL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寄存器，写出相应的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传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送指令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。</a:t>
            </a:r>
          </a:p>
          <a:p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分析：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由于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AL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寄存器接收数据，所以目的操作数为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AL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</a:t>
            </a:r>
          </a:p>
          <a:p>
            <a:r>
              <a:rPr lang="en-US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采用寄存器寻址方式，而源操作数为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常数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68</a:t>
            </a:r>
            <a:r>
              <a:rPr lang="zh-CN" altLang="zh-CN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，</a:t>
            </a:r>
            <a:r>
              <a:rPr lang="zh-CN" altLang="en-US" sz="2400" b="1" dirty="0" smtClean="0"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采用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立即寻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ea typeface="华文楷体" pitchFamily="2" charset="-122"/>
                <a:cs typeface="Times New Roman" pitchFamily="18" charset="0"/>
              </a:rPr>
              <a:t>址方式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endParaRPr lang="en-US" altLang="zh-CN" sz="2400" b="1" dirty="0" smtClean="0">
              <a:latin typeface="Times New Roman" pitchFamily="18" charset="0"/>
              <a:ea typeface="华文楷体" pitchFamily="2" charset="-122"/>
              <a:cs typeface="Times New Roman" pitchFamily="18" charset="0"/>
            </a:endParaRPr>
          </a:p>
          <a:p>
            <a:pPr algn="ctr"/>
            <a:r>
              <a:rPr lang="en-US" altLang="zh-CN" sz="2000" b="1" dirty="0" smtClean="0">
                <a:latin typeface="+mn-ea"/>
              </a:rPr>
              <a:t>MOV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68</a:t>
            </a:r>
            <a:r>
              <a:rPr lang="en-US" altLang="zh-CN" sz="2000" b="1" dirty="0" smtClean="0">
                <a:latin typeface="+mn-ea"/>
              </a:rPr>
              <a:t>   ;AL←68</a:t>
            </a:r>
            <a:endParaRPr lang="en-US" altLang="zh-CN" sz="2000" b="1" dirty="0" smtClean="0">
              <a:latin typeface="+mn-ea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91264" cy="5112568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3.46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写出指令，将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寄存器的第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0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置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，其他位保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持不变。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解：满足操作要求的指令如下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OR</a:t>
            </a:r>
            <a:r>
              <a:rPr lang="en-US" altLang="zh-CN" sz="2000" b="1" dirty="0" smtClean="0">
                <a:latin typeface="+mn-ea"/>
              </a:rPr>
              <a:t>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01H</a:t>
            </a:r>
            <a:r>
              <a:rPr lang="en-US" altLang="zh-CN" sz="2000" b="1" dirty="0" smtClean="0">
                <a:latin typeface="+mn-ea"/>
              </a:rPr>
              <a:t>  ; 01H=0000000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en-US" altLang="zh-CN" sz="2000" b="1" dirty="0" smtClean="0">
                <a:latin typeface="+mn-ea"/>
              </a:rPr>
              <a:t>B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8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3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XOR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+mn-ea"/>
              </a:rPr>
              <a:t>OR  DST,SRC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</a:t>
            </a:r>
            <a:r>
              <a:rPr lang="zh-CN" altLang="zh-CN" sz="2400" b="1" dirty="0" smtClean="0">
                <a:latin typeface="+mn-ea"/>
                <a:cs typeface="Times New Roman" pitchFamily="18" charset="0"/>
              </a:rPr>
              <a:t>：</a:t>
            </a:r>
            <a:r>
              <a:rPr lang="en-US" altLang="zh-CN" sz="2400" b="1" dirty="0" smtClean="0">
                <a:latin typeface="+mn-ea"/>
              </a:rPr>
              <a:t>DST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(DST)</a:t>
            </a:r>
            <a:r>
              <a:rPr lang="zh-CN" altLang="zh-CN" sz="2400" b="1" dirty="0" smtClean="0">
                <a:latin typeface="+mn-ea"/>
              </a:rPr>
              <a:t>⊕</a:t>
            </a:r>
            <a:r>
              <a:rPr lang="en-US" altLang="zh-CN" sz="2400" b="1" dirty="0" smtClean="0">
                <a:latin typeface="+mn-ea"/>
              </a:rPr>
              <a:t>(SRC)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XOR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指令是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逻辑“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异或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”运算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指令。“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异或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”运算规则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如下：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800" b="1" dirty="0" smtClean="0">
              <a:latin typeface="+mn-ea"/>
              <a:cs typeface="Times New Roman" pitchFamily="18" charset="0"/>
            </a:endParaRPr>
          </a:p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⊕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=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⊕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= 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(</a:t>
            </a:r>
            <a:r>
              <a:rPr lang="en-US" altLang="zh-CN" sz="24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=0,1)</a:t>
            </a:r>
          </a:p>
          <a:p>
            <a:pPr algn="ctr"/>
            <a:endParaRPr lang="en-US" altLang="zh-CN" sz="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XOR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指令在使用上的要求以及对条件标志的影响与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指令完全相同。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" name="直接连接符 5"/>
          <p:cNvCxnSpPr/>
          <p:nvPr/>
        </p:nvCxnSpPr>
        <p:spPr>
          <a:xfrm>
            <a:off x="4932040" y="4869160"/>
            <a:ext cx="14401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24744"/>
            <a:ext cx="8291264" cy="5472608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3.47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写出指令，将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寄存器低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位取反，高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位不变。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解：满足操作要求的指令如下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XOR</a:t>
            </a:r>
            <a:r>
              <a:rPr lang="en-US" altLang="zh-CN" sz="2000" b="1" dirty="0" smtClean="0">
                <a:latin typeface="+mn-ea"/>
              </a:rPr>
              <a:t>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0FH</a:t>
            </a:r>
            <a:r>
              <a:rPr lang="en-US" altLang="zh-CN" sz="2000" b="1" dirty="0" smtClean="0">
                <a:latin typeface="+mn-ea"/>
              </a:rPr>
              <a:t>  ; 0FH=0000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1111</a:t>
            </a:r>
            <a:r>
              <a:rPr lang="en-US" altLang="zh-CN" sz="2000" b="1" dirty="0" smtClean="0">
                <a:latin typeface="+mn-ea"/>
              </a:rPr>
              <a:t>B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8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由于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⊕</a:t>
            </a:r>
            <a:r>
              <a:rPr lang="en-US" altLang="zh-CN" sz="28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=0 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sz="2800" b="1" i="1" dirty="0" smtClean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=0,1)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因此，可利用“异或”运算对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寄存器清零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r>
              <a:rPr lang="zh-CN" altLang="en-US" sz="28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例如</a:t>
            </a:r>
            <a:endParaRPr lang="en-US" altLang="zh-CN" sz="2800" b="1" dirty="0" smtClean="0">
              <a:solidFill>
                <a:srgbClr val="FF0066"/>
              </a:solidFill>
              <a:latin typeface="华文楷体" pitchFamily="2" charset="-122"/>
              <a:ea typeface="华文楷体" pitchFamily="2" charset="-122"/>
              <a:cs typeface="Times New Roman" pitchFamily="18" charset="0"/>
            </a:endParaRPr>
          </a:p>
          <a:p>
            <a:pPr algn="ctr"/>
            <a:endParaRPr lang="en-US" altLang="zh-CN" sz="900" b="1" dirty="0" smtClean="0">
              <a:solidFill>
                <a:srgbClr val="FF0000"/>
              </a:solidFill>
              <a:latin typeface="+mn-ea"/>
            </a:endParaRPr>
          </a:p>
          <a:p>
            <a:pPr algn="ctr"/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XOR</a:t>
            </a:r>
            <a:r>
              <a:rPr lang="en-US" altLang="zh-CN" sz="2000" b="1" dirty="0" smtClean="0">
                <a:latin typeface="+mn-ea"/>
              </a:rPr>
              <a:t>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AX</a:t>
            </a:r>
            <a:r>
              <a:rPr lang="en-US" altLang="zh-CN" sz="2000" b="1" dirty="0" smtClean="0">
                <a:latin typeface="+mn-ea"/>
              </a:rPr>
              <a:t>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AX</a:t>
            </a:r>
            <a:r>
              <a:rPr lang="en-US" altLang="zh-CN" sz="2000" b="1" dirty="0" smtClean="0">
                <a:latin typeface="+mn-ea"/>
              </a:rPr>
              <a:t>  ;</a:t>
            </a:r>
            <a:r>
              <a:rPr lang="zh-CN" altLang="zh-CN" sz="2000" b="1" dirty="0" smtClean="0">
                <a:latin typeface="+mn-ea"/>
              </a:rPr>
              <a:t>将</a:t>
            </a:r>
            <a:r>
              <a:rPr lang="en-US" altLang="zh-CN" sz="2000" b="1" dirty="0" smtClean="0">
                <a:latin typeface="+mn-ea"/>
              </a:rPr>
              <a:t>AX</a:t>
            </a:r>
            <a:r>
              <a:rPr lang="zh-CN" altLang="zh-CN" sz="2000" b="1" dirty="0" smtClean="0">
                <a:latin typeface="+mn-ea"/>
              </a:rPr>
              <a:t>寄存器清零</a:t>
            </a:r>
            <a:r>
              <a:rPr lang="zh-CN" altLang="en-US" sz="2000" b="1" dirty="0" smtClean="0">
                <a:latin typeface="+mn-ea"/>
              </a:rPr>
              <a:t>，同时也将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CF</a:t>
            </a:r>
            <a:r>
              <a:rPr lang="zh-CN" altLang="en-US" sz="2000" b="1" dirty="0" smtClean="0">
                <a:latin typeface="+mn-ea"/>
              </a:rPr>
              <a:t>清零</a:t>
            </a:r>
            <a:endParaRPr lang="en-US" altLang="zh-CN" sz="2000" b="1" dirty="0" smtClean="0">
              <a:latin typeface="+mn-ea"/>
            </a:endParaRPr>
          </a:p>
          <a:p>
            <a:pPr algn="ctr"/>
            <a:endParaRPr lang="en-US" altLang="zh-CN" sz="900" b="1" dirty="0" smtClean="0">
              <a:latin typeface="+mn-ea"/>
            </a:endParaRPr>
          </a:p>
          <a:p>
            <a:r>
              <a:rPr lang="en-US" altLang="zh-CN" sz="2800" b="1" dirty="0" smtClean="0"/>
              <a:t>      </a:t>
            </a:r>
            <a:r>
              <a:rPr lang="zh-CN" altLang="zh-CN" sz="2800" b="1" dirty="0" smtClean="0"/>
              <a:t>这是寄存器清零的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常用手段</a:t>
            </a:r>
            <a:r>
              <a:rPr lang="zh-CN" altLang="zh-CN" sz="2800" b="1" dirty="0" smtClean="0"/>
              <a:t>。</a:t>
            </a:r>
            <a:endParaRPr lang="en-US" altLang="zh-CN" sz="28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4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NOT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NOT</a:t>
            </a:r>
            <a:r>
              <a:rPr lang="en-US" altLang="zh-CN" sz="2400" b="1" dirty="0" smtClean="0">
                <a:latin typeface="+mn-ea"/>
              </a:rPr>
              <a:t>  OPR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</a:t>
            </a:r>
            <a:r>
              <a:rPr lang="zh-CN" altLang="zh-CN" sz="2400" b="1" dirty="0" smtClean="0">
                <a:latin typeface="+mn-ea"/>
                <a:cs typeface="Times New Roman" pitchFamily="18" charset="0"/>
              </a:rPr>
              <a:t>：</a:t>
            </a:r>
            <a:r>
              <a:rPr lang="en-US" altLang="zh-CN" sz="2400" b="1" dirty="0" smtClean="0">
                <a:latin typeface="+mn-ea"/>
              </a:rPr>
              <a:t>OPR</a:t>
            </a:r>
            <a:r>
              <a:rPr lang="zh-CN" altLang="zh-CN" sz="2400" b="1" dirty="0" smtClean="0">
                <a:latin typeface="+mn-ea"/>
              </a:rPr>
              <a:t>←</a:t>
            </a:r>
            <a:r>
              <a:rPr lang="en-US" altLang="zh-CN" sz="2400" b="1" dirty="0" smtClean="0">
                <a:latin typeface="+mn-ea"/>
              </a:rPr>
              <a:t>(OPR)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逻辑“</a:t>
            </a:r>
            <a:r>
              <a:rPr lang="zh-CN" alt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非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”运算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指令。“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非</a:t>
            </a:r>
            <a:r>
              <a:rPr lang="zh-CN" altLang="zh-CN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”运算规则</a:t>
            </a:r>
            <a:r>
              <a:rPr lang="zh-CN" altLang="en-US" sz="28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如下：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altLang="zh-CN" sz="800" b="1" dirty="0" smtClean="0">
              <a:latin typeface="+mn-ea"/>
              <a:cs typeface="Times New Roman" pitchFamily="18" charset="0"/>
            </a:endParaRPr>
          </a:p>
          <a:p>
            <a:pPr algn="ctr"/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0 = 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1 = 0</a:t>
            </a:r>
          </a:p>
          <a:p>
            <a:pPr algn="ctr"/>
            <a:endParaRPr lang="en-US" altLang="zh-CN" sz="800" b="1" dirty="0" smtClean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3275856" y="4869160"/>
            <a:ext cx="576064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3779912" y="6165304"/>
            <a:ext cx="216024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716016" y="6165304"/>
            <a:ext cx="216024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使用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NOT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指令时必须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注意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chemeClr val="accent1"/>
                </a:solidFill>
                <a:latin typeface="+mn-ea"/>
              </a:rPr>
              <a:t>⑴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OPR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不能为立即数或段寄存器</a:t>
            </a:r>
            <a:endParaRPr lang="en-US" altLang="zh-CN" sz="2400" b="1" dirty="0" smtClean="0">
              <a:solidFill>
                <a:srgbClr val="FF0000"/>
              </a:solidFill>
              <a:latin typeface="+mn-ea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⑵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OPR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必须有明确的数据类型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⑶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NOT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不影响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任何条件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标志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endParaRPr lang="en-US" altLang="zh-CN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    5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）</a:t>
            </a:r>
            <a:r>
              <a:rPr lang="en-US" altLang="zh-CN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TEST</a:t>
            </a:r>
            <a:r>
              <a:rPr lang="zh-CN" altLang="en-US" sz="2800" b="1" dirty="0" smtClean="0">
                <a:solidFill>
                  <a:srgbClr val="0070C0"/>
                </a:solidFill>
                <a:latin typeface="华文新魏" pitchFamily="2" charset="-122"/>
                <a:ea typeface="华文新魏" pitchFamily="2" charset="-122"/>
              </a:rPr>
              <a:t>指令</a:t>
            </a:r>
            <a:endParaRPr lang="en-US" altLang="zh-CN" sz="2800" b="1" dirty="0" smtClean="0">
              <a:solidFill>
                <a:srgbClr val="0070C0"/>
              </a:solidFill>
              <a:latin typeface="华文新魏" pitchFamily="2" charset="-122"/>
              <a:ea typeface="华文新魏" pitchFamily="2" charset="-122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指令格式：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TEST  DST,SRC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指令功能：</a:t>
            </a:r>
            <a:r>
              <a:rPr lang="en-US" altLang="zh-CN" sz="2400" b="1" dirty="0" smtClean="0">
                <a:latin typeface="+mn-ea"/>
                <a:cs typeface="Times New Roman" pitchFamily="18" charset="0"/>
              </a:rPr>
              <a:t>(DST)∧(SRC)</a:t>
            </a:r>
            <a:endParaRPr lang="zh-CN" altLang="zh-CN" sz="2400" b="1" dirty="0" smtClean="0">
              <a:latin typeface="+mn-ea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TEST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指令执行逻辑“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”运算，但不保存运算结果，只像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AND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指令那样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影响有关条件标志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TEST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指令称为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测试指令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，主要用于测试数据中某位是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还是</a:t>
            </a:r>
            <a:r>
              <a:rPr lang="en-US" altLang="zh-CN" sz="28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291264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3.48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以下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测试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寄存器的第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</a:t>
            </a:r>
            <a:r>
              <a:rPr lang="zh-CN" altLang="en-US" sz="2400" b="1" dirty="0" smtClean="0">
                <a:latin typeface="华文楷体" pitchFamily="2" charset="-122"/>
                <a:ea typeface="华文楷体" pitchFamily="2" charset="-122"/>
              </a:rPr>
              <a:t>是否为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TEST</a:t>
            </a:r>
            <a:r>
              <a:rPr lang="en-US" altLang="zh-CN" sz="2000" b="1" dirty="0" smtClean="0">
                <a:latin typeface="+mn-ea"/>
              </a:rPr>
              <a:t>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40H</a:t>
            </a:r>
            <a:r>
              <a:rPr lang="en-US" altLang="zh-CN" sz="2000" b="1" dirty="0" smtClean="0">
                <a:latin typeface="+mn-ea"/>
              </a:rPr>
              <a:t>  ; 40H=0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</a:t>
            </a:r>
            <a:r>
              <a:rPr lang="en-US" altLang="zh-CN" sz="2000" b="1" dirty="0" smtClean="0">
                <a:latin typeface="+mn-ea"/>
              </a:rPr>
              <a:t>000000B</a:t>
            </a:r>
            <a:endParaRPr lang="zh-CN" altLang="zh-CN" sz="2000" b="1" dirty="0" smtClean="0">
              <a:latin typeface="+mn-ea"/>
            </a:endParaRPr>
          </a:p>
          <a:p>
            <a:endParaRPr lang="en-US" altLang="zh-CN" sz="8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执行上述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TEST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指令后，只要对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ZF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标志的状态进行检测，就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能确定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第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6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位是否为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zh-CN" altLang="en-US" sz="2800" b="1" dirty="0" smtClean="0">
                <a:latin typeface="+mj-ea"/>
                <a:ea typeface="+mj-ea"/>
              </a:rPr>
              <a:t>  </a:t>
            </a:r>
            <a:r>
              <a:rPr lang="zh-CN" altLang="en-US" sz="2800" b="1" dirty="0" smtClean="0">
                <a:solidFill>
                  <a:srgbClr val="FF0000"/>
                </a:solidFill>
                <a:latin typeface="+mj-ea"/>
                <a:ea typeface="+mj-ea"/>
              </a:rPr>
              <a:t>注意：</a:t>
            </a:r>
            <a:r>
              <a:rPr lang="en-US" altLang="zh-CN" sz="2800" b="1" dirty="0" smtClean="0">
                <a:latin typeface="+mj-ea"/>
                <a:ea typeface="+mj-ea"/>
              </a:rPr>
              <a:t>TEST</a:t>
            </a:r>
            <a:r>
              <a:rPr lang="zh-CN" altLang="zh-CN" sz="2800" b="1" dirty="0" smtClean="0">
                <a:latin typeface="+mj-ea"/>
                <a:ea typeface="+mj-ea"/>
              </a:rPr>
              <a:t>指令本身并无测试功能，只是通过设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r>
              <a:rPr lang="en-US" altLang="zh-CN" sz="2800" b="1" dirty="0" smtClean="0">
                <a:latin typeface="+mj-ea"/>
                <a:ea typeface="+mj-ea"/>
              </a:rPr>
              <a:t>  </a:t>
            </a:r>
            <a:r>
              <a:rPr lang="zh-CN" altLang="zh-CN" sz="2800" b="1" dirty="0" smtClean="0">
                <a:latin typeface="+mj-ea"/>
                <a:ea typeface="+mj-ea"/>
              </a:rPr>
              <a:t>置相关的条件标志，为具体的测试准备测试条件</a:t>
            </a:r>
            <a:endParaRPr lang="en-US" altLang="zh-CN" sz="2800" b="1" dirty="0" smtClean="0">
              <a:latin typeface="+mj-ea"/>
              <a:ea typeface="+mj-ea"/>
            </a:endParaRPr>
          </a:p>
          <a:p>
            <a:r>
              <a:rPr lang="en-US" altLang="zh-CN" sz="2800" b="1" dirty="0" smtClean="0">
                <a:latin typeface="+mj-ea"/>
                <a:ea typeface="+mj-ea"/>
              </a:rPr>
              <a:t>  </a:t>
            </a:r>
            <a:r>
              <a:rPr lang="zh-CN" altLang="zh-CN" sz="2800" b="1" dirty="0" smtClean="0">
                <a:latin typeface="+mj-ea"/>
                <a:ea typeface="+mj-ea"/>
              </a:rPr>
              <a:t>而已</a:t>
            </a:r>
            <a:r>
              <a:rPr lang="zh-CN" altLang="en-US" sz="2800" b="1" dirty="0" smtClean="0">
                <a:latin typeface="+mj-ea"/>
                <a:ea typeface="+mj-ea"/>
              </a:rPr>
              <a:t>。</a:t>
            </a:r>
            <a:endParaRPr lang="en-US" altLang="zh-CN" sz="2800" b="1" dirty="0" smtClean="0">
              <a:latin typeface="+mj-ea"/>
              <a:ea typeface="+mj-ea"/>
            </a:endParaRP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lang="en-US" altLang="zh-CN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  2. </a:t>
            </a:r>
            <a:r>
              <a:rPr lang="zh-CN" altLang="en-US" sz="2800" b="1" dirty="0" smtClean="0">
                <a:solidFill>
                  <a:srgbClr val="A50021"/>
                </a:solidFill>
                <a:latin typeface="楷体" pitchFamily="49" charset="-122"/>
                <a:ea typeface="楷体" pitchFamily="49" charset="-122"/>
                <a:cs typeface="Times New Roman" pitchFamily="18" charset="0"/>
              </a:rPr>
              <a:t>移位操作类指令</a:t>
            </a:r>
            <a:endParaRPr lang="en-US" altLang="zh-CN" sz="2800" b="1" dirty="0" smtClean="0">
              <a:solidFill>
                <a:srgbClr val="A50021"/>
              </a:solidFill>
              <a:latin typeface="楷体" pitchFamily="49" charset="-122"/>
              <a:ea typeface="楷体" pitchFamily="49" charset="-122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移位操作用于对一个数据的各位做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向左</a:t>
            </a:r>
            <a:r>
              <a:rPr lang="zh-CN" altLang="zh-CN" sz="2800" b="1" dirty="0" smtClean="0"/>
              <a:t>或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向右</a:t>
            </a:r>
            <a:r>
              <a:rPr lang="zh-CN" altLang="zh-CN" sz="2800" b="1" dirty="0" smtClean="0"/>
              <a:t>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移动</a:t>
            </a:r>
            <a:r>
              <a:rPr lang="zh-CN" altLang="zh-CN" sz="2800" b="1" dirty="0" smtClean="0"/>
              <a:t>。移位操作可分为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逻辑移位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算术移位</a:t>
            </a:r>
            <a:r>
              <a:rPr lang="zh-CN" altLang="zh-CN" sz="2800" b="1" dirty="0" smtClean="0"/>
              <a:t>和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循环移位</a:t>
            </a:r>
            <a:r>
              <a:rPr lang="zh-CN" altLang="zh-CN" sz="2800" b="1" dirty="0" smtClean="0"/>
              <a:t>三类。各类移位指令的格式如下。</a:t>
            </a:r>
            <a:endParaRPr lang="en-US" altLang="zh-CN" sz="2800" b="1" dirty="0" smtClean="0"/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⑴</a:t>
            </a:r>
            <a:r>
              <a:rPr lang="zh-CN" altLang="zh-CN" sz="2400" b="1" dirty="0" smtClean="0">
                <a:latin typeface="+mn-ea"/>
              </a:rPr>
              <a:t> 逻辑左移指令：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SHL</a:t>
            </a:r>
            <a:r>
              <a:rPr lang="en-US" altLang="zh-CN" sz="2400" b="1" dirty="0" smtClean="0">
                <a:latin typeface="+mn-ea"/>
              </a:rPr>
              <a:t>  DST,CNT</a:t>
            </a:r>
            <a:endParaRPr lang="zh-CN" altLang="zh-CN" sz="2400" b="1" dirty="0" smtClean="0">
              <a:latin typeface="+mn-ea"/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⑵</a:t>
            </a:r>
            <a:r>
              <a:rPr lang="zh-CN" altLang="zh-CN" sz="2400" b="1" dirty="0" smtClean="0">
                <a:latin typeface="+mn-ea"/>
              </a:rPr>
              <a:t> 逻辑右移指令：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SHR</a:t>
            </a:r>
            <a:r>
              <a:rPr lang="en-US" altLang="zh-CN" sz="2400" b="1" dirty="0" smtClean="0">
                <a:latin typeface="+mn-ea"/>
              </a:rPr>
              <a:t>  DST,CNT</a:t>
            </a:r>
            <a:endParaRPr lang="zh-CN" altLang="zh-CN" sz="2400" b="1" dirty="0" smtClean="0">
              <a:latin typeface="+mn-ea"/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⑶</a:t>
            </a:r>
            <a:r>
              <a:rPr lang="zh-CN" altLang="zh-CN" sz="2400" b="1" dirty="0" smtClean="0">
                <a:latin typeface="+mn-ea"/>
              </a:rPr>
              <a:t> 算术左移指令：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SAL</a:t>
            </a:r>
            <a:r>
              <a:rPr lang="en-US" altLang="zh-CN" sz="2400" b="1" dirty="0" smtClean="0">
                <a:latin typeface="+mn-ea"/>
              </a:rPr>
              <a:t>  DST,CNT</a:t>
            </a:r>
            <a:endParaRPr lang="zh-CN" altLang="zh-CN" sz="2400" b="1" dirty="0" smtClean="0">
              <a:latin typeface="+mn-ea"/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⑷</a:t>
            </a:r>
            <a:r>
              <a:rPr lang="zh-CN" altLang="zh-CN" sz="2400" b="1" dirty="0" smtClean="0">
                <a:latin typeface="+mn-ea"/>
              </a:rPr>
              <a:t> 算术右移指令：</a:t>
            </a:r>
            <a:r>
              <a:rPr lang="en-US" altLang="zh-CN" sz="2400" b="1" dirty="0" smtClean="0">
                <a:solidFill>
                  <a:srgbClr val="0000FF"/>
                </a:solidFill>
                <a:latin typeface="+mn-ea"/>
              </a:rPr>
              <a:t>SAR</a:t>
            </a:r>
            <a:r>
              <a:rPr lang="en-US" altLang="zh-CN" sz="2400" b="1" dirty="0" smtClean="0">
                <a:latin typeface="+mn-ea"/>
              </a:rPr>
              <a:t>  DST,CNT</a:t>
            </a:r>
            <a:endParaRPr lang="zh-CN" altLang="zh-CN" sz="2400" b="1" dirty="0" smtClean="0">
              <a:latin typeface="+mn-ea"/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⑸</a:t>
            </a:r>
            <a:r>
              <a:rPr lang="zh-CN" altLang="zh-CN" sz="2400" b="1" dirty="0" smtClean="0">
                <a:latin typeface="+mn-ea"/>
              </a:rPr>
              <a:t> 循环左移指令：</a:t>
            </a:r>
            <a:r>
              <a:rPr lang="en-US" altLang="zh-CN" sz="2400" b="1" dirty="0" smtClean="0">
                <a:solidFill>
                  <a:srgbClr val="FF00FF"/>
                </a:solidFill>
                <a:latin typeface="+mn-ea"/>
              </a:rPr>
              <a:t>ROL</a:t>
            </a:r>
            <a:r>
              <a:rPr lang="en-US" altLang="zh-CN" sz="2400" b="1" dirty="0" smtClean="0">
                <a:latin typeface="+mn-ea"/>
              </a:rPr>
              <a:t>  DST,CNT</a:t>
            </a:r>
            <a:endParaRPr lang="zh-CN" altLang="zh-CN" sz="2400" b="1" dirty="0" smtClean="0">
              <a:latin typeface="+mn-ea"/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⑹</a:t>
            </a:r>
            <a:r>
              <a:rPr lang="zh-CN" altLang="zh-CN" sz="2400" b="1" dirty="0" smtClean="0">
                <a:latin typeface="+mn-ea"/>
              </a:rPr>
              <a:t> 循环右移指令：</a:t>
            </a:r>
            <a:r>
              <a:rPr lang="en-US" altLang="zh-CN" sz="2400" b="1" dirty="0" smtClean="0">
                <a:solidFill>
                  <a:srgbClr val="FF00FF"/>
                </a:solidFill>
                <a:latin typeface="+mn-ea"/>
              </a:rPr>
              <a:t>ROR</a:t>
            </a:r>
            <a:r>
              <a:rPr lang="en-US" altLang="zh-CN" sz="2400" b="1" dirty="0" smtClean="0">
                <a:latin typeface="+mn-ea"/>
              </a:rPr>
              <a:t>  DST,CNT</a:t>
            </a:r>
            <a:endParaRPr lang="zh-CN" altLang="zh-CN" sz="2400" b="1" dirty="0" smtClean="0">
              <a:latin typeface="+mn-ea"/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⑺</a:t>
            </a:r>
            <a:r>
              <a:rPr lang="zh-CN" altLang="zh-CN" sz="2400" b="1" dirty="0" smtClean="0">
                <a:latin typeface="+mn-ea"/>
              </a:rPr>
              <a:t> 带进位循环左移指令：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+mn-ea"/>
              </a:rPr>
              <a:t>RCL</a:t>
            </a:r>
            <a:r>
              <a:rPr lang="en-US" altLang="zh-CN" sz="2400" b="1" dirty="0" smtClean="0">
                <a:solidFill>
                  <a:srgbClr val="FF0000"/>
                </a:solidFill>
                <a:latin typeface="+mn-ea"/>
              </a:rPr>
              <a:t> </a:t>
            </a:r>
            <a:r>
              <a:rPr lang="en-US" altLang="zh-CN" sz="2400" b="1" dirty="0" smtClean="0">
                <a:latin typeface="+mn-ea"/>
              </a:rPr>
              <a:t> DST,CNT</a:t>
            </a:r>
            <a:endParaRPr lang="zh-CN" altLang="zh-CN" sz="2400" b="1" dirty="0" smtClean="0">
              <a:latin typeface="+mn-ea"/>
            </a:endParaRPr>
          </a:p>
          <a:p>
            <a:r>
              <a:rPr lang="zh-CN" altLang="zh-CN" sz="2400" b="1" dirty="0" smtClean="0">
                <a:solidFill>
                  <a:schemeClr val="accent2"/>
                </a:solidFill>
                <a:latin typeface="+mn-ea"/>
              </a:rPr>
              <a:t>⑻</a:t>
            </a:r>
            <a:r>
              <a:rPr lang="zh-CN" altLang="zh-CN" sz="2400" b="1" dirty="0" smtClean="0">
                <a:latin typeface="+mn-ea"/>
              </a:rPr>
              <a:t> 带进位循环右移指令：</a:t>
            </a:r>
            <a:r>
              <a:rPr lang="en-US" altLang="zh-CN" sz="2400" b="1" dirty="0" smtClean="0">
                <a:solidFill>
                  <a:schemeClr val="accent1"/>
                </a:solidFill>
                <a:latin typeface="+mn-ea"/>
              </a:rPr>
              <a:t>RCR</a:t>
            </a:r>
            <a:r>
              <a:rPr lang="en-US" altLang="zh-CN" sz="2400" b="1" dirty="0" smtClean="0">
                <a:latin typeface="+mn-ea"/>
              </a:rPr>
              <a:t>  DST,CNT</a:t>
            </a:r>
            <a:endParaRPr lang="zh-CN" altLang="zh-CN" sz="24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其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中，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是被移位的操作数，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CNT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是移位的次数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1441" name="Object 1"/>
          <p:cNvGraphicFramePr>
            <a:graphicFrameLocks noChangeAspect="1"/>
          </p:cNvGraphicFramePr>
          <p:nvPr/>
        </p:nvGraphicFramePr>
        <p:xfrm>
          <a:off x="1331640" y="569149"/>
          <a:ext cx="4824536" cy="6288852"/>
        </p:xfrm>
        <a:graphic>
          <a:graphicData uri="http://schemas.openxmlformats.org/presentationml/2006/ole">
            <p:oleObj spid="_x0000_s61441" name="Visio" r:id="rId3" imgW="3448717" imgH="4492847" progId="Visio.Drawing.11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使用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移位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指令时必须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注意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chemeClr val="accent1"/>
                </a:solidFill>
                <a:latin typeface="+mn-ea"/>
              </a:rPr>
              <a:t>⑴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DST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不能为立即数或段寄存器</a:t>
            </a:r>
            <a:endParaRPr lang="en-US" altLang="zh-CN" sz="2400" b="1" dirty="0" smtClean="0">
              <a:solidFill>
                <a:srgbClr val="FF0000"/>
              </a:solidFill>
              <a:latin typeface="+mn-ea"/>
            </a:endParaRPr>
          </a:p>
          <a:p>
            <a:pPr marL="51435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⑵ 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必须有明确的数据类型</a:t>
            </a:r>
            <a:endParaRPr lang="en-US" altLang="zh-CN" sz="24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⑶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当移位次数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CNT=1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时，可直接用立即数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表示，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否则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必须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用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CL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寄存器提供移位次数。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  <a:cs typeface="Times New Roman" pitchFamily="18" charset="0"/>
              </a:rPr>
              <a:t>例如</a:t>
            </a:r>
          </a:p>
          <a:p>
            <a:r>
              <a:rPr lang="en-US" altLang="zh-CN" sz="2000" b="1" dirty="0" smtClean="0">
                <a:latin typeface="+mn-ea"/>
              </a:rPr>
              <a:t>    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①</a:t>
            </a:r>
            <a:r>
              <a:rPr lang="en-US" altLang="zh-CN" sz="2000" b="1" dirty="0" smtClean="0">
                <a:latin typeface="+mn-ea"/>
              </a:rPr>
              <a:t> SHL  AL,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</a:t>
            </a:r>
            <a:endParaRPr lang="zh-CN" altLang="zh-CN" sz="2000" b="1" dirty="0" smtClean="0">
              <a:solidFill>
                <a:srgbClr val="FF0000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</a:t>
            </a:r>
            <a:r>
              <a:rPr lang="zh-CN" altLang="zh-CN" sz="2000" b="1" dirty="0" smtClean="0">
                <a:solidFill>
                  <a:schemeClr val="accent2"/>
                </a:solidFill>
                <a:latin typeface="+mn-ea"/>
              </a:rPr>
              <a:t>②</a:t>
            </a:r>
            <a:r>
              <a:rPr lang="zh-CN" altLang="zh-CN" sz="2000" b="1" dirty="0" smtClean="0">
                <a:latin typeface="+mn-ea"/>
              </a:rPr>
              <a:t> </a:t>
            </a:r>
            <a:r>
              <a:rPr lang="en-US" altLang="zh-CN" sz="2000" b="1" dirty="0" smtClean="0">
                <a:latin typeface="+mn-ea"/>
              </a:rPr>
              <a:t>MOV  CL,2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SHR  AX,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CL</a:t>
            </a:r>
          </a:p>
          <a:p>
            <a:endParaRPr lang="en-US" altLang="zh-CN" sz="8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zh-CN" altLang="zh-CN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⑷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逻辑和算术移位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指令影响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ZF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SF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循环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移位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指令只影响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。对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OF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的影响只有在移位次数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en-US" altLang="zh-CN" sz="2400" b="1" dirty="0" smtClean="0">
                <a:solidFill>
                  <a:srgbClr val="FF00FF"/>
                </a:solidFill>
                <a:latin typeface="Times New Roman" pitchFamily="18" charset="0"/>
                <a:cs typeface="Times New Roman" pitchFamily="18" charset="0"/>
              </a:rPr>
              <a:t>CNT=1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时才有效，否则无定义。当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CNT=1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时，若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最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高位的值在移位前后是相同的，则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OF=0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，否则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OF=1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400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1196752"/>
            <a:ext cx="8363272" cy="5112568"/>
          </a:xfrm>
          <a:prstGeom prst="rect">
            <a:avLst/>
          </a:prstGeom>
        </p:spPr>
        <p:txBody>
          <a:bodyPr vert="horz">
            <a:normAutofit lnSpcReduction="10000"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3.49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编写指令序列，将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AL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寄存器的高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位和低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4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位互换。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解：凡涉及改变数据位的位置的操作，只能使用移位指令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来完成。指令序列如下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 MOV  CL,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4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ROL</a:t>
            </a:r>
            <a:r>
              <a:rPr lang="en-US" altLang="zh-CN" sz="2000" b="1" dirty="0" smtClean="0">
                <a:latin typeface="+mn-ea"/>
              </a:rPr>
              <a:t>  AL,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CL</a:t>
            </a:r>
            <a:endParaRPr lang="zh-CN" altLang="zh-CN" sz="2000" b="1" dirty="0" smtClean="0">
              <a:solidFill>
                <a:srgbClr val="0000FF"/>
              </a:solidFill>
              <a:latin typeface="+mn-ea"/>
            </a:endParaRPr>
          </a:p>
          <a:p>
            <a:endParaRPr lang="en-US" altLang="zh-CN" sz="800" b="1" dirty="0" smtClean="0">
              <a:latin typeface="+mn-ea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算术移位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操作用于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有符号数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，具有一定的算术运算效果</a:t>
            </a:r>
            <a:r>
              <a:rPr lang="zh-CN" altLang="en-US" sz="2800" b="1" dirty="0" smtClean="0">
                <a:latin typeface="Times New Roman" pitchFamily="18" charset="0"/>
                <a:cs typeface="Times New Roman" pitchFamily="18" charset="0"/>
              </a:rPr>
              <a:t>：</a:t>
            </a:r>
            <a:endParaRPr lang="en-US" altLang="zh-CN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solidFill>
                  <a:schemeClr val="accent1"/>
                </a:solidFill>
                <a:latin typeface="Times New Roman" pitchFamily="18" charset="0"/>
                <a:ea typeface="宋体"/>
                <a:cs typeface="Times New Roman" pitchFamily="18" charset="0"/>
              </a:rPr>
              <a:t>⑴</a:t>
            </a:r>
            <a:r>
              <a:rPr lang="en-US" altLang="zh-CN" sz="2400" b="1" dirty="0" smtClean="0">
                <a:latin typeface="Times New Roman" pitchFamily="18" charset="0"/>
                <a:ea typeface="宋体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将一个有符号数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算术左移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位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，相当于对该数</a:t>
            </a:r>
            <a:r>
              <a:rPr lang="zh-CN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乘以</a:t>
            </a:r>
            <a:r>
              <a:rPr lang="en-US" altLang="zh-CN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（前提是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OF=0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，未溢出）；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⑵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将一个有符号数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算术右移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位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，相当于对该数</a:t>
            </a:r>
            <a:r>
              <a:rPr lang="zh-CN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除以</a:t>
            </a: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（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DST</a:t>
            </a: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中保留的是商，余数在</a:t>
            </a:r>
            <a:r>
              <a:rPr lang="en-US" altLang="zh-CN" sz="2400" b="1" dirty="0" smtClean="0">
                <a:latin typeface="Times New Roman" pitchFamily="18" charset="0"/>
                <a:cs typeface="Times New Roman" pitchFamily="18" charset="0"/>
              </a:rPr>
              <a:t>CF</a:t>
            </a:r>
            <a:r>
              <a:rPr lang="zh-CN" altLang="zh-CN" sz="2400" b="1" dirty="0" smtClean="0">
                <a:latin typeface="Times New Roman" pitchFamily="18" charset="0"/>
                <a:cs typeface="Times New Roman" pitchFamily="18" charset="0"/>
              </a:rPr>
              <a:t>）。</a:t>
            </a:r>
            <a:endParaRPr lang="en-US" altLang="zh-CN" sz="2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对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无符号数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做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逻辑移位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，也有类似的算术运算效果。</a:t>
            </a:r>
            <a:endParaRPr lang="en-US" altLang="zh-CN" sz="2800" b="1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323528" y="1196752"/>
            <a:ext cx="8496944" cy="511256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【例</a:t>
            </a:r>
            <a:r>
              <a:rPr lang="en-US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3.50</a:t>
            </a:r>
            <a:r>
              <a:rPr lang="zh-CN" altLang="zh-CN" sz="2400" b="1" dirty="0" smtClean="0">
                <a:solidFill>
                  <a:srgbClr val="FF0066"/>
                </a:solidFill>
                <a:latin typeface="华文楷体" pitchFamily="2" charset="-122"/>
                <a:ea typeface="华文楷体" pitchFamily="2" charset="-122"/>
              </a:rPr>
              <a:t>】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编写指令序列，将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DX:AX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中的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32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位无符号数乘以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解：对无符号数乘以</a:t>
            </a:r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，只需对其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逻辑左移</a:t>
            </a:r>
            <a:r>
              <a:rPr lang="en-US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zh-CN" sz="2400" b="1" dirty="0" smtClean="0">
                <a:solidFill>
                  <a:srgbClr val="FF0000"/>
                </a:solidFill>
                <a:latin typeface="华文楷体" pitchFamily="2" charset="-122"/>
                <a:ea typeface="华文楷体" pitchFamily="2" charset="-122"/>
              </a:rPr>
              <a:t>位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即可。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操作过程如图所示</a:t>
            </a:r>
            <a:endParaRPr lang="zh-CN" altLang="zh-CN" sz="800" b="1" dirty="0" smtClean="0"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latin typeface="+mn-ea"/>
              </a:rPr>
              <a:t>            </a:t>
            </a:r>
          </a:p>
          <a:p>
            <a:endParaRPr lang="en-US" altLang="zh-CN" sz="2000" b="1" dirty="0" smtClean="0"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endParaRPr lang="en-US" altLang="zh-CN" sz="20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华文楷体" pitchFamily="2" charset="-122"/>
                <a:ea typeface="华文楷体" pitchFamily="2" charset="-122"/>
              </a:rPr>
              <a:t>    </a:t>
            </a:r>
            <a:r>
              <a:rPr lang="zh-CN" altLang="zh-CN" sz="2400" b="1" dirty="0" smtClean="0">
                <a:latin typeface="华文楷体" pitchFamily="2" charset="-122"/>
                <a:ea typeface="华文楷体" pitchFamily="2" charset="-122"/>
              </a:rPr>
              <a:t>指令序列如下</a:t>
            </a:r>
            <a:endParaRPr lang="en-US" altLang="zh-CN" sz="2400" b="1" dirty="0" smtClean="0">
              <a:latin typeface="华文楷体" pitchFamily="2" charset="-122"/>
              <a:ea typeface="华文楷体" pitchFamily="2" charset="-122"/>
            </a:endParaRPr>
          </a:p>
          <a:p>
            <a:endParaRPr lang="en-US" altLang="zh-CN" sz="800" dirty="0" smtClean="0"/>
          </a:p>
          <a:p>
            <a:r>
              <a:rPr lang="en-US" altLang="zh-CN" sz="2000" b="1" dirty="0" smtClean="0">
                <a:latin typeface="+mn-ea"/>
              </a:rPr>
              <a:t>            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SHL</a:t>
            </a:r>
            <a:r>
              <a:rPr lang="en-US" altLang="zh-CN" sz="2000" b="1" dirty="0" smtClean="0">
                <a:latin typeface="+mn-ea"/>
              </a:rPr>
              <a:t>  AX,1</a:t>
            </a:r>
            <a:endParaRPr lang="zh-CN" altLang="zh-CN" sz="2000" b="1" dirty="0" smtClean="0">
              <a:latin typeface="+mn-ea"/>
            </a:endParaRPr>
          </a:p>
          <a:p>
            <a:r>
              <a:rPr lang="en-US" altLang="zh-CN" sz="2000" b="1" dirty="0" smtClean="0">
                <a:latin typeface="+mn-ea"/>
              </a:rPr>
              <a:t>            </a:t>
            </a:r>
            <a:r>
              <a:rPr lang="en-US" altLang="zh-CN" sz="2000" b="1" dirty="0" smtClean="0">
                <a:solidFill>
                  <a:srgbClr val="0000FF"/>
                </a:solidFill>
                <a:latin typeface="+mn-ea"/>
              </a:rPr>
              <a:t>RCL</a:t>
            </a:r>
            <a:r>
              <a:rPr lang="en-US" altLang="zh-CN" sz="2000" b="1" dirty="0" smtClean="0">
                <a:latin typeface="+mn-ea"/>
              </a:rPr>
              <a:t>  DX,1</a:t>
            </a:r>
          </a:p>
        </p:txBody>
      </p:sp>
      <p:sp>
        <p:nvSpPr>
          <p:cNvPr id="1105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110593" name="Object 1"/>
          <p:cNvGraphicFramePr>
            <a:graphicFrameLocks noChangeAspect="1"/>
          </p:cNvGraphicFramePr>
          <p:nvPr/>
        </p:nvGraphicFramePr>
        <p:xfrm>
          <a:off x="755576" y="2348880"/>
          <a:ext cx="7788755" cy="2160240"/>
        </p:xfrm>
        <a:graphic>
          <a:graphicData uri="http://schemas.openxmlformats.org/presentationml/2006/ole">
            <p:oleObj spid="_x0000_s110593" name="Visio" r:id="rId3" imgW="4043648" imgH="1109710" progId="Visio.Drawing.11">
              <p:embed/>
            </p:oleObj>
          </a:graphicData>
        </a:graphic>
      </p:graphicFrame>
    </p:spTree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 txBox="1">
            <a:spLocks/>
          </p:cNvSpPr>
          <p:nvPr/>
        </p:nvSpPr>
        <p:spPr>
          <a:xfrm>
            <a:off x="457200" y="980728"/>
            <a:ext cx="8229600" cy="5472608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marL="274320" marR="0" lvl="0" indent="-27432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accent3"/>
              </a:buClr>
              <a:buSzPct val="95000"/>
              <a:buFont typeface="Wingdings 2"/>
              <a:buNone/>
              <a:tabLst/>
              <a:defRPr/>
            </a:pP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3.3.4 </a:t>
            </a:r>
            <a:r>
              <a:rPr kumimoji="0" lang="zh-CN" altLang="en-US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6A18A8"/>
                </a:solidFill>
                <a:effectLst/>
                <a:uLnTx/>
                <a:uFillTx/>
                <a:latin typeface="方正舒体" pitchFamily="2" charset="-122"/>
                <a:ea typeface="方正舒体" pitchFamily="2" charset="-122"/>
                <a:cs typeface="+mn-cs"/>
              </a:rPr>
              <a:t>串操作类指令</a:t>
            </a:r>
            <a:endParaRPr kumimoji="0" lang="en-US" altLang="zh-CN" sz="2800" b="1" i="0" u="none" strike="noStrike" kern="1200" cap="none" spc="0" normalizeH="0" baseline="0" noProof="0" dirty="0" smtClean="0">
              <a:ln>
                <a:noFill/>
              </a:ln>
              <a:solidFill>
                <a:srgbClr val="6A18A8"/>
              </a:solidFill>
              <a:effectLst/>
              <a:uLnTx/>
              <a:uFillTx/>
              <a:latin typeface="方正舒体" pitchFamily="2" charset="-122"/>
              <a:ea typeface="方正舒体" pitchFamily="2" charset="-122"/>
              <a:cs typeface="+mn-cs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solidFill>
                  <a:srgbClr val="FF0000"/>
                </a:solidFill>
              </a:rPr>
              <a:t>串操作</a:t>
            </a:r>
            <a:r>
              <a:rPr lang="zh-CN" altLang="zh-CN" sz="2800" b="1" dirty="0" smtClean="0"/>
              <a:t>指令用于对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字符串</a:t>
            </a:r>
            <a:r>
              <a:rPr lang="zh-CN" altLang="zh-CN" sz="2800" b="1" dirty="0" smtClean="0"/>
              <a:t>或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数据串</a:t>
            </a:r>
            <a:r>
              <a:rPr lang="zh-CN" altLang="zh-CN" sz="2800" b="1" dirty="0" smtClean="0"/>
              <a:t>（即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成组数据</a:t>
            </a:r>
            <a:r>
              <a:rPr lang="zh-CN" altLang="zh-CN" sz="2800" b="1" dirty="0" smtClean="0"/>
              <a:t>）进行操作，如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串传送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串比较</a:t>
            </a:r>
            <a:r>
              <a:rPr lang="zh-CN" altLang="zh-CN" sz="2800" b="1" dirty="0" smtClean="0"/>
              <a:t>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串搜索</a:t>
            </a:r>
            <a:r>
              <a:rPr lang="zh-CN" altLang="zh-CN" sz="2800" b="1" dirty="0" smtClean="0"/>
              <a:t>等。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所谓的串操作实际上是通过对串中的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各个元素</a:t>
            </a:r>
            <a:r>
              <a:rPr lang="zh-CN" altLang="zh-CN" sz="2800" b="1" dirty="0" smtClean="0">
                <a:solidFill>
                  <a:srgbClr val="0000FF"/>
                </a:solidFill>
              </a:rPr>
              <a:t>依次连续</a:t>
            </a:r>
            <a:r>
              <a:rPr lang="zh-CN" altLang="zh-CN" sz="2800" b="1" dirty="0" smtClean="0"/>
              <a:t>处理来完成的。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/>
              <a:t>要实现对串的处理，必须解决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两个问题</a:t>
            </a:r>
            <a:r>
              <a:rPr lang="zh-CN" altLang="zh-CN" sz="2800" b="1" dirty="0" smtClean="0"/>
              <a:t>：</a:t>
            </a:r>
            <a:endParaRPr lang="en-US" altLang="zh-CN" sz="2800" b="1" dirty="0" smtClean="0"/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solidFill>
                  <a:schemeClr val="accent1"/>
                </a:solidFill>
              </a:rPr>
              <a:t>①</a:t>
            </a:r>
            <a:r>
              <a:rPr lang="en-US" altLang="zh-CN" sz="2400" b="1" dirty="0" smtClean="0"/>
              <a:t> </a:t>
            </a:r>
            <a:r>
              <a:rPr lang="zh-CN" altLang="zh-CN" sz="2400" b="1" dirty="0" smtClean="0"/>
              <a:t>如何依次提供串中各元素的地址？</a:t>
            </a:r>
            <a:r>
              <a:rPr lang="en-US" altLang="zh-CN" sz="2400" b="1" dirty="0" smtClean="0"/>
              <a:t>    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串指针</a:t>
            </a:r>
            <a:endParaRPr lang="en-US" altLang="zh-CN" sz="24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</a:pPr>
            <a:r>
              <a:rPr lang="zh-CN" altLang="zh-CN" sz="2400" b="1" dirty="0" smtClean="0">
                <a:solidFill>
                  <a:schemeClr val="accent1"/>
                </a:solidFill>
              </a:rPr>
              <a:t>②</a:t>
            </a:r>
            <a:r>
              <a:rPr lang="en-US" altLang="zh-CN" sz="2400" b="1" dirty="0" smtClean="0"/>
              <a:t> </a:t>
            </a:r>
            <a:r>
              <a:rPr lang="zh-CN" altLang="zh-CN" sz="2400" b="1" dirty="0" smtClean="0"/>
              <a:t>如何控制操作的次数？</a:t>
            </a:r>
            <a:r>
              <a:rPr lang="en-US" altLang="zh-CN" sz="2400" b="1" dirty="0" smtClean="0"/>
              <a:t>    </a:t>
            </a:r>
            <a:r>
              <a:rPr lang="zh-CN" altLang="en-US" sz="2400" b="1" dirty="0" smtClean="0">
                <a:latin typeface="华文新魏" pitchFamily="2" charset="-122"/>
                <a:ea typeface="华文新魏" pitchFamily="2" charset="-122"/>
              </a:rPr>
              <a:t>用</a:t>
            </a:r>
            <a:r>
              <a:rPr lang="zh-CN" altLang="en-US" sz="2400" b="1" dirty="0" smtClean="0"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重复前缀</a:t>
            </a:r>
            <a:endParaRPr lang="en-US" altLang="zh-CN" sz="2400" b="1" dirty="0" smtClean="0">
              <a:solidFill>
                <a:srgbClr val="FF0000"/>
              </a:solidFill>
              <a:latin typeface="华文新魏" pitchFamily="2" charset="-122"/>
              <a:ea typeface="华文新魏" pitchFamily="2" charset="-122"/>
            </a:endParaRPr>
          </a:p>
          <a:p>
            <a:pPr marL="514350" lvl="0" indent="-514350">
              <a:spcBef>
                <a:spcPct val="20000"/>
              </a:spcBef>
              <a:buClr>
                <a:srgbClr val="C87608"/>
              </a:buClr>
              <a:buSzPct val="95000"/>
              <a:buFont typeface="Wingdings" pitchFamily="2" charset="2"/>
              <a:buChar char="u"/>
            </a:pP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串操作涉及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源串地址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DS:SI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目的串地址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ES:DI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，其中，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称为</a:t>
            </a:r>
            <a:r>
              <a:rPr lang="zh-CN" altLang="zh-C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源串指针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DI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称为</a:t>
            </a:r>
            <a:r>
              <a:rPr lang="zh-CN" altLang="zh-CN" sz="28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目的串指针</a:t>
            </a:r>
            <a:r>
              <a:rPr lang="zh-CN" altLang="zh-CN" sz="2800" b="1" dirty="0" smtClean="0">
                <a:latin typeface="Times New Roman" pitchFamily="18" charset="0"/>
                <a:cs typeface="Times New Roman" pitchFamily="18" charset="0"/>
              </a:rPr>
              <a:t>。</a:t>
            </a:r>
            <a:endParaRPr lang="en-US" altLang="zh-CN" sz="2800" b="1" dirty="0" smtClean="0">
              <a:solidFill>
                <a:srgbClr val="FF0000"/>
              </a:solidFill>
              <a:latin typeface="Times New Roman" pitchFamily="18" charset="0"/>
              <a:ea typeface="华文新魏" pitchFamily="2" charset="-122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流畅">
  <a:themeElements>
    <a:clrScheme name="流畅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流畅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流畅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3811</TotalTime>
  <Words>14813</Words>
  <Application>Microsoft Office PowerPoint</Application>
  <PresentationFormat>全屏显示(4:3)</PresentationFormat>
  <Paragraphs>1567</Paragraphs>
  <Slides>145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145</vt:i4>
      </vt:variant>
    </vt:vector>
  </HeadingPairs>
  <TitlesOfParts>
    <vt:vector size="147" baseType="lpstr">
      <vt:lpstr>流畅</vt:lpstr>
      <vt:lpstr>Visio</vt:lpstr>
      <vt:lpstr>第3章  8086指令系统</vt:lpstr>
      <vt:lpstr>幻灯片 2</vt:lpstr>
      <vt:lpstr>3.1 指令系统基本概念</vt:lpstr>
      <vt:lpstr>幻灯片 4</vt:lpstr>
      <vt:lpstr>幻灯片 5</vt:lpstr>
      <vt:lpstr>幻灯片 6</vt:lpstr>
      <vt:lpstr>3.2 寻址方式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3.3 指令系统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  <vt:lpstr>幻灯片 101</vt:lpstr>
      <vt:lpstr>幻灯片 102</vt:lpstr>
      <vt:lpstr>幻灯片 103</vt:lpstr>
      <vt:lpstr>幻灯片 104</vt:lpstr>
      <vt:lpstr>幻灯片 105</vt:lpstr>
      <vt:lpstr>幻灯片 106</vt:lpstr>
      <vt:lpstr>幻灯片 107</vt:lpstr>
      <vt:lpstr>幻灯片 108</vt:lpstr>
      <vt:lpstr>幻灯片 109</vt:lpstr>
      <vt:lpstr>幻灯片 110</vt:lpstr>
      <vt:lpstr>幻灯片 111</vt:lpstr>
      <vt:lpstr>幻灯片 112</vt:lpstr>
      <vt:lpstr>幻灯片 113</vt:lpstr>
      <vt:lpstr>幻灯片 114</vt:lpstr>
      <vt:lpstr>幻灯片 115</vt:lpstr>
      <vt:lpstr>幻灯片 116</vt:lpstr>
      <vt:lpstr>幻灯片 117</vt:lpstr>
      <vt:lpstr>幻灯片 118</vt:lpstr>
      <vt:lpstr>幻灯片 119</vt:lpstr>
      <vt:lpstr>幻灯片 120</vt:lpstr>
      <vt:lpstr>幻灯片 121</vt:lpstr>
      <vt:lpstr>幻灯片 122</vt:lpstr>
      <vt:lpstr>幻灯片 123</vt:lpstr>
      <vt:lpstr>幻灯片 124</vt:lpstr>
      <vt:lpstr>幻灯片 125</vt:lpstr>
      <vt:lpstr>幻灯片 126</vt:lpstr>
      <vt:lpstr>幻灯片 127</vt:lpstr>
      <vt:lpstr>幻灯片 128</vt:lpstr>
      <vt:lpstr>幻灯片 129</vt:lpstr>
      <vt:lpstr>幻灯片 130</vt:lpstr>
      <vt:lpstr>幻灯片 131</vt:lpstr>
      <vt:lpstr>幻灯片 132</vt:lpstr>
      <vt:lpstr>幻灯片 133</vt:lpstr>
      <vt:lpstr>幻灯片 134</vt:lpstr>
      <vt:lpstr>幻灯片 135</vt:lpstr>
      <vt:lpstr>幻灯片 136</vt:lpstr>
      <vt:lpstr>幻灯片 137</vt:lpstr>
      <vt:lpstr>幻灯片 138</vt:lpstr>
      <vt:lpstr>幻灯片 139</vt:lpstr>
      <vt:lpstr>幻灯片 140</vt:lpstr>
      <vt:lpstr>幻灯片 141</vt:lpstr>
      <vt:lpstr>幻灯片 142</vt:lpstr>
      <vt:lpstr>幻灯片 143</vt:lpstr>
      <vt:lpstr>幻灯片 144</vt:lpstr>
      <vt:lpstr>幻灯片 145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第3章  8086指令系统</dc:title>
  <dc:creator>Lenovo</dc:creator>
  <cp:lastModifiedBy>Lenovo</cp:lastModifiedBy>
  <cp:revision>331</cp:revision>
  <dcterms:created xsi:type="dcterms:W3CDTF">2018-11-29T03:46:19Z</dcterms:created>
  <dcterms:modified xsi:type="dcterms:W3CDTF">2019-07-11T03:01:23Z</dcterms:modified>
</cp:coreProperties>
</file>