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bin" ContentType="application/vnd.openxmlformats-officedocument.oleObject"/>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Default Extension="emf" ContentType="image/x-emf"/>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Lst>
  <p:notesMasterIdLst>
    <p:notesMasterId r:id="rId36"/>
  </p:notesMasterIdLst>
  <p:sldIdLst>
    <p:sldId id="256" r:id="rId2"/>
    <p:sldId id="291" r:id="rId3"/>
    <p:sldId id="257" r:id="rId4"/>
    <p:sldId id="258" r:id="rId5"/>
    <p:sldId id="259" r:id="rId6"/>
    <p:sldId id="261" r:id="rId7"/>
    <p:sldId id="262" r:id="rId8"/>
    <p:sldId id="263" r:id="rId9"/>
    <p:sldId id="264" r:id="rId10"/>
    <p:sldId id="265" r:id="rId11"/>
    <p:sldId id="267" r:id="rId12"/>
    <p:sldId id="268" r:id="rId13"/>
    <p:sldId id="270" r:id="rId14"/>
    <p:sldId id="269" r:id="rId15"/>
    <p:sldId id="271"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286" r:id="rId31"/>
    <p:sldId id="287" r:id="rId32"/>
    <p:sldId id="288" r:id="rId33"/>
    <p:sldId id="289" r:id="rId34"/>
    <p:sldId id="290" r:id="rId35"/>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66"/>
    <a:srgbClr val="A50021"/>
    <a:srgbClr val="6A18A8"/>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8" d="100"/>
          <a:sy n="108" d="100"/>
        </p:scale>
        <p:origin x="-1704" y="-78"/>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6.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A24E06D-0BBA-445B-918E-4B8D7DDD35BB}" type="datetimeFigureOut">
              <a:rPr lang="zh-CN" altLang="en-US" smtClean="0"/>
              <a:pPr/>
              <a:t>2019/2/1</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BFC15B7-2CDD-4531-A665-0328A116CEE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Ref idx="1002">
        <a:schemeClr val="bg2"/>
      </p:bgRef>
    </p:bg>
    <p:spTree>
      <p:nvGrpSpPr>
        <p:cNvPr id="1" name=""/>
        <p:cNvGrpSpPr/>
        <p:nvPr/>
      </p:nvGrpSpPr>
      <p:grpSpPr>
        <a:xfrm>
          <a:off x="0" y="0"/>
          <a:ext cx="0" cy="0"/>
          <a:chOff x="0" y="0"/>
          <a:chExt cx="0" cy="0"/>
        </a:xfrm>
      </p:grpSpPr>
      <p:sp>
        <p:nvSpPr>
          <p:cNvPr id="9" name="标题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17" name="副标题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zh-CN" altLang="en-US" smtClean="0"/>
              <a:t>单击此处编辑母版副标题样式</a:t>
            </a:r>
            <a:endParaRPr kumimoji="0" lang="en-US"/>
          </a:p>
        </p:txBody>
      </p:sp>
      <p:sp>
        <p:nvSpPr>
          <p:cNvPr id="30" name="日期占位符 29"/>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19" name="页脚占位符 18"/>
          <p:cNvSpPr>
            <a:spLocks noGrp="1"/>
          </p:cNvSpPr>
          <p:nvPr>
            <p:ph type="ftr" sz="quarter" idx="11"/>
          </p:nvPr>
        </p:nvSpPr>
        <p:spPr/>
        <p:txBody>
          <a:bodyPr/>
          <a:lstStyle/>
          <a:p>
            <a:endParaRPr lang="zh-CN" altLang="en-US"/>
          </a:p>
        </p:txBody>
      </p:sp>
      <p:sp>
        <p:nvSpPr>
          <p:cNvPr id="27" name="灯片编号占位符 26"/>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914401"/>
            <a:ext cx="2057400" cy="5211763"/>
          </a:xfrm>
        </p:spPr>
        <p:txBody>
          <a:bodyPr vert="eaVert"/>
          <a:lstStyle/>
          <a:p>
            <a:r>
              <a:rPr kumimoji="0" lang="zh-CN" altLang="en-US" smtClean="0"/>
              <a:t>单击此处编辑母版标题样式</a:t>
            </a:r>
            <a:endParaRPr kumimoji="0" lang="en-US"/>
          </a:p>
        </p:txBody>
      </p:sp>
      <p:sp>
        <p:nvSpPr>
          <p:cNvPr id="3" name="竖排文字占位符 2"/>
          <p:cNvSpPr>
            <a:spLocks noGrp="1"/>
          </p:cNvSpPr>
          <p:nvPr>
            <p:ph type="body" orient="vert" idx="1"/>
          </p:nvPr>
        </p:nvSpPr>
        <p:spPr>
          <a:xfrm>
            <a:off x="457200" y="914401"/>
            <a:ext cx="6019800" cy="5211763"/>
          </a:xfrm>
        </p:spPr>
        <p:txBody>
          <a:bodyPr vert="eaVert"/>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0" lang="zh-CN" altLang="en-US" smtClean="0"/>
              <a:t>单击此处编辑母版标题样式</a:t>
            </a:r>
            <a:endParaRPr kumimoji="0" lang="en-US"/>
          </a:p>
        </p:txBody>
      </p:sp>
      <p:sp>
        <p:nvSpPr>
          <p:cNvPr id="3" name="内容占位符 2"/>
          <p:cNvSpPr>
            <a:spLocks noGrp="1"/>
          </p:cNvSpPr>
          <p:nvPr>
            <p:ph idx="1"/>
          </p:nvPr>
        </p:nvSpPr>
        <p:spPr/>
        <p:txBody>
          <a:body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日期占位符 3"/>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bg>
      <p:bgRef idx="1002">
        <a:schemeClr val="bg2"/>
      </p:bgRef>
    </p:bg>
    <p:spTree>
      <p:nvGrpSpPr>
        <p:cNvPr id="1" name=""/>
        <p:cNvGrpSpPr/>
        <p:nvPr/>
      </p:nvGrpSpPr>
      <p:grpSpPr>
        <a:xfrm>
          <a:off x="0" y="0"/>
          <a:ext cx="0" cy="0"/>
          <a:chOff x="0" y="0"/>
          <a:chExt cx="0" cy="0"/>
        </a:xfrm>
      </p:grpSpPr>
      <p:sp>
        <p:nvSpPr>
          <p:cNvPr id="2" name="标题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zh-CN" altLang="en-US" smtClean="0"/>
              <a:t>单击此处编辑母版文本样式</a:t>
            </a:r>
          </a:p>
        </p:txBody>
      </p:sp>
      <p:sp>
        <p:nvSpPr>
          <p:cNvPr id="4" name="日期占位符 3"/>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a:lstStyle/>
          <a:p>
            <a:r>
              <a:rPr kumimoji="0" lang="zh-CN" altLang="en-US" smtClean="0"/>
              <a:t>单击此处编辑母版标题样式</a:t>
            </a:r>
            <a:endParaRPr kumimoji="0" lang="en-US"/>
          </a:p>
        </p:txBody>
      </p:sp>
      <p:sp>
        <p:nvSpPr>
          <p:cNvPr id="3" name="内容占位符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4" name="内容占位符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1143000"/>
          </a:xfrm>
        </p:spPr>
        <p:txBody>
          <a:bodyPr tIns="45720" anchor="b"/>
          <a:lstStyle>
            <a:lvl1pPr>
              <a:defRPr/>
            </a:lvl1pPr>
          </a:lstStyle>
          <a:p>
            <a:r>
              <a:rPr kumimoji="0" lang="zh-CN" altLang="en-US" smtClean="0"/>
              <a:t>单击此处编辑母版标题样式</a:t>
            </a:r>
            <a:endParaRPr kumimoji="0" lang="en-US"/>
          </a:p>
        </p:txBody>
      </p:sp>
      <p:sp>
        <p:nvSpPr>
          <p:cNvPr id="3" name="文本占位符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4" name="文本占位符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zh-CN" altLang="en-US" smtClean="0"/>
              <a:t>单击此处编辑母版文本样式</a:t>
            </a:r>
          </a:p>
        </p:txBody>
      </p:sp>
      <p:sp>
        <p:nvSpPr>
          <p:cNvPr id="5" name="内容占位符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6" name="内容占位符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7" name="日期占位符 6"/>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日期占位符 2"/>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zh-CN" altLang="en-US" smtClean="0"/>
              <a:t>单击此处编辑母版标题样式</a:t>
            </a:r>
            <a:endParaRPr kumimoji="0" lang="en-US"/>
          </a:p>
        </p:txBody>
      </p:sp>
      <p:sp>
        <p:nvSpPr>
          <p:cNvPr id="3" name="文本占位符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zh-CN" altLang="en-US" smtClean="0"/>
              <a:t>单击此处编辑母版文本样式</a:t>
            </a:r>
          </a:p>
        </p:txBody>
      </p:sp>
      <p:sp>
        <p:nvSpPr>
          <p:cNvPr id="4" name="内容占位符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zh-CN" altLang="en-US" smtClean="0"/>
              <a:t>单击此处编辑母版文本样式</a:t>
            </a:r>
          </a:p>
          <a:p>
            <a:pPr lvl="1" eaLnBrk="1" latinLnBrk="0" hangingPunct="1"/>
            <a:r>
              <a:rPr lang="zh-CN" altLang="en-US" smtClean="0"/>
              <a:t>第二级</a:t>
            </a:r>
          </a:p>
          <a:p>
            <a:pPr lvl="2" eaLnBrk="1" latinLnBrk="0" hangingPunct="1"/>
            <a:r>
              <a:rPr lang="zh-CN" altLang="en-US" smtClean="0"/>
              <a:t>第三级</a:t>
            </a:r>
          </a:p>
          <a:p>
            <a:pPr lvl="3" eaLnBrk="1" latinLnBrk="0" hangingPunct="1"/>
            <a:r>
              <a:rPr lang="zh-CN" altLang="en-US" smtClean="0"/>
              <a:t>第四级</a:t>
            </a:r>
          </a:p>
          <a:p>
            <a:pPr lvl="4" eaLnBrk="1" latinLnBrk="0" hangingPunct="1"/>
            <a:r>
              <a:rPr lang="zh-CN" altLang="en-US" smtClean="0"/>
              <a:t>第五级</a:t>
            </a:r>
            <a:endParaRPr kumimoji="0" lang="en-US"/>
          </a:p>
        </p:txBody>
      </p:sp>
      <p:sp>
        <p:nvSpPr>
          <p:cNvPr id="5" name="日期占位符 4"/>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8BD6FE-D78C-48EE-8926-B8BF8C202FD2}"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图片与标题">
    <p:spTree>
      <p:nvGrpSpPr>
        <p:cNvPr id="1" name=""/>
        <p:cNvGrpSpPr/>
        <p:nvPr/>
      </p:nvGrpSpPr>
      <p:grpSpPr>
        <a:xfrm>
          <a:off x="0" y="0"/>
          <a:ext cx="0" cy="0"/>
          <a:chOff x="0" y="0"/>
          <a:chExt cx="0" cy="0"/>
        </a:xfrm>
      </p:grpSpPr>
      <p:sp>
        <p:nvSpPr>
          <p:cNvPr id="9" name="单圆角矩形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直角三角形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标题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zh-CN" altLang="en-US" smtClean="0"/>
              <a:t>单击此处编辑母版标题样式</a:t>
            </a:r>
            <a:endParaRPr kumimoji="0" lang="en-US"/>
          </a:p>
        </p:txBody>
      </p:sp>
      <p:sp>
        <p:nvSpPr>
          <p:cNvPr id="4" name="文本占位符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zh-CN" altLang="en-US" smtClean="0"/>
              <a:t>单击此处编辑母版文本样式</a:t>
            </a:r>
          </a:p>
        </p:txBody>
      </p:sp>
      <p:sp>
        <p:nvSpPr>
          <p:cNvPr id="5" name="日期占位符 4"/>
          <p:cNvSpPr>
            <a:spLocks noGrp="1"/>
          </p:cNvSpPr>
          <p:nvPr>
            <p:ph type="dt" sz="half" idx="10"/>
          </p:nvPr>
        </p:nvSpPr>
        <p:spPr/>
        <p:txBody>
          <a:bodyPr/>
          <a:lstStyle/>
          <a:p>
            <a:fld id="{82FA7E89-BCFE-424C-B632-84997D782F4E}" type="datetimeFigureOut">
              <a:rPr lang="zh-CN" altLang="en-US" smtClean="0"/>
              <a:pPr/>
              <a:t>2019/2/1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a:xfrm>
            <a:off x="8077200" y="6356350"/>
            <a:ext cx="609600" cy="365125"/>
          </a:xfrm>
        </p:spPr>
        <p:txBody>
          <a:bodyPr/>
          <a:lstStyle/>
          <a:p>
            <a:fld id="{128BD6FE-D78C-48EE-8926-B8BF8C202FD2}" type="slidenum">
              <a:rPr lang="zh-CN" altLang="en-US" smtClean="0"/>
              <a:pPr/>
              <a:t>‹#›</a:t>
            </a:fld>
            <a:endParaRPr lang="zh-CN" altLang="en-US"/>
          </a:p>
        </p:txBody>
      </p:sp>
      <p:sp>
        <p:nvSpPr>
          <p:cNvPr id="3" name="图片占位符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zh-CN" altLang="en-US" smtClean="0"/>
              <a:t>单击图标添加图片</a:t>
            </a:r>
            <a:endParaRPr kumimoji="0" lang="en-US" dirty="0"/>
          </a:p>
        </p:txBody>
      </p:sp>
      <p:sp>
        <p:nvSpPr>
          <p:cNvPr id="10" name="任意多边形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任意多边形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任意多边形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任意多边形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标题占位符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zh-CN" altLang="en-US" smtClean="0"/>
              <a:t>单击此处编辑母版标题样式</a:t>
            </a:r>
            <a:endParaRPr kumimoji="0" lang="en-US"/>
          </a:p>
        </p:txBody>
      </p:sp>
      <p:sp>
        <p:nvSpPr>
          <p:cNvPr id="30" name="文本占位符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zh-CN" altLang="en-US" smtClean="0"/>
              <a:t>单击此处编辑母版文本样式</a:t>
            </a:r>
          </a:p>
          <a:p>
            <a:pPr lvl="1" eaLnBrk="1" latinLnBrk="0" hangingPunct="1"/>
            <a:r>
              <a:rPr kumimoji="0" lang="zh-CN" altLang="en-US" smtClean="0"/>
              <a:t>第二级</a:t>
            </a:r>
          </a:p>
          <a:p>
            <a:pPr lvl="2" eaLnBrk="1" latinLnBrk="0" hangingPunct="1"/>
            <a:r>
              <a:rPr kumimoji="0" lang="zh-CN" altLang="en-US" smtClean="0"/>
              <a:t>第三级</a:t>
            </a:r>
          </a:p>
          <a:p>
            <a:pPr lvl="3" eaLnBrk="1" latinLnBrk="0" hangingPunct="1"/>
            <a:r>
              <a:rPr kumimoji="0" lang="zh-CN" altLang="en-US" smtClean="0"/>
              <a:t>第四级</a:t>
            </a:r>
          </a:p>
          <a:p>
            <a:pPr lvl="4" eaLnBrk="1" latinLnBrk="0" hangingPunct="1"/>
            <a:r>
              <a:rPr kumimoji="0" lang="zh-CN" altLang="en-US" smtClean="0"/>
              <a:t>第五级</a:t>
            </a:r>
            <a:endParaRPr kumimoji="0" lang="en-US"/>
          </a:p>
        </p:txBody>
      </p:sp>
      <p:sp>
        <p:nvSpPr>
          <p:cNvPr id="10" name="日期占位符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2FA7E89-BCFE-424C-B632-84997D782F4E}" type="datetimeFigureOut">
              <a:rPr lang="zh-CN" altLang="en-US" smtClean="0"/>
              <a:pPr/>
              <a:t>2019/2/1</a:t>
            </a:fld>
            <a:endParaRPr lang="zh-CN" altLang="en-US"/>
          </a:p>
        </p:txBody>
      </p:sp>
      <p:sp>
        <p:nvSpPr>
          <p:cNvPr id="22" name="页脚占位符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zh-CN" altLang="en-US"/>
          </a:p>
        </p:txBody>
      </p:sp>
      <p:sp>
        <p:nvSpPr>
          <p:cNvPr id="18" name="灯片编号占位符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128BD6FE-D78C-48EE-8926-B8BF8C202FD2}" type="slidenum">
              <a:rPr lang="zh-CN" altLang="en-US" smtClean="0"/>
              <a:pPr/>
              <a:t>‹#›</a:t>
            </a:fld>
            <a:endParaRPr lang="zh-CN" altLang="en-US"/>
          </a:p>
        </p:txBody>
      </p:sp>
      <p:grpSp>
        <p:nvGrpSpPr>
          <p:cNvPr id="2" name="组合 1"/>
          <p:cNvGrpSpPr/>
          <p:nvPr/>
        </p:nvGrpSpPr>
        <p:grpSpPr>
          <a:xfrm>
            <a:off x="-19017" y="202408"/>
            <a:ext cx="9180548" cy="649224"/>
            <a:chOff x="-19045" y="216550"/>
            <a:chExt cx="9180548" cy="649224"/>
          </a:xfrm>
        </p:grpSpPr>
        <p:sp>
          <p:nvSpPr>
            <p:cNvPr id="12" name="任意多边形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任意多边形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slide" Target="slide25.xml"/><Relationship Id="rId3" Type="http://schemas.openxmlformats.org/officeDocument/2006/relationships/slide" Target="slide6.xml"/><Relationship Id="rId7" Type="http://schemas.openxmlformats.org/officeDocument/2006/relationships/slide" Target="slide22.xml"/><Relationship Id="rId2" Type="http://schemas.openxmlformats.org/officeDocument/2006/relationships/slide" Target="slide3.xml"/><Relationship Id="rId1" Type="http://schemas.openxmlformats.org/officeDocument/2006/relationships/slideLayout" Target="../slideLayouts/slideLayout2.xml"/><Relationship Id="rId6" Type="http://schemas.openxmlformats.org/officeDocument/2006/relationships/slide" Target="slide9.xml"/><Relationship Id="rId5" Type="http://schemas.openxmlformats.org/officeDocument/2006/relationships/slide" Target="slide8.xml"/><Relationship Id="rId10" Type="http://schemas.openxmlformats.org/officeDocument/2006/relationships/slide" Target="slide33.xml"/><Relationship Id="rId4" Type="http://schemas.openxmlformats.org/officeDocument/2006/relationships/slide" Target="slide7.xml"/><Relationship Id="rId9" Type="http://schemas.openxmlformats.org/officeDocument/2006/relationships/slide" Target="slide3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2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2.xml"/><Relationship Id="rId1" Type="http://schemas.openxmlformats.org/officeDocument/2006/relationships/vmlDrawing" Target="../drawings/vmlDrawing5.v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zh-CN" altLang="en-US" dirty="0" smtClean="0">
                <a:latin typeface="+mj-ea"/>
              </a:rPr>
              <a:t>第</a:t>
            </a:r>
            <a:r>
              <a:rPr lang="en-US" altLang="zh-CN" dirty="0" smtClean="0"/>
              <a:t>1</a:t>
            </a:r>
            <a:r>
              <a:rPr lang="zh-CN" altLang="en-US" dirty="0" smtClean="0">
                <a:latin typeface="+mj-ea"/>
              </a:rPr>
              <a:t>章  基础知识</a:t>
            </a:r>
            <a:endParaRPr lang="zh-CN" altLang="en-US" dirty="0">
              <a:latin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616624"/>
          </a:xfrm>
          <a:prstGeom prst="rect">
            <a:avLst/>
          </a:prstGeom>
        </p:spPr>
        <p:txBody>
          <a:bodyPr vert="horz">
            <a:normAutofit/>
          </a:bodyPr>
          <a:lstStyle/>
          <a:p>
            <a:r>
              <a:rPr kumimoji="0" lang="zh-CN" altLang="en-US" sz="2400" b="1" i="0" u="none" strike="noStrike" kern="1200" cap="none" spc="0" normalizeH="0" baseline="0" noProof="0" dirty="0" smtClean="0">
                <a:ln>
                  <a:noFill/>
                </a:ln>
                <a:solidFill>
                  <a:srgbClr val="FF0066"/>
                </a:solidFill>
                <a:effectLst/>
                <a:uLnTx/>
                <a:uFillTx/>
                <a:latin typeface="华文楷体" pitchFamily="2" charset="-122"/>
                <a:ea typeface="华文楷体" pitchFamily="2" charset="-122"/>
              </a:rPr>
              <a:t>    </a:t>
            </a:r>
            <a:r>
              <a:rPr kumimoji="0" lang="en-US" altLang="zh-CN" sz="2400" b="1" i="0" u="none" strike="noStrike" kern="1200" cap="none" spc="0" normalizeH="0" baseline="0" noProof="0" dirty="0" smtClean="0">
                <a:ln>
                  <a:noFill/>
                </a:ln>
                <a:solidFill>
                  <a:srgbClr val="FF0066"/>
                </a:solidFill>
                <a:effectLst/>
                <a:uLnTx/>
                <a:uFillTx/>
                <a:latin typeface="华文楷体" pitchFamily="2" charset="-122"/>
                <a:ea typeface="华文楷体" pitchFamily="2" charset="-122"/>
              </a:rPr>
              <a:t>【</a:t>
            </a:r>
            <a:r>
              <a:rPr kumimoji="0" lang="zh-CN" altLang="en-US" sz="2400" b="1" i="0" u="none" strike="noStrike" kern="1200" cap="none" spc="0" normalizeH="0" baseline="0" noProof="0" dirty="0" smtClean="0">
                <a:ln>
                  <a:noFill/>
                </a:ln>
                <a:solidFill>
                  <a:srgbClr val="FF0066"/>
                </a:solidFill>
                <a:effectLst/>
                <a:uLnTx/>
                <a:uFillTx/>
                <a:latin typeface="华文楷体" pitchFamily="2" charset="-122"/>
                <a:ea typeface="华文楷体" pitchFamily="2" charset="-122"/>
              </a:rPr>
              <a:t>例</a:t>
            </a:r>
            <a:r>
              <a:rPr kumimoji="0" lang="en-US" altLang="zh-CN" sz="2400" b="1" i="0" u="none" strike="noStrike" kern="1200" cap="none" spc="0" normalizeH="0" baseline="0" noProof="0" dirty="0" smtClean="0">
                <a:ln>
                  <a:noFill/>
                </a:ln>
                <a:solidFill>
                  <a:srgbClr val="FF0066"/>
                </a:solidFill>
                <a:effectLst/>
                <a:uLnTx/>
                <a:uFillTx/>
                <a:latin typeface="华文楷体" pitchFamily="2" charset="-122"/>
                <a:ea typeface="华文楷体" pitchFamily="2" charset="-122"/>
              </a:rPr>
              <a:t>1.1】</a:t>
            </a:r>
            <a:r>
              <a:rPr lang="zh-CN" altLang="zh-CN" sz="2400" b="1" dirty="0" smtClean="0">
                <a:latin typeface="华文楷体" pitchFamily="2" charset="-122"/>
                <a:ea typeface="华文楷体" pitchFamily="2" charset="-122"/>
              </a:rPr>
              <a:t>用</a:t>
            </a:r>
            <a:r>
              <a:rPr lang="en-US" altLang="zh-CN" sz="2400" b="1" dirty="0" smtClean="0">
                <a:latin typeface="Times New Roman" pitchFamily="18" charset="0"/>
                <a:ea typeface="华文楷体" pitchFamily="2" charset="-122"/>
                <a:cs typeface="Times New Roman" pitchFamily="18" charset="0"/>
              </a:rPr>
              <a:t>8421</a:t>
            </a:r>
            <a:r>
              <a:rPr lang="zh-CN" altLang="zh-CN" sz="2400" b="1" dirty="0" smtClean="0">
                <a:latin typeface="华文楷体" pitchFamily="2" charset="-122"/>
                <a:ea typeface="华文楷体" pitchFamily="2" charset="-122"/>
              </a:rPr>
              <a:t>码计算</a:t>
            </a:r>
            <a:r>
              <a:rPr lang="en-US" altLang="zh-CN" sz="2400" b="1" dirty="0" smtClean="0">
                <a:latin typeface="Times New Roman" pitchFamily="18" charset="0"/>
                <a:ea typeface="华文楷体" pitchFamily="2" charset="-122"/>
                <a:cs typeface="Times New Roman" pitchFamily="18" charset="0"/>
              </a:rPr>
              <a:t>3+6</a:t>
            </a:r>
            <a:r>
              <a:rPr lang="zh-CN" altLang="zh-CN" sz="2400" b="1" dirty="0" smtClean="0">
                <a:latin typeface="华文楷体" pitchFamily="2" charset="-122"/>
                <a:ea typeface="华文楷体" pitchFamily="2" charset="-122"/>
              </a:rPr>
              <a:t>。</a:t>
            </a:r>
          </a:p>
          <a:p>
            <a:r>
              <a:rPr lang="en-US" altLang="zh-CN" sz="2400" b="1" dirty="0" smtClean="0">
                <a:latin typeface="华文楷体" pitchFamily="2" charset="-122"/>
                <a:ea typeface="华文楷体" pitchFamily="2" charset="-122"/>
              </a:rPr>
              <a:t>    </a:t>
            </a:r>
            <a:r>
              <a:rPr lang="zh-CN" altLang="zh-CN" sz="2400" b="1" dirty="0" smtClean="0">
                <a:latin typeface="华文楷体" pitchFamily="2" charset="-122"/>
                <a:ea typeface="华文楷体" pitchFamily="2" charset="-122"/>
              </a:rPr>
              <a:t>解：</a:t>
            </a:r>
          </a:p>
          <a:p>
            <a:r>
              <a:rPr lang="en-US" altLang="zh-CN" sz="2400" b="1" dirty="0" smtClean="0">
                <a:latin typeface="+mn-ea"/>
              </a:rPr>
              <a:t>              0 0 1 1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mn-ea"/>
              </a:rPr>
              <a:t>3</a:t>
            </a:r>
            <a:r>
              <a:rPr lang="zh-CN" altLang="zh-CN" sz="2400" b="1" dirty="0" smtClean="0">
                <a:latin typeface="华文楷体" pitchFamily="2" charset="-122"/>
                <a:ea typeface="华文楷体" pitchFamily="2" charset="-122"/>
              </a:rPr>
              <a:t>的</a:t>
            </a:r>
            <a:r>
              <a:rPr lang="en-US" altLang="zh-CN" sz="2400" b="1" dirty="0" smtClean="0">
                <a:latin typeface="+mn-ea"/>
              </a:rPr>
              <a:t>8421</a:t>
            </a:r>
            <a:r>
              <a:rPr lang="zh-CN" altLang="zh-CN" sz="2400" b="1" dirty="0" smtClean="0">
                <a:latin typeface="华文楷体" pitchFamily="2" charset="-122"/>
                <a:ea typeface="华文楷体" pitchFamily="2" charset="-122"/>
              </a:rPr>
              <a:t>码</a:t>
            </a:r>
          </a:p>
          <a:p>
            <a:r>
              <a:rPr lang="en-US" altLang="zh-CN" sz="2400" b="1" dirty="0" smtClean="0">
                <a:latin typeface="+mn-ea"/>
              </a:rPr>
              <a:t>        +     0 1 1 0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mn-ea"/>
              </a:rPr>
              <a:t>6</a:t>
            </a:r>
            <a:r>
              <a:rPr lang="zh-CN" altLang="zh-CN" sz="2400" b="1" dirty="0" smtClean="0">
                <a:latin typeface="华文楷体" pitchFamily="2" charset="-122"/>
                <a:ea typeface="华文楷体" pitchFamily="2" charset="-122"/>
              </a:rPr>
              <a:t>的</a:t>
            </a:r>
            <a:r>
              <a:rPr lang="en-US" altLang="zh-CN" sz="2400" b="1" dirty="0" smtClean="0">
                <a:latin typeface="+mn-ea"/>
              </a:rPr>
              <a:t>8421</a:t>
            </a:r>
            <a:r>
              <a:rPr lang="zh-CN" altLang="zh-CN" sz="2400" b="1" dirty="0" smtClean="0">
                <a:latin typeface="华文楷体" pitchFamily="2" charset="-122"/>
                <a:ea typeface="华文楷体" pitchFamily="2" charset="-122"/>
              </a:rPr>
              <a:t>码</a:t>
            </a:r>
          </a:p>
          <a:p>
            <a:r>
              <a:rPr lang="en-US" altLang="zh-CN" sz="2400" b="1" dirty="0" smtClean="0">
                <a:latin typeface="+mn-ea"/>
              </a:rPr>
              <a:t>              1 0 0 1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mn-ea"/>
              </a:rPr>
              <a:t>9</a:t>
            </a:r>
            <a:r>
              <a:rPr lang="zh-CN" altLang="zh-CN" sz="2400" b="1" dirty="0" smtClean="0">
                <a:latin typeface="华文楷体" pitchFamily="2" charset="-122"/>
                <a:ea typeface="华文楷体" pitchFamily="2" charset="-122"/>
              </a:rPr>
              <a:t>的</a:t>
            </a:r>
            <a:r>
              <a:rPr lang="en-US" altLang="zh-CN" sz="2400" b="1" dirty="0" smtClean="0">
                <a:latin typeface="+mn-ea"/>
              </a:rPr>
              <a:t>8421</a:t>
            </a:r>
            <a:r>
              <a:rPr lang="zh-CN" altLang="zh-CN" sz="2400" b="1" dirty="0" smtClean="0">
                <a:latin typeface="华文楷体" pitchFamily="2" charset="-122"/>
                <a:ea typeface="华文楷体" pitchFamily="2" charset="-122"/>
              </a:rPr>
              <a:t>码</a:t>
            </a:r>
          </a:p>
          <a:p>
            <a:endParaRPr lang="en-US" altLang="zh-CN" sz="2400" b="1" dirty="0" smtClean="0">
              <a:latin typeface="华文楷体" pitchFamily="2" charset="-122"/>
              <a:ea typeface="华文楷体" pitchFamily="2" charset="-122"/>
            </a:endParaRPr>
          </a:p>
          <a:p>
            <a:r>
              <a:rPr lang="zh-CN" altLang="en-US" sz="2400" b="1" dirty="0" smtClean="0">
                <a:solidFill>
                  <a:srgbClr val="FF0066"/>
                </a:solidFill>
                <a:latin typeface="华文楷体" pitchFamily="2" charset="-122"/>
                <a:ea typeface="华文楷体" pitchFamily="2" charset="-122"/>
              </a:rPr>
              <a:t>    </a:t>
            </a:r>
            <a:r>
              <a:rPr lang="en-US" altLang="zh-CN" sz="2400" b="1" dirty="0" smtClean="0">
                <a:solidFill>
                  <a:srgbClr val="FF0066"/>
                </a:solidFill>
                <a:latin typeface="华文楷体" pitchFamily="2" charset="-122"/>
                <a:ea typeface="华文楷体" pitchFamily="2" charset="-122"/>
              </a:rPr>
              <a:t>【</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1.2】</a:t>
            </a:r>
            <a:r>
              <a:rPr lang="zh-CN" altLang="zh-CN" sz="2400" b="1" dirty="0" smtClean="0">
                <a:latin typeface="华文楷体" pitchFamily="2" charset="-122"/>
                <a:ea typeface="华文楷体" pitchFamily="2" charset="-122"/>
              </a:rPr>
              <a:t>用</a:t>
            </a:r>
            <a:r>
              <a:rPr lang="en-US" altLang="zh-CN" sz="2400" b="1" dirty="0" smtClean="0">
                <a:latin typeface="Times New Roman" pitchFamily="18" charset="0"/>
                <a:ea typeface="华文楷体" pitchFamily="2" charset="-122"/>
                <a:cs typeface="Times New Roman" pitchFamily="18" charset="0"/>
              </a:rPr>
              <a:t>8421</a:t>
            </a:r>
            <a:r>
              <a:rPr lang="zh-CN" altLang="zh-CN" sz="2400" b="1" dirty="0" smtClean="0">
                <a:latin typeface="华文楷体" pitchFamily="2" charset="-122"/>
                <a:ea typeface="华文楷体" pitchFamily="2" charset="-122"/>
              </a:rPr>
              <a:t>码计算</a:t>
            </a:r>
            <a:r>
              <a:rPr lang="en-US" altLang="zh-CN" sz="2400" b="1" dirty="0" smtClean="0">
                <a:latin typeface="Times New Roman" pitchFamily="18" charset="0"/>
                <a:ea typeface="华文楷体" pitchFamily="2" charset="-122"/>
                <a:cs typeface="Times New Roman" pitchFamily="18" charset="0"/>
              </a:rPr>
              <a:t>5+7</a:t>
            </a:r>
            <a:r>
              <a:rPr lang="zh-CN" altLang="zh-CN" sz="2400" b="1" dirty="0" smtClean="0">
                <a:latin typeface="华文楷体" pitchFamily="2" charset="-122"/>
                <a:ea typeface="华文楷体" pitchFamily="2" charset="-122"/>
              </a:rPr>
              <a:t>。</a:t>
            </a:r>
          </a:p>
          <a:p>
            <a:r>
              <a:rPr lang="en-US" altLang="zh-CN" sz="2400" b="1" dirty="0" smtClean="0">
                <a:latin typeface="华文楷体" pitchFamily="2" charset="-122"/>
                <a:ea typeface="华文楷体" pitchFamily="2" charset="-122"/>
              </a:rPr>
              <a:t>    </a:t>
            </a:r>
            <a:r>
              <a:rPr lang="zh-CN" altLang="zh-CN" sz="2400" b="1" dirty="0" smtClean="0">
                <a:latin typeface="华文楷体" pitchFamily="2" charset="-122"/>
                <a:ea typeface="华文楷体" pitchFamily="2" charset="-122"/>
              </a:rPr>
              <a:t>解：</a:t>
            </a:r>
          </a:p>
          <a:p>
            <a:r>
              <a:rPr lang="en-US" altLang="zh-CN" sz="2400" b="1" dirty="0" smtClean="0">
                <a:latin typeface="+mn-ea"/>
              </a:rPr>
              <a:t>              0 1 0 1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华文楷体" pitchFamily="2" charset="-122"/>
                <a:ea typeface="华文楷体" pitchFamily="2" charset="-122"/>
              </a:rPr>
              <a:t>5</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p>
          <a:p>
            <a:r>
              <a:rPr lang="en-US" altLang="zh-CN" sz="2400" b="1" dirty="0" smtClean="0">
                <a:latin typeface="+mn-ea"/>
              </a:rPr>
              <a:t>        +     0 1 1 1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华文楷体" pitchFamily="2" charset="-122"/>
                <a:ea typeface="华文楷体" pitchFamily="2" charset="-122"/>
              </a:rPr>
              <a:t>7</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p>
          <a:p>
            <a:r>
              <a:rPr lang="en-US" altLang="zh-CN" sz="2400" b="1" dirty="0" smtClean="0">
                <a:latin typeface="+mn-ea"/>
              </a:rPr>
              <a:t>              1 1 0 0 </a:t>
            </a:r>
            <a:r>
              <a:rPr lang="zh-CN" altLang="zh-CN" sz="2400" b="1" dirty="0" smtClean="0">
                <a:latin typeface="华文楷体" pitchFamily="2" charset="-122"/>
                <a:ea typeface="华文楷体" pitchFamily="2" charset="-122"/>
              </a:rPr>
              <a:t>……</a:t>
            </a:r>
            <a:r>
              <a:rPr lang="zh-CN" altLang="zh-CN" sz="2400" b="1" dirty="0" smtClean="0">
                <a:latin typeface="+mn-ea"/>
              </a:rPr>
              <a:t> </a:t>
            </a:r>
            <a:r>
              <a:rPr lang="zh-CN" altLang="en-US" sz="2400" b="1" dirty="0" smtClean="0">
                <a:latin typeface="华文楷体" pitchFamily="2" charset="-122"/>
                <a:ea typeface="华文楷体" pitchFamily="2" charset="-122"/>
              </a:rPr>
              <a:t>不在正常</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r>
              <a:rPr lang="zh-CN" altLang="en-US" sz="2400" b="1" dirty="0" smtClean="0">
                <a:latin typeface="华文楷体" pitchFamily="2" charset="-122"/>
                <a:ea typeface="华文楷体" pitchFamily="2" charset="-122"/>
              </a:rPr>
              <a:t>范围内</a:t>
            </a:r>
            <a:r>
              <a:rPr kumimoji="0" lang="en-US" altLang="zh-CN" sz="2400" b="1" i="0" u="none" strike="noStrike" kern="1200" cap="none" spc="0" normalizeH="0" baseline="0" noProof="0" dirty="0" smtClean="0">
                <a:ln>
                  <a:noFill/>
                </a:ln>
                <a:solidFill>
                  <a:schemeClr val="tx1"/>
                </a:solidFill>
                <a:effectLst/>
                <a:uLnTx/>
                <a:uFillTx/>
                <a:latin typeface="+mn-ea"/>
                <a:cs typeface="Times New Roman" pitchFamily="18" charset="0"/>
              </a:rPr>
              <a:t>                        </a:t>
            </a:r>
          </a:p>
          <a:p>
            <a:r>
              <a:rPr lang="en-US" altLang="zh-CN" sz="2400" b="1" dirty="0" smtClean="0">
                <a:latin typeface="+mn-ea"/>
                <a:cs typeface="Times New Roman" pitchFamily="18" charset="0"/>
              </a:rPr>
              <a:t>        </a:t>
            </a:r>
            <a:r>
              <a:rPr kumimoji="0" lang="en-US" altLang="zh-CN" sz="2400" b="1" i="0" u="none" strike="noStrike" kern="1200" cap="none" spc="0" normalizeH="0" baseline="0" noProof="0" dirty="0" smtClean="0">
                <a:ln>
                  <a:noFill/>
                </a:ln>
                <a:solidFill>
                  <a:schemeClr val="tx1"/>
                </a:solidFill>
                <a:effectLst/>
                <a:uLnTx/>
                <a:uFillTx/>
                <a:latin typeface="+mn-ea"/>
                <a:cs typeface="Times New Roman" pitchFamily="18" charset="0"/>
              </a:rPr>
              <a:t>+     0 1</a:t>
            </a:r>
            <a:r>
              <a:rPr kumimoji="0" lang="en-US" altLang="zh-CN" sz="2400" b="1" i="0" u="none" strike="noStrike" kern="1200" cap="none" spc="0" normalizeH="0" noProof="0" dirty="0" smtClean="0">
                <a:ln>
                  <a:noFill/>
                </a:ln>
                <a:solidFill>
                  <a:schemeClr val="tx1"/>
                </a:solidFill>
                <a:effectLst/>
                <a:uLnTx/>
                <a:uFillTx/>
                <a:latin typeface="+mn-ea"/>
                <a:cs typeface="Times New Roman" pitchFamily="18" charset="0"/>
              </a:rPr>
              <a:t> 1 0 </a:t>
            </a:r>
            <a:r>
              <a:rPr lang="zh-CN" altLang="zh-CN" sz="2400" b="1" dirty="0" smtClean="0">
                <a:latin typeface="华文楷体" pitchFamily="2" charset="-122"/>
                <a:ea typeface="华文楷体" pitchFamily="2" charset="-122"/>
              </a:rPr>
              <a:t>……</a:t>
            </a:r>
            <a:r>
              <a:rPr lang="zh-CN" altLang="zh-CN" sz="2400" b="1" dirty="0" smtClean="0">
                <a:latin typeface="+mn-ea"/>
              </a:rPr>
              <a:t> </a:t>
            </a:r>
            <a:r>
              <a:rPr lang="zh-CN" altLang="en-US" sz="2400" b="1" dirty="0" smtClean="0">
                <a:latin typeface="华文楷体" pitchFamily="2" charset="-122"/>
                <a:ea typeface="华文楷体" pitchFamily="2" charset="-122"/>
              </a:rPr>
              <a:t>对</a:t>
            </a:r>
            <a:r>
              <a:rPr lang="zh-CN" altLang="zh-CN" sz="2400" b="1" dirty="0" smtClean="0">
                <a:latin typeface="华文楷体" pitchFamily="2" charset="-122"/>
                <a:ea typeface="华文楷体" pitchFamily="2" charset="-122"/>
              </a:rPr>
              <a:t>运算结果</a:t>
            </a:r>
            <a:r>
              <a:rPr lang="zh-CN" altLang="zh-CN" sz="2400" b="1" dirty="0" smtClean="0">
                <a:solidFill>
                  <a:srgbClr val="FF0000"/>
                </a:solidFill>
                <a:latin typeface="华文楷体" pitchFamily="2" charset="-122"/>
                <a:ea typeface="华文楷体" pitchFamily="2" charset="-122"/>
              </a:rPr>
              <a:t>加</a:t>
            </a:r>
            <a:r>
              <a:rPr lang="en-US" altLang="zh-CN" sz="2400" b="1" dirty="0" smtClean="0">
                <a:solidFill>
                  <a:srgbClr val="FF0000"/>
                </a:solidFill>
                <a:latin typeface="华文楷体" pitchFamily="2" charset="-122"/>
                <a:ea typeface="华文楷体" pitchFamily="2" charset="-122"/>
              </a:rPr>
              <a:t>6</a:t>
            </a:r>
            <a:r>
              <a:rPr lang="zh-CN" altLang="zh-CN" sz="2400" b="1" dirty="0" smtClean="0">
                <a:latin typeface="华文楷体" pitchFamily="2" charset="-122"/>
                <a:ea typeface="华文楷体" pitchFamily="2" charset="-122"/>
              </a:rPr>
              <a:t>调整</a:t>
            </a:r>
            <a:r>
              <a:rPr lang="en-US" altLang="zh-CN" sz="2400" b="1" dirty="0" smtClean="0">
                <a:latin typeface="+mn-ea"/>
                <a:cs typeface="Times New Roman" pitchFamily="18" charset="0"/>
              </a:rPr>
              <a:t>            </a:t>
            </a:r>
          </a:p>
          <a:p>
            <a:r>
              <a:rPr lang="en-US" altLang="zh-CN" sz="2400" b="1" dirty="0" smtClean="0">
                <a:latin typeface="+mn-ea"/>
                <a:cs typeface="Times New Roman" pitchFamily="18" charset="0"/>
              </a:rPr>
              <a:t>           1  0 0 1 0 </a:t>
            </a:r>
            <a:r>
              <a:rPr lang="zh-CN" altLang="zh-CN" sz="2400" b="1" dirty="0" smtClean="0">
                <a:latin typeface="华文楷体" pitchFamily="2" charset="-122"/>
                <a:ea typeface="华文楷体" pitchFamily="2" charset="-122"/>
              </a:rPr>
              <a:t>……</a:t>
            </a:r>
            <a:r>
              <a:rPr lang="en-US" altLang="zh-CN" sz="2400" b="1" dirty="0" smtClean="0">
                <a:latin typeface="+mn-ea"/>
              </a:rPr>
              <a:t> </a:t>
            </a:r>
            <a:r>
              <a:rPr lang="zh-CN" altLang="zh-CN" sz="2400" b="1" dirty="0" smtClean="0">
                <a:latin typeface="华文楷体" pitchFamily="2" charset="-122"/>
                <a:ea typeface="华文楷体" pitchFamily="2" charset="-122"/>
              </a:rPr>
              <a:t>十进制数</a:t>
            </a:r>
            <a:r>
              <a:rPr lang="en-US" altLang="zh-CN" sz="2400" b="1" dirty="0" smtClean="0">
                <a:latin typeface="华文楷体" pitchFamily="2" charset="-122"/>
                <a:ea typeface="华文楷体" pitchFamily="2" charset="-122"/>
              </a:rPr>
              <a:t>12</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cxnSp>
        <p:nvCxnSpPr>
          <p:cNvPr id="7" name="直接连接符 6"/>
          <p:cNvCxnSpPr/>
          <p:nvPr/>
        </p:nvCxnSpPr>
        <p:spPr>
          <a:xfrm>
            <a:off x="1691680" y="2492896"/>
            <a:ext cx="2160000" cy="0"/>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2267744" y="2204864"/>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691680" y="4653136"/>
            <a:ext cx="2160000" cy="0"/>
          </a:xfrm>
          <a:prstGeom prst="line">
            <a:avLst/>
          </a:prstGeom>
        </p:spPr>
        <p:style>
          <a:lnRef idx="1">
            <a:schemeClr val="dk1"/>
          </a:lnRef>
          <a:fillRef idx="0">
            <a:schemeClr val="dk1"/>
          </a:fillRef>
          <a:effectRef idx="0">
            <a:schemeClr val="dk1"/>
          </a:effectRef>
          <a:fontRef idx="minor">
            <a:schemeClr val="tx1"/>
          </a:fontRef>
        </p:style>
      </p:cxnSp>
      <p:cxnSp>
        <p:nvCxnSpPr>
          <p:cNvPr id="11" name="直接连接符 10"/>
          <p:cNvCxnSpPr/>
          <p:nvPr/>
        </p:nvCxnSpPr>
        <p:spPr>
          <a:xfrm>
            <a:off x="1691680" y="5445224"/>
            <a:ext cx="2160000"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616624"/>
          </a:xfrm>
          <a:prstGeom prst="rect">
            <a:avLst/>
          </a:prstGeom>
        </p:spPr>
        <p:txBody>
          <a:bodyPr vert="horz">
            <a:normAutofit/>
          </a:bodyPr>
          <a:lstStyle/>
          <a:p>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1.3】</a:t>
            </a:r>
            <a:r>
              <a:rPr lang="zh-CN" altLang="zh-CN" sz="2400" b="1" dirty="0" smtClean="0">
                <a:latin typeface="华文楷体" pitchFamily="2" charset="-122"/>
                <a:ea typeface="华文楷体" pitchFamily="2" charset="-122"/>
              </a:rPr>
              <a:t>用</a:t>
            </a:r>
            <a:r>
              <a:rPr lang="en-US" altLang="zh-CN" sz="2400" b="1" dirty="0" smtClean="0">
                <a:latin typeface="Times New Roman" pitchFamily="18" charset="0"/>
                <a:ea typeface="华文楷体" pitchFamily="2" charset="-122"/>
                <a:cs typeface="Times New Roman" pitchFamily="18" charset="0"/>
              </a:rPr>
              <a:t>8421</a:t>
            </a:r>
            <a:r>
              <a:rPr lang="zh-CN" altLang="zh-CN" sz="2400" b="1" dirty="0" smtClean="0">
                <a:latin typeface="华文楷体" pitchFamily="2" charset="-122"/>
                <a:ea typeface="华文楷体" pitchFamily="2" charset="-122"/>
              </a:rPr>
              <a:t>码计算</a:t>
            </a:r>
            <a:r>
              <a:rPr lang="en-US" altLang="zh-CN" sz="2400" b="1" dirty="0" smtClean="0">
                <a:latin typeface="Times New Roman" pitchFamily="18" charset="0"/>
                <a:ea typeface="华文楷体" pitchFamily="2" charset="-122"/>
                <a:cs typeface="Times New Roman" pitchFamily="18" charset="0"/>
              </a:rPr>
              <a:t>8+9</a:t>
            </a:r>
            <a:r>
              <a:rPr lang="zh-CN" altLang="zh-CN" sz="2400" b="1" dirty="0" smtClean="0">
                <a:latin typeface="华文楷体" pitchFamily="2" charset="-122"/>
                <a:ea typeface="华文楷体" pitchFamily="2" charset="-122"/>
              </a:rPr>
              <a:t>。</a:t>
            </a:r>
          </a:p>
          <a:p>
            <a:r>
              <a:rPr lang="en-US" altLang="zh-CN" sz="2400" b="1" dirty="0" smtClean="0">
                <a:latin typeface="华文楷体" pitchFamily="2" charset="-122"/>
                <a:ea typeface="华文楷体" pitchFamily="2" charset="-122"/>
              </a:rPr>
              <a:t>    </a:t>
            </a:r>
            <a:r>
              <a:rPr lang="zh-CN" altLang="zh-CN" sz="2400" b="1" dirty="0" smtClean="0">
                <a:latin typeface="华文楷体" pitchFamily="2" charset="-122"/>
                <a:ea typeface="华文楷体" pitchFamily="2" charset="-122"/>
              </a:rPr>
              <a:t>解：</a:t>
            </a:r>
          </a:p>
          <a:p>
            <a:r>
              <a:rPr lang="en-US" altLang="zh-CN" sz="2400" b="1" dirty="0" smtClean="0">
                <a:latin typeface="+mn-ea"/>
              </a:rPr>
              <a:t>              1 0 0 0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华文楷体" pitchFamily="2" charset="-122"/>
                <a:ea typeface="华文楷体" pitchFamily="2" charset="-122"/>
              </a:rPr>
              <a:t>8</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p>
          <a:p>
            <a:r>
              <a:rPr lang="en-US" altLang="zh-CN" sz="2400" b="1" dirty="0" smtClean="0">
                <a:latin typeface="+mn-ea"/>
              </a:rPr>
              <a:t>        +     1 0 0 1 </a:t>
            </a:r>
            <a:r>
              <a:rPr lang="zh-CN" altLang="zh-CN" sz="2400" b="1" dirty="0" smtClean="0">
                <a:latin typeface="华文楷体" pitchFamily="2" charset="-122"/>
                <a:ea typeface="华文楷体" pitchFamily="2" charset="-122"/>
              </a:rPr>
              <a:t>……</a:t>
            </a:r>
            <a:r>
              <a:rPr lang="zh-CN" altLang="zh-CN" sz="2400" b="1" dirty="0" smtClean="0">
                <a:latin typeface="+mn-ea"/>
              </a:rPr>
              <a:t> </a:t>
            </a:r>
            <a:r>
              <a:rPr lang="en-US" altLang="zh-CN" sz="2400" b="1" dirty="0" smtClean="0">
                <a:latin typeface="华文楷体" pitchFamily="2" charset="-122"/>
                <a:ea typeface="华文楷体" pitchFamily="2" charset="-122"/>
              </a:rPr>
              <a:t>9</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p>
          <a:p>
            <a:r>
              <a:rPr lang="en-US" altLang="zh-CN" sz="2400" b="1" dirty="0" smtClean="0">
                <a:latin typeface="+mn-ea"/>
              </a:rPr>
              <a:t>           1  0 0 0 1 </a:t>
            </a:r>
            <a:r>
              <a:rPr lang="zh-CN" altLang="zh-CN" sz="2400" b="1" dirty="0" smtClean="0">
                <a:latin typeface="华文楷体" pitchFamily="2" charset="-122"/>
                <a:ea typeface="华文楷体" pitchFamily="2" charset="-122"/>
              </a:rPr>
              <a:t>……</a:t>
            </a:r>
            <a:r>
              <a:rPr lang="zh-CN" altLang="zh-CN" sz="2400" b="1" dirty="0" smtClean="0">
                <a:latin typeface="+mn-ea"/>
              </a:rPr>
              <a:t> </a:t>
            </a:r>
            <a:r>
              <a:rPr lang="zh-CN" altLang="en-US" sz="2400" b="1" dirty="0" smtClean="0">
                <a:latin typeface="华文楷体" pitchFamily="2" charset="-122"/>
                <a:ea typeface="华文楷体" pitchFamily="2" charset="-122"/>
              </a:rPr>
              <a:t>运算结果错误</a:t>
            </a:r>
            <a:r>
              <a:rPr kumimoji="0" lang="en-US" altLang="zh-CN" sz="2400" b="1" i="0" u="none" strike="noStrike" kern="1200" cap="none" spc="0" normalizeH="0" baseline="0" noProof="0" dirty="0" smtClean="0">
                <a:ln>
                  <a:noFill/>
                </a:ln>
                <a:solidFill>
                  <a:schemeClr val="tx1"/>
                </a:solidFill>
                <a:effectLst/>
                <a:uLnTx/>
                <a:uFillTx/>
                <a:latin typeface="+mn-ea"/>
                <a:cs typeface="Times New Roman" pitchFamily="18" charset="0"/>
              </a:rPr>
              <a:t>                        </a:t>
            </a:r>
          </a:p>
          <a:p>
            <a:r>
              <a:rPr lang="en-US" altLang="zh-CN" sz="2400" b="1" dirty="0" smtClean="0">
                <a:latin typeface="+mn-ea"/>
                <a:cs typeface="Times New Roman" pitchFamily="18" charset="0"/>
              </a:rPr>
              <a:t>        </a:t>
            </a:r>
            <a:r>
              <a:rPr kumimoji="0" lang="en-US" altLang="zh-CN" sz="2400" b="1" i="0" u="none" strike="noStrike" kern="1200" cap="none" spc="0" normalizeH="0" baseline="0" noProof="0" dirty="0" smtClean="0">
                <a:ln>
                  <a:noFill/>
                </a:ln>
                <a:solidFill>
                  <a:schemeClr val="tx1"/>
                </a:solidFill>
                <a:effectLst/>
                <a:uLnTx/>
                <a:uFillTx/>
                <a:latin typeface="+mn-ea"/>
                <a:cs typeface="Times New Roman" pitchFamily="18" charset="0"/>
              </a:rPr>
              <a:t>+     0 1</a:t>
            </a:r>
            <a:r>
              <a:rPr kumimoji="0" lang="en-US" altLang="zh-CN" sz="2400" b="1" i="0" u="none" strike="noStrike" kern="1200" cap="none" spc="0" normalizeH="0" noProof="0" dirty="0" smtClean="0">
                <a:ln>
                  <a:noFill/>
                </a:ln>
                <a:solidFill>
                  <a:schemeClr val="tx1"/>
                </a:solidFill>
                <a:effectLst/>
                <a:uLnTx/>
                <a:uFillTx/>
                <a:latin typeface="+mn-ea"/>
                <a:cs typeface="Times New Roman" pitchFamily="18" charset="0"/>
              </a:rPr>
              <a:t> 1 0 </a:t>
            </a:r>
            <a:r>
              <a:rPr lang="zh-CN" altLang="zh-CN" sz="2400" b="1" dirty="0" smtClean="0">
                <a:latin typeface="华文楷体" pitchFamily="2" charset="-122"/>
                <a:ea typeface="华文楷体" pitchFamily="2" charset="-122"/>
              </a:rPr>
              <a:t>……</a:t>
            </a:r>
            <a:r>
              <a:rPr lang="zh-CN" altLang="zh-CN" sz="2400" b="1" dirty="0" smtClean="0">
                <a:latin typeface="+mn-ea"/>
              </a:rPr>
              <a:t> </a:t>
            </a:r>
            <a:r>
              <a:rPr lang="zh-CN" altLang="en-US" sz="2400" b="1" dirty="0" smtClean="0">
                <a:latin typeface="华文楷体" pitchFamily="2" charset="-122"/>
                <a:ea typeface="华文楷体" pitchFamily="2" charset="-122"/>
              </a:rPr>
              <a:t>对</a:t>
            </a:r>
            <a:r>
              <a:rPr lang="zh-CN" altLang="zh-CN" sz="2400" b="1" dirty="0" smtClean="0">
                <a:latin typeface="华文楷体" pitchFamily="2" charset="-122"/>
                <a:ea typeface="华文楷体" pitchFamily="2" charset="-122"/>
              </a:rPr>
              <a:t>运算结果</a:t>
            </a:r>
            <a:r>
              <a:rPr lang="zh-CN" altLang="zh-CN" sz="2400" b="1" dirty="0" smtClean="0">
                <a:solidFill>
                  <a:srgbClr val="FF0000"/>
                </a:solidFill>
                <a:latin typeface="华文楷体" pitchFamily="2" charset="-122"/>
                <a:ea typeface="华文楷体" pitchFamily="2" charset="-122"/>
              </a:rPr>
              <a:t>加</a:t>
            </a:r>
            <a:r>
              <a:rPr lang="en-US" altLang="zh-CN" sz="2400" b="1" dirty="0" smtClean="0">
                <a:solidFill>
                  <a:srgbClr val="FF0000"/>
                </a:solidFill>
                <a:latin typeface="华文楷体" pitchFamily="2" charset="-122"/>
                <a:ea typeface="华文楷体" pitchFamily="2" charset="-122"/>
              </a:rPr>
              <a:t>6</a:t>
            </a:r>
            <a:r>
              <a:rPr lang="zh-CN" altLang="zh-CN" sz="2400" b="1" dirty="0" smtClean="0">
                <a:latin typeface="华文楷体" pitchFamily="2" charset="-122"/>
                <a:ea typeface="华文楷体" pitchFamily="2" charset="-122"/>
              </a:rPr>
              <a:t>调整</a:t>
            </a:r>
            <a:r>
              <a:rPr lang="en-US" altLang="zh-CN" sz="2400" b="1" dirty="0" smtClean="0">
                <a:latin typeface="+mn-ea"/>
                <a:cs typeface="Times New Roman" pitchFamily="18" charset="0"/>
              </a:rPr>
              <a:t>            </a:t>
            </a:r>
          </a:p>
          <a:p>
            <a:r>
              <a:rPr lang="en-US" altLang="zh-CN" sz="2400" b="1" dirty="0" smtClean="0">
                <a:latin typeface="+mn-ea"/>
                <a:cs typeface="Times New Roman" pitchFamily="18" charset="0"/>
              </a:rPr>
              <a:t>           1  0 1 1 1 </a:t>
            </a:r>
            <a:r>
              <a:rPr lang="zh-CN" altLang="zh-CN" sz="2400" b="1" dirty="0" smtClean="0">
                <a:latin typeface="华文楷体" pitchFamily="2" charset="-122"/>
                <a:ea typeface="华文楷体" pitchFamily="2" charset="-122"/>
              </a:rPr>
              <a:t>……</a:t>
            </a:r>
            <a:r>
              <a:rPr lang="en-US" altLang="zh-CN" sz="2400" b="1" dirty="0" smtClean="0">
                <a:latin typeface="+mn-ea"/>
              </a:rPr>
              <a:t> </a:t>
            </a:r>
            <a:r>
              <a:rPr lang="zh-CN" altLang="zh-CN" sz="2400" b="1" dirty="0" smtClean="0">
                <a:latin typeface="华文楷体" pitchFamily="2" charset="-122"/>
                <a:ea typeface="华文楷体" pitchFamily="2" charset="-122"/>
              </a:rPr>
              <a:t>十进制数</a:t>
            </a:r>
            <a:r>
              <a:rPr lang="en-US" altLang="zh-CN" sz="2400" b="1" dirty="0" smtClean="0">
                <a:latin typeface="华文楷体" pitchFamily="2" charset="-122"/>
                <a:ea typeface="华文楷体" pitchFamily="2" charset="-122"/>
              </a:rPr>
              <a:t>17</a:t>
            </a:r>
            <a:r>
              <a:rPr lang="zh-CN" altLang="zh-CN" sz="2400" b="1" dirty="0" smtClean="0">
                <a:latin typeface="华文楷体" pitchFamily="2" charset="-122"/>
                <a:ea typeface="华文楷体" pitchFamily="2" charset="-122"/>
              </a:rPr>
              <a:t>的</a:t>
            </a:r>
            <a:r>
              <a:rPr lang="en-US" altLang="zh-CN" sz="2400" b="1" dirty="0" smtClean="0">
                <a:latin typeface="华文楷体" pitchFamily="2" charset="-122"/>
                <a:ea typeface="华文楷体" pitchFamily="2" charset="-122"/>
              </a:rPr>
              <a:t>8421</a:t>
            </a:r>
            <a:r>
              <a:rPr lang="zh-CN" altLang="zh-CN" sz="2400" b="1" dirty="0" smtClean="0">
                <a:latin typeface="华文楷体" pitchFamily="2" charset="-122"/>
                <a:ea typeface="华文楷体" pitchFamily="2" charset="-122"/>
              </a:rPr>
              <a:t>码</a:t>
            </a: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514350" indent="-514350">
              <a:spcBef>
                <a:spcPct val="20000"/>
              </a:spcBef>
              <a:buClr>
                <a:srgbClr val="C87608"/>
              </a:buClr>
              <a:buSzPct val="100000"/>
            </a:pPr>
            <a:r>
              <a:rPr lang="en-US" altLang="zh-CN" sz="2800" b="1" dirty="0" smtClean="0">
                <a:solidFill>
                  <a:srgbClr val="A50021"/>
                </a:solidFill>
                <a:latin typeface="Times New Roman" pitchFamily="18" charset="0"/>
                <a:ea typeface="楷体" pitchFamily="49" charset="-122"/>
                <a:cs typeface="Times New Roman" pitchFamily="18" charset="0"/>
              </a:rPr>
              <a:t>    </a:t>
            </a:r>
            <a:r>
              <a:rPr lang="en-US" altLang="zh-CN" sz="2800" b="1" dirty="0" smtClean="0">
                <a:solidFill>
                  <a:srgbClr val="A50021"/>
                </a:solidFill>
                <a:latin typeface="楷体" pitchFamily="49" charset="-122"/>
                <a:ea typeface="楷体" pitchFamily="49" charset="-122"/>
                <a:cs typeface="Times New Roman" pitchFamily="18" charset="0"/>
              </a:rPr>
              <a:t>2. </a:t>
            </a:r>
            <a:r>
              <a:rPr lang="zh-CN" altLang="en-US" sz="2800" b="1" dirty="0" smtClean="0">
                <a:solidFill>
                  <a:srgbClr val="A50021"/>
                </a:solidFill>
                <a:latin typeface="楷体" pitchFamily="49" charset="-122"/>
                <a:ea typeface="楷体" pitchFamily="49" charset="-122"/>
                <a:cs typeface="Times New Roman" pitchFamily="18" charset="0"/>
              </a:rPr>
              <a:t>定点数</a:t>
            </a:r>
            <a:endParaRPr lang="en-US" altLang="zh-CN" sz="2800" b="1" dirty="0" smtClean="0">
              <a:solidFill>
                <a:srgbClr val="A50021"/>
              </a:solidFill>
              <a:latin typeface="楷体" pitchFamily="49" charset="-122"/>
              <a:ea typeface="楷体" pitchFamily="49" charset="-122"/>
            </a:endParaRPr>
          </a:p>
          <a:p>
            <a:pPr marL="514350" indent="-514350">
              <a:spcBef>
                <a:spcPct val="20000"/>
              </a:spcBef>
              <a:buClr>
                <a:srgbClr val="C87608"/>
              </a:buClr>
              <a:buSzPct val="100000"/>
              <a:buFont typeface="Wingdings" pitchFamily="2" charset="2"/>
              <a:buChar char="u"/>
            </a:pPr>
            <a:r>
              <a:rPr lang="zh-CN" altLang="zh-CN" sz="2800" b="1" dirty="0" smtClean="0"/>
              <a:t>所谓</a:t>
            </a:r>
            <a:r>
              <a:rPr lang="zh-CN" altLang="zh-CN" sz="2800" b="1" dirty="0" smtClean="0">
                <a:solidFill>
                  <a:srgbClr val="FF0000"/>
                </a:solidFill>
              </a:rPr>
              <a:t>定点数</a:t>
            </a:r>
            <a:r>
              <a:rPr lang="zh-CN" altLang="zh-CN" sz="2800" b="1" dirty="0" smtClean="0"/>
              <a:t>表示，是指小数点被固定在数据中某个特定位置上的数据表示方法。</a:t>
            </a:r>
            <a:endParaRPr lang="en-US" altLang="zh-CN" sz="28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r>
              <a:rPr kumimoji="0" lang="zh-CN" altLang="en-US" sz="28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rPr>
              <a:t>                      定点整数：</a:t>
            </a:r>
            <a:r>
              <a:rPr lang="en-US" altLang="zh-CN" sz="2800" b="1" i="1" dirty="0" smtClean="0">
                <a:latin typeface="Times New Roman" pitchFamily="18" charset="0"/>
                <a:ea typeface="华文楷体" pitchFamily="2" charset="-122"/>
                <a:cs typeface="Times New Roman" pitchFamily="18" charset="0"/>
              </a:rPr>
              <a:t>x</a:t>
            </a:r>
            <a:r>
              <a:rPr lang="en-US" altLang="zh-CN" sz="2800" b="1" i="1" baseline="-25000" dirty="0" smtClean="0">
                <a:latin typeface="Times New Roman" pitchFamily="18" charset="0"/>
                <a:ea typeface="华文楷体" pitchFamily="2" charset="-122"/>
                <a:cs typeface="Times New Roman" pitchFamily="18" charset="0"/>
              </a:rPr>
              <a:t>s</a:t>
            </a:r>
            <a:r>
              <a:rPr lang="en-US" altLang="zh-CN" sz="2800" b="1" i="1" dirty="0" smtClean="0">
                <a:latin typeface="Times New Roman" pitchFamily="18" charset="0"/>
                <a:ea typeface="华文楷体" pitchFamily="2" charset="-122"/>
                <a:cs typeface="Times New Roman" pitchFamily="18" charset="0"/>
              </a:rPr>
              <a:t>x</a:t>
            </a:r>
            <a:r>
              <a:rPr lang="en-US" altLang="zh-CN" sz="2800" b="1" i="1" baseline="-25000" dirty="0" smtClean="0">
                <a:latin typeface="Times New Roman" pitchFamily="18" charset="0"/>
                <a:ea typeface="华文楷体" pitchFamily="2" charset="-122"/>
                <a:cs typeface="Times New Roman" pitchFamily="18" charset="0"/>
              </a:rPr>
              <a:t>n-</a:t>
            </a:r>
            <a:r>
              <a:rPr lang="en-US" altLang="zh-CN" sz="2800" b="1" baseline="-25000" dirty="0" smtClean="0">
                <a:latin typeface="Times New Roman" pitchFamily="18" charset="0"/>
                <a:ea typeface="华文楷体" pitchFamily="2" charset="-122"/>
                <a:cs typeface="Times New Roman" pitchFamily="18" charset="0"/>
              </a:rPr>
              <a:t>1</a:t>
            </a:r>
            <a:r>
              <a:rPr lang="en-US" altLang="zh-CN" sz="2800" b="1" i="1" dirty="0" smtClean="0">
                <a:latin typeface="Times New Roman" pitchFamily="18" charset="0"/>
                <a:ea typeface="华文楷体" pitchFamily="2" charset="-122"/>
                <a:cs typeface="Times New Roman" pitchFamily="18" charset="0"/>
              </a:rPr>
              <a:t>x</a:t>
            </a:r>
            <a:r>
              <a:rPr lang="en-US" altLang="zh-CN" sz="2800" b="1" i="1" baseline="-25000" dirty="0" smtClean="0">
                <a:latin typeface="Times New Roman" pitchFamily="18" charset="0"/>
                <a:ea typeface="华文楷体" pitchFamily="2" charset="-122"/>
                <a:cs typeface="Times New Roman" pitchFamily="18" charset="0"/>
              </a:rPr>
              <a:t>n-</a:t>
            </a:r>
            <a:r>
              <a:rPr lang="en-US" altLang="zh-CN" sz="2800" b="1" baseline="-25000" dirty="0" smtClean="0">
                <a:latin typeface="Times New Roman" pitchFamily="18" charset="0"/>
                <a:ea typeface="华文楷体" pitchFamily="2" charset="-122"/>
                <a:cs typeface="Times New Roman" pitchFamily="18" charset="0"/>
              </a:rPr>
              <a:t>2</a:t>
            </a:r>
            <a:r>
              <a:rPr lang="en-US" altLang="zh-CN" sz="2800" b="1" i="1" dirty="0" smtClean="0">
                <a:latin typeface="Times New Roman" pitchFamily="18" charset="0"/>
                <a:ea typeface="华文楷体" pitchFamily="2" charset="-122"/>
                <a:cs typeface="Times New Roman" pitchFamily="18" charset="0"/>
              </a:rPr>
              <a:t> …x</a:t>
            </a:r>
            <a:r>
              <a:rPr lang="en-US" altLang="zh-CN" sz="2800" b="1" baseline="-25000" dirty="0" smtClean="0">
                <a:latin typeface="Times New Roman" pitchFamily="18" charset="0"/>
                <a:ea typeface="华文楷体" pitchFamily="2" charset="-122"/>
                <a:cs typeface="Times New Roman" pitchFamily="18" charset="0"/>
              </a:rPr>
              <a:t>1</a:t>
            </a:r>
            <a:r>
              <a:rPr lang="en-US" altLang="zh-CN" sz="2800" b="1" i="1" dirty="0" smtClean="0">
                <a:latin typeface="Times New Roman" pitchFamily="18" charset="0"/>
                <a:ea typeface="华文楷体" pitchFamily="2" charset="-122"/>
                <a:cs typeface="Times New Roman" pitchFamily="18" charset="0"/>
              </a:rPr>
              <a:t>x</a:t>
            </a:r>
            <a:r>
              <a:rPr lang="en-US" altLang="zh-CN" sz="2800" b="1" baseline="-25000" dirty="0" smtClean="0">
                <a:latin typeface="Times New Roman" pitchFamily="18" charset="0"/>
                <a:ea typeface="华文楷体" pitchFamily="2" charset="-122"/>
                <a:cs typeface="Times New Roman" pitchFamily="18" charset="0"/>
              </a:rPr>
              <a:t>0</a:t>
            </a:r>
            <a:r>
              <a:rPr lang="en-US" altLang="zh-CN" sz="2800" b="1" i="1" baseline="-25000" dirty="0" smtClean="0">
                <a:latin typeface="Times New Roman" pitchFamily="18" charset="0"/>
                <a:ea typeface="华文楷体" pitchFamily="2" charset="-122"/>
                <a:cs typeface="Times New Roman" pitchFamily="18" charset="0"/>
              </a:rPr>
              <a:t> </a:t>
            </a:r>
            <a:r>
              <a:rPr lang="en-US" altLang="zh-CN" sz="2800" b="1" dirty="0" smtClean="0">
                <a:solidFill>
                  <a:schemeClr val="bg1">
                    <a:lumMod val="65000"/>
                  </a:schemeClr>
                </a:solidFill>
                <a:latin typeface="Times New Roman" pitchFamily="18" charset="0"/>
                <a:ea typeface="华文楷体" pitchFamily="2" charset="-122"/>
                <a:cs typeface="Times New Roman" pitchFamily="18" charset="0"/>
              </a:rPr>
              <a:t>.</a:t>
            </a:r>
            <a:endParaRPr kumimoji="0" lang="en-US" altLang="zh-CN" sz="2800" b="1" i="0" u="none" strike="noStrike" kern="1200" cap="none" spc="0" normalizeH="0" baseline="0" noProof="0" dirty="0" smtClean="0">
              <a:ln>
                <a:noFill/>
              </a:ln>
              <a:solidFill>
                <a:schemeClr val="bg1">
                  <a:lumMod val="65000"/>
                </a:schemeClr>
              </a:solidFill>
              <a:effectLst/>
              <a:uLnTx/>
              <a:uFillTx/>
              <a:latin typeface="Times New Roman" pitchFamily="18" charset="0"/>
              <a:ea typeface="华文楷体" pitchFamily="2" charset="-122"/>
              <a:cs typeface="Times New Roman" pitchFamily="18" charset="0"/>
            </a:endParaRPr>
          </a:p>
          <a:p>
            <a:pPr marL="274320" lvl="0" indent="-274320">
              <a:spcBef>
                <a:spcPct val="20000"/>
              </a:spcBef>
              <a:buClr>
                <a:srgbClr val="C87608"/>
              </a:buClr>
              <a:buSzPct val="95000"/>
            </a:pPr>
            <a:r>
              <a:rPr lang="zh-CN" altLang="en-US" sz="2800" b="1" dirty="0" smtClean="0">
                <a:latin typeface="华文楷体" pitchFamily="2" charset="-122"/>
                <a:ea typeface="华文楷体" pitchFamily="2" charset="-122"/>
                <a:cs typeface="Times New Roman" pitchFamily="18" charset="0"/>
              </a:rPr>
              <a:t>                      定点小数：</a:t>
            </a:r>
            <a:r>
              <a:rPr lang="en-US" altLang="zh-CN" sz="2800" b="1" i="1" dirty="0" err="1" smtClean="0">
                <a:latin typeface="Times New Roman" pitchFamily="18" charset="0"/>
                <a:ea typeface="华文楷体" pitchFamily="2" charset="-122"/>
                <a:cs typeface="Times New Roman" pitchFamily="18" charset="0"/>
              </a:rPr>
              <a:t>x</a:t>
            </a:r>
            <a:r>
              <a:rPr lang="en-US" altLang="zh-CN" sz="2800" b="1" i="1" baseline="-25000" dirty="0" err="1" smtClean="0">
                <a:latin typeface="Times New Roman" pitchFamily="18" charset="0"/>
                <a:ea typeface="华文楷体" pitchFamily="2" charset="-122"/>
                <a:cs typeface="Times New Roman" pitchFamily="18" charset="0"/>
              </a:rPr>
              <a:t>s</a:t>
            </a:r>
            <a:r>
              <a:rPr lang="en-US" altLang="zh-CN" sz="2800" b="1" i="1" baseline="-25000" dirty="0" smtClean="0">
                <a:latin typeface="Times New Roman" pitchFamily="18" charset="0"/>
                <a:ea typeface="华文楷体" pitchFamily="2" charset="-122"/>
                <a:cs typeface="Times New Roman" pitchFamily="18" charset="0"/>
              </a:rPr>
              <a:t> </a:t>
            </a:r>
            <a:r>
              <a:rPr lang="en-US" altLang="zh-CN" sz="2800" b="1" i="1" dirty="0" smtClean="0">
                <a:solidFill>
                  <a:schemeClr val="bg1">
                    <a:lumMod val="65000"/>
                  </a:schemeClr>
                </a:solidFill>
                <a:latin typeface="Times New Roman" pitchFamily="18" charset="0"/>
                <a:ea typeface="华文楷体" pitchFamily="2" charset="-122"/>
                <a:cs typeface="Times New Roman" pitchFamily="18" charset="0"/>
              </a:rPr>
              <a:t>.</a:t>
            </a:r>
            <a:r>
              <a:rPr lang="en-US" altLang="zh-CN" sz="2800" b="1" i="1" baseline="-25000" dirty="0" smtClean="0">
                <a:latin typeface="Times New Roman" pitchFamily="18" charset="0"/>
                <a:ea typeface="华文楷体" pitchFamily="2" charset="-122"/>
                <a:cs typeface="Times New Roman" pitchFamily="18" charset="0"/>
              </a:rPr>
              <a:t> </a:t>
            </a:r>
            <a:r>
              <a:rPr lang="en-US" altLang="zh-CN" sz="2800" b="1" i="1" dirty="0" smtClean="0">
                <a:latin typeface="Times New Roman" pitchFamily="18" charset="0"/>
                <a:ea typeface="华文楷体" pitchFamily="2" charset="-122"/>
                <a:cs typeface="Times New Roman" pitchFamily="18" charset="0"/>
              </a:rPr>
              <a:t>x</a:t>
            </a:r>
            <a:r>
              <a:rPr lang="en-US" altLang="zh-CN" sz="2800" b="1" i="1" baseline="-25000" dirty="0" smtClean="0">
                <a:latin typeface="Times New Roman" pitchFamily="18" charset="0"/>
                <a:ea typeface="华文楷体" pitchFamily="2" charset="-122"/>
                <a:cs typeface="Times New Roman" pitchFamily="18" charset="0"/>
              </a:rPr>
              <a:t>n-</a:t>
            </a:r>
            <a:r>
              <a:rPr lang="en-US" altLang="zh-CN" sz="2800" b="1" baseline="-25000" dirty="0" smtClean="0">
                <a:latin typeface="Times New Roman" pitchFamily="18" charset="0"/>
                <a:ea typeface="华文楷体" pitchFamily="2" charset="-122"/>
                <a:cs typeface="Times New Roman" pitchFamily="18" charset="0"/>
              </a:rPr>
              <a:t>1</a:t>
            </a:r>
            <a:r>
              <a:rPr lang="en-US" altLang="zh-CN" sz="2800" b="1" i="1" dirty="0" smtClean="0">
                <a:latin typeface="Times New Roman" pitchFamily="18" charset="0"/>
                <a:ea typeface="华文楷体" pitchFamily="2" charset="-122"/>
                <a:cs typeface="Times New Roman" pitchFamily="18" charset="0"/>
              </a:rPr>
              <a:t>x</a:t>
            </a:r>
            <a:r>
              <a:rPr lang="en-US" altLang="zh-CN" sz="2800" b="1" i="1" baseline="-25000" dirty="0" smtClean="0">
                <a:latin typeface="Times New Roman" pitchFamily="18" charset="0"/>
                <a:ea typeface="华文楷体" pitchFamily="2" charset="-122"/>
                <a:cs typeface="Times New Roman" pitchFamily="18" charset="0"/>
              </a:rPr>
              <a:t>n-</a:t>
            </a:r>
            <a:r>
              <a:rPr lang="en-US" altLang="zh-CN" sz="2800" b="1" baseline="-25000" dirty="0" smtClean="0">
                <a:latin typeface="Times New Roman" pitchFamily="18" charset="0"/>
                <a:ea typeface="华文楷体" pitchFamily="2" charset="-122"/>
                <a:cs typeface="Times New Roman" pitchFamily="18" charset="0"/>
              </a:rPr>
              <a:t>2</a:t>
            </a:r>
            <a:r>
              <a:rPr lang="en-US" altLang="zh-CN" sz="2800" b="1" i="1" dirty="0" smtClean="0">
                <a:latin typeface="Times New Roman" pitchFamily="18" charset="0"/>
                <a:ea typeface="华文楷体" pitchFamily="2" charset="-122"/>
                <a:cs typeface="Times New Roman" pitchFamily="18" charset="0"/>
              </a:rPr>
              <a:t> …x</a:t>
            </a:r>
            <a:r>
              <a:rPr lang="en-US" altLang="zh-CN" sz="2800" b="1" baseline="-25000" dirty="0" smtClean="0">
                <a:latin typeface="Times New Roman" pitchFamily="18" charset="0"/>
                <a:ea typeface="华文楷体" pitchFamily="2" charset="-122"/>
                <a:cs typeface="Times New Roman" pitchFamily="18" charset="0"/>
              </a:rPr>
              <a:t>1</a:t>
            </a:r>
            <a:r>
              <a:rPr lang="en-US" altLang="zh-CN" sz="2800" b="1" i="1" dirty="0" smtClean="0">
                <a:latin typeface="Times New Roman" pitchFamily="18" charset="0"/>
                <a:ea typeface="华文楷体" pitchFamily="2" charset="-122"/>
                <a:cs typeface="Times New Roman" pitchFamily="18" charset="0"/>
              </a:rPr>
              <a:t>x</a:t>
            </a:r>
            <a:r>
              <a:rPr lang="en-US" altLang="zh-CN" sz="2800" b="1" baseline="-25000" dirty="0" smtClean="0">
                <a:latin typeface="Times New Roman" pitchFamily="18" charset="0"/>
                <a:ea typeface="华文楷体" pitchFamily="2" charset="-122"/>
                <a:cs typeface="Times New Roman" pitchFamily="18" charset="0"/>
              </a:rPr>
              <a:t>0</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cxnSp>
        <p:nvCxnSpPr>
          <p:cNvPr id="7" name="直接连接符 6"/>
          <p:cNvCxnSpPr/>
          <p:nvPr/>
        </p:nvCxnSpPr>
        <p:spPr>
          <a:xfrm>
            <a:off x="1691680" y="2492896"/>
            <a:ext cx="2160000" cy="0"/>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2267744" y="2204864"/>
            <a:ext cx="0" cy="0"/>
          </a:xfrm>
          <a:prstGeom prst="line">
            <a:avLst/>
          </a:prstGeom>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a:off x="1691680" y="3212976"/>
            <a:ext cx="2160000" cy="0"/>
          </a:xfrm>
          <a:prstGeom prst="line">
            <a:avLst/>
          </a:prstGeom>
        </p:spPr>
        <p:style>
          <a:lnRef idx="1">
            <a:schemeClr val="dk1"/>
          </a:lnRef>
          <a:fillRef idx="0">
            <a:schemeClr val="dk1"/>
          </a:fillRef>
          <a:effectRef idx="0">
            <a:schemeClr val="dk1"/>
          </a:effectRef>
          <a:fontRef idx="minor">
            <a:schemeClr val="tx1"/>
          </a:fontRef>
        </p:style>
      </p:cxn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buFont typeface="Wingdings" pitchFamily="2" charset="2"/>
              <a:buChar char="u"/>
            </a:pPr>
            <a:r>
              <a:rPr lang="zh-CN" altLang="zh-CN" sz="2800" b="1" dirty="0" smtClean="0">
                <a:solidFill>
                  <a:srgbClr val="FF0000"/>
                </a:solidFill>
              </a:rPr>
              <a:t>带符号的定点数</a:t>
            </a:r>
            <a:r>
              <a:rPr lang="zh-CN" altLang="zh-CN" sz="2800" b="1" dirty="0" smtClean="0"/>
              <a:t>有原码、补码和反码等几种编码表示方法。</a:t>
            </a:r>
            <a:endParaRPr lang="en-US" altLang="zh-CN" sz="2800" b="1" dirty="0" smtClean="0"/>
          </a:p>
          <a:p>
            <a:pPr marL="274320" lvl="0" indent="-274320">
              <a:spcBef>
                <a:spcPct val="20000"/>
              </a:spcBef>
              <a:buClr>
                <a:srgbClr val="C87608"/>
              </a:buClr>
              <a:buSzPct val="95000"/>
            </a:pPr>
            <a:r>
              <a:rPr lang="en-US" altLang="zh-CN" sz="2800" b="1" dirty="0" smtClean="0">
                <a:solidFill>
                  <a:srgbClr val="0070C0"/>
                </a:solidFill>
                <a:latin typeface="华文新魏" pitchFamily="2" charset="-122"/>
                <a:ea typeface="华文新魏" pitchFamily="2" charset="-122"/>
              </a:rPr>
              <a:t>    1</a:t>
            </a:r>
            <a:r>
              <a:rPr lang="zh-CN" altLang="en-US" sz="2800" b="1" dirty="0" smtClean="0">
                <a:solidFill>
                  <a:srgbClr val="0070C0"/>
                </a:solidFill>
                <a:latin typeface="华文新魏" pitchFamily="2" charset="-122"/>
                <a:ea typeface="华文新魏" pitchFamily="2" charset="-122"/>
              </a:rPr>
              <a:t>）原码表示法</a:t>
            </a:r>
            <a:endParaRPr lang="en-US" altLang="zh-CN" sz="2800" b="1" dirty="0" smtClean="0">
              <a:solidFill>
                <a:srgbClr val="0070C0"/>
              </a:solidFill>
              <a:latin typeface="华文新魏" pitchFamily="2" charset="-122"/>
              <a:ea typeface="华文新魏" pitchFamily="2" charset="-122"/>
            </a:endParaRPr>
          </a:p>
          <a:p>
            <a:pPr marL="274320" indent="-274320">
              <a:spcBef>
                <a:spcPct val="20000"/>
              </a:spcBef>
              <a:buClr>
                <a:srgbClr val="C87608"/>
              </a:buClr>
              <a:buSzPct val="95000"/>
              <a:buFont typeface="Wingdings" pitchFamily="2" charset="2"/>
              <a:buChar char="u"/>
            </a:pPr>
            <a:r>
              <a:rPr lang="zh-CN" altLang="zh-CN" sz="2800" b="1" dirty="0" smtClean="0">
                <a:solidFill>
                  <a:srgbClr val="FF0000"/>
                </a:solidFill>
                <a:latin typeface="Times New Roman" pitchFamily="18" charset="0"/>
                <a:cs typeface="Times New Roman" pitchFamily="18" charset="0"/>
              </a:rPr>
              <a:t>原码</a:t>
            </a:r>
            <a:r>
              <a:rPr lang="zh-CN" altLang="zh-CN" sz="2800" b="1" dirty="0" smtClean="0">
                <a:latin typeface="Times New Roman" pitchFamily="18" charset="0"/>
                <a:cs typeface="Times New Roman" pitchFamily="18" charset="0"/>
              </a:rPr>
              <a:t>以</a:t>
            </a:r>
            <a:r>
              <a:rPr lang="en-US" altLang="zh-CN" sz="2800" b="1" dirty="0" smtClean="0">
                <a:latin typeface="Times New Roman" pitchFamily="18" charset="0"/>
                <a:cs typeface="Times New Roman" pitchFamily="18" charset="0"/>
              </a:rPr>
              <a:t>0</a:t>
            </a:r>
            <a:r>
              <a:rPr lang="zh-CN" altLang="zh-CN" sz="2800" b="1" dirty="0" smtClean="0">
                <a:latin typeface="Times New Roman" pitchFamily="18" charset="0"/>
                <a:cs typeface="Times New Roman" pitchFamily="18" charset="0"/>
              </a:rPr>
              <a:t>表示正号，以</a:t>
            </a:r>
            <a:r>
              <a:rPr lang="en-US" altLang="zh-CN" sz="2800" b="1" dirty="0" smtClean="0">
                <a:latin typeface="Times New Roman" pitchFamily="18" charset="0"/>
                <a:cs typeface="Times New Roman" pitchFamily="18" charset="0"/>
              </a:rPr>
              <a:t>1</a:t>
            </a:r>
            <a:r>
              <a:rPr lang="zh-CN" altLang="zh-CN" sz="2800" b="1" dirty="0" smtClean="0">
                <a:latin typeface="Times New Roman" pitchFamily="18" charset="0"/>
                <a:cs typeface="Times New Roman" pitchFamily="18" charset="0"/>
              </a:rPr>
              <a:t>表示负号，直接置于数的最左端（即最高位位置）</a:t>
            </a:r>
            <a:r>
              <a:rPr lang="zh-CN" altLang="en-US"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而数的数字部分与其绝对值一致。</a:t>
            </a:r>
          </a:p>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1.4】</a:t>
            </a:r>
            <a:r>
              <a:rPr lang="zh-CN" altLang="zh-CN" sz="2400" b="1" dirty="0" smtClean="0">
                <a:latin typeface="Times New Roman" pitchFamily="18" charset="0"/>
                <a:cs typeface="Times New Roman" pitchFamily="18" charset="0"/>
              </a:rPr>
              <a:t>① </a:t>
            </a:r>
            <a:r>
              <a:rPr lang="zh-CN" altLang="zh-CN" sz="2400" b="1" dirty="0" smtClean="0">
                <a:latin typeface="华文楷体" pitchFamily="2" charset="-122"/>
                <a:ea typeface="华文楷体" pitchFamily="2" charset="-122"/>
                <a:cs typeface="Times New Roman" pitchFamily="18" charset="0"/>
              </a:rPr>
              <a:t>若</a:t>
            </a:r>
            <a:r>
              <a:rPr lang="zh-CN"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a:t>
            </a:r>
            <a:r>
              <a:rPr lang="en-US" altLang="zh-CN" sz="2400" b="1" dirty="0" smtClean="0">
                <a:latin typeface="Times New Roman" pitchFamily="18" charset="0"/>
                <a:ea typeface="华文楷体" pitchFamily="2" charset="-122"/>
                <a:cs typeface="Times New Roman" pitchFamily="18" charset="0"/>
              </a:rPr>
              <a:t>+</a:t>
            </a:r>
            <a:r>
              <a:rPr lang="en-US" altLang="zh-CN" sz="2400" b="1" dirty="0" smtClean="0">
                <a:latin typeface="Times New Roman" pitchFamily="18" charset="0"/>
                <a:cs typeface="Times New Roman" pitchFamily="18" charset="0"/>
              </a:rPr>
              <a:t>1011100</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cs typeface="Times New Roman" pitchFamily="18" charset="0"/>
              </a:rPr>
              <a:t>则</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zh-CN" sz="2400" b="1" baseline="-25000" dirty="0" smtClean="0">
                <a:latin typeface="华文楷体" pitchFamily="2" charset="-122"/>
                <a:ea typeface="华文楷体" pitchFamily="2" charset="-122"/>
                <a:cs typeface="Times New Roman" pitchFamily="18" charset="0"/>
              </a:rPr>
              <a:t>原</a:t>
            </a:r>
            <a:r>
              <a:rPr lang="en-US" altLang="zh-CN" sz="2400" b="1" dirty="0" smtClean="0">
                <a:latin typeface="Times New Roman" pitchFamily="18" charset="0"/>
                <a:cs typeface="Times New Roman" pitchFamily="18" charset="0"/>
              </a:rPr>
              <a:t> = </a:t>
            </a:r>
            <a:r>
              <a:rPr lang="en-US" altLang="zh-CN" sz="2400" b="1" dirty="0" smtClean="0">
                <a:solidFill>
                  <a:srgbClr val="FF0066"/>
                </a:solidFill>
                <a:latin typeface="Times New Roman" pitchFamily="18" charset="0"/>
                <a:cs typeface="Times New Roman" pitchFamily="18" charset="0"/>
              </a:rPr>
              <a:t>0</a:t>
            </a:r>
            <a:r>
              <a:rPr lang="en-US" altLang="zh-CN" sz="2400" b="1" dirty="0" smtClean="0">
                <a:latin typeface="Times New Roman" pitchFamily="18" charset="0"/>
                <a:cs typeface="Times New Roman" pitchFamily="18" charset="0"/>
              </a:rPr>
              <a:t>1011100</a:t>
            </a:r>
          </a:p>
          <a:p>
            <a:pPr marL="274320" indent="-274320">
              <a:spcBef>
                <a:spcPct val="20000"/>
              </a:spcBef>
              <a:buClr>
                <a:srgbClr val="C87608"/>
              </a:buClr>
              <a:buSzPct val="95000"/>
            </a:pPr>
            <a:r>
              <a:rPr lang="en-US" altLang="zh-CN" sz="2400" b="1" dirty="0" smtClean="0">
                <a:latin typeface="华文楷体" pitchFamily="2" charset="-122"/>
                <a:ea typeface="华文楷体" pitchFamily="2" charset="-122"/>
                <a:cs typeface="Times New Roman" pitchFamily="18" charset="0"/>
              </a:rPr>
              <a:t>                     </a:t>
            </a:r>
            <a:r>
              <a:rPr lang="zh-CN" altLang="zh-CN" sz="2400" b="1" dirty="0" smtClean="0">
                <a:latin typeface="Times New Roman" pitchFamily="18" charset="0"/>
                <a:cs typeface="Times New Roman" pitchFamily="18" charset="0"/>
              </a:rPr>
              <a:t>② </a:t>
            </a:r>
            <a:r>
              <a:rPr lang="zh-CN" altLang="zh-CN" sz="2400" b="1" dirty="0" smtClean="0">
                <a:latin typeface="华文楷体" pitchFamily="2" charset="-122"/>
                <a:ea typeface="华文楷体" pitchFamily="2" charset="-122"/>
                <a:cs typeface="Times New Roman" pitchFamily="18" charset="0"/>
              </a:rPr>
              <a:t>若</a:t>
            </a:r>
            <a:r>
              <a:rPr lang="zh-CN"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a:t>
            </a:r>
            <a:r>
              <a:rPr lang="en-US" altLang="zh-CN" sz="2400" b="1" dirty="0" smtClean="0">
                <a:latin typeface="+mn-ea"/>
                <a:cs typeface="Times New Roman" pitchFamily="18" charset="0"/>
              </a:rPr>
              <a:t>-</a:t>
            </a:r>
            <a:r>
              <a:rPr lang="en-US" altLang="zh-CN" sz="2400" b="1" dirty="0" smtClean="0">
                <a:latin typeface="Times New Roman" pitchFamily="18" charset="0"/>
                <a:cs typeface="Times New Roman" pitchFamily="18" charset="0"/>
              </a:rPr>
              <a:t>0010011</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cs typeface="Times New Roman" pitchFamily="18" charset="0"/>
              </a:rPr>
              <a:t>则</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zh-CN" sz="2400" b="1" baseline="-25000" dirty="0" smtClean="0">
                <a:latin typeface="华文楷体" pitchFamily="2" charset="-122"/>
                <a:ea typeface="华文楷体" pitchFamily="2" charset="-122"/>
                <a:cs typeface="Times New Roman" pitchFamily="18" charset="0"/>
              </a:rPr>
              <a:t>原</a:t>
            </a:r>
            <a:r>
              <a:rPr lang="en-US" altLang="zh-CN" sz="2400" b="1" dirty="0" smtClean="0">
                <a:latin typeface="Times New Roman" pitchFamily="18" charset="0"/>
                <a:cs typeface="Times New Roman" pitchFamily="18" charset="0"/>
              </a:rPr>
              <a:t> = </a:t>
            </a:r>
            <a:r>
              <a:rPr lang="en-US" altLang="zh-CN" sz="2400" b="1" dirty="0" smtClean="0">
                <a:solidFill>
                  <a:srgbClr val="FF0066"/>
                </a:solidFill>
                <a:latin typeface="Times New Roman" pitchFamily="18" charset="0"/>
                <a:cs typeface="Times New Roman" pitchFamily="18" charset="0"/>
              </a:rPr>
              <a:t>1</a:t>
            </a:r>
            <a:r>
              <a:rPr lang="en-US" altLang="zh-CN" sz="2400" b="1" dirty="0" smtClean="0">
                <a:latin typeface="Times New Roman" pitchFamily="18" charset="0"/>
                <a:cs typeface="Times New Roman" pitchFamily="18" charset="0"/>
              </a:rPr>
              <a:t>0010011</a:t>
            </a:r>
            <a:endParaRPr kumimoji="0" lang="en-US" altLang="zh-CN"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74320" indent="-274320">
              <a:spcBef>
                <a:spcPct val="20000"/>
              </a:spcBef>
              <a:buClr>
                <a:srgbClr val="C87608"/>
              </a:buClr>
              <a:buSzPct val="95000"/>
              <a:buFont typeface="Wingdings" pitchFamily="2" charset="2"/>
              <a:buChar char="u"/>
            </a:pPr>
            <a:r>
              <a:rPr lang="en-US" altLang="zh-CN" sz="2800" b="1" i="1" dirty="0" smtClean="0">
                <a:latin typeface="Times New Roman" pitchFamily="18" charset="0"/>
                <a:cs typeface="Times New Roman" pitchFamily="18" charset="0"/>
              </a:rPr>
              <a:t>n</a:t>
            </a:r>
            <a:r>
              <a:rPr lang="zh-CN" altLang="zh-CN" sz="2800" b="1" dirty="0" smtClean="0">
                <a:latin typeface="Times New Roman" pitchFamily="18" charset="0"/>
                <a:cs typeface="Times New Roman" pitchFamily="18" charset="0"/>
              </a:rPr>
              <a:t>位原码（包括符号位）的数据表示范围是</a:t>
            </a:r>
          </a:p>
          <a:p>
            <a:pPr marL="274320" lvl="0" indent="-274320" algn="ctr">
              <a:spcBef>
                <a:spcPct val="20000"/>
              </a:spcBef>
              <a:buClr>
                <a:srgbClr val="C87608"/>
              </a:buClr>
              <a:buSzPct val="95000"/>
            </a:pPr>
            <a:r>
              <a:rPr lang="en-US" altLang="zh-CN" sz="2800" b="1" dirty="0" smtClean="0">
                <a:latin typeface="Times New Roman" pitchFamily="18" charset="0"/>
                <a:cs typeface="Times New Roman" pitchFamily="18" charset="0"/>
              </a:rPr>
              <a:t>-(2</a:t>
            </a:r>
            <a:r>
              <a:rPr lang="en-US" altLang="zh-CN" sz="2800" b="1" i="1" baseline="30000" dirty="0" smtClean="0">
                <a:latin typeface="Times New Roman" pitchFamily="18" charset="0"/>
                <a:cs typeface="Times New Roman" pitchFamily="18" charset="0"/>
              </a:rPr>
              <a:t>n </a:t>
            </a:r>
            <a:r>
              <a:rPr lang="en-US" altLang="zh-CN" sz="2800" b="1" baseline="30000" dirty="0" smtClean="0">
                <a:latin typeface="Times New Roman" pitchFamily="18" charset="0"/>
                <a:cs typeface="Times New Roman" pitchFamily="18" charset="0"/>
              </a:rPr>
              <a:t>-1</a:t>
            </a:r>
            <a:r>
              <a:rPr lang="en-US" altLang="zh-CN" sz="2800" b="1" i="1" baseline="30000" dirty="0" smtClean="0">
                <a:latin typeface="Times New Roman" pitchFamily="18" charset="0"/>
                <a:cs typeface="Times New Roman" pitchFamily="18" charset="0"/>
              </a:rPr>
              <a:t> </a:t>
            </a:r>
            <a:r>
              <a:rPr lang="en-US" altLang="zh-CN" sz="2800" b="1" dirty="0" smtClean="0">
                <a:latin typeface="Times New Roman" pitchFamily="18" charset="0"/>
                <a:cs typeface="Times New Roman" pitchFamily="18" charset="0"/>
              </a:rPr>
              <a:t>-1)</a:t>
            </a:r>
            <a:r>
              <a:rPr lang="zh-CN"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 </a:t>
            </a:r>
            <a:r>
              <a:rPr lang="zh-CN" altLang="zh-CN" sz="2800" b="1" dirty="0" smtClean="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2</a:t>
            </a:r>
            <a:r>
              <a:rPr lang="en-US" altLang="zh-CN" sz="2800" b="1" i="1" baseline="30000" dirty="0" smtClean="0">
                <a:latin typeface="Times New Roman" pitchFamily="18" charset="0"/>
                <a:cs typeface="Times New Roman" pitchFamily="18" charset="0"/>
              </a:rPr>
              <a:t>n</a:t>
            </a:r>
            <a:r>
              <a:rPr lang="en-US" altLang="zh-CN" sz="2800" b="1" baseline="30000" dirty="0" smtClean="0">
                <a:latin typeface="Times New Roman" pitchFamily="18" charset="0"/>
                <a:cs typeface="Times New Roman" pitchFamily="18" charset="0"/>
              </a:rPr>
              <a:t> -1</a:t>
            </a:r>
            <a:r>
              <a:rPr lang="en-US" altLang="zh-CN" sz="2800" b="1" i="1" baseline="30000" dirty="0" smtClean="0">
                <a:latin typeface="Times New Roman" pitchFamily="18" charset="0"/>
                <a:cs typeface="Times New Roman" pitchFamily="18" charset="0"/>
              </a:rPr>
              <a:t> </a:t>
            </a:r>
            <a:r>
              <a:rPr lang="en-US" altLang="zh-CN" sz="2800" b="1" dirty="0" smtClean="0">
                <a:latin typeface="Times New Roman" pitchFamily="18" charset="0"/>
                <a:cs typeface="Times New Roman" pitchFamily="18" charset="0"/>
              </a:rPr>
              <a:t>-1</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pPr>
            <a:r>
              <a:rPr lang="en-US" altLang="zh-CN" sz="2800" b="1" dirty="0" smtClean="0">
                <a:solidFill>
                  <a:srgbClr val="0070C0"/>
                </a:solidFill>
                <a:latin typeface="华文新魏" pitchFamily="2" charset="-122"/>
                <a:ea typeface="华文新魏" pitchFamily="2" charset="-122"/>
              </a:rPr>
              <a:t>    2</a:t>
            </a:r>
            <a:r>
              <a:rPr lang="zh-CN" altLang="en-US" sz="2800" b="1" dirty="0" smtClean="0">
                <a:solidFill>
                  <a:srgbClr val="0070C0"/>
                </a:solidFill>
                <a:latin typeface="华文新魏" pitchFamily="2" charset="-122"/>
                <a:ea typeface="华文新魏" pitchFamily="2" charset="-122"/>
              </a:rPr>
              <a:t>）反码表示法</a:t>
            </a:r>
            <a:endParaRPr lang="en-US" altLang="zh-CN" sz="2800" b="1" dirty="0" smtClean="0">
              <a:solidFill>
                <a:srgbClr val="0070C0"/>
              </a:solidFill>
              <a:latin typeface="华文新魏" pitchFamily="2" charset="-122"/>
              <a:ea typeface="华文新魏" pitchFamily="2" charset="-122"/>
            </a:endParaRPr>
          </a:p>
          <a:p>
            <a:pPr marL="274320" indent="-274320">
              <a:spcBef>
                <a:spcPct val="20000"/>
              </a:spcBef>
              <a:buClr>
                <a:srgbClr val="C87608"/>
              </a:buClr>
              <a:buSzPct val="95000"/>
              <a:buFont typeface="Wingdings" pitchFamily="2" charset="2"/>
              <a:buChar char="u"/>
            </a:pPr>
            <a:r>
              <a:rPr lang="zh-CN" altLang="zh-CN" sz="2800" b="1" dirty="0" smtClean="0">
                <a:solidFill>
                  <a:srgbClr val="FF0000"/>
                </a:solidFill>
              </a:rPr>
              <a:t>反码</a:t>
            </a:r>
            <a:r>
              <a:rPr lang="zh-CN" altLang="zh-CN" sz="2800" b="1" dirty="0" smtClean="0"/>
              <a:t>可通过原码求得，方法是：正数的反码与其原码一致；负数的反码与其原码符号位相同，数字位按位取反。</a:t>
            </a:r>
            <a:endParaRPr lang="zh-CN" altLang="zh-CN" sz="2800" b="1" dirty="0" smtClean="0">
              <a:latin typeface="Times New Roman" pitchFamily="18" charset="0"/>
              <a:cs typeface="Times New Roman" pitchFamily="18" charset="0"/>
            </a:endParaRPr>
          </a:p>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1.5】</a:t>
            </a:r>
            <a:r>
              <a:rPr lang="zh-CN" altLang="zh-CN" sz="2400" b="1" dirty="0" smtClean="0">
                <a:latin typeface="Times New Roman" pitchFamily="18" charset="0"/>
                <a:cs typeface="Times New Roman" pitchFamily="18" charset="0"/>
              </a:rPr>
              <a:t>① </a:t>
            </a:r>
            <a:r>
              <a:rPr lang="zh-CN" altLang="zh-CN" sz="2400" b="1" dirty="0" smtClean="0">
                <a:latin typeface="华文楷体" pitchFamily="2" charset="-122"/>
                <a:ea typeface="华文楷体" pitchFamily="2" charset="-122"/>
                <a:cs typeface="Times New Roman" pitchFamily="18" charset="0"/>
              </a:rPr>
              <a:t>若</a:t>
            </a:r>
            <a:r>
              <a:rPr lang="zh-CN"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a:t>
            </a:r>
            <a:r>
              <a:rPr lang="en-US" altLang="zh-CN" sz="2400" b="1" dirty="0" smtClean="0">
                <a:latin typeface="Times New Roman" pitchFamily="18" charset="0"/>
                <a:ea typeface="华文楷体" pitchFamily="2" charset="-122"/>
                <a:cs typeface="Times New Roman" pitchFamily="18" charset="0"/>
              </a:rPr>
              <a:t>+</a:t>
            </a:r>
            <a:r>
              <a:rPr lang="en-US" altLang="zh-CN" sz="2400" b="1" dirty="0" smtClean="0">
                <a:latin typeface="Times New Roman" pitchFamily="18" charset="0"/>
                <a:cs typeface="Times New Roman" pitchFamily="18" charset="0"/>
              </a:rPr>
              <a:t>1011100</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cs typeface="Times New Roman" pitchFamily="18" charset="0"/>
              </a:rPr>
              <a:t>则</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en-US" sz="2400" b="1" baseline="-25000" dirty="0" smtClean="0">
                <a:latin typeface="华文楷体" pitchFamily="2" charset="-122"/>
                <a:ea typeface="华文楷体" pitchFamily="2" charset="-122"/>
                <a:cs typeface="Times New Roman" pitchFamily="18" charset="0"/>
              </a:rPr>
              <a:t>反</a:t>
            </a:r>
            <a:r>
              <a:rPr lang="en-US" altLang="zh-CN" sz="2400" b="1" dirty="0" smtClean="0">
                <a:latin typeface="Times New Roman" pitchFamily="18" charset="0"/>
                <a:cs typeface="Times New Roman" pitchFamily="18" charset="0"/>
              </a:rPr>
              <a:t> = </a:t>
            </a:r>
            <a:r>
              <a:rPr lang="en-US" altLang="zh-CN" sz="2400" b="1" dirty="0" smtClean="0">
                <a:solidFill>
                  <a:srgbClr val="FF0066"/>
                </a:solidFill>
                <a:latin typeface="Times New Roman" pitchFamily="18" charset="0"/>
                <a:cs typeface="Times New Roman" pitchFamily="18" charset="0"/>
              </a:rPr>
              <a:t>0</a:t>
            </a:r>
            <a:r>
              <a:rPr lang="en-US" altLang="zh-CN" sz="2400" b="1" dirty="0" smtClean="0">
                <a:latin typeface="Times New Roman" pitchFamily="18" charset="0"/>
                <a:cs typeface="Times New Roman" pitchFamily="18" charset="0"/>
              </a:rPr>
              <a:t>1011100</a:t>
            </a:r>
          </a:p>
          <a:p>
            <a:pPr marL="274320" indent="-274320">
              <a:spcBef>
                <a:spcPct val="20000"/>
              </a:spcBef>
              <a:buClr>
                <a:srgbClr val="C87608"/>
              </a:buClr>
              <a:buSzPct val="95000"/>
            </a:pPr>
            <a:r>
              <a:rPr lang="en-US" altLang="zh-CN" sz="2400" b="1" dirty="0" smtClean="0">
                <a:latin typeface="华文楷体" pitchFamily="2" charset="-122"/>
                <a:ea typeface="华文楷体" pitchFamily="2" charset="-122"/>
                <a:cs typeface="Times New Roman" pitchFamily="18" charset="0"/>
              </a:rPr>
              <a:t>                     </a:t>
            </a:r>
            <a:r>
              <a:rPr lang="zh-CN" altLang="zh-CN" sz="2400" b="1" dirty="0" smtClean="0">
                <a:latin typeface="Times New Roman" pitchFamily="18" charset="0"/>
                <a:cs typeface="Times New Roman" pitchFamily="18" charset="0"/>
              </a:rPr>
              <a:t>② </a:t>
            </a:r>
            <a:r>
              <a:rPr lang="zh-CN" altLang="zh-CN" sz="2400" b="1" dirty="0" smtClean="0">
                <a:latin typeface="华文楷体" pitchFamily="2" charset="-122"/>
                <a:ea typeface="华文楷体" pitchFamily="2" charset="-122"/>
                <a:cs typeface="Times New Roman" pitchFamily="18" charset="0"/>
              </a:rPr>
              <a:t>若</a:t>
            </a:r>
            <a:r>
              <a:rPr lang="zh-CN"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a:t>
            </a:r>
            <a:r>
              <a:rPr lang="en-US" altLang="zh-CN" sz="2400" b="1" dirty="0" smtClean="0">
                <a:latin typeface="+mn-ea"/>
                <a:cs typeface="Times New Roman" pitchFamily="18" charset="0"/>
              </a:rPr>
              <a:t>-</a:t>
            </a:r>
            <a:r>
              <a:rPr lang="en-US" altLang="zh-CN" sz="2400" b="1" dirty="0" smtClean="0">
                <a:latin typeface="Times New Roman" pitchFamily="18" charset="0"/>
                <a:cs typeface="Times New Roman" pitchFamily="18" charset="0"/>
              </a:rPr>
              <a:t>0010011</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cs typeface="Times New Roman" pitchFamily="18" charset="0"/>
              </a:rPr>
              <a:t>则</a:t>
            </a:r>
            <a:r>
              <a:rPr lang="en-US"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en-US" sz="2400" b="1" baseline="-25000" dirty="0" smtClean="0">
                <a:latin typeface="华文楷体" pitchFamily="2" charset="-122"/>
                <a:ea typeface="华文楷体" pitchFamily="2" charset="-122"/>
                <a:cs typeface="Times New Roman" pitchFamily="18" charset="0"/>
              </a:rPr>
              <a:t>反</a:t>
            </a:r>
            <a:r>
              <a:rPr lang="en-US" altLang="zh-CN" sz="2400" b="1" dirty="0" smtClean="0">
                <a:latin typeface="Times New Roman" pitchFamily="18" charset="0"/>
                <a:cs typeface="Times New Roman" pitchFamily="18" charset="0"/>
              </a:rPr>
              <a:t> = </a:t>
            </a:r>
            <a:r>
              <a:rPr lang="en-US" altLang="zh-CN" sz="2400" b="1" dirty="0" smtClean="0">
                <a:solidFill>
                  <a:srgbClr val="FF0066"/>
                </a:solidFill>
                <a:latin typeface="Times New Roman" pitchFamily="18" charset="0"/>
                <a:cs typeface="Times New Roman" pitchFamily="18" charset="0"/>
              </a:rPr>
              <a:t>1</a:t>
            </a:r>
            <a:r>
              <a:rPr lang="en-US" altLang="zh-CN" sz="2400" b="1" dirty="0" smtClean="0">
                <a:latin typeface="Times New Roman" pitchFamily="18" charset="0"/>
                <a:cs typeface="Times New Roman" pitchFamily="18" charset="0"/>
              </a:rPr>
              <a:t>1101100</a:t>
            </a:r>
            <a:endParaRPr kumimoji="0" lang="en-US" altLang="zh-CN" sz="24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pPr>
            <a:r>
              <a:rPr lang="en-US" altLang="zh-CN" sz="2800" b="1" dirty="0" smtClean="0">
                <a:solidFill>
                  <a:srgbClr val="0070C0"/>
                </a:solidFill>
                <a:latin typeface="华文新魏" pitchFamily="2" charset="-122"/>
                <a:ea typeface="华文新魏" pitchFamily="2" charset="-122"/>
              </a:rPr>
              <a:t>    3</a:t>
            </a:r>
            <a:r>
              <a:rPr lang="zh-CN" altLang="en-US" sz="2800" b="1" dirty="0" smtClean="0">
                <a:solidFill>
                  <a:srgbClr val="0070C0"/>
                </a:solidFill>
                <a:latin typeface="华文新魏" pitchFamily="2" charset="-122"/>
                <a:ea typeface="华文新魏" pitchFamily="2" charset="-122"/>
              </a:rPr>
              <a:t>）补码表示法</a:t>
            </a:r>
            <a:endParaRPr lang="en-US" altLang="zh-CN" sz="2800" b="1" dirty="0" smtClean="0">
              <a:solidFill>
                <a:srgbClr val="0070C0"/>
              </a:solidFill>
              <a:latin typeface="华文新魏" pitchFamily="2" charset="-122"/>
              <a:ea typeface="华文新魏" pitchFamily="2" charset="-122"/>
            </a:endParaRPr>
          </a:p>
          <a:p>
            <a:pPr marL="274320" indent="-274320">
              <a:spcBef>
                <a:spcPct val="20000"/>
              </a:spcBef>
              <a:buClr>
                <a:srgbClr val="C87608"/>
              </a:buClr>
              <a:buSzPct val="95000"/>
              <a:buFont typeface="Wingdings" pitchFamily="2" charset="2"/>
              <a:buChar char="u"/>
            </a:pPr>
            <a:r>
              <a:rPr lang="zh-CN" altLang="zh-CN" sz="2800" b="1" dirty="0" smtClean="0">
                <a:latin typeface="Times New Roman" pitchFamily="18" charset="0"/>
                <a:cs typeface="Times New Roman" pitchFamily="18" charset="0"/>
              </a:rPr>
              <a:t>设</a:t>
            </a:r>
            <a:r>
              <a:rPr lang="en-US" altLang="zh-CN" sz="2800" b="1" dirty="0" smtClean="0">
                <a:latin typeface="Times New Roman" pitchFamily="18" charset="0"/>
                <a:cs typeface="Times New Roman" pitchFamily="18" charset="0"/>
              </a:rPr>
              <a:t>|</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2</a:t>
            </a:r>
            <a:r>
              <a:rPr lang="en-US" altLang="zh-CN" sz="2800" b="1" i="1" baseline="30000" dirty="0" smtClean="0">
                <a:latin typeface="Times New Roman" pitchFamily="18" charset="0"/>
                <a:cs typeface="Times New Roman" pitchFamily="18" charset="0"/>
              </a:rPr>
              <a:t>n</a:t>
            </a:r>
            <a:r>
              <a:rPr lang="zh-CN" altLang="zh-CN" sz="2800" b="1" dirty="0" smtClean="0">
                <a:latin typeface="Times New Roman" pitchFamily="18" charset="0"/>
                <a:cs typeface="Times New Roman" pitchFamily="18" charset="0"/>
              </a:rPr>
              <a:t>，则</a:t>
            </a:r>
            <a:r>
              <a:rPr lang="en-US" altLang="zh-CN" sz="2800" b="1" i="1" dirty="0" smtClean="0">
                <a:latin typeface="Times New Roman" pitchFamily="18" charset="0"/>
                <a:cs typeface="Times New Roman" pitchFamily="18" charset="0"/>
              </a:rPr>
              <a:t>x</a:t>
            </a:r>
            <a:r>
              <a:rPr lang="zh-CN" altLang="zh-CN" sz="2800" b="1" dirty="0" smtClean="0">
                <a:latin typeface="Times New Roman" pitchFamily="18" charset="0"/>
                <a:cs typeface="Times New Roman" pitchFamily="18" charset="0"/>
              </a:rPr>
              <a:t>的</a:t>
            </a:r>
            <a:r>
              <a:rPr lang="zh-CN" altLang="zh-CN" sz="2800" b="1" dirty="0" smtClean="0">
                <a:solidFill>
                  <a:srgbClr val="FF0000"/>
                </a:solidFill>
                <a:latin typeface="Times New Roman" pitchFamily="18" charset="0"/>
                <a:cs typeface="Times New Roman" pitchFamily="18" charset="0"/>
              </a:rPr>
              <a:t>补码</a:t>
            </a:r>
            <a:r>
              <a:rPr lang="zh-CN" altLang="zh-CN" sz="2800" b="1" dirty="0" smtClean="0">
                <a:latin typeface="Times New Roman" pitchFamily="18" charset="0"/>
                <a:cs typeface="Times New Roman" pitchFamily="18" charset="0"/>
              </a:rPr>
              <a:t>被定义为</a:t>
            </a:r>
            <a:endParaRPr lang="en-US" altLang="zh-CN" sz="2800" b="1" dirty="0" smtClean="0">
              <a:latin typeface="Times New Roman" pitchFamily="18" charset="0"/>
              <a:cs typeface="Times New Roman" pitchFamily="18" charset="0"/>
            </a:endParaRPr>
          </a:p>
          <a:p>
            <a:pPr marL="274320" indent="-274320" algn="ctr">
              <a:spcBef>
                <a:spcPct val="20000"/>
              </a:spcBef>
              <a:buClr>
                <a:srgbClr val="C87608"/>
              </a:buClr>
              <a:buSzPct val="95000"/>
            </a:pPr>
            <a:r>
              <a:rPr lang="en-US" altLang="zh-CN" sz="2800" b="1" dirty="0" smtClean="0">
                <a:latin typeface="Times New Roman" pitchFamily="18" charset="0"/>
                <a:cs typeface="Times New Roman" pitchFamily="18" charset="0"/>
              </a:rPr>
              <a:t>[</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a:t>
            </a:r>
            <a:r>
              <a:rPr lang="en-US" altLang="zh-CN" sz="2800" b="1" dirty="0" smtClean="0">
                <a:latin typeface="Times New Roman" pitchFamily="18" charset="0"/>
                <a:cs typeface="Times New Roman" pitchFamily="18" charset="0"/>
              </a:rPr>
              <a:t> = 2</a:t>
            </a:r>
            <a:r>
              <a:rPr lang="en-US" altLang="zh-CN" sz="2800" b="1" i="1" baseline="30000" dirty="0" smtClean="0">
                <a:latin typeface="Times New Roman" pitchFamily="18" charset="0"/>
                <a:cs typeface="Times New Roman" pitchFamily="18" charset="0"/>
              </a:rPr>
              <a:t>n </a:t>
            </a:r>
            <a:r>
              <a:rPr lang="zh-CN" altLang="zh-CN" sz="2800" b="1" dirty="0" smtClean="0">
                <a:latin typeface="Times New Roman" pitchFamily="18" charset="0"/>
                <a:cs typeface="Times New Roman" pitchFamily="18" charset="0"/>
              </a:rPr>
              <a:t>＋</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   (mod 2</a:t>
            </a:r>
            <a:r>
              <a:rPr lang="en-US" altLang="zh-CN" sz="2800" b="1" i="1" baseline="30000" dirty="0" smtClean="0">
                <a:latin typeface="Times New Roman" pitchFamily="18" charset="0"/>
                <a:cs typeface="Times New Roman" pitchFamily="18" charset="0"/>
              </a:rPr>
              <a:t>n</a:t>
            </a:r>
            <a:r>
              <a:rPr lang="en-US" altLang="zh-CN" sz="2800" b="1" dirty="0" smtClean="0">
                <a:latin typeface="Times New Roman" pitchFamily="18" charset="0"/>
                <a:cs typeface="Times New Roman" pitchFamily="18" charset="0"/>
              </a:rPr>
              <a:t>)</a:t>
            </a:r>
          </a:p>
          <a:p>
            <a:pPr marL="274320" indent="-274320">
              <a:spcBef>
                <a:spcPct val="20000"/>
              </a:spcBef>
              <a:buClr>
                <a:srgbClr val="C87608"/>
              </a:buClr>
              <a:buSzPct val="95000"/>
            </a:pPr>
            <a:r>
              <a:rPr lang="en-US" altLang="zh-CN" sz="2800" b="1"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其中，</a:t>
            </a:r>
            <a:r>
              <a:rPr lang="en-US" altLang="zh-CN" sz="2800" b="1" i="1" dirty="0" smtClean="0">
                <a:latin typeface="Times New Roman" pitchFamily="18" charset="0"/>
                <a:cs typeface="Times New Roman" pitchFamily="18" charset="0"/>
              </a:rPr>
              <a:t>n</a:t>
            </a:r>
            <a:r>
              <a:rPr lang="zh-CN" altLang="zh-CN" sz="2800" b="1" dirty="0" smtClean="0">
                <a:latin typeface="Times New Roman" pitchFamily="18" charset="0"/>
                <a:cs typeface="Times New Roman" pitchFamily="18" charset="0"/>
              </a:rPr>
              <a:t>为所形成的补码的位数</a:t>
            </a:r>
            <a:r>
              <a:rPr lang="zh-CN" altLang="en-US"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包括</a:t>
            </a:r>
            <a:r>
              <a:rPr lang="en-US" altLang="zh-CN" sz="2800" b="1" dirty="0" smtClean="0">
                <a:latin typeface="Times New Roman" pitchFamily="18" charset="0"/>
                <a:cs typeface="Times New Roman" pitchFamily="18" charset="0"/>
              </a:rPr>
              <a:t>1</a:t>
            </a:r>
            <a:r>
              <a:rPr lang="zh-CN" altLang="en-US" sz="2800" b="1" dirty="0" smtClean="0">
                <a:latin typeface="Times New Roman" pitchFamily="18" charset="0"/>
                <a:cs typeface="Times New Roman" pitchFamily="18" charset="0"/>
              </a:rPr>
              <a:t>位</a:t>
            </a:r>
            <a:r>
              <a:rPr lang="zh-CN" altLang="zh-CN" sz="2800" b="1" dirty="0" smtClean="0">
                <a:latin typeface="Times New Roman" pitchFamily="18" charset="0"/>
                <a:cs typeface="Times New Roman" pitchFamily="18" charset="0"/>
              </a:rPr>
              <a:t>符号位</a:t>
            </a:r>
            <a:r>
              <a:rPr lang="zh-CN" altLang="en-US" sz="2800" b="1" dirty="0" smtClean="0">
                <a:latin typeface="Times New Roman" pitchFamily="18" charset="0"/>
                <a:cs typeface="Times New Roman" pitchFamily="18" charset="0"/>
              </a:rPr>
              <a:t>和</a:t>
            </a:r>
            <a:r>
              <a:rPr lang="en-US" altLang="zh-CN" sz="2800" b="1" i="1" dirty="0" smtClean="0">
                <a:latin typeface="Times New Roman" pitchFamily="18" charset="0"/>
                <a:cs typeface="Times New Roman" pitchFamily="18" charset="0"/>
              </a:rPr>
              <a:t>n-</a:t>
            </a:r>
            <a:r>
              <a:rPr lang="en-US" altLang="zh-CN" sz="2800" b="1" dirty="0" smtClean="0">
                <a:latin typeface="Times New Roman" pitchFamily="18" charset="0"/>
                <a:cs typeface="Times New Roman" pitchFamily="18" charset="0"/>
              </a:rPr>
              <a:t>1</a:t>
            </a:r>
            <a:r>
              <a:rPr lang="zh-CN" altLang="en-US" sz="2800" b="1" dirty="0" smtClean="0">
                <a:latin typeface="Times New Roman" pitchFamily="18" charset="0"/>
                <a:cs typeface="Times New Roman" pitchFamily="18" charset="0"/>
              </a:rPr>
              <a:t>位数字位。</a:t>
            </a:r>
            <a:endParaRPr lang="en-US" altLang="zh-CN" sz="2800" b="1" dirty="0" smtClean="0">
              <a:latin typeface="Times New Roman" pitchFamily="18" charset="0"/>
              <a:cs typeface="Times New Roman" pitchFamily="18" charset="0"/>
            </a:endParaRPr>
          </a:p>
          <a:p>
            <a:pPr marL="274320" indent="-274320">
              <a:spcBef>
                <a:spcPct val="20000"/>
              </a:spcBef>
              <a:buClr>
                <a:srgbClr val="C87608"/>
              </a:buClr>
              <a:buSzPct val="95000"/>
              <a:buFont typeface="Wingdings" pitchFamily="2" charset="2"/>
              <a:buChar char="u"/>
            </a:pPr>
            <a:r>
              <a:rPr lang="en-US" altLang="zh-CN" sz="2800" b="1" i="1" dirty="0" smtClean="0">
                <a:latin typeface="Times New Roman" pitchFamily="18" charset="0"/>
                <a:cs typeface="Times New Roman" pitchFamily="18" charset="0"/>
              </a:rPr>
              <a:t>n</a:t>
            </a:r>
            <a:r>
              <a:rPr lang="zh-CN" altLang="en-US" sz="2800" b="1" dirty="0" smtClean="0">
                <a:latin typeface="Times New Roman" pitchFamily="18" charset="0"/>
                <a:cs typeface="Times New Roman" pitchFamily="18" charset="0"/>
              </a:rPr>
              <a:t>位补码可以表示的数据范围是</a:t>
            </a:r>
            <a:endParaRPr lang="en-US" altLang="zh-CN" sz="2800" b="1" dirty="0" smtClean="0">
              <a:latin typeface="Times New Roman" pitchFamily="18" charset="0"/>
              <a:cs typeface="Times New Roman" pitchFamily="18" charset="0"/>
            </a:endParaRPr>
          </a:p>
          <a:p>
            <a:pPr marL="274320" lvl="0" indent="-274320" algn="ctr">
              <a:spcBef>
                <a:spcPct val="20000"/>
              </a:spcBef>
              <a:buClr>
                <a:srgbClr val="C87608"/>
              </a:buClr>
              <a:buSzPct val="95000"/>
            </a:pPr>
            <a:r>
              <a:rPr lang="en-US" altLang="zh-CN" sz="2800" b="1" dirty="0" smtClean="0">
                <a:latin typeface="Times New Roman" pitchFamily="18" charset="0"/>
                <a:cs typeface="Times New Roman" pitchFamily="18" charset="0"/>
              </a:rPr>
              <a:t>-2</a:t>
            </a:r>
            <a:r>
              <a:rPr lang="en-US" altLang="zh-CN" sz="2800" b="1" i="1" baseline="30000" dirty="0" smtClean="0">
                <a:latin typeface="Times New Roman" pitchFamily="18" charset="0"/>
                <a:cs typeface="Times New Roman" pitchFamily="18" charset="0"/>
              </a:rPr>
              <a:t>n </a:t>
            </a:r>
            <a:r>
              <a:rPr lang="en-US" altLang="zh-CN" sz="2800" b="1" baseline="30000" dirty="0" smtClean="0">
                <a:latin typeface="Times New Roman" pitchFamily="18" charset="0"/>
                <a:cs typeface="Times New Roman" pitchFamily="18" charset="0"/>
              </a:rPr>
              <a:t>-1</a:t>
            </a:r>
            <a:r>
              <a:rPr lang="en-US" altLang="zh-CN" sz="2800" b="1" i="1" baseline="30000" dirty="0" smtClean="0">
                <a:latin typeface="Times New Roman" pitchFamily="18" charset="0"/>
                <a:cs typeface="Times New Roman" pitchFamily="18" charset="0"/>
              </a:rPr>
              <a:t> </a:t>
            </a:r>
            <a:r>
              <a:rPr lang="zh-CN"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 </a:t>
            </a:r>
            <a:r>
              <a:rPr lang="zh-CN" altLang="zh-CN" sz="2800" b="1" dirty="0" smtClean="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2</a:t>
            </a:r>
            <a:r>
              <a:rPr lang="en-US" altLang="zh-CN" sz="2800" b="1" i="1" baseline="30000" dirty="0" smtClean="0">
                <a:latin typeface="Times New Roman" pitchFamily="18" charset="0"/>
                <a:cs typeface="Times New Roman" pitchFamily="18" charset="0"/>
              </a:rPr>
              <a:t>n</a:t>
            </a:r>
            <a:r>
              <a:rPr lang="en-US" altLang="zh-CN" sz="2800" b="1" baseline="30000" dirty="0" smtClean="0">
                <a:latin typeface="Times New Roman" pitchFamily="18" charset="0"/>
                <a:cs typeface="Times New Roman" pitchFamily="18" charset="0"/>
              </a:rPr>
              <a:t> -1</a:t>
            </a:r>
            <a:r>
              <a:rPr lang="en-US" altLang="zh-CN" sz="2800" b="1" i="1" baseline="30000" dirty="0" smtClean="0">
                <a:latin typeface="Times New Roman" pitchFamily="18" charset="0"/>
                <a:cs typeface="Times New Roman" pitchFamily="18" charset="0"/>
              </a:rPr>
              <a:t> </a:t>
            </a:r>
            <a:r>
              <a:rPr lang="en-US" altLang="zh-CN" sz="2800" b="1" dirty="0" smtClean="0">
                <a:latin typeface="Times New Roman" pitchFamily="18" charset="0"/>
                <a:cs typeface="Times New Roman" pitchFamily="18" charset="0"/>
              </a:rPr>
              <a:t>-1</a:t>
            </a:r>
            <a:endParaRPr lang="zh-CN" altLang="zh-CN" sz="2800" b="1" dirty="0" smtClean="0">
              <a:latin typeface="Times New Roman" pitchFamily="18" charset="0"/>
              <a:cs typeface="Times New Roman" pitchFamily="18" charset="0"/>
            </a:endParaRPr>
          </a:p>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1.6】</a:t>
            </a:r>
            <a:r>
              <a:rPr lang="zh-CN" altLang="en-US" sz="2400" b="1" dirty="0" smtClean="0">
                <a:latin typeface="华文楷体" pitchFamily="2" charset="-122"/>
                <a:ea typeface="华文楷体" pitchFamily="2" charset="-122"/>
              </a:rPr>
              <a:t>设</a:t>
            </a:r>
            <a:r>
              <a:rPr lang="zh-CN" altLang="zh-CN" sz="2400" b="1" dirty="0" smtClean="0">
                <a:latin typeface="Times New Roman" pitchFamily="18" charset="0"/>
                <a:cs typeface="Times New Roman" pitchFamily="18" charset="0"/>
              </a:rPr>
              <a:t> </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a:t>
            </a:r>
            <a:r>
              <a:rPr lang="en-US" altLang="zh-CN" sz="2400" b="1" dirty="0" smtClean="0">
                <a:latin typeface="Times New Roman" pitchFamily="18" charset="0"/>
                <a:ea typeface="华文楷体" pitchFamily="2" charset="-122"/>
                <a:cs typeface="Times New Roman" pitchFamily="18" charset="0"/>
              </a:rPr>
              <a:t>+</a:t>
            </a:r>
            <a:r>
              <a:rPr lang="en-US" altLang="zh-CN" sz="2400" b="1" dirty="0" smtClean="0">
                <a:latin typeface="Times New Roman" pitchFamily="18" charset="0"/>
                <a:cs typeface="Times New Roman" pitchFamily="18" charset="0"/>
              </a:rPr>
              <a:t>1001011</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rPr>
              <a:t>求其</a:t>
            </a:r>
            <a:r>
              <a:rPr lang="en-US" altLang="zh-CN" sz="2400" b="1" dirty="0" smtClean="0">
                <a:latin typeface="Times New Roman" pitchFamily="18" charset="0"/>
                <a:ea typeface="华文楷体" pitchFamily="2" charset="-122"/>
                <a:cs typeface="Times New Roman" pitchFamily="18" charset="0"/>
              </a:rPr>
              <a:t>8</a:t>
            </a:r>
            <a:r>
              <a:rPr lang="zh-CN" altLang="zh-CN" sz="2400" b="1" dirty="0" smtClean="0">
                <a:latin typeface="华文楷体" pitchFamily="2" charset="-122"/>
                <a:ea typeface="华文楷体" pitchFamily="2" charset="-122"/>
              </a:rPr>
              <a:t>位补码</a:t>
            </a:r>
            <a:r>
              <a:rPr lang="en-US" altLang="zh-CN"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zh-CN" sz="2400" b="1" baseline="-25000" dirty="0" smtClean="0">
                <a:latin typeface="华文楷体" pitchFamily="2" charset="-122"/>
                <a:ea typeface="华文楷体" pitchFamily="2" charset="-122"/>
              </a:rPr>
              <a:t>补</a:t>
            </a:r>
            <a:r>
              <a:rPr lang="zh-CN" altLang="zh-CN" sz="2400" baseline="-25000" dirty="0" smtClean="0"/>
              <a:t> </a:t>
            </a:r>
            <a:r>
              <a:rPr lang="zh-CN" altLang="zh-CN" sz="2400" b="1" dirty="0" smtClean="0"/>
              <a:t>。</a:t>
            </a:r>
            <a:endParaRPr lang="en-US" altLang="zh-CN" sz="2400" b="1" dirty="0" smtClean="0">
              <a:latin typeface="Times New Roman" pitchFamily="18" charset="0"/>
              <a:cs typeface="Times New Roman" pitchFamily="18" charset="0"/>
            </a:endParaRPr>
          </a:p>
          <a:p>
            <a:r>
              <a:rPr lang="en-US" altLang="zh-CN" sz="2400" b="1" dirty="0" smtClean="0">
                <a:latin typeface="华文楷体" pitchFamily="2" charset="-122"/>
                <a:ea typeface="华文楷体" pitchFamily="2" charset="-122"/>
              </a:rPr>
              <a:t>    </a:t>
            </a:r>
            <a:r>
              <a:rPr lang="zh-CN" altLang="zh-CN" sz="2400" b="1" dirty="0" smtClean="0">
                <a:latin typeface="华文楷体" pitchFamily="2" charset="-122"/>
                <a:ea typeface="华文楷体" pitchFamily="2" charset="-122"/>
              </a:rPr>
              <a:t>解：</a:t>
            </a:r>
            <a:r>
              <a:rPr lang="en-US" altLang="zh-CN" sz="2400" b="1" dirty="0" smtClean="0">
                <a:latin typeface="华文楷体" pitchFamily="2" charset="-122"/>
                <a:ea typeface="华文楷体" pitchFamily="2" charset="-122"/>
              </a:rPr>
              <a:t>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华文楷体" pitchFamily="2" charset="-122"/>
                <a:ea typeface="华文楷体" pitchFamily="2" charset="-122"/>
              </a:rPr>
              <a:t>补 </a:t>
            </a:r>
            <a:r>
              <a:rPr lang="en-US" altLang="zh-CN" sz="2400" b="1" dirty="0" smtClean="0">
                <a:latin typeface="Times New Roman" pitchFamily="18" charset="0"/>
                <a:ea typeface="华文楷体" pitchFamily="2" charset="-122"/>
                <a:cs typeface="Times New Roman" pitchFamily="18" charset="0"/>
              </a:rPr>
              <a:t>=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 </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华文楷体" pitchFamily="2" charset="-122"/>
                <a:ea typeface="华文楷体" pitchFamily="2" charset="-122"/>
              </a:rPr>
              <a:t>                       </a:t>
            </a:r>
            <a:r>
              <a:rPr lang="en-US" altLang="zh-CN" sz="2400" b="1" dirty="0" smtClean="0">
                <a:latin typeface="Times New Roman" pitchFamily="18" charset="0"/>
                <a:ea typeface="华文楷体" pitchFamily="2" charset="-122"/>
                <a:cs typeface="Times New Roman" pitchFamily="18" charset="0"/>
              </a:rPr>
              <a:t>=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 (+1001011)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华文楷体" pitchFamily="2" charset="-122"/>
                <a:ea typeface="华文楷体" pitchFamily="2" charset="-122"/>
              </a:rPr>
              <a:t>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66"/>
                </a:solidFill>
                <a:latin typeface="Times New Roman" pitchFamily="18" charset="0"/>
                <a:ea typeface="华文楷体" pitchFamily="2" charset="-122"/>
                <a:cs typeface="Times New Roman" pitchFamily="18" charset="0"/>
              </a:rPr>
              <a:t>0</a:t>
            </a:r>
            <a:r>
              <a:rPr lang="en-US" altLang="zh-CN" sz="2400" b="1" dirty="0" smtClean="0">
                <a:latin typeface="Times New Roman" pitchFamily="18" charset="0"/>
                <a:ea typeface="华文楷体" pitchFamily="2" charset="-122"/>
                <a:cs typeface="Times New Roman" pitchFamily="18" charset="0"/>
              </a:rPr>
              <a:t>1001011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a:t>
            </a:r>
            <a:endParaRPr kumimoji="0" lang="en-US" altLang="zh-CN" sz="2400" b="1" i="0" u="none" strike="noStrike" kern="1200" cap="none" spc="0" normalizeH="0" baseline="0" noProof="0" dirty="0" smtClean="0">
              <a:ln>
                <a:noFill/>
              </a:ln>
              <a:solidFill>
                <a:schemeClr val="tx1"/>
              </a:solidFill>
              <a:effectLst/>
              <a:uLnTx/>
              <a:uFillTx/>
              <a:latin typeface="Times New Roman" pitchFamily="18" charset="0"/>
              <a:ea typeface="华文楷体" pitchFamily="2" charset="-122"/>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1.7】</a:t>
            </a:r>
            <a:r>
              <a:rPr lang="zh-CN" altLang="zh-CN" sz="2400" b="1" dirty="0" smtClean="0">
                <a:latin typeface="华文楷体" pitchFamily="2" charset="-122"/>
                <a:ea typeface="华文楷体" pitchFamily="2" charset="-122"/>
                <a:cs typeface="Times New Roman" pitchFamily="18" charset="0"/>
              </a:rPr>
              <a:t>设</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-1001011</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cs typeface="Times New Roman" pitchFamily="18" charset="0"/>
              </a:rPr>
              <a:t>求其</a:t>
            </a:r>
            <a:r>
              <a:rPr lang="en-US" altLang="zh-CN" sz="2400" b="1" dirty="0" smtClean="0">
                <a:latin typeface="Times New Roman" pitchFamily="18" charset="0"/>
                <a:cs typeface="Times New Roman" pitchFamily="18" charset="0"/>
              </a:rPr>
              <a:t>8</a:t>
            </a:r>
            <a:r>
              <a:rPr lang="zh-CN" altLang="zh-CN" sz="2400" b="1" dirty="0" smtClean="0">
                <a:latin typeface="华文楷体" pitchFamily="2" charset="-122"/>
                <a:ea typeface="华文楷体" pitchFamily="2" charset="-122"/>
                <a:cs typeface="Times New Roman" pitchFamily="18" charset="0"/>
              </a:rPr>
              <a:t>位补码</a:t>
            </a:r>
            <a:r>
              <a:rPr lang="en-US" altLang="zh-CN"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zh-CN" sz="2400" b="1" baseline="-25000" dirty="0" smtClean="0">
                <a:latin typeface="华文楷体" pitchFamily="2" charset="-122"/>
                <a:ea typeface="华文楷体" pitchFamily="2" charset="-122"/>
                <a:cs typeface="Times New Roman" pitchFamily="18" charset="0"/>
              </a:rPr>
              <a:t>补</a:t>
            </a:r>
            <a:r>
              <a:rPr lang="zh-CN" altLang="zh-CN" sz="2400" b="1" baseline="-25000"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r>
              <a:rPr lang="en-US" altLang="zh-CN" sz="2400" b="1" dirty="0" smtClean="0">
                <a:latin typeface="华文楷体" pitchFamily="2" charset="-122"/>
                <a:ea typeface="华文楷体" pitchFamily="2" charset="-122"/>
              </a:rPr>
              <a:t>    </a:t>
            </a:r>
            <a:r>
              <a:rPr lang="zh-CN" altLang="zh-CN" sz="2400" b="1" dirty="0" smtClean="0">
                <a:latin typeface="华文楷体" pitchFamily="2" charset="-122"/>
                <a:ea typeface="华文楷体" pitchFamily="2" charset="-122"/>
              </a:rPr>
              <a:t>解：</a:t>
            </a:r>
            <a:r>
              <a:rPr lang="en-US" altLang="zh-CN" sz="2400" b="1" dirty="0" smtClean="0">
                <a:latin typeface="华文楷体" pitchFamily="2" charset="-122"/>
                <a:ea typeface="华文楷体" pitchFamily="2" charset="-122"/>
              </a:rPr>
              <a:t>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华文楷体" pitchFamily="2" charset="-122"/>
                <a:ea typeface="华文楷体" pitchFamily="2" charset="-122"/>
              </a:rPr>
              <a:t>补 </a:t>
            </a:r>
            <a:r>
              <a:rPr lang="en-US" altLang="zh-CN" sz="2400" b="1" dirty="0" smtClean="0">
                <a:latin typeface="Times New Roman" pitchFamily="18" charset="0"/>
                <a:ea typeface="华文楷体" pitchFamily="2" charset="-122"/>
                <a:cs typeface="Times New Roman" pitchFamily="18" charset="0"/>
              </a:rPr>
              <a:t>=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 </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华文楷体" pitchFamily="2" charset="-122"/>
                <a:ea typeface="华文楷体" pitchFamily="2" charset="-122"/>
              </a:rPr>
              <a:t>                       </a:t>
            </a:r>
            <a:r>
              <a:rPr lang="en-US" altLang="zh-CN" sz="2400" b="1" dirty="0" smtClean="0">
                <a:latin typeface="Times New Roman" pitchFamily="18" charset="0"/>
                <a:ea typeface="华文楷体" pitchFamily="2" charset="-122"/>
                <a:cs typeface="Times New Roman" pitchFamily="18" charset="0"/>
              </a:rPr>
              <a:t>=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 (-1001011)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 </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华文楷体" pitchFamily="2" charset="-122"/>
                <a:ea typeface="华文楷体" pitchFamily="2" charset="-122"/>
              </a:rPr>
              <a:t>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66"/>
                </a:solidFill>
                <a:latin typeface="Times New Roman" pitchFamily="18" charset="0"/>
                <a:ea typeface="华文楷体" pitchFamily="2" charset="-122"/>
                <a:cs typeface="Times New Roman" pitchFamily="18" charset="0"/>
              </a:rPr>
              <a:t>1</a:t>
            </a:r>
            <a:r>
              <a:rPr lang="en-US" altLang="zh-CN" sz="2400" b="1" dirty="0" smtClean="0">
                <a:latin typeface="Times New Roman" pitchFamily="18" charset="0"/>
                <a:ea typeface="华文楷体" pitchFamily="2" charset="-122"/>
                <a:cs typeface="Times New Roman" pitchFamily="18" charset="0"/>
              </a:rPr>
              <a:t>0110101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a:t>
            </a:r>
          </a:p>
          <a:p>
            <a:endParaRPr lang="en-US" altLang="zh-CN" sz="2400" b="1" dirty="0" smtClean="0">
              <a:solidFill>
                <a:srgbClr val="FF0000"/>
              </a:solidFill>
            </a:endParaRPr>
          </a:p>
          <a:p>
            <a:pPr marL="274320" indent="-274320">
              <a:spcBef>
                <a:spcPct val="20000"/>
              </a:spcBef>
              <a:buClr>
                <a:srgbClr val="C87608"/>
              </a:buClr>
              <a:buSzPct val="95000"/>
              <a:buFont typeface="Wingdings" pitchFamily="2" charset="2"/>
              <a:buChar char="u"/>
            </a:pPr>
            <a:r>
              <a:rPr lang="zh-CN" altLang="en-US" sz="2800" b="1" dirty="0" smtClean="0"/>
              <a:t>补码的</a:t>
            </a:r>
            <a:r>
              <a:rPr lang="zh-CN" altLang="zh-CN" sz="2800" b="1" dirty="0" smtClean="0"/>
              <a:t>符号位可以像数字位一样参加</a:t>
            </a:r>
            <a:r>
              <a:rPr lang="zh-CN" altLang="en-US" sz="2800" b="1" dirty="0" smtClean="0"/>
              <a:t>加减</a:t>
            </a:r>
            <a:r>
              <a:rPr lang="zh-CN" altLang="zh-CN" sz="2800" b="1" dirty="0" smtClean="0"/>
              <a:t>运算</a:t>
            </a:r>
            <a:r>
              <a:rPr lang="zh-CN" altLang="en-US" sz="2800" b="1" dirty="0" smtClean="0"/>
              <a:t>。</a:t>
            </a:r>
            <a:endParaRPr lang="en-US" altLang="zh-CN" sz="2800" b="1" dirty="0" smtClean="0"/>
          </a:p>
          <a:p>
            <a:pPr marL="274320" indent="-274320">
              <a:spcBef>
                <a:spcPct val="20000"/>
              </a:spcBef>
              <a:buClr>
                <a:srgbClr val="C87608"/>
              </a:buClr>
              <a:buSzPct val="95000"/>
              <a:buFont typeface="Wingdings" pitchFamily="2" charset="2"/>
              <a:buChar char="u"/>
            </a:pPr>
            <a:r>
              <a:rPr lang="zh-CN" altLang="zh-CN" sz="2800" b="1" dirty="0" smtClean="0"/>
              <a:t>计算机都是</a:t>
            </a:r>
            <a:r>
              <a:rPr lang="zh-CN" altLang="zh-CN" sz="2800" b="1" dirty="0" smtClean="0">
                <a:solidFill>
                  <a:srgbClr val="FF0000"/>
                </a:solidFill>
              </a:rPr>
              <a:t>采用补码来做加减运算</a:t>
            </a:r>
            <a:r>
              <a:rPr lang="zh-CN" altLang="zh-CN" sz="2800" b="1" dirty="0" smtClean="0"/>
              <a:t>的。</a:t>
            </a:r>
            <a:endParaRPr lang="en-US" altLang="zh-CN" sz="2800" b="1" dirty="0" smtClean="0"/>
          </a:p>
          <a:p>
            <a:pPr marL="274320" indent="-274320">
              <a:spcBef>
                <a:spcPct val="20000"/>
              </a:spcBef>
              <a:buClr>
                <a:srgbClr val="C87608"/>
              </a:buClr>
              <a:buSzPct val="95000"/>
              <a:buFont typeface="Wingdings" pitchFamily="2" charset="2"/>
              <a:buChar char="u"/>
            </a:pPr>
            <a:r>
              <a:rPr lang="zh-CN" altLang="en-US" sz="2800" b="1" dirty="0" smtClean="0"/>
              <a:t>一种</a:t>
            </a:r>
            <a:r>
              <a:rPr lang="zh-CN" altLang="en-US" sz="2800" b="1" dirty="0" smtClean="0">
                <a:solidFill>
                  <a:srgbClr val="FF0000"/>
                </a:solidFill>
              </a:rPr>
              <a:t>原码与补码之间相互转换</a:t>
            </a:r>
            <a:r>
              <a:rPr lang="zh-CN" altLang="en-US" sz="2800" b="1" dirty="0" smtClean="0"/>
              <a:t>的方法：</a:t>
            </a:r>
            <a:r>
              <a:rPr lang="zh-CN" altLang="zh-CN" sz="2800" b="1" dirty="0" smtClean="0"/>
              <a:t>正数的补码与其原码相同；对负数，保持其原码（或补码）的符号位不变，数字位按位取反，最后加上</a:t>
            </a:r>
            <a:r>
              <a:rPr lang="en-US" altLang="zh-CN" sz="2800" b="1" dirty="0" smtClean="0">
                <a:latin typeface="Times New Roman" pitchFamily="18" charset="0"/>
                <a:cs typeface="Times New Roman" pitchFamily="18" charset="0"/>
              </a:rPr>
              <a:t>1</a:t>
            </a:r>
            <a:r>
              <a:rPr lang="zh-CN" altLang="zh-CN" sz="2800" b="1" dirty="0" smtClean="0"/>
              <a:t>，即可得到对应的补码（或原码）。</a:t>
            </a:r>
            <a:endParaRPr lang="en-US" altLang="zh-CN" sz="2800" b="1" dirty="0" smtClean="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1.8】</a:t>
            </a:r>
            <a:r>
              <a:rPr lang="zh-CN" altLang="zh-CN" sz="2400" b="1" dirty="0" smtClean="0">
                <a:latin typeface="华文楷体" pitchFamily="2" charset="-122"/>
                <a:ea typeface="华文楷体" pitchFamily="2" charset="-122"/>
                <a:cs typeface="Times New Roman" pitchFamily="18" charset="0"/>
              </a:rPr>
              <a:t>设</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 = -1001011</a:t>
            </a:r>
            <a:r>
              <a:rPr lang="zh-CN" altLang="zh-CN" sz="2400" b="1" dirty="0" smtClean="0">
                <a:latin typeface="Times New Roman" pitchFamily="18" charset="0"/>
                <a:cs typeface="Times New Roman" pitchFamily="18" charset="0"/>
              </a:rPr>
              <a:t>，</a:t>
            </a:r>
            <a:r>
              <a:rPr lang="zh-CN" altLang="zh-CN" sz="2400" b="1" dirty="0" smtClean="0">
                <a:latin typeface="华文楷体" pitchFamily="2" charset="-122"/>
                <a:ea typeface="华文楷体" pitchFamily="2" charset="-122"/>
                <a:cs typeface="Times New Roman" pitchFamily="18" charset="0"/>
              </a:rPr>
              <a:t>求其</a:t>
            </a:r>
            <a:r>
              <a:rPr lang="en-US" altLang="zh-CN" sz="2400" b="1" dirty="0" smtClean="0">
                <a:latin typeface="Times New Roman" pitchFamily="18" charset="0"/>
                <a:cs typeface="Times New Roman" pitchFamily="18" charset="0"/>
              </a:rPr>
              <a:t>8</a:t>
            </a:r>
            <a:r>
              <a:rPr lang="zh-CN" altLang="zh-CN" sz="2400" b="1" dirty="0" smtClean="0">
                <a:latin typeface="华文楷体" pitchFamily="2" charset="-122"/>
                <a:ea typeface="华文楷体" pitchFamily="2" charset="-122"/>
                <a:cs typeface="Times New Roman" pitchFamily="18" charset="0"/>
              </a:rPr>
              <a:t>位补码</a:t>
            </a:r>
            <a:r>
              <a:rPr lang="en-US" altLang="zh-CN" sz="2400" b="1" dirty="0" smtClean="0">
                <a:latin typeface="Times New Roman" pitchFamily="18" charset="0"/>
                <a:cs typeface="Times New Roman" pitchFamily="18" charset="0"/>
              </a:rPr>
              <a:t>[</a:t>
            </a:r>
            <a:r>
              <a:rPr lang="en-US" altLang="zh-CN" sz="2400" b="1" i="1" dirty="0" smtClean="0">
                <a:latin typeface="Times New Roman" pitchFamily="18" charset="0"/>
                <a:cs typeface="Times New Roman" pitchFamily="18" charset="0"/>
              </a:rPr>
              <a:t>x</a:t>
            </a:r>
            <a:r>
              <a:rPr lang="en-US" altLang="zh-CN" sz="2400" b="1" dirty="0" smtClean="0">
                <a:latin typeface="Times New Roman" pitchFamily="18" charset="0"/>
                <a:cs typeface="Times New Roman" pitchFamily="18" charset="0"/>
              </a:rPr>
              <a:t>]</a:t>
            </a:r>
            <a:r>
              <a:rPr lang="zh-CN" altLang="zh-CN" sz="2400" b="1" baseline="-25000" dirty="0" smtClean="0">
                <a:latin typeface="华文楷体" pitchFamily="2" charset="-122"/>
                <a:ea typeface="华文楷体" pitchFamily="2" charset="-122"/>
                <a:cs typeface="Times New Roman" pitchFamily="18" charset="0"/>
              </a:rPr>
              <a:t>补</a:t>
            </a:r>
            <a:r>
              <a:rPr lang="zh-CN" altLang="zh-CN" sz="2400" b="1" baseline="-25000"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a:t>
            </a:r>
            <a:endParaRPr lang="en-US" altLang="zh-CN" sz="2400" b="1" dirty="0" smtClean="0">
              <a:latin typeface="Times New Roman" pitchFamily="18" charset="0"/>
              <a:cs typeface="Times New Roman" pitchFamily="18" charset="0"/>
            </a:endParaRPr>
          </a:p>
          <a:p>
            <a:r>
              <a:rPr lang="en-US" altLang="zh-CN" sz="2400" b="1" dirty="0" smtClean="0">
                <a:latin typeface="华文楷体" pitchFamily="2" charset="-122"/>
                <a:ea typeface="华文楷体" pitchFamily="2" charset="-122"/>
              </a:rPr>
              <a:t>    </a:t>
            </a:r>
            <a:r>
              <a:rPr lang="zh-CN" altLang="zh-CN" sz="2400" b="1" dirty="0" smtClean="0">
                <a:latin typeface="华文楷体" pitchFamily="2" charset="-122"/>
                <a:ea typeface="华文楷体" pitchFamily="2" charset="-122"/>
              </a:rPr>
              <a:t>解</a:t>
            </a:r>
            <a:r>
              <a:rPr lang="zh-CN" altLang="zh-CN" sz="2400" b="1" dirty="0" smtClean="0">
                <a:latin typeface="Times New Roman" pitchFamily="18" charset="0"/>
                <a:ea typeface="华文楷体" pitchFamily="2" charset="-122"/>
                <a:cs typeface="Times New Roman" pitchFamily="18" charset="0"/>
              </a:rPr>
              <a:t>：</a:t>
            </a:r>
            <a:r>
              <a:rPr lang="en-US" altLang="zh-CN" sz="2400" b="1" dirty="0" smtClean="0">
                <a:latin typeface="Times New Roman" pitchFamily="18" charset="0"/>
                <a:ea typeface="华文楷体" pitchFamily="2" charset="-122"/>
                <a:cs typeface="Times New Roman" pitchFamily="18" charset="0"/>
              </a:rPr>
              <a:t> </a:t>
            </a:r>
            <a:r>
              <a:rPr lang="en-US" altLang="zh-CN" sz="2400" b="1" i="1" dirty="0" smtClean="0">
                <a:latin typeface="Times New Roman" pitchFamily="18" charset="0"/>
                <a:ea typeface="华文楷体" pitchFamily="2" charset="-122"/>
                <a:cs typeface="Times New Roman" pitchFamily="18" charset="0"/>
              </a:rPr>
              <a:t>x </a:t>
            </a:r>
            <a:r>
              <a:rPr lang="zh-CN" altLang="zh-CN" sz="2400" b="1" dirty="0" smtClean="0">
                <a:latin typeface="Times New Roman" pitchFamily="18" charset="0"/>
                <a:ea typeface="华文楷体" pitchFamily="2" charset="-122"/>
                <a:cs typeface="Times New Roman" pitchFamily="18" charset="0"/>
              </a:rPr>
              <a:t>为负数，先求其原码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原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00"/>
                </a:solidFill>
                <a:latin typeface="Times New Roman" pitchFamily="18" charset="0"/>
                <a:ea typeface="华文楷体" pitchFamily="2" charset="-122"/>
                <a:cs typeface="Times New Roman" pitchFamily="18" charset="0"/>
              </a:rPr>
              <a:t>1</a:t>
            </a:r>
            <a:r>
              <a:rPr lang="en-US" altLang="zh-CN" sz="2400" b="1" dirty="0" smtClean="0">
                <a:latin typeface="Times New Roman" pitchFamily="18" charset="0"/>
                <a:ea typeface="华文楷体" pitchFamily="2" charset="-122"/>
                <a:cs typeface="Times New Roman" pitchFamily="18" charset="0"/>
              </a:rPr>
              <a:t>1001011</a:t>
            </a:r>
            <a:endParaRPr lang="zh-CN" altLang="zh-CN" sz="2400" b="1" dirty="0" smtClean="0">
              <a:latin typeface="Times New Roman" pitchFamily="18" charset="0"/>
              <a:ea typeface="华文楷体" pitchFamily="2" charset="-122"/>
              <a:cs typeface="Times New Roman" pitchFamily="18" charset="0"/>
            </a:endParaRPr>
          </a:p>
          <a:p>
            <a:r>
              <a:rPr lang="zh-CN" altLang="zh-CN" sz="2400" b="1" dirty="0" smtClean="0">
                <a:latin typeface="Times New Roman" pitchFamily="18" charset="0"/>
                <a:ea typeface="华文楷体" pitchFamily="2" charset="-122"/>
                <a:cs typeface="Times New Roman" pitchFamily="18" charset="0"/>
              </a:rPr>
              <a:t>符号位不变，数字位按位取反</a:t>
            </a:r>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a:t>
            </a:r>
          </a:p>
          <a:p>
            <a:r>
              <a:rPr lang="en-US" altLang="zh-CN" sz="2400" b="1" dirty="0" smtClean="0">
                <a:latin typeface="Times New Roman" pitchFamily="18" charset="0"/>
                <a:ea typeface="华文楷体" pitchFamily="2" charset="-122"/>
                <a:cs typeface="Times New Roman" pitchFamily="18" charset="0"/>
              </a:rPr>
              <a:t>                                                     [</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反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00"/>
                </a:solidFill>
                <a:latin typeface="Times New Roman" pitchFamily="18" charset="0"/>
                <a:ea typeface="华文楷体" pitchFamily="2" charset="-122"/>
                <a:cs typeface="Times New Roman" pitchFamily="18" charset="0"/>
              </a:rPr>
              <a:t>1</a:t>
            </a:r>
            <a:r>
              <a:rPr lang="en-US" altLang="zh-CN" sz="2400" b="1" dirty="0" smtClean="0">
                <a:latin typeface="Times New Roman" pitchFamily="18" charset="0"/>
                <a:ea typeface="华文楷体" pitchFamily="2" charset="-122"/>
                <a:cs typeface="Times New Roman" pitchFamily="18" charset="0"/>
              </a:rPr>
              <a:t>0110100</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加 </a:t>
            </a:r>
            <a:r>
              <a:rPr lang="en-US" altLang="zh-CN" sz="2400" b="1" dirty="0" smtClean="0">
                <a:latin typeface="Times New Roman" pitchFamily="18" charset="0"/>
                <a:ea typeface="华文楷体" pitchFamily="2" charset="-122"/>
                <a:cs typeface="Times New Roman" pitchFamily="18" charset="0"/>
              </a:rPr>
              <a:t>1         </a:t>
            </a:r>
            <a:r>
              <a:rPr lang="zh-CN" altLang="zh-CN" sz="2400" b="1" dirty="0" smtClean="0">
                <a:latin typeface="Times New Roman" pitchFamily="18" charset="0"/>
                <a:ea typeface="华文楷体" pitchFamily="2" charset="-122"/>
                <a:cs typeface="Times New Roman" pitchFamily="18" charset="0"/>
              </a:rPr>
              <a:t>↓</a:t>
            </a: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得到</a:t>
            </a:r>
            <a:r>
              <a:rPr lang="en-US" altLang="zh-CN" sz="2400" b="1" i="1" dirty="0" smtClean="0">
                <a:latin typeface="Times New Roman" pitchFamily="18" charset="0"/>
                <a:ea typeface="华文楷体" pitchFamily="2" charset="-122"/>
                <a:cs typeface="Times New Roman" pitchFamily="18" charset="0"/>
              </a:rPr>
              <a:t>x</a:t>
            </a:r>
            <a:r>
              <a:rPr lang="zh-CN" altLang="zh-CN" sz="2400" b="1" dirty="0" smtClean="0">
                <a:latin typeface="Times New Roman" pitchFamily="18" charset="0"/>
                <a:ea typeface="华文楷体" pitchFamily="2" charset="-122"/>
                <a:cs typeface="Times New Roman" pitchFamily="18" charset="0"/>
              </a:rPr>
              <a:t>的补码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00"/>
                </a:solidFill>
                <a:latin typeface="Times New Roman" pitchFamily="18" charset="0"/>
                <a:ea typeface="华文楷体" pitchFamily="2" charset="-122"/>
                <a:cs typeface="Times New Roman" pitchFamily="18" charset="0"/>
              </a:rPr>
              <a:t>1</a:t>
            </a:r>
            <a:r>
              <a:rPr lang="en-US" altLang="zh-CN" sz="2400" b="1" dirty="0" smtClean="0">
                <a:latin typeface="Times New Roman" pitchFamily="18" charset="0"/>
                <a:ea typeface="华文楷体" pitchFamily="2" charset="-122"/>
                <a:cs typeface="Times New Roman" pitchFamily="18" charset="0"/>
              </a:rPr>
              <a:t>0110101</a:t>
            </a:r>
          </a:p>
          <a:p>
            <a:endParaRPr lang="en-US" altLang="zh-CN" sz="2400" b="1" dirty="0" smtClean="0">
              <a:solidFill>
                <a:srgbClr val="FF0000"/>
              </a:solidFill>
            </a:endParaRPr>
          </a:p>
          <a:p>
            <a:pPr marL="274320" indent="-274320">
              <a:spcBef>
                <a:spcPct val="20000"/>
              </a:spcBef>
              <a:buClr>
                <a:srgbClr val="C87608"/>
              </a:buClr>
              <a:buSzPct val="95000"/>
            </a:pPr>
            <a:r>
              <a:rPr lang="zh-CN" altLang="en-US" sz="2800" b="1" dirty="0" smtClean="0">
                <a:solidFill>
                  <a:srgbClr val="FF0000"/>
                </a:solidFill>
              </a:rPr>
              <a:t>    </a:t>
            </a:r>
            <a:r>
              <a:rPr lang="zh-CN" altLang="en-US" sz="2800" b="1" dirty="0" smtClean="0">
                <a:solidFill>
                  <a:srgbClr val="FF0000"/>
                </a:solidFill>
                <a:latin typeface="Times New Roman" pitchFamily="18" charset="0"/>
                <a:ea typeface="隶书" pitchFamily="49" charset="-122"/>
                <a:cs typeface="Times New Roman" pitchFamily="18" charset="0"/>
              </a:rPr>
              <a:t>注意：</a:t>
            </a:r>
            <a:r>
              <a:rPr lang="zh-CN" altLang="en-US" sz="2800" b="1" dirty="0" smtClean="0">
                <a:latin typeface="Times New Roman" pitchFamily="18" charset="0"/>
                <a:ea typeface="隶书" pitchFamily="49" charset="-122"/>
                <a:cs typeface="Times New Roman" pitchFamily="18" charset="0"/>
              </a:rPr>
              <a:t>同样位数的补码与原码的数据表示范围不完全重叠，</a:t>
            </a:r>
            <a:r>
              <a:rPr lang="zh-CN" altLang="zh-CN" sz="2800" b="1" dirty="0" smtClean="0">
                <a:latin typeface="Times New Roman" pitchFamily="18" charset="0"/>
                <a:ea typeface="隶书" pitchFamily="49" charset="-122"/>
                <a:cs typeface="Times New Roman" pitchFamily="18" charset="0"/>
              </a:rPr>
              <a:t>补码可表示的绝对值最大的负数</a:t>
            </a:r>
            <a:r>
              <a:rPr lang="zh-CN" altLang="en-US" sz="2800" b="1" dirty="0" smtClean="0">
                <a:latin typeface="Times New Roman" pitchFamily="18" charset="0"/>
                <a:ea typeface="隶书" pitchFamily="49" charset="-122"/>
                <a:cs typeface="Times New Roman" pitchFamily="18" charset="0"/>
              </a:rPr>
              <a:t>（即  </a:t>
            </a:r>
            <a:r>
              <a:rPr lang="en-US" altLang="zh-CN" sz="2800" b="1" dirty="0" smtClean="0">
                <a:solidFill>
                  <a:srgbClr val="FF0000"/>
                </a:solidFill>
                <a:latin typeface="Times New Roman" pitchFamily="18" charset="0"/>
                <a:ea typeface="隶书" pitchFamily="49" charset="-122"/>
                <a:cs typeface="Times New Roman" pitchFamily="18" charset="0"/>
              </a:rPr>
              <a:t>-2</a:t>
            </a:r>
            <a:r>
              <a:rPr lang="en-US" altLang="zh-CN" sz="2800" b="1" i="1" baseline="30000" dirty="0" smtClean="0">
                <a:solidFill>
                  <a:srgbClr val="FF0000"/>
                </a:solidFill>
                <a:latin typeface="Times New Roman" pitchFamily="18" charset="0"/>
                <a:ea typeface="隶书" pitchFamily="49" charset="-122"/>
                <a:cs typeface="Times New Roman" pitchFamily="18" charset="0"/>
              </a:rPr>
              <a:t>n </a:t>
            </a:r>
            <a:r>
              <a:rPr lang="en-US" altLang="zh-CN" sz="2800" b="1" baseline="30000" dirty="0" smtClean="0">
                <a:solidFill>
                  <a:srgbClr val="FF0000"/>
                </a:solidFill>
                <a:latin typeface="Times New Roman" pitchFamily="18" charset="0"/>
                <a:ea typeface="隶书" pitchFamily="49" charset="-122"/>
                <a:cs typeface="Times New Roman" pitchFamily="18" charset="0"/>
              </a:rPr>
              <a:t>-1</a:t>
            </a:r>
            <a:r>
              <a:rPr lang="en-US" altLang="zh-CN" sz="2800" b="1" dirty="0" smtClean="0">
                <a:latin typeface="Times New Roman" pitchFamily="18" charset="0"/>
                <a:ea typeface="隶书" pitchFamily="49" charset="-122"/>
                <a:cs typeface="Times New Roman" pitchFamily="18" charset="0"/>
              </a:rPr>
              <a:t>)</a:t>
            </a:r>
            <a:r>
              <a:rPr lang="zh-CN" altLang="zh-CN" sz="2800" b="1" dirty="0" smtClean="0">
                <a:latin typeface="Times New Roman" pitchFamily="18" charset="0"/>
                <a:ea typeface="隶书" pitchFamily="49" charset="-122"/>
                <a:cs typeface="Times New Roman" pitchFamily="18" charset="0"/>
              </a:rPr>
              <a:t>没有对应的原码。</a:t>
            </a:r>
            <a:endParaRPr lang="en-US" altLang="zh-CN" sz="2800" b="1" dirty="0" smtClean="0">
              <a:latin typeface="Times New Roman" pitchFamily="18" charset="0"/>
              <a:ea typeface="隶书" pitchFamily="49" charset="-122"/>
              <a:cs typeface="Times New Roman" pitchFamily="18" charset="0"/>
            </a:endParaRPr>
          </a:p>
          <a:p>
            <a:pPr marL="274320" indent="-274320">
              <a:spcBef>
                <a:spcPct val="20000"/>
              </a:spcBef>
              <a:buClr>
                <a:srgbClr val="C87608"/>
              </a:buClr>
              <a:buSzPct val="95000"/>
              <a:buFont typeface="Wingdings" pitchFamily="2" charset="2"/>
              <a:buChar char="u"/>
            </a:pPr>
            <a:r>
              <a:rPr lang="zh-CN" altLang="zh-CN" sz="2800" b="1" dirty="0" smtClean="0"/>
              <a:t>计算机中的带符号定点数实际采用的都是补码表示法。</a:t>
            </a:r>
            <a:endParaRPr lang="en-US" altLang="zh-CN" sz="2800" b="1" dirty="0" smtClean="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256584"/>
          </a:xfrm>
          <a:prstGeom prst="rect">
            <a:avLst/>
          </a:prstGeom>
        </p:spPr>
        <p:txBody>
          <a:bodyPr vert="horz">
            <a:normAutofit fontScale="92500" lnSpcReduction="10000"/>
          </a:bodyPr>
          <a:lstStyle/>
          <a:p>
            <a:pPr marL="274320" lvl="0" indent="-274320">
              <a:spcBef>
                <a:spcPct val="20000"/>
              </a:spcBef>
              <a:buClr>
                <a:srgbClr val="C87608"/>
              </a:buClr>
              <a:buSzPct val="95000"/>
              <a:buFont typeface="Wingdings" pitchFamily="2" charset="2"/>
              <a:buChar char="u"/>
            </a:pPr>
            <a:r>
              <a:rPr lang="en-US" altLang="zh-CN" sz="2800" b="1" i="1" dirty="0" smtClean="0">
                <a:latin typeface="Times New Roman" pitchFamily="18" charset="0"/>
                <a:cs typeface="Times New Roman" pitchFamily="18" charset="0"/>
              </a:rPr>
              <a:t>n</a:t>
            </a:r>
            <a:r>
              <a:rPr lang="zh-CN" altLang="zh-CN" sz="2800" b="1" dirty="0" smtClean="0">
                <a:latin typeface="Times New Roman" pitchFamily="18" charset="0"/>
                <a:cs typeface="Times New Roman" pitchFamily="18" charset="0"/>
              </a:rPr>
              <a:t>位补码加、减运算规则如下：</a:t>
            </a:r>
            <a:endParaRPr lang="en-US" altLang="zh-CN" sz="2800" b="1" dirty="0" smtClean="0">
              <a:latin typeface="Times New Roman" pitchFamily="18" charset="0"/>
              <a:cs typeface="Times New Roman" pitchFamily="18" charset="0"/>
            </a:endParaRPr>
          </a:p>
          <a:p>
            <a:pPr marL="274320" lvl="0" indent="-274320">
              <a:spcBef>
                <a:spcPct val="20000"/>
              </a:spcBef>
              <a:buClr>
                <a:srgbClr val="C87608"/>
              </a:buClr>
              <a:buSzPct val="95000"/>
            </a:pP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 +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a:t>
            </a:r>
            <a:r>
              <a:rPr lang="en-US" altLang="zh-CN" sz="2800" b="1" dirty="0" smtClean="0">
                <a:latin typeface="Times New Roman" pitchFamily="18" charset="0"/>
                <a:cs typeface="Times New Roman" pitchFamily="18" charset="0"/>
              </a:rPr>
              <a:t>                   (mod 2</a:t>
            </a:r>
            <a:r>
              <a:rPr lang="en-US" altLang="zh-CN" sz="2800" b="1" i="1" baseline="30000" dirty="0" smtClean="0">
                <a:latin typeface="Times New Roman" pitchFamily="18" charset="0"/>
                <a:cs typeface="Times New Roman" pitchFamily="18" charset="0"/>
              </a:rPr>
              <a:t>n</a:t>
            </a:r>
            <a:r>
              <a:rPr lang="en-US" altLang="zh-CN" sz="2800" b="1" dirty="0" smtClean="0">
                <a:latin typeface="Times New Roman" pitchFamily="18" charset="0"/>
                <a:cs typeface="Times New Roman" pitchFamily="18" charset="0"/>
              </a:rPr>
              <a:t>)       </a:t>
            </a:r>
          </a:p>
          <a:p>
            <a:pPr marL="274320" lvl="0" indent="-274320">
              <a:spcBef>
                <a:spcPct val="20000"/>
              </a:spcBef>
              <a:buClr>
                <a:srgbClr val="C87608"/>
              </a:buClr>
              <a:buSzPct val="95000"/>
            </a:pP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 -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(mod 2</a:t>
            </a:r>
            <a:r>
              <a:rPr lang="en-US" altLang="zh-CN" sz="2800" b="1" i="1" baseline="30000" dirty="0" smtClean="0">
                <a:latin typeface="Times New Roman" pitchFamily="18" charset="0"/>
                <a:cs typeface="Times New Roman" pitchFamily="18" charset="0"/>
              </a:rPr>
              <a:t>n</a:t>
            </a:r>
            <a:r>
              <a:rPr lang="en-US" altLang="zh-CN" sz="2800" b="1" dirty="0" smtClean="0">
                <a:latin typeface="Times New Roman" pitchFamily="18" charset="0"/>
                <a:cs typeface="Times New Roman" pitchFamily="18" charset="0"/>
              </a:rPr>
              <a:t>)                 </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p>
          <a:p>
            <a:r>
              <a:rPr lang="en-US" altLang="zh-CN" sz="2600" b="1" dirty="0" smtClean="0">
                <a:solidFill>
                  <a:srgbClr val="FF0066"/>
                </a:solidFill>
                <a:latin typeface="华文楷体" pitchFamily="2" charset="-122"/>
                <a:ea typeface="华文楷体" pitchFamily="2" charset="-122"/>
              </a:rPr>
              <a:t>    【</a:t>
            </a:r>
            <a:r>
              <a:rPr lang="zh-CN" altLang="en-US" sz="2600" b="1" dirty="0" smtClean="0">
                <a:solidFill>
                  <a:srgbClr val="FF0066"/>
                </a:solidFill>
                <a:latin typeface="华文楷体" pitchFamily="2" charset="-122"/>
                <a:ea typeface="华文楷体" pitchFamily="2" charset="-122"/>
              </a:rPr>
              <a:t>例</a:t>
            </a:r>
            <a:r>
              <a:rPr lang="en-US" altLang="zh-CN" sz="2600" b="1" dirty="0" smtClean="0">
                <a:solidFill>
                  <a:srgbClr val="FF0066"/>
                </a:solidFill>
                <a:latin typeface="华文楷体" pitchFamily="2" charset="-122"/>
                <a:ea typeface="华文楷体" pitchFamily="2" charset="-122"/>
              </a:rPr>
              <a:t>1.9】</a:t>
            </a:r>
            <a:r>
              <a:rPr lang="zh-CN" altLang="zh-CN" sz="2600" b="1" dirty="0" smtClean="0">
                <a:latin typeface="Times New Roman" pitchFamily="18" charset="0"/>
                <a:ea typeface="华文楷体" pitchFamily="2" charset="-122"/>
                <a:cs typeface="Times New Roman" pitchFamily="18" charset="0"/>
              </a:rPr>
              <a:t>设</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 = +1010110</a:t>
            </a:r>
            <a:r>
              <a:rPr lang="zh-CN"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 = -1001001</a:t>
            </a:r>
            <a:r>
              <a:rPr lang="zh-CN" altLang="zh-CN" sz="2600" b="1" dirty="0" smtClean="0">
                <a:latin typeface="Times New Roman" pitchFamily="18" charset="0"/>
                <a:ea typeface="华文楷体" pitchFamily="2" charset="-122"/>
                <a:cs typeface="Times New Roman" pitchFamily="18" charset="0"/>
              </a:rPr>
              <a:t>，按</a:t>
            </a:r>
            <a:r>
              <a:rPr lang="en-US" altLang="zh-CN" sz="2600" b="1" dirty="0" smtClean="0">
                <a:latin typeface="Times New Roman" pitchFamily="18" charset="0"/>
                <a:ea typeface="华文楷体" pitchFamily="2" charset="-122"/>
                <a:cs typeface="Times New Roman" pitchFamily="18" charset="0"/>
              </a:rPr>
              <a:t>8</a:t>
            </a:r>
            <a:r>
              <a:rPr lang="zh-CN" altLang="zh-CN" sz="2600" b="1" dirty="0" smtClean="0">
                <a:latin typeface="Times New Roman" pitchFamily="18" charset="0"/>
                <a:ea typeface="华文楷体" pitchFamily="2" charset="-122"/>
                <a:cs typeface="Times New Roman" pitchFamily="18" charset="0"/>
              </a:rPr>
              <a:t>位补码求</a:t>
            </a:r>
            <a:endParaRPr lang="en-US"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Times New Roman" pitchFamily="18" charset="0"/>
                <a:ea typeface="华文楷体" pitchFamily="2" charset="-122"/>
                <a:cs typeface="Times New Roman" pitchFamily="18" charset="0"/>
              </a:rPr>
              <a:t>    </a:t>
            </a:r>
            <a:r>
              <a:rPr lang="zh-CN" altLang="zh-CN" sz="2600" b="1" dirty="0" smtClean="0">
                <a:latin typeface="Times New Roman" pitchFamily="18" charset="0"/>
                <a:ea typeface="华文楷体" pitchFamily="2" charset="-122"/>
                <a:cs typeface="Times New Roman" pitchFamily="18" charset="0"/>
              </a:rPr>
              <a:t>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 +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zh-CN" altLang="zh-CN" sz="2600" b="1" dirty="0" smtClean="0">
                <a:latin typeface="Times New Roman" pitchFamily="18" charset="0"/>
                <a:ea typeface="华文楷体" pitchFamily="2" charset="-122"/>
                <a:cs typeface="Times New Roman" pitchFamily="18" charset="0"/>
              </a:rPr>
              <a:t>。</a:t>
            </a:r>
          </a:p>
          <a:p>
            <a:r>
              <a:rPr lang="en-US" altLang="zh-CN" sz="2600" b="1" dirty="0" smtClean="0">
                <a:latin typeface="Times New Roman" pitchFamily="18" charset="0"/>
                <a:ea typeface="华文楷体" pitchFamily="2" charset="-122"/>
                <a:cs typeface="Times New Roman" pitchFamily="18" charset="0"/>
              </a:rPr>
              <a:t>    </a:t>
            </a:r>
            <a:r>
              <a:rPr lang="zh-CN" altLang="zh-CN" sz="2600" b="1" dirty="0" smtClean="0">
                <a:latin typeface="Times New Roman" pitchFamily="18" charset="0"/>
                <a:ea typeface="华文楷体" pitchFamily="2" charset="-122"/>
                <a:cs typeface="Times New Roman" pitchFamily="18" charset="0"/>
              </a:rPr>
              <a:t>解：首先求出</a:t>
            </a:r>
            <a:r>
              <a:rPr lang="en-US" altLang="zh-CN" sz="2600" b="1" i="1" dirty="0" smtClean="0">
                <a:latin typeface="Times New Roman" pitchFamily="18" charset="0"/>
                <a:ea typeface="华文楷体" pitchFamily="2" charset="-122"/>
                <a:cs typeface="Times New Roman" pitchFamily="18" charset="0"/>
              </a:rPr>
              <a:t>x</a:t>
            </a:r>
            <a:r>
              <a:rPr lang="zh-CN" altLang="zh-CN" sz="2600" b="1" dirty="0" smtClean="0">
                <a:latin typeface="Times New Roman" pitchFamily="18" charset="0"/>
                <a:ea typeface="华文楷体" pitchFamily="2" charset="-122"/>
                <a:cs typeface="Times New Roman" pitchFamily="18" charset="0"/>
              </a:rPr>
              <a:t>和</a:t>
            </a:r>
            <a:r>
              <a:rPr lang="en-US" altLang="zh-CN" sz="2600" b="1" i="1" dirty="0" smtClean="0">
                <a:latin typeface="Times New Roman" pitchFamily="18" charset="0"/>
                <a:ea typeface="华文楷体" pitchFamily="2" charset="-122"/>
                <a:cs typeface="Times New Roman" pitchFamily="18" charset="0"/>
              </a:rPr>
              <a:t>y</a:t>
            </a:r>
            <a:r>
              <a:rPr lang="zh-CN" altLang="zh-CN" sz="2600" b="1" dirty="0" smtClean="0">
                <a:latin typeface="Times New Roman" pitchFamily="18" charset="0"/>
                <a:ea typeface="华文楷体" pitchFamily="2" charset="-122"/>
                <a:cs typeface="Times New Roman" pitchFamily="18" charset="0"/>
              </a:rPr>
              <a:t>的补码</a:t>
            </a:r>
          </a:p>
          <a:p>
            <a:pPr algn="ct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en-US" altLang="zh-CN" sz="2600" b="1" dirty="0" smtClean="0">
                <a:latin typeface="Times New Roman" pitchFamily="18" charset="0"/>
                <a:ea typeface="华文楷体" pitchFamily="2" charset="-122"/>
                <a:cs typeface="Times New Roman" pitchFamily="18" charset="0"/>
              </a:rPr>
              <a:t>= </a:t>
            </a:r>
            <a:r>
              <a:rPr lang="en-US" altLang="zh-CN" sz="2600" b="1" dirty="0" smtClean="0">
                <a:solidFill>
                  <a:srgbClr val="FF0000"/>
                </a:solidFill>
                <a:latin typeface="Times New Roman" pitchFamily="18" charset="0"/>
                <a:ea typeface="华文楷体" pitchFamily="2" charset="-122"/>
                <a:cs typeface="Times New Roman" pitchFamily="18" charset="0"/>
              </a:rPr>
              <a:t>0</a:t>
            </a:r>
            <a:r>
              <a:rPr lang="en-US" altLang="zh-CN" sz="2600" b="1" dirty="0" smtClean="0">
                <a:latin typeface="Times New Roman" pitchFamily="18" charset="0"/>
                <a:ea typeface="华文楷体" pitchFamily="2" charset="-122"/>
                <a:cs typeface="Times New Roman" pitchFamily="18" charset="0"/>
              </a:rPr>
              <a:t>1010110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en-US" altLang="zh-CN" sz="2600" b="1" dirty="0" smtClean="0">
                <a:latin typeface="Times New Roman" pitchFamily="18" charset="0"/>
                <a:ea typeface="华文楷体" pitchFamily="2" charset="-122"/>
                <a:cs typeface="Times New Roman" pitchFamily="18" charset="0"/>
              </a:rPr>
              <a:t>= </a:t>
            </a:r>
            <a:r>
              <a:rPr lang="en-US" altLang="zh-CN" sz="2600" b="1" dirty="0" smtClean="0">
                <a:solidFill>
                  <a:srgbClr val="FF0000"/>
                </a:solidFill>
                <a:latin typeface="Times New Roman" pitchFamily="18" charset="0"/>
                <a:ea typeface="华文楷体" pitchFamily="2" charset="-122"/>
                <a:cs typeface="Times New Roman" pitchFamily="18" charset="0"/>
              </a:rPr>
              <a:t>1</a:t>
            </a:r>
            <a:r>
              <a:rPr lang="en-US" altLang="zh-CN" sz="2600" b="1" dirty="0" smtClean="0">
                <a:latin typeface="Times New Roman" pitchFamily="18" charset="0"/>
                <a:ea typeface="华文楷体" pitchFamily="2" charset="-122"/>
                <a:cs typeface="Times New Roman" pitchFamily="18" charset="0"/>
              </a:rPr>
              <a:t>0110111</a:t>
            </a:r>
            <a:endParaRPr lang="zh-CN"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Times New Roman" pitchFamily="18" charset="0"/>
                <a:ea typeface="华文楷体" pitchFamily="2" charset="-122"/>
                <a:cs typeface="Times New Roman" pitchFamily="18" charset="0"/>
              </a:rPr>
              <a:t>    </a:t>
            </a:r>
            <a:r>
              <a:rPr lang="zh-CN" altLang="en-US" sz="2600" b="1" dirty="0" smtClean="0">
                <a:latin typeface="Times New Roman" pitchFamily="18" charset="0"/>
                <a:ea typeface="华文楷体" pitchFamily="2" charset="-122"/>
                <a:cs typeface="Times New Roman" pitchFamily="18" charset="0"/>
              </a:rPr>
              <a:t>因此</a:t>
            </a:r>
            <a:r>
              <a:rPr lang="zh-CN" altLang="zh-CN" sz="2600" b="1" dirty="0" smtClean="0">
                <a:latin typeface="Times New Roman" pitchFamily="18" charset="0"/>
                <a:ea typeface="华文楷体" pitchFamily="2" charset="-122"/>
                <a:cs typeface="Times New Roman" pitchFamily="18" charset="0"/>
              </a:rPr>
              <a:t>，有</a:t>
            </a:r>
          </a:p>
          <a:p>
            <a:r>
              <a:rPr lang="en-US" altLang="zh-CN" sz="2600" b="1" dirty="0" smtClean="0">
                <a:latin typeface="+mn-ea"/>
                <a:cs typeface="Times New Roman" pitchFamily="18" charset="0"/>
              </a:rPr>
              <a:t>                 </a:t>
            </a:r>
            <a:r>
              <a:rPr lang="en-US" altLang="zh-CN" sz="2600" b="1" dirty="0" smtClean="0">
                <a:solidFill>
                  <a:srgbClr val="FF0000"/>
                </a:solidFill>
                <a:latin typeface="+mn-ea"/>
                <a:cs typeface="Times New Roman" pitchFamily="18" charset="0"/>
              </a:rPr>
              <a:t>0</a:t>
            </a:r>
            <a:r>
              <a:rPr lang="en-US" altLang="zh-CN" sz="2600" b="1" dirty="0" smtClean="0">
                <a:latin typeface="+mn-ea"/>
                <a:cs typeface="Times New Roman" pitchFamily="18" charset="0"/>
              </a:rPr>
              <a:t> 1 0 1 0 1 1 0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a:t>
            </a:r>
            <a:endParaRPr lang="zh-CN"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mn-ea"/>
                <a:cs typeface="Times New Roman" pitchFamily="18" charset="0"/>
              </a:rPr>
              <a:t>             +   </a:t>
            </a:r>
            <a:r>
              <a:rPr lang="en-US" altLang="zh-CN" sz="2600" b="1" dirty="0" smtClean="0">
                <a:solidFill>
                  <a:srgbClr val="FF0000"/>
                </a:solidFill>
                <a:latin typeface="+mn-ea"/>
                <a:cs typeface="Times New Roman" pitchFamily="18" charset="0"/>
              </a:rPr>
              <a:t>1</a:t>
            </a:r>
            <a:r>
              <a:rPr lang="en-US" altLang="zh-CN" sz="2600" b="1" dirty="0" smtClean="0">
                <a:latin typeface="+mn-ea"/>
                <a:cs typeface="Times New Roman" pitchFamily="18" charset="0"/>
              </a:rPr>
              <a:t> 0 1 1 0 1 1 1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a:t>
            </a:r>
            <a:endParaRPr lang="zh-CN"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mn-ea"/>
                <a:cs typeface="Times New Roman" pitchFamily="18" charset="0"/>
              </a:rPr>
              <a:t>               </a:t>
            </a:r>
            <a:r>
              <a:rPr lang="en-US" altLang="zh-CN" sz="2600" b="1" strike="dblStrike" dirty="0" smtClean="0">
                <a:latin typeface="+mn-ea"/>
                <a:cs typeface="Times New Roman" pitchFamily="18" charset="0"/>
              </a:rPr>
              <a:t>1</a:t>
            </a:r>
            <a:r>
              <a:rPr lang="en-US" altLang="zh-CN" sz="2600" b="1" dirty="0" smtClean="0">
                <a:latin typeface="+mn-ea"/>
                <a:cs typeface="Times New Roman" pitchFamily="18" charset="0"/>
              </a:rPr>
              <a:t> </a:t>
            </a:r>
            <a:r>
              <a:rPr lang="en-US" altLang="zh-CN" sz="2600" b="1" dirty="0" smtClean="0">
                <a:solidFill>
                  <a:srgbClr val="FF0000"/>
                </a:solidFill>
                <a:latin typeface="+mn-ea"/>
                <a:cs typeface="Times New Roman" pitchFamily="18" charset="0"/>
              </a:rPr>
              <a:t>0</a:t>
            </a:r>
            <a:r>
              <a:rPr lang="en-US" altLang="zh-CN" sz="2600" b="1" dirty="0" smtClean="0">
                <a:latin typeface="+mn-ea"/>
                <a:cs typeface="Times New Roman" pitchFamily="18" charset="0"/>
              </a:rPr>
              <a:t> 0 0 0 1 1 0 1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 +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a:t>
            </a:r>
            <a:r>
              <a:rPr lang="en-US" altLang="zh-CN" sz="2600" b="1" dirty="0" smtClean="0">
                <a:latin typeface="Times New Roman" pitchFamily="18" charset="0"/>
                <a:ea typeface="华文楷体" pitchFamily="2" charset="-122"/>
                <a:cs typeface="Times New Roman" pitchFamily="18" charset="0"/>
              </a:rPr>
              <a:t>    (mod 2</a:t>
            </a:r>
            <a:r>
              <a:rPr lang="en-US" altLang="zh-CN" sz="2600" b="1" baseline="30000" dirty="0" smtClean="0">
                <a:latin typeface="Times New Roman" pitchFamily="18" charset="0"/>
                <a:ea typeface="华文楷体" pitchFamily="2" charset="-122"/>
                <a:cs typeface="Times New Roman" pitchFamily="18" charset="0"/>
              </a:rPr>
              <a:t>8</a:t>
            </a:r>
            <a:r>
              <a:rPr lang="en-US" altLang="zh-CN" sz="2600" b="1" dirty="0" smtClean="0">
                <a:latin typeface="Times New Roman" pitchFamily="18" charset="0"/>
                <a:ea typeface="华文楷体" pitchFamily="2" charset="-122"/>
                <a:cs typeface="Times New Roman" pitchFamily="18" charset="0"/>
              </a:rPr>
              <a:t>)</a:t>
            </a:r>
            <a:endParaRPr lang="zh-CN" altLang="zh-CN" sz="2600" b="1" dirty="0" smtClean="0">
              <a:latin typeface="Times New Roman" pitchFamily="18" charset="0"/>
              <a:ea typeface="华文楷体" pitchFamily="2" charset="-122"/>
              <a:cs typeface="Times New Roman" pitchFamily="18" charset="0"/>
            </a:endParaRPr>
          </a:p>
          <a:p>
            <a:pPr marL="274320" indent="-274320">
              <a:spcBef>
                <a:spcPct val="20000"/>
              </a:spcBef>
              <a:buClr>
                <a:srgbClr val="C87608"/>
              </a:buClr>
              <a:buSzPct val="95000"/>
            </a:pPr>
            <a:r>
              <a:rPr lang="en-US" altLang="zh-CN" sz="2600" b="1" dirty="0" smtClean="0">
                <a:latin typeface="Times New Roman" pitchFamily="18" charset="0"/>
                <a:cs typeface="Times New Roman" pitchFamily="18" charset="0"/>
              </a:rPr>
              <a:t>    </a:t>
            </a:r>
            <a:r>
              <a:rPr lang="zh-CN" altLang="en-US" sz="2600" b="1" dirty="0" smtClean="0">
                <a:latin typeface="华文楷体" pitchFamily="2" charset="-122"/>
                <a:ea typeface="华文楷体" pitchFamily="2" charset="-122"/>
                <a:cs typeface="Times New Roman" pitchFamily="18" charset="0"/>
              </a:rPr>
              <a:t>故</a:t>
            </a:r>
            <a:endParaRPr lang="en-US" altLang="zh-CN" sz="2600" b="1" dirty="0" smtClean="0">
              <a:latin typeface="华文楷体" pitchFamily="2" charset="-122"/>
              <a:ea typeface="华文楷体" pitchFamily="2" charset="-122"/>
              <a:cs typeface="Times New Roman" pitchFamily="18" charset="0"/>
            </a:endParaRPr>
          </a:p>
          <a:p>
            <a:pPr marL="274320" indent="-274320" algn="ctr">
              <a:spcBef>
                <a:spcPct val="20000"/>
              </a:spcBef>
              <a:buClr>
                <a:srgbClr val="C87608"/>
              </a:buClr>
              <a:buSzPct val="95000"/>
            </a:pPr>
            <a:r>
              <a:rPr lang="en-US" altLang="zh-CN" sz="2600" b="1" dirty="0" smtClean="0">
                <a:latin typeface="Times New Roman" pitchFamily="18" charset="0"/>
                <a:cs typeface="Times New Roman" pitchFamily="18" charset="0"/>
              </a:rPr>
              <a:t>[</a:t>
            </a:r>
            <a:r>
              <a:rPr lang="en-US" altLang="zh-CN" sz="2600" b="1" i="1" dirty="0" smtClean="0">
                <a:latin typeface="Times New Roman" pitchFamily="18" charset="0"/>
                <a:cs typeface="Times New Roman" pitchFamily="18" charset="0"/>
              </a:rPr>
              <a:t>x</a:t>
            </a:r>
            <a:r>
              <a:rPr lang="en-US" altLang="zh-CN" sz="2600" b="1" dirty="0" smtClean="0">
                <a:latin typeface="Times New Roman" pitchFamily="18" charset="0"/>
                <a:cs typeface="Times New Roman" pitchFamily="18" charset="0"/>
              </a:rPr>
              <a:t> + </a:t>
            </a:r>
            <a:r>
              <a:rPr lang="en-US" altLang="zh-CN" sz="2600" b="1" i="1" dirty="0" smtClean="0">
                <a:latin typeface="Times New Roman" pitchFamily="18" charset="0"/>
                <a:cs typeface="Times New Roman" pitchFamily="18" charset="0"/>
              </a:rPr>
              <a:t>y</a:t>
            </a:r>
            <a:r>
              <a:rPr lang="en-US" altLang="zh-CN" sz="2600" b="1" dirty="0" smtClean="0">
                <a:latin typeface="Times New Roman" pitchFamily="18" charset="0"/>
                <a:cs typeface="Times New Roman" pitchFamily="18" charset="0"/>
              </a:rPr>
              <a:t>]</a:t>
            </a:r>
            <a:r>
              <a:rPr lang="zh-CN" altLang="zh-CN" sz="2600" b="1" baseline="-25000" dirty="0" smtClean="0">
                <a:latin typeface="华文楷体" pitchFamily="2" charset="-122"/>
                <a:ea typeface="华文楷体" pitchFamily="2" charset="-122"/>
                <a:cs typeface="Times New Roman" pitchFamily="18" charset="0"/>
              </a:rPr>
              <a:t>补</a:t>
            </a:r>
            <a:r>
              <a:rPr lang="zh-CN" altLang="zh-CN" sz="2600" b="1" baseline="-25000" dirty="0" smtClean="0">
                <a:latin typeface="Times New Roman" pitchFamily="18" charset="0"/>
                <a:cs typeface="Times New Roman" pitchFamily="18" charset="0"/>
              </a:rPr>
              <a:t> </a:t>
            </a:r>
            <a:r>
              <a:rPr lang="en-US" altLang="zh-CN" sz="2600" b="1" dirty="0" smtClean="0">
                <a:latin typeface="Times New Roman" pitchFamily="18" charset="0"/>
                <a:cs typeface="Times New Roman" pitchFamily="18" charset="0"/>
              </a:rPr>
              <a:t>= </a:t>
            </a:r>
            <a:r>
              <a:rPr lang="en-US" altLang="zh-CN" sz="2600" b="1" dirty="0" smtClean="0">
                <a:solidFill>
                  <a:srgbClr val="FF0000"/>
                </a:solidFill>
                <a:latin typeface="Times New Roman" pitchFamily="18" charset="0"/>
                <a:cs typeface="Times New Roman" pitchFamily="18" charset="0"/>
              </a:rPr>
              <a:t>0</a:t>
            </a:r>
            <a:r>
              <a:rPr lang="en-US" altLang="zh-CN" sz="2600" b="1" dirty="0" smtClean="0">
                <a:latin typeface="Times New Roman" pitchFamily="18" charset="0"/>
                <a:cs typeface="Times New Roman" pitchFamily="18" charset="0"/>
              </a:rPr>
              <a:t>0001101</a:t>
            </a:r>
            <a:endParaRPr kumimoji="0" lang="en-US" altLang="zh-CN" sz="26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cxnSp>
        <p:nvCxnSpPr>
          <p:cNvPr id="7" name="直接连接符 6"/>
          <p:cNvCxnSpPr/>
          <p:nvPr/>
        </p:nvCxnSpPr>
        <p:spPr>
          <a:xfrm>
            <a:off x="2411760" y="5157192"/>
            <a:ext cx="3168352" cy="0"/>
          </a:xfrm>
          <a:prstGeom prst="line">
            <a:avLst/>
          </a:prstGeom>
        </p:spPr>
        <p:style>
          <a:lnRef idx="1">
            <a:schemeClr val="dk1"/>
          </a:lnRef>
          <a:fillRef idx="0">
            <a:schemeClr val="dk1"/>
          </a:fillRef>
          <a:effectRef idx="0">
            <a:schemeClr val="dk1"/>
          </a:effectRef>
          <a:fontRef idx="minor">
            <a:schemeClr val="tx1"/>
          </a:fontRef>
        </p:style>
      </p:cxnSp>
      <p:cxnSp>
        <p:nvCxnSpPr>
          <p:cNvPr id="9" name="直接连接符 8"/>
          <p:cNvCxnSpPr/>
          <p:nvPr/>
        </p:nvCxnSpPr>
        <p:spPr>
          <a:xfrm>
            <a:off x="3779912" y="5301208"/>
            <a:ext cx="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256584"/>
          </a:xfrm>
          <a:prstGeom prst="rect">
            <a:avLst/>
          </a:prstGeom>
        </p:spPr>
        <p:txBody>
          <a:bodyPr vert="horz">
            <a:normAutofit fontScale="92500" lnSpcReduction="10000"/>
          </a:bodyPr>
          <a:lstStyle/>
          <a:p>
            <a:pPr marL="274320" lvl="0" indent="-274320">
              <a:spcBef>
                <a:spcPct val="20000"/>
              </a:spcBef>
              <a:buClr>
                <a:srgbClr val="C87608"/>
              </a:buClr>
              <a:buSzPct val="95000"/>
              <a:buFont typeface="Wingdings" pitchFamily="2" charset="2"/>
              <a:buChar char="u"/>
            </a:pPr>
            <a:r>
              <a:rPr lang="en-US" altLang="zh-CN" sz="2800" b="1" i="1" dirty="0" smtClean="0">
                <a:latin typeface="Times New Roman" pitchFamily="18" charset="0"/>
                <a:cs typeface="Times New Roman" pitchFamily="18" charset="0"/>
              </a:rPr>
              <a:t>n</a:t>
            </a:r>
            <a:r>
              <a:rPr lang="zh-CN" altLang="zh-CN" sz="2800" b="1" dirty="0" smtClean="0">
                <a:latin typeface="Times New Roman" pitchFamily="18" charset="0"/>
                <a:cs typeface="Times New Roman" pitchFamily="18" charset="0"/>
              </a:rPr>
              <a:t>位补码加、减运算规则如下：</a:t>
            </a:r>
            <a:endParaRPr lang="en-US" altLang="zh-CN" sz="2800" b="1" dirty="0" smtClean="0">
              <a:latin typeface="Times New Roman" pitchFamily="18" charset="0"/>
              <a:cs typeface="Times New Roman" pitchFamily="18" charset="0"/>
            </a:endParaRPr>
          </a:p>
          <a:p>
            <a:pPr marL="274320" lvl="0" indent="-274320">
              <a:spcBef>
                <a:spcPct val="20000"/>
              </a:spcBef>
              <a:buClr>
                <a:srgbClr val="C87608"/>
              </a:buClr>
              <a:buSzPct val="95000"/>
            </a:pP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 +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a:t>
            </a:r>
            <a:r>
              <a:rPr lang="en-US" altLang="zh-CN" sz="2800" b="1" dirty="0" smtClean="0">
                <a:latin typeface="Times New Roman" pitchFamily="18" charset="0"/>
                <a:cs typeface="Times New Roman" pitchFamily="18" charset="0"/>
              </a:rPr>
              <a:t>                   (mod 2</a:t>
            </a:r>
            <a:r>
              <a:rPr lang="en-US" altLang="zh-CN" sz="2800" b="1" i="1" baseline="30000" dirty="0" smtClean="0">
                <a:latin typeface="Times New Roman" pitchFamily="18" charset="0"/>
                <a:cs typeface="Times New Roman" pitchFamily="18" charset="0"/>
              </a:rPr>
              <a:t>n</a:t>
            </a:r>
            <a:r>
              <a:rPr lang="en-US" altLang="zh-CN" sz="2800" b="1" dirty="0" smtClean="0">
                <a:latin typeface="Times New Roman" pitchFamily="18" charset="0"/>
                <a:cs typeface="Times New Roman" pitchFamily="18" charset="0"/>
              </a:rPr>
              <a:t>)       </a:t>
            </a:r>
          </a:p>
          <a:p>
            <a:pPr marL="274320" lvl="0" indent="-274320">
              <a:spcBef>
                <a:spcPct val="20000"/>
              </a:spcBef>
              <a:buClr>
                <a:srgbClr val="C87608"/>
              </a:buClr>
              <a:buSzPct val="95000"/>
            </a:pP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a:t>
            </a:r>
            <a:r>
              <a:rPr lang="en-US" altLang="zh-CN" sz="2800" b="1" i="1" dirty="0" smtClean="0">
                <a:latin typeface="Times New Roman" pitchFamily="18" charset="0"/>
                <a:cs typeface="Times New Roman" pitchFamily="18" charset="0"/>
              </a:rPr>
              <a:t>x</a:t>
            </a:r>
            <a:r>
              <a:rPr lang="en-US" altLang="zh-CN" sz="2800" b="1" dirty="0" smtClean="0">
                <a:latin typeface="Times New Roman" pitchFamily="18" charset="0"/>
                <a:cs typeface="Times New Roman" pitchFamily="18" charset="0"/>
              </a:rPr>
              <a:t> - </a:t>
            </a:r>
            <a:r>
              <a:rPr lang="en-US" altLang="zh-CN" sz="2800" b="1" i="1" dirty="0" smtClean="0">
                <a:latin typeface="Times New Roman" pitchFamily="18" charset="0"/>
                <a:cs typeface="Times New Roman" pitchFamily="18" charset="0"/>
              </a:rPr>
              <a:t>y</a:t>
            </a:r>
            <a:r>
              <a:rPr lang="en-US" altLang="zh-CN" sz="2800" b="1" dirty="0" smtClean="0">
                <a:latin typeface="Times New Roman" pitchFamily="18" charset="0"/>
                <a:cs typeface="Times New Roman" pitchFamily="18" charset="0"/>
              </a:rPr>
              <a:t>]</a:t>
            </a:r>
            <a:r>
              <a:rPr lang="zh-CN" altLang="zh-CN" sz="2800" b="1" baseline="-25000" dirty="0" smtClean="0">
                <a:latin typeface="Times New Roman" pitchFamily="18" charset="0"/>
                <a:cs typeface="Times New Roman" pitchFamily="18" charset="0"/>
              </a:rPr>
              <a:t>补 </a:t>
            </a:r>
            <a:r>
              <a:rPr lang="en-US" altLang="zh-CN" sz="2800" b="1" dirty="0" smtClean="0">
                <a:latin typeface="Times New Roman" pitchFamily="18" charset="0"/>
                <a:cs typeface="Times New Roman" pitchFamily="18" charset="0"/>
              </a:rPr>
              <a:t>      (mod 2</a:t>
            </a:r>
            <a:r>
              <a:rPr lang="en-US" altLang="zh-CN" sz="2800" b="1" i="1" baseline="30000" dirty="0" smtClean="0">
                <a:latin typeface="Times New Roman" pitchFamily="18" charset="0"/>
                <a:cs typeface="Times New Roman" pitchFamily="18" charset="0"/>
              </a:rPr>
              <a:t>n</a:t>
            </a:r>
            <a:r>
              <a:rPr lang="en-US" altLang="zh-CN" sz="2800" b="1" dirty="0" smtClean="0">
                <a:latin typeface="Times New Roman" pitchFamily="18" charset="0"/>
                <a:cs typeface="Times New Roman" pitchFamily="18" charset="0"/>
              </a:rPr>
              <a:t>)                 </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7432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p>
          <a:p>
            <a:r>
              <a:rPr lang="en-US" altLang="zh-CN" sz="2600" b="1" dirty="0" smtClean="0">
                <a:solidFill>
                  <a:srgbClr val="FF0066"/>
                </a:solidFill>
                <a:latin typeface="华文楷体" pitchFamily="2" charset="-122"/>
                <a:ea typeface="华文楷体" pitchFamily="2" charset="-122"/>
              </a:rPr>
              <a:t>    【</a:t>
            </a:r>
            <a:r>
              <a:rPr lang="zh-CN" altLang="en-US" sz="2600" b="1" dirty="0" smtClean="0">
                <a:solidFill>
                  <a:srgbClr val="FF0066"/>
                </a:solidFill>
                <a:latin typeface="华文楷体" pitchFamily="2" charset="-122"/>
                <a:ea typeface="华文楷体" pitchFamily="2" charset="-122"/>
              </a:rPr>
              <a:t>例</a:t>
            </a:r>
            <a:r>
              <a:rPr lang="en-US" altLang="zh-CN" sz="2600" b="1" dirty="0" smtClean="0">
                <a:solidFill>
                  <a:srgbClr val="FF0066"/>
                </a:solidFill>
                <a:latin typeface="华文楷体" pitchFamily="2" charset="-122"/>
                <a:ea typeface="华文楷体" pitchFamily="2" charset="-122"/>
              </a:rPr>
              <a:t>1.10】</a:t>
            </a:r>
            <a:r>
              <a:rPr lang="zh-CN" altLang="zh-CN" sz="2600" b="1" dirty="0" smtClean="0">
                <a:latin typeface="Times New Roman" pitchFamily="18" charset="0"/>
                <a:ea typeface="华文楷体" pitchFamily="2" charset="-122"/>
                <a:cs typeface="Times New Roman" pitchFamily="18" charset="0"/>
              </a:rPr>
              <a:t>设</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 = +1010110</a:t>
            </a:r>
            <a:r>
              <a:rPr lang="zh-CN"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 = +1101001</a:t>
            </a:r>
            <a:r>
              <a:rPr lang="zh-CN" altLang="zh-CN" sz="2600" b="1" dirty="0" smtClean="0">
                <a:latin typeface="Times New Roman" pitchFamily="18" charset="0"/>
                <a:ea typeface="华文楷体" pitchFamily="2" charset="-122"/>
                <a:cs typeface="Times New Roman" pitchFamily="18" charset="0"/>
              </a:rPr>
              <a:t>，按</a:t>
            </a:r>
            <a:r>
              <a:rPr lang="en-US" altLang="zh-CN" sz="2600" b="1" dirty="0" smtClean="0">
                <a:latin typeface="Times New Roman" pitchFamily="18" charset="0"/>
                <a:ea typeface="华文楷体" pitchFamily="2" charset="-122"/>
                <a:cs typeface="Times New Roman" pitchFamily="18" charset="0"/>
              </a:rPr>
              <a:t>8</a:t>
            </a:r>
            <a:r>
              <a:rPr lang="zh-CN" altLang="zh-CN" sz="2600" b="1" dirty="0" smtClean="0">
                <a:latin typeface="Times New Roman" pitchFamily="18" charset="0"/>
                <a:ea typeface="华文楷体" pitchFamily="2" charset="-122"/>
                <a:cs typeface="Times New Roman" pitchFamily="18" charset="0"/>
              </a:rPr>
              <a:t>位补码求</a:t>
            </a:r>
            <a:endParaRPr lang="en-US"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Times New Roman" pitchFamily="18" charset="0"/>
                <a:ea typeface="华文楷体" pitchFamily="2" charset="-122"/>
                <a:cs typeface="Times New Roman" pitchFamily="18" charset="0"/>
              </a:rPr>
              <a:t>    </a:t>
            </a:r>
            <a:r>
              <a:rPr lang="zh-CN" altLang="zh-CN" sz="2600" b="1" dirty="0" smtClean="0">
                <a:latin typeface="Times New Roman" pitchFamily="18" charset="0"/>
                <a:ea typeface="华文楷体" pitchFamily="2" charset="-122"/>
                <a:cs typeface="Times New Roman" pitchFamily="18" charset="0"/>
              </a:rPr>
              <a:t>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 -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zh-CN" altLang="zh-CN" sz="2600" b="1" dirty="0" smtClean="0">
                <a:latin typeface="Times New Roman" pitchFamily="18" charset="0"/>
                <a:ea typeface="华文楷体" pitchFamily="2" charset="-122"/>
                <a:cs typeface="Times New Roman" pitchFamily="18" charset="0"/>
              </a:rPr>
              <a:t>。</a:t>
            </a:r>
          </a:p>
          <a:p>
            <a:r>
              <a:rPr lang="en-US" altLang="zh-CN" sz="2600" b="1" dirty="0" smtClean="0">
                <a:latin typeface="Times New Roman" pitchFamily="18" charset="0"/>
                <a:ea typeface="华文楷体" pitchFamily="2" charset="-122"/>
                <a:cs typeface="Times New Roman" pitchFamily="18" charset="0"/>
              </a:rPr>
              <a:t>    </a:t>
            </a:r>
            <a:r>
              <a:rPr lang="zh-CN" altLang="zh-CN" sz="2600" b="1" dirty="0" smtClean="0">
                <a:latin typeface="Times New Roman" pitchFamily="18" charset="0"/>
                <a:ea typeface="华文楷体" pitchFamily="2" charset="-122"/>
                <a:cs typeface="Times New Roman" pitchFamily="18" charset="0"/>
              </a:rPr>
              <a:t>解：首先求出</a:t>
            </a:r>
            <a:r>
              <a:rPr lang="en-US" altLang="zh-CN" sz="2600" b="1" i="1" dirty="0" smtClean="0">
                <a:latin typeface="Times New Roman" pitchFamily="18" charset="0"/>
                <a:ea typeface="华文楷体" pitchFamily="2" charset="-122"/>
                <a:cs typeface="Times New Roman" pitchFamily="18" charset="0"/>
              </a:rPr>
              <a:t>x</a:t>
            </a:r>
            <a:r>
              <a:rPr lang="zh-CN" altLang="zh-CN" sz="2600" b="1" dirty="0" smtClean="0">
                <a:latin typeface="Times New Roman" pitchFamily="18" charset="0"/>
                <a:ea typeface="华文楷体" pitchFamily="2" charset="-122"/>
                <a:cs typeface="Times New Roman" pitchFamily="18" charset="0"/>
              </a:rPr>
              <a:t>和</a:t>
            </a:r>
            <a:r>
              <a:rPr lang="en-US" altLang="zh-CN" sz="2600" b="1" i="1" dirty="0" smtClean="0">
                <a:latin typeface="Times New Roman" pitchFamily="18" charset="0"/>
                <a:ea typeface="华文楷体" pitchFamily="2" charset="-122"/>
                <a:cs typeface="Times New Roman" pitchFamily="18" charset="0"/>
              </a:rPr>
              <a:t>y</a:t>
            </a:r>
            <a:r>
              <a:rPr lang="zh-CN" altLang="zh-CN" sz="2600" b="1" dirty="0" smtClean="0">
                <a:latin typeface="Times New Roman" pitchFamily="18" charset="0"/>
                <a:ea typeface="华文楷体" pitchFamily="2" charset="-122"/>
                <a:cs typeface="Times New Roman" pitchFamily="18" charset="0"/>
              </a:rPr>
              <a:t>的补码</a:t>
            </a:r>
          </a:p>
          <a:p>
            <a:pPr algn="ct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en-US" altLang="zh-CN" sz="2600" b="1" dirty="0" smtClean="0">
                <a:latin typeface="Times New Roman" pitchFamily="18" charset="0"/>
                <a:ea typeface="华文楷体" pitchFamily="2" charset="-122"/>
                <a:cs typeface="Times New Roman" pitchFamily="18" charset="0"/>
              </a:rPr>
              <a:t>= </a:t>
            </a:r>
            <a:r>
              <a:rPr lang="en-US" altLang="zh-CN" sz="2600" b="1" dirty="0" smtClean="0">
                <a:solidFill>
                  <a:srgbClr val="FF0000"/>
                </a:solidFill>
                <a:latin typeface="Times New Roman" pitchFamily="18" charset="0"/>
                <a:ea typeface="华文楷体" pitchFamily="2" charset="-122"/>
                <a:cs typeface="Times New Roman" pitchFamily="18" charset="0"/>
              </a:rPr>
              <a:t>0</a:t>
            </a:r>
            <a:r>
              <a:rPr lang="en-US" altLang="zh-CN" sz="2600" b="1" dirty="0" smtClean="0">
                <a:latin typeface="Times New Roman" pitchFamily="18" charset="0"/>
                <a:ea typeface="华文楷体" pitchFamily="2" charset="-122"/>
                <a:cs typeface="Times New Roman" pitchFamily="18" charset="0"/>
              </a:rPr>
              <a:t>1010110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en-US" altLang="zh-CN" sz="2600" b="1" dirty="0" smtClean="0">
                <a:latin typeface="Times New Roman" pitchFamily="18" charset="0"/>
                <a:ea typeface="华文楷体" pitchFamily="2" charset="-122"/>
                <a:cs typeface="Times New Roman" pitchFamily="18" charset="0"/>
              </a:rPr>
              <a:t>= </a:t>
            </a:r>
            <a:r>
              <a:rPr lang="en-US" altLang="zh-CN" sz="2600" b="1" dirty="0" smtClean="0">
                <a:solidFill>
                  <a:srgbClr val="FF0000"/>
                </a:solidFill>
                <a:latin typeface="Times New Roman" pitchFamily="18" charset="0"/>
                <a:ea typeface="华文楷体" pitchFamily="2" charset="-122"/>
                <a:cs typeface="Times New Roman" pitchFamily="18" charset="0"/>
              </a:rPr>
              <a:t>0</a:t>
            </a:r>
            <a:r>
              <a:rPr lang="en-US" altLang="zh-CN" sz="2600" b="1" dirty="0" smtClean="0">
                <a:latin typeface="Times New Roman" pitchFamily="18" charset="0"/>
                <a:ea typeface="华文楷体" pitchFamily="2" charset="-122"/>
                <a:cs typeface="Times New Roman" pitchFamily="18" charset="0"/>
              </a:rPr>
              <a:t>1101001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 </a:t>
            </a:r>
            <a:r>
              <a:rPr lang="en-US" altLang="zh-CN" sz="2600" b="1" dirty="0" smtClean="0">
                <a:latin typeface="Times New Roman" pitchFamily="18" charset="0"/>
                <a:ea typeface="华文楷体" pitchFamily="2" charset="-122"/>
                <a:cs typeface="Times New Roman" pitchFamily="18" charset="0"/>
              </a:rPr>
              <a:t>= </a:t>
            </a:r>
            <a:r>
              <a:rPr lang="en-US" altLang="zh-CN" sz="2600" b="1" dirty="0" smtClean="0">
                <a:solidFill>
                  <a:srgbClr val="FF0000"/>
                </a:solidFill>
                <a:latin typeface="Times New Roman" pitchFamily="18" charset="0"/>
                <a:ea typeface="华文楷体" pitchFamily="2" charset="-122"/>
                <a:cs typeface="Times New Roman" pitchFamily="18" charset="0"/>
              </a:rPr>
              <a:t>1</a:t>
            </a:r>
            <a:r>
              <a:rPr lang="en-US" altLang="zh-CN" sz="2600" b="1" dirty="0" smtClean="0">
                <a:latin typeface="Times New Roman" pitchFamily="18" charset="0"/>
                <a:ea typeface="华文楷体" pitchFamily="2" charset="-122"/>
                <a:cs typeface="Times New Roman" pitchFamily="18" charset="0"/>
              </a:rPr>
              <a:t>0010111</a:t>
            </a:r>
            <a:endParaRPr lang="zh-CN"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Times New Roman" pitchFamily="18" charset="0"/>
                <a:ea typeface="华文楷体" pitchFamily="2" charset="-122"/>
                <a:cs typeface="Times New Roman" pitchFamily="18" charset="0"/>
              </a:rPr>
              <a:t>    </a:t>
            </a:r>
            <a:r>
              <a:rPr lang="zh-CN" altLang="en-US" sz="2600" b="1" dirty="0" smtClean="0">
                <a:latin typeface="Times New Roman" pitchFamily="18" charset="0"/>
                <a:ea typeface="华文楷体" pitchFamily="2" charset="-122"/>
                <a:cs typeface="Times New Roman" pitchFamily="18" charset="0"/>
              </a:rPr>
              <a:t>因此</a:t>
            </a:r>
            <a:r>
              <a:rPr lang="zh-CN" altLang="zh-CN" sz="2600" b="1" dirty="0" smtClean="0">
                <a:latin typeface="Times New Roman" pitchFamily="18" charset="0"/>
                <a:ea typeface="华文楷体" pitchFamily="2" charset="-122"/>
                <a:cs typeface="Times New Roman" pitchFamily="18" charset="0"/>
              </a:rPr>
              <a:t>，有</a:t>
            </a:r>
          </a:p>
          <a:p>
            <a:r>
              <a:rPr lang="en-US" altLang="zh-CN" sz="2600" b="1" dirty="0" smtClean="0">
                <a:latin typeface="+mn-ea"/>
                <a:cs typeface="Times New Roman" pitchFamily="18" charset="0"/>
              </a:rPr>
              <a:t>                 </a:t>
            </a:r>
            <a:r>
              <a:rPr lang="en-US" altLang="zh-CN" sz="2600" b="1" dirty="0" smtClean="0">
                <a:solidFill>
                  <a:srgbClr val="FF0000"/>
                </a:solidFill>
                <a:latin typeface="+mn-ea"/>
                <a:cs typeface="Times New Roman" pitchFamily="18" charset="0"/>
              </a:rPr>
              <a:t>0</a:t>
            </a:r>
            <a:r>
              <a:rPr lang="en-US" altLang="zh-CN" sz="2600" b="1" dirty="0" smtClean="0">
                <a:latin typeface="+mn-ea"/>
                <a:cs typeface="Times New Roman" pitchFamily="18" charset="0"/>
              </a:rPr>
              <a:t> 1 0 1 0 1 1 0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a:t>
            </a:r>
            <a:endParaRPr lang="zh-CN"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mn-ea"/>
                <a:cs typeface="Times New Roman" pitchFamily="18" charset="0"/>
              </a:rPr>
              <a:t>             +   </a:t>
            </a:r>
            <a:r>
              <a:rPr lang="en-US" altLang="zh-CN" sz="2600" b="1" dirty="0" smtClean="0">
                <a:solidFill>
                  <a:srgbClr val="FF0000"/>
                </a:solidFill>
                <a:latin typeface="+mn-ea"/>
                <a:cs typeface="Times New Roman" pitchFamily="18" charset="0"/>
              </a:rPr>
              <a:t>1</a:t>
            </a:r>
            <a:r>
              <a:rPr lang="en-US" altLang="zh-CN" sz="2600" b="1" dirty="0" smtClean="0">
                <a:latin typeface="+mn-ea"/>
                <a:cs typeface="Times New Roman" pitchFamily="18" charset="0"/>
              </a:rPr>
              <a:t> 0 0 1 0 1 1 1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a:t>
            </a:r>
            <a:endParaRPr lang="zh-CN" altLang="zh-CN" sz="2600" b="1" dirty="0" smtClean="0">
              <a:latin typeface="Times New Roman" pitchFamily="18" charset="0"/>
              <a:ea typeface="华文楷体" pitchFamily="2" charset="-122"/>
              <a:cs typeface="Times New Roman" pitchFamily="18" charset="0"/>
            </a:endParaRPr>
          </a:p>
          <a:p>
            <a:r>
              <a:rPr lang="en-US" altLang="zh-CN" sz="2600" b="1" dirty="0" smtClean="0">
                <a:latin typeface="+mn-ea"/>
                <a:cs typeface="Times New Roman" pitchFamily="18" charset="0"/>
              </a:rPr>
              <a:t>                 </a:t>
            </a:r>
            <a:r>
              <a:rPr lang="en-US" altLang="zh-CN" sz="2600" b="1" dirty="0" smtClean="0">
                <a:solidFill>
                  <a:srgbClr val="FF0000"/>
                </a:solidFill>
                <a:latin typeface="+mn-ea"/>
                <a:cs typeface="Times New Roman" pitchFamily="18" charset="0"/>
              </a:rPr>
              <a:t>1</a:t>
            </a:r>
            <a:r>
              <a:rPr lang="en-US" altLang="zh-CN" sz="2600" b="1" dirty="0" smtClean="0">
                <a:latin typeface="+mn-ea"/>
                <a:cs typeface="Times New Roman" pitchFamily="18" charset="0"/>
              </a:rPr>
              <a:t> 1 1 0 1 1 0 1   </a:t>
            </a:r>
            <a:r>
              <a:rPr lang="en-US" altLang="zh-CN" sz="2600" b="1" dirty="0" smtClean="0">
                <a:latin typeface="Times New Roman" pitchFamily="18" charset="0"/>
                <a:ea typeface="华文楷体" pitchFamily="2" charset="-122"/>
                <a:cs typeface="Times New Roman" pitchFamily="18" charset="0"/>
              </a:rPr>
              <a:t>[</a:t>
            </a:r>
            <a:r>
              <a:rPr lang="en-US" altLang="zh-CN" sz="2600" b="1" i="1" dirty="0" smtClean="0">
                <a:latin typeface="Times New Roman" pitchFamily="18" charset="0"/>
                <a:ea typeface="华文楷体" pitchFamily="2" charset="-122"/>
                <a:cs typeface="Times New Roman" pitchFamily="18" charset="0"/>
              </a:rPr>
              <a:t>x</a:t>
            </a:r>
            <a:r>
              <a:rPr lang="en-US" altLang="zh-CN" sz="2600" b="1" dirty="0" smtClean="0">
                <a:latin typeface="Times New Roman" pitchFamily="18" charset="0"/>
                <a:ea typeface="华文楷体" pitchFamily="2" charset="-122"/>
                <a:cs typeface="Times New Roman" pitchFamily="18" charset="0"/>
              </a:rPr>
              <a:t> - </a:t>
            </a:r>
            <a:r>
              <a:rPr lang="en-US" altLang="zh-CN" sz="2600" b="1" i="1" dirty="0" smtClean="0">
                <a:latin typeface="Times New Roman" pitchFamily="18" charset="0"/>
                <a:ea typeface="华文楷体" pitchFamily="2" charset="-122"/>
                <a:cs typeface="Times New Roman" pitchFamily="18" charset="0"/>
              </a:rPr>
              <a:t>y</a:t>
            </a:r>
            <a:r>
              <a:rPr lang="en-US" altLang="zh-CN" sz="2600" b="1" dirty="0" smtClean="0">
                <a:latin typeface="Times New Roman" pitchFamily="18" charset="0"/>
                <a:ea typeface="华文楷体" pitchFamily="2" charset="-122"/>
                <a:cs typeface="Times New Roman" pitchFamily="18" charset="0"/>
              </a:rPr>
              <a:t>]</a:t>
            </a:r>
            <a:r>
              <a:rPr lang="zh-CN" altLang="zh-CN" sz="2600" b="1" baseline="-25000" dirty="0" smtClean="0">
                <a:latin typeface="Times New Roman" pitchFamily="18" charset="0"/>
                <a:ea typeface="华文楷体" pitchFamily="2" charset="-122"/>
                <a:cs typeface="Times New Roman" pitchFamily="18" charset="0"/>
              </a:rPr>
              <a:t>补</a:t>
            </a:r>
            <a:r>
              <a:rPr lang="en-US" altLang="zh-CN" sz="2600" b="1" dirty="0" smtClean="0">
                <a:latin typeface="Times New Roman" pitchFamily="18" charset="0"/>
                <a:ea typeface="华文楷体" pitchFamily="2" charset="-122"/>
                <a:cs typeface="Times New Roman" pitchFamily="18" charset="0"/>
              </a:rPr>
              <a:t>    (mod 2</a:t>
            </a:r>
            <a:r>
              <a:rPr lang="en-US" altLang="zh-CN" sz="2600" b="1" baseline="30000" dirty="0" smtClean="0">
                <a:latin typeface="Times New Roman" pitchFamily="18" charset="0"/>
                <a:ea typeface="华文楷体" pitchFamily="2" charset="-122"/>
                <a:cs typeface="Times New Roman" pitchFamily="18" charset="0"/>
              </a:rPr>
              <a:t>8</a:t>
            </a:r>
            <a:r>
              <a:rPr lang="en-US" altLang="zh-CN" sz="2600" b="1" dirty="0" smtClean="0">
                <a:latin typeface="Times New Roman" pitchFamily="18" charset="0"/>
                <a:ea typeface="华文楷体" pitchFamily="2" charset="-122"/>
                <a:cs typeface="Times New Roman" pitchFamily="18" charset="0"/>
              </a:rPr>
              <a:t>)</a:t>
            </a:r>
            <a:endParaRPr lang="zh-CN" altLang="zh-CN" sz="2600" b="1" dirty="0" smtClean="0">
              <a:latin typeface="Times New Roman" pitchFamily="18" charset="0"/>
              <a:ea typeface="华文楷体" pitchFamily="2" charset="-122"/>
              <a:cs typeface="Times New Roman" pitchFamily="18" charset="0"/>
            </a:endParaRPr>
          </a:p>
          <a:p>
            <a:pPr marL="274320" indent="-274320">
              <a:spcBef>
                <a:spcPct val="20000"/>
              </a:spcBef>
              <a:buClr>
                <a:srgbClr val="C87608"/>
              </a:buClr>
              <a:buSzPct val="95000"/>
            </a:pPr>
            <a:r>
              <a:rPr lang="en-US" altLang="zh-CN" sz="2600" b="1" dirty="0" smtClean="0">
                <a:latin typeface="Times New Roman" pitchFamily="18" charset="0"/>
                <a:cs typeface="Times New Roman" pitchFamily="18" charset="0"/>
              </a:rPr>
              <a:t>    </a:t>
            </a:r>
            <a:r>
              <a:rPr lang="zh-CN" altLang="en-US" sz="2600" b="1" dirty="0" smtClean="0">
                <a:latin typeface="华文楷体" pitchFamily="2" charset="-122"/>
                <a:ea typeface="华文楷体" pitchFamily="2" charset="-122"/>
                <a:cs typeface="Times New Roman" pitchFamily="18" charset="0"/>
              </a:rPr>
              <a:t>故</a:t>
            </a:r>
            <a:endParaRPr lang="en-US" altLang="zh-CN" sz="2600" b="1" dirty="0" smtClean="0">
              <a:latin typeface="华文楷体" pitchFamily="2" charset="-122"/>
              <a:ea typeface="华文楷体" pitchFamily="2" charset="-122"/>
              <a:cs typeface="Times New Roman" pitchFamily="18" charset="0"/>
            </a:endParaRPr>
          </a:p>
          <a:p>
            <a:pPr marL="274320" indent="-274320" algn="ctr">
              <a:spcBef>
                <a:spcPct val="20000"/>
              </a:spcBef>
              <a:buClr>
                <a:srgbClr val="C87608"/>
              </a:buClr>
              <a:buSzPct val="95000"/>
            </a:pPr>
            <a:r>
              <a:rPr lang="en-US" altLang="zh-CN" sz="2600" b="1" dirty="0" smtClean="0">
                <a:latin typeface="Times New Roman" pitchFamily="18" charset="0"/>
                <a:cs typeface="Times New Roman" pitchFamily="18" charset="0"/>
              </a:rPr>
              <a:t>[</a:t>
            </a:r>
            <a:r>
              <a:rPr lang="en-US" altLang="zh-CN" sz="2600" b="1" i="1" dirty="0" smtClean="0">
                <a:latin typeface="Times New Roman" pitchFamily="18" charset="0"/>
                <a:cs typeface="Times New Roman" pitchFamily="18" charset="0"/>
              </a:rPr>
              <a:t>x</a:t>
            </a:r>
            <a:r>
              <a:rPr lang="en-US" altLang="zh-CN" sz="2600" b="1" dirty="0" smtClean="0">
                <a:latin typeface="Times New Roman" pitchFamily="18" charset="0"/>
                <a:cs typeface="Times New Roman" pitchFamily="18" charset="0"/>
              </a:rPr>
              <a:t> - </a:t>
            </a:r>
            <a:r>
              <a:rPr lang="en-US" altLang="zh-CN" sz="2600" b="1" i="1" dirty="0" smtClean="0">
                <a:latin typeface="Times New Roman" pitchFamily="18" charset="0"/>
                <a:cs typeface="Times New Roman" pitchFamily="18" charset="0"/>
              </a:rPr>
              <a:t>y</a:t>
            </a:r>
            <a:r>
              <a:rPr lang="en-US" altLang="zh-CN" sz="2600" b="1" dirty="0" smtClean="0">
                <a:latin typeface="Times New Roman" pitchFamily="18" charset="0"/>
                <a:cs typeface="Times New Roman" pitchFamily="18" charset="0"/>
              </a:rPr>
              <a:t>]</a:t>
            </a:r>
            <a:r>
              <a:rPr lang="zh-CN" altLang="zh-CN" sz="2600" b="1" baseline="-25000" dirty="0" smtClean="0">
                <a:latin typeface="华文楷体" pitchFamily="2" charset="-122"/>
                <a:ea typeface="华文楷体" pitchFamily="2" charset="-122"/>
                <a:cs typeface="Times New Roman" pitchFamily="18" charset="0"/>
              </a:rPr>
              <a:t>补</a:t>
            </a:r>
            <a:r>
              <a:rPr lang="zh-CN" altLang="zh-CN" sz="2600" b="1" baseline="-25000" dirty="0" smtClean="0">
                <a:latin typeface="Times New Roman" pitchFamily="18" charset="0"/>
                <a:cs typeface="Times New Roman" pitchFamily="18" charset="0"/>
              </a:rPr>
              <a:t> </a:t>
            </a:r>
            <a:r>
              <a:rPr lang="en-US" altLang="zh-CN" sz="2600" b="1" dirty="0" smtClean="0">
                <a:latin typeface="Times New Roman" pitchFamily="18" charset="0"/>
                <a:cs typeface="Times New Roman" pitchFamily="18" charset="0"/>
              </a:rPr>
              <a:t>= </a:t>
            </a:r>
            <a:r>
              <a:rPr lang="en-US" altLang="zh-CN" sz="2600" b="1" dirty="0" smtClean="0">
                <a:solidFill>
                  <a:srgbClr val="FF0000"/>
                </a:solidFill>
                <a:latin typeface="Times New Roman" pitchFamily="18" charset="0"/>
                <a:cs typeface="Times New Roman" pitchFamily="18" charset="0"/>
              </a:rPr>
              <a:t>1</a:t>
            </a:r>
            <a:r>
              <a:rPr lang="en-US" altLang="zh-CN" sz="2600" b="1" dirty="0" smtClean="0">
                <a:latin typeface="Times New Roman" pitchFamily="18" charset="0"/>
                <a:cs typeface="Times New Roman" pitchFamily="18" charset="0"/>
              </a:rPr>
              <a:t>1101101</a:t>
            </a:r>
            <a:endParaRPr kumimoji="0" lang="en-US" altLang="zh-CN" sz="26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cxnSp>
        <p:nvCxnSpPr>
          <p:cNvPr id="5" name="直接连接符 4"/>
          <p:cNvCxnSpPr/>
          <p:nvPr/>
        </p:nvCxnSpPr>
        <p:spPr>
          <a:xfrm>
            <a:off x="2411760" y="5157192"/>
            <a:ext cx="3168352" cy="0"/>
          </a:xfrm>
          <a:prstGeom prst="line">
            <a:avLst/>
          </a:prstGeom>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3779912" y="5301208"/>
            <a:ext cx="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256584"/>
          </a:xfrm>
          <a:prstGeom prst="rect">
            <a:avLst/>
          </a:prstGeom>
        </p:spPr>
        <p:txBody>
          <a:bodyPr vert="horz">
            <a:normAutofit/>
          </a:bodyPr>
          <a:lstStyle/>
          <a:p>
            <a:pPr marL="274320" lvl="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1.11】</a:t>
            </a:r>
            <a:r>
              <a:rPr lang="zh-CN" altLang="zh-CN" sz="2400" b="1" dirty="0" smtClean="0">
                <a:latin typeface="Times New Roman" pitchFamily="18" charset="0"/>
                <a:ea typeface="华文楷体" pitchFamily="2" charset="-122"/>
                <a:cs typeface="Times New Roman" pitchFamily="18" charset="0"/>
              </a:rPr>
              <a:t>设</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 = +1010110</a:t>
            </a:r>
            <a:r>
              <a:rPr lang="zh-CN"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y</a:t>
            </a:r>
            <a:r>
              <a:rPr lang="en-US" altLang="zh-CN" sz="2400" b="1" dirty="0" smtClean="0">
                <a:latin typeface="Times New Roman" pitchFamily="18" charset="0"/>
                <a:ea typeface="华文楷体" pitchFamily="2" charset="-122"/>
                <a:cs typeface="Times New Roman" pitchFamily="18" charset="0"/>
              </a:rPr>
              <a:t> = +1001001</a:t>
            </a:r>
            <a:r>
              <a:rPr lang="zh-CN" altLang="zh-CN" sz="2400" b="1" dirty="0" smtClean="0">
                <a:latin typeface="Times New Roman" pitchFamily="18" charset="0"/>
                <a:ea typeface="华文楷体" pitchFamily="2" charset="-122"/>
                <a:cs typeface="Times New Roman" pitchFamily="18" charset="0"/>
              </a:rPr>
              <a:t>，按</a:t>
            </a:r>
            <a:r>
              <a:rPr lang="en-US" altLang="zh-CN" sz="2400" b="1" dirty="0" smtClean="0">
                <a:latin typeface="Times New Roman" pitchFamily="18" charset="0"/>
                <a:ea typeface="华文楷体" pitchFamily="2" charset="-122"/>
                <a:cs typeface="Times New Roman" pitchFamily="18" charset="0"/>
              </a:rPr>
              <a:t>8</a:t>
            </a:r>
            <a:r>
              <a:rPr lang="zh-CN" altLang="zh-CN" sz="2400" b="1" dirty="0" smtClean="0">
                <a:latin typeface="Times New Roman" pitchFamily="18" charset="0"/>
                <a:ea typeface="华文楷体" pitchFamily="2" charset="-122"/>
                <a:cs typeface="Times New Roman" pitchFamily="18" charset="0"/>
              </a:rPr>
              <a:t>位补码求</a:t>
            </a:r>
            <a:endParaRPr lang="en-US"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 + </a:t>
            </a:r>
            <a:r>
              <a:rPr lang="en-US" altLang="zh-CN" sz="2400" b="1" i="1" dirty="0" smtClean="0">
                <a:latin typeface="Times New Roman" pitchFamily="18" charset="0"/>
                <a:ea typeface="华文楷体" pitchFamily="2" charset="-122"/>
                <a:cs typeface="Times New Roman" pitchFamily="18" charset="0"/>
              </a:rPr>
              <a:t>y</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 </a:t>
            </a:r>
            <a:r>
              <a:rPr lang="zh-CN" altLang="zh-CN" sz="2400" b="1" dirty="0" smtClean="0">
                <a:latin typeface="Times New Roman" pitchFamily="18" charset="0"/>
                <a:ea typeface="华文楷体" pitchFamily="2" charset="-122"/>
                <a:cs typeface="Times New Roman" pitchFamily="18" charset="0"/>
              </a:rPr>
              <a:t>。</a:t>
            </a: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解：首先求出</a:t>
            </a:r>
            <a:r>
              <a:rPr lang="en-US" altLang="zh-CN" sz="2400" b="1" i="1" dirty="0" smtClean="0">
                <a:latin typeface="Times New Roman" pitchFamily="18" charset="0"/>
                <a:ea typeface="华文楷体" pitchFamily="2" charset="-122"/>
                <a:cs typeface="Times New Roman" pitchFamily="18" charset="0"/>
              </a:rPr>
              <a:t>x</a:t>
            </a:r>
            <a:r>
              <a:rPr lang="zh-CN" altLang="zh-CN" sz="2400" b="1" dirty="0" smtClean="0">
                <a:latin typeface="Times New Roman" pitchFamily="18" charset="0"/>
                <a:ea typeface="华文楷体" pitchFamily="2" charset="-122"/>
                <a:cs typeface="Times New Roman" pitchFamily="18" charset="0"/>
              </a:rPr>
              <a:t>和</a:t>
            </a:r>
            <a:r>
              <a:rPr lang="en-US" altLang="zh-CN" sz="2400" b="1" i="1" dirty="0" smtClean="0">
                <a:latin typeface="Times New Roman" pitchFamily="18" charset="0"/>
                <a:ea typeface="华文楷体" pitchFamily="2" charset="-122"/>
                <a:cs typeface="Times New Roman" pitchFamily="18" charset="0"/>
              </a:rPr>
              <a:t>y</a:t>
            </a:r>
            <a:r>
              <a:rPr lang="zh-CN" altLang="zh-CN" sz="2400" b="1" dirty="0" smtClean="0">
                <a:latin typeface="Times New Roman" pitchFamily="18" charset="0"/>
                <a:ea typeface="华文楷体" pitchFamily="2" charset="-122"/>
                <a:cs typeface="Times New Roman" pitchFamily="18" charset="0"/>
              </a:rPr>
              <a:t>的补码</a:t>
            </a:r>
          </a:p>
          <a:p>
            <a:pPr algn="ct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00"/>
                </a:solidFill>
                <a:latin typeface="Times New Roman" pitchFamily="18" charset="0"/>
                <a:ea typeface="华文楷体" pitchFamily="2" charset="-122"/>
                <a:cs typeface="Times New Roman" pitchFamily="18" charset="0"/>
              </a:rPr>
              <a:t>0</a:t>
            </a:r>
            <a:r>
              <a:rPr lang="en-US" altLang="zh-CN" sz="2400" b="1" dirty="0" smtClean="0">
                <a:latin typeface="Times New Roman" pitchFamily="18" charset="0"/>
                <a:ea typeface="华文楷体" pitchFamily="2" charset="-122"/>
                <a:cs typeface="Times New Roman" pitchFamily="18" charset="0"/>
              </a:rPr>
              <a:t>1010110     [</a:t>
            </a:r>
            <a:r>
              <a:rPr lang="en-US" altLang="zh-CN" sz="2400" b="1" i="1" dirty="0" smtClean="0">
                <a:latin typeface="Times New Roman" pitchFamily="18" charset="0"/>
                <a:ea typeface="华文楷体" pitchFamily="2" charset="-122"/>
                <a:cs typeface="Times New Roman" pitchFamily="18" charset="0"/>
              </a:rPr>
              <a:t>y</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 </a:t>
            </a:r>
            <a:r>
              <a:rPr lang="en-US" altLang="zh-CN" sz="2400" b="1" dirty="0" smtClean="0">
                <a:latin typeface="Times New Roman" pitchFamily="18" charset="0"/>
                <a:ea typeface="华文楷体" pitchFamily="2" charset="-122"/>
                <a:cs typeface="Times New Roman" pitchFamily="18" charset="0"/>
              </a:rPr>
              <a:t>= </a:t>
            </a:r>
            <a:r>
              <a:rPr lang="en-US" altLang="zh-CN" sz="2400" b="1" dirty="0" smtClean="0">
                <a:solidFill>
                  <a:srgbClr val="FF0000"/>
                </a:solidFill>
                <a:latin typeface="Times New Roman" pitchFamily="18" charset="0"/>
                <a:ea typeface="华文楷体" pitchFamily="2" charset="-122"/>
                <a:cs typeface="Times New Roman" pitchFamily="18" charset="0"/>
              </a:rPr>
              <a:t>0</a:t>
            </a:r>
            <a:r>
              <a:rPr lang="en-US" altLang="zh-CN" sz="2400" b="1" dirty="0" smtClean="0">
                <a:latin typeface="Times New Roman" pitchFamily="18" charset="0"/>
                <a:ea typeface="华文楷体" pitchFamily="2" charset="-122"/>
                <a:cs typeface="Times New Roman" pitchFamily="18" charset="0"/>
              </a:rPr>
              <a:t>1001001</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Times New Roman" pitchFamily="18" charset="0"/>
                <a:ea typeface="华文楷体" pitchFamily="2" charset="-122"/>
                <a:cs typeface="Times New Roman" pitchFamily="18" charset="0"/>
              </a:rPr>
              <a:t>    </a:t>
            </a:r>
            <a:r>
              <a:rPr lang="zh-CN" altLang="en-US" sz="2400" b="1" dirty="0" smtClean="0">
                <a:latin typeface="Times New Roman" pitchFamily="18" charset="0"/>
                <a:ea typeface="华文楷体" pitchFamily="2" charset="-122"/>
                <a:cs typeface="Times New Roman" pitchFamily="18" charset="0"/>
              </a:rPr>
              <a:t>因此</a:t>
            </a:r>
            <a:r>
              <a:rPr lang="zh-CN" altLang="zh-CN" sz="2400" b="1" dirty="0" smtClean="0">
                <a:latin typeface="Times New Roman" pitchFamily="18" charset="0"/>
                <a:ea typeface="华文楷体" pitchFamily="2" charset="-122"/>
                <a:cs typeface="Times New Roman" pitchFamily="18" charset="0"/>
              </a:rPr>
              <a:t>，有</a:t>
            </a:r>
          </a:p>
          <a:p>
            <a:r>
              <a:rPr lang="en-US" altLang="zh-CN" sz="2400" b="1" dirty="0" smtClean="0">
                <a:latin typeface="+mn-ea"/>
                <a:cs typeface="Times New Roman" pitchFamily="18" charset="0"/>
              </a:rPr>
              <a:t>                 </a:t>
            </a:r>
            <a:r>
              <a:rPr lang="en-US" altLang="zh-CN" sz="2400" b="1" dirty="0" smtClean="0">
                <a:solidFill>
                  <a:srgbClr val="FF0000"/>
                </a:solidFill>
                <a:latin typeface="+mn-ea"/>
                <a:cs typeface="Times New Roman" pitchFamily="18" charset="0"/>
              </a:rPr>
              <a:t>0</a:t>
            </a:r>
            <a:r>
              <a:rPr lang="en-US" altLang="zh-CN" sz="2400" b="1" dirty="0" smtClean="0">
                <a:latin typeface="+mn-ea"/>
                <a:cs typeface="Times New Roman" pitchFamily="18" charset="0"/>
              </a:rPr>
              <a:t> 1 0 1 0 1 1 0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mn-ea"/>
                <a:cs typeface="Times New Roman" pitchFamily="18" charset="0"/>
              </a:rPr>
              <a:t>             +   </a:t>
            </a:r>
            <a:r>
              <a:rPr lang="en-US" altLang="zh-CN" sz="2400" b="1" dirty="0" smtClean="0">
                <a:solidFill>
                  <a:srgbClr val="FF0000"/>
                </a:solidFill>
                <a:latin typeface="+mn-ea"/>
                <a:cs typeface="Times New Roman" pitchFamily="18" charset="0"/>
              </a:rPr>
              <a:t>0</a:t>
            </a:r>
            <a:r>
              <a:rPr lang="en-US" altLang="zh-CN" sz="2400" b="1" dirty="0" smtClean="0">
                <a:latin typeface="+mn-ea"/>
                <a:cs typeface="Times New Roman" pitchFamily="18" charset="0"/>
              </a:rPr>
              <a:t> 1 0 0 1 0 0 1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y</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mn-ea"/>
                <a:cs typeface="Times New Roman" pitchFamily="18" charset="0"/>
              </a:rPr>
              <a:t>                 </a:t>
            </a:r>
            <a:r>
              <a:rPr lang="en-US" altLang="zh-CN" sz="2400" b="1" dirty="0" smtClean="0">
                <a:solidFill>
                  <a:schemeClr val="accent2"/>
                </a:solidFill>
                <a:latin typeface="+mn-ea"/>
                <a:cs typeface="Times New Roman" pitchFamily="18" charset="0"/>
              </a:rPr>
              <a:t>1</a:t>
            </a:r>
            <a:r>
              <a:rPr lang="en-US" altLang="zh-CN" sz="2400" b="1" dirty="0" smtClean="0">
                <a:latin typeface="+mn-ea"/>
                <a:cs typeface="Times New Roman" pitchFamily="18" charset="0"/>
              </a:rPr>
              <a:t> 0 0 1 1 1 1 1   </a:t>
            </a:r>
            <a:r>
              <a:rPr lang="en-US" altLang="zh-CN" sz="2400" b="1" dirty="0" smtClean="0">
                <a:latin typeface="Times New Roman" pitchFamily="18" charset="0"/>
                <a:ea typeface="华文楷体" pitchFamily="2" charset="-122"/>
                <a:cs typeface="Times New Roman" pitchFamily="18" charset="0"/>
              </a:rPr>
              <a:t>[</a:t>
            </a:r>
            <a:r>
              <a:rPr lang="en-US" altLang="zh-CN" sz="2400" b="1" i="1" dirty="0" smtClean="0">
                <a:latin typeface="Times New Roman" pitchFamily="18" charset="0"/>
                <a:ea typeface="华文楷体" pitchFamily="2" charset="-122"/>
                <a:cs typeface="Times New Roman" pitchFamily="18" charset="0"/>
              </a:rPr>
              <a:t>x</a:t>
            </a:r>
            <a:r>
              <a:rPr lang="en-US" altLang="zh-CN" sz="2400" b="1" dirty="0" smtClean="0">
                <a:latin typeface="Times New Roman" pitchFamily="18" charset="0"/>
                <a:ea typeface="华文楷体" pitchFamily="2" charset="-122"/>
                <a:cs typeface="Times New Roman" pitchFamily="18" charset="0"/>
              </a:rPr>
              <a:t> + </a:t>
            </a:r>
            <a:r>
              <a:rPr lang="en-US" altLang="zh-CN" sz="2400" b="1" i="1" dirty="0" smtClean="0">
                <a:latin typeface="Times New Roman" pitchFamily="18" charset="0"/>
                <a:ea typeface="华文楷体" pitchFamily="2" charset="-122"/>
                <a:cs typeface="Times New Roman" pitchFamily="18" charset="0"/>
              </a:rPr>
              <a:t>y</a:t>
            </a:r>
            <a:r>
              <a:rPr lang="en-US" altLang="zh-CN" sz="2400" b="1" dirty="0" smtClean="0">
                <a:latin typeface="Times New Roman" pitchFamily="18" charset="0"/>
                <a:ea typeface="华文楷体" pitchFamily="2" charset="-122"/>
                <a:cs typeface="Times New Roman" pitchFamily="18" charset="0"/>
              </a:rPr>
              <a:t>]</a:t>
            </a:r>
            <a:r>
              <a:rPr lang="zh-CN" altLang="zh-CN" sz="2400" b="1" baseline="-25000" dirty="0" smtClean="0">
                <a:latin typeface="Times New Roman" pitchFamily="18" charset="0"/>
                <a:ea typeface="华文楷体" pitchFamily="2" charset="-122"/>
                <a:cs typeface="Times New Roman" pitchFamily="18" charset="0"/>
              </a:rPr>
              <a:t>补</a:t>
            </a:r>
            <a:r>
              <a:rPr lang="en-US" altLang="zh-CN" sz="2400" b="1" dirty="0" smtClean="0">
                <a:latin typeface="Times New Roman" pitchFamily="18" charset="0"/>
                <a:ea typeface="华文楷体" pitchFamily="2" charset="-122"/>
                <a:cs typeface="Times New Roman" pitchFamily="18" charset="0"/>
              </a:rPr>
              <a:t>    (mod 2</a:t>
            </a:r>
            <a:r>
              <a:rPr lang="en-US" altLang="zh-CN" sz="2400" b="1" baseline="30000" dirty="0" smtClean="0">
                <a:latin typeface="Times New Roman" pitchFamily="18" charset="0"/>
                <a:ea typeface="华文楷体" pitchFamily="2" charset="-122"/>
                <a:cs typeface="Times New Roman" pitchFamily="18" charset="0"/>
              </a:rPr>
              <a:t>8</a:t>
            </a:r>
            <a:r>
              <a:rPr lang="en-US" altLang="zh-CN" sz="2400" b="1" dirty="0" smtClean="0">
                <a:latin typeface="Times New Roman" pitchFamily="18" charset="0"/>
                <a:ea typeface="华文楷体" pitchFamily="2" charset="-122"/>
                <a:cs typeface="Times New Roman" pitchFamily="18" charset="0"/>
              </a:rPr>
              <a:t>)</a:t>
            </a:r>
            <a:endParaRPr lang="zh-CN" altLang="zh-CN" sz="2400" b="1" dirty="0" smtClean="0">
              <a:latin typeface="Times New Roman" pitchFamily="18" charset="0"/>
              <a:ea typeface="华文楷体" pitchFamily="2" charset="-122"/>
              <a:cs typeface="Times New Roman" pitchFamily="18" charset="0"/>
            </a:endParaRPr>
          </a:p>
          <a:p>
            <a:pPr marL="274320" indent="-274320">
              <a:spcBef>
                <a:spcPct val="20000"/>
              </a:spcBef>
              <a:buClr>
                <a:srgbClr val="C87608"/>
              </a:buClr>
              <a:buSzPct val="95000"/>
            </a:pPr>
            <a:r>
              <a:rPr lang="en-US" altLang="zh-CN" sz="2400" b="1" dirty="0" smtClean="0">
                <a:latin typeface="Times New Roman" pitchFamily="18" charset="0"/>
                <a:cs typeface="Times New Roman" pitchFamily="18" charset="0"/>
              </a:rPr>
              <a:t>    </a:t>
            </a:r>
            <a:r>
              <a:rPr lang="zh-CN" altLang="en-US" sz="2400" b="1" dirty="0" smtClean="0">
                <a:latin typeface="华文楷体" pitchFamily="2" charset="-122"/>
                <a:ea typeface="华文楷体" pitchFamily="2" charset="-122"/>
                <a:cs typeface="Times New Roman" pitchFamily="18" charset="0"/>
              </a:rPr>
              <a:t>因运算结果的</a:t>
            </a:r>
            <a:r>
              <a:rPr lang="zh-CN" altLang="en-US" sz="2400" b="1" dirty="0" smtClean="0">
                <a:solidFill>
                  <a:srgbClr val="FF0000"/>
                </a:solidFill>
                <a:latin typeface="华文楷体" pitchFamily="2" charset="-122"/>
                <a:ea typeface="华文楷体" pitchFamily="2" charset="-122"/>
                <a:cs typeface="Times New Roman" pitchFamily="18" charset="0"/>
              </a:rPr>
              <a:t>符号出错</a:t>
            </a:r>
            <a:r>
              <a:rPr lang="zh-CN" altLang="en-US" sz="2400" b="1" dirty="0" smtClean="0">
                <a:latin typeface="华文楷体" pitchFamily="2" charset="-122"/>
                <a:ea typeface="华文楷体" pitchFamily="2" charset="-122"/>
                <a:cs typeface="Times New Roman" pitchFamily="18" charset="0"/>
              </a:rPr>
              <a:t>，故运算出错。</a:t>
            </a: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buFont typeface="Wingdings" pitchFamily="2" charset="2"/>
              <a:buChar char="u"/>
            </a:pPr>
            <a:r>
              <a:rPr lang="zh-CN" altLang="zh-CN" sz="2400" b="1" dirty="0" smtClean="0">
                <a:latin typeface="Times New Roman" pitchFamily="18" charset="0"/>
                <a:cs typeface="Times New Roman" pitchFamily="18" charset="0"/>
              </a:rPr>
              <a:t>补码运算</a:t>
            </a:r>
            <a:r>
              <a:rPr lang="zh-CN" altLang="en-US" sz="2400" b="1" dirty="0" smtClean="0">
                <a:latin typeface="Times New Roman" pitchFamily="18" charset="0"/>
                <a:cs typeface="Times New Roman" pitchFamily="18" charset="0"/>
              </a:rPr>
              <a:t>出错的原因是：运算结果</a:t>
            </a:r>
            <a:r>
              <a:rPr lang="zh-CN" altLang="zh-CN" sz="2400" b="1" dirty="0" smtClean="0"/>
              <a:t>超出特定位数的补码所能表示的数据范围</a:t>
            </a:r>
            <a:r>
              <a:rPr lang="zh-CN" altLang="en-US" sz="2400" b="1" dirty="0" smtClean="0"/>
              <a:t>。这种错误</a:t>
            </a:r>
            <a:r>
              <a:rPr lang="zh-CN" altLang="zh-CN" sz="2400" b="1" dirty="0" smtClean="0"/>
              <a:t>称为“</a:t>
            </a:r>
            <a:r>
              <a:rPr lang="zh-CN" altLang="zh-CN" sz="2400" b="1" dirty="0" smtClean="0">
                <a:solidFill>
                  <a:srgbClr val="FF0000"/>
                </a:solidFill>
              </a:rPr>
              <a:t>溢出</a:t>
            </a:r>
            <a:r>
              <a:rPr lang="zh-CN" altLang="zh-CN" sz="2400" b="1" dirty="0" smtClean="0"/>
              <a:t>”</a:t>
            </a:r>
            <a:r>
              <a:rPr lang="zh-CN" altLang="en-US" sz="2400" b="1" dirty="0" smtClean="0"/>
              <a:t>，表现为运算结果的符号出错。</a:t>
            </a:r>
            <a:endParaRPr lang="en-US" altLang="zh-CN" sz="2400" b="1" dirty="0" smtClean="0"/>
          </a:p>
          <a:p>
            <a:pPr marL="274320" lvl="0" indent="-274320">
              <a:spcBef>
                <a:spcPct val="20000"/>
              </a:spcBef>
              <a:buClr>
                <a:srgbClr val="C87608"/>
              </a:buClr>
              <a:buSzPct val="95000"/>
              <a:buFont typeface="Wingdings" pitchFamily="2" charset="2"/>
              <a:buChar char="u"/>
            </a:pPr>
            <a:r>
              <a:rPr lang="zh-CN" altLang="zh-CN" sz="2400" b="1" dirty="0" smtClean="0"/>
              <a:t>计算机会自动检测并记录运算结果的“溢出”状态</a:t>
            </a:r>
            <a:r>
              <a:rPr lang="zh-CN" altLang="en-US" sz="2400" b="1" dirty="0" smtClean="0"/>
              <a:t>。</a:t>
            </a:r>
            <a:endParaRPr lang="en-US" altLang="zh-CN" sz="2400" b="1" dirty="0" smtClean="0">
              <a:latin typeface="Times New Roman" pitchFamily="18" charset="0"/>
              <a:cs typeface="Times New Roman" pitchFamily="18" charset="0"/>
            </a:endParaRPr>
          </a:p>
          <a:p>
            <a:pPr marL="274320" indent="-274320">
              <a:spcBef>
                <a:spcPct val="20000"/>
              </a:spcBef>
              <a:buClr>
                <a:srgbClr val="C87608"/>
              </a:buClr>
              <a:buSzPct val="95000"/>
            </a:pPr>
            <a:endParaRPr lang="en-US" altLang="zh-CN" sz="2400" b="1" dirty="0" smtClean="0">
              <a:latin typeface="华文楷体" pitchFamily="2" charset="-122"/>
              <a:ea typeface="华文楷体" pitchFamily="2" charset="-122"/>
              <a:cs typeface="Times New Roman" pitchFamily="18" charset="0"/>
            </a:endParaRPr>
          </a:p>
        </p:txBody>
      </p:sp>
      <p:cxnSp>
        <p:nvCxnSpPr>
          <p:cNvPr id="5" name="直接连接符 4"/>
          <p:cNvCxnSpPr/>
          <p:nvPr/>
        </p:nvCxnSpPr>
        <p:spPr>
          <a:xfrm>
            <a:off x="2411760" y="3789040"/>
            <a:ext cx="3168352" cy="0"/>
          </a:xfrm>
          <a:prstGeom prst="line">
            <a:avLst/>
          </a:prstGeom>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3779912" y="5301208"/>
            <a:ext cx="0" cy="0"/>
          </a:xfrm>
          <a:prstGeom prst="line">
            <a:avLst/>
          </a:prstGeom>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1052736"/>
            <a:ext cx="8229600" cy="5271864"/>
          </a:xfrm>
          <a:solidFill>
            <a:schemeClr val="accent1">
              <a:lumMod val="75000"/>
            </a:schemeClr>
          </a:solidFill>
        </p:spPr>
        <p:txBody>
          <a:bodyPr/>
          <a:lstStyle/>
          <a:p>
            <a:pPr>
              <a:buNone/>
            </a:pPr>
            <a:r>
              <a:rPr lang="en-US" altLang="zh-CN" sz="2800" dirty="0" smtClean="0">
                <a:solidFill>
                  <a:schemeClr val="accent1"/>
                </a:solidFill>
                <a:latin typeface="华文新魏" pitchFamily="2" charset="-122"/>
                <a:ea typeface="华文新魏" pitchFamily="2" charset="-122"/>
                <a:hlinkClick r:id="rId2" action="ppaction://hlinksldjump"/>
              </a:rPr>
              <a:t>1.1 </a:t>
            </a:r>
            <a:r>
              <a:rPr lang="zh-CN" altLang="zh-CN" sz="2800" dirty="0" smtClean="0">
                <a:solidFill>
                  <a:schemeClr val="accent1"/>
                </a:solidFill>
                <a:latin typeface="华文新魏" pitchFamily="2" charset="-122"/>
                <a:ea typeface="华文新魏" pitchFamily="2" charset="-122"/>
                <a:hlinkClick r:id="rId2" action="ppaction://hlinksldjump"/>
              </a:rPr>
              <a:t>汇编语言的特点</a:t>
            </a:r>
            <a:endParaRPr lang="en-US" altLang="zh-CN" sz="2800" dirty="0" smtClean="0">
              <a:solidFill>
                <a:srgbClr val="6A18A8"/>
              </a:solidFill>
              <a:latin typeface="华文新魏" pitchFamily="2" charset="-122"/>
              <a:ea typeface="华文新魏" pitchFamily="2" charset="-122"/>
            </a:endParaRPr>
          </a:p>
          <a:p>
            <a:pPr>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2" action="ppaction://hlinksldjump"/>
              </a:rPr>
              <a:t>1.1.1 </a:t>
            </a:r>
            <a:r>
              <a:rPr lang="zh-CN" altLang="zh-CN" sz="2400" b="1" dirty="0" smtClean="0">
                <a:solidFill>
                  <a:srgbClr val="6A18A8"/>
                </a:solidFill>
                <a:latin typeface="华文楷体" pitchFamily="2" charset="-122"/>
                <a:ea typeface="华文楷体" pitchFamily="2" charset="-122"/>
                <a:hlinkClick r:id="rId2" action="ppaction://hlinksldjump"/>
              </a:rPr>
              <a:t>汇编语言与机器语言的关系</a:t>
            </a:r>
            <a:endParaRPr lang="en-US" altLang="zh-CN" sz="2400" b="1" dirty="0" smtClean="0">
              <a:solidFill>
                <a:srgbClr val="6A18A8"/>
              </a:solidFill>
              <a:latin typeface="华文楷体" pitchFamily="2" charset="-122"/>
              <a:ea typeface="华文楷体" pitchFamily="2" charset="-122"/>
            </a:endParaRPr>
          </a:p>
          <a:p>
            <a:pPr>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3" action="ppaction://hlinksldjump"/>
              </a:rPr>
              <a:t>1.1.2 </a:t>
            </a:r>
            <a:r>
              <a:rPr lang="zh-CN" altLang="zh-CN" sz="2400" b="1" dirty="0" smtClean="0">
                <a:solidFill>
                  <a:srgbClr val="6A18A8"/>
                </a:solidFill>
                <a:latin typeface="华文楷体" pitchFamily="2" charset="-122"/>
                <a:ea typeface="华文楷体" pitchFamily="2" charset="-122"/>
                <a:hlinkClick r:id="rId3" action="ppaction://hlinksldjump"/>
              </a:rPr>
              <a:t>汇编语言与</a:t>
            </a:r>
            <a:r>
              <a:rPr lang="zh-CN" altLang="en-US" sz="2400" b="1" dirty="0" smtClean="0">
                <a:solidFill>
                  <a:srgbClr val="6A18A8"/>
                </a:solidFill>
                <a:latin typeface="华文楷体" pitchFamily="2" charset="-122"/>
                <a:ea typeface="华文楷体" pitchFamily="2" charset="-122"/>
                <a:hlinkClick r:id="rId3" action="ppaction://hlinksldjump"/>
              </a:rPr>
              <a:t>高级</a:t>
            </a:r>
            <a:r>
              <a:rPr lang="zh-CN" altLang="zh-CN" sz="2400" b="1" dirty="0" smtClean="0">
                <a:solidFill>
                  <a:srgbClr val="6A18A8"/>
                </a:solidFill>
                <a:latin typeface="华文楷体" pitchFamily="2" charset="-122"/>
                <a:ea typeface="华文楷体" pitchFamily="2" charset="-122"/>
                <a:hlinkClick r:id="rId3" action="ppaction://hlinksldjump"/>
              </a:rPr>
              <a:t>语言的</a:t>
            </a:r>
            <a:r>
              <a:rPr lang="zh-CN" altLang="en-US" sz="2400" b="1" dirty="0" smtClean="0">
                <a:solidFill>
                  <a:srgbClr val="6A18A8"/>
                </a:solidFill>
                <a:latin typeface="华文楷体" pitchFamily="2" charset="-122"/>
                <a:ea typeface="华文楷体" pitchFamily="2" charset="-122"/>
                <a:hlinkClick r:id="rId3" action="ppaction://hlinksldjump"/>
              </a:rPr>
              <a:t>主要差异</a:t>
            </a:r>
            <a:endParaRPr lang="en-US" altLang="zh-CN" sz="2400" b="1" dirty="0" smtClean="0">
              <a:solidFill>
                <a:srgbClr val="6A18A8"/>
              </a:solidFill>
              <a:latin typeface="华文楷体" pitchFamily="2" charset="-122"/>
              <a:ea typeface="华文楷体" pitchFamily="2" charset="-122"/>
            </a:endParaRPr>
          </a:p>
          <a:p>
            <a:pPr>
              <a:buNone/>
            </a:pPr>
            <a:r>
              <a:rPr lang="en-US" altLang="zh-CN" sz="2800" dirty="0" smtClean="0">
                <a:solidFill>
                  <a:schemeClr val="accent1"/>
                </a:solidFill>
                <a:latin typeface="华文新魏" pitchFamily="2" charset="-122"/>
                <a:ea typeface="华文新魏" pitchFamily="2" charset="-122"/>
                <a:hlinkClick r:id="rId4" action="ppaction://hlinksldjump"/>
              </a:rPr>
              <a:t>1.2 </a:t>
            </a:r>
            <a:r>
              <a:rPr lang="zh-CN" altLang="en-US" sz="2800" dirty="0" smtClean="0">
                <a:solidFill>
                  <a:schemeClr val="accent1"/>
                </a:solidFill>
                <a:latin typeface="华文新魏" pitchFamily="2" charset="-122"/>
                <a:ea typeface="华文新魏" pitchFamily="2" charset="-122"/>
                <a:hlinkClick r:id="rId4" action="ppaction://hlinksldjump"/>
              </a:rPr>
              <a:t>计算机中的数据表示</a:t>
            </a:r>
            <a:endParaRPr lang="en-US" altLang="zh-CN" sz="2800" dirty="0" smtClean="0">
              <a:solidFill>
                <a:schemeClr val="accent1"/>
              </a:solidFill>
              <a:latin typeface="华文新魏" pitchFamily="2" charset="-122"/>
              <a:ea typeface="华文新魏" pitchFamily="2" charset="-122"/>
            </a:endParaRPr>
          </a:p>
          <a:p>
            <a:pPr lvl="0">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5" action="ppaction://hlinksldjump"/>
              </a:rPr>
              <a:t>1.2.1 </a:t>
            </a:r>
            <a:r>
              <a:rPr lang="zh-CN" altLang="en-US" sz="2400" b="1" dirty="0" smtClean="0">
                <a:solidFill>
                  <a:srgbClr val="6A18A8"/>
                </a:solidFill>
                <a:latin typeface="华文楷体" pitchFamily="2" charset="-122"/>
                <a:ea typeface="华文楷体" pitchFamily="2" charset="-122"/>
                <a:hlinkClick r:id="rId5" action="ppaction://hlinksldjump"/>
              </a:rPr>
              <a:t>字符数据表示</a:t>
            </a:r>
            <a:endParaRPr lang="en-US" altLang="zh-CN" sz="2400" b="1" dirty="0" smtClean="0">
              <a:solidFill>
                <a:srgbClr val="6A18A8"/>
              </a:solidFill>
              <a:latin typeface="华文楷体" pitchFamily="2" charset="-122"/>
              <a:ea typeface="华文楷体" pitchFamily="2" charset="-122"/>
            </a:endParaRPr>
          </a:p>
          <a:p>
            <a:pPr lvl="0">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6" action="ppaction://hlinksldjump"/>
              </a:rPr>
              <a:t>1.2.2 </a:t>
            </a:r>
            <a:r>
              <a:rPr lang="zh-CN" altLang="en-US" sz="2400" b="1" dirty="0" smtClean="0">
                <a:solidFill>
                  <a:srgbClr val="6A18A8"/>
                </a:solidFill>
                <a:latin typeface="华文楷体" pitchFamily="2" charset="-122"/>
                <a:ea typeface="华文楷体" pitchFamily="2" charset="-122"/>
                <a:hlinkClick r:id="rId6" action="ppaction://hlinksldjump"/>
              </a:rPr>
              <a:t>数值数据表示</a:t>
            </a:r>
            <a:endParaRPr lang="en-US" altLang="zh-CN" sz="2400" b="1" dirty="0" smtClean="0">
              <a:solidFill>
                <a:srgbClr val="6A18A8"/>
              </a:solidFill>
              <a:latin typeface="华文楷体" pitchFamily="2" charset="-122"/>
              <a:ea typeface="华文楷体" pitchFamily="2" charset="-122"/>
            </a:endParaRPr>
          </a:p>
          <a:p>
            <a:pPr>
              <a:buNone/>
            </a:pPr>
            <a:r>
              <a:rPr lang="en-US" altLang="zh-CN" sz="2800" dirty="0" smtClean="0">
                <a:solidFill>
                  <a:schemeClr val="accent1"/>
                </a:solidFill>
                <a:latin typeface="华文新魏" pitchFamily="2" charset="-122"/>
                <a:ea typeface="华文新魏" pitchFamily="2" charset="-122"/>
                <a:hlinkClick r:id="rId7" action="ppaction://hlinksldjump"/>
              </a:rPr>
              <a:t>1.3 </a:t>
            </a:r>
            <a:r>
              <a:rPr lang="zh-CN" altLang="en-US" sz="2800" dirty="0" smtClean="0">
                <a:solidFill>
                  <a:schemeClr val="accent1"/>
                </a:solidFill>
                <a:latin typeface="华文新魏" pitchFamily="2" charset="-122"/>
                <a:ea typeface="华文新魏" pitchFamily="2" charset="-122"/>
                <a:hlinkClick r:id="rId7" action="ppaction://hlinksldjump"/>
              </a:rPr>
              <a:t>计算机中的数据存储</a:t>
            </a:r>
            <a:endParaRPr lang="en-US" altLang="zh-CN" sz="2800" dirty="0" smtClean="0">
              <a:solidFill>
                <a:schemeClr val="accent1"/>
              </a:solidFill>
              <a:latin typeface="华文新魏" pitchFamily="2" charset="-122"/>
              <a:ea typeface="华文新魏" pitchFamily="2" charset="-122"/>
            </a:endParaRPr>
          </a:p>
          <a:p>
            <a:pPr>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7" action="ppaction://hlinksldjump"/>
              </a:rPr>
              <a:t>1.3.1 </a:t>
            </a:r>
            <a:r>
              <a:rPr lang="zh-CN" altLang="en-US" sz="2400" b="1" dirty="0" smtClean="0">
                <a:solidFill>
                  <a:srgbClr val="6A18A8"/>
                </a:solidFill>
                <a:latin typeface="华文楷体" pitchFamily="2" charset="-122"/>
                <a:ea typeface="华文楷体" pitchFamily="2" charset="-122"/>
                <a:hlinkClick r:id="rId7" action="ppaction://hlinksldjump"/>
              </a:rPr>
              <a:t>寄存器</a:t>
            </a:r>
            <a:endParaRPr lang="en-US" altLang="zh-CN" sz="2400" b="1" dirty="0" smtClean="0">
              <a:solidFill>
                <a:srgbClr val="6A18A8"/>
              </a:solidFill>
              <a:latin typeface="华文楷体" pitchFamily="2" charset="-122"/>
              <a:ea typeface="华文楷体" pitchFamily="2" charset="-122"/>
            </a:endParaRPr>
          </a:p>
          <a:p>
            <a:pPr lvl="0">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8" action="ppaction://hlinksldjump"/>
              </a:rPr>
              <a:t>1.3.2 </a:t>
            </a:r>
            <a:r>
              <a:rPr lang="zh-CN" altLang="en-US" sz="2400" b="1" dirty="0" smtClean="0">
                <a:solidFill>
                  <a:srgbClr val="6A18A8"/>
                </a:solidFill>
                <a:latin typeface="华文楷体" pitchFamily="2" charset="-122"/>
                <a:ea typeface="华文楷体" pitchFamily="2" charset="-122"/>
                <a:hlinkClick r:id="rId8" action="ppaction://hlinksldjump"/>
              </a:rPr>
              <a:t>存储器</a:t>
            </a:r>
            <a:endParaRPr lang="en-US" altLang="zh-CN" sz="2400" b="1" dirty="0" smtClean="0">
              <a:solidFill>
                <a:srgbClr val="6A18A8"/>
              </a:solidFill>
              <a:latin typeface="华文楷体" pitchFamily="2" charset="-122"/>
              <a:ea typeface="华文楷体" pitchFamily="2" charset="-122"/>
            </a:endParaRPr>
          </a:p>
          <a:p>
            <a:pPr lvl="0">
              <a:buNone/>
            </a:pPr>
            <a:r>
              <a:rPr lang="en-US" altLang="zh-CN" sz="2400" b="1" dirty="0" smtClean="0">
                <a:solidFill>
                  <a:srgbClr val="6A18A8"/>
                </a:solidFill>
                <a:latin typeface="华文楷体" pitchFamily="2" charset="-122"/>
                <a:ea typeface="华文楷体" pitchFamily="2" charset="-122"/>
              </a:rPr>
              <a:t>  </a:t>
            </a:r>
            <a:r>
              <a:rPr lang="en-US" altLang="zh-CN" sz="2400" b="1" dirty="0" smtClean="0">
                <a:solidFill>
                  <a:srgbClr val="6A18A8"/>
                </a:solidFill>
                <a:latin typeface="华文楷体" pitchFamily="2" charset="-122"/>
                <a:ea typeface="华文楷体" pitchFamily="2" charset="-122"/>
                <a:hlinkClick r:id="rId9" action="ppaction://hlinksldjump"/>
              </a:rPr>
              <a:t>1.3.3 </a:t>
            </a:r>
            <a:r>
              <a:rPr lang="en-US" altLang="zh-CN" sz="2400" b="1" dirty="0" smtClean="0">
                <a:solidFill>
                  <a:srgbClr val="6A18A8"/>
                </a:solidFill>
                <a:latin typeface="华文楷体" pitchFamily="2" charset="-122"/>
                <a:ea typeface="华文楷体" pitchFamily="2" charset="-122"/>
                <a:hlinkClick r:id="rId9" action="ppaction://hlinksldjump"/>
              </a:rPr>
              <a:t>I/O</a:t>
            </a:r>
            <a:r>
              <a:rPr lang="zh-CN" altLang="en-US" sz="2400" b="1" dirty="0" smtClean="0">
                <a:solidFill>
                  <a:srgbClr val="6A18A8"/>
                </a:solidFill>
                <a:latin typeface="华文楷体" pitchFamily="2" charset="-122"/>
                <a:ea typeface="华文楷体" pitchFamily="2" charset="-122"/>
                <a:hlinkClick r:id="rId9" action="ppaction://hlinksldjump"/>
              </a:rPr>
              <a:t>端口</a:t>
            </a:r>
            <a:endParaRPr lang="en-US" altLang="zh-CN" sz="2400" b="1" dirty="0" smtClean="0">
              <a:solidFill>
                <a:srgbClr val="6A18A8"/>
              </a:solidFill>
              <a:latin typeface="华文楷体" pitchFamily="2" charset="-122"/>
              <a:ea typeface="华文楷体" pitchFamily="2" charset="-122"/>
            </a:endParaRPr>
          </a:p>
          <a:p>
            <a:pPr>
              <a:buNone/>
            </a:pPr>
            <a:r>
              <a:rPr lang="en-US" altLang="zh-CN" sz="2800" dirty="0" smtClean="0">
                <a:solidFill>
                  <a:schemeClr val="accent1"/>
                </a:solidFill>
                <a:latin typeface="华文新魏" pitchFamily="2" charset="-122"/>
                <a:ea typeface="华文新魏" pitchFamily="2" charset="-122"/>
                <a:hlinkClick r:id="rId10" action="ppaction://hlinksldjump"/>
              </a:rPr>
              <a:t>1.4 </a:t>
            </a:r>
            <a:r>
              <a:rPr lang="zh-CN" altLang="en-US" sz="2800" dirty="0" smtClean="0">
                <a:solidFill>
                  <a:schemeClr val="accent1"/>
                </a:solidFill>
                <a:latin typeface="华文新魏" pitchFamily="2" charset="-122"/>
                <a:ea typeface="华文新魏" pitchFamily="2" charset="-122"/>
                <a:hlinkClick r:id="rId10" action="ppaction://hlinksldjump"/>
              </a:rPr>
              <a:t>计算机中的数据处理</a:t>
            </a:r>
            <a:endParaRPr lang="zh-CN" altLang="en-US" sz="2800" dirty="0">
              <a:latin typeface="华文新魏" pitchFamily="2" charset="-122"/>
              <a:ea typeface="华文新魏"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buFont typeface="Wingdings" pitchFamily="2" charset="2"/>
              <a:buChar char="u"/>
            </a:pPr>
            <a:r>
              <a:rPr lang="zh-CN" altLang="zh-CN" sz="2800" b="1" dirty="0" smtClean="0"/>
              <a:t>除了有符号定点数外，计算机中还经常使用无符号定点数，简称</a:t>
            </a:r>
            <a:r>
              <a:rPr lang="zh-CN" altLang="zh-CN" sz="2800" b="1" dirty="0" smtClean="0">
                <a:solidFill>
                  <a:srgbClr val="FF0000"/>
                </a:solidFill>
              </a:rPr>
              <a:t>无符号数</a:t>
            </a:r>
            <a:r>
              <a:rPr lang="zh-CN" altLang="zh-CN" sz="2800" b="1" dirty="0" smtClean="0"/>
              <a:t>。</a:t>
            </a:r>
            <a:endParaRPr lang="en-US" altLang="zh-CN" sz="2800" b="1" dirty="0" smtClean="0"/>
          </a:p>
          <a:p>
            <a:pPr marL="274320" lvl="0" indent="-274320">
              <a:spcBef>
                <a:spcPct val="20000"/>
              </a:spcBef>
              <a:buClr>
                <a:srgbClr val="C87608"/>
              </a:buClr>
              <a:buSzPct val="95000"/>
              <a:buFont typeface="Wingdings" pitchFamily="2" charset="2"/>
              <a:buChar char="u"/>
            </a:pPr>
            <a:r>
              <a:rPr lang="zh-CN" altLang="zh-CN" sz="2800" b="1" dirty="0" smtClean="0"/>
              <a:t>无符号数中只有数字位，没有符号位。</a:t>
            </a:r>
            <a:endParaRPr lang="en-US" altLang="zh-CN" sz="2800" b="1" dirty="0" smtClean="0"/>
          </a:p>
          <a:p>
            <a:pPr marL="274320" lvl="0" indent="-274320">
              <a:spcBef>
                <a:spcPct val="20000"/>
              </a:spcBef>
              <a:buClr>
                <a:srgbClr val="C87608"/>
              </a:buClr>
              <a:buSzPct val="95000"/>
              <a:buFont typeface="Wingdings" pitchFamily="2" charset="2"/>
              <a:buChar char="u"/>
            </a:pPr>
            <a:r>
              <a:rPr lang="zh-CN" altLang="zh-CN" sz="2800" b="1" dirty="0" smtClean="0"/>
              <a:t>无符号数的应用范围很广</a:t>
            </a:r>
            <a:r>
              <a:rPr lang="zh-CN" altLang="en-US" sz="2800" b="1" dirty="0" smtClean="0"/>
              <a:t>。</a:t>
            </a:r>
            <a:endParaRPr lang="en-US" altLang="zh-CN" sz="2800" b="1" dirty="0" smtClean="0"/>
          </a:p>
          <a:p>
            <a:pPr marL="274320" lvl="0" indent="-274320">
              <a:spcBef>
                <a:spcPct val="20000"/>
              </a:spcBef>
              <a:buClr>
                <a:srgbClr val="C87608"/>
              </a:buClr>
              <a:buSzPct val="95000"/>
              <a:buFont typeface="Wingdings" pitchFamily="2" charset="2"/>
              <a:buChar char="u"/>
            </a:pP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a:p>
            <a:pPr marL="274320" lvl="0" indent="-274320">
              <a:spcBef>
                <a:spcPct val="20000"/>
              </a:spcBef>
              <a:buClr>
                <a:srgbClr val="C87608"/>
              </a:buClr>
              <a:buSzPct val="95000"/>
            </a:pPr>
            <a:r>
              <a:rPr lang="en-US" altLang="zh-CN" sz="2800" b="1" dirty="0" smtClean="0">
                <a:solidFill>
                  <a:srgbClr val="A50021"/>
                </a:solidFill>
                <a:latin typeface="Times New Roman" pitchFamily="18" charset="0"/>
                <a:ea typeface="楷体" pitchFamily="49" charset="-122"/>
                <a:cs typeface="Times New Roman" pitchFamily="18" charset="0"/>
              </a:rPr>
              <a:t>    </a:t>
            </a:r>
            <a:r>
              <a:rPr lang="en-US" altLang="zh-CN" sz="2800" b="1" dirty="0" smtClean="0">
                <a:solidFill>
                  <a:srgbClr val="A50021"/>
                </a:solidFill>
                <a:latin typeface="楷体" pitchFamily="49" charset="-122"/>
                <a:ea typeface="楷体" pitchFamily="49" charset="-122"/>
                <a:cs typeface="Times New Roman" pitchFamily="18" charset="0"/>
              </a:rPr>
              <a:t>3. </a:t>
            </a:r>
            <a:r>
              <a:rPr lang="zh-CN" altLang="en-US" sz="2800" b="1" dirty="0" smtClean="0">
                <a:solidFill>
                  <a:srgbClr val="A50021"/>
                </a:solidFill>
                <a:latin typeface="楷体" pitchFamily="49" charset="-122"/>
                <a:ea typeface="楷体" pitchFamily="49" charset="-122"/>
                <a:cs typeface="Times New Roman" pitchFamily="18" charset="0"/>
              </a:rPr>
              <a:t>浮点数</a:t>
            </a:r>
            <a:endParaRPr lang="en-US" altLang="zh-CN" sz="2800" b="1" dirty="0" smtClean="0">
              <a:latin typeface="Times New Roman" pitchFamily="18" charset="0"/>
              <a:cs typeface="Times New Roman" pitchFamily="18" charset="0"/>
            </a:endParaRPr>
          </a:p>
          <a:p>
            <a:pPr marL="274320" lvl="0" indent="-274320">
              <a:spcBef>
                <a:spcPct val="20000"/>
              </a:spcBef>
              <a:buClr>
                <a:srgbClr val="C87608"/>
              </a:buClr>
              <a:buSzPct val="95000"/>
              <a:buFont typeface="Wingdings" pitchFamily="2" charset="2"/>
              <a:buChar char="u"/>
            </a:pPr>
            <a:r>
              <a:rPr lang="zh-CN" altLang="zh-CN" sz="2800" b="1" dirty="0" smtClean="0"/>
              <a:t>定点数</a:t>
            </a:r>
            <a:r>
              <a:rPr lang="zh-CN" altLang="en-US" sz="2800" b="1" dirty="0" smtClean="0"/>
              <a:t>有明显的局限性，</a:t>
            </a:r>
            <a:r>
              <a:rPr lang="zh-CN" altLang="zh-CN" sz="2800" b="1" dirty="0" smtClean="0"/>
              <a:t>不适合科学计算。</a:t>
            </a:r>
            <a:endParaRPr lang="en-US" altLang="zh-CN" sz="2800" b="1" dirty="0" smtClean="0"/>
          </a:p>
          <a:p>
            <a:pPr marL="274320" lvl="0" indent="-274320">
              <a:spcBef>
                <a:spcPct val="20000"/>
              </a:spcBef>
              <a:buClr>
                <a:srgbClr val="C87608"/>
              </a:buClr>
              <a:buSzPct val="95000"/>
              <a:buFont typeface="Wingdings" pitchFamily="2" charset="2"/>
              <a:buChar char="u"/>
            </a:pPr>
            <a:r>
              <a:rPr lang="zh-CN" altLang="en-US" sz="2800" b="1" dirty="0" smtClean="0"/>
              <a:t>浮点数具有</a:t>
            </a:r>
            <a:r>
              <a:rPr lang="zh-CN" altLang="zh-CN" sz="2800" b="1" dirty="0" smtClean="0"/>
              <a:t>更大的数据表示范围和更高的数据表示精度，</a:t>
            </a:r>
            <a:r>
              <a:rPr lang="zh-CN" altLang="en-US" sz="2800" b="1" dirty="0" smtClean="0"/>
              <a:t>更</a:t>
            </a:r>
            <a:r>
              <a:rPr lang="zh-CN" altLang="zh-CN" sz="2800" b="1" dirty="0" smtClean="0"/>
              <a:t>适合科学计算。</a:t>
            </a:r>
            <a:endParaRPr lang="en-US" altLang="zh-CN" sz="2800" b="1" dirty="0" smtClean="0"/>
          </a:p>
          <a:p>
            <a:pPr marL="274320" lvl="0" indent="-274320">
              <a:spcBef>
                <a:spcPct val="20000"/>
              </a:spcBef>
              <a:buClr>
                <a:srgbClr val="C87608"/>
              </a:buClr>
              <a:buSzPct val="95000"/>
              <a:buFont typeface="Wingdings" pitchFamily="2" charset="2"/>
              <a:buChar char="u"/>
            </a:pPr>
            <a:r>
              <a:rPr lang="zh-CN" altLang="zh-CN" sz="2800" b="1" dirty="0" smtClean="0">
                <a:solidFill>
                  <a:srgbClr val="FF0000"/>
                </a:solidFill>
              </a:rPr>
              <a:t>浮点数</a:t>
            </a:r>
            <a:r>
              <a:rPr lang="zh-CN" altLang="zh-CN" sz="2800" b="1" dirty="0" smtClean="0"/>
              <a:t>是指小数点位置未经人为约定的一般的数</a:t>
            </a:r>
            <a:r>
              <a:rPr lang="zh-CN" altLang="en-US" sz="2800" b="1" dirty="0" smtClean="0"/>
              <a:t>。</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buFont typeface="Wingdings" pitchFamily="2" charset="2"/>
              <a:buChar char="u"/>
            </a:pPr>
            <a:r>
              <a:rPr lang="zh-CN" altLang="en-US" sz="2800" b="1" dirty="0" smtClean="0"/>
              <a:t>一个浮点数</a:t>
            </a:r>
            <a:r>
              <a:rPr lang="en-US" altLang="zh-CN" sz="2800" b="1" dirty="0" smtClean="0"/>
              <a:t>N</a:t>
            </a:r>
            <a:r>
              <a:rPr lang="zh-CN" altLang="en-US" sz="2800" b="1" dirty="0" smtClean="0"/>
              <a:t>可以表示成</a:t>
            </a:r>
          </a:p>
          <a:p>
            <a:pPr marL="274320" lvl="0" indent="-274320" algn="ctr">
              <a:spcBef>
                <a:spcPct val="20000"/>
              </a:spcBef>
              <a:buClr>
                <a:srgbClr val="C87608"/>
              </a:buClr>
              <a:buSzPct val="95000"/>
            </a:pPr>
            <a:r>
              <a:rPr lang="en-US" altLang="zh-CN" sz="2800" b="1" i="1" dirty="0" smtClean="0">
                <a:latin typeface="Times New Roman" pitchFamily="18" charset="0"/>
                <a:cs typeface="Times New Roman" pitchFamily="18" charset="0"/>
              </a:rPr>
              <a:t>N = R</a:t>
            </a:r>
            <a:r>
              <a:rPr lang="en-US" altLang="zh-CN" sz="2800" b="1" i="1" baseline="30000" dirty="0" smtClean="0">
                <a:latin typeface="Times New Roman" pitchFamily="18" charset="0"/>
                <a:cs typeface="Times New Roman" pitchFamily="18" charset="0"/>
              </a:rPr>
              <a:t>e</a:t>
            </a:r>
            <a:r>
              <a:rPr lang="en-US" altLang="zh-CN" sz="2800" b="1" i="1" dirty="0" smtClean="0">
                <a:latin typeface="Times New Roman" pitchFamily="18" charset="0"/>
                <a:cs typeface="Times New Roman" pitchFamily="18" charset="0"/>
              </a:rPr>
              <a:t> × m</a:t>
            </a:r>
          </a:p>
          <a:p>
            <a:pPr marL="274320" lvl="0" indent="-274320">
              <a:spcBef>
                <a:spcPct val="20000"/>
              </a:spcBef>
              <a:buClr>
                <a:srgbClr val="C87608"/>
              </a:buClr>
              <a:buSzPct val="95000"/>
              <a:buFont typeface="Wingdings" pitchFamily="2" charset="2"/>
              <a:buChar char="u"/>
            </a:pPr>
            <a:r>
              <a:rPr lang="zh-CN" altLang="zh-CN" sz="2800" b="1" dirty="0" smtClean="0"/>
              <a:t>浮点数表示的</a:t>
            </a:r>
            <a:r>
              <a:rPr lang="zh-CN" altLang="zh-CN" sz="2800" b="1" dirty="0" smtClean="0">
                <a:solidFill>
                  <a:srgbClr val="FF0000"/>
                </a:solidFill>
              </a:rPr>
              <a:t>基本思想</a:t>
            </a:r>
            <a:r>
              <a:rPr lang="zh-CN" altLang="en-US" sz="2800" b="1" dirty="0" smtClean="0"/>
              <a:t>：将</a:t>
            </a:r>
            <a:r>
              <a:rPr lang="zh-CN" altLang="zh-CN" sz="2800" b="1" dirty="0" smtClean="0">
                <a:latin typeface="Times New Roman" pitchFamily="18" charset="0"/>
                <a:cs typeface="Times New Roman" pitchFamily="18" charset="0"/>
              </a:rPr>
              <a:t>浮点数的三个构成要素</a:t>
            </a:r>
            <a:r>
              <a:rPr lang="en-US" altLang="zh-CN"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指数</a:t>
            </a:r>
            <a:r>
              <a:rPr lang="en-US" altLang="zh-CN" sz="2800" b="1" i="1" dirty="0" smtClean="0">
                <a:latin typeface="Times New Roman" pitchFamily="18" charset="0"/>
                <a:cs typeface="Times New Roman" pitchFamily="18" charset="0"/>
              </a:rPr>
              <a:t>e</a:t>
            </a:r>
            <a:r>
              <a:rPr lang="zh-CN" altLang="en-US"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基数</a:t>
            </a:r>
            <a:r>
              <a:rPr lang="en-US" altLang="zh-CN" sz="2800" b="1" i="1" dirty="0" smtClean="0">
                <a:latin typeface="Times New Roman" pitchFamily="18" charset="0"/>
                <a:cs typeface="Times New Roman" pitchFamily="18" charset="0"/>
              </a:rPr>
              <a:t>R</a:t>
            </a:r>
            <a:r>
              <a:rPr lang="zh-CN" altLang="en-US" sz="2800" b="1" i="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有效数字</a:t>
            </a:r>
            <a:r>
              <a:rPr lang="en-US" altLang="zh-CN" sz="2800" b="1" i="1" dirty="0" smtClean="0">
                <a:latin typeface="Times New Roman" pitchFamily="18" charset="0"/>
                <a:cs typeface="Times New Roman" pitchFamily="18" charset="0"/>
              </a:rPr>
              <a:t>m——</a:t>
            </a:r>
            <a:r>
              <a:rPr lang="zh-CN" altLang="zh-CN" sz="2800" b="1" dirty="0" smtClean="0">
                <a:latin typeface="Times New Roman" pitchFamily="18" charset="0"/>
                <a:cs typeface="Times New Roman" pitchFamily="18" charset="0"/>
              </a:rPr>
              <a:t>在计算机中分别表示出来</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274320" lvl="0" indent="-274320">
              <a:spcBef>
                <a:spcPct val="20000"/>
              </a:spcBef>
              <a:buClr>
                <a:srgbClr val="C87608"/>
              </a:buClr>
              <a:buSzPct val="95000"/>
              <a:buFont typeface="Wingdings" pitchFamily="2" charset="2"/>
              <a:buChar char="u"/>
            </a:pPr>
            <a:r>
              <a:rPr lang="zh-CN" altLang="zh-CN" sz="2800" b="1" dirty="0" smtClean="0"/>
              <a:t>浮点数在计算机中的一般编码表示格式</a:t>
            </a:r>
            <a:endParaRPr lang="en-US" altLang="zh-CN" sz="2800" b="1" dirty="0" smtClean="0"/>
          </a:p>
          <a:p>
            <a:pPr marL="274320" lvl="0" indent="-274320">
              <a:spcBef>
                <a:spcPct val="20000"/>
              </a:spcBef>
              <a:buClr>
                <a:srgbClr val="C87608"/>
              </a:buClr>
              <a:buSzPct val="95000"/>
              <a:buFont typeface="Wingdings" pitchFamily="2" charset="2"/>
              <a:buChar char="u"/>
            </a:pPr>
            <a:endParaRPr lang="en-US" altLang="zh-CN" sz="2800" b="1" dirty="0" smtClean="0">
              <a:latin typeface="Times New Roman" pitchFamily="18" charset="0"/>
              <a:cs typeface="Times New Roman" pitchFamily="18" charset="0"/>
            </a:endParaRPr>
          </a:p>
          <a:p>
            <a:pPr marL="274320" lvl="0" indent="-274320">
              <a:spcBef>
                <a:spcPct val="20000"/>
              </a:spcBef>
              <a:buClr>
                <a:srgbClr val="C87608"/>
              </a:buClr>
              <a:buSzPct val="95000"/>
              <a:buFont typeface="Wingdings" pitchFamily="2" charset="2"/>
              <a:buChar char="u"/>
            </a:pPr>
            <a:endParaRPr lang="en-US" altLang="zh-CN" sz="2800" b="1" dirty="0" smtClean="0">
              <a:latin typeface="Times New Roman" pitchFamily="18" charset="0"/>
              <a:cs typeface="Times New Roman" pitchFamily="18" charset="0"/>
            </a:endParaRPr>
          </a:p>
          <a:p>
            <a:pPr marL="274320" lvl="0" indent="-274320">
              <a:spcBef>
                <a:spcPct val="20000"/>
              </a:spcBef>
              <a:buClr>
                <a:srgbClr val="C87608"/>
              </a:buClr>
              <a:buSzPct val="95000"/>
              <a:buFont typeface="Wingdings" pitchFamily="2" charset="2"/>
              <a:buChar char="u"/>
            </a:pPr>
            <a:r>
              <a:rPr lang="zh-CN" altLang="zh-CN" sz="2800" b="1" dirty="0" smtClean="0"/>
              <a:t>浮点数运算要比定点数运算复杂得多</a:t>
            </a:r>
            <a:r>
              <a:rPr lang="zh-CN" altLang="en-US" sz="2800" b="1" dirty="0" smtClean="0"/>
              <a:t>。</a:t>
            </a:r>
            <a:endParaRPr lang="en-US" altLang="zh-CN" sz="2800" b="1" dirty="0" smtClean="0">
              <a:latin typeface="Times New Roman" pitchFamily="18" charset="0"/>
              <a:cs typeface="Times New Roman" pitchFamily="18" charset="0"/>
            </a:endParaRPr>
          </a:p>
        </p:txBody>
      </p:sp>
      <p:sp>
        <p:nvSpPr>
          <p:cNvPr id="1026"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1025" name="Object 1"/>
          <p:cNvGraphicFramePr>
            <a:graphicFrameLocks noChangeAspect="1"/>
          </p:cNvGraphicFramePr>
          <p:nvPr/>
        </p:nvGraphicFramePr>
        <p:xfrm>
          <a:off x="611560" y="4221088"/>
          <a:ext cx="7920880" cy="792088"/>
        </p:xfrm>
        <a:graphic>
          <a:graphicData uri="http://schemas.openxmlformats.org/presentationml/2006/ole">
            <p:oleObj spid="_x0000_s1025" name="Visio" r:id="rId3" imgW="4726838" imgH="472745" progId="Visio.Drawing.11">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704088"/>
            <a:ext cx="8229600" cy="564672"/>
          </a:xfrm>
        </p:spPr>
        <p:txBody>
          <a:bodyPr>
            <a:normAutofit/>
          </a:bodyPr>
          <a:lstStyle/>
          <a:p>
            <a:r>
              <a:rPr lang="en-US" altLang="zh-CN" sz="2800" dirty="0" smtClean="0">
                <a:solidFill>
                  <a:schemeClr val="accent1"/>
                </a:solidFill>
                <a:latin typeface="华文琥珀" pitchFamily="2" charset="-122"/>
                <a:ea typeface="华文琥珀" pitchFamily="2" charset="-122"/>
              </a:rPr>
              <a:t>1.3 </a:t>
            </a:r>
            <a:r>
              <a:rPr lang="zh-CN" altLang="en-US" sz="2800" dirty="0" smtClean="0">
                <a:solidFill>
                  <a:schemeClr val="accent1"/>
                </a:solidFill>
                <a:latin typeface="华文琥珀" pitchFamily="2" charset="-122"/>
                <a:ea typeface="华文琥珀" pitchFamily="2" charset="-122"/>
              </a:rPr>
              <a:t>计算机中的数据存储</a:t>
            </a:r>
            <a:endParaRPr lang="zh-CN" altLang="en-US" sz="2800" dirty="0">
              <a:solidFill>
                <a:schemeClr val="accent1"/>
              </a:solidFill>
              <a:latin typeface="华文琥珀" pitchFamily="2" charset="-122"/>
              <a:ea typeface="华文琥珀" pitchFamily="2" charset="-122"/>
            </a:endParaRPr>
          </a:p>
        </p:txBody>
      </p:sp>
      <p:sp>
        <p:nvSpPr>
          <p:cNvPr id="5" name="内容占位符 2"/>
          <p:cNvSpPr>
            <a:spLocks noGrp="1"/>
          </p:cNvSpPr>
          <p:nvPr>
            <p:ph idx="1"/>
          </p:nvPr>
        </p:nvSpPr>
        <p:spPr>
          <a:xfrm>
            <a:off x="457200" y="1556792"/>
            <a:ext cx="8229600" cy="4767808"/>
          </a:xfrm>
        </p:spPr>
        <p:txBody>
          <a:bodyPr>
            <a:normAutofit/>
          </a:bodyPr>
          <a:lstStyle/>
          <a:p>
            <a:pPr lvl="0">
              <a:buClr>
                <a:srgbClr val="C87608"/>
              </a:buClr>
              <a:buFont typeface="Wingdings" pitchFamily="2" charset="2"/>
              <a:buChar char="u"/>
            </a:pPr>
            <a:r>
              <a:rPr lang="zh-CN" altLang="en-US" sz="2800" b="1" dirty="0" smtClean="0">
                <a:solidFill>
                  <a:prstClr val="black"/>
                </a:solidFill>
              </a:rPr>
              <a:t>汇编</a:t>
            </a:r>
            <a:r>
              <a:rPr lang="zh-CN" altLang="zh-CN" sz="2800" b="1" dirty="0" smtClean="0">
                <a:solidFill>
                  <a:prstClr val="black"/>
                </a:solidFill>
              </a:rPr>
              <a:t>语言</a:t>
            </a:r>
            <a:r>
              <a:rPr lang="zh-CN" altLang="zh-CN" sz="2800" b="1" dirty="0" smtClean="0"/>
              <a:t>在处理数据时，必须准确指出数据存储的地方。</a:t>
            </a:r>
            <a:endParaRPr lang="en-US" altLang="zh-CN" sz="2800" b="1" dirty="0" smtClean="0"/>
          </a:p>
          <a:p>
            <a:pPr lvl="0">
              <a:buClr>
                <a:srgbClr val="C87608"/>
              </a:buClr>
              <a:buFont typeface="Wingdings" pitchFamily="2" charset="2"/>
              <a:buChar char="u"/>
            </a:pPr>
            <a:r>
              <a:rPr lang="zh-CN" altLang="zh-CN" sz="2800" b="1" dirty="0" smtClean="0">
                <a:latin typeface="Times New Roman" pitchFamily="18" charset="0"/>
                <a:cs typeface="Times New Roman" pitchFamily="18" charset="0"/>
              </a:rPr>
              <a:t>计算机</a:t>
            </a:r>
            <a:r>
              <a:rPr lang="zh-CN" altLang="en-US" sz="2800" b="1" dirty="0" smtClean="0">
                <a:latin typeface="Times New Roman" pitchFamily="18" charset="0"/>
                <a:cs typeface="Times New Roman" pitchFamily="18" charset="0"/>
              </a:rPr>
              <a:t>的</a:t>
            </a:r>
            <a:r>
              <a:rPr lang="zh-CN" altLang="zh-CN" sz="2800" b="1" dirty="0" smtClean="0">
                <a:latin typeface="Times New Roman" pitchFamily="18" charset="0"/>
                <a:cs typeface="Times New Roman" pitchFamily="18" charset="0"/>
              </a:rPr>
              <a:t>数据存储装置有：</a:t>
            </a:r>
            <a:r>
              <a:rPr lang="en-US" altLang="zh-CN" sz="2800" b="1" dirty="0" smtClean="0">
                <a:latin typeface="Times New Roman" pitchFamily="18" charset="0"/>
                <a:cs typeface="Times New Roman" pitchFamily="18" charset="0"/>
              </a:rPr>
              <a:t>CPU</a:t>
            </a:r>
            <a:r>
              <a:rPr lang="zh-CN" altLang="zh-CN" sz="2800" b="1" dirty="0" smtClean="0">
                <a:latin typeface="Times New Roman" pitchFamily="18" charset="0"/>
                <a:cs typeface="Times New Roman" pitchFamily="18" charset="0"/>
              </a:rPr>
              <a:t>内部的寄存器；计算机的存储器；</a:t>
            </a: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端口。</a:t>
            </a:r>
            <a:endParaRPr lang="en-US" altLang="zh-CN" sz="2800" b="1" dirty="0" smtClean="0">
              <a:latin typeface="Times New Roman" pitchFamily="18" charset="0"/>
              <a:cs typeface="Times New Roman" pitchFamily="18" charset="0"/>
            </a:endParaRPr>
          </a:p>
          <a:p>
            <a:pPr lvl="0">
              <a:buClr>
                <a:srgbClr val="C87608"/>
              </a:buClr>
              <a:buFont typeface="Wingdings" pitchFamily="2" charset="2"/>
              <a:buChar char="u"/>
            </a:pPr>
            <a:endParaRPr lang="en-US" altLang="zh-CN" sz="2800" b="1" dirty="0" smtClean="0">
              <a:solidFill>
                <a:srgbClr val="6A18A8"/>
              </a:solidFill>
              <a:latin typeface="Times New Roman" pitchFamily="18" charset="0"/>
              <a:ea typeface="方正舒体" pitchFamily="2" charset="-122"/>
              <a:cs typeface="Times New Roman" pitchFamily="18" charset="0"/>
            </a:endParaRPr>
          </a:p>
          <a:p>
            <a:pPr>
              <a:buNone/>
            </a:pPr>
            <a:r>
              <a:rPr lang="en-US" altLang="zh-CN" sz="2800" b="1" dirty="0" smtClean="0">
                <a:solidFill>
                  <a:srgbClr val="6A18A8"/>
                </a:solidFill>
                <a:latin typeface="方正舒体" pitchFamily="2" charset="-122"/>
                <a:ea typeface="方正舒体" pitchFamily="2" charset="-122"/>
              </a:rPr>
              <a:t>1.3.1 </a:t>
            </a:r>
            <a:r>
              <a:rPr lang="zh-CN" altLang="en-US" sz="2800" b="1" dirty="0" smtClean="0">
                <a:solidFill>
                  <a:srgbClr val="6A18A8"/>
                </a:solidFill>
                <a:latin typeface="方正舒体" pitchFamily="2" charset="-122"/>
                <a:ea typeface="方正舒体" pitchFamily="2" charset="-122"/>
              </a:rPr>
              <a:t>寄存器</a:t>
            </a:r>
            <a:endParaRPr lang="en-US" altLang="zh-CN" sz="2800" b="1" dirty="0" smtClean="0">
              <a:solidFill>
                <a:srgbClr val="6A18A8"/>
              </a:solidFill>
              <a:latin typeface="方正舒体" pitchFamily="2" charset="-122"/>
              <a:ea typeface="方正舒体" pitchFamily="2" charset="-122"/>
            </a:endParaRPr>
          </a:p>
          <a:p>
            <a:pPr>
              <a:buClr>
                <a:srgbClr val="C87608"/>
              </a:buClr>
              <a:buFont typeface="Wingdings" pitchFamily="2" charset="2"/>
              <a:buChar char="u"/>
            </a:pPr>
            <a:r>
              <a:rPr lang="en-US" altLang="zh-CN" sz="2800" b="1" dirty="0" smtClean="0">
                <a:latin typeface="Times New Roman" pitchFamily="18" charset="0"/>
                <a:cs typeface="Times New Roman" pitchFamily="18" charset="0"/>
              </a:rPr>
              <a:t>8086 CPU</a:t>
            </a:r>
            <a:r>
              <a:rPr lang="zh-CN" altLang="zh-CN" sz="2800" b="1" dirty="0" smtClean="0">
                <a:latin typeface="Times New Roman" pitchFamily="18" charset="0"/>
                <a:cs typeface="Times New Roman" pitchFamily="18" charset="0"/>
              </a:rPr>
              <a:t>中用于汇编语言程序设计的寄存器被分为三组：</a:t>
            </a:r>
            <a:r>
              <a:rPr lang="zh-CN" altLang="zh-CN" sz="2800" b="1" dirty="0" smtClean="0">
                <a:solidFill>
                  <a:srgbClr val="FF0000"/>
                </a:solidFill>
                <a:latin typeface="Times New Roman" pitchFamily="18" charset="0"/>
                <a:cs typeface="Times New Roman" pitchFamily="18" charset="0"/>
              </a:rPr>
              <a:t>通用寄存器</a:t>
            </a:r>
            <a:r>
              <a:rPr lang="zh-CN" altLang="zh-CN" sz="2800" b="1" dirty="0" smtClean="0">
                <a:latin typeface="Times New Roman" pitchFamily="18" charset="0"/>
                <a:cs typeface="Times New Roman" pitchFamily="18" charset="0"/>
              </a:rPr>
              <a:t>、</a:t>
            </a:r>
            <a:r>
              <a:rPr lang="zh-CN" altLang="zh-CN" sz="2800" b="1" dirty="0" smtClean="0">
                <a:solidFill>
                  <a:srgbClr val="FF0000"/>
                </a:solidFill>
                <a:latin typeface="Times New Roman" pitchFamily="18" charset="0"/>
                <a:cs typeface="Times New Roman" pitchFamily="18" charset="0"/>
              </a:rPr>
              <a:t>专用寄存器</a:t>
            </a:r>
            <a:r>
              <a:rPr lang="zh-CN" altLang="zh-CN" sz="2800" b="1" dirty="0" smtClean="0">
                <a:latin typeface="Times New Roman" pitchFamily="18" charset="0"/>
                <a:cs typeface="Times New Roman" pitchFamily="18" charset="0"/>
              </a:rPr>
              <a:t>和</a:t>
            </a:r>
            <a:r>
              <a:rPr lang="zh-CN" altLang="zh-CN" sz="2800" b="1" dirty="0" smtClean="0">
                <a:solidFill>
                  <a:srgbClr val="FF0000"/>
                </a:solidFill>
                <a:latin typeface="Times New Roman" pitchFamily="18" charset="0"/>
                <a:cs typeface="Times New Roman" pitchFamily="18" charset="0"/>
              </a:rPr>
              <a:t>段寄存器</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buFont typeface="Wingdings" pitchFamily="2" charset="2"/>
              <a:buChar char="u"/>
            </a:pPr>
            <a:endParaRPr lang="en-US" altLang="zh-CN" sz="2800" b="1" dirty="0" smtClean="0">
              <a:latin typeface="Times New Roman" pitchFamily="18" charset="0"/>
              <a:cs typeface="Times New Roman" pitchFamily="18" charset="0"/>
            </a:endParaRPr>
          </a:p>
        </p:txBody>
      </p:sp>
      <p:sp>
        <p:nvSpPr>
          <p:cNvPr id="34820"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4819" name="Object 3"/>
          <p:cNvGraphicFramePr>
            <a:graphicFrameLocks noChangeAspect="1"/>
          </p:cNvGraphicFramePr>
          <p:nvPr/>
        </p:nvGraphicFramePr>
        <p:xfrm>
          <a:off x="683568" y="1700808"/>
          <a:ext cx="7725962" cy="3528392"/>
        </p:xfrm>
        <a:graphic>
          <a:graphicData uri="http://schemas.openxmlformats.org/presentationml/2006/ole">
            <p:oleObj spid="_x0000_s34819" name="Visio" r:id="rId3" imgW="5446793" imgH="2496159" progId="Visio.Drawing.11">
              <p:embed/>
            </p:oleObj>
          </a:graphicData>
        </a:graphic>
      </p:graphicFrame>
      <p:sp>
        <p:nvSpPr>
          <p:cNvPr id="34822" name="Rectangle 6"/>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256584"/>
          </a:xfrm>
          <a:prstGeom prst="rect">
            <a:avLst/>
          </a:prstGeom>
        </p:spPr>
        <p:txBody>
          <a:bodyPr vert="horz">
            <a:normAutofit/>
          </a:bodyPr>
          <a:lstStyle/>
          <a:p>
            <a:pPr marL="274320" lvl="0" indent="-274320">
              <a:spcBef>
                <a:spcPct val="20000"/>
              </a:spcBef>
              <a:buClr>
                <a:srgbClr val="C87608"/>
              </a:buClr>
              <a:buSzPct val="95000"/>
            </a:pPr>
            <a:endParaRPr lang="en-US" altLang="zh-CN" sz="2400" b="1" dirty="0" smtClean="0">
              <a:solidFill>
                <a:srgbClr val="FF0066"/>
              </a:solidFill>
              <a:latin typeface="华文楷体" pitchFamily="2" charset="-122"/>
              <a:ea typeface="华文楷体" pitchFamily="2" charset="-122"/>
            </a:endParaRPr>
          </a:p>
          <a:p>
            <a:pPr marL="274320" lvl="0" indent="-274320">
              <a:spcBef>
                <a:spcPct val="20000"/>
              </a:spcBef>
              <a:buClr>
                <a:srgbClr val="C87608"/>
              </a:buClr>
              <a:buSzPct val="95000"/>
            </a:pPr>
            <a:endParaRPr lang="en-US" altLang="zh-CN" sz="2400" b="1" dirty="0" smtClean="0">
              <a:solidFill>
                <a:srgbClr val="FF0066"/>
              </a:solidFill>
              <a:latin typeface="华文楷体" pitchFamily="2" charset="-122"/>
              <a:ea typeface="华文楷体" pitchFamily="2" charset="-122"/>
            </a:endParaRPr>
          </a:p>
          <a:p>
            <a:pPr marL="274320" lvl="0" indent="-274320">
              <a:spcBef>
                <a:spcPct val="20000"/>
              </a:spcBef>
              <a:buClr>
                <a:srgbClr val="C87608"/>
              </a:buClr>
              <a:buSzPct val="95000"/>
            </a:pPr>
            <a:endParaRPr lang="en-US" altLang="zh-CN" sz="2400" b="1" dirty="0" smtClean="0">
              <a:solidFill>
                <a:srgbClr val="FF0066"/>
              </a:solidFill>
              <a:latin typeface="华文楷体" pitchFamily="2" charset="-122"/>
              <a:ea typeface="华文楷体" pitchFamily="2" charset="-122"/>
            </a:endParaRPr>
          </a:p>
          <a:p>
            <a:pPr marL="274320" lvl="0" indent="-274320">
              <a:spcBef>
                <a:spcPct val="20000"/>
              </a:spcBef>
              <a:buClr>
                <a:srgbClr val="C87608"/>
              </a:buClr>
              <a:buSzPct val="95000"/>
            </a:pPr>
            <a:endParaRPr lang="en-US" altLang="zh-CN" sz="2400" b="1" dirty="0" smtClean="0">
              <a:solidFill>
                <a:srgbClr val="FF0066"/>
              </a:solidFill>
              <a:latin typeface="华文楷体" pitchFamily="2" charset="-122"/>
              <a:ea typeface="华文楷体" pitchFamily="2" charset="-122"/>
            </a:endParaRPr>
          </a:p>
          <a:p>
            <a:pPr marL="274320" lvl="0" indent="-274320">
              <a:spcBef>
                <a:spcPct val="20000"/>
              </a:spcBef>
              <a:buClr>
                <a:srgbClr val="C87608"/>
              </a:buClr>
              <a:buSzPct val="95000"/>
            </a:pPr>
            <a:r>
              <a:rPr lang="en-US" altLang="zh-CN" sz="2400" b="1" dirty="0" smtClean="0">
                <a:solidFill>
                  <a:srgbClr val="FF0066"/>
                </a:solidFill>
                <a:latin typeface="华文楷体" pitchFamily="2" charset="-122"/>
                <a:ea typeface="华文楷体" pitchFamily="2" charset="-122"/>
              </a:rPr>
              <a:t>    【</a:t>
            </a:r>
            <a:r>
              <a:rPr lang="zh-CN" altLang="en-US" sz="2400" b="1" dirty="0" smtClean="0">
                <a:solidFill>
                  <a:srgbClr val="FF0066"/>
                </a:solidFill>
                <a:latin typeface="华文楷体" pitchFamily="2" charset="-122"/>
                <a:ea typeface="华文楷体" pitchFamily="2" charset="-122"/>
              </a:rPr>
              <a:t>例</a:t>
            </a:r>
            <a:r>
              <a:rPr lang="en-US" altLang="zh-CN" sz="2400" b="1" dirty="0" smtClean="0">
                <a:solidFill>
                  <a:srgbClr val="FF0066"/>
                </a:solidFill>
                <a:latin typeface="华文楷体" pitchFamily="2" charset="-122"/>
                <a:ea typeface="华文楷体" pitchFamily="2" charset="-122"/>
              </a:rPr>
              <a:t>1.12】</a:t>
            </a:r>
            <a:r>
              <a:rPr lang="zh-CN" altLang="zh-CN" sz="2400" b="1" dirty="0" smtClean="0">
                <a:latin typeface="华文楷体" pitchFamily="2" charset="-122"/>
                <a:ea typeface="华文楷体" pitchFamily="2" charset="-122"/>
              </a:rPr>
              <a:t>分析以下加法运算后，各条件标志的状态</a:t>
            </a:r>
            <a:r>
              <a:rPr lang="zh-CN" altLang="zh-CN" sz="2400" b="1" dirty="0" smtClean="0">
                <a:latin typeface="Times New Roman" pitchFamily="18" charset="0"/>
                <a:ea typeface="华文楷体" pitchFamily="2" charset="-122"/>
                <a:cs typeface="Times New Roman" pitchFamily="18" charset="0"/>
              </a:rPr>
              <a:t>。</a:t>
            </a:r>
          </a:p>
          <a:p>
            <a:r>
              <a:rPr lang="en-US" altLang="zh-CN" sz="2400" b="1" dirty="0" smtClean="0">
                <a:solidFill>
                  <a:srgbClr val="FF0000"/>
                </a:solidFill>
                <a:latin typeface="+mn-ea"/>
                <a:cs typeface="Times New Roman" pitchFamily="18" charset="0"/>
              </a:rPr>
              <a:t>                 </a:t>
            </a:r>
            <a:r>
              <a:rPr lang="en-US" altLang="zh-CN" sz="2400" b="1" dirty="0" smtClean="0">
                <a:latin typeface="+mn-ea"/>
                <a:cs typeface="Times New Roman" pitchFamily="18" charset="0"/>
              </a:rPr>
              <a:t>0 1 0 1 </a:t>
            </a:r>
            <a:r>
              <a:rPr lang="en-US" altLang="zh-CN" sz="2400" b="1" u="sng" dirty="0" smtClean="0">
                <a:latin typeface="+mn-ea"/>
                <a:cs typeface="Times New Roman" pitchFamily="18" charset="0"/>
              </a:rPr>
              <a:t>0</a:t>
            </a:r>
            <a:r>
              <a:rPr lang="en-US" altLang="zh-CN" sz="2400" b="1" dirty="0" smtClean="0">
                <a:latin typeface="+mn-ea"/>
                <a:cs typeface="Times New Roman" pitchFamily="18" charset="0"/>
              </a:rPr>
              <a:t> 1 1 0   </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mn-ea"/>
                <a:cs typeface="Times New Roman" pitchFamily="18" charset="0"/>
              </a:rPr>
              <a:t>             +   1 0 1 1 </a:t>
            </a:r>
            <a:r>
              <a:rPr lang="en-US" altLang="zh-CN" sz="2400" b="1" u="sng" dirty="0" smtClean="0">
                <a:latin typeface="+mn-ea"/>
                <a:cs typeface="Times New Roman" pitchFamily="18" charset="0"/>
              </a:rPr>
              <a:t>0</a:t>
            </a:r>
            <a:r>
              <a:rPr lang="en-US" altLang="zh-CN" sz="2400" b="1" dirty="0" smtClean="0">
                <a:latin typeface="+mn-ea"/>
                <a:cs typeface="Times New Roman" pitchFamily="18" charset="0"/>
              </a:rPr>
              <a:t> 1 1 1   </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mn-ea"/>
                <a:cs typeface="Times New Roman" pitchFamily="18" charset="0"/>
              </a:rPr>
              <a:t>              1  0 0 0 0 1 1 0 1</a:t>
            </a:r>
            <a:endParaRPr lang="zh-CN" altLang="zh-CN" sz="2400" b="1" dirty="0" smtClean="0">
              <a:latin typeface="Times New Roman" pitchFamily="18" charset="0"/>
              <a:ea typeface="华文楷体" pitchFamily="2" charset="-122"/>
              <a:cs typeface="Times New Roman" pitchFamily="18" charset="0"/>
            </a:endParaRPr>
          </a:p>
          <a:p>
            <a:pPr marL="274320" indent="-274320">
              <a:spcBef>
                <a:spcPct val="20000"/>
              </a:spcBef>
              <a:buClr>
                <a:srgbClr val="C87608"/>
              </a:buClr>
              <a:buSzPct val="95000"/>
            </a:pPr>
            <a:r>
              <a:rPr lang="en-US" altLang="zh-CN" sz="2400" b="1" dirty="0" smtClean="0">
                <a:latin typeface="Times New Roman" pitchFamily="18" charset="0"/>
                <a:cs typeface="Times New Roman" pitchFamily="18" charset="0"/>
              </a:rPr>
              <a:t>               CF=1  AF=0  ZF=0  SF=0  OF=0  PF=0</a:t>
            </a:r>
            <a:endParaRPr lang="en-US" altLang="zh-CN" sz="2400" b="1" dirty="0" smtClean="0">
              <a:latin typeface="Times New Roman" pitchFamily="18" charset="0"/>
              <a:ea typeface="华文楷体" pitchFamily="2" charset="-122"/>
              <a:cs typeface="Times New Roman" pitchFamily="18" charset="0"/>
            </a:endParaRPr>
          </a:p>
          <a:p>
            <a:pPr marL="274320" indent="-274320">
              <a:spcBef>
                <a:spcPct val="20000"/>
              </a:spcBef>
              <a:buClr>
                <a:srgbClr val="C87608"/>
              </a:buClr>
              <a:buSzPct val="95000"/>
            </a:pPr>
            <a:endParaRPr lang="en-US" altLang="zh-CN" sz="2400" b="1" dirty="0" smtClean="0">
              <a:latin typeface="华文楷体" pitchFamily="2" charset="-122"/>
              <a:ea typeface="华文楷体" pitchFamily="2" charset="-122"/>
              <a:cs typeface="Times New Roman" pitchFamily="18" charset="0"/>
            </a:endParaRPr>
          </a:p>
        </p:txBody>
      </p:sp>
      <p:cxnSp>
        <p:nvCxnSpPr>
          <p:cNvPr id="5" name="直接连接符 4"/>
          <p:cNvCxnSpPr/>
          <p:nvPr/>
        </p:nvCxnSpPr>
        <p:spPr>
          <a:xfrm>
            <a:off x="2411760" y="4149080"/>
            <a:ext cx="3168352" cy="0"/>
          </a:xfrm>
          <a:prstGeom prst="line">
            <a:avLst/>
          </a:prstGeom>
        </p:spPr>
        <p:style>
          <a:lnRef idx="1">
            <a:schemeClr val="dk1"/>
          </a:lnRef>
          <a:fillRef idx="0">
            <a:schemeClr val="dk1"/>
          </a:fillRef>
          <a:effectRef idx="0">
            <a:schemeClr val="dk1"/>
          </a:effectRef>
          <a:fontRef idx="minor">
            <a:schemeClr val="tx1"/>
          </a:fontRef>
        </p:style>
      </p:cxnSp>
      <p:cxnSp>
        <p:nvCxnSpPr>
          <p:cNvPr id="6" name="直接连接符 5"/>
          <p:cNvCxnSpPr/>
          <p:nvPr/>
        </p:nvCxnSpPr>
        <p:spPr>
          <a:xfrm>
            <a:off x="3779912" y="5301208"/>
            <a:ext cx="0" cy="0"/>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36866" name="Object 2"/>
          <p:cNvGraphicFramePr>
            <a:graphicFrameLocks noChangeAspect="1"/>
          </p:cNvGraphicFramePr>
          <p:nvPr/>
        </p:nvGraphicFramePr>
        <p:xfrm>
          <a:off x="755576" y="1484784"/>
          <a:ext cx="7632700" cy="1168400"/>
        </p:xfrm>
        <a:graphic>
          <a:graphicData uri="http://schemas.openxmlformats.org/presentationml/2006/ole">
            <p:oleObj spid="_x0000_s36866" name="Visio" r:id="rId3" imgW="5807039" imgH="892945" progId="Visio.Drawing.11">
              <p:embed/>
            </p:oleObj>
          </a:graphicData>
        </a:graphic>
      </p:graphicFrame>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1.3.2 </a:t>
            </a:r>
            <a:r>
              <a:rPr kumimoji="0" lang="zh-CN" altLang="en-US"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存储器</a:t>
            </a:r>
            <a:endPar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endParaRPr>
          </a:p>
          <a:p>
            <a:pPr marL="514350" lvl="0" indent="-514350">
              <a:spcBef>
                <a:spcPct val="20000"/>
              </a:spcBef>
              <a:buClr>
                <a:srgbClr val="C87608"/>
              </a:buClr>
              <a:buSzPct val="95000"/>
            </a:pPr>
            <a:r>
              <a:rPr lang="en-US" altLang="zh-CN" sz="2800" b="1" dirty="0" smtClean="0">
                <a:solidFill>
                  <a:srgbClr val="A50021"/>
                </a:solidFill>
                <a:latin typeface="Times New Roman" pitchFamily="18" charset="0"/>
                <a:ea typeface="楷体" pitchFamily="49" charset="-122"/>
                <a:cs typeface="Times New Roman" pitchFamily="18" charset="0"/>
              </a:rPr>
              <a:t>    </a:t>
            </a:r>
            <a:r>
              <a:rPr lang="en-US" altLang="zh-CN" sz="2800" b="1" dirty="0" smtClean="0">
                <a:solidFill>
                  <a:srgbClr val="A50021"/>
                </a:solidFill>
                <a:latin typeface="楷体" pitchFamily="49" charset="-122"/>
                <a:ea typeface="楷体" pitchFamily="49" charset="-122"/>
                <a:cs typeface="Times New Roman" pitchFamily="18" charset="0"/>
              </a:rPr>
              <a:t>1. </a:t>
            </a:r>
            <a:r>
              <a:rPr lang="en-US" altLang="zh-CN" sz="2800" b="1" dirty="0" smtClean="0">
                <a:solidFill>
                  <a:srgbClr val="A50021"/>
                </a:solidFill>
                <a:latin typeface="楷体" pitchFamily="49" charset="-122"/>
                <a:ea typeface="楷体" pitchFamily="49" charset="-122"/>
              </a:rPr>
              <a:t>8086</a:t>
            </a:r>
            <a:r>
              <a:rPr lang="zh-CN" altLang="zh-CN" sz="2800" b="1" dirty="0" smtClean="0">
                <a:solidFill>
                  <a:srgbClr val="A50021"/>
                </a:solidFill>
                <a:latin typeface="楷体" pitchFamily="49" charset="-122"/>
                <a:ea typeface="楷体" pitchFamily="49" charset="-122"/>
              </a:rPr>
              <a:t>系统的主存及其分段模式</a:t>
            </a:r>
            <a:endParaRPr lang="en-US" altLang="zh-CN" sz="2800" b="1" dirty="0" smtClean="0"/>
          </a:p>
          <a:p>
            <a:pPr marL="514350" lvl="0" indent="-514350">
              <a:spcBef>
                <a:spcPct val="20000"/>
              </a:spcBef>
              <a:buClr>
                <a:srgbClr val="C87608"/>
              </a:buClr>
              <a:buSzPct val="95000"/>
              <a:buFont typeface="Wingdings" pitchFamily="2" charset="2"/>
              <a:buChar char="u"/>
            </a:pPr>
            <a:r>
              <a:rPr lang="zh-CN" altLang="zh-CN" sz="2800" b="1" dirty="0" smtClean="0"/>
              <a:t>计算机的存储器包括</a:t>
            </a:r>
            <a:r>
              <a:rPr lang="zh-CN" altLang="zh-CN" sz="2800" b="1" dirty="0" smtClean="0">
                <a:solidFill>
                  <a:srgbClr val="FF0000"/>
                </a:solidFill>
              </a:rPr>
              <a:t>主存</a:t>
            </a:r>
            <a:r>
              <a:rPr lang="zh-CN" altLang="zh-CN" sz="2800" b="1" dirty="0" smtClean="0"/>
              <a:t>（也称内存）和辅存</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CPU</a:t>
            </a:r>
            <a:r>
              <a:rPr lang="zh-CN" altLang="zh-CN" sz="2800" b="1" dirty="0" smtClean="0">
                <a:latin typeface="Times New Roman" pitchFamily="18" charset="0"/>
                <a:cs typeface="Times New Roman" pitchFamily="18" charset="0"/>
              </a:rPr>
              <a:t>只能</a:t>
            </a:r>
            <a:r>
              <a:rPr lang="zh-CN" altLang="zh-CN" sz="2800" b="1" dirty="0" smtClean="0">
                <a:solidFill>
                  <a:srgbClr val="FF0000"/>
                </a:solidFill>
                <a:latin typeface="Times New Roman" pitchFamily="18" charset="0"/>
                <a:cs typeface="Times New Roman" pitchFamily="18" charset="0"/>
              </a:rPr>
              <a:t>直接访问</a:t>
            </a:r>
            <a:r>
              <a:rPr lang="zh-CN" altLang="zh-CN" sz="2800" b="1" dirty="0" smtClean="0">
                <a:latin typeface="Times New Roman" pitchFamily="18" charset="0"/>
                <a:cs typeface="Times New Roman" pitchFamily="18" charset="0"/>
              </a:rPr>
              <a:t>计算机的主存</a:t>
            </a:r>
            <a:r>
              <a:rPr lang="zh-CN" altLang="en-US" sz="2800" b="1" dirty="0" smtClean="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CPU</a:t>
            </a:r>
            <a:r>
              <a:rPr lang="zh-CN" altLang="zh-CN" sz="2800" b="1" dirty="0" smtClean="0">
                <a:latin typeface="Times New Roman" pitchFamily="18" charset="0"/>
                <a:cs typeface="Times New Roman" pitchFamily="18" charset="0"/>
              </a:rPr>
              <a:t>所执行的程序和处理的数据都存在主存中</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t>主存容量是以</a:t>
            </a:r>
            <a:r>
              <a:rPr lang="zh-CN" altLang="zh-CN" sz="2800" b="1" dirty="0" smtClean="0">
                <a:solidFill>
                  <a:srgbClr val="FF0000"/>
                </a:solidFill>
              </a:rPr>
              <a:t>存储单元</a:t>
            </a:r>
            <a:r>
              <a:rPr lang="zh-CN" altLang="zh-CN" sz="2800" b="1" dirty="0" smtClean="0"/>
              <a:t>的数量来计算的。</a:t>
            </a:r>
            <a:endParaRPr lang="en-US" altLang="zh-CN" sz="2800" b="1" dirty="0" smtClean="0"/>
          </a:p>
          <a:p>
            <a:pPr marL="514350" lvl="0" indent="-514350">
              <a:spcBef>
                <a:spcPct val="20000"/>
              </a:spcBef>
              <a:buClr>
                <a:srgbClr val="C87608"/>
              </a:buClr>
              <a:buSzPct val="95000"/>
              <a:buFont typeface="Wingdings" pitchFamily="2" charset="2"/>
              <a:buChar char="u"/>
            </a:pPr>
            <a:r>
              <a:rPr lang="zh-CN" altLang="zh-CN" sz="2800" b="1" dirty="0" smtClean="0">
                <a:latin typeface="Times New Roman" pitchFamily="18" charset="0"/>
                <a:cs typeface="Times New Roman" pitchFamily="18" charset="0"/>
              </a:rPr>
              <a:t>计算机以一个</a:t>
            </a:r>
            <a:r>
              <a:rPr lang="zh-CN" altLang="zh-CN" sz="2800" b="1" dirty="0" smtClean="0">
                <a:solidFill>
                  <a:srgbClr val="FF0000"/>
                </a:solidFill>
                <a:latin typeface="Times New Roman" pitchFamily="18" charset="0"/>
                <a:cs typeface="Times New Roman" pitchFamily="18" charset="0"/>
              </a:rPr>
              <a:t>字节</a:t>
            </a:r>
            <a:r>
              <a:rPr lang="zh-CN" altLang="zh-CN" sz="2800" b="1" dirty="0" smtClean="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8</a:t>
            </a:r>
            <a:r>
              <a:rPr lang="zh-CN" altLang="zh-CN" sz="2800" b="1" dirty="0" smtClean="0">
                <a:latin typeface="Times New Roman" pitchFamily="18" charset="0"/>
                <a:cs typeface="Times New Roman" pitchFamily="18" charset="0"/>
              </a:rPr>
              <a:t>位二进制）的大小来定义一个存储单元，即一个存储单元可以存储一个</a:t>
            </a:r>
            <a:r>
              <a:rPr lang="en-US" altLang="zh-CN" sz="2800" b="1" dirty="0" smtClean="0">
                <a:latin typeface="Times New Roman" pitchFamily="18" charset="0"/>
                <a:cs typeface="Times New Roman" pitchFamily="18" charset="0"/>
              </a:rPr>
              <a:t>8</a:t>
            </a:r>
            <a:r>
              <a:rPr lang="zh-CN" altLang="zh-CN" sz="2800" b="1" dirty="0" smtClean="0">
                <a:latin typeface="Times New Roman" pitchFamily="18" charset="0"/>
                <a:cs typeface="Times New Roman" pitchFamily="18" charset="0"/>
              </a:rPr>
              <a:t>位二进制数</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latin typeface="Times New Roman" pitchFamily="18" charset="0"/>
                <a:cs typeface="Times New Roman" pitchFamily="18" charset="0"/>
              </a:rPr>
              <a:t>计算机系统对主存的每个存储单元从</a:t>
            </a:r>
            <a:r>
              <a:rPr lang="en-US" altLang="zh-CN" sz="2800" b="1" dirty="0" smtClean="0">
                <a:latin typeface="Times New Roman" pitchFamily="18" charset="0"/>
                <a:cs typeface="Times New Roman" pitchFamily="18" charset="0"/>
              </a:rPr>
              <a:t>0</a:t>
            </a:r>
            <a:r>
              <a:rPr lang="zh-CN" altLang="zh-CN" sz="2800" b="1" dirty="0" smtClean="0">
                <a:latin typeface="Times New Roman" pitchFamily="18" charset="0"/>
                <a:cs typeface="Times New Roman" pitchFamily="18" charset="0"/>
              </a:rPr>
              <a:t>开始连续编号，</a:t>
            </a:r>
            <a:r>
              <a:rPr lang="zh-CN" altLang="zh-CN" sz="2800" b="1" dirty="0" smtClean="0"/>
              <a:t>存储单元编号也称为存储单元的</a:t>
            </a:r>
            <a:r>
              <a:rPr lang="zh-CN" altLang="zh-CN" sz="2800" b="1" dirty="0" smtClean="0">
                <a:solidFill>
                  <a:srgbClr val="FF0000"/>
                </a:solidFill>
              </a:rPr>
              <a:t>地址</a:t>
            </a:r>
            <a:r>
              <a:rPr lang="zh-CN" altLang="en-US" sz="2800" b="1" dirty="0" smtClean="0"/>
              <a:t>。</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514350" lvl="0" indent="-514350">
              <a:spcBef>
                <a:spcPct val="20000"/>
              </a:spcBef>
              <a:buClr>
                <a:srgbClr val="C87608"/>
              </a:buClr>
              <a:buSzPct val="95000"/>
              <a:buFont typeface="Wingdings" pitchFamily="2" charset="2"/>
              <a:buChar char="u"/>
            </a:pPr>
            <a:r>
              <a:rPr lang="zh-CN" altLang="zh-CN" sz="2800" b="1" dirty="0" smtClean="0"/>
              <a:t>计算机系统的</a:t>
            </a:r>
            <a:r>
              <a:rPr lang="zh-CN" altLang="zh-CN" sz="2800" b="1" dirty="0" smtClean="0">
                <a:solidFill>
                  <a:srgbClr val="FF0000"/>
                </a:solidFill>
              </a:rPr>
              <a:t>地址位数</a:t>
            </a:r>
            <a:r>
              <a:rPr lang="zh-CN" altLang="zh-CN" sz="2800" b="1" dirty="0" smtClean="0"/>
              <a:t>决定了主存可以拥有的最大存储单元数</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514350" lvl="0" indent="-514350">
              <a:spcBef>
                <a:spcPct val="20000"/>
              </a:spcBef>
              <a:buClr>
                <a:srgbClr val="C87608"/>
              </a:buClr>
              <a:buSzPct val="95000"/>
              <a:buFont typeface="Wingdings" pitchFamily="2" charset="2"/>
              <a:buChar char="u"/>
            </a:pPr>
            <a:r>
              <a:rPr lang="en-US" altLang="zh-CN" sz="2800" b="1" dirty="0" smtClean="0">
                <a:solidFill>
                  <a:srgbClr val="FF0000"/>
                </a:solidFill>
                <a:latin typeface="Times New Roman" pitchFamily="18" charset="0"/>
                <a:cs typeface="Times New Roman" pitchFamily="18" charset="0"/>
              </a:rPr>
              <a:t>8086</a:t>
            </a:r>
            <a:r>
              <a:rPr lang="zh-CN" altLang="zh-CN" sz="2800" b="1" dirty="0" smtClean="0">
                <a:solidFill>
                  <a:srgbClr val="FF0000"/>
                </a:solidFill>
                <a:latin typeface="Times New Roman" pitchFamily="18" charset="0"/>
                <a:cs typeface="Times New Roman" pitchFamily="18" charset="0"/>
              </a:rPr>
              <a:t>系统</a:t>
            </a:r>
            <a:r>
              <a:rPr lang="zh-CN" altLang="zh-CN" sz="2800" b="1" dirty="0" smtClean="0">
                <a:latin typeface="Times New Roman" pitchFamily="18" charset="0"/>
                <a:cs typeface="Times New Roman" pitchFamily="18" charset="0"/>
              </a:rPr>
              <a:t>的主存地址位数是</a:t>
            </a:r>
            <a:r>
              <a:rPr lang="en-US" altLang="zh-CN" sz="2800" b="1" dirty="0" smtClean="0">
                <a:latin typeface="Times New Roman" pitchFamily="18" charset="0"/>
                <a:cs typeface="Times New Roman" pitchFamily="18" charset="0"/>
              </a:rPr>
              <a:t>20</a:t>
            </a:r>
            <a:r>
              <a:rPr lang="zh-CN" altLang="zh-CN" sz="2800" b="1" dirty="0" smtClean="0">
                <a:latin typeface="Times New Roman" pitchFamily="18" charset="0"/>
                <a:cs typeface="Times New Roman" pitchFamily="18" charset="0"/>
              </a:rPr>
              <a:t>位，其主存容量最大为</a:t>
            </a:r>
            <a:r>
              <a:rPr lang="en-US" altLang="zh-CN" sz="2800" b="1" dirty="0" smtClean="0">
                <a:latin typeface="Times New Roman" pitchFamily="18" charset="0"/>
                <a:cs typeface="Times New Roman" pitchFamily="18" charset="0"/>
              </a:rPr>
              <a:t>2</a:t>
            </a:r>
            <a:r>
              <a:rPr lang="en-US" altLang="zh-CN" sz="2800" b="1" baseline="30000" dirty="0" smtClean="0">
                <a:latin typeface="Times New Roman" pitchFamily="18" charset="0"/>
                <a:cs typeface="Times New Roman" pitchFamily="18" charset="0"/>
              </a:rPr>
              <a:t>20</a:t>
            </a:r>
            <a:r>
              <a:rPr lang="zh-CN" altLang="zh-CN" sz="2800" b="1" dirty="0" smtClean="0">
                <a:latin typeface="Times New Roman" pitchFamily="18" charset="0"/>
                <a:cs typeface="Times New Roman" pitchFamily="18" charset="0"/>
              </a:rPr>
              <a:t>字节＝</a:t>
            </a:r>
            <a:r>
              <a:rPr lang="en-US" altLang="zh-CN" sz="2800" b="1" dirty="0" smtClean="0">
                <a:latin typeface="Times New Roman" pitchFamily="18" charset="0"/>
                <a:cs typeface="Times New Roman" pitchFamily="18" charset="0"/>
              </a:rPr>
              <a:t>1MB</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8086</a:t>
            </a:r>
            <a:r>
              <a:rPr lang="zh-CN" altLang="zh-CN" sz="2800" b="1" dirty="0" smtClean="0">
                <a:latin typeface="Times New Roman" pitchFamily="18" charset="0"/>
                <a:cs typeface="Times New Roman" pitchFamily="18" charset="0"/>
              </a:rPr>
              <a:t>系统对主存的使用采取</a:t>
            </a:r>
            <a:r>
              <a:rPr lang="zh-CN" altLang="zh-CN" sz="2800" b="1" dirty="0" smtClean="0">
                <a:solidFill>
                  <a:srgbClr val="FF0000"/>
                </a:solidFill>
                <a:latin typeface="Times New Roman" pitchFamily="18" charset="0"/>
                <a:cs typeface="Times New Roman" pitchFamily="18" charset="0"/>
              </a:rPr>
              <a:t>分段模式</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latin typeface="Times New Roman" pitchFamily="18" charset="0"/>
                <a:cs typeface="Times New Roman" pitchFamily="18" charset="0"/>
              </a:rPr>
              <a:t>一个段的最大容量被限制在</a:t>
            </a:r>
            <a:r>
              <a:rPr lang="en-US" altLang="zh-CN" sz="2800" b="1" dirty="0" smtClean="0">
                <a:solidFill>
                  <a:srgbClr val="FF0000"/>
                </a:solidFill>
                <a:latin typeface="Times New Roman" pitchFamily="18" charset="0"/>
                <a:cs typeface="Times New Roman" pitchFamily="18" charset="0"/>
              </a:rPr>
              <a:t>64KB</a:t>
            </a:r>
            <a:r>
              <a:rPr lang="zh-CN" altLang="zh-CN" sz="2800" b="1" dirty="0" smtClean="0">
                <a:latin typeface="Times New Roman" pitchFamily="18" charset="0"/>
                <a:cs typeface="Times New Roman" pitchFamily="18" charset="0"/>
              </a:rPr>
              <a:t>，即</a:t>
            </a:r>
            <a:r>
              <a:rPr lang="en-US" altLang="zh-CN" sz="2800" b="1" dirty="0" smtClean="0">
                <a:latin typeface="Times New Roman" pitchFamily="18" charset="0"/>
                <a:cs typeface="Times New Roman" pitchFamily="18" charset="0"/>
              </a:rPr>
              <a:t>2</a:t>
            </a:r>
            <a:r>
              <a:rPr lang="en-US" altLang="zh-CN" sz="2800" b="1" baseline="30000" dirty="0" smtClean="0">
                <a:latin typeface="Times New Roman" pitchFamily="18" charset="0"/>
                <a:cs typeface="Times New Roman" pitchFamily="18" charset="0"/>
              </a:rPr>
              <a:t>16</a:t>
            </a:r>
            <a:r>
              <a:rPr lang="zh-CN" altLang="zh-CN" sz="2800" b="1" dirty="0" smtClean="0">
                <a:latin typeface="Times New Roman" pitchFamily="18" charset="0"/>
                <a:cs typeface="Times New Roman" pitchFamily="18" charset="0"/>
              </a:rPr>
              <a:t>字节</a:t>
            </a:r>
            <a:r>
              <a:rPr lang="zh-CN" altLang="en-US" sz="2800" b="1" dirty="0" smtClean="0">
                <a:latin typeface="Times New Roman" pitchFamily="18" charset="0"/>
                <a:cs typeface="Times New Roman" pitchFamily="18" charset="0"/>
              </a:rPr>
              <a:t>，</a:t>
            </a:r>
            <a:r>
              <a:rPr lang="zh-CN" altLang="zh-CN" sz="2800" b="1" dirty="0" smtClean="0">
                <a:solidFill>
                  <a:srgbClr val="FF0000"/>
                </a:solidFill>
                <a:latin typeface="Times New Roman" pitchFamily="18" charset="0"/>
                <a:cs typeface="Times New Roman" pitchFamily="18" charset="0"/>
              </a:rPr>
              <a:t>段内地址</a:t>
            </a:r>
            <a:r>
              <a:rPr lang="zh-CN" altLang="zh-CN" sz="2800" b="1" dirty="0" smtClean="0">
                <a:latin typeface="Times New Roman" pitchFamily="18" charset="0"/>
                <a:cs typeface="Times New Roman" pitchFamily="18" charset="0"/>
              </a:rPr>
              <a:t>（或段内</a:t>
            </a:r>
            <a:r>
              <a:rPr lang="zh-CN" altLang="zh-CN" sz="2800" b="1" dirty="0" smtClean="0">
                <a:solidFill>
                  <a:srgbClr val="FF0000"/>
                </a:solidFill>
                <a:latin typeface="Times New Roman" pitchFamily="18" charset="0"/>
                <a:cs typeface="Times New Roman" pitchFamily="18" charset="0"/>
              </a:rPr>
              <a:t>偏移地址</a:t>
            </a:r>
            <a:r>
              <a:rPr lang="zh-CN" altLang="zh-CN" sz="2800" b="1" dirty="0" smtClean="0">
                <a:latin typeface="Times New Roman" pitchFamily="18" charset="0"/>
                <a:cs typeface="Times New Roman" pitchFamily="18" charset="0"/>
              </a:rPr>
              <a:t>）</a:t>
            </a:r>
            <a:r>
              <a:rPr lang="zh-CN" altLang="en-US" sz="2800" b="1" dirty="0" smtClean="0">
                <a:latin typeface="Times New Roman" pitchFamily="18" charset="0"/>
                <a:cs typeface="Times New Roman" pitchFamily="18" charset="0"/>
              </a:rPr>
              <a:t>为</a:t>
            </a:r>
            <a:r>
              <a:rPr lang="en-US" altLang="zh-CN" sz="2800" b="1" dirty="0" smtClean="0">
                <a:latin typeface="Times New Roman" pitchFamily="18" charset="0"/>
                <a:cs typeface="Times New Roman" pitchFamily="18" charset="0"/>
              </a:rPr>
              <a:t>16</a:t>
            </a:r>
            <a:r>
              <a:rPr lang="zh-CN" altLang="en-US" sz="2800" b="1" dirty="0" smtClean="0">
                <a:latin typeface="Times New Roman" pitchFamily="18" charset="0"/>
                <a:cs typeface="Times New Roman" pitchFamily="18" charset="0"/>
              </a:rPr>
              <a:t>位。</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en-US" sz="2800" b="1" dirty="0" smtClean="0">
                <a:latin typeface="Times New Roman" pitchFamily="18" charset="0"/>
                <a:cs typeface="Times New Roman" pitchFamily="18" charset="0"/>
              </a:rPr>
              <a:t>段内地址</a:t>
            </a:r>
            <a:r>
              <a:rPr lang="zh-CN" altLang="zh-CN" sz="2800" b="1" dirty="0" smtClean="0">
                <a:latin typeface="Times New Roman" pitchFamily="18" charset="0"/>
                <a:cs typeface="Times New Roman" pitchFamily="18" charset="0"/>
              </a:rPr>
              <a:t>不是</a:t>
            </a:r>
            <a:r>
              <a:rPr lang="en-US" altLang="zh-CN" sz="2800" b="1" dirty="0" smtClean="0">
                <a:latin typeface="Times New Roman" pitchFamily="18" charset="0"/>
                <a:cs typeface="Times New Roman" pitchFamily="18" charset="0"/>
              </a:rPr>
              <a:t>20</a:t>
            </a:r>
            <a:r>
              <a:rPr lang="zh-CN" altLang="zh-CN" sz="2800" b="1" dirty="0" smtClean="0">
                <a:latin typeface="Times New Roman" pitchFamily="18" charset="0"/>
                <a:cs typeface="Times New Roman" pitchFamily="18" charset="0"/>
              </a:rPr>
              <a:t>位的主存</a:t>
            </a:r>
            <a:r>
              <a:rPr lang="zh-CN" altLang="zh-CN" sz="2800" b="1" dirty="0" smtClean="0">
                <a:solidFill>
                  <a:srgbClr val="FF0000"/>
                </a:solidFill>
                <a:latin typeface="Times New Roman" pitchFamily="18" charset="0"/>
                <a:cs typeface="Times New Roman" pitchFamily="18" charset="0"/>
              </a:rPr>
              <a:t>实际地址</a:t>
            </a:r>
            <a:r>
              <a:rPr lang="zh-CN" altLang="zh-CN" sz="2800" b="1" dirty="0" smtClean="0">
                <a:latin typeface="Times New Roman" pitchFamily="18" charset="0"/>
                <a:cs typeface="Times New Roman" pitchFamily="18" charset="0"/>
              </a:rPr>
              <a:t>（也称</a:t>
            </a:r>
            <a:r>
              <a:rPr lang="zh-CN" altLang="zh-CN" sz="2800" b="1" dirty="0" smtClean="0">
                <a:solidFill>
                  <a:srgbClr val="FF0000"/>
                </a:solidFill>
                <a:latin typeface="Times New Roman" pitchFamily="18" charset="0"/>
                <a:cs typeface="Times New Roman" pitchFamily="18" charset="0"/>
              </a:rPr>
              <a:t>物理地址</a:t>
            </a:r>
            <a:r>
              <a:rPr lang="zh-CN" altLang="zh-CN" sz="2800" b="1" dirty="0" smtClean="0">
                <a:latin typeface="Times New Roman" pitchFamily="18" charset="0"/>
                <a:cs typeface="Times New Roman" pitchFamily="18" charset="0"/>
              </a:rPr>
              <a:t>）</a:t>
            </a:r>
            <a:r>
              <a:rPr lang="zh-CN" altLang="en-US" sz="2800" b="1" dirty="0" smtClean="0">
                <a:latin typeface="Times New Roman" pitchFamily="18" charset="0"/>
                <a:cs typeface="Times New Roman" pitchFamily="18" charset="0"/>
              </a:rPr>
              <a:t>，</a:t>
            </a:r>
            <a:r>
              <a:rPr lang="zh-CN" altLang="zh-CN" sz="2800" b="1" dirty="0" smtClean="0"/>
              <a:t>不能直接用来访问主存</a:t>
            </a:r>
            <a:r>
              <a:rPr lang="zh-CN" altLang="en-US" sz="2800" b="1" dirty="0" smtClean="0">
                <a:latin typeface="Times New Roman" pitchFamily="18" charset="0"/>
                <a:cs typeface="Times New Roman" pitchFamily="18" charset="0"/>
              </a:rPr>
              <a:t>。</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37889" name="Object 1"/>
          <p:cNvGraphicFramePr>
            <a:graphicFrameLocks noChangeAspect="1"/>
          </p:cNvGraphicFramePr>
          <p:nvPr/>
        </p:nvGraphicFramePr>
        <p:xfrm>
          <a:off x="1907704" y="980728"/>
          <a:ext cx="5760640" cy="5438044"/>
        </p:xfrm>
        <a:graphic>
          <a:graphicData uri="http://schemas.openxmlformats.org/presentationml/2006/ole">
            <p:oleObj spid="_x0000_s37889" name="Visio" r:id="rId3" imgW="3679716" imgH="3467977" progId="Visio.Drawing.11">
              <p:embed/>
            </p:oleObj>
          </a:graphicData>
        </a:graphic>
      </p:graphicFrame>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514350" lvl="0" indent="-514350">
              <a:spcBef>
                <a:spcPct val="20000"/>
              </a:spcBef>
              <a:buClr>
                <a:srgbClr val="C87608"/>
              </a:buClr>
              <a:buSzPct val="95000"/>
              <a:buFont typeface="Wingdings" pitchFamily="2" charset="2"/>
              <a:buChar char="u"/>
            </a:pPr>
            <a:r>
              <a:rPr lang="zh-CN" altLang="en-US" sz="2800" b="1" dirty="0" smtClean="0"/>
              <a:t>段首的</a:t>
            </a:r>
            <a:r>
              <a:rPr lang="zh-CN" altLang="zh-CN" sz="2800" b="1" dirty="0" smtClean="0"/>
              <a:t>物理地址称为该段的段首地址，简称</a:t>
            </a:r>
            <a:r>
              <a:rPr lang="zh-CN" altLang="zh-CN" sz="2800" b="1" dirty="0" smtClean="0">
                <a:solidFill>
                  <a:srgbClr val="FF0000"/>
                </a:solidFill>
              </a:rPr>
              <a:t>段地址</a:t>
            </a:r>
            <a:r>
              <a:rPr lang="zh-CN" altLang="zh-CN" sz="2800" b="1" dirty="0" smtClean="0"/>
              <a:t>。</a:t>
            </a:r>
            <a:endParaRPr lang="en-US" altLang="zh-CN" sz="2800" b="1" dirty="0" smtClean="0"/>
          </a:p>
          <a:p>
            <a:pPr marL="514350" lvl="0" indent="-514350">
              <a:spcBef>
                <a:spcPct val="20000"/>
              </a:spcBef>
              <a:buClr>
                <a:srgbClr val="C87608"/>
              </a:buClr>
              <a:buSzPct val="95000"/>
              <a:buFont typeface="Wingdings" pitchFamily="2" charset="2"/>
              <a:buChar char="u"/>
            </a:pPr>
            <a:r>
              <a:rPr lang="zh-CN" altLang="zh-CN" sz="2800" b="1" dirty="0" smtClean="0"/>
              <a:t>段内一个存储单元的物理地址是该存储单元的段内偏移地址与该段的段地址之和</a:t>
            </a:r>
            <a:r>
              <a:rPr lang="zh-CN" altLang="en-US" sz="2800" b="1" dirty="0" smtClean="0"/>
              <a:t>：</a:t>
            </a:r>
            <a:endParaRPr lang="en-US" altLang="zh-CN" sz="2800" b="1" dirty="0" smtClean="0"/>
          </a:p>
          <a:p>
            <a:pPr marL="514350" lvl="0" indent="-514350" algn="ctr">
              <a:spcBef>
                <a:spcPct val="20000"/>
              </a:spcBef>
              <a:buClr>
                <a:srgbClr val="C87608"/>
              </a:buClr>
              <a:buSzPct val="95000"/>
            </a:pPr>
            <a:r>
              <a:rPr lang="zh-CN" altLang="en-US" sz="2800" b="1" dirty="0" smtClean="0">
                <a:solidFill>
                  <a:srgbClr val="FF0000"/>
                </a:solidFill>
                <a:latin typeface="华文楷体" pitchFamily="2" charset="-122"/>
                <a:ea typeface="华文楷体" pitchFamily="2" charset="-122"/>
                <a:cs typeface="Times New Roman" pitchFamily="18" charset="0"/>
              </a:rPr>
              <a:t>物理</a:t>
            </a:r>
            <a:r>
              <a:rPr kumimoji="0" lang="zh-CN" altLang="en-US" sz="2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Times New Roman" pitchFamily="18" charset="0"/>
              </a:rPr>
              <a:t>地址</a:t>
            </a:r>
            <a:r>
              <a:rPr kumimoji="0" lang="en-US" altLang="zh-CN" sz="2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Times New Roman" pitchFamily="18" charset="0"/>
              </a:rPr>
              <a:t>=</a:t>
            </a:r>
            <a:r>
              <a:rPr kumimoji="0" lang="zh-CN" altLang="en-US" sz="2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Times New Roman" pitchFamily="18" charset="0"/>
              </a:rPr>
              <a:t>段地址</a:t>
            </a:r>
            <a:r>
              <a:rPr kumimoji="0" lang="en-US" altLang="zh-CN" sz="2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Times New Roman" pitchFamily="18" charset="0"/>
              </a:rPr>
              <a:t>+</a:t>
            </a:r>
            <a:r>
              <a:rPr kumimoji="0" lang="zh-CN" altLang="en-US" sz="2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Times New Roman" pitchFamily="18" charset="0"/>
              </a:rPr>
              <a:t>偏移地址</a:t>
            </a:r>
            <a:endParaRPr kumimoji="0" lang="en-US" altLang="zh-CN" sz="2800" b="1" i="0" u="none" strike="noStrike" kern="1200" cap="none" spc="0" normalizeH="0" baseline="0" noProof="0" dirty="0" smtClean="0">
              <a:ln>
                <a:noFill/>
              </a:ln>
              <a:solidFill>
                <a:srgbClr val="FF0000"/>
              </a:solidFill>
              <a:effectLst/>
              <a:uLnTx/>
              <a:uFillTx/>
              <a:latin typeface="华文楷体" pitchFamily="2" charset="-122"/>
              <a:ea typeface="华文楷体" pitchFamily="2" charset="-122"/>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t>主存分段模式下，一个存储单元的地址要用段地址和段内偏移地址两部分表示，这样表示的地址称为</a:t>
            </a:r>
            <a:r>
              <a:rPr lang="zh-CN" altLang="zh-CN" sz="2800" b="1" dirty="0" smtClean="0">
                <a:solidFill>
                  <a:srgbClr val="FF0000"/>
                </a:solidFill>
              </a:rPr>
              <a:t>逻辑地址</a:t>
            </a:r>
            <a:r>
              <a:rPr lang="zh-CN" altLang="zh-CN" sz="2800" b="1" dirty="0" smtClean="0"/>
              <a:t>。</a:t>
            </a:r>
            <a:endParaRPr lang="en-US" altLang="zh-CN" sz="2800" b="1" dirty="0" smtClean="0"/>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8086</a:t>
            </a:r>
            <a:r>
              <a:rPr lang="zh-CN" altLang="zh-CN" sz="2800" b="1" dirty="0" smtClean="0">
                <a:latin typeface="Times New Roman" pitchFamily="18" charset="0"/>
                <a:cs typeface="Times New Roman" pitchFamily="18" charset="0"/>
              </a:rPr>
              <a:t>系统规定，只有</a:t>
            </a:r>
            <a:r>
              <a:rPr lang="zh-CN" altLang="zh-CN" sz="2800" b="1" dirty="0" smtClean="0">
                <a:solidFill>
                  <a:srgbClr val="FF0000"/>
                </a:solidFill>
                <a:latin typeface="Times New Roman" pitchFamily="18" charset="0"/>
                <a:cs typeface="Times New Roman" pitchFamily="18" charset="0"/>
              </a:rPr>
              <a:t>能被</a:t>
            </a:r>
            <a:r>
              <a:rPr lang="en-US" altLang="zh-CN" sz="2800" b="1" dirty="0" smtClean="0">
                <a:solidFill>
                  <a:srgbClr val="FF0000"/>
                </a:solidFill>
                <a:latin typeface="Times New Roman" pitchFamily="18" charset="0"/>
                <a:cs typeface="Times New Roman" pitchFamily="18" charset="0"/>
              </a:rPr>
              <a:t>16</a:t>
            </a:r>
            <a:r>
              <a:rPr lang="zh-CN" altLang="zh-CN" sz="2800" b="1" dirty="0" smtClean="0">
                <a:solidFill>
                  <a:srgbClr val="FF0000"/>
                </a:solidFill>
                <a:latin typeface="Times New Roman" pitchFamily="18" charset="0"/>
                <a:cs typeface="Times New Roman" pitchFamily="18" charset="0"/>
              </a:rPr>
              <a:t>整除</a:t>
            </a:r>
            <a:r>
              <a:rPr lang="zh-CN" altLang="zh-CN" sz="2800" b="1" dirty="0" smtClean="0">
                <a:latin typeface="Times New Roman" pitchFamily="18" charset="0"/>
                <a:cs typeface="Times New Roman" pitchFamily="18" charset="0"/>
              </a:rPr>
              <a:t>的物理地址才能作为段地址</a:t>
            </a:r>
            <a:endParaRPr lang="en-US" altLang="zh-CN" sz="2800" b="1" dirty="0" smtClean="0">
              <a:latin typeface="Times New Roman" pitchFamily="18" charset="0"/>
              <a:cs typeface="Times New Roman" pitchFamily="18" charset="0"/>
            </a:endParaRPr>
          </a:p>
          <a:p>
            <a:pPr marL="514350" lvl="0" indent="-514350" algn="ctr">
              <a:spcBef>
                <a:spcPct val="20000"/>
              </a:spcBef>
              <a:buClr>
                <a:srgbClr val="C87608"/>
              </a:buClr>
              <a:buSzPct val="95000"/>
            </a:pPr>
            <a:r>
              <a:rPr lang="en-US" altLang="zh-CN" sz="2800" b="1" dirty="0" smtClean="0">
                <a:latin typeface="+mn-ea"/>
              </a:rPr>
              <a:t>xxxxxxxxxxxxxxxx</a:t>
            </a:r>
            <a:r>
              <a:rPr lang="en-US" altLang="zh-CN" sz="2800" b="1" dirty="0" smtClean="0">
                <a:solidFill>
                  <a:srgbClr val="FF0000"/>
                </a:solidFill>
                <a:latin typeface="+mn-ea"/>
              </a:rPr>
              <a:t>0000</a:t>
            </a:r>
            <a:endParaRPr kumimoji="0" lang="en-US" altLang="zh-CN" sz="2800" b="1" i="0" u="none" strike="noStrike" kern="1200" cap="none" spc="0" normalizeH="0" baseline="0" noProof="0" dirty="0" smtClean="0">
              <a:ln>
                <a:noFill/>
              </a:ln>
              <a:solidFill>
                <a:srgbClr val="FF0000"/>
              </a:solidFill>
              <a:effectLst/>
              <a:uLnTx/>
              <a:uFillTx/>
              <a:latin typeface="+mn-ea"/>
              <a:cs typeface="Times New Roman" pitchFamily="18" charset="0"/>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514350" lvl="0" indent="-514350">
              <a:spcBef>
                <a:spcPct val="20000"/>
              </a:spcBef>
              <a:buClr>
                <a:srgbClr val="C87608"/>
              </a:buClr>
              <a:buSzPct val="95000"/>
              <a:buFont typeface="Wingdings" pitchFamily="2" charset="2"/>
              <a:buChar char="u"/>
            </a:pPr>
            <a:r>
              <a:rPr lang="zh-CN" altLang="zh-CN" sz="2800" b="1" dirty="0" smtClean="0">
                <a:latin typeface="Times New Roman" pitchFamily="18" charset="0"/>
                <a:cs typeface="Times New Roman" pitchFamily="18" charset="0"/>
              </a:rPr>
              <a:t>段地址的</a:t>
            </a:r>
            <a:r>
              <a:rPr lang="zh-CN" altLang="zh-CN" sz="2800" b="1" dirty="0" smtClean="0">
                <a:solidFill>
                  <a:srgbClr val="FF0000"/>
                </a:solidFill>
                <a:latin typeface="Times New Roman" pitchFamily="18" charset="0"/>
                <a:cs typeface="Times New Roman" pitchFamily="18" charset="0"/>
              </a:rPr>
              <a:t>高</a:t>
            </a:r>
            <a:r>
              <a:rPr lang="en-US" altLang="zh-CN" sz="2800" b="1" dirty="0" smtClean="0">
                <a:solidFill>
                  <a:srgbClr val="FF0000"/>
                </a:solidFill>
                <a:latin typeface="Times New Roman" pitchFamily="18" charset="0"/>
                <a:cs typeface="Times New Roman" pitchFamily="18" charset="0"/>
              </a:rPr>
              <a:t>16</a:t>
            </a:r>
            <a:r>
              <a:rPr lang="zh-CN" altLang="zh-CN" sz="2800" b="1" dirty="0" smtClean="0">
                <a:solidFill>
                  <a:srgbClr val="FF0000"/>
                </a:solidFill>
                <a:latin typeface="Times New Roman" pitchFamily="18" charset="0"/>
                <a:cs typeface="Times New Roman" pitchFamily="18" charset="0"/>
              </a:rPr>
              <a:t>位</a:t>
            </a:r>
            <a:r>
              <a:rPr lang="zh-CN" altLang="en-US" sz="2800" b="1" dirty="0" smtClean="0">
                <a:latin typeface="Times New Roman" pitchFamily="18" charset="0"/>
                <a:cs typeface="Times New Roman" pitchFamily="18" charset="0"/>
              </a:rPr>
              <a:t>存于</a:t>
            </a:r>
            <a:r>
              <a:rPr lang="zh-CN" altLang="zh-CN" sz="2800" b="1" dirty="0" smtClean="0">
                <a:solidFill>
                  <a:srgbClr val="FF0000"/>
                </a:solidFill>
                <a:latin typeface="Times New Roman" pitchFamily="18" charset="0"/>
                <a:cs typeface="Times New Roman" pitchFamily="18" charset="0"/>
              </a:rPr>
              <a:t>段寄存器</a:t>
            </a:r>
            <a:r>
              <a:rPr lang="zh-CN" altLang="en-US" sz="2800" b="1" dirty="0" smtClean="0">
                <a:latin typeface="Times New Roman" pitchFamily="18" charset="0"/>
                <a:cs typeface="Times New Roman" pitchFamily="18" charset="0"/>
              </a:rPr>
              <a:t>中</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endParaRPr lang="en-US"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solidFill>
                  <a:srgbClr val="FF0066"/>
                </a:solidFill>
                <a:latin typeface="Times New Roman" pitchFamily="18" charset="0"/>
                <a:ea typeface="华文楷体" pitchFamily="2" charset="-122"/>
                <a:cs typeface="Times New Roman" pitchFamily="18" charset="0"/>
              </a:rPr>
              <a:t>【例</a:t>
            </a:r>
            <a:r>
              <a:rPr lang="en-US" altLang="zh-CN" sz="2400" b="1" dirty="0" smtClean="0">
                <a:solidFill>
                  <a:srgbClr val="FF0066"/>
                </a:solidFill>
                <a:latin typeface="华文楷体" pitchFamily="2" charset="-122"/>
                <a:ea typeface="华文楷体" pitchFamily="2" charset="-122"/>
                <a:cs typeface="Times New Roman" pitchFamily="18" charset="0"/>
              </a:rPr>
              <a:t>1.13</a:t>
            </a:r>
            <a:r>
              <a:rPr lang="zh-CN" altLang="zh-CN" sz="2400" b="1" dirty="0" smtClean="0">
                <a:solidFill>
                  <a:srgbClr val="FF0066"/>
                </a:solidFill>
                <a:latin typeface="Times New Roman" pitchFamily="18" charset="0"/>
                <a:ea typeface="华文楷体" pitchFamily="2" charset="-122"/>
                <a:cs typeface="Times New Roman" pitchFamily="18" charset="0"/>
              </a:rPr>
              <a:t>】</a:t>
            </a:r>
            <a:r>
              <a:rPr lang="en-US" altLang="zh-CN" sz="2400" b="1" dirty="0" smtClean="0">
                <a:latin typeface="Times New Roman" pitchFamily="18" charset="0"/>
                <a:ea typeface="华文楷体" pitchFamily="2" charset="-122"/>
                <a:cs typeface="Times New Roman" pitchFamily="18" charset="0"/>
              </a:rPr>
              <a:t>8086</a:t>
            </a:r>
            <a:r>
              <a:rPr lang="zh-CN" altLang="zh-CN" sz="2400" b="1" dirty="0" smtClean="0">
                <a:latin typeface="Times New Roman" pitchFamily="18" charset="0"/>
                <a:ea typeface="华文楷体" pitchFamily="2" charset="-122"/>
                <a:cs typeface="Times New Roman" pitchFamily="18" charset="0"/>
              </a:rPr>
              <a:t>系统中，逻辑地址通常表示为</a:t>
            </a:r>
          </a:p>
          <a:p>
            <a:pPr algn="ctr"/>
            <a:r>
              <a:rPr lang="zh-CN" altLang="zh-CN" sz="2400" b="1" dirty="0" smtClean="0">
                <a:solidFill>
                  <a:srgbClr val="FF0000"/>
                </a:solidFill>
                <a:latin typeface="Times New Roman" pitchFamily="18" charset="0"/>
                <a:ea typeface="华文楷体" pitchFamily="2" charset="-122"/>
                <a:cs typeface="Times New Roman" pitchFamily="18" charset="0"/>
              </a:rPr>
              <a:t>段地址</a:t>
            </a:r>
            <a:r>
              <a:rPr lang="en-US" altLang="zh-CN" sz="2400" b="1" dirty="0" smtClean="0">
                <a:solidFill>
                  <a:srgbClr val="FF0000"/>
                </a:solidFill>
                <a:latin typeface="Times New Roman" pitchFamily="18" charset="0"/>
                <a:ea typeface="华文楷体" pitchFamily="2" charset="-122"/>
                <a:cs typeface="Times New Roman" pitchFamily="18" charset="0"/>
              </a:rPr>
              <a:t>:</a:t>
            </a:r>
            <a:r>
              <a:rPr lang="zh-CN" altLang="zh-CN" sz="2400" b="1" dirty="0" smtClean="0">
                <a:solidFill>
                  <a:srgbClr val="FF0000"/>
                </a:solidFill>
                <a:latin typeface="Times New Roman" pitchFamily="18" charset="0"/>
                <a:ea typeface="华文楷体" pitchFamily="2" charset="-122"/>
                <a:cs typeface="Times New Roman" pitchFamily="18" charset="0"/>
              </a:rPr>
              <a:t>段内偏移地址</a:t>
            </a: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的格式。设某存储单元的逻辑地址用十六进制表示为</a:t>
            </a:r>
            <a:r>
              <a:rPr lang="en-US" altLang="zh-CN" sz="2400" b="1" dirty="0" smtClean="0">
                <a:latin typeface="Times New Roman" pitchFamily="18" charset="0"/>
                <a:ea typeface="华文楷体" pitchFamily="2" charset="-122"/>
                <a:cs typeface="Times New Roman" pitchFamily="18" charset="0"/>
              </a:rPr>
              <a:t>    </a:t>
            </a:r>
          </a:p>
          <a:p>
            <a:r>
              <a:rPr lang="en-US" altLang="zh-CN" sz="2400" b="1" dirty="0" smtClean="0">
                <a:latin typeface="Times New Roman" pitchFamily="18" charset="0"/>
                <a:ea typeface="华文楷体" pitchFamily="2" charset="-122"/>
                <a:cs typeface="Times New Roman" pitchFamily="18" charset="0"/>
              </a:rPr>
              <a:t>    138D:0200</a:t>
            </a:r>
            <a:r>
              <a:rPr lang="zh-CN" altLang="zh-CN" sz="2400" b="1" dirty="0" smtClean="0">
                <a:latin typeface="Times New Roman" pitchFamily="18" charset="0"/>
                <a:ea typeface="华文楷体" pitchFamily="2" charset="-122"/>
                <a:cs typeface="Times New Roman" pitchFamily="18" charset="0"/>
              </a:rPr>
              <a:t>，求该存储单元的物理地址。</a:t>
            </a: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解：首先在段地址低位添</a:t>
            </a:r>
            <a:r>
              <a:rPr lang="en-US" altLang="zh-CN" sz="2400" b="1" dirty="0" smtClean="0">
                <a:latin typeface="Times New Roman" pitchFamily="18" charset="0"/>
                <a:ea typeface="华文楷体" pitchFamily="2" charset="-122"/>
                <a:cs typeface="Times New Roman" pitchFamily="18" charset="0"/>
              </a:rPr>
              <a:t>0</a:t>
            </a:r>
            <a:r>
              <a:rPr lang="zh-CN" altLang="zh-CN" sz="2400" b="1" dirty="0" smtClean="0">
                <a:latin typeface="Times New Roman" pitchFamily="18" charset="0"/>
                <a:ea typeface="华文楷体" pitchFamily="2" charset="-122"/>
                <a:cs typeface="Times New Roman" pitchFamily="18" charset="0"/>
              </a:rPr>
              <a:t>（对十六进制，只需添一个</a:t>
            </a:r>
            <a:r>
              <a:rPr lang="en-US" altLang="zh-CN" sz="2400" b="1" dirty="0" smtClean="0">
                <a:latin typeface="Times New Roman" pitchFamily="18" charset="0"/>
                <a:ea typeface="华文楷体" pitchFamily="2" charset="-122"/>
                <a:cs typeface="Times New Roman" pitchFamily="18" charset="0"/>
              </a:rPr>
              <a:t>0</a:t>
            </a:r>
            <a:r>
              <a:rPr lang="zh-CN" altLang="zh-CN" sz="2400" b="1" dirty="0" smtClean="0">
                <a:latin typeface="Times New Roman" pitchFamily="18" charset="0"/>
                <a:ea typeface="华文楷体" pitchFamily="2" charset="-122"/>
                <a:cs typeface="Times New Roman" pitchFamily="18" charset="0"/>
              </a:rPr>
              <a:t>），</a:t>
            </a:r>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得到实际的段首地址</a:t>
            </a:r>
            <a:r>
              <a:rPr lang="en-US" altLang="zh-CN" sz="2400" b="1" dirty="0" smtClean="0">
                <a:latin typeface="Times New Roman" pitchFamily="18" charset="0"/>
                <a:ea typeface="华文楷体" pitchFamily="2" charset="-122"/>
                <a:cs typeface="Times New Roman" pitchFamily="18" charset="0"/>
              </a:rPr>
              <a:t>138D0H</a:t>
            </a:r>
            <a:r>
              <a:rPr lang="zh-CN" altLang="zh-CN" sz="2400" b="1" dirty="0" smtClean="0">
                <a:latin typeface="Times New Roman" pitchFamily="18" charset="0"/>
                <a:ea typeface="华文楷体" pitchFamily="2" charset="-122"/>
                <a:cs typeface="Times New Roman" pitchFamily="18" charset="0"/>
              </a:rPr>
              <a:t>，然后再与段内偏移地址</a:t>
            </a:r>
            <a:r>
              <a:rPr lang="en-US" altLang="zh-CN" sz="2400" b="1" dirty="0" smtClean="0">
                <a:latin typeface="Times New Roman" pitchFamily="18" charset="0"/>
                <a:ea typeface="华文楷体" pitchFamily="2" charset="-122"/>
                <a:cs typeface="Times New Roman" pitchFamily="18" charset="0"/>
              </a:rPr>
              <a:t>0200H</a:t>
            </a:r>
            <a:r>
              <a:rPr lang="zh-CN" altLang="zh-CN" sz="2400" b="1" dirty="0" smtClean="0">
                <a:latin typeface="Times New Roman" pitchFamily="18" charset="0"/>
                <a:ea typeface="华文楷体" pitchFamily="2" charset="-122"/>
                <a:cs typeface="Times New Roman" pitchFamily="18" charset="0"/>
              </a:rPr>
              <a:t>相加</a:t>
            </a:r>
          </a:p>
          <a:p>
            <a:pPr algn="ctr"/>
            <a:r>
              <a:rPr lang="en-US" altLang="zh-CN" sz="2400" b="1" dirty="0" smtClean="0">
                <a:latin typeface="Times New Roman" pitchFamily="18" charset="0"/>
                <a:ea typeface="华文楷体" pitchFamily="2" charset="-122"/>
                <a:cs typeface="Times New Roman" pitchFamily="18" charset="0"/>
              </a:rPr>
              <a:t>138D0H + 0200H = 13AD0H</a:t>
            </a:r>
            <a:endParaRPr lang="zh-CN" altLang="zh-CN" sz="2400" b="1" dirty="0" smtClean="0">
              <a:latin typeface="Times New Roman" pitchFamily="18" charset="0"/>
              <a:ea typeface="华文楷体" pitchFamily="2" charset="-122"/>
              <a:cs typeface="Times New Roman" pitchFamily="18" charset="0"/>
            </a:endParaRPr>
          </a:p>
          <a:p>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所以，该存储单元的物理地址为</a:t>
            </a:r>
            <a:r>
              <a:rPr lang="en-US" altLang="zh-CN" sz="2400" b="1" dirty="0" smtClean="0">
                <a:latin typeface="Times New Roman" pitchFamily="18" charset="0"/>
                <a:ea typeface="华文楷体" pitchFamily="2" charset="-122"/>
                <a:cs typeface="Times New Roman" pitchFamily="18" charset="0"/>
              </a:rPr>
              <a:t>13AD0H</a:t>
            </a:r>
            <a:r>
              <a:rPr lang="zh-CN" altLang="zh-CN" sz="2400" b="1" dirty="0" smtClean="0">
                <a:latin typeface="Times New Roman" pitchFamily="18" charset="0"/>
                <a:ea typeface="华文楷体" pitchFamily="2" charset="-122"/>
                <a:cs typeface="Times New Roman" pitchFamily="18" charset="0"/>
              </a:rPr>
              <a:t>（二进制表示为</a:t>
            </a:r>
            <a:r>
              <a:rPr lang="en-US" altLang="zh-CN" sz="2400" b="1" dirty="0" smtClean="0">
                <a:latin typeface="Times New Roman" pitchFamily="18" charset="0"/>
                <a:ea typeface="华文楷体" pitchFamily="2" charset="-122"/>
                <a:cs typeface="Times New Roman" pitchFamily="18" charset="0"/>
              </a:rPr>
              <a:t>00010011101011010000</a:t>
            </a:r>
            <a:r>
              <a:rPr lang="zh-CN" altLang="zh-CN" sz="2400" b="1" dirty="0" smtClean="0">
                <a:latin typeface="Times New Roman" pitchFamily="18" charset="0"/>
                <a:ea typeface="华文楷体" pitchFamily="2" charset="-122"/>
                <a:cs typeface="Times New Roman" pitchFamily="18" charset="0"/>
              </a:rPr>
              <a:t>）。</a:t>
            </a: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buFont typeface="Wingdings" pitchFamily="2" charset="2"/>
              <a:buChar char="u"/>
            </a:pP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endParaRPr kumimoji="0" lang="en-US" altLang="zh-CN" sz="2800" b="1" i="0" u="none" strike="noStrike" kern="1200" cap="none" spc="0" normalizeH="0" baseline="0" noProof="0" dirty="0" smtClean="0">
              <a:ln>
                <a:noFill/>
              </a:ln>
              <a:solidFill>
                <a:srgbClr val="FF0000"/>
              </a:solidFill>
              <a:effectLst/>
              <a:uLnTx/>
              <a:uFillTx/>
              <a:latin typeface="+mn-ea"/>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57200" y="704088"/>
            <a:ext cx="8229600" cy="564672"/>
          </a:xfrm>
        </p:spPr>
        <p:txBody>
          <a:bodyPr>
            <a:normAutofit/>
          </a:bodyPr>
          <a:lstStyle/>
          <a:p>
            <a:r>
              <a:rPr lang="en-US" altLang="zh-CN" sz="2800" dirty="0" smtClean="0">
                <a:solidFill>
                  <a:schemeClr val="accent1"/>
                </a:solidFill>
                <a:latin typeface="华文琥珀" pitchFamily="2" charset="-122"/>
                <a:ea typeface="华文琥珀" pitchFamily="2" charset="-122"/>
              </a:rPr>
              <a:t>1.1 </a:t>
            </a:r>
            <a:r>
              <a:rPr lang="zh-CN" altLang="zh-CN" sz="2800" dirty="0" smtClean="0">
                <a:solidFill>
                  <a:schemeClr val="accent1"/>
                </a:solidFill>
                <a:latin typeface="华文琥珀" pitchFamily="2" charset="-122"/>
                <a:ea typeface="华文琥珀" pitchFamily="2" charset="-122"/>
              </a:rPr>
              <a:t>汇编语言的特点</a:t>
            </a:r>
            <a:endParaRPr lang="zh-CN" altLang="en-US" sz="2800" dirty="0">
              <a:solidFill>
                <a:schemeClr val="accent1"/>
              </a:solidFill>
              <a:latin typeface="华文琥珀" pitchFamily="2" charset="-122"/>
              <a:ea typeface="华文琥珀" pitchFamily="2" charset="-122"/>
            </a:endParaRPr>
          </a:p>
        </p:txBody>
      </p:sp>
      <p:sp>
        <p:nvSpPr>
          <p:cNvPr id="3" name="内容占位符 2"/>
          <p:cNvSpPr>
            <a:spLocks noGrp="1"/>
          </p:cNvSpPr>
          <p:nvPr>
            <p:ph idx="1"/>
          </p:nvPr>
        </p:nvSpPr>
        <p:spPr>
          <a:xfrm>
            <a:off x="457200" y="1556792"/>
            <a:ext cx="8229600" cy="4767808"/>
          </a:xfrm>
        </p:spPr>
        <p:txBody>
          <a:bodyPr>
            <a:normAutofit/>
          </a:bodyPr>
          <a:lstStyle/>
          <a:p>
            <a:pPr>
              <a:buNone/>
            </a:pPr>
            <a:r>
              <a:rPr lang="en-US" altLang="zh-CN" sz="2800" b="1" dirty="0" smtClean="0">
                <a:solidFill>
                  <a:srgbClr val="6A18A8"/>
                </a:solidFill>
                <a:latin typeface="方正舒体" pitchFamily="2" charset="-122"/>
                <a:ea typeface="方正舒体" pitchFamily="2" charset="-122"/>
              </a:rPr>
              <a:t>1.1.1 </a:t>
            </a:r>
            <a:r>
              <a:rPr lang="zh-CN" altLang="zh-CN" sz="2800" b="1" dirty="0" smtClean="0">
                <a:solidFill>
                  <a:srgbClr val="6A18A8"/>
                </a:solidFill>
                <a:latin typeface="方正舒体" pitchFamily="2" charset="-122"/>
                <a:ea typeface="方正舒体" pitchFamily="2" charset="-122"/>
              </a:rPr>
              <a:t>汇编语言与机器语言的关系</a:t>
            </a:r>
            <a:endParaRPr lang="en-US" altLang="zh-CN" sz="2800" b="1" dirty="0" smtClean="0">
              <a:solidFill>
                <a:srgbClr val="6A18A8"/>
              </a:solidFill>
              <a:latin typeface="方正舒体" pitchFamily="2" charset="-122"/>
              <a:ea typeface="方正舒体" pitchFamily="2" charset="-122"/>
            </a:endParaRPr>
          </a:p>
          <a:p>
            <a:pPr>
              <a:buClr>
                <a:srgbClr val="C87608"/>
              </a:buClr>
              <a:buFont typeface="Wingdings" pitchFamily="2" charset="2"/>
              <a:buChar char="u"/>
            </a:pPr>
            <a:r>
              <a:rPr lang="zh-CN" altLang="zh-CN" sz="2800" b="1" dirty="0" smtClean="0">
                <a:solidFill>
                  <a:srgbClr val="FF0000"/>
                </a:solidFill>
              </a:rPr>
              <a:t>计算机语言</a:t>
            </a:r>
            <a:r>
              <a:rPr lang="zh-CN" altLang="zh-CN" sz="2800" b="1" dirty="0" smtClean="0"/>
              <a:t>是人们用来给计算机描述操作任务的工具。</a:t>
            </a:r>
            <a:endParaRPr lang="en-US" altLang="zh-CN" sz="2800" b="1" dirty="0" smtClean="0"/>
          </a:p>
          <a:p>
            <a:pPr>
              <a:buClr>
                <a:srgbClr val="C87608"/>
              </a:buClr>
              <a:buFont typeface="Wingdings" pitchFamily="2" charset="2"/>
              <a:buChar char="u"/>
            </a:pPr>
            <a:r>
              <a:rPr lang="zh-CN" altLang="en-US" sz="2800" b="1" dirty="0" smtClean="0"/>
              <a:t>计算机能直接识别</a:t>
            </a:r>
            <a:r>
              <a:rPr lang="zh-CN" altLang="zh-CN" sz="2800" b="1" dirty="0" smtClean="0"/>
              <a:t>的计算机语言是直接用二进制代码来表述的，这就是</a:t>
            </a:r>
            <a:r>
              <a:rPr lang="zh-CN" altLang="zh-CN" sz="2800" b="1" dirty="0" smtClean="0">
                <a:solidFill>
                  <a:srgbClr val="FF0000"/>
                </a:solidFill>
              </a:rPr>
              <a:t>机器语言</a:t>
            </a:r>
            <a:r>
              <a:rPr lang="zh-CN" altLang="zh-CN" sz="2800" b="1" dirty="0" smtClean="0"/>
              <a:t>。</a:t>
            </a:r>
            <a:endParaRPr lang="en-US" altLang="zh-CN" sz="2800" b="1" dirty="0" smtClean="0"/>
          </a:p>
          <a:p>
            <a:pPr>
              <a:buClr>
                <a:srgbClr val="C87608"/>
              </a:buClr>
              <a:buFont typeface="Wingdings" pitchFamily="2" charset="2"/>
              <a:buChar char="u"/>
            </a:pPr>
            <a:r>
              <a:rPr lang="zh-CN" altLang="zh-CN" sz="2800" b="1" dirty="0" smtClean="0"/>
              <a:t>机器语言的基本要素是</a:t>
            </a:r>
            <a:r>
              <a:rPr lang="zh-CN" altLang="zh-CN" sz="2800" b="1" dirty="0" smtClean="0">
                <a:solidFill>
                  <a:srgbClr val="FF0000"/>
                </a:solidFill>
              </a:rPr>
              <a:t>机器指令</a:t>
            </a:r>
            <a:r>
              <a:rPr lang="zh-CN" altLang="zh-CN" sz="2800" b="1" dirty="0" smtClean="0"/>
              <a:t>（简称</a:t>
            </a:r>
            <a:r>
              <a:rPr lang="zh-CN" altLang="zh-CN" sz="2800" b="1" dirty="0" smtClean="0">
                <a:solidFill>
                  <a:srgbClr val="FF0000"/>
                </a:solidFill>
              </a:rPr>
              <a:t>指令</a:t>
            </a:r>
            <a:r>
              <a:rPr lang="zh-CN" altLang="zh-CN" sz="2800" b="1" dirty="0" smtClean="0"/>
              <a:t>），每条指令用于给计算机下达一个简单操作任务</a:t>
            </a:r>
            <a:r>
              <a:rPr lang="zh-CN" altLang="en-US" sz="2800" b="1" dirty="0" smtClean="0"/>
              <a:t>。</a:t>
            </a:r>
            <a:endParaRPr lang="en-US" altLang="zh-CN" sz="2800" b="1" dirty="0" smtClean="0"/>
          </a:p>
          <a:p>
            <a:pPr>
              <a:buClr>
                <a:srgbClr val="C87608"/>
              </a:buClr>
              <a:buFont typeface="Wingdings" pitchFamily="2" charset="2"/>
              <a:buChar char="u"/>
            </a:pPr>
            <a:r>
              <a:rPr lang="zh-CN" altLang="zh-CN" sz="2800" b="1" dirty="0" smtClean="0"/>
              <a:t>按一定顺序排列起来的指令序列就是</a:t>
            </a:r>
            <a:r>
              <a:rPr lang="zh-CN" altLang="zh-CN" sz="2800" b="1" dirty="0" smtClean="0">
                <a:solidFill>
                  <a:srgbClr val="FF0000"/>
                </a:solidFill>
              </a:rPr>
              <a:t>程序</a:t>
            </a:r>
            <a:r>
              <a:rPr lang="zh-CN" altLang="zh-CN" sz="2800" b="1" dirty="0" smtClean="0"/>
              <a:t>。</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400600"/>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lang="en-US" altLang="zh-CN" sz="2800" b="1" dirty="0" smtClean="0">
                <a:solidFill>
                  <a:srgbClr val="A50021"/>
                </a:solidFill>
                <a:latin typeface="Times New Roman" pitchFamily="18" charset="0"/>
                <a:ea typeface="楷体" pitchFamily="49" charset="-122"/>
                <a:cs typeface="Times New Roman" pitchFamily="18" charset="0"/>
              </a:rPr>
              <a:t>    </a:t>
            </a:r>
            <a:r>
              <a:rPr lang="en-US" altLang="zh-CN" sz="2800" b="1" dirty="0" smtClean="0">
                <a:solidFill>
                  <a:srgbClr val="A50021"/>
                </a:solidFill>
                <a:latin typeface="楷体" pitchFamily="49" charset="-122"/>
                <a:ea typeface="楷体" pitchFamily="49" charset="-122"/>
                <a:cs typeface="Times New Roman" pitchFamily="18" charset="0"/>
              </a:rPr>
              <a:t>2. </a:t>
            </a:r>
            <a:r>
              <a:rPr lang="zh-CN" altLang="en-US" sz="2800" b="1" dirty="0" smtClean="0">
                <a:solidFill>
                  <a:srgbClr val="A50021"/>
                </a:solidFill>
                <a:latin typeface="楷体" pitchFamily="49" charset="-122"/>
                <a:ea typeface="楷体" pitchFamily="49" charset="-122"/>
                <a:cs typeface="Times New Roman" pitchFamily="18" charset="0"/>
              </a:rPr>
              <a:t>数据在</a:t>
            </a:r>
            <a:r>
              <a:rPr lang="zh-CN" altLang="zh-CN" sz="2800" b="1" dirty="0" smtClean="0">
                <a:solidFill>
                  <a:srgbClr val="A50021"/>
                </a:solidFill>
                <a:latin typeface="楷体" pitchFamily="49" charset="-122"/>
                <a:ea typeface="楷体" pitchFamily="49" charset="-122"/>
              </a:rPr>
              <a:t>主存</a:t>
            </a:r>
            <a:r>
              <a:rPr lang="zh-CN" altLang="en-US" sz="2800" b="1" dirty="0" smtClean="0">
                <a:solidFill>
                  <a:srgbClr val="A50021"/>
                </a:solidFill>
                <a:latin typeface="楷体" pitchFamily="49" charset="-122"/>
                <a:ea typeface="楷体" pitchFamily="49" charset="-122"/>
              </a:rPr>
              <a:t>中的存储方式</a:t>
            </a:r>
            <a:endParaRPr lang="en-US" altLang="zh-CN" sz="2800" b="1" dirty="0" smtClean="0">
              <a:solidFill>
                <a:srgbClr val="A50021"/>
              </a:solidFill>
              <a:latin typeface="楷体" pitchFamily="49" charset="-122"/>
              <a:ea typeface="楷体" pitchFamily="49" charset="-122"/>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8086</a:t>
            </a:r>
            <a:r>
              <a:rPr lang="zh-CN" altLang="zh-CN" sz="2800" b="1" dirty="0" smtClean="0">
                <a:latin typeface="Times New Roman" pitchFamily="18" charset="0"/>
                <a:cs typeface="Times New Roman" pitchFamily="18" charset="0"/>
              </a:rPr>
              <a:t>系统</a:t>
            </a:r>
            <a:r>
              <a:rPr lang="zh-CN" altLang="en-US" sz="2800" b="1" dirty="0" smtClean="0">
                <a:latin typeface="Times New Roman" pitchFamily="18" charset="0"/>
                <a:cs typeface="Times New Roman" pitchFamily="18" charset="0"/>
              </a:rPr>
              <a:t>的</a:t>
            </a:r>
            <a:r>
              <a:rPr lang="zh-CN" altLang="zh-CN" sz="2800" b="1" dirty="0" smtClean="0">
                <a:solidFill>
                  <a:srgbClr val="FF0000"/>
                </a:solidFill>
                <a:latin typeface="Times New Roman" pitchFamily="18" charset="0"/>
                <a:cs typeface="Times New Roman" pitchFamily="18" charset="0"/>
              </a:rPr>
              <a:t>数据类型</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a:lnSpc>
                <a:spcPct val="150000"/>
              </a:lnSpc>
            </a:pPr>
            <a:r>
              <a:rPr lang="zh-CN" altLang="zh-CN" sz="2400" b="1" dirty="0" smtClean="0">
                <a:solidFill>
                  <a:schemeClr val="accent2"/>
                </a:solidFill>
                <a:latin typeface="Times New Roman" pitchFamily="18" charset="0"/>
                <a:cs typeface="Times New Roman" pitchFamily="18" charset="0"/>
              </a:rPr>
              <a:t>⑴</a:t>
            </a:r>
            <a:r>
              <a:rPr lang="zh-CN" altLang="zh-CN" sz="2400" b="1" dirty="0" smtClean="0">
                <a:latin typeface="Times New Roman" pitchFamily="18" charset="0"/>
                <a:cs typeface="Times New Roman" pitchFamily="18" charset="0"/>
              </a:rPr>
              <a:t> </a:t>
            </a:r>
            <a:r>
              <a:rPr lang="zh-CN" altLang="zh-CN" sz="2400" b="1" dirty="0" smtClean="0">
                <a:solidFill>
                  <a:srgbClr val="FF0000"/>
                </a:solidFill>
                <a:latin typeface="Times New Roman" pitchFamily="18" charset="0"/>
                <a:cs typeface="Times New Roman" pitchFamily="18" charset="0"/>
              </a:rPr>
              <a:t>字节类型</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8</a:t>
            </a:r>
            <a:r>
              <a:rPr lang="zh-CN" altLang="zh-CN" sz="2400" b="1" dirty="0" smtClean="0">
                <a:latin typeface="Times New Roman" pitchFamily="18" charset="0"/>
                <a:cs typeface="Times New Roman" pitchFamily="18" charset="0"/>
              </a:rPr>
              <a:t>位（</a:t>
            </a:r>
            <a:r>
              <a:rPr lang="en-US" altLang="zh-CN" sz="2400" b="1" dirty="0" smtClean="0">
                <a:latin typeface="Times New Roman" pitchFamily="18" charset="0"/>
                <a:cs typeface="Times New Roman" pitchFamily="18" charset="0"/>
              </a:rPr>
              <a:t>1</a:t>
            </a:r>
            <a:r>
              <a:rPr lang="zh-CN" altLang="zh-CN" sz="2400" b="1" dirty="0" smtClean="0">
                <a:latin typeface="Times New Roman" pitchFamily="18" charset="0"/>
                <a:cs typeface="Times New Roman" pitchFamily="18" charset="0"/>
              </a:rPr>
              <a:t>个字节），占用</a:t>
            </a:r>
            <a:r>
              <a:rPr lang="en-US" altLang="zh-CN" sz="2400" b="1" dirty="0" smtClean="0">
                <a:latin typeface="Times New Roman" pitchFamily="18" charset="0"/>
                <a:cs typeface="Times New Roman" pitchFamily="18" charset="0"/>
              </a:rPr>
              <a:t>1</a:t>
            </a:r>
            <a:r>
              <a:rPr lang="zh-CN" altLang="zh-CN" sz="2400" b="1" dirty="0" smtClean="0">
                <a:latin typeface="Times New Roman" pitchFamily="18" charset="0"/>
                <a:cs typeface="Times New Roman" pitchFamily="18" charset="0"/>
              </a:rPr>
              <a:t>个存储单元。</a:t>
            </a:r>
          </a:p>
          <a:p>
            <a:pPr>
              <a:lnSpc>
                <a:spcPct val="150000"/>
              </a:lnSpc>
            </a:pPr>
            <a:r>
              <a:rPr lang="zh-CN" altLang="zh-CN" sz="2400" b="1" dirty="0" smtClean="0">
                <a:solidFill>
                  <a:schemeClr val="accent2"/>
                </a:solidFill>
                <a:latin typeface="Times New Roman" pitchFamily="18" charset="0"/>
                <a:cs typeface="Times New Roman" pitchFamily="18" charset="0"/>
              </a:rPr>
              <a:t>⑵</a:t>
            </a:r>
            <a:r>
              <a:rPr lang="zh-CN" altLang="zh-CN" sz="2400" b="1" dirty="0" smtClean="0">
                <a:latin typeface="Times New Roman" pitchFamily="18" charset="0"/>
                <a:cs typeface="Times New Roman" pitchFamily="18" charset="0"/>
              </a:rPr>
              <a:t> </a:t>
            </a:r>
            <a:r>
              <a:rPr lang="zh-CN" altLang="zh-CN" sz="2400" b="1" dirty="0" smtClean="0">
                <a:solidFill>
                  <a:srgbClr val="FF0000"/>
                </a:solidFill>
                <a:latin typeface="Times New Roman" pitchFamily="18" charset="0"/>
                <a:cs typeface="Times New Roman" pitchFamily="18" charset="0"/>
              </a:rPr>
              <a:t>字类型</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16</a:t>
            </a:r>
            <a:r>
              <a:rPr lang="zh-CN" altLang="zh-CN" sz="2400" b="1" dirty="0" smtClean="0">
                <a:latin typeface="Times New Roman" pitchFamily="18" charset="0"/>
                <a:cs typeface="Times New Roman" pitchFamily="18" charset="0"/>
              </a:rPr>
              <a:t>位（</a:t>
            </a:r>
            <a:r>
              <a:rPr lang="en-US" altLang="zh-CN" sz="2400" b="1" dirty="0" smtClean="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个字节），</a:t>
            </a:r>
            <a:r>
              <a:rPr lang="zh-CN" altLang="en-US" sz="2400" b="1" dirty="0" smtClean="0">
                <a:latin typeface="Times New Roman" pitchFamily="18" charset="0"/>
                <a:cs typeface="Times New Roman" pitchFamily="18" charset="0"/>
              </a:rPr>
              <a:t>连续</a:t>
            </a:r>
            <a:r>
              <a:rPr lang="zh-CN" altLang="zh-CN" sz="2400" b="1" dirty="0" smtClean="0">
                <a:latin typeface="Times New Roman" pitchFamily="18" charset="0"/>
                <a:cs typeface="Times New Roman" pitchFamily="18" charset="0"/>
              </a:rPr>
              <a:t>占用</a:t>
            </a:r>
            <a:r>
              <a:rPr lang="en-US" altLang="zh-CN" sz="2400" b="1" dirty="0" smtClean="0">
                <a:latin typeface="Times New Roman" pitchFamily="18" charset="0"/>
                <a:cs typeface="Times New Roman" pitchFamily="18" charset="0"/>
              </a:rPr>
              <a:t>2</a:t>
            </a:r>
            <a:r>
              <a:rPr lang="zh-CN" altLang="zh-CN" sz="2400" b="1" dirty="0" smtClean="0">
                <a:latin typeface="Times New Roman" pitchFamily="18" charset="0"/>
                <a:cs typeface="Times New Roman" pitchFamily="18" charset="0"/>
              </a:rPr>
              <a:t>个存储单元。</a:t>
            </a:r>
          </a:p>
          <a:p>
            <a:pPr>
              <a:lnSpc>
                <a:spcPct val="150000"/>
              </a:lnSpc>
            </a:pPr>
            <a:r>
              <a:rPr lang="zh-CN" altLang="zh-CN" sz="2400" b="1" dirty="0" smtClean="0">
                <a:solidFill>
                  <a:schemeClr val="accent2"/>
                </a:solidFill>
                <a:latin typeface="Times New Roman" pitchFamily="18" charset="0"/>
                <a:cs typeface="Times New Roman" pitchFamily="18" charset="0"/>
              </a:rPr>
              <a:t>⑶</a:t>
            </a:r>
            <a:r>
              <a:rPr lang="zh-CN" altLang="zh-CN" sz="2400" b="1" dirty="0" smtClean="0">
                <a:latin typeface="Times New Roman" pitchFamily="18" charset="0"/>
                <a:cs typeface="Times New Roman" pitchFamily="18" charset="0"/>
              </a:rPr>
              <a:t> </a:t>
            </a:r>
            <a:r>
              <a:rPr lang="zh-CN" altLang="zh-CN" sz="2400" b="1" dirty="0" smtClean="0">
                <a:solidFill>
                  <a:srgbClr val="FF0000"/>
                </a:solidFill>
                <a:latin typeface="Times New Roman" pitchFamily="18" charset="0"/>
                <a:cs typeface="Times New Roman" pitchFamily="18" charset="0"/>
              </a:rPr>
              <a:t>双字类型</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32</a:t>
            </a:r>
            <a:r>
              <a:rPr lang="zh-CN" altLang="zh-CN" sz="2400" b="1" dirty="0" smtClean="0">
                <a:latin typeface="Times New Roman" pitchFamily="18" charset="0"/>
                <a:cs typeface="Times New Roman" pitchFamily="18" charset="0"/>
              </a:rPr>
              <a:t>位（</a:t>
            </a:r>
            <a:r>
              <a:rPr lang="en-US" altLang="zh-CN" sz="2400" b="1" dirty="0" smtClean="0">
                <a:latin typeface="Times New Roman" pitchFamily="18" charset="0"/>
                <a:cs typeface="Times New Roman" pitchFamily="18" charset="0"/>
              </a:rPr>
              <a:t>4</a:t>
            </a:r>
            <a:r>
              <a:rPr lang="zh-CN" altLang="zh-CN" sz="2400" b="1" dirty="0" smtClean="0">
                <a:latin typeface="Times New Roman" pitchFamily="18" charset="0"/>
                <a:cs typeface="Times New Roman" pitchFamily="18" charset="0"/>
              </a:rPr>
              <a:t>个字节），</a:t>
            </a:r>
            <a:r>
              <a:rPr lang="zh-CN" altLang="en-US" sz="2400" b="1" dirty="0" smtClean="0">
                <a:latin typeface="Times New Roman" pitchFamily="18" charset="0"/>
                <a:cs typeface="Times New Roman" pitchFamily="18" charset="0"/>
              </a:rPr>
              <a:t>连续</a:t>
            </a:r>
            <a:r>
              <a:rPr lang="zh-CN" altLang="zh-CN" sz="2400" b="1" dirty="0" smtClean="0">
                <a:latin typeface="Times New Roman" pitchFamily="18" charset="0"/>
                <a:cs typeface="Times New Roman" pitchFamily="18" charset="0"/>
              </a:rPr>
              <a:t>占用</a:t>
            </a:r>
            <a:r>
              <a:rPr lang="en-US" altLang="zh-CN" sz="2400" b="1" dirty="0" smtClean="0">
                <a:latin typeface="Times New Roman" pitchFamily="18" charset="0"/>
                <a:cs typeface="Times New Roman" pitchFamily="18" charset="0"/>
              </a:rPr>
              <a:t>4</a:t>
            </a:r>
            <a:r>
              <a:rPr lang="zh-CN" altLang="zh-CN" sz="2400" b="1" dirty="0" smtClean="0">
                <a:latin typeface="Times New Roman" pitchFamily="18" charset="0"/>
                <a:cs typeface="Times New Roman" pitchFamily="18" charset="0"/>
              </a:rPr>
              <a:t>个存储单元。</a:t>
            </a:r>
          </a:p>
          <a:p>
            <a:pPr>
              <a:lnSpc>
                <a:spcPct val="150000"/>
              </a:lnSpc>
            </a:pPr>
            <a:r>
              <a:rPr lang="zh-CN" altLang="zh-CN" sz="2400" b="1" dirty="0" smtClean="0">
                <a:solidFill>
                  <a:schemeClr val="accent2"/>
                </a:solidFill>
                <a:latin typeface="Times New Roman" pitchFamily="18" charset="0"/>
                <a:cs typeface="Times New Roman" pitchFamily="18" charset="0"/>
              </a:rPr>
              <a:t>⑷</a:t>
            </a:r>
            <a:r>
              <a:rPr lang="zh-CN" altLang="zh-CN" sz="2400" b="1" dirty="0" smtClean="0">
                <a:latin typeface="Times New Roman" pitchFamily="18" charset="0"/>
                <a:cs typeface="Times New Roman" pitchFamily="18" charset="0"/>
              </a:rPr>
              <a:t> </a:t>
            </a:r>
            <a:r>
              <a:rPr lang="zh-CN" altLang="zh-CN" sz="2400" b="1" dirty="0" smtClean="0">
                <a:solidFill>
                  <a:srgbClr val="FF0000"/>
                </a:solidFill>
                <a:latin typeface="Times New Roman" pitchFamily="18" charset="0"/>
                <a:cs typeface="Times New Roman" pitchFamily="18" charset="0"/>
              </a:rPr>
              <a:t>四字类型</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64</a:t>
            </a:r>
            <a:r>
              <a:rPr lang="zh-CN" altLang="zh-CN" sz="2400" b="1" dirty="0" smtClean="0">
                <a:latin typeface="Times New Roman" pitchFamily="18" charset="0"/>
                <a:cs typeface="Times New Roman" pitchFamily="18" charset="0"/>
              </a:rPr>
              <a:t>位（</a:t>
            </a:r>
            <a:r>
              <a:rPr lang="en-US" altLang="zh-CN" sz="2400" b="1" dirty="0" smtClean="0">
                <a:latin typeface="Times New Roman" pitchFamily="18" charset="0"/>
                <a:cs typeface="Times New Roman" pitchFamily="18" charset="0"/>
              </a:rPr>
              <a:t>8</a:t>
            </a:r>
            <a:r>
              <a:rPr lang="zh-CN" altLang="zh-CN" sz="2400" b="1" dirty="0" smtClean="0">
                <a:latin typeface="Times New Roman" pitchFamily="18" charset="0"/>
                <a:cs typeface="Times New Roman" pitchFamily="18" charset="0"/>
              </a:rPr>
              <a:t>个字节），</a:t>
            </a:r>
            <a:r>
              <a:rPr lang="zh-CN" altLang="en-US" sz="2400" b="1" dirty="0" smtClean="0">
                <a:latin typeface="Times New Roman" pitchFamily="18" charset="0"/>
                <a:cs typeface="Times New Roman" pitchFamily="18" charset="0"/>
              </a:rPr>
              <a:t>连续</a:t>
            </a:r>
            <a:r>
              <a:rPr lang="zh-CN" altLang="zh-CN" sz="2400" b="1" dirty="0" smtClean="0">
                <a:latin typeface="Times New Roman" pitchFamily="18" charset="0"/>
                <a:cs typeface="Times New Roman" pitchFamily="18" charset="0"/>
              </a:rPr>
              <a:t>占用</a:t>
            </a:r>
            <a:r>
              <a:rPr lang="en-US" altLang="zh-CN" sz="2400" b="1" dirty="0" smtClean="0">
                <a:latin typeface="Times New Roman" pitchFamily="18" charset="0"/>
                <a:cs typeface="Times New Roman" pitchFamily="18" charset="0"/>
              </a:rPr>
              <a:t>8</a:t>
            </a:r>
            <a:r>
              <a:rPr lang="zh-CN" altLang="zh-CN" sz="2400" b="1" dirty="0" smtClean="0">
                <a:latin typeface="Times New Roman" pitchFamily="18" charset="0"/>
                <a:cs typeface="Times New Roman" pitchFamily="18" charset="0"/>
              </a:rPr>
              <a:t>个存储单元。</a:t>
            </a:r>
          </a:p>
          <a:p>
            <a:pPr>
              <a:lnSpc>
                <a:spcPct val="150000"/>
              </a:lnSpc>
            </a:pPr>
            <a:r>
              <a:rPr lang="zh-CN" altLang="zh-CN" sz="2400" b="1" dirty="0" smtClean="0">
                <a:solidFill>
                  <a:schemeClr val="accent2"/>
                </a:solidFill>
                <a:latin typeface="Times New Roman" pitchFamily="18" charset="0"/>
                <a:cs typeface="Times New Roman" pitchFamily="18" charset="0"/>
              </a:rPr>
              <a:t>⑸ </a:t>
            </a:r>
            <a:r>
              <a:rPr lang="zh-CN" altLang="zh-CN" sz="2400" b="1" dirty="0" smtClean="0">
                <a:solidFill>
                  <a:srgbClr val="FF0000"/>
                </a:solidFill>
                <a:latin typeface="Times New Roman" pitchFamily="18" charset="0"/>
                <a:cs typeface="Times New Roman" pitchFamily="18" charset="0"/>
              </a:rPr>
              <a:t>十字节类型</a:t>
            </a:r>
            <a:r>
              <a:rPr lang="zh-CN" altLang="zh-CN" sz="2400" b="1" dirty="0" smtClean="0">
                <a:latin typeface="Times New Roman" pitchFamily="18" charset="0"/>
                <a:cs typeface="Times New Roman" pitchFamily="18" charset="0"/>
              </a:rPr>
              <a:t>：</a:t>
            </a:r>
            <a:r>
              <a:rPr lang="en-US" altLang="zh-CN" sz="2400" b="1" dirty="0" smtClean="0">
                <a:latin typeface="Times New Roman" pitchFamily="18" charset="0"/>
                <a:cs typeface="Times New Roman" pitchFamily="18" charset="0"/>
              </a:rPr>
              <a:t>80</a:t>
            </a:r>
            <a:r>
              <a:rPr lang="zh-CN" altLang="zh-CN" sz="2400" b="1" dirty="0" smtClean="0">
                <a:latin typeface="Times New Roman" pitchFamily="18" charset="0"/>
                <a:cs typeface="Times New Roman" pitchFamily="18" charset="0"/>
              </a:rPr>
              <a:t>位（</a:t>
            </a:r>
            <a:r>
              <a:rPr lang="en-US" altLang="zh-CN" sz="2400" b="1" dirty="0" smtClean="0">
                <a:latin typeface="Times New Roman" pitchFamily="18" charset="0"/>
                <a:cs typeface="Times New Roman" pitchFamily="18" charset="0"/>
              </a:rPr>
              <a:t>10</a:t>
            </a:r>
            <a:r>
              <a:rPr lang="zh-CN" altLang="zh-CN" sz="2400" b="1" dirty="0" smtClean="0">
                <a:latin typeface="Times New Roman" pitchFamily="18" charset="0"/>
                <a:cs typeface="Times New Roman" pitchFamily="18" charset="0"/>
              </a:rPr>
              <a:t>个字节），</a:t>
            </a:r>
            <a:r>
              <a:rPr lang="zh-CN" altLang="en-US" sz="2400" b="1" dirty="0" smtClean="0">
                <a:latin typeface="Times New Roman" pitchFamily="18" charset="0"/>
                <a:cs typeface="Times New Roman" pitchFamily="18" charset="0"/>
              </a:rPr>
              <a:t>连续</a:t>
            </a:r>
            <a:r>
              <a:rPr lang="zh-CN" altLang="zh-CN" sz="2400" b="1" dirty="0" smtClean="0">
                <a:latin typeface="Times New Roman" pitchFamily="18" charset="0"/>
                <a:cs typeface="Times New Roman" pitchFamily="18" charset="0"/>
              </a:rPr>
              <a:t>占用</a:t>
            </a:r>
            <a:r>
              <a:rPr lang="en-US" altLang="zh-CN" sz="2400" b="1" dirty="0" smtClean="0">
                <a:latin typeface="Times New Roman" pitchFamily="18" charset="0"/>
                <a:cs typeface="Times New Roman" pitchFamily="18" charset="0"/>
              </a:rPr>
              <a:t>10</a:t>
            </a:r>
            <a:r>
              <a:rPr lang="zh-CN" altLang="zh-CN" sz="2400" b="1" dirty="0" smtClean="0">
                <a:latin typeface="Times New Roman" pitchFamily="18" charset="0"/>
                <a:cs typeface="Times New Roman" pitchFamily="18" charset="0"/>
              </a:rPr>
              <a:t>个存储单元。</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en-US" sz="2800" b="1" dirty="0" smtClean="0">
                <a:latin typeface="Times New Roman" pitchFamily="18" charset="0"/>
                <a:cs typeface="Times New Roman" pitchFamily="18" charset="0"/>
              </a:rPr>
              <a:t>数据</a:t>
            </a:r>
            <a:r>
              <a:rPr lang="zh-CN" altLang="zh-CN" sz="2800" b="1" dirty="0" smtClean="0">
                <a:latin typeface="Times New Roman" pitchFamily="18" charset="0"/>
                <a:cs typeface="Times New Roman" pitchFamily="18" charset="0"/>
              </a:rPr>
              <a:t>位数多于</a:t>
            </a:r>
            <a:r>
              <a:rPr lang="en-US" altLang="zh-CN" sz="2800" b="1" dirty="0" smtClean="0">
                <a:latin typeface="Times New Roman" pitchFamily="18" charset="0"/>
                <a:cs typeface="Times New Roman" pitchFamily="18" charset="0"/>
              </a:rPr>
              <a:t>1</a:t>
            </a:r>
            <a:r>
              <a:rPr lang="zh-CN" altLang="zh-CN" sz="2800" b="1" dirty="0" smtClean="0">
                <a:latin typeface="Times New Roman" pitchFamily="18" charset="0"/>
                <a:cs typeface="Times New Roman" pitchFamily="18" charset="0"/>
              </a:rPr>
              <a:t>个字节的，称为</a:t>
            </a:r>
            <a:r>
              <a:rPr lang="zh-CN" altLang="zh-CN" sz="2800" b="1" dirty="0" smtClean="0">
                <a:solidFill>
                  <a:srgbClr val="FF0000"/>
                </a:solidFill>
                <a:latin typeface="Times New Roman" pitchFamily="18" charset="0"/>
                <a:cs typeface="Times New Roman" pitchFamily="18" charset="0"/>
              </a:rPr>
              <a:t>多字节数据</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t>一个多字节数据占用</a:t>
            </a:r>
            <a:r>
              <a:rPr lang="zh-CN" altLang="zh-CN" sz="2800" b="1" dirty="0" smtClean="0">
                <a:solidFill>
                  <a:srgbClr val="FF0000"/>
                </a:solidFill>
              </a:rPr>
              <a:t>地址连续</a:t>
            </a:r>
            <a:r>
              <a:rPr lang="zh-CN" altLang="zh-CN" sz="2800" b="1" dirty="0" smtClean="0"/>
              <a:t>的多个存储单元，</a:t>
            </a:r>
            <a:r>
              <a:rPr lang="zh-CN" altLang="en-US" sz="2800" b="1" dirty="0" smtClean="0"/>
              <a:t>其首地址</a:t>
            </a:r>
            <a:r>
              <a:rPr lang="zh-CN" altLang="zh-CN" sz="2800" b="1" dirty="0" smtClean="0"/>
              <a:t>作为该</a:t>
            </a:r>
            <a:r>
              <a:rPr lang="zh-CN" altLang="zh-CN" sz="2800" b="1" dirty="0" smtClean="0">
                <a:solidFill>
                  <a:srgbClr val="FF0000"/>
                </a:solidFill>
              </a:rPr>
              <a:t>数的地址</a:t>
            </a:r>
            <a:r>
              <a:rPr lang="zh-CN" altLang="zh-CN" sz="2800" b="1" dirty="0" smtClean="0"/>
              <a:t>。</a:t>
            </a:r>
            <a:endParaRPr lang="en-US" altLang="zh-CN" sz="2800" b="1" dirty="0" smtClean="0">
              <a:latin typeface="Times New Roman" pitchFamily="18" charset="0"/>
              <a:cs typeface="Times New Roman" pitchFamily="18" charset="0"/>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514350" lvl="0" indent="-514350">
              <a:spcBef>
                <a:spcPct val="20000"/>
              </a:spcBef>
              <a:buClr>
                <a:srgbClr val="C87608"/>
              </a:buClr>
              <a:buSzPct val="95000"/>
            </a:pPr>
            <a:r>
              <a:rPr lang="zh-CN" altLang="en-US" sz="2400" b="1" dirty="0" smtClean="0">
                <a:latin typeface="Times New Roman" pitchFamily="18" charset="0"/>
                <a:cs typeface="Times New Roman" pitchFamily="18" charset="0"/>
              </a:rPr>
              <a:t>    </a:t>
            </a:r>
            <a:r>
              <a:rPr lang="zh-CN" altLang="en-US" sz="2400" b="1" dirty="0" smtClean="0">
                <a:solidFill>
                  <a:srgbClr val="FF0066"/>
                </a:solidFill>
                <a:latin typeface="华文楷体" pitchFamily="2" charset="-122"/>
                <a:ea typeface="华文楷体" pitchFamily="2" charset="-122"/>
                <a:cs typeface="Times New Roman" pitchFamily="18" charset="0"/>
              </a:rPr>
              <a:t>例：</a:t>
            </a:r>
            <a:r>
              <a:rPr lang="zh-CN" altLang="zh-CN" sz="2400" b="1" dirty="0" smtClean="0">
                <a:latin typeface="Times New Roman" pitchFamily="18" charset="0"/>
                <a:ea typeface="华文楷体" pitchFamily="2" charset="-122"/>
                <a:cs typeface="Times New Roman" pitchFamily="18" charset="0"/>
              </a:rPr>
              <a:t>双字数据</a:t>
            </a:r>
            <a:r>
              <a:rPr lang="en-US" altLang="zh-CN" sz="2400" b="1" dirty="0" smtClean="0">
                <a:latin typeface="Times New Roman" pitchFamily="18" charset="0"/>
                <a:ea typeface="华文楷体" pitchFamily="2" charset="-122"/>
                <a:cs typeface="Times New Roman" pitchFamily="18" charset="0"/>
              </a:rPr>
              <a:t>3A625C89H</a:t>
            </a:r>
            <a:r>
              <a:rPr lang="zh-CN" altLang="zh-CN" sz="2400" b="1" dirty="0" smtClean="0">
                <a:latin typeface="Times New Roman" pitchFamily="18" charset="0"/>
                <a:ea typeface="华文楷体" pitchFamily="2" charset="-122"/>
                <a:cs typeface="Times New Roman" pitchFamily="18" charset="0"/>
              </a:rPr>
              <a:t>在主存中的存储情况</a:t>
            </a: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endParaRPr lang="en-US" altLang="zh-CN" sz="2400" b="1" dirty="0" smtClean="0">
              <a:latin typeface="Times New Roman" pitchFamily="18" charset="0"/>
              <a:ea typeface="华文楷体" pitchFamily="2" charset="-122"/>
              <a:cs typeface="Times New Roman" pitchFamily="18" charset="0"/>
            </a:endParaRPr>
          </a:p>
          <a:p>
            <a:pPr marL="514350" lvl="0" indent="-514350">
              <a:spcBef>
                <a:spcPct val="20000"/>
              </a:spcBef>
              <a:buClr>
                <a:srgbClr val="C87608"/>
              </a:buClr>
              <a:buSzPct val="95000"/>
            </a:pPr>
            <a:r>
              <a:rPr lang="en-US" altLang="zh-CN" sz="2400" b="1" dirty="0" smtClean="0">
                <a:latin typeface="Times New Roman" pitchFamily="18" charset="0"/>
                <a:ea typeface="华文楷体" pitchFamily="2" charset="-122"/>
                <a:cs typeface="Times New Roman" pitchFamily="18" charset="0"/>
              </a:rPr>
              <a:t>    </a:t>
            </a:r>
            <a:r>
              <a:rPr lang="zh-CN" altLang="zh-CN" sz="2400" b="1" dirty="0" smtClean="0">
                <a:latin typeface="Times New Roman" pitchFamily="18" charset="0"/>
                <a:ea typeface="华文楷体" pitchFamily="2" charset="-122"/>
                <a:cs typeface="Times New Roman" pitchFamily="18" charset="0"/>
              </a:rPr>
              <a:t>该数的地址为</a:t>
            </a:r>
            <a:r>
              <a:rPr lang="en-US" altLang="zh-CN" sz="2400" b="1" dirty="0" smtClean="0">
                <a:latin typeface="Times New Roman" pitchFamily="18" charset="0"/>
                <a:ea typeface="华文楷体" pitchFamily="2" charset="-122"/>
                <a:cs typeface="Times New Roman" pitchFamily="18" charset="0"/>
              </a:rPr>
              <a:t>21004H</a:t>
            </a:r>
            <a:r>
              <a:rPr lang="zh-CN" altLang="zh-CN" sz="2400" b="1" dirty="0" smtClean="0">
                <a:latin typeface="Times New Roman" pitchFamily="18" charset="0"/>
                <a:ea typeface="华文楷体" pitchFamily="2" charset="-122"/>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endParaRPr kumimoji="0" lang="en-US" altLang="zh-CN" sz="2800" b="1" i="0" u="none" strike="noStrike" kern="1200" cap="none" spc="0" normalizeH="0" baseline="0" noProof="0" dirty="0" smtClean="0">
              <a:ln>
                <a:noFill/>
              </a:ln>
              <a:solidFill>
                <a:srgbClr val="FF0000"/>
              </a:solidFill>
              <a:effectLst/>
              <a:uLnTx/>
              <a:uFillTx/>
              <a:latin typeface="+mn-ea"/>
              <a:cs typeface="Times New Roman" pitchFamily="18" charset="0"/>
            </a:endParaRPr>
          </a:p>
        </p:txBody>
      </p:sp>
      <p:sp>
        <p:nvSpPr>
          <p:cNvPr id="4096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40961" name="Object 1"/>
          <p:cNvGraphicFramePr>
            <a:graphicFrameLocks noChangeAspect="1"/>
          </p:cNvGraphicFramePr>
          <p:nvPr/>
        </p:nvGraphicFramePr>
        <p:xfrm>
          <a:off x="2483768" y="1844824"/>
          <a:ext cx="3795016" cy="3240360"/>
        </p:xfrm>
        <a:graphic>
          <a:graphicData uri="http://schemas.openxmlformats.org/presentationml/2006/ole">
            <p:oleObj spid="_x0000_s40961" name="Visio" r:id="rId3" imgW="1846770" imgH="1577876" progId="Visio.Drawing.11">
              <p:embed/>
            </p:oleObj>
          </a:graphicData>
        </a:graphic>
      </p:graphicFrame>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1.3.3  I/O</a:t>
            </a:r>
            <a:r>
              <a:rPr kumimoji="0" lang="zh-CN" altLang="en-US"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端口</a:t>
            </a:r>
            <a:endPar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endParaRPr>
          </a:p>
          <a:p>
            <a:pPr marL="514350" lvl="0" indent="-514350">
              <a:spcBef>
                <a:spcPct val="20000"/>
              </a:spcBef>
              <a:buClr>
                <a:srgbClr val="C87608"/>
              </a:buClr>
              <a:buSzPct val="95000"/>
              <a:buFont typeface="Wingdings" pitchFamily="2" charset="2"/>
              <a:buChar char="u"/>
            </a:pPr>
            <a:r>
              <a:rPr lang="en-US" altLang="zh-CN" sz="2800" b="1" dirty="0" smtClean="0">
                <a:solidFill>
                  <a:srgbClr val="FF0000"/>
                </a:solidFill>
                <a:latin typeface="Times New Roman" pitchFamily="18" charset="0"/>
                <a:cs typeface="Times New Roman" pitchFamily="18" charset="0"/>
              </a:rPr>
              <a:t>I/O</a:t>
            </a:r>
            <a:r>
              <a:rPr lang="zh-CN" altLang="zh-CN" sz="2800" b="1" dirty="0" smtClean="0">
                <a:solidFill>
                  <a:srgbClr val="FF0000"/>
                </a:solidFill>
                <a:latin typeface="Times New Roman" pitchFamily="18" charset="0"/>
                <a:cs typeface="Times New Roman" pitchFamily="18" charset="0"/>
              </a:rPr>
              <a:t>接口</a:t>
            </a:r>
            <a:r>
              <a:rPr lang="zh-CN" altLang="zh-CN" sz="2800" b="1" dirty="0" smtClean="0">
                <a:latin typeface="Times New Roman" pitchFamily="18" charset="0"/>
                <a:cs typeface="Times New Roman" pitchFamily="18" charset="0"/>
              </a:rPr>
              <a:t>是</a:t>
            </a: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设备与计算机主机相连时的连接电路。</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接口中设置有</a:t>
            </a:r>
            <a:r>
              <a:rPr lang="zh-CN" altLang="zh-CN" sz="2800" b="1" dirty="0" smtClean="0">
                <a:solidFill>
                  <a:srgbClr val="FF0000"/>
                </a:solidFill>
                <a:latin typeface="Times New Roman" pitchFamily="18" charset="0"/>
                <a:cs typeface="Times New Roman" pitchFamily="18" charset="0"/>
              </a:rPr>
              <a:t>三类寄存器</a:t>
            </a:r>
            <a:r>
              <a:rPr lang="zh-CN" altLang="zh-CN" sz="2800" b="1" dirty="0" smtClean="0">
                <a:latin typeface="Times New Roman" pitchFamily="18" charset="0"/>
                <a:cs typeface="Times New Roman" pitchFamily="18" charset="0"/>
              </a:rPr>
              <a:t>：数据寄存器、控制寄存器和状态寄存器。</a:t>
            </a:r>
            <a:r>
              <a:rPr lang="en-US" altLang="zh-CN" sz="2800" b="1" dirty="0" smtClean="0">
                <a:latin typeface="Times New Roman" pitchFamily="18" charset="0"/>
                <a:cs typeface="Times New Roman" pitchFamily="18" charset="0"/>
              </a:rPr>
              <a:t>CPU</a:t>
            </a:r>
            <a:r>
              <a:rPr lang="zh-CN" altLang="zh-CN" sz="2800" b="1" dirty="0" smtClean="0">
                <a:latin typeface="Times New Roman" pitchFamily="18" charset="0"/>
                <a:cs typeface="Times New Roman" pitchFamily="18" charset="0"/>
              </a:rPr>
              <a:t>对</a:t>
            </a: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设备的操作都是通过这些寄存器来完成的。</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接口中的这些寄存器统称为</a:t>
            </a:r>
            <a:r>
              <a:rPr lang="en-US" altLang="zh-CN" sz="2800" b="1" dirty="0" smtClean="0">
                <a:solidFill>
                  <a:srgbClr val="FF0000"/>
                </a:solidFill>
                <a:latin typeface="Times New Roman" pitchFamily="18" charset="0"/>
                <a:cs typeface="Times New Roman" pitchFamily="18" charset="0"/>
              </a:rPr>
              <a:t>I/O</a:t>
            </a:r>
            <a:r>
              <a:rPr lang="zh-CN" altLang="zh-CN" sz="2800" b="1" dirty="0" smtClean="0">
                <a:solidFill>
                  <a:srgbClr val="FF0000"/>
                </a:solidFill>
                <a:latin typeface="Times New Roman" pitchFamily="18" charset="0"/>
                <a:cs typeface="Times New Roman" pitchFamily="18" charset="0"/>
              </a:rPr>
              <a:t>端口</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端口编号（从</a:t>
            </a:r>
            <a:r>
              <a:rPr lang="en-US" altLang="zh-CN" sz="2800" b="1" dirty="0" smtClean="0">
                <a:latin typeface="Times New Roman" pitchFamily="18" charset="0"/>
                <a:cs typeface="Times New Roman" pitchFamily="18" charset="0"/>
              </a:rPr>
              <a:t>0</a:t>
            </a:r>
            <a:r>
              <a:rPr lang="zh-CN" altLang="zh-CN" sz="2800" b="1" dirty="0" smtClean="0">
                <a:latin typeface="Times New Roman" pitchFamily="18" charset="0"/>
                <a:cs typeface="Times New Roman" pitchFamily="18" charset="0"/>
              </a:rPr>
              <a:t>开始），称为</a:t>
            </a:r>
            <a:r>
              <a:rPr lang="en-US" altLang="zh-CN" sz="2800" b="1" dirty="0" smtClean="0">
                <a:solidFill>
                  <a:srgbClr val="FF0000"/>
                </a:solidFill>
                <a:latin typeface="Times New Roman" pitchFamily="18" charset="0"/>
                <a:cs typeface="Times New Roman" pitchFamily="18" charset="0"/>
              </a:rPr>
              <a:t>I/O</a:t>
            </a:r>
            <a:r>
              <a:rPr lang="zh-CN" altLang="zh-CN" sz="2800" b="1" dirty="0" smtClean="0">
                <a:solidFill>
                  <a:srgbClr val="FF0000"/>
                </a:solidFill>
                <a:latin typeface="Times New Roman" pitchFamily="18" charset="0"/>
                <a:cs typeface="Times New Roman" pitchFamily="18" charset="0"/>
              </a:rPr>
              <a:t>端口地址</a:t>
            </a:r>
            <a:r>
              <a:rPr lang="zh-CN" altLang="zh-CN"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8086</a:t>
            </a:r>
            <a:r>
              <a:rPr lang="zh-CN" altLang="zh-CN" sz="2800" b="1" dirty="0" smtClean="0">
                <a:latin typeface="Times New Roman" pitchFamily="18" charset="0"/>
                <a:cs typeface="Times New Roman" pitchFamily="18" charset="0"/>
              </a:rPr>
              <a:t>系统的</a:t>
            </a: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端口均为</a:t>
            </a:r>
            <a:r>
              <a:rPr lang="en-US" altLang="zh-CN" sz="2800" b="1" dirty="0" smtClean="0">
                <a:solidFill>
                  <a:srgbClr val="FF0000"/>
                </a:solidFill>
                <a:latin typeface="Times New Roman" pitchFamily="18" charset="0"/>
                <a:cs typeface="Times New Roman" pitchFamily="18" charset="0"/>
              </a:rPr>
              <a:t>8</a:t>
            </a:r>
            <a:r>
              <a:rPr lang="zh-CN" altLang="zh-CN" sz="2800" b="1" dirty="0" smtClean="0">
                <a:solidFill>
                  <a:srgbClr val="FF0000"/>
                </a:solidFill>
                <a:latin typeface="Times New Roman" pitchFamily="18" charset="0"/>
                <a:cs typeface="Times New Roman" pitchFamily="18" charset="0"/>
              </a:rPr>
              <a:t>位寄存器</a:t>
            </a:r>
            <a:r>
              <a:rPr lang="zh-CN" altLang="zh-CN" sz="2800" b="1" dirty="0" smtClean="0">
                <a:latin typeface="Times New Roman" pitchFamily="18" charset="0"/>
                <a:cs typeface="Times New Roman" pitchFamily="18" charset="0"/>
              </a:rPr>
              <a:t>，端口地址的长度为</a:t>
            </a:r>
            <a:r>
              <a:rPr lang="en-US" altLang="zh-CN" sz="2800" b="1" dirty="0" smtClean="0">
                <a:latin typeface="Times New Roman" pitchFamily="18" charset="0"/>
                <a:cs typeface="Times New Roman" pitchFamily="18" charset="0"/>
              </a:rPr>
              <a:t>16</a:t>
            </a:r>
            <a:r>
              <a:rPr lang="zh-CN" altLang="zh-CN" sz="2800" b="1" dirty="0" smtClean="0">
                <a:latin typeface="Times New Roman" pitchFamily="18" charset="0"/>
                <a:cs typeface="Times New Roman" pitchFamily="18" charset="0"/>
              </a:rPr>
              <a:t>位，总共可以给</a:t>
            </a:r>
            <a:r>
              <a:rPr lang="en-US" altLang="zh-CN" sz="2800" b="1" dirty="0" smtClean="0">
                <a:latin typeface="Times New Roman" pitchFamily="18" charset="0"/>
                <a:cs typeface="Times New Roman" pitchFamily="18" charset="0"/>
              </a:rPr>
              <a:t>65536 </a:t>
            </a:r>
            <a:r>
              <a:rPr lang="zh-CN" altLang="zh-CN" sz="2800" b="1" dirty="0" smtClean="0">
                <a:latin typeface="Times New Roman" pitchFamily="18" charset="0"/>
                <a:cs typeface="Times New Roman" pitchFamily="18" charset="0"/>
              </a:rPr>
              <a:t>（</a:t>
            </a:r>
            <a:r>
              <a:rPr lang="en-US" altLang="zh-CN" sz="2800" b="1" dirty="0" smtClean="0">
                <a:latin typeface="Times New Roman" pitchFamily="18" charset="0"/>
                <a:cs typeface="Times New Roman" pitchFamily="18" charset="0"/>
              </a:rPr>
              <a:t>2</a:t>
            </a:r>
            <a:r>
              <a:rPr lang="en-US" altLang="zh-CN" sz="2800" b="1" baseline="30000" dirty="0" smtClean="0">
                <a:latin typeface="Times New Roman" pitchFamily="18" charset="0"/>
                <a:cs typeface="Times New Roman" pitchFamily="18" charset="0"/>
              </a:rPr>
              <a:t>16</a:t>
            </a:r>
            <a:r>
              <a:rPr lang="zh-CN" altLang="zh-CN" sz="2800" b="1" dirty="0" smtClean="0">
                <a:latin typeface="Times New Roman" pitchFamily="18" charset="0"/>
                <a:cs typeface="Times New Roman" pitchFamily="18" charset="0"/>
              </a:rPr>
              <a:t>）个</a:t>
            </a:r>
            <a:r>
              <a:rPr lang="en-US" altLang="zh-CN" sz="2800" b="1" dirty="0" smtClean="0">
                <a:latin typeface="Times New Roman" pitchFamily="18" charset="0"/>
                <a:cs typeface="Times New Roman" pitchFamily="18" charset="0"/>
              </a:rPr>
              <a:t>I/O</a:t>
            </a:r>
            <a:r>
              <a:rPr lang="zh-CN" altLang="zh-CN" sz="2800" b="1" dirty="0" smtClean="0">
                <a:latin typeface="Times New Roman" pitchFamily="18" charset="0"/>
                <a:cs typeface="Times New Roman" pitchFamily="18" charset="0"/>
              </a:rPr>
              <a:t>端口编址。</a:t>
            </a:r>
            <a:endParaRPr lang="zh-CN" altLang="zh-CN" sz="2800" dirty="0" smtClean="0"/>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704088"/>
            <a:ext cx="8229600" cy="564672"/>
          </a:xfrm>
        </p:spPr>
        <p:txBody>
          <a:bodyPr>
            <a:normAutofit/>
          </a:bodyPr>
          <a:lstStyle/>
          <a:p>
            <a:r>
              <a:rPr lang="en-US" altLang="zh-CN" sz="2800" dirty="0" smtClean="0">
                <a:solidFill>
                  <a:schemeClr val="accent1"/>
                </a:solidFill>
                <a:latin typeface="华文琥珀" pitchFamily="2" charset="-122"/>
                <a:ea typeface="华文琥珀" pitchFamily="2" charset="-122"/>
              </a:rPr>
              <a:t>1.4 </a:t>
            </a:r>
            <a:r>
              <a:rPr lang="zh-CN" altLang="en-US" sz="2800" dirty="0" smtClean="0">
                <a:solidFill>
                  <a:schemeClr val="accent1"/>
                </a:solidFill>
                <a:latin typeface="华文琥珀" pitchFamily="2" charset="-122"/>
                <a:ea typeface="华文琥珀" pitchFamily="2" charset="-122"/>
              </a:rPr>
              <a:t>计算机中的数据处理</a:t>
            </a:r>
            <a:endParaRPr lang="zh-CN" altLang="en-US" sz="2800" dirty="0">
              <a:solidFill>
                <a:schemeClr val="accent1"/>
              </a:solidFill>
              <a:latin typeface="华文琥珀" pitchFamily="2" charset="-122"/>
              <a:ea typeface="华文琥珀" pitchFamily="2" charset="-122"/>
            </a:endParaRPr>
          </a:p>
        </p:txBody>
      </p:sp>
      <p:sp>
        <p:nvSpPr>
          <p:cNvPr id="5" name="内容占位符 2"/>
          <p:cNvSpPr>
            <a:spLocks noGrp="1"/>
          </p:cNvSpPr>
          <p:nvPr>
            <p:ph idx="1"/>
          </p:nvPr>
        </p:nvSpPr>
        <p:spPr>
          <a:xfrm>
            <a:off x="457200" y="1556792"/>
            <a:ext cx="8229600" cy="4767808"/>
          </a:xfrm>
        </p:spPr>
        <p:txBody>
          <a:bodyPr>
            <a:normAutofit/>
          </a:bodyPr>
          <a:lstStyle/>
          <a:p>
            <a:pPr lvl="0">
              <a:buClr>
                <a:srgbClr val="C87608"/>
              </a:buClr>
              <a:buFont typeface="Wingdings" pitchFamily="2" charset="2"/>
              <a:buChar char="u"/>
            </a:pPr>
            <a:r>
              <a:rPr lang="zh-CN" altLang="zh-CN" sz="2800" b="1" dirty="0" smtClean="0"/>
              <a:t>计算机中的数据处理由</a:t>
            </a:r>
            <a:r>
              <a:rPr lang="zh-CN" altLang="zh-CN" sz="2800" b="1" dirty="0" smtClean="0">
                <a:solidFill>
                  <a:srgbClr val="FF0000"/>
                </a:solidFill>
              </a:rPr>
              <a:t>运算器</a:t>
            </a:r>
            <a:r>
              <a:rPr lang="zh-CN" altLang="zh-CN" sz="2800" b="1" dirty="0" smtClean="0"/>
              <a:t>来完成。</a:t>
            </a:r>
            <a:endParaRPr lang="en-US" altLang="zh-CN" sz="2800" b="1" dirty="0" smtClean="0"/>
          </a:p>
          <a:p>
            <a:pPr lvl="0">
              <a:buClr>
                <a:srgbClr val="C87608"/>
              </a:buClr>
              <a:buFont typeface="Wingdings" pitchFamily="2" charset="2"/>
              <a:buChar char="u"/>
            </a:pPr>
            <a:r>
              <a:rPr lang="en-US" altLang="zh-CN" sz="2800" b="1" dirty="0" smtClean="0">
                <a:latin typeface="Times New Roman" pitchFamily="18" charset="0"/>
                <a:cs typeface="Times New Roman" pitchFamily="18" charset="0"/>
              </a:rPr>
              <a:t>CPU</a:t>
            </a:r>
            <a:r>
              <a:rPr lang="zh-CN" altLang="zh-CN" sz="2800" b="1" dirty="0" smtClean="0">
                <a:latin typeface="Times New Roman" pitchFamily="18" charset="0"/>
                <a:cs typeface="Times New Roman" pitchFamily="18" charset="0"/>
              </a:rPr>
              <a:t>中的</a:t>
            </a:r>
            <a:r>
              <a:rPr lang="zh-CN" altLang="zh-CN" sz="2800" b="1" dirty="0" smtClean="0">
                <a:solidFill>
                  <a:srgbClr val="FF0000"/>
                </a:solidFill>
                <a:latin typeface="Times New Roman" pitchFamily="18" charset="0"/>
                <a:cs typeface="Times New Roman" pitchFamily="18" charset="0"/>
              </a:rPr>
              <a:t>定点运算器</a:t>
            </a:r>
            <a:r>
              <a:rPr lang="zh-CN" altLang="zh-CN" sz="2800" b="1" dirty="0" smtClean="0">
                <a:latin typeface="Times New Roman" pitchFamily="18" charset="0"/>
                <a:cs typeface="Times New Roman" pitchFamily="18" charset="0"/>
              </a:rPr>
              <a:t>具有如下数据处理功能：</a:t>
            </a:r>
            <a:endParaRPr lang="en-US" altLang="zh-CN" sz="2800" b="1" dirty="0" smtClean="0">
              <a:latin typeface="Times New Roman" pitchFamily="18" charset="0"/>
              <a:cs typeface="Times New Roman" pitchFamily="18" charset="0"/>
            </a:endParaRPr>
          </a:p>
          <a:p>
            <a:pPr lvl="0">
              <a:lnSpc>
                <a:spcPct val="150000"/>
              </a:lnSpc>
              <a:buClr>
                <a:srgbClr val="C87608"/>
              </a:buClr>
              <a:buNone/>
            </a:pPr>
            <a:r>
              <a:rPr lang="zh-CN" altLang="zh-CN" sz="2400" b="1" dirty="0" smtClean="0">
                <a:solidFill>
                  <a:schemeClr val="accent2"/>
                </a:solidFill>
              </a:rPr>
              <a:t>⑴</a:t>
            </a:r>
            <a:r>
              <a:rPr lang="zh-CN" altLang="zh-CN" sz="2400" b="1" dirty="0" smtClean="0"/>
              <a:t> </a:t>
            </a:r>
            <a:r>
              <a:rPr lang="zh-CN" altLang="zh-CN" sz="2400" b="1" dirty="0" smtClean="0">
                <a:solidFill>
                  <a:srgbClr val="FF0000"/>
                </a:solidFill>
              </a:rPr>
              <a:t>算术运算功能</a:t>
            </a:r>
            <a:r>
              <a:rPr lang="zh-CN" altLang="zh-CN" sz="2400" b="1" dirty="0" smtClean="0"/>
              <a:t>：对数值数据进行加、减、乘、除运算。</a:t>
            </a:r>
            <a:endParaRPr lang="en-US" altLang="zh-CN" sz="2400" b="1" dirty="0" smtClean="0"/>
          </a:p>
          <a:p>
            <a:pPr>
              <a:lnSpc>
                <a:spcPct val="150000"/>
              </a:lnSpc>
              <a:buNone/>
            </a:pPr>
            <a:r>
              <a:rPr lang="zh-CN" altLang="zh-CN" sz="2400" b="1" dirty="0" smtClean="0">
                <a:solidFill>
                  <a:schemeClr val="accent2"/>
                </a:solidFill>
                <a:latin typeface="Times New Roman" pitchFamily="18" charset="0"/>
                <a:cs typeface="Times New Roman" pitchFamily="18" charset="0"/>
              </a:rPr>
              <a:t>⑵</a:t>
            </a:r>
            <a:r>
              <a:rPr lang="zh-CN" altLang="zh-CN" sz="2400" b="1" dirty="0" smtClean="0">
                <a:latin typeface="Times New Roman" pitchFamily="18" charset="0"/>
                <a:cs typeface="Times New Roman" pitchFamily="18" charset="0"/>
              </a:rPr>
              <a:t> </a:t>
            </a:r>
            <a:r>
              <a:rPr lang="zh-CN" altLang="zh-CN" sz="2400" b="1" dirty="0" smtClean="0">
                <a:solidFill>
                  <a:srgbClr val="FF0000"/>
                </a:solidFill>
                <a:latin typeface="Times New Roman" pitchFamily="18" charset="0"/>
                <a:cs typeface="Times New Roman" pitchFamily="18" charset="0"/>
              </a:rPr>
              <a:t>逻辑运算功能</a:t>
            </a:r>
            <a:r>
              <a:rPr lang="zh-CN" altLang="zh-CN" sz="2400" b="1" dirty="0" smtClean="0">
                <a:latin typeface="Times New Roman" pitchFamily="18" charset="0"/>
                <a:cs typeface="Times New Roman" pitchFamily="18" charset="0"/>
              </a:rPr>
              <a:t>：对非数值数据进行与、或、非、异或运算。</a:t>
            </a:r>
            <a:endParaRPr lang="zh-CN" altLang="zh-CN" sz="2400" dirty="0" smtClean="0"/>
          </a:p>
          <a:p>
            <a:pPr lvl="0">
              <a:lnSpc>
                <a:spcPct val="150000"/>
              </a:lnSpc>
              <a:buClr>
                <a:srgbClr val="C87608"/>
              </a:buClr>
              <a:buNone/>
            </a:pPr>
            <a:r>
              <a:rPr lang="zh-CN" altLang="zh-CN" sz="2400" b="1" dirty="0" smtClean="0">
                <a:solidFill>
                  <a:schemeClr val="accent2"/>
                </a:solidFill>
              </a:rPr>
              <a:t>⑶</a:t>
            </a:r>
            <a:r>
              <a:rPr lang="zh-CN" altLang="zh-CN" sz="2400" b="1" dirty="0" smtClean="0"/>
              <a:t> </a:t>
            </a:r>
            <a:r>
              <a:rPr lang="zh-CN" altLang="zh-CN" sz="2400" b="1" dirty="0" smtClean="0">
                <a:solidFill>
                  <a:srgbClr val="FF0000"/>
                </a:solidFill>
              </a:rPr>
              <a:t>数据移位功能</a:t>
            </a:r>
            <a:r>
              <a:rPr lang="zh-CN" altLang="zh-CN" sz="2400" b="1" dirty="0" smtClean="0"/>
              <a:t>：对数据进行各种移位操作。</a:t>
            </a:r>
            <a:endParaRPr lang="en-US" altLang="zh-CN" sz="2400" b="1" dirty="0" smtClean="0">
              <a:latin typeface="Times New Roman" pitchFamily="18" charset="0"/>
              <a:cs typeface="Times New Roman" pitchFamily="18" charset="0"/>
            </a:endParaRPr>
          </a:p>
          <a:p>
            <a:pPr lvl="0">
              <a:buClr>
                <a:srgbClr val="C87608"/>
              </a:buClr>
              <a:buFont typeface="Wingdings" pitchFamily="2" charset="2"/>
              <a:buChar char="u"/>
            </a:pPr>
            <a:r>
              <a:rPr lang="zh-CN" altLang="zh-CN" sz="2800" b="1" dirty="0" smtClean="0">
                <a:latin typeface="Times New Roman" pitchFamily="18" charset="0"/>
                <a:cs typeface="Times New Roman" pitchFamily="18" charset="0"/>
              </a:rPr>
              <a:t>算术和逻辑运算由运算器中的核心部件</a:t>
            </a:r>
            <a:r>
              <a:rPr lang="en-US" altLang="zh-CN" sz="2800" b="1" dirty="0" smtClean="0">
                <a:solidFill>
                  <a:srgbClr val="FF0000"/>
                </a:solidFill>
                <a:latin typeface="Times New Roman" pitchFamily="18" charset="0"/>
                <a:cs typeface="Times New Roman" pitchFamily="18" charset="0"/>
              </a:rPr>
              <a:t>ALU</a:t>
            </a:r>
            <a:r>
              <a:rPr lang="zh-CN" altLang="zh-CN" sz="2800" b="1" dirty="0" smtClean="0">
                <a:latin typeface="Times New Roman" pitchFamily="18" charset="0"/>
                <a:cs typeface="Times New Roman" pitchFamily="18" charset="0"/>
              </a:rPr>
              <a:t>（算术逻辑部件）完成</a:t>
            </a:r>
            <a:r>
              <a:rPr lang="zh-CN" altLang="en-US" sz="2800" b="1" dirty="0" smtClean="0">
                <a:latin typeface="Times New Roman" pitchFamily="18" charset="0"/>
                <a:cs typeface="Times New Roman" pitchFamily="18" charset="0"/>
              </a:rPr>
              <a:t>；</a:t>
            </a:r>
            <a:r>
              <a:rPr lang="zh-CN" altLang="zh-CN" sz="2800" b="1" dirty="0" smtClean="0">
                <a:latin typeface="Times New Roman" pitchFamily="18" charset="0"/>
                <a:cs typeface="Times New Roman" pitchFamily="18" charset="0"/>
              </a:rPr>
              <a:t>数据移位由专门的移位电路实现。</a:t>
            </a:r>
            <a:endParaRPr lang="en-US" altLang="zh-CN" sz="2800" b="1" dirty="0" smtClean="0">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400600"/>
          </a:xfrm>
          <a:prstGeom prst="rect">
            <a:avLst/>
          </a:prstGeom>
        </p:spPr>
        <p:txBody>
          <a:bodyPr vert="horz">
            <a:normAutofit/>
          </a:bodyPr>
          <a:lstStyle/>
          <a:p>
            <a:pPr marL="514350" lvl="0" indent="-514350">
              <a:spcBef>
                <a:spcPct val="20000"/>
              </a:spcBef>
              <a:buClr>
                <a:srgbClr val="C87608"/>
              </a:buClr>
              <a:buSzPct val="95000"/>
              <a:buFont typeface="Wingdings" pitchFamily="2" charset="2"/>
              <a:buChar char="u"/>
            </a:pPr>
            <a:r>
              <a:rPr lang="zh-CN" altLang="zh-CN" sz="2800" b="1" dirty="0" smtClean="0"/>
              <a:t>一次</a:t>
            </a:r>
            <a:r>
              <a:rPr lang="zh-CN" altLang="zh-CN" sz="2800" b="1" dirty="0" smtClean="0">
                <a:solidFill>
                  <a:srgbClr val="FF0000"/>
                </a:solidFill>
              </a:rPr>
              <a:t>数据处理的大致过程</a:t>
            </a:r>
            <a:r>
              <a:rPr lang="zh-CN" altLang="zh-CN" sz="2800" b="1" dirty="0" smtClean="0"/>
              <a:t>是：</a:t>
            </a:r>
            <a:endParaRPr lang="en-US" altLang="zh-CN" sz="2800" b="1" dirty="0" smtClean="0">
              <a:latin typeface="Times New Roman" pitchFamily="18" charset="0"/>
              <a:cs typeface="Times New Roman" pitchFamily="18" charset="0"/>
            </a:endParaRPr>
          </a:p>
          <a:p>
            <a:pPr>
              <a:lnSpc>
                <a:spcPts val="3600"/>
              </a:lnSpc>
            </a:pPr>
            <a:r>
              <a:rPr lang="zh-CN" altLang="zh-CN" sz="2400" b="1" dirty="0" smtClean="0">
                <a:solidFill>
                  <a:schemeClr val="accent2"/>
                </a:solidFill>
                <a:latin typeface="Times New Roman" pitchFamily="18" charset="0"/>
                <a:cs typeface="Times New Roman" pitchFamily="18" charset="0"/>
              </a:rPr>
              <a:t>⑴</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将第一个数据从其存放之处（某个寄存器或存储单元）取</a:t>
            </a:r>
            <a:r>
              <a:rPr lang="en-US" altLang="zh-CN" sz="2400" b="1" dirty="0" smtClean="0">
                <a:latin typeface="Times New Roman" pitchFamily="18" charset="0"/>
                <a:cs typeface="Times New Roman" pitchFamily="18" charset="0"/>
              </a:rPr>
              <a:t>      </a:t>
            </a:r>
          </a:p>
          <a:p>
            <a:pPr>
              <a:lnSpc>
                <a:spcPts val="3600"/>
              </a:lnSpc>
            </a:pP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出，</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传送到</a:t>
            </a:r>
            <a:r>
              <a:rPr lang="en-US" altLang="zh-CN" sz="2400" b="1" dirty="0" smtClean="0">
                <a:latin typeface="Times New Roman" pitchFamily="18" charset="0"/>
                <a:cs typeface="Times New Roman" pitchFamily="18" charset="0"/>
              </a:rPr>
              <a:t>ALU</a:t>
            </a:r>
            <a:r>
              <a:rPr lang="zh-CN" altLang="en-US" sz="2400" b="1" dirty="0" smtClean="0">
                <a:latin typeface="Times New Roman" pitchFamily="18" charset="0"/>
                <a:cs typeface="Times New Roman" pitchFamily="18" charset="0"/>
              </a:rPr>
              <a:t>；</a:t>
            </a:r>
            <a:endParaRPr lang="zh-CN" altLang="zh-CN" sz="2400" b="1" dirty="0" smtClean="0">
              <a:latin typeface="Times New Roman" pitchFamily="18" charset="0"/>
              <a:cs typeface="Times New Roman" pitchFamily="18" charset="0"/>
            </a:endParaRPr>
          </a:p>
          <a:p>
            <a:pPr>
              <a:lnSpc>
                <a:spcPts val="3200"/>
              </a:lnSpc>
            </a:pPr>
            <a:r>
              <a:rPr lang="zh-CN" altLang="zh-CN" sz="2400" b="1" dirty="0" smtClean="0">
                <a:solidFill>
                  <a:schemeClr val="accent2"/>
                </a:solidFill>
                <a:latin typeface="Times New Roman" pitchFamily="18" charset="0"/>
                <a:cs typeface="Times New Roman" pitchFamily="18" charset="0"/>
              </a:rPr>
              <a:t>⑵</a:t>
            </a:r>
            <a:r>
              <a:rPr lang="zh-CN" altLang="zh-CN" sz="2400" b="1" dirty="0" smtClean="0">
                <a:latin typeface="Times New Roman" pitchFamily="18" charset="0"/>
                <a:cs typeface="Times New Roman" pitchFamily="18" charset="0"/>
              </a:rPr>
              <a:t>（如果有的话）将第二个数据从其存放之处取出，传送到</a:t>
            </a:r>
            <a:r>
              <a:rPr lang="en-US" altLang="zh-CN" sz="2400" b="1" dirty="0" smtClean="0">
                <a:latin typeface="Times New Roman" pitchFamily="18" charset="0"/>
                <a:cs typeface="Times New Roman" pitchFamily="18" charset="0"/>
              </a:rPr>
              <a:t> </a:t>
            </a:r>
          </a:p>
          <a:p>
            <a:pPr>
              <a:lnSpc>
                <a:spcPts val="3200"/>
              </a:lnSpc>
            </a:pPr>
            <a:r>
              <a:rPr lang="en-US" altLang="zh-CN" sz="2400" b="1" dirty="0" smtClean="0">
                <a:latin typeface="Times New Roman" pitchFamily="18" charset="0"/>
                <a:cs typeface="Times New Roman" pitchFamily="18" charset="0"/>
              </a:rPr>
              <a:t>     ALU</a:t>
            </a:r>
            <a:r>
              <a:rPr lang="zh-CN" altLang="zh-CN" sz="2400" b="1" dirty="0" smtClean="0">
                <a:latin typeface="Times New Roman" pitchFamily="18" charset="0"/>
                <a:cs typeface="Times New Roman" pitchFamily="18" charset="0"/>
              </a:rPr>
              <a:t>；</a:t>
            </a:r>
          </a:p>
          <a:p>
            <a:pPr>
              <a:lnSpc>
                <a:spcPts val="3200"/>
              </a:lnSpc>
            </a:pPr>
            <a:r>
              <a:rPr lang="zh-CN" altLang="zh-CN" sz="2400" b="1" dirty="0" smtClean="0">
                <a:solidFill>
                  <a:schemeClr val="accent2"/>
                </a:solidFill>
                <a:latin typeface="Times New Roman" pitchFamily="18" charset="0"/>
                <a:cs typeface="Times New Roman" pitchFamily="18" charset="0"/>
              </a:rPr>
              <a:t>⑶</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由</a:t>
            </a:r>
            <a:r>
              <a:rPr lang="en-US" altLang="zh-CN" sz="2400" b="1" dirty="0" smtClean="0">
                <a:latin typeface="Times New Roman" pitchFamily="18" charset="0"/>
                <a:cs typeface="Times New Roman" pitchFamily="18" charset="0"/>
              </a:rPr>
              <a:t>ALU</a:t>
            </a:r>
            <a:r>
              <a:rPr lang="zh-CN" altLang="zh-CN" sz="2400" b="1" dirty="0" smtClean="0">
                <a:latin typeface="Times New Roman" pitchFamily="18" charset="0"/>
                <a:cs typeface="Times New Roman" pitchFamily="18" charset="0"/>
              </a:rPr>
              <a:t>进行指定的运算；</a:t>
            </a:r>
          </a:p>
          <a:p>
            <a:pPr>
              <a:lnSpc>
                <a:spcPts val="3200"/>
              </a:lnSpc>
            </a:pPr>
            <a:r>
              <a:rPr lang="zh-CN" altLang="zh-CN" sz="2400" b="1" dirty="0" smtClean="0">
                <a:solidFill>
                  <a:schemeClr val="accent2"/>
                </a:solidFill>
                <a:latin typeface="Times New Roman" pitchFamily="18" charset="0"/>
                <a:cs typeface="Times New Roman" pitchFamily="18" charset="0"/>
              </a:rPr>
              <a:t>⑷</a:t>
            </a: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将运算结果传送到指定的存放地点（某个寄存器或存储单</a:t>
            </a:r>
            <a:endParaRPr lang="en-US" altLang="zh-CN" sz="2400" b="1" dirty="0" smtClean="0">
              <a:latin typeface="Times New Roman" pitchFamily="18" charset="0"/>
              <a:cs typeface="Times New Roman" pitchFamily="18" charset="0"/>
            </a:endParaRPr>
          </a:p>
          <a:p>
            <a:pPr>
              <a:lnSpc>
                <a:spcPts val="3200"/>
              </a:lnSpc>
            </a:pPr>
            <a:r>
              <a:rPr lang="en-US" altLang="zh-CN" sz="2400" b="1" dirty="0" smtClean="0">
                <a:latin typeface="Times New Roman" pitchFamily="18" charset="0"/>
                <a:cs typeface="Times New Roman" pitchFamily="18" charset="0"/>
              </a:rPr>
              <a:t>     </a:t>
            </a:r>
            <a:r>
              <a:rPr lang="zh-CN" altLang="zh-CN" sz="2400" b="1" dirty="0" smtClean="0">
                <a:latin typeface="Times New Roman" pitchFamily="18" charset="0"/>
                <a:cs typeface="Times New Roman" pitchFamily="18" charset="0"/>
              </a:rPr>
              <a:t>元）。</a:t>
            </a:r>
            <a:endParaRPr lang="en-US" altLang="zh-CN" sz="2800" b="1" dirty="0" smtClean="0">
              <a:latin typeface="Times New Roman" pitchFamily="18" charset="0"/>
              <a:cs typeface="Times New Roman" pitchFamily="18" charset="0"/>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457200" y="980728"/>
            <a:ext cx="8229600" cy="5616624"/>
          </a:xfrm>
          <a:prstGeom prst="rect">
            <a:avLst/>
          </a:prstGeom>
        </p:spPr>
        <p:txBody>
          <a:bodyPr vert="horz">
            <a:normAutofit/>
          </a:bodyPr>
          <a:lstStyle/>
          <a:p>
            <a:pPr marL="274320" lvl="0" indent="-274320">
              <a:spcBef>
                <a:spcPct val="20000"/>
              </a:spcBef>
              <a:buClr>
                <a:srgbClr val="C87608"/>
              </a:buClr>
              <a:buSzPct val="95000"/>
              <a:buFont typeface="Wingdings" pitchFamily="2" charset="2"/>
              <a:buChar char="u"/>
            </a:pPr>
            <a:r>
              <a:rPr kumimoji="0" lang="zh-CN" altLang="en-US" sz="2800" b="1" i="0" u="none" strike="noStrike" kern="1200" cap="none" spc="0" normalizeH="0" baseline="0" noProof="0" dirty="0" smtClean="0">
                <a:ln>
                  <a:noFill/>
                </a:ln>
                <a:solidFill>
                  <a:srgbClr val="FF0000"/>
                </a:solidFill>
                <a:effectLst/>
                <a:uLnTx/>
                <a:uFillTx/>
                <a:latin typeface="+mn-lt"/>
                <a:ea typeface="+mn-ea"/>
                <a:cs typeface="+mn-cs"/>
              </a:rPr>
              <a:t>汇编</a:t>
            </a:r>
            <a:r>
              <a:rPr kumimoji="0" lang="zh-CN" altLang="zh-CN" sz="2800" b="1" i="0" u="none" strike="noStrike" kern="1200" cap="none" spc="0" normalizeH="0" baseline="0" noProof="0" dirty="0" smtClean="0">
                <a:ln>
                  <a:noFill/>
                </a:ln>
                <a:solidFill>
                  <a:srgbClr val="FF0000"/>
                </a:solidFill>
                <a:effectLst/>
                <a:uLnTx/>
                <a:uFillTx/>
                <a:latin typeface="+mn-lt"/>
                <a:ea typeface="+mn-ea"/>
                <a:cs typeface="+mn-cs"/>
              </a:rPr>
              <a:t>语言</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是</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对机器语言符号化的产物</a:t>
            </a:r>
            <a:r>
              <a:rPr kumimoji="0" lang="zh-CN" altLang="zh-CN" sz="2800" b="1" i="0" u="none" strike="noStrike" kern="1200" cap="none" spc="0" normalizeH="0" baseline="0" noProof="0" dirty="0" smtClean="0">
                <a:ln>
                  <a:noFill/>
                </a:ln>
                <a:solidFill>
                  <a:schemeClr val="tx1"/>
                </a:solidFill>
                <a:effectLst/>
                <a:uLnTx/>
                <a:uFillTx/>
                <a:latin typeface="+mn-lt"/>
                <a:ea typeface="+mn-ea"/>
                <a:cs typeface="+mn-cs"/>
              </a:rPr>
              <a:t>。</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它</a:t>
            </a:r>
            <a:r>
              <a:rPr lang="zh-CN" altLang="zh-CN" sz="2800" b="1" dirty="0" smtClean="0"/>
              <a:t>使用一些容易掌握和使用的符号来表示每条指令。</a:t>
            </a:r>
            <a:endParaRPr lang="en-US" altLang="zh-CN" sz="2800" b="1" dirty="0" smtClean="0"/>
          </a:p>
          <a:p>
            <a:pPr marL="274320" lvl="0" indent="-274320">
              <a:spcBef>
                <a:spcPct val="20000"/>
              </a:spcBef>
              <a:buClr>
                <a:srgbClr val="C87608"/>
              </a:buClr>
              <a:buSzPct val="95000"/>
            </a:pPr>
            <a:r>
              <a:rPr kumimoji="0" lang="en-US" altLang="zh-CN" sz="2800" b="1" i="0" u="none" strike="noStrike" kern="1200" cap="none" spc="0" normalizeH="0" baseline="0" noProof="0" dirty="0" smtClean="0">
                <a:ln>
                  <a:noFill/>
                </a:ln>
                <a:solidFill>
                  <a:schemeClr val="tx1"/>
                </a:solidFill>
                <a:effectLst/>
                <a:uLnTx/>
                <a:uFillTx/>
                <a:latin typeface="+mn-lt"/>
                <a:ea typeface="+mn-ea"/>
                <a:cs typeface="+mn-cs"/>
              </a:rPr>
              <a:t>    </a:t>
            </a:r>
            <a:r>
              <a:rPr kumimoji="0" lang="zh-CN" altLang="en-US" sz="2400" b="1" i="0" u="none" strike="noStrike" kern="1200" cap="none" spc="0" normalizeH="0" baseline="0" noProof="0" dirty="0" smtClean="0">
                <a:ln>
                  <a:noFill/>
                </a:ln>
                <a:solidFill>
                  <a:srgbClr val="FF0066"/>
                </a:solidFill>
                <a:effectLst/>
                <a:uLnTx/>
                <a:uFillTx/>
                <a:latin typeface="华文楷体" pitchFamily="2" charset="-122"/>
                <a:ea typeface="华文楷体" pitchFamily="2" charset="-122"/>
              </a:rPr>
              <a:t>例：</a:t>
            </a:r>
            <a:r>
              <a:rPr kumimoji="0" lang="zh-CN" altLang="en-US"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rPr>
              <a:t>下面是</a:t>
            </a:r>
            <a:r>
              <a:rPr kumimoji="0" lang="en-US" altLang="zh-CN" sz="2400" b="1" i="0" u="none" strike="noStrike" kern="1200" cap="none" spc="0" normalizeH="0" baseline="0" noProof="0" dirty="0" smtClean="0">
                <a:ln>
                  <a:noFill/>
                </a:ln>
                <a:solidFill>
                  <a:schemeClr val="tx1"/>
                </a:solidFill>
                <a:effectLst/>
                <a:uLnTx/>
                <a:uFillTx/>
                <a:latin typeface="Times New Roman" pitchFamily="18" charset="0"/>
                <a:ea typeface="华文楷体" pitchFamily="2" charset="-122"/>
                <a:cs typeface="Times New Roman" pitchFamily="18" charset="0"/>
              </a:rPr>
              <a:t>8086</a:t>
            </a:r>
            <a:r>
              <a:rPr kumimoji="0" lang="zh-CN" altLang="en-US"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rPr>
              <a:t>系统的一条机器指令代码</a:t>
            </a: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endParaRPr>
          </a:p>
          <a:p>
            <a:pPr marL="274320" lvl="0" indent="-274320" algn="ctr">
              <a:spcBef>
                <a:spcPct val="20000"/>
              </a:spcBef>
              <a:buClr>
                <a:srgbClr val="C87608"/>
              </a:buClr>
              <a:buSzPct val="95000"/>
            </a:pPr>
            <a:r>
              <a:rPr lang="en-US" altLang="zh-CN" sz="2400" b="1" dirty="0" smtClean="0">
                <a:latin typeface="Times New Roman" pitchFamily="18" charset="0"/>
                <a:ea typeface="华文楷体" pitchFamily="2" charset="-122"/>
                <a:cs typeface="Times New Roman" pitchFamily="18" charset="0"/>
              </a:rPr>
              <a:t>0000000111011000</a:t>
            </a:r>
          </a:p>
          <a:p>
            <a:pPr marL="274320" lvl="0" indent="-274320">
              <a:spcBef>
                <a:spcPct val="20000"/>
              </a:spcBef>
              <a:buClr>
                <a:srgbClr val="C87608"/>
              </a:buClr>
              <a:buSzPct val="95000"/>
            </a:pPr>
            <a:r>
              <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rPr>
              <a:t>    </a:t>
            </a:r>
            <a:r>
              <a:rPr kumimoji="0" lang="zh-CN" altLang="en-US"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rPr>
              <a:t>其含义如下表所示</a:t>
            </a: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lang="en-US" altLang="zh-CN" sz="2400" b="1" dirty="0" smtClean="0">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r>
              <a:rPr lang="zh-CN" altLang="en-US" sz="2800" b="1" dirty="0" smtClean="0">
                <a:latin typeface="华文楷体" pitchFamily="2" charset="-122"/>
                <a:ea typeface="华文楷体" pitchFamily="2" charset="-122"/>
              </a:rPr>
              <a:t>    </a:t>
            </a:r>
            <a:r>
              <a:rPr lang="zh-CN" altLang="en-US" sz="2400" b="1" dirty="0" smtClean="0">
                <a:latin typeface="华文楷体" pitchFamily="2" charset="-122"/>
                <a:ea typeface="华文楷体" pitchFamily="2" charset="-122"/>
              </a:rPr>
              <a:t>在</a:t>
            </a:r>
            <a:r>
              <a:rPr lang="en-US" altLang="zh-CN" sz="2400" b="1" dirty="0" smtClean="0">
                <a:latin typeface="Times New Roman" pitchFamily="18" charset="0"/>
                <a:ea typeface="华文楷体" pitchFamily="2" charset="-122"/>
                <a:cs typeface="Times New Roman" pitchFamily="18" charset="0"/>
              </a:rPr>
              <a:t>8086</a:t>
            </a:r>
            <a:r>
              <a:rPr lang="zh-CN" altLang="en-US" sz="2400" b="1" dirty="0" smtClean="0">
                <a:latin typeface="华文楷体" pitchFamily="2" charset="-122"/>
                <a:ea typeface="华文楷体" pitchFamily="2" charset="-122"/>
              </a:rPr>
              <a:t>系统的汇编语言中，</a:t>
            </a:r>
            <a:r>
              <a:rPr lang="zh-CN" altLang="zh-CN" sz="2400" b="1" dirty="0" smtClean="0">
                <a:latin typeface="华文楷体" pitchFamily="2" charset="-122"/>
                <a:ea typeface="华文楷体" pitchFamily="2" charset="-122"/>
              </a:rPr>
              <a:t>上述指令被符号化为：</a:t>
            </a:r>
          </a:p>
          <a:p>
            <a:pPr algn="ctr"/>
            <a:r>
              <a:rPr lang="en-US" altLang="zh-CN" sz="2400" b="1" dirty="0" smtClean="0">
                <a:latin typeface="Times New Roman" pitchFamily="18" charset="0"/>
                <a:cs typeface="Times New Roman" pitchFamily="18" charset="0"/>
              </a:rPr>
              <a:t>ADD  AX , BX</a:t>
            </a: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400" b="1" i="0" u="none" strike="noStrike" kern="1200" cap="none" spc="0" normalizeH="0" baseline="0" noProof="0" dirty="0" smtClean="0">
              <a:ln>
                <a:noFill/>
              </a:ln>
              <a:solidFill>
                <a:schemeClr val="tx1"/>
              </a:solidFill>
              <a:effectLst/>
              <a:uLnTx/>
              <a:uFillTx/>
              <a:latin typeface="华文楷体" pitchFamily="2" charset="-122"/>
              <a:ea typeface="华文楷体" pitchFamily="2" charset="-122"/>
              <a:cs typeface="Times New Roman" pitchFamily="18" charset="0"/>
            </a:endParaRPr>
          </a:p>
          <a:p>
            <a:pPr marL="274320" lvl="0" indent="-274320">
              <a:spcBef>
                <a:spcPct val="20000"/>
              </a:spcBef>
              <a:buClr>
                <a:srgbClr val="C87608"/>
              </a:buClr>
              <a:buSzPct val="95000"/>
            </a:pP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graphicFrame>
        <p:nvGraphicFramePr>
          <p:cNvPr id="7" name="表格 6"/>
          <p:cNvGraphicFramePr>
            <a:graphicFrameLocks noGrp="1"/>
          </p:cNvGraphicFramePr>
          <p:nvPr/>
        </p:nvGraphicFramePr>
        <p:xfrm>
          <a:off x="827584" y="3501008"/>
          <a:ext cx="7488832" cy="1828800"/>
        </p:xfrm>
        <a:graphic>
          <a:graphicData uri="http://schemas.openxmlformats.org/drawingml/2006/table">
            <a:tbl>
              <a:tblPr/>
              <a:tblGrid>
                <a:gridCol w="2016224"/>
                <a:gridCol w="1728192"/>
                <a:gridCol w="1872208"/>
                <a:gridCol w="1872208"/>
              </a:tblGrid>
              <a:tr h="281176">
                <a:tc>
                  <a:txBody>
                    <a:bodyPr/>
                    <a:lstStyle/>
                    <a:p>
                      <a:pPr algn="ctr">
                        <a:spcAft>
                          <a:spcPts val="0"/>
                        </a:spcAft>
                      </a:pPr>
                      <a:r>
                        <a:rPr lang="en-US" sz="2400" b="1" kern="100" dirty="0">
                          <a:solidFill>
                            <a:srgbClr val="000000"/>
                          </a:solidFill>
                          <a:latin typeface="Times New Roman"/>
                          <a:ea typeface="宋体"/>
                          <a:cs typeface="Times New Roman"/>
                        </a:rPr>
                        <a:t>00000001</a:t>
                      </a:r>
                      <a:endParaRPr lang="zh-CN" sz="24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b="1" kern="100">
                          <a:solidFill>
                            <a:srgbClr val="000000"/>
                          </a:solidFill>
                          <a:latin typeface="Times New Roman"/>
                          <a:ea typeface="宋体"/>
                          <a:cs typeface="Times New Roman"/>
                        </a:rPr>
                        <a:t>11</a:t>
                      </a:r>
                      <a:endParaRPr lang="zh-CN" sz="24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b="1" kern="100">
                          <a:solidFill>
                            <a:srgbClr val="000000"/>
                          </a:solidFill>
                          <a:latin typeface="Times New Roman"/>
                          <a:ea typeface="宋体"/>
                          <a:cs typeface="Times New Roman"/>
                        </a:rPr>
                        <a:t>011</a:t>
                      </a:r>
                      <a:endParaRPr lang="zh-CN" sz="24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400" b="1" kern="100">
                          <a:solidFill>
                            <a:srgbClr val="000000"/>
                          </a:solidFill>
                          <a:latin typeface="Times New Roman"/>
                          <a:ea typeface="宋体"/>
                          <a:cs typeface="Times New Roman"/>
                        </a:rPr>
                        <a:t>000</a:t>
                      </a:r>
                      <a:endParaRPr lang="zh-CN" sz="24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562352">
                <a:tc>
                  <a:txBody>
                    <a:bodyPr/>
                    <a:lstStyle/>
                    <a:p>
                      <a:pPr algn="just">
                        <a:spcAft>
                          <a:spcPts val="0"/>
                        </a:spcAft>
                      </a:pPr>
                      <a:r>
                        <a:rPr lang="zh-CN" sz="2400" b="1" kern="100" dirty="0">
                          <a:solidFill>
                            <a:srgbClr val="000000"/>
                          </a:solidFill>
                          <a:latin typeface="华文楷体" pitchFamily="2" charset="-122"/>
                          <a:ea typeface="华文楷体" pitchFamily="2" charset="-122"/>
                          <a:cs typeface="Times New Roman"/>
                        </a:rPr>
                        <a:t>描述操作</a:t>
                      </a:r>
                      <a:r>
                        <a:rPr lang="zh-CN" sz="2400" b="1" kern="100" dirty="0" smtClean="0">
                          <a:solidFill>
                            <a:srgbClr val="000000"/>
                          </a:solidFill>
                          <a:latin typeface="华文楷体" pitchFamily="2" charset="-122"/>
                          <a:ea typeface="华文楷体" pitchFamily="2" charset="-122"/>
                          <a:cs typeface="Times New Roman"/>
                        </a:rPr>
                        <a:t>性质</a:t>
                      </a:r>
                      <a:r>
                        <a:rPr lang="zh-CN" altLang="en-US" sz="2400" b="1" kern="100" dirty="0" smtClean="0">
                          <a:solidFill>
                            <a:srgbClr val="000000"/>
                          </a:solidFill>
                          <a:latin typeface="华文楷体" pitchFamily="2" charset="-122"/>
                          <a:ea typeface="华文楷体" pitchFamily="2" charset="-122"/>
                          <a:cs typeface="Times New Roman"/>
                        </a:rPr>
                        <a:t>：</a:t>
                      </a:r>
                      <a:r>
                        <a:rPr lang="zh-CN" sz="2400" b="1" kern="100" dirty="0" smtClean="0">
                          <a:solidFill>
                            <a:srgbClr val="000000"/>
                          </a:solidFill>
                          <a:latin typeface="华文楷体" pitchFamily="2" charset="-122"/>
                          <a:ea typeface="华文楷体" pitchFamily="2" charset="-122"/>
                          <a:cs typeface="Times New Roman"/>
                        </a:rPr>
                        <a:t>将</a:t>
                      </a:r>
                      <a:r>
                        <a:rPr lang="zh-CN" sz="2400" b="1" kern="100" dirty="0">
                          <a:solidFill>
                            <a:srgbClr val="000000"/>
                          </a:solidFill>
                          <a:latin typeface="华文楷体" pitchFamily="2" charset="-122"/>
                          <a:ea typeface="华文楷体" pitchFamily="2" charset="-122"/>
                          <a:cs typeface="Times New Roman"/>
                        </a:rPr>
                        <a:t>两</a:t>
                      </a:r>
                      <a:r>
                        <a:rPr lang="zh-CN" sz="2400" b="1" kern="100" dirty="0" smtClean="0">
                          <a:solidFill>
                            <a:srgbClr val="000000"/>
                          </a:solidFill>
                          <a:latin typeface="华文楷体" pitchFamily="2" charset="-122"/>
                          <a:ea typeface="华文楷体" pitchFamily="2" charset="-122"/>
                          <a:cs typeface="Times New Roman"/>
                        </a:rPr>
                        <a:t>个</a:t>
                      </a:r>
                      <a:r>
                        <a:rPr lang="en-US" sz="2400" b="1" kern="100" dirty="0" smtClean="0">
                          <a:solidFill>
                            <a:srgbClr val="000000"/>
                          </a:solidFill>
                          <a:latin typeface="华文楷体" pitchFamily="2" charset="-122"/>
                          <a:ea typeface="华文楷体" pitchFamily="2" charset="-122"/>
                          <a:cs typeface="Times New Roman"/>
                        </a:rPr>
                        <a:t>16</a:t>
                      </a:r>
                      <a:r>
                        <a:rPr lang="zh-CN" sz="2400" b="1" kern="100" dirty="0">
                          <a:solidFill>
                            <a:srgbClr val="000000"/>
                          </a:solidFill>
                          <a:latin typeface="华文楷体" pitchFamily="2" charset="-122"/>
                          <a:ea typeface="华文楷体" pitchFamily="2" charset="-122"/>
                          <a:cs typeface="Times New Roman"/>
                        </a:rPr>
                        <a:t>位寄存器中的数据相加</a:t>
                      </a:r>
                      <a:endParaRPr lang="zh-CN" sz="2400" b="1" kern="100" dirty="0">
                        <a:latin typeface="华文楷体" pitchFamily="2" charset="-122"/>
                        <a:ea typeface="华文楷体" pitchFamily="2"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400" b="1" kern="100" dirty="0">
                          <a:solidFill>
                            <a:srgbClr val="000000"/>
                          </a:solidFill>
                          <a:latin typeface="华文楷体" pitchFamily="2" charset="-122"/>
                          <a:ea typeface="华文楷体" pitchFamily="2" charset="-122"/>
                          <a:cs typeface="Times New Roman"/>
                        </a:rPr>
                        <a:t>表示两个</a:t>
                      </a:r>
                      <a:r>
                        <a:rPr lang="zh-CN" sz="2400" b="1" kern="100" dirty="0" smtClean="0">
                          <a:solidFill>
                            <a:srgbClr val="000000"/>
                          </a:solidFill>
                          <a:latin typeface="华文楷体" pitchFamily="2" charset="-122"/>
                          <a:ea typeface="华文楷体" pitchFamily="2" charset="-122"/>
                          <a:cs typeface="Times New Roman"/>
                        </a:rPr>
                        <a:t>数据均</a:t>
                      </a:r>
                      <a:r>
                        <a:rPr lang="zh-CN" sz="2400" b="1" kern="100" dirty="0">
                          <a:solidFill>
                            <a:srgbClr val="000000"/>
                          </a:solidFill>
                          <a:latin typeface="华文楷体" pitchFamily="2" charset="-122"/>
                          <a:ea typeface="华文楷体" pitchFamily="2" charset="-122"/>
                          <a:cs typeface="Times New Roman"/>
                        </a:rPr>
                        <a:t>取自寄存器</a:t>
                      </a:r>
                      <a:endParaRPr lang="zh-CN" sz="2400" b="1" kern="100" dirty="0">
                        <a:latin typeface="华文楷体" pitchFamily="2" charset="-122"/>
                        <a:ea typeface="华文楷体" pitchFamily="2"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400" b="1" kern="100" dirty="0">
                          <a:solidFill>
                            <a:srgbClr val="000000"/>
                          </a:solidFill>
                          <a:latin typeface="华文楷体" pitchFamily="2" charset="-122"/>
                          <a:ea typeface="华文楷体" pitchFamily="2" charset="-122"/>
                          <a:cs typeface="Times New Roman"/>
                        </a:rPr>
                        <a:t>描述</a:t>
                      </a:r>
                      <a:r>
                        <a:rPr lang="en-US" sz="2400" b="1" kern="100" dirty="0">
                          <a:solidFill>
                            <a:srgbClr val="000000"/>
                          </a:solidFill>
                          <a:latin typeface="华文楷体" pitchFamily="2" charset="-122"/>
                          <a:ea typeface="华文楷体" pitchFamily="2" charset="-122"/>
                          <a:cs typeface="Times New Roman"/>
                        </a:rPr>
                        <a:t>3</a:t>
                      </a:r>
                      <a:r>
                        <a:rPr lang="zh-CN" sz="2400" b="1" kern="100" dirty="0">
                          <a:solidFill>
                            <a:srgbClr val="000000"/>
                          </a:solidFill>
                          <a:latin typeface="华文楷体" pitchFamily="2" charset="-122"/>
                          <a:ea typeface="华文楷体" pitchFamily="2" charset="-122"/>
                          <a:cs typeface="Times New Roman"/>
                        </a:rPr>
                        <a:t>号寄存器</a:t>
                      </a:r>
                      <a:endParaRPr lang="zh-CN" sz="2400" b="1" kern="100" dirty="0">
                        <a:latin typeface="华文楷体" pitchFamily="2" charset="-122"/>
                        <a:ea typeface="华文楷体" pitchFamily="2"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l">
                        <a:spcAft>
                          <a:spcPts val="0"/>
                        </a:spcAft>
                      </a:pPr>
                      <a:r>
                        <a:rPr lang="zh-CN" sz="2400" b="1" kern="100" dirty="0">
                          <a:solidFill>
                            <a:srgbClr val="000000"/>
                          </a:solidFill>
                          <a:latin typeface="华文楷体" pitchFamily="2" charset="-122"/>
                          <a:ea typeface="华文楷体" pitchFamily="2" charset="-122"/>
                          <a:cs typeface="Times New Roman"/>
                        </a:rPr>
                        <a:t>描述</a:t>
                      </a:r>
                      <a:r>
                        <a:rPr lang="en-US" sz="2400" b="1" kern="100" dirty="0">
                          <a:solidFill>
                            <a:srgbClr val="000000"/>
                          </a:solidFill>
                          <a:latin typeface="华文楷体" pitchFamily="2" charset="-122"/>
                          <a:ea typeface="华文楷体" pitchFamily="2" charset="-122"/>
                          <a:cs typeface="Times New Roman"/>
                        </a:rPr>
                        <a:t>0</a:t>
                      </a:r>
                      <a:r>
                        <a:rPr lang="zh-CN" sz="2400" b="1" kern="100" dirty="0">
                          <a:solidFill>
                            <a:srgbClr val="000000"/>
                          </a:solidFill>
                          <a:latin typeface="华文楷体" pitchFamily="2" charset="-122"/>
                          <a:ea typeface="华文楷体" pitchFamily="2" charset="-122"/>
                          <a:cs typeface="Times New Roman"/>
                        </a:rPr>
                        <a:t>号</a:t>
                      </a:r>
                      <a:r>
                        <a:rPr lang="zh-CN" sz="2400" b="1" kern="100" dirty="0" smtClean="0">
                          <a:solidFill>
                            <a:srgbClr val="000000"/>
                          </a:solidFill>
                          <a:latin typeface="华文楷体" pitchFamily="2" charset="-122"/>
                          <a:ea typeface="华文楷体" pitchFamily="2" charset="-122"/>
                          <a:cs typeface="Times New Roman"/>
                        </a:rPr>
                        <a:t>寄存器</a:t>
                      </a:r>
                      <a:r>
                        <a:rPr lang="zh-CN" altLang="en-US" sz="2400" b="1" kern="100" dirty="0" smtClean="0">
                          <a:solidFill>
                            <a:srgbClr val="000000"/>
                          </a:solidFill>
                          <a:latin typeface="华文楷体" pitchFamily="2" charset="-122"/>
                          <a:ea typeface="华文楷体" pitchFamily="2" charset="-122"/>
                          <a:cs typeface="Times New Roman"/>
                        </a:rPr>
                        <a:t>（也是最终存放结果的寄存器）</a:t>
                      </a:r>
                      <a:endParaRPr lang="zh-CN" sz="2400" b="1" kern="100" dirty="0">
                        <a:latin typeface="华文楷体" pitchFamily="2" charset="-122"/>
                        <a:ea typeface="华文楷体" pitchFamily="2" charset="-122"/>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1196752"/>
            <a:ext cx="8229600" cy="5127848"/>
          </a:xfrm>
          <a:prstGeom prst="rect">
            <a:avLst/>
          </a:prstGeom>
        </p:spPr>
        <p:txBody>
          <a:bodyPr vert="horz">
            <a:normAutofit/>
          </a:bodyPr>
          <a:lstStyle/>
          <a:p>
            <a:pPr marL="274320" lvl="0" indent="-274320">
              <a:spcBef>
                <a:spcPct val="20000"/>
              </a:spcBef>
              <a:buClr>
                <a:srgbClr val="C87608"/>
              </a:buClr>
              <a:buSzPct val="95000"/>
              <a:buFont typeface="Wingdings" pitchFamily="2" charset="2"/>
              <a:buChar char="u"/>
            </a:pPr>
            <a:r>
              <a:rPr lang="zh-CN" altLang="zh-CN" sz="2800" b="1" dirty="0" smtClean="0"/>
              <a:t>计算机不能直接理解汇编语言的符号系统</a:t>
            </a:r>
            <a:r>
              <a:rPr lang="zh-CN" altLang="en-US" sz="2800" b="1" dirty="0" smtClean="0"/>
              <a:t>。用</a:t>
            </a:r>
            <a:r>
              <a:rPr lang="zh-CN" altLang="zh-CN" sz="2800" b="1" dirty="0" smtClean="0"/>
              <a:t>来将汇编语言程序转换成机器语言程序</a:t>
            </a:r>
            <a:r>
              <a:rPr lang="zh-CN" altLang="en-US" sz="2800" b="1" dirty="0" smtClean="0"/>
              <a:t>的软件工具</a:t>
            </a:r>
            <a:r>
              <a:rPr lang="zh-CN" altLang="zh-CN" sz="2800" b="1" dirty="0" smtClean="0"/>
              <a:t>，叫作</a:t>
            </a:r>
            <a:r>
              <a:rPr lang="zh-CN" altLang="zh-CN" sz="2800" b="1" dirty="0" smtClean="0">
                <a:solidFill>
                  <a:srgbClr val="FF0000"/>
                </a:solidFill>
              </a:rPr>
              <a:t>汇编程序</a:t>
            </a:r>
            <a:r>
              <a:rPr lang="zh-CN" altLang="zh-CN" sz="2800" b="1" dirty="0" smtClean="0"/>
              <a:t>。</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457200" y="980728"/>
            <a:ext cx="8229600" cy="5343872"/>
          </a:xfrm>
        </p:spPr>
        <p:txBody>
          <a:bodyPr>
            <a:normAutofit/>
          </a:bodyPr>
          <a:lstStyle/>
          <a:p>
            <a:pPr>
              <a:buNone/>
            </a:pPr>
            <a:r>
              <a:rPr lang="en-US" altLang="zh-CN" sz="2800" b="1" dirty="0" smtClean="0">
                <a:solidFill>
                  <a:srgbClr val="6A18A8"/>
                </a:solidFill>
                <a:latin typeface="方正舒体" pitchFamily="2" charset="-122"/>
                <a:ea typeface="方正舒体" pitchFamily="2" charset="-122"/>
              </a:rPr>
              <a:t>1.1.2 </a:t>
            </a:r>
            <a:r>
              <a:rPr lang="zh-CN" altLang="zh-CN" sz="2800" b="1" dirty="0" smtClean="0">
                <a:solidFill>
                  <a:srgbClr val="6A18A8"/>
                </a:solidFill>
                <a:latin typeface="方正舒体" pitchFamily="2" charset="-122"/>
                <a:ea typeface="方正舒体" pitchFamily="2" charset="-122"/>
              </a:rPr>
              <a:t>汇编语言与</a:t>
            </a:r>
            <a:r>
              <a:rPr lang="zh-CN" altLang="en-US" sz="2800" b="1" dirty="0" smtClean="0">
                <a:solidFill>
                  <a:srgbClr val="6A18A8"/>
                </a:solidFill>
                <a:latin typeface="方正舒体" pitchFamily="2" charset="-122"/>
                <a:ea typeface="方正舒体" pitchFamily="2" charset="-122"/>
              </a:rPr>
              <a:t>高级</a:t>
            </a:r>
            <a:r>
              <a:rPr lang="zh-CN" altLang="zh-CN" sz="2800" b="1" dirty="0" smtClean="0">
                <a:solidFill>
                  <a:srgbClr val="6A18A8"/>
                </a:solidFill>
                <a:latin typeface="方正舒体" pitchFamily="2" charset="-122"/>
                <a:ea typeface="方正舒体" pitchFamily="2" charset="-122"/>
              </a:rPr>
              <a:t>语言的</a:t>
            </a:r>
            <a:r>
              <a:rPr lang="zh-CN" altLang="en-US" sz="2800" b="1" dirty="0" smtClean="0">
                <a:solidFill>
                  <a:srgbClr val="6A18A8"/>
                </a:solidFill>
                <a:latin typeface="方正舒体" pitchFamily="2" charset="-122"/>
                <a:ea typeface="方正舒体" pitchFamily="2" charset="-122"/>
              </a:rPr>
              <a:t>主要差异</a:t>
            </a:r>
            <a:endParaRPr lang="en-US" altLang="zh-CN" sz="2800" b="1" dirty="0" smtClean="0">
              <a:solidFill>
                <a:srgbClr val="6A18A8"/>
              </a:solidFill>
              <a:latin typeface="方正舒体" pitchFamily="2" charset="-122"/>
              <a:ea typeface="方正舒体" pitchFamily="2" charset="-122"/>
            </a:endParaRPr>
          </a:p>
          <a:p>
            <a:pPr marL="514350" indent="-514350">
              <a:buClr>
                <a:srgbClr val="C87608"/>
              </a:buClr>
              <a:buFont typeface="+mj-ea"/>
              <a:buAutoNum type="circleNumDbPlain"/>
            </a:pPr>
            <a:r>
              <a:rPr lang="zh-CN" altLang="en-US" sz="2800" b="1" dirty="0" smtClean="0"/>
              <a:t>与硬件联系的紧密程度不同。</a:t>
            </a:r>
            <a:endParaRPr lang="en-US" altLang="zh-CN" sz="2800" b="1" dirty="0" smtClean="0"/>
          </a:p>
          <a:p>
            <a:pPr marL="514350" indent="-514350">
              <a:buClr>
                <a:srgbClr val="C87608"/>
              </a:buClr>
              <a:buFont typeface="+mj-ea"/>
              <a:buAutoNum type="circleNumDbPlain"/>
            </a:pPr>
            <a:r>
              <a:rPr lang="zh-CN" altLang="en-US" sz="2800" b="1" dirty="0" smtClean="0"/>
              <a:t>编程的效率不同。</a:t>
            </a:r>
            <a:endParaRPr lang="en-US" altLang="zh-CN" sz="2800" b="1" dirty="0" smtClean="0"/>
          </a:p>
          <a:p>
            <a:pPr marL="514350" indent="-514350">
              <a:buClr>
                <a:srgbClr val="C87608"/>
              </a:buClr>
              <a:buFont typeface="+mj-ea"/>
              <a:buAutoNum type="circleNumDbPlain"/>
            </a:pPr>
            <a:r>
              <a:rPr lang="zh-CN" altLang="en-US" sz="2800" b="1" dirty="0" smtClean="0"/>
              <a:t>形成的目标代码的时、空效率不同</a:t>
            </a:r>
            <a:r>
              <a:rPr lang="zh-CN" altLang="zh-CN" sz="2800" b="1" dirty="0" smtClean="0"/>
              <a:t>。</a:t>
            </a:r>
            <a:endParaRPr lang="en-US" altLang="zh-CN" sz="2800" b="1" dirty="0" smtClean="0"/>
          </a:p>
          <a:p>
            <a:pPr marL="514350" indent="-514350">
              <a:buClr>
                <a:srgbClr val="C87608"/>
              </a:buClr>
              <a:buFont typeface="+mj-ea"/>
              <a:buAutoNum type="circleNumDbPlain"/>
            </a:pPr>
            <a:r>
              <a:rPr lang="zh-CN" altLang="en-US" sz="2800" b="1" dirty="0" smtClean="0"/>
              <a:t>主要的应用场合不同。</a:t>
            </a:r>
            <a:endParaRPr lang="en-US" altLang="zh-CN" sz="2800" b="1" dirty="0"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a:spLocks noGrp="1"/>
          </p:cNvSpPr>
          <p:nvPr>
            <p:ph type="title"/>
          </p:nvPr>
        </p:nvSpPr>
        <p:spPr>
          <a:xfrm>
            <a:off x="457200" y="704088"/>
            <a:ext cx="8229600" cy="564672"/>
          </a:xfrm>
        </p:spPr>
        <p:txBody>
          <a:bodyPr>
            <a:normAutofit/>
          </a:bodyPr>
          <a:lstStyle/>
          <a:p>
            <a:r>
              <a:rPr lang="en-US" altLang="zh-CN" sz="2800" dirty="0" smtClean="0">
                <a:solidFill>
                  <a:schemeClr val="accent1"/>
                </a:solidFill>
                <a:latin typeface="华文琥珀" pitchFamily="2" charset="-122"/>
                <a:ea typeface="华文琥珀" pitchFamily="2" charset="-122"/>
              </a:rPr>
              <a:t>1.2 </a:t>
            </a:r>
            <a:r>
              <a:rPr lang="zh-CN" altLang="en-US" sz="2800" dirty="0" smtClean="0">
                <a:solidFill>
                  <a:schemeClr val="accent1"/>
                </a:solidFill>
                <a:latin typeface="华文琥珀" pitchFamily="2" charset="-122"/>
                <a:ea typeface="华文琥珀" pitchFamily="2" charset="-122"/>
              </a:rPr>
              <a:t>计算机中的数据表示</a:t>
            </a:r>
            <a:endParaRPr lang="zh-CN" altLang="en-US" sz="2800" dirty="0">
              <a:solidFill>
                <a:schemeClr val="accent1"/>
              </a:solidFill>
              <a:latin typeface="华文琥珀" pitchFamily="2" charset="-122"/>
              <a:ea typeface="华文琥珀" pitchFamily="2" charset="-122"/>
            </a:endParaRPr>
          </a:p>
        </p:txBody>
      </p:sp>
      <p:sp>
        <p:nvSpPr>
          <p:cNvPr id="5" name="内容占位符 2"/>
          <p:cNvSpPr>
            <a:spLocks noGrp="1"/>
          </p:cNvSpPr>
          <p:nvPr>
            <p:ph idx="1"/>
          </p:nvPr>
        </p:nvSpPr>
        <p:spPr>
          <a:xfrm>
            <a:off x="457200" y="1556792"/>
            <a:ext cx="8229600" cy="4767808"/>
          </a:xfrm>
        </p:spPr>
        <p:txBody>
          <a:bodyPr>
            <a:normAutofit/>
          </a:bodyPr>
          <a:lstStyle/>
          <a:p>
            <a:pPr>
              <a:buClr>
                <a:srgbClr val="C87608"/>
              </a:buClr>
              <a:buFont typeface="Wingdings" pitchFamily="2" charset="2"/>
              <a:buChar char="u"/>
            </a:pPr>
            <a:r>
              <a:rPr lang="zh-CN" altLang="en-US" sz="2800" b="1" dirty="0" smtClean="0"/>
              <a:t>汇编</a:t>
            </a:r>
            <a:r>
              <a:rPr lang="zh-CN" altLang="zh-CN" sz="2800" b="1" dirty="0" smtClean="0"/>
              <a:t>语言</a:t>
            </a:r>
            <a:r>
              <a:rPr lang="zh-CN" altLang="en-US" sz="2800" b="1" dirty="0" smtClean="0"/>
              <a:t>会直接涉及</a:t>
            </a:r>
            <a:r>
              <a:rPr lang="zh-CN" altLang="zh-CN" sz="2800" b="1" dirty="0" smtClean="0"/>
              <a:t>计算机</a:t>
            </a:r>
            <a:r>
              <a:rPr lang="zh-CN" altLang="en-US" sz="2800" b="1" dirty="0" smtClean="0"/>
              <a:t>中</a:t>
            </a:r>
            <a:r>
              <a:rPr lang="zh-CN" altLang="zh-CN" sz="2800" b="1" dirty="0" smtClean="0"/>
              <a:t>的</a:t>
            </a:r>
            <a:r>
              <a:rPr lang="zh-CN" altLang="en-US" sz="2800" b="1" dirty="0" smtClean="0">
                <a:solidFill>
                  <a:srgbClr val="FF0000"/>
                </a:solidFill>
              </a:rPr>
              <a:t>数据表示</a:t>
            </a:r>
            <a:r>
              <a:rPr lang="zh-CN" altLang="zh-CN" sz="2800" b="1" dirty="0" smtClean="0"/>
              <a:t>。</a:t>
            </a:r>
            <a:endParaRPr lang="en-US" altLang="zh-CN" sz="2800" b="1" dirty="0" smtClean="0"/>
          </a:p>
          <a:p>
            <a:pPr>
              <a:buClr>
                <a:srgbClr val="C87608"/>
              </a:buClr>
              <a:buFont typeface="Wingdings" pitchFamily="2" charset="2"/>
              <a:buChar char="u"/>
            </a:pPr>
            <a:r>
              <a:rPr lang="zh-CN" altLang="zh-CN" sz="2800" b="1" dirty="0" smtClean="0"/>
              <a:t>在计算机</a:t>
            </a:r>
            <a:r>
              <a:rPr lang="zh-CN" altLang="zh-CN" sz="2800" b="1" dirty="0" smtClean="0">
                <a:solidFill>
                  <a:srgbClr val="FF0000"/>
                </a:solidFill>
              </a:rPr>
              <a:t>内部</a:t>
            </a:r>
            <a:r>
              <a:rPr lang="zh-CN" altLang="zh-CN" sz="2800" b="1" dirty="0" smtClean="0"/>
              <a:t>，任何类型的数据均以</a:t>
            </a:r>
            <a:r>
              <a:rPr lang="zh-CN" altLang="zh-CN" sz="2800" b="1" dirty="0" smtClean="0">
                <a:solidFill>
                  <a:srgbClr val="FF0000"/>
                </a:solidFill>
              </a:rPr>
              <a:t>二进制</a:t>
            </a:r>
            <a:r>
              <a:rPr lang="zh-CN" altLang="zh-CN" sz="2800" b="1" dirty="0" smtClean="0"/>
              <a:t>数字序列编码表示。</a:t>
            </a:r>
            <a:endParaRPr lang="en-US" altLang="zh-CN" sz="2800" b="1" dirty="0" smtClean="0"/>
          </a:p>
          <a:p>
            <a:pPr>
              <a:buClr>
                <a:srgbClr val="C87608"/>
              </a:buClr>
              <a:buFont typeface="Wingdings" pitchFamily="2" charset="2"/>
              <a:buChar char="u"/>
            </a:pPr>
            <a:r>
              <a:rPr lang="zh-CN" altLang="zh-CN" sz="2800" b="1" dirty="0" smtClean="0"/>
              <a:t>在用汇编语言</a:t>
            </a:r>
            <a:r>
              <a:rPr lang="zh-CN" altLang="zh-CN" sz="2800" b="1" dirty="0" smtClean="0">
                <a:solidFill>
                  <a:srgbClr val="FF0000"/>
                </a:solidFill>
              </a:rPr>
              <a:t>编程时</a:t>
            </a:r>
            <a:r>
              <a:rPr lang="zh-CN" altLang="zh-CN" sz="2800" b="1" dirty="0" smtClean="0"/>
              <a:t>，允许使用</a:t>
            </a:r>
            <a:r>
              <a:rPr lang="zh-CN" altLang="zh-CN" sz="2800" b="1" dirty="0" smtClean="0">
                <a:solidFill>
                  <a:srgbClr val="FF0000"/>
                </a:solidFill>
              </a:rPr>
              <a:t>其他进制</a:t>
            </a:r>
            <a:r>
              <a:rPr lang="zh-CN" altLang="zh-CN" sz="2800" b="1" dirty="0" smtClean="0"/>
              <a:t>的数据表示方法。</a:t>
            </a:r>
            <a:endParaRPr lang="en-US" altLang="zh-CN" sz="2800" b="1" dirty="0" smtClean="0"/>
          </a:p>
          <a:p>
            <a:pPr>
              <a:buClr>
                <a:srgbClr val="C87608"/>
              </a:buClr>
              <a:buFont typeface="Wingdings" pitchFamily="2" charset="2"/>
              <a:buChar char="u"/>
            </a:pPr>
            <a:r>
              <a:rPr lang="zh-CN" altLang="zh-CN" sz="2800" b="1" dirty="0" smtClean="0"/>
              <a:t>常用数制的</a:t>
            </a:r>
            <a:r>
              <a:rPr lang="zh-CN" altLang="zh-CN" sz="2800" b="1" dirty="0" smtClean="0">
                <a:solidFill>
                  <a:srgbClr val="FF0000"/>
                </a:solidFill>
              </a:rPr>
              <a:t>规定标志</a:t>
            </a:r>
            <a:r>
              <a:rPr lang="zh-CN" altLang="zh-CN" sz="2800" b="1" dirty="0" smtClean="0"/>
              <a:t>：</a:t>
            </a:r>
            <a:r>
              <a:rPr lang="en-US" altLang="zh-CN" sz="2800" b="1" dirty="0" smtClean="0">
                <a:solidFill>
                  <a:srgbClr val="FF0000"/>
                </a:solidFill>
              </a:rPr>
              <a:t>B</a:t>
            </a:r>
            <a:r>
              <a:rPr lang="zh-CN" altLang="zh-CN" sz="2800" b="1" dirty="0" smtClean="0"/>
              <a:t>代表二进制，</a:t>
            </a:r>
            <a:r>
              <a:rPr lang="en-US" altLang="zh-CN" sz="2800" b="1" dirty="0" smtClean="0">
                <a:solidFill>
                  <a:srgbClr val="FF0000"/>
                </a:solidFill>
              </a:rPr>
              <a:t>D</a:t>
            </a:r>
            <a:r>
              <a:rPr lang="zh-CN" altLang="zh-CN" sz="2800" b="1" dirty="0" smtClean="0"/>
              <a:t>代表十进制，</a:t>
            </a:r>
            <a:r>
              <a:rPr lang="en-US" altLang="zh-CN" sz="2800" b="1" dirty="0" smtClean="0">
                <a:solidFill>
                  <a:srgbClr val="FF0000"/>
                </a:solidFill>
              </a:rPr>
              <a:t>O</a:t>
            </a:r>
            <a:r>
              <a:rPr lang="zh-CN" altLang="zh-CN" sz="2800" b="1" dirty="0" smtClean="0"/>
              <a:t>代表八进制，</a:t>
            </a:r>
            <a:r>
              <a:rPr lang="en-US" altLang="zh-CN" sz="2800" b="1" dirty="0" smtClean="0">
                <a:solidFill>
                  <a:srgbClr val="FF0000"/>
                </a:solidFill>
              </a:rPr>
              <a:t>H</a:t>
            </a:r>
            <a:r>
              <a:rPr lang="zh-CN" altLang="zh-CN" sz="2800" b="1" dirty="0" smtClean="0"/>
              <a:t>代表十六进制</a:t>
            </a:r>
            <a:r>
              <a:rPr lang="zh-CN" altLang="en-US" sz="2800" b="1" dirty="0" smtClean="0"/>
              <a:t>。</a:t>
            </a:r>
            <a:endParaRPr lang="zh-CN" altLang="en-US" sz="2800" b="1" dirty="0">
              <a:latin typeface="+mn-ea"/>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内容占位符 2"/>
          <p:cNvSpPr txBox="1">
            <a:spLocks/>
          </p:cNvSpPr>
          <p:nvPr/>
        </p:nvSpPr>
        <p:spPr>
          <a:xfrm>
            <a:off x="457200" y="980728"/>
            <a:ext cx="8229600" cy="5328592"/>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1.2.1 </a:t>
            </a:r>
            <a:r>
              <a:rPr kumimoji="0" lang="zh-CN" altLang="en-US"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字符数据表示</a:t>
            </a:r>
            <a:endPar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endParaRPr>
          </a:p>
          <a:p>
            <a:pPr marL="514350" lvl="0" indent="-514350">
              <a:spcBef>
                <a:spcPct val="20000"/>
              </a:spcBef>
              <a:buClr>
                <a:srgbClr val="C87608"/>
              </a:buClr>
              <a:buSzPct val="95000"/>
              <a:buFont typeface="Wingdings" pitchFamily="2" charset="2"/>
              <a:buChar char="u"/>
            </a:pPr>
            <a:r>
              <a:rPr lang="zh-CN" altLang="zh-CN" sz="2800" b="1" dirty="0" smtClean="0"/>
              <a:t>计算机中普遍使用的字符代码是</a:t>
            </a:r>
            <a:r>
              <a:rPr lang="en-US" altLang="zh-CN" sz="2800" b="1" dirty="0" smtClean="0">
                <a:solidFill>
                  <a:srgbClr val="FF0000"/>
                </a:solidFill>
              </a:rPr>
              <a:t>ASCII</a:t>
            </a:r>
            <a:r>
              <a:rPr lang="zh-CN" altLang="zh-CN" sz="2800" b="1" dirty="0" smtClean="0">
                <a:solidFill>
                  <a:srgbClr val="FF0000"/>
                </a:solidFill>
              </a:rPr>
              <a:t>码</a:t>
            </a:r>
            <a:r>
              <a:rPr kumimoji="0" lang="zh-CN" altLang="en-US" sz="2800" b="1" i="0" u="none" strike="noStrike" kern="1200" cap="none" spc="0" normalizeH="0" baseline="0" noProof="0" dirty="0" smtClean="0">
                <a:ln>
                  <a:noFill/>
                </a:ln>
                <a:solidFill>
                  <a:schemeClr val="tx1"/>
                </a:solidFill>
                <a:effectLst/>
                <a:uLnTx/>
                <a:uFillTx/>
                <a:latin typeface="+mn-lt"/>
                <a:ea typeface="+mn-ea"/>
                <a:cs typeface="+mn-cs"/>
              </a:rPr>
              <a:t>。</a:t>
            </a:r>
            <a:endParaRPr kumimoji="0" lang="en-US" altLang="zh-CN" sz="2800" b="1" i="0" u="none" strike="noStrike" kern="1200" cap="none" spc="0" normalizeH="0" baseline="0" noProof="0" dirty="0" smtClean="0">
              <a:ln>
                <a:noFill/>
              </a:ln>
              <a:solidFill>
                <a:schemeClr val="tx1"/>
              </a:solidFill>
              <a:effectLst/>
              <a:uLnTx/>
              <a:uFillTx/>
              <a:latin typeface="+mn-lt"/>
              <a:ea typeface="+mn-ea"/>
              <a:cs typeface="+mn-cs"/>
            </a:endParaRPr>
          </a:p>
          <a:p>
            <a:pPr marL="514350" lvl="0" indent="-514350">
              <a:spcBef>
                <a:spcPct val="20000"/>
              </a:spcBef>
              <a:buClr>
                <a:srgbClr val="C87608"/>
              </a:buClr>
              <a:buSzPct val="95000"/>
              <a:buFont typeface="Wingdings" pitchFamily="2" charset="2"/>
              <a:buChar char="u"/>
            </a:pPr>
            <a:r>
              <a:rPr lang="en-US" altLang="zh-CN" sz="2800" b="1" dirty="0" smtClean="0">
                <a:solidFill>
                  <a:srgbClr val="FF0000"/>
                </a:solidFill>
                <a:latin typeface="Times New Roman" pitchFamily="18" charset="0"/>
                <a:cs typeface="Times New Roman" pitchFamily="18" charset="0"/>
              </a:rPr>
              <a:t>ASCII</a:t>
            </a:r>
            <a:r>
              <a:rPr lang="zh-CN" altLang="zh-CN" sz="2800" b="1" dirty="0" smtClean="0">
                <a:solidFill>
                  <a:srgbClr val="FF0000"/>
                </a:solidFill>
                <a:latin typeface="Times New Roman" pitchFamily="18" charset="0"/>
                <a:cs typeface="Times New Roman" pitchFamily="18" charset="0"/>
              </a:rPr>
              <a:t>字符集</a:t>
            </a:r>
            <a:r>
              <a:rPr lang="zh-CN" altLang="zh-CN" sz="2800" b="1" dirty="0" smtClean="0">
                <a:latin typeface="Times New Roman" pitchFamily="18" charset="0"/>
                <a:cs typeface="Times New Roman" pitchFamily="18" charset="0"/>
              </a:rPr>
              <a:t>共包含</a:t>
            </a:r>
            <a:r>
              <a:rPr lang="en-US" altLang="zh-CN" sz="2800" b="1" dirty="0" smtClean="0">
                <a:latin typeface="Times New Roman" pitchFamily="18" charset="0"/>
                <a:cs typeface="Times New Roman" pitchFamily="18" charset="0"/>
              </a:rPr>
              <a:t>256</a:t>
            </a:r>
            <a:r>
              <a:rPr lang="zh-CN" altLang="zh-CN" sz="2800" b="1" dirty="0" smtClean="0">
                <a:latin typeface="Times New Roman" pitchFamily="18" charset="0"/>
                <a:cs typeface="Times New Roman" pitchFamily="18" charset="0"/>
              </a:rPr>
              <a:t>个字符，</a:t>
            </a:r>
            <a:r>
              <a:rPr lang="zh-CN" altLang="en-US" sz="2800" b="1" dirty="0" smtClean="0">
                <a:latin typeface="Times New Roman" pitchFamily="18" charset="0"/>
                <a:cs typeface="Times New Roman" pitchFamily="18" charset="0"/>
              </a:rPr>
              <a:t>均</a:t>
            </a:r>
            <a:r>
              <a:rPr lang="zh-CN" altLang="zh-CN" sz="2800" b="1" dirty="0" smtClean="0">
                <a:latin typeface="Times New Roman" pitchFamily="18" charset="0"/>
                <a:cs typeface="Times New Roman" pitchFamily="18" charset="0"/>
              </a:rPr>
              <a:t>分成两个子集——基本字符集和扩展字符集</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en-US" altLang="zh-CN" sz="2800" b="1" dirty="0" smtClean="0">
                <a:latin typeface="Times New Roman" pitchFamily="18" charset="0"/>
                <a:cs typeface="Times New Roman" pitchFamily="18" charset="0"/>
              </a:rPr>
              <a:t>ASCII</a:t>
            </a:r>
            <a:r>
              <a:rPr lang="zh-CN" altLang="zh-CN" sz="2800" b="1" dirty="0" smtClean="0">
                <a:latin typeface="Times New Roman" pitchFamily="18" charset="0"/>
                <a:cs typeface="Times New Roman" pitchFamily="18" charset="0"/>
              </a:rPr>
              <a:t>码就是这</a:t>
            </a:r>
            <a:r>
              <a:rPr lang="en-US" altLang="zh-CN" sz="2800" b="1" dirty="0" smtClean="0">
                <a:latin typeface="Times New Roman" pitchFamily="18" charset="0"/>
                <a:cs typeface="Times New Roman" pitchFamily="18" charset="0"/>
              </a:rPr>
              <a:t>256</a:t>
            </a:r>
            <a:r>
              <a:rPr lang="zh-CN" altLang="zh-CN" sz="2800" b="1" dirty="0" smtClean="0">
                <a:latin typeface="Times New Roman" pitchFamily="18" charset="0"/>
                <a:cs typeface="Times New Roman" pitchFamily="18" charset="0"/>
              </a:rPr>
              <a:t>个字符的</a:t>
            </a:r>
            <a:r>
              <a:rPr lang="zh-CN" altLang="zh-CN" sz="2800" b="1" dirty="0" smtClean="0">
                <a:solidFill>
                  <a:srgbClr val="FF0000"/>
                </a:solidFill>
                <a:latin typeface="Times New Roman" pitchFamily="18" charset="0"/>
                <a:cs typeface="Times New Roman" pitchFamily="18" charset="0"/>
              </a:rPr>
              <a:t>编号</a:t>
            </a:r>
            <a:r>
              <a:rPr lang="zh-CN" altLang="zh-CN" sz="2800" b="1" dirty="0" smtClean="0">
                <a:latin typeface="Times New Roman" pitchFamily="18" charset="0"/>
                <a:cs typeface="Times New Roman" pitchFamily="18" charset="0"/>
              </a:rPr>
              <a:t>，用</a:t>
            </a:r>
            <a:r>
              <a:rPr lang="en-US" altLang="zh-CN" sz="2800" b="1" dirty="0" smtClean="0">
                <a:latin typeface="Times New Roman" pitchFamily="18" charset="0"/>
                <a:cs typeface="Times New Roman" pitchFamily="18" charset="0"/>
              </a:rPr>
              <a:t>8</a:t>
            </a:r>
            <a:r>
              <a:rPr lang="zh-CN" altLang="zh-CN" sz="2800" b="1" dirty="0" smtClean="0">
                <a:latin typeface="Times New Roman" pitchFamily="18" charset="0"/>
                <a:cs typeface="Times New Roman" pitchFamily="18" charset="0"/>
              </a:rPr>
              <a:t>位二进制编码表示</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en-US" sz="2800" b="1" dirty="0" smtClean="0">
                <a:latin typeface="Times New Roman" pitchFamily="18" charset="0"/>
                <a:cs typeface="Times New Roman" pitchFamily="18" charset="0"/>
              </a:rPr>
              <a:t>常用的</a:t>
            </a:r>
            <a:r>
              <a:rPr lang="zh-CN" altLang="zh-CN" sz="2800" b="1" dirty="0" smtClean="0">
                <a:solidFill>
                  <a:srgbClr val="FF0000"/>
                </a:solidFill>
                <a:latin typeface="Times New Roman" pitchFamily="18" charset="0"/>
                <a:cs typeface="Times New Roman" pitchFamily="18" charset="0"/>
              </a:rPr>
              <a:t>基本字符集</a:t>
            </a:r>
            <a:r>
              <a:rPr lang="zh-CN" altLang="zh-CN" sz="2800" b="1" dirty="0" smtClean="0">
                <a:latin typeface="Times New Roman" pitchFamily="18" charset="0"/>
                <a:cs typeface="Times New Roman" pitchFamily="18" charset="0"/>
              </a:rPr>
              <a:t>由</a:t>
            </a:r>
            <a:r>
              <a:rPr lang="en-US" altLang="zh-CN" sz="2800" b="1" dirty="0" smtClean="0">
                <a:latin typeface="Times New Roman" pitchFamily="18" charset="0"/>
                <a:cs typeface="Times New Roman" pitchFamily="18" charset="0"/>
              </a:rPr>
              <a:t>ASCII</a:t>
            </a:r>
            <a:r>
              <a:rPr lang="zh-CN" altLang="zh-CN" sz="2800" b="1" dirty="0" smtClean="0">
                <a:latin typeface="Times New Roman" pitchFamily="18" charset="0"/>
                <a:cs typeface="Times New Roman" pitchFamily="18" charset="0"/>
              </a:rPr>
              <a:t>字符集的前</a:t>
            </a:r>
            <a:r>
              <a:rPr lang="en-US" altLang="zh-CN" sz="2800" b="1" dirty="0" smtClean="0">
                <a:latin typeface="Times New Roman" pitchFamily="18" charset="0"/>
                <a:cs typeface="Times New Roman" pitchFamily="18" charset="0"/>
              </a:rPr>
              <a:t>128</a:t>
            </a:r>
            <a:r>
              <a:rPr lang="zh-CN" altLang="zh-CN" sz="2800" b="1" dirty="0" smtClean="0">
                <a:latin typeface="Times New Roman" pitchFamily="18" charset="0"/>
                <a:cs typeface="Times New Roman" pitchFamily="18" charset="0"/>
              </a:rPr>
              <a:t>个字符组成，编码范围是</a:t>
            </a:r>
            <a:r>
              <a:rPr lang="en-US" altLang="zh-CN" sz="2800" b="1" dirty="0" smtClean="0">
                <a:latin typeface="Times New Roman" pitchFamily="18" charset="0"/>
                <a:cs typeface="Times New Roman" pitchFamily="18" charset="0"/>
              </a:rPr>
              <a:t>00000000 ~ 01111111</a:t>
            </a:r>
            <a:r>
              <a:rPr lang="zh-CN" altLang="en-US" sz="2800" b="1" dirty="0" smtClean="0">
                <a:latin typeface="Times New Roman" pitchFamily="18" charset="0"/>
                <a:cs typeface="Times New Roman" pitchFamily="18" charset="0"/>
              </a:rPr>
              <a:t>。</a:t>
            </a:r>
            <a:endParaRPr lang="en-US" altLang="zh-CN" sz="2800" b="1" dirty="0" smtClean="0">
              <a:latin typeface="Times New Roman" pitchFamily="18" charset="0"/>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t>一个字符的</a:t>
            </a:r>
            <a:r>
              <a:rPr lang="en-US" altLang="zh-CN" sz="2800" b="1" dirty="0" smtClean="0"/>
              <a:t>ASCII</a:t>
            </a:r>
            <a:r>
              <a:rPr lang="zh-CN" altLang="zh-CN" sz="2800" b="1" dirty="0" smtClean="0"/>
              <a:t>码在存储器中存放时，需要占用存储器的一个</a:t>
            </a:r>
            <a:r>
              <a:rPr lang="zh-CN" altLang="zh-CN" sz="2800" b="1" dirty="0" smtClean="0">
                <a:solidFill>
                  <a:srgbClr val="FF0000"/>
                </a:solidFill>
              </a:rPr>
              <a:t>字节</a:t>
            </a:r>
            <a:r>
              <a:rPr lang="zh-CN" altLang="en-US" sz="2800" b="1" dirty="0" smtClean="0"/>
              <a:t>。</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2"/>
          <p:cNvSpPr txBox="1">
            <a:spLocks/>
          </p:cNvSpPr>
          <p:nvPr/>
        </p:nvSpPr>
        <p:spPr>
          <a:xfrm>
            <a:off x="457200" y="980728"/>
            <a:ext cx="8229600" cy="5328592"/>
          </a:xfrm>
          <a:prstGeom prst="rect">
            <a:avLst/>
          </a:prstGeom>
        </p:spPr>
        <p:txBody>
          <a:bodyPr vert="horz">
            <a:normAutofit/>
          </a:bodyPr>
          <a:lstStyle/>
          <a:p>
            <a:pPr marL="274320" marR="0" lvl="0" indent="-274320" algn="l" defTabSz="914400" rtl="0" eaLnBrk="1" fontAlgn="auto" latinLnBrk="0" hangingPunct="1">
              <a:lnSpc>
                <a:spcPct val="100000"/>
              </a:lnSpc>
              <a:spcBef>
                <a:spcPct val="20000"/>
              </a:spcBef>
              <a:spcAft>
                <a:spcPts val="0"/>
              </a:spcAft>
              <a:buClr>
                <a:schemeClr val="accent3"/>
              </a:buClr>
              <a:buSzPct val="95000"/>
              <a:buFont typeface="Wingdings 2"/>
              <a:buNone/>
              <a:tabLst/>
              <a:defRPr/>
            </a:pPr>
            <a:r>
              <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1.2.2</a:t>
            </a:r>
            <a:r>
              <a:rPr kumimoji="0" lang="zh-CN" altLang="en-US"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rPr>
              <a:t>数值数据表示</a:t>
            </a:r>
            <a:endParaRPr kumimoji="0" lang="en-US" altLang="zh-CN" sz="2800" b="1" i="0" u="none" strike="noStrike" kern="1200" cap="none" spc="0" normalizeH="0" baseline="0" noProof="0" dirty="0" smtClean="0">
              <a:ln>
                <a:noFill/>
              </a:ln>
              <a:solidFill>
                <a:srgbClr val="6A18A8"/>
              </a:solidFill>
              <a:effectLst/>
              <a:uLnTx/>
              <a:uFillTx/>
              <a:latin typeface="方正舒体" pitchFamily="2" charset="-122"/>
              <a:ea typeface="方正舒体" pitchFamily="2" charset="-122"/>
              <a:cs typeface="+mn-cs"/>
            </a:endParaRPr>
          </a:p>
          <a:p>
            <a:pPr marL="514350" indent="-514350">
              <a:spcBef>
                <a:spcPct val="20000"/>
              </a:spcBef>
              <a:buClr>
                <a:srgbClr val="C87608"/>
              </a:buClr>
              <a:buSzPct val="95000"/>
              <a:buFont typeface="Wingdings" pitchFamily="2" charset="2"/>
              <a:buChar char="u"/>
            </a:pPr>
            <a:r>
              <a:rPr lang="zh-CN" altLang="zh-CN" sz="2800" b="1" dirty="0" smtClean="0">
                <a:solidFill>
                  <a:srgbClr val="FF0000"/>
                </a:solidFill>
                <a:latin typeface="Times New Roman" pitchFamily="18" charset="0"/>
                <a:cs typeface="Times New Roman" pitchFamily="18" charset="0"/>
              </a:rPr>
              <a:t>数值数据</a:t>
            </a:r>
            <a:r>
              <a:rPr lang="zh-CN" altLang="zh-CN" sz="2800" b="1" dirty="0" smtClean="0">
                <a:latin typeface="Times New Roman" pitchFamily="18" charset="0"/>
                <a:cs typeface="Times New Roman" pitchFamily="18" charset="0"/>
              </a:rPr>
              <a:t>是计算机中用于各种</a:t>
            </a:r>
            <a:r>
              <a:rPr lang="zh-CN" altLang="zh-CN" sz="2800" b="1" dirty="0" smtClean="0">
                <a:solidFill>
                  <a:srgbClr val="FF0000"/>
                </a:solidFill>
                <a:latin typeface="Times New Roman" pitchFamily="18" charset="0"/>
                <a:cs typeface="Times New Roman" pitchFamily="18" charset="0"/>
              </a:rPr>
              <a:t>算术运算</a:t>
            </a:r>
            <a:r>
              <a:rPr lang="zh-CN" altLang="zh-CN" sz="2800" b="1" dirty="0" smtClean="0">
                <a:latin typeface="Times New Roman" pitchFamily="18" charset="0"/>
                <a:cs typeface="Times New Roman" pitchFamily="18" charset="0"/>
              </a:rPr>
              <a:t>的数据。</a:t>
            </a:r>
            <a:endParaRPr lang="en-US" altLang="zh-CN" sz="2800" dirty="0" smtClean="0"/>
          </a:p>
          <a:p>
            <a:pPr marL="514350" indent="-514350">
              <a:spcBef>
                <a:spcPct val="20000"/>
              </a:spcBef>
              <a:buClr>
                <a:srgbClr val="C87608"/>
              </a:buClr>
              <a:buSzPct val="100000"/>
            </a:pPr>
            <a:r>
              <a:rPr lang="en-US" altLang="zh-CN" sz="2800" b="1" dirty="0" smtClean="0">
                <a:latin typeface="Times New Roman" pitchFamily="18" charset="0"/>
                <a:cs typeface="Times New Roman" pitchFamily="18" charset="0"/>
              </a:rPr>
              <a:t>    </a:t>
            </a:r>
            <a:r>
              <a:rPr lang="en-US" altLang="zh-CN" sz="2800" b="1" dirty="0" smtClean="0">
                <a:solidFill>
                  <a:srgbClr val="A50021"/>
                </a:solidFill>
                <a:latin typeface="楷体" pitchFamily="49" charset="-122"/>
                <a:ea typeface="楷体" pitchFamily="49" charset="-122"/>
                <a:cs typeface="Times New Roman" pitchFamily="18" charset="0"/>
              </a:rPr>
              <a:t>1. </a:t>
            </a:r>
            <a:r>
              <a:rPr lang="en-US" altLang="zh-CN" sz="2800" b="1" dirty="0" smtClean="0">
                <a:solidFill>
                  <a:srgbClr val="A50021"/>
                </a:solidFill>
                <a:latin typeface="楷体" pitchFamily="49" charset="-122"/>
                <a:ea typeface="楷体" pitchFamily="49" charset="-122"/>
              </a:rPr>
              <a:t>BCD</a:t>
            </a:r>
            <a:r>
              <a:rPr lang="zh-CN" altLang="zh-CN" sz="2800" b="1" dirty="0" smtClean="0">
                <a:solidFill>
                  <a:srgbClr val="A50021"/>
                </a:solidFill>
                <a:latin typeface="楷体" pitchFamily="49" charset="-122"/>
                <a:ea typeface="楷体" pitchFamily="49" charset="-122"/>
              </a:rPr>
              <a:t>码</a:t>
            </a:r>
            <a:endParaRPr lang="en-US" altLang="zh-CN" sz="2800" b="1" dirty="0" smtClean="0">
              <a:solidFill>
                <a:srgbClr val="A50021"/>
              </a:solidFill>
              <a:latin typeface="楷体" pitchFamily="49" charset="-122"/>
              <a:ea typeface="楷体" pitchFamily="49" charset="-122"/>
            </a:endParaRPr>
          </a:p>
          <a:p>
            <a:pPr marL="514350" indent="-514350">
              <a:spcBef>
                <a:spcPct val="20000"/>
              </a:spcBef>
              <a:buClr>
                <a:srgbClr val="C87608"/>
              </a:buClr>
              <a:buSzPct val="100000"/>
              <a:buFont typeface="Wingdings" pitchFamily="2" charset="2"/>
              <a:buChar char="u"/>
            </a:pPr>
            <a:r>
              <a:rPr lang="en-US" altLang="zh-CN" sz="2800" b="1" dirty="0" smtClean="0">
                <a:solidFill>
                  <a:srgbClr val="FF0000"/>
                </a:solidFill>
                <a:latin typeface="Times New Roman" pitchFamily="18" charset="0"/>
                <a:cs typeface="Times New Roman" pitchFamily="18" charset="0"/>
              </a:rPr>
              <a:t>BCD </a:t>
            </a:r>
            <a:r>
              <a:rPr lang="zh-CN" altLang="zh-CN" sz="2800" b="1" dirty="0" smtClean="0">
                <a:solidFill>
                  <a:srgbClr val="FF0000"/>
                </a:solidFill>
                <a:latin typeface="Times New Roman" pitchFamily="18" charset="0"/>
                <a:cs typeface="Times New Roman" pitchFamily="18" charset="0"/>
              </a:rPr>
              <a:t>码</a:t>
            </a:r>
            <a:r>
              <a:rPr lang="zh-CN" altLang="zh-CN" sz="2800" b="1" dirty="0" smtClean="0">
                <a:latin typeface="Times New Roman" pitchFamily="18" charset="0"/>
                <a:cs typeface="Times New Roman" pitchFamily="18" charset="0"/>
              </a:rPr>
              <a:t>采用</a:t>
            </a:r>
            <a:r>
              <a:rPr lang="en-US" altLang="zh-CN" sz="2800" b="1" dirty="0" smtClean="0">
                <a:latin typeface="Times New Roman" pitchFamily="18" charset="0"/>
                <a:cs typeface="Times New Roman" pitchFamily="18" charset="0"/>
              </a:rPr>
              <a:t>4</a:t>
            </a:r>
            <a:r>
              <a:rPr lang="zh-CN" altLang="zh-CN" sz="2800" b="1" dirty="0" smtClean="0">
                <a:latin typeface="Times New Roman" pitchFamily="18" charset="0"/>
                <a:cs typeface="Times New Roman" pitchFamily="18" charset="0"/>
              </a:rPr>
              <a:t>位二进制编码表示</a:t>
            </a:r>
            <a:r>
              <a:rPr lang="en-US" altLang="zh-CN" sz="2800" b="1" dirty="0" smtClean="0">
                <a:latin typeface="Times New Roman" pitchFamily="18" charset="0"/>
                <a:cs typeface="Times New Roman" pitchFamily="18" charset="0"/>
              </a:rPr>
              <a:t>1</a:t>
            </a:r>
            <a:r>
              <a:rPr lang="zh-CN" altLang="zh-CN" sz="2800" b="1" dirty="0" smtClean="0">
                <a:latin typeface="Times New Roman" pitchFamily="18" charset="0"/>
                <a:cs typeface="Times New Roman" pitchFamily="18" charset="0"/>
              </a:rPr>
              <a:t>位十进制数，分有权码与无权码两类</a:t>
            </a:r>
            <a:r>
              <a:rPr lang="zh-CN" altLang="en-US" sz="2800" b="1" dirty="0" smtClean="0">
                <a:latin typeface="Times New Roman" pitchFamily="18" charset="0"/>
                <a:cs typeface="Times New Roman" pitchFamily="18" charset="0"/>
              </a:rPr>
              <a:t>。</a:t>
            </a:r>
            <a:endParaRPr lang="zh-CN" altLang="zh-CN" sz="2800" b="1" dirty="0" smtClean="0">
              <a:solidFill>
                <a:srgbClr val="A50021"/>
              </a:solidFill>
              <a:latin typeface="Times New Roman" pitchFamily="18" charset="0"/>
              <a:ea typeface="楷体" pitchFamily="49" charset="-122"/>
              <a:cs typeface="Times New Roman" pitchFamily="18" charset="0"/>
            </a:endParaRPr>
          </a:p>
          <a:p>
            <a:pPr marL="514350" lvl="0" indent="-514350">
              <a:spcBef>
                <a:spcPct val="20000"/>
              </a:spcBef>
              <a:buClr>
                <a:srgbClr val="C87608"/>
              </a:buClr>
              <a:buSzPct val="95000"/>
              <a:buFont typeface="Wingdings" pitchFamily="2" charset="2"/>
              <a:buChar char="u"/>
            </a:pPr>
            <a:r>
              <a:rPr lang="zh-CN" altLang="zh-CN" sz="2800" b="1" dirty="0" smtClean="0">
                <a:latin typeface="Times New Roman" pitchFamily="18" charset="0"/>
                <a:cs typeface="Times New Roman" pitchFamily="18" charset="0"/>
              </a:rPr>
              <a:t>计算机中实际使用的是一种有权</a:t>
            </a:r>
            <a:r>
              <a:rPr lang="en-US" altLang="zh-CN" sz="2800" b="1" dirty="0" smtClean="0">
                <a:latin typeface="Times New Roman" pitchFamily="18" charset="0"/>
                <a:cs typeface="Times New Roman" pitchFamily="18" charset="0"/>
              </a:rPr>
              <a:t>BCD</a:t>
            </a:r>
            <a:r>
              <a:rPr lang="zh-CN" altLang="zh-CN" sz="2800" b="1" dirty="0" smtClean="0">
                <a:latin typeface="Times New Roman" pitchFamily="18" charset="0"/>
                <a:cs typeface="Times New Roman" pitchFamily="18" charset="0"/>
              </a:rPr>
              <a:t>码——</a:t>
            </a:r>
            <a:r>
              <a:rPr lang="en-US" altLang="zh-CN" sz="2800" b="1" dirty="0" smtClean="0">
                <a:solidFill>
                  <a:srgbClr val="FF0000"/>
                </a:solidFill>
                <a:latin typeface="Times New Roman" pitchFamily="18" charset="0"/>
                <a:cs typeface="Times New Roman" pitchFamily="18" charset="0"/>
              </a:rPr>
              <a:t>8421</a:t>
            </a:r>
            <a:r>
              <a:rPr lang="zh-CN" altLang="zh-CN" sz="2800" b="1" dirty="0" smtClean="0">
                <a:solidFill>
                  <a:srgbClr val="FF0000"/>
                </a:solidFill>
                <a:latin typeface="Times New Roman" pitchFamily="18" charset="0"/>
                <a:cs typeface="Times New Roman" pitchFamily="18" charset="0"/>
              </a:rPr>
              <a:t>码</a:t>
            </a:r>
            <a:r>
              <a:rPr lang="zh-CN" altLang="en-US" sz="2800" b="1" dirty="0" smtClean="0">
                <a:latin typeface="Times New Roman" pitchFamily="18" charset="0"/>
                <a:cs typeface="Times New Roman" pitchFamily="18" charset="0"/>
              </a:rPr>
              <a:t>。</a:t>
            </a:r>
            <a:endParaRPr kumimoji="0" lang="en-US" altLang="zh-CN" sz="2800" b="1" i="0" u="none" strike="noStrike" kern="1200" cap="none" spc="0" normalizeH="0" baseline="0" noProof="0" dirty="0" smtClean="0">
              <a:ln>
                <a:noFill/>
              </a:ln>
              <a:solidFill>
                <a:schemeClr val="tx1"/>
              </a:solidFill>
              <a:effectLst/>
              <a:uLnTx/>
              <a:uFillTx/>
              <a:latin typeface="Times New Roman" pitchFamily="18" charset="0"/>
              <a:cs typeface="Times New Roman" pitchFamily="18" charset="0"/>
            </a:endParaRPr>
          </a:p>
        </p:txBody>
      </p:sp>
      <p:graphicFrame>
        <p:nvGraphicFramePr>
          <p:cNvPr id="5" name="表格 4"/>
          <p:cNvGraphicFramePr>
            <a:graphicFrameLocks noGrp="1"/>
          </p:cNvGraphicFramePr>
          <p:nvPr/>
        </p:nvGraphicFramePr>
        <p:xfrm>
          <a:off x="1331640" y="4509120"/>
          <a:ext cx="6480719" cy="2016222"/>
        </p:xfrm>
        <a:graphic>
          <a:graphicData uri="http://schemas.openxmlformats.org/drawingml/2006/table">
            <a:tbl>
              <a:tblPr/>
              <a:tblGrid>
                <a:gridCol w="1618057"/>
                <a:gridCol w="1621926"/>
                <a:gridCol w="1620368"/>
                <a:gridCol w="1620368"/>
              </a:tblGrid>
              <a:tr h="336037">
                <a:tc>
                  <a:txBody>
                    <a:bodyPr/>
                    <a:lstStyle/>
                    <a:p>
                      <a:pPr algn="ctr">
                        <a:spcAft>
                          <a:spcPts val="0"/>
                        </a:spcAft>
                      </a:pPr>
                      <a:r>
                        <a:rPr lang="zh-CN" sz="2000" b="1" kern="100" dirty="0">
                          <a:latin typeface="Times New Roman"/>
                          <a:ea typeface="宋体"/>
                          <a:cs typeface="Times New Roman"/>
                        </a:rPr>
                        <a:t>十进制数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dirty="0" smtClean="0">
                          <a:latin typeface="宋体"/>
                          <a:ea typeface="宋体"/>
                          <a:cs typeface="Times New Roman"/>
                        </a:rPr>
                        <a:t>8421</a:t>
                      </a:r>
                      <a:r>
                        <a:rPr lang="zh-CN" altLang="en-US" sz="2000" b="1" kern="100" dirty="0" smtClean="0">
                          <a:latin typeface="宋体"/>
                          <a:ea typeface="宋体"/>
                          <a:cs typeface="Times New Roman"/>
                        </a:rPr>
                        <a:t>码</a:t>
                      </a:r>
                      <a:endParaRPr lang="en-US" sz="2000" b="1" kern="100" dirty="0">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zh-CN" sz="2000" b="1" kern="100">
                          <a:latin typeface="Times New Roman"/>
                          <a:ea typeface="宋体"/>
                          <a:cs typeface="Times New Roman"/>
                        </a:rPr>
                        <a:t>十进制数</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dirty="0" smtClean="0">
                          <a:latin typeface="宋体"/>
                          <a:ea typeface="宋体"/>
                          <a:cs typeface="Times New Roman"/>
                        </a:rPr>
                        <a:t>8421</a:t>
                      </a:r>
                      <a:r>
                        <a:rPr lang="zh-CN" altLang="en-US" sz="2000" b="1" kern="100" dirty="0" smtClean="0">
                          <a:latin typeface="宋体"/>
                          <a:ea typeface="宋体"/>
                          <a:cs typeface="Times New Roman"/>
                        </a:rPr>
                        <a:t>码</a:t>
                      </a:r>
                      <a:endParaRPr lang="en-US" sz="2000" b="1" kern="100" dirty="0">
                        <a:latin typeface="宋体"/>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algn="ctr">
                        <a:spcAft>
                          <a:spcPts val="0"/>
                        </a:spcAft>
                      </a:pPr>
                      <a:r>
                        <a:rPr lang="en-US" sz="2000" b="1" kern="100" dirty="0">
                          <a:latin typeface="Times New Roman"/>
                          <a:ea typeface="宋体"/>
                          <a:cs typeface="Times New Roman"/>
                        </a:rPr>
                        <a:t>0</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0000</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5</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0101</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algn="ctr">
                        <a:spcAft>
                          <a:spcPts val="0"/>
                        </a:spcAft>
                      </a:pPr>
                      <a:r>
                        <a:rPr lang="en-US" sz="2000" b="1" kern="100" dirty="0">
                          <a:latin typeface="Times New Roman"/>
                          <a:ea typeface="宋体"/>
                          <a:cs typeface="Times New Roman"/>
                        </a:rPr>
                        <a:t>1</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0001</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6</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0110</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algn="ctr">
                        <a:spcAft>
                          <a:spcPts val="0"/>
                        </a:spcAft>
                      </a:pPr>
                      <a:r>
                        <a:rPr lang="en-US" sz="2000" b="1" kern="100" dirty="0">
                          <a:latin typeface="Times New Roman"/>
                          <a:ea typeface="宋体"/>
                          <a:cs typeface="Times New Roman"/>
                        </a:rPr>
                        <a:t>2</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0010</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7</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0111</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algn="ctr">
                        <a:spcAft>
                          <a:spcPts val="0"/>
                        </a:spcAft>
                      </a:pPr>
                      <a:r>
                        <a:rPr lang="en-US" sz="2000" b="1" kern="100" dirty="0">
                          <a:latin typeface="Times New Roman"/>
                          <a:ea typeface="宋体"/>
                          <a:cs typeface="Times New Roman"/>
                        </a:rPr>
                        <a:t>3</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0011</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8</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a:latin typeface="Times New Roman"/>
                          <a:ea typeface="宋体"/>
                          <a:cs typeface="Times New Roman"/>
                        </a:rPr>
                        <a:t>1000</a:t>
                      </a:r>
                      <a:endParaRPr lang="zh-CN" sz="2000" b="1" kern="10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6037">
                <a:tc>
                  <a:txBody>
                    <a:bodyPr/>
                    <a:lstStyle/>
                    <a:p>
                      <a:pPr algn="ctr">
                        <a:spcAft>
                          <a:spcPts val="0"/>
                        </a:spcAft>
                      </a:pPr>
                      <a:r>
                        <a:rPr lang="en-US" sz="2000" b="1" kern="100" dirty="0">
                          <a:latin typeface="Times New Roman"/>
                          <a:ea typeface="宋体"/>
                          <a:cs typeface="Times New Roman"/>
                        </a:rPr>
                        <a:t>4</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dirty="0">
                          <a:latin typeface="Times New Roman"/>
                          <a:ea typeface="宋体"/>
                          <a:cs typeface="Times New Roman"/>
                        </a:rPr>
                        <a:t>0100</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dirty="0">
                          <a:latin typeface="Times New Roman"/>
                          <a:ea typeface="宋体"/>
                          <a:cs typeface="Times New Roman"/>
                        </a:rPr>
                        <a:t>9</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spcAft>
                          <a:spcPts val="0"/>
                        </a:spcAft>
                      </a:pPr>
                      <a:r>
                        <a:rPr lang="en-US" sz="2000" b="1" kern="100" dirty="0">
                          <a:latin typeface="Times New Roman"/>
                          <a:ea typeface="宋体"/>
                          <a:cs typeface="Times New Roman"/>
                        </a:rPr>
                        <a:t>1001</a:t>
                      </a:r>
                      <a:endParaRPr lang="zh-CN" sz="2000" b="1" kern="100" dirty="0">
                        <a:latin typeface="Times New Roman"/>
                        <a:ea typeface="宋体"/>
                        <a:cs typeface="Times New Roma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流畅">
  <a:themeElements>
    <a:clrScheme name="流畅">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流畅">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流畅">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Rainbow collage design template</Template>
  <TotalTime>2224</TotalTime>
  <Words>2857</Words>
  <Application>Microsoft Office PowerPoint</Application>
  <PresentationFormat>全屏显示(4:3)</PresentationFormat>
  <Paragraphs>285</Paragraphs>
  <Slides>34</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34</vt:i4>
      </vt:variant>
    </vt:vector>
  </HeadingPairs>
  <TitlesOfParts>
    <vt:vector size="36" baseType="lpstr">
      <vt:lpstr>流畅</vt:lpstr>
      <vt:lpstr>Visio</vt:lpstr>
      <vt:lpstr>第1章  基础知识</vt:lpstr>
      <vt:lpstr>幻灯片 2</vt:lpstr>
      <vt:lpstr>1.1 汇编语言的特点</vt:lpstr>
      <vt:lpstr>幻灯片 4</vt:lpstr>
      <vt:lpstr>幻灯片 5</vt:lpstr>
      <vt:lpstr>幻灯片 6</vt:lpstr>
      <vt:lpstr>1.2 计算机中的数据表示</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1.3 计算机中的数据存储</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1.4 计算机中的数据处理</vt:lpstr>
      <vt:lpstr>幻灯片 34</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第1章  基础知识</dc:title>
  <dc:creator>Lenovo</dc:creator>
  <cp:lastModifiedBy>Lenovo</cp:lastModifiedBy>
  <cp:revision>158</cp:revision>
  <dcterms:created xsi:type="dcterms:W3CDTF">2018-10-13T10:50:58Z</dcterms:created>
  <dcterms:modified xsi:type="dcterms:W3CDTF">2019-02-01T09:36:25Z</dcterms:modified>
</cp:coreProperties>
</file>