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rels" ContentType="application/vnd.openxmlformats-package.relationships+xml"/>
  <Default Extension="emf" ContentType="image/x-e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5" Type="http://schemas.openxmlformats.org/officeDocument/2006/relationships/custom-properties" Target="docProps/custom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9"/>
  </p:notesMasterIdLst>
  <p:sldIdLst>
    <p:sldId id="256" r:id="rId2"/>
    <p:sldId id="260" r:id="rId3"/>
    <p:sldId id="258" r:id="rId4"/>
    <p:sldId id="257" r:id="rId5"/>
    <p:sldId id="259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9" r:id="rId20"/>
    <p:sldId id="283" r:id="rId21"/>
    <p:sldId id="275" r:id="rId22"/>
    <p:sldId id="276" r:id="rId23"/>
    <p:sldId id="277" r:id="rId24"/>
    <p:sldId id="284" r:id="rId25"/>
    <p:sldId id="286" r:id="rId26"/>
    <p:sldId id="287" r:id="rId27"/>
    <p:sldId id="288" r:id="rId28"/>
    <p:sldId id="285" r:id="rId29"/>
    <p:sldId id="290" r:id="rId30"/>
    <p:sldId id="294" r:id="rId31"/>
    <p:sldId id="289" r:id="rId32"/>
    <p:sldId id="293" r:id="rId33"/>
    <p:sldId id="295" r:id="rId34"/>
    <p:sldId id="281" r:id="rId35"/>
    <p:sldId id="282" r:id="rId36"/>
    <p:sldId id="296" r:id="rId37"/>
    <p:sldId id="297" r:id="rId38"/>
    <p:sldId id="299" r:id="rId39"/>
    <p:sldId id="300" r:id="rId40"/>
    <p:sldId id="315" r:id="rId41"/>
    <p:sldId id="301" r:id="rId42"/>
    <p:sldId id="302" r:id="rId43"/>
    <p:sldId id="303" r:id="rId44"/>
    <p:sldId id="280" r:id="rId45"/>
    <p:sldId id="304" r:id="rId46"/>
    <p:sldId id="278" r:id="rId47"/>
    <p:sldId id="298" r:id="rId48"/>
    <p:sldId id="305" r:id="rId49"/>
    <p:sldId id="306" r:id="rId50"/>
    <p:sldId id="307" r:id="rId51"/>
    <p:sldId id="309" r:id="rId52"/>
    <p:sldId id="308" r:id="rId53"/>
    <p:sldId id="310" r:id="rId54"/>
    <p:sldId id="311" r:id="rId55"/>
    <p:sldId id="312" r:id="rId56"/>
    <p:sldId id="313" r:id="rId57"/>
    <p:sldId id="314" r:id="rId5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FFF6F7"/>
    <a:srgbClr val="FFFAF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>
    <p:restoredLeft sz="15804" autoAdjust="0"/>
    <p:restoredTop sz="94661" autoAdjust="0"/>
  </p:normalViewPr>
  <p:slideViewPr>
    <p:cSldViewPr snapToGrid="0" snapToObjects="1">
      <p:cViewPr varScale="1">
        <p:scale>
          <a:sx n="121" d="100"/>
          <a:sy n="121" d="100"/>
        </p:scale>
        <p:origin x="808" y="1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63" Type="http://schemas.openxmlformats.org/officeDocument/2006/relationships/tableStyles" Target="tableStyles.xml"/><Relationship Id="rId50" Type="http://schemas.openxmlformats.org/officeDocument/2006/relationships/slide" Target="slides/slide49.xml"/><Relationship Id="rId51" Type="http://schemas.openxmlformats.org/officeDocument/2006/relationships/slide" Target="slides/slide50.xml"/><Relationship Id="rId52" Type="http://schemas.openxmlformats.org/officeDocument/2006/relationships/slide" Target="slides/slide51.xml"/><Relationship Id="rId53" Type="http://schemas.openxmlformats.org/officeDocument/2006/relationships/slide" Target="slides/slide52.xml"/><Relationship Id="rId54" Type="http://schemas.openxmlformats.org/officeDocument/2006/relationships/slide" Target="slides/slide53.xml"/><Relationship Id="rId55" Type="http://schemas.openxmlformats.org/officeDocument/2006/relationships/slide" Target="slides/slide54.xml"/><Relationship Id="rId56" Type="http://schemas.openxmlformats.org/officeDocument/2006/relationships/slide" Target="slides/slide55.xml"/><Relationship Id="rId57" Type="http://schemas.openxmlformats.org/officeDocument/2006/relationships/slide" Target="slides/slide56.xml"/><Relationship Id="rId58" Type="http://schemas.openxmlformats.org/officeDocument/2006/relationships/slide" Target="slides/slide57.xml"/><Relationship Id="rId59" Type="http://schemas.openxmlformats.org/officeDocument/2006/relationships/notesMaster" Target="notesMasters/notesMaster1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slide" Target="slides/slide4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60" Type="http://schemas.openxmlformats.org/officeDocument/2006/relationships/presProps" Target="presProps.xml"/><Relationship Id="rId61" Type="http://schemas.openxmlformats.org/officeDocument/2006/relationships/viewProps" Target="viewProps.xml"/><Relationship Id="rId62" Type="http://schemas.openxmlformats.org/officeDocument/2006/relationships/theme" Target="theme/theme1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F13AAA9-437A-4895-B15F-2AD24EAAB84F}" type="datetimeFigureOut">
              <a:rPr lang="zh-CN" altLang="en-US" smtClean="0"/>
              <a:t>2018/10/8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CC948F2-3B3D-42DA-9BBD-86CB076B4CC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C948F2-3B3D-42DA-9BBD-86CB076B4CCA}" type="slidenum">
              <a:rPr lang="zh-CN" altLang="en-US" smtClean="0"/>
              <a:t>30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2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781493" y="1470115"/>
            <a:ext cx="7772400" cy="1470025"/>
          </a:xfrm>
          <a:solidFill>
            <a:schemeClr val="tx1">
              <a:alpha val="83000"/>
            </a:schemeClr>
          </a:solidFill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none"/>
        </p:style>
        <p:txBody>
          <a:bodyPr/>
          <a:lstStyle>
            <a:lvl1pPr algn="r">
              <a:defRPr b="1">
                <a:solidFill>
                  <a:schemeClr val="accent2"/>
                </a:solidFill>
              </a:defRPr>
            </a:lvl1pPr>
          </a:lstStyle>
          <a:p>
            <a:r>
              <a:rPr lang="en-US" dirty="0" smtClean="0"/>
              <a:t>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85800" y="3194141"/>
            <a:ext cx="4469207" cy="1752600"/>
          </a:xfrm>
        </p:spPr>
        <p:txBody>
          <a:bodyPr vert="horz" lIns="91440" tIns="45720" rIns="91440" bIns="45720" rtlCol="0" anchor="ctr">
            <a:normAutofit/>
          </a:bodyPr>
          <a:lstStyle>
            <a:lvl1pPr marL="0" indent="0">
              <a:buNone/>
              <a:defRPr lang="en-US" sz="2800" dirty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/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10/8/18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 descr="Screen Shot 2015-09-30 at 下午3.55.09.png"/>
          <p:cNvPicPr>
            <a:picLocks noChangeAspect="1"/>
          </p:cNvPicPr>
          <p:nvPr userDrawn="1"/>
        </p:nvPicPr>
        <p:blipFill>
          <a:blip r:embed="rId2">
            <a:alphaModFix amt="4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62243">
            <a:off x="754859" y="523111"/>
            <a:ext cx="4377253" cy="21500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7" descr="fill_demo1.png"/>
          <p:cNvPicPr>
            <a:picLocks noChangeAspect="1"/>
          </p:cNvPicPr>
          <p:nvPr userDrawn="1"/>
        </p:nvPicPr>
        <p:blipFill rotWithShape="1">
          <a:blip r:embed="rId3" cstate="email">
            <a:alphaModFix amt="37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46" b="2825"/>
          <a:stretch>
            <a:fillRect/>
          </a:stretch>
        </p:blipFill>
        <p:spPr>
          <a:xfrm rot="245104">
            <a:off x="5616185" y="3856283"/>
            <a:ext cx="3157786" cy="23906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10/8/18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 hasCustomPrompt="1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10/8/18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10/8/18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10/8/18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10/8/18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 hasCustomPrompt="1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10/8/18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10/8/18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10/8/18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10/8/18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10/8/18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solidFill>
            <a:schemeClr val="tx1">
              <a:alpha val="83000"/>
            </a:schemeClr>
          </a:solidFill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none"/>
        </p:style>
        <p:txBody>
          <a:bodyPr vert="horz" lIns="91440" tIns="45720" rIns="91440" bIns="45720" rtlCol="0" anchor="ctr">
            <a:normAutofit/>
          </a:bodyPr>
          <a:lstStyle/>
          <a:p>
            <a:pPr lvl="0" algn="r"/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FECD78-3C8E-49F2-8FAB-59489D168ABB}" type="datetimeFigureOut">
              <a:rPr lang="en-US" smtClean="0"/>
              <a:t>10/8/18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lang="en-US" sz="4400" kern="1200">
          <a:solidFill>
            <a:schemeClr val="accent2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emf"/><Relationship Id="rId4" Type="http://schemas.openxmlformats.org/officeDocument/2006/relationships/image" Target="../media/image36.emf"/><Relationship Id="rId5" Type="http://schemas.openxmlformats.org/officeDocument/2006/relationships/image" Target="../media/image37.emf"/><Relationship Id="rId6" Type="http://schemas.openxmlformats.org/officeDocument/2006/relationships/image" Target="../media/image38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4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emf"/><Relationship Id="rId4" Type="http://schemas.openxmlformats.org/officeDocument/2006/relationships/image" Target="../media/image41.emf"/><Relationship Id="rId5" Type="http://schemas.openxmlformats.org/officeDocument/2006/relationships/image" Target="../media/image42.emf"/><Relationship Id="rId6" Type="http://schemas.openxmlformats.org/officeDocument/2006/relationships/image" Target="../media/image43.emf"/><Relationship Id="rId7" Type="http://schemas.openxmlformats.org/officeDocument/2006/relationships/image" Target="../media/image44.emf"/><Relationship Id="rId8" Type="http://schemas.openxmlformats.org/officeDocument/2006/relationships/image" Target="../media/image45.emf"/><Relationship Id="rId9" Type="http://schemas.openxmlformats.org/officeDocument/2006/relationships/image" Target="../media/image46.emf"/><Relationship Id="rId10" Type="http://schemas.openxmlformats.org/officeDocument/2006/relationships/image" Target="../media/image47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9.em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emf"/><Relationship Id="rId4" Type="http://schemas.openxmlformats.org/officeDocument/2006/relationships/image" Target="../media/image50.emf"/><Relationship Id="rId5" Type="http://schemas.openxmlformats.org/officeDocument/2006/relationships/image" Target="../media/image51.emf"/><Relationship Id="rId6" Type="http://schemas.openxmlformats.org/officeDocument/2006/relationships/image" Target="../media/image52.emf"/><Relationship Id="rId7" Type="http://schemas.openxmlformats.org/officeDocument/2006/relationships/image" Target="../media/image53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8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emf"/><Relationship Id="rId4" Type="http://schemas.openxmlformats.org/officeDocument/2006/relationships/image" Target="../media/image56.emf"/><Relationship Id="rId5" Type="http://schemas.openxmlformats.org/officeDocument/2006/relationships/image" Target="../media/image57.emf"/><Relationship Id="rId6" Type="http://schemas.openxmlformats.org/officeDocument/2006/relationships/image" Target="../media/image58.emf"/><Relationship Id="rId7" Type="http://schemas.openxmlformats.org/officeDocument/2006/relationships/image" Target="../media/image59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4.e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emf"/><Relationship Id="rId4" Type="http://schemas.openxmlformats.org/officeDocument/2006/relationships/image" Target="../media/image62.emf"/><Relationship Id="rId5" Type="http://schemas.openxmlformats.org/officeDocument/2006/relationships/image" Target="../media/image63.emf"/><Relationship Id="rId6" Type="http://schemas.openxmlformats.org/officeDocument/2006/relationships/image" Target="../media/image64.emf"/><Relationship Id="rId7" Type="http://schemas.openxmlformats.org/officeDocument/2006/relationships/image" Target="../media/image65.emf"/><Relationship Id="rId8" Type="http://schemas.openxmlformats.org/officeDocument/2006/relationships/image" Target="../media/image66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0.e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emf"/><Relationship Id="rId4" Type="http://schemas.openxmlformats.org/officeDocument/2006/relationships/image" Target="../media/image69.emf"/><Relationship Id="rId5" Type="http://schemas.openxmlformats.org/officeDocument/2006/relationships/image" Target="../media/image70.emf"/><Relationship Id="rId6" Type="http://schemas.openxmlformats.org/officeDocument/2006/relationships/image" Target="../media/image71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7.e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emf"/><Relationship Id="rId4" Type="http://schemas.openxmlformats.org/officeDocument/2006/relationships/image" Target="../media/image73.emf"/><Relationship Id="rId5" Type="http://schemas.openxmlformats.org/officeDocument/2006/relationships/image" Target="../media/image74.emf"/><Relationship Id="rId6" Type="http://schemas.openxmlformats.org/officeDocument/2006/relationships/image" Target="../media/image75.emf"/><Relationship Id="rId7" Type="http://schemas.openxmlformats.org/officeDocument/2006/relationships/image" Target="../media/image76.emf"/><Relationship Id="rId8" Type="http://schemas.openxmlformats.org/officeDocument/2006/relationships/image" Target="../media/image77.emf"/><Relationship Id="rId9" Type="http://schemas.openxmlformats.org/officeDocument/2006/relationships/image" Target="../media/image78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0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9.emf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emf"/><Relationship Id="rId4" Type="http://schemas.openxmlformats.org/officeDocument/2006/relationships/image" Target="../media/image82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0.jpeg"/></Relationships>
</file>

<file path=ppt/slides/_rels/slide23.xml.rels><?xml version="1.0" encoding="UTF-8" standalone="yes"?>
<Relationships xmlns="http://schemas.openxmlformats.org/package/2006/relationships"><Relationship Id="rId11" Type="http://schemas.openxmlformats.org/officeDocument/2006/relationships/image" Target="../media/image92.emf"/><Relationship Id="rId12" Type="http://schemas.openxmlformats.org/officeDocument/2006/relationships/image" Target="../media/image93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3.emf"/><Relationship Id="rId3" Type="http://schemas.openxmlformats.org/officeDocument/2006/relationships/image" Target="../media/image84.emf"/><Relationship Id="rId4" Type="http://schemas.openxmlformats.org/officeDocument/2006/relationships/image" Target="../media/image85.emf"/><Relationship Id="rId5" Type="http://schemas.openxmlformats.org/officeDocument/2006/relationships/image" Target="../media/image86.emf"/><Relationship Id="rId6" Type="http://schemas.openxmlformats.org/officeDocument/2006/relationships/image" Target="../media/image87.emf"/><Relationship Id="rId7" Type="http://schemas.openxmlformats.org/officeDocument/2006/relationships/image" Target="../media/image88.emf"/><Relationship Id="rId8" Type="http://schemas.openxmlformats.org/officeDocument/2006/relationships/image" Target="../media/image89.emf"/><Relationship Id="rId9" Type="http://schemas.openxmlformats.org/officeDocument/2006/relationships/image" Target="../media/image90.emf"/><Relationship Id="rId10" Type="http://schemas.openxmlformats.org/officeDocument/2006/relationships/image" Target="../media/image91.e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emf"/><Relationship Id="rId4" Type="http://schemas.openxmlformats.org/officeDocument/2006/relationships/image" Target="../media/image96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4.emf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7.emf"/><Relationship Id="rId3" Type="http://schemas.openxmlformats.org/officeDocument/2006/relationships/image" Target="../media/image98.em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emf"/><Relationship Id="rId4" Type="http://schemas.openxmlformats.org/officeDocument/2006/relationships/image" Target="../media/image101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9.emf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2.emf"/><Relationship Id="rId3" Type="http://schemas.openxmlformats.org/officeDocument/2006/relationships/image" Target="../media/image103.em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emf"/><Relationship Id="rId4" Type="http://schemas.openxmlformats.org/officeDocument/2006/relationships/image" Target="../media/image106.emf"/><Relationship Id="rId5" Type="http://schemas.openxmlformats.org/officeDocument/2006/relationships/image" Target="../media/image107.emf"/><Relationship Id="rId6" Type="http://schemas.openxmlformats.org/officeDocument/2006/relationships/image" Target="../media/image108.emf"/><Relationship Id="rId7" Type="http://schemas.openxmlformats.org/officeDocument/2006/relationships/image" Target="../media/image109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4.em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emf"/><Relationship Id="rId4" Type="http://schemas.openxmlformats.org/officeDocument/2006/relationships/image" Target="../media/image112.emf"/><Relationship Id="rId5" Type="http://schemas.openxmlformats.org/officeDocument/2006/relationships/image" Target="../media/image113.emf"/><Relationship Id="rId6" Type="http://schemas.openxmlformats.org/officeDocument/2006/relationships/image" Target="../media/image114.emf"/><Relationship Id="rId7" Type="http://schemas.openxmlformats.org/officeDocument/2006/relationships/image" Target="../media/image115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0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5.png"/><Relationship Id="rId5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emf"/><Relationship Id="rId4" Type="http://schemas.openxmlformats.org/officeDocument/2006/relationships/image" Target="../media/image118.emf"/><Relationship Id="rId5" Type="http://schemas.openxmlformats.org/officeDocument/2006/relationships/image" Target="../media/image119.emf"/><Relationship Id="rId6" Type="http://schemas.openxmlformats.org/officeDocument/2006/relationships/image" Target="../media/image120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6.em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2.emf"/><Relationship Id="rId4" Type="http://schemas.openxmlformats.org/officeDocument/2006/relationships/image" Target="../media/image123.emf"/><Relationship Id="rId5" Type="http://schemas.openxmlformats.org/officeDocument/2006/relationships/image" Target="../media/image124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1.emf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5.emf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6.jpeg"/></Relationships>
</file>

<file path=ppt/slides/_rels/slide36.xml.rels><?xml version="1.0" encoding="UTF-8" standalone="yes"?>
<Relationships xmlns="http://schemas.openxmlformats.org/package/2006/relationships"><Relationship Id="rId11" Type="http://schemas.openxmlformats.org/officeDocument/2006/relationships/image" Target="../media/image136.emf"/><Relationship Id="rId12" Type="http://schemas.openxmlformats.org/officeDocument/2006/relationships/image" Target="../media/image137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7.emf"/><Relationship Id="rId3" Type="http://schemas.openxmlformats.org/officeDocument/2006/relationships/image" Target="../media/image128.emf"/><Relationship Id="rId4" Type="http://schemas.openxmlformats.org/officeDocument/2006/relationships/image" Target="../media/image129.emf"/><Relationship Id="rId5" Type="http://schemas.openxmlformats.org/officeDocument/2006/relationships/image" Target="../media/image130.emf"/><Relationship Id="rId6" Type="http://schemas.openxmlformats.org/officeDocument/2006/relationships/image" Target="../media/image131.emf"/><Relationship Id="rId7" Type="http://schemas.openxmlformats.org/officeDocument/2006/relationships/image" Target="../media/image132.emf"/><Relationship Id="rId8" Type="http://schemas.openxmlformats.org/officeDocument/2006/relationships/image" Target="../media/image133.emf"/><Relationship Id="rId9" Type="http://schemas.openxmlformats.org/officeDocument/2006/relationships/image" Target="../media/image134.emf"/><Relationship Id="rId10" Type="http://schemas.openxmlformats.org/officeDocument/2006/relationships/image" Target="../media/image135.emf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8.emf"/><Relationship Id="rId4" Type="http://schemas.openxmlformats.org/officeDocument/2006/relationships/image" Target="../media/image139.emf"/><Relationship Id="rId5" Type="http://schemas.openxmlformats.org/officeDocument/2006/relationships/image" Target="../media/image140.emf"/><Relationship Id="rId6" Type="http://schemas.openxmlformats.org/officeDocument/2006/relationships/image" Target="../media/image141.emf"/><Relationship Id="rId7" Type="http://schemas.openxmlformats.org/officeDocument/2006/relationships/image" Target="../media/image142.emf"/><Relationship Id="rId8" Type="http://schemas.openxmlformats.org/officeDocument/2006/relationships/image" Target="../media/image143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7.emf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5.emf"/><Relationship Id="rId4" Type="http://schemas.openxmlformats.org/officeDocument/2006/relationships/image" Target="../media/image146.emf"/><Relationship Id="rId5" Type="http://schemas.openxmlformats.org/officeDocument/2006/relationships/image" Target="../media/image147.emf"/><Relationship Id="rId6" Type="http://schemas.openxmlformats.org/officeDocument/2006/relationships/image" Target="../media/image148.emf"/><Relationship Id="rId7" Type="http://schemas.openxmlformats.org/officeDocument/2006/relationships/image" Target="../media/image149.emf"/><Relationship Id="rId8" Type="http://schemas.openxmlformats.org/officeDocument/2006/relationships/image" Target="../media/image150.emf"/><Relationship Id="rId9" Type="http://schemas.openxmlformats.org/officeDocument/2006/relationships/image" Target="../media/image151.emf"/><Relationship Id="rId10" Type="http://schemas.openxmlformats.org/officeDocument/2006/relationships/image" Target="../media/image152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4.emf"/></Relationships>
</file>

<file path=ppt/slides/_rels/slide39.xml.rels><?xml version="1.0" encoding="UTF-8" standalone="yes"?>
<Relationships xmlns="http://schemas.openxmlformats.org/package/2006/relationships"><Relationship Id="rId11" Type="http://schemas.openxmlformats.org/officeDocument/2006/relationships/image" Target="../media/image162.emf"/><Relationship Id="rId12" Type="http://schemas.openxmlformats.org/officeDocument/2006/relationships/image" Target="../media/image163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3.emf"/><Relationship Id="rId3" Type="http://schemas.openxmlformats.org/officeDocument/2006/relationships/image" Target="../media/image154.emf"/><Relationship Id="rId4" Type="http://schemas.openxmlformats.org/officeDocument/2006/relationships/image" Target="../media/image155.emf"/><Relationship Id="rId5" Type="http://schemas.openxmlformats.org/officeDocument/2006/relationships/image" Target="../media/image156.emf"/><Relationship Id="rId6" Type="http://schemas.openxmlformats.org/officeDocument/2006/relationships/image" Target="../media/image157.emf"/><Relationship Id="rId7" Type="http://schemas.openxmlformats.org/officeDocument/2006/relationships/image" Target="../media/image158.emf"/><Relationship Id="rId8" Type="http://schemas.openxmlformats.org/officeDocument/2006/relationships/image" Target="../media/image159.emf"/><Relationship Id="rId9" Type="http://schemas.openxmlformats.org/officeDocument/2006/relationships/image" Target="../media/image160.emf"/><Relationship Id="rId10" Type="http://schemas.openxmlformats.org/officeDocument/2006/relationships/image" Target="../media/image161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5.png"/><Relationship Id="rId4" Type="http://schemas.openxmlformats.org/officeDocument/2006/relationships/image" Target="../media/image166.png"/><Relationship Id="rId5" Type="http://schemas.openxmlformats.org/officeDocument/2006/relationships/image" Target="../media/image167.png"/><Relationship Id="rId6" Type="http://schemas.openxmlformats.org/officeDocument/2006/relationships/image" Target="../media/image168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4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0.emf"/><Relationship Id="rId4" Type="http://schemas.openxmlformats.org/officeDocument/2006/relationships/image" Target="../media/image171.emf"/><Relationship Id="rId5" Type="http://schemas.openxmlformats.org/officeDocument/2006/relationships/image" Target="../media/image139.emf"/><Relationship Id="rId6" Type="http://schemas.openxmlformats.org/officeDocument/2006/relationships/image" Target="../media/image140.emf"/><Relationship Id="rId7" Type="http://schemas.openxmlformats.org/officeDocument/2006/relationships/image" Target="../media/image172.emf"/><Relationship Id="rId8" Type="http://schemas.openxmlformats.org/officeDocument/2006/relationships/image" Target="../media/image173.emf"/><Relationship Id="rId9" Type="http://schemas.openxmlformats.org/officeDocument/2006/relationships/image" Target="../media/image174.emf"/><Relationship Id="rId10" Type="http://schemas.openxmlformats.org/officeDocument/2006/relationships/image" Target="../media/image175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9.emf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6.jpeg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4" Type="http://schemas.openxmlformats.org/officeDocument/2006/relationships/image" Target="../media/image10.emf"/><Relationship Id="rId5" Type="http://schemas.openxmlformats.org/officeDocument/2006/relationships/image" Target="../media/image11.emf"/><Relationship Id="rId6" Type="http://schemas.openxmlformats.org/officeDocument/2006/relationships/image" Target="../media/image12.emf"/><Relationship Id="rId7" Type="http://schemas.openxmlformats.org/officeDocument/2006/relationships/image" Target="../media/image13.emf"/><Relationship Id="rId8" Type="http://schemas.openxmlformats.org/officeDocument/2006/relationships/image" Target="../media/image14.emf"/><Relationship Id="rId9" Type="http://schemas.openxmlformats.org/officeDocument/2006/relationships/image" Target="../media/image15.emf"/><Relationship Id="rId10" Type="http://schemas.openxmlformats.org/officeDocument/2006/relationships/image" Target="../media/image16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emf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7.emf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8.emf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9.emf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0.emf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4" Type="http://schemas.openxmlformats.org/officeDocument/2006/relationships/image" Target="../media/image19.emf"/><Relationship Id="rId5" Type="http://schemas.openxmlformats.org/officeDocument/2006/relationships/image" Target="../media/image20.emf"/><Relationship Id="rId6" Type="http://schemas.openxmlformats.org/officeDocument/2006/relationships/image" Target="../media/image21.emf"/><Relationship Id="rId7" Type="http://schemas.openxmlformats.org/officeDocument/2006/relationships/image" Target="../media/image22.emf"/><Relationship Id="rId8" Type="http://schemas.openxmlformats.org/officeDocument/2006/relationships/image" Target="../media/image23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emf"/><Relationship Id="rId4" Type="http://schemas.openxmlformats.org/officeDocument/2006/relationships/image" Target="../media/image26.emf"/><Relationship Id="rId5" Type="http://schemas.openxmlformats.org/officeDocument/2006/relationships/image" Target="../media/image27.emf"/><Relationship Id="rId6" Type="http://schemas.openxmlformats.org/officeDocument/2006/relationships/image" Target="../media/image19.emf"/><Relationship Id="rId7" Type="http://schemas.openxmlformats.org/officeDocument/2006/relationships/image" Target="../media/image28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emf"/><Relationship Id="rId4" Type="http://schemas.openxmlformats.org/officeDocument/2006/relationships/image" Target="../media/image31.emf"/><Relationship Id="rId5" Type="http://schemas.openxmlformats.org/officeDocument/2006/relationships/image" Target="../media/image32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9.em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ctr"/>
            <a:r>
              <a:rPr lang="zh-CN" altLang="en-US" sz="5400" dirty="0" smtClean="0"/>
              <a:t>大学计算基础</a:t>
            </a:r>
            <a:endParaRPr lang="en-US" sz="54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2173" y="3602437"/>
            <a:ext cx="5100304" cy="1517073"/>
          </a:xfrm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algn="ctr"/>
            <a:r>
              <a:rPr lang="zh-CN" altLang="en-US" sz="3200" dirty="0" smtClean="0"/>
              <a:t>泰勒</a:t>
            </a:r>
            <a:r>
              <a:rPr lang="zh-CN" altLang="en-US" sz="3200" dirty="0" smtClean="0"/>
              <a:t>级数与插值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泰勒级数的余项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若</a:t>
            </a:r>
            <a:r>
              <a:rPr lang="zh-CN" altLang="en-US" smtClean="0"/>
              <a:t>函数</a:t>
            </a:r>
            <a:r>
              <a:rPr lang="en-US" altLang="zh-CN" smtClean="0"/>
              <a:t>                    </a:t>
            </a:r>
            <a:r>
              <a:rPr lang="zh-CN" altLang="en-US" smtClean="0"/>
              <a:t>在</a:t>
            </a:r>
            <a:r>
              <a:rPr lang="en-US" altLang="zh-CN" smtClean="0"/>
              <a:t>       </a:t>
            </a:r>
            <a:r>
              <a:rPr lang="zh-CN" altLang="en-US" smtClean="0"/>
              <a:t>附近具有</a:t>
            </a:r>
            <a:r>
              <a:rPr lang="en-US" altLang="zh-CN" smtClean="0"/>
              <a:t>           </a:t>
            </a:r>
            <a:r>
              <a:rPr lang="zh-CN" altLang="en-US" smtClean="0"/>
              <a:t>阶</a:t>
            </a:r>
            <a:r>
              <a:rPr lang="zh-CN" altLang="en-US" dirty="0" smtClean="0"/>
              <a:t>导数，则</a:t>
            </a:r>
            <a:endParaRPr lang="en-US" altLang="zh-CN" dirty="0" smtClean="0"/>
          </a:p>
          <a:p>
            <a:endParaRPr lang="en-US" dirty="0"/>
          </a:p>
          <a:p>
            <a:endParaRPr lang="en-US" dirty="0" smtClean="0"/>
          </a:p>
          <a:p>
            <a:r>
              <a:rPr lang="zh-CN" altLang="en-US" dirty="0" smtClean="0"/>
              <a:t>或者，余项还可用拉格朗日形式表示为：</a:t>
            </a:r>
            <a:endParaRPr lang="en-US" dirty="0"/>
          </a:p>
        </p:txBody>
      </p:sp>
      <p:pic>
        <p:nvPicPr>
          <p:cNvPr id="4" name="Picture 3" descr="latex-image-1.pdf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0749" y="1674514"/>
            <a:ext cx="1558925" cy="433686"/>
          </a:xfrm>
          <a:prstGeom prst="rect">
            <a:avLst/>
          </a:prstGeom>
        </p:spPr>
      </p:pic>
      <p:pic>
        <p:nvPicPr>
          <p:cNvPr id="6" name="Picture 5" descr="latex-image-1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2575" y="1793876"/>
            <a:ext cx="450572" cy="304799"/>
          </a:xfrm>
          <a:prstGeom prst="rect">
            <a:avLst/>
          </a:prstGeom>
        </p:spPr>
      </p:pic>
      <p:pic>
        <p:nvPicPr>
          <p:cNvPr id="7" name="Picture 6" descr="latex-image-1.pdf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6993" y="1754186"/>
            <a:ext cx="916211" cy="320674"/>
          </a:xfrm>
          <a:prstGeom prst="rect">
            <a:avLst/>
          </a:prstGeom>
        </p:spPr>
      </p:pic>
      <p:pic>
        <p:nvPicPr>
          <p:cNvPr id="5" name="Picture 4" descr="latex-image-1.pdf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959" y="2859691"/>
            <a:ext cx="7451097" cy="841086"/>
          </a:xfrm>
          <a:prstGeom prst="rect">
            <a:avLst/>
          </a:prstGeom>
        </p:spPr>
      </p:pic>
      <p:pic>
        <p:nvPicPr>
          <p:cNvPr id="9" name="Picture 8" descr="latex-image-1.pdf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098" y="4789488"/>
            <a:ext cx="7670111" cy="8878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泰勒级数的余项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/>
              <a:t>练习</a:t>
            </a:r>
            <a:r>
              <a:rPr lang="zh-CN" altLang="en-US" smtClean="0"/>
              <a:t>（</a:t>
            </a:r>
            <a:r>
              <a:rPr lang="zh-CN" altLang="en-US"/>
              <a:t>编写</a:t>
            </a:r>
            <a:r>
              <a:rPr lang="zh-CN" altLang="en-US" smtClean="0"/>
              <a:t>程序</a:t>
            </a:r>
            <a:r>
              <a:rPr lang="zh-CN" altLang="en-US"/>
              <a:t>计算</a:t>
            </a:r>
            <a:r>
              <a:rPr lang="zh-CN" altLang="en-US" smtClean="0"/>
              <a:t>）：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当使用</a:t>
            </a:r>
            <a:r>
              <a:rPr lang="zh-CN" altLang="en-US" smtClean="0"/>
              <a:t>公式</a:t>
            </a:r>
            <a:r>
              <a:rPr lang="en-US" altLang="zh-CN" smtClean="0"/>
              <a:t>                      </a:t>
            </a:r>
            <a:r>
              <a:rPr lang="zh-CN" altLang="en-US" smtClean="0"/>
              <a:t>对</a:t>
            </a:r>
            <a:r>
              <a:rPr lang="en-US" altLang="zh-CN" smtClean="0"/>
              <a:t>        </a:t>
            </a:r>
            <a:r>
              <a:rPr lang="zh-CN" altLang="en-US" dirty="0" smtClean="0"/>
              <a:t>进行近似时，</a:t>
            </a:r>
            <a:r>
              <a:rPr lang="zh-CN" altLang="en-US" smtClean="0"/>
              <a:t>若保证在</a:t>
            </a:r>
            <a:r>
              <a:rPr lang="en-US" altLang="zh-CN" smtClean="0"/>
              <a:t>             </a:t>
            </a:r>
            <a:r>
              <a:rPr lang="zh-CN" altLang="en-US" smtClean="0"/>
              <a:t>处</a:t>
            </a:r>
            <a:r>
              <a:rPr lang="zh-CN" altLang="en-US" dirty="0" smtClean="0"/>
              <a:t>的误差值</a:t>
            </a:r>
            <a:r>
              <a:rPr lang="zh-CN" altLang="en-US" smtClean="0"/>
              <a:t>小于</a:t>
            </a:r>
            <a:r>
              <a:rPr lang="en-US" altLang="zh-CN" smtClean="0"/>
              <a:t>           </a:t>
            </a:r>
            <a:r>
              <a:rPr lang="zh-CN" altLang="en-US" smtClean="0"/>
              <a:t>，试问应取几项？</a:t>
            </a:r>
            <a:endParaRPr lang="en-US" altLang="zh-CN" dirty="0" smtClean="0"/>
          </a:p>
          <a:p>
            <a:pPr lvl="1"/>
            <a:r>
              <a:rPr lang="zh-CN" altLang="en-US" smtClean="0"/>
              <a:t>利用</a:t>
            </a:r>
            <a:r>
              <a:rPr lang="zh-CN" altLang="en-US" dirty="0" smtClean="0"/>
              <a:t>拉格朗日余项公式进行</a:t>
            </a:r>
            <a:r>
              <a:rPr lang="zh-CN" altLang="en-US" smtClean="0"/>
              <a:t>估计：当使用</a:t>
            </a:r>
            <a:r>
              <a:rPr lang="zh-CN" altLang="en-US" dirty="0" smtClean="0"/>
              <a:t>马克劳林</a:t>
            </a:r>
            <a:r>
              <a:rPr lang="zh-CN" altLang="en-US" smtClean="0"/>
              <a:t>公式</a:t>
            </a:r>
            <a:r>
              <a:rPr lang="en-US" altLang="zh-CN" smtClean="0"/>
              <a:t>                              </a:t>
            </a:r>
            <a:r>
              <a:rPr lang="zh-CN" altLang="en-US" smtClean="0"/>
              <a:t>对</a:t>
            </a:r>
            <a:r>
              <a:rPr lang="en-US" altLang="zh-CN" smtClean="0"/>
              <a:t>           </a:t>
            </a:r>
            <a:r>
              <a:rPr lang="zh-CN" altLang="en-US" smtClean="0"/>
              <a:t>进行近似时，在</a:t>
            </a:r>
            <a:r>
              <a:rPr lang="en-US" altLang="zh-CN" smtClean="0"/>
              <a:t>                           </a:t>
            </a:r>
            <a:r>
              <a:rPr lang="zh-CN" altLang="en-US" smtClean="0"/>
              <a:t>处</a:t>
            </a:r>
            <a:r>
              <a:rPr lang="zh-CN" altLang="en-US" dirty="0" smtClean="0"/>
              <a:t>的绝对、相对误差各是多少？</a:t>
            </a:r>
            <a:endParaRPr lang="en-US" altLang="zh-CN" dirty="0" smtClean="0"/>
          </a:p>
          <a:p>
            <a:r>
              <a:rPr lang="zh-CN" altLang="en-US" dirty="0" smtClean="0"/>
              <a:t>提示：</a:t>
            </a:r>
            <a:endParaRPr lang="en-US" altLang="zh-CN" dirty="0" smtClean="0"/>
          </a:p>
          <a:p>
            <a:pPr lvl="1"/>
            <a:r>
              <a:rPr lang="zh-CN" altLang="en-US" smtClean="0"/>
              <a:t>当</a:t>
            </a:r>
            <a:r>
              <a:rPr lang="en-US" altLang="zh-CN" smtClean="0"/>
              <a:t>             </a:t>
            </a:r>
            <a:r>
              <a:rPr lang="zh-CN" altLang="en-US" smtClean="0"/>
              <a:t>时，</a:t>
            </a:r>
            <a:r>
              <a:rPr lang="en-US" altLang="zh-CN" smtClean="0"/>
              <a:t>          </a:t>
            </a:r>
            <a:r>
              <a:rPr lang="zh-CN" altLang="en-US" smtClean="0"/>
              <a:t>于是</a:t>
            </a:r>
            <a:r>
              <a:rPr lang="en-US" altLang="zh-CN" smtClean="0"/>
              <a:t>                   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lvl="1"/>
            <a:endParaRPr lang="en-US" dirty="0"/>
          </a:p>
        </p:txBody>
      </p:sp>
      <p:pic>
        <p:nvPicPr>
          <p:cNvPr id="4" name="Picture 3" descr="latex-image-1.pdf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4751" y="2179840"/>
            <a:ext cx="1441834" cy="484120"/>
          </a:xfrm>
          <a:prstGeom prst="rect">
            <a:avLst/>
          </a:prstGeom>
        </p:spPr>
      </p:pic>
      <p:pic>
        <p:nvPicPr>
          <p:cNvPr id="5" name="Picture 4" descr="latex-image-1.pdf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3653" y="2265637"/>
            <a:ext cx="393700" cy="330200"/>
          </a:xfrm>
          <a:prstGeom prst="rect">
            <a:avLst/>
          </a:prstGeom>
        </p:spPr>
      </p:pic>
      <p:pic>
        <p:nvPicPr>
          <p:cNvPr id="7" name="Picture 6" descr="latex-image-1.pdf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481" y="2664225"/>
            <a:ext cx="771167" cy="362902"/>
          </a:xfrm>
          <a:prstGeom prst="rect">
            <a:avLst/>
          </a:prstGeom>
        </p:spPr>
      </p:pic>
      <p:pic>
        <p:nvPicPr>
          <p:cNvPr id="8" name="Picture 7" descr="latex-image-1.pdf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7376" y="3971852"/>
            <a:ext cx="2082286" cy="552819"/>
          </a:xfrm>
          <a:prstGeom prst="rect">
            <a:avLst/>
          </a:prstGeom>
        </p:spPr>
      </p:pic>
      <p:pic>
        <p:nvPicPr>
          <p:cNvPr id="9" name="Picture 8" descr="latex-image-1.pdf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4463" y="4131120"/>
            <a:ext cx="694632" cy="195179"/>
          </a:xfrm>
          <a:prstGeom prst="rect">
            <a:avLst/>
          </a:prstGeom>
        </p:spPr>
      </p:pic>
      <p:pic>
        <p:nvPicPr>
          <p:cNvPr id="10" name="Picture 9" descr="latex-image-1.pdf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1599" y="4496574"/>
            <a:ext cx="1993900" cy="342900"/>
          </a:xfrm>
          <a:prstGeom prst="rect">
            <a:avLst/>
          </a:prstGeom>
        </p:spPr>
      </p:pic>
      <p:pic>
        <p:nvPicPr>
          <p:cNvPr id="11" name="Picture 10" descr="latex-image-1.pdf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3762" y="2721704"/>
            <a:ext cx="901700" cy="266700"/>
          </a:xfrm>
          <a:prstGeom prst="rect">
            <a:avLst/>
          </a:prstGeom>
        </p:spPr>
      </p:pic>
      <p:pic>
        <p:nvPicPr>
          <p:cNvPr id="12" name="Picture 11" descr="latex-image-1.pdf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7959" y="5637395"/>
            <a:ext cx="901700" cy="266700"/>
          </a:xfrm>
          <a:prstGeom prst="rect">
            <a:avLst/>
          </a:prstGeom>
        </p:spPr>
      </p:pic>
      <p:pic>
        <p:nvPicPr>
          <p:cNvPr id="13" name="Picture 12" descr="latex-image-1.pdf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0265" y="5527373"/>
            <a:ext cx="1320800" cy="444500"/>
          </a:xfrm>
          <a:prstGeom prst="rect">
            <a:avLst/>
          </a:prstGeom>
        </p:spPr>
      </p:pic>
      <p:pic>
        <p:nvPicPr>
          <p:cNvPr id="14" name="Picture 13" descr="latex-image-1.pdf"/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8890" y="5589817"/>
            <a:ext cx="941210" cy="35582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泰勒级数的余项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457200" y="1859722"/>
            <a:ext cx="8229600" cy="3970318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008000"/>
                </a:solidFill>
              </a:rPr>
              <a:t>import</a:t>
            </a:r>
            <a:r>
              <a:rPr lang="en-US" altLang="zh-CN" sz="2800" dirty="0" smtClean="0">
                <a:solidFill>
                  <a:schemeClr val="bg1"/>
                </a:solidFill>
              </a:rPr>
              <a:t> </a:t>
            </a:r>
            <a:r>
              <a:rPr lang="en-US" altLang="zh-CN" sz="2800" dirty="0" err="1" smtClean="0">
                <a:solidFill>
                  <a:schemeClr val="bg1"/>
                </a:solidFill>
              </a:rPr>
              <a:t>numpy</a:t>
            </a:r>
            <a:r>
              <a:rPr lang="en-US" altLang="zh-CN" sz="2800" dirty="0" smtClean="0">
                <a:solidFill>
                  <a:schemeClr val="bg1"/>
                </a:solidFill>
              </a:rPr>
              <a:t> </a:t>
            </a:r>
            <a:r>
              <a:rPr lang="en-US" altLang="zh-CN" sz="2800" dirty="0" smtClean="0">
                <a:solidFill>
                  <a:srgbClr val="008000"/>
                </a:solidFill>
              </a:rPr>
              <a:t>as</a:t>
            </a:r>
            <a:r>
              <a:rPr lang="en-US" altLang="zh-CN" sz="2800" dirty="0" smtClean="0">
                <a:solidFill>
                  <a:schemeClr val="bg1"/>
                </a:solidFill>
              </a:rPr>
              <a:t> </a:t>
            </a:r>
            <a:r>
              <a:rPr lang="en-US" altLang="zh-CN" sz="2800" dirty="0" err="1" smtClean="0">
                <a:solidFill>
                  <a:schemeClr val="bg1"/>
                </a:solidFill>
              </a:rPr>
              <a:t>np</a:t>
            </a:r>
            <a:endParaRPr lang="en-US" altLang="zh-CN" sz="2800" dirty="0" smtClean="0">
              <a:solidFill>
                <a:schemeClr val="bg1"/>
              </a:solidFill>
            </a:endParaRPr>
          </a:p>
          <a:p>
            <a:endParaRPr lang="en-US" altLang="zh-CN" sz="2800" dirty="0" smtClean="0">
              <a:solidFill>
                <a:schemeClr val="bg1"/>
              </a:solidFill>
            </a:endParaRPr>
          </a:p>
          <a:p>
            <a:r>
              <a:rPr lang="en-US" altLang="zh-CN" sz="2800" dirty="0" smtClean="0">
                <a:solidFill>
                  <a:schemeClr val="bg1"/>
                </a:solidFill>
              </a:rPr>
              <a:t>err </a:t>
            </a:r>
            <a:r>
              <a:rPr lang="en-US" altLang="zh-CN" sz="2800" smtClean="0">
                <a:solidFill>
                  <a:schemeClr val="bg1"/>
                </a:solidFill>
              </a:rPr>
              <a:t>= 2*(np.e</a:t>
            </a:r>
            <a:r>
              <a:rPr lang="en-US" altLang="zh-CN" sz="2800" dirty="0" smtClean="0">
                <a:solidFill>
                  <a:schemeClr val="bg1"/>
                </a:solidFill>
              </a:rPr>
              <a:t>)**2                             </a:t>
            </a:r>
            <a:r>
              <a:rPr lang="en-US" altLang="zh-CN" sz="2800" dirty="0" smtClean="0">
                <a:solidFill>
                  <a:schemeClr val="accent2"/>
                </a:solidFill>
              </a:rPr>
              <a:t># </a:t>
            </a:r>
            <a:r>
              <a:rPr lang="zh-CN" altLang="en-US" sz="2800" dirty="0" smtClean="0">
                <a:solidFill>
                  <a:schemeClr val="accent2"/>
                </a:solidFill>
              </a:rPr>
              <a:t>余项的初始值</a:t>
            </a:r>
            <a:endParaRPr lang="en-US" altLang="zh-CN" sz="2800" dirty="0" smtClean="0">
              <a:solidFill>
                <a:schemeClr val="accent2"/>
              </a:solidFill>
            </a:endParaRPr>
          </a:p>
          <a:p>
            <a:r>
              <a:rPr lang="en-US" altLang="zh-CN" sz="2800" dirty="0" smtClean="0">
                <a:solidFill>
                  <a:srgbClr val="000000"/>
                </a:solidFill>
              </a:rPr>
              <a:t>n=0</a:t>
            </a:r>
          </a:p>
          <a:p>
            <a:r>
              <a:rPr lang="en-US" altLang="zh-CN" sz="2800" smtClean="0">
                <a:solidFill>
                  <a:srgbClr val="008000"/>
                </a:solidFill>
              </a:rPr>
              <a:t>while</a:t>
            </a:r>
            <a:r>
              <a:rPr lang="en-US" altLang="zh-CN" sz="2800" smtClean="0">
                <a:solidFill>
                  <a:schemeClr val="bg1"/>
                </a:solidFill>
              </a:rPr>
              <a:t>  err</a:t>
            </a:r>
            <a:r>
              <a:rPr lang="en-US" altLang="zh-CN" sz="2800" dirty="0">
                <a:solidFill>
                  <a:schemeClr val="bg1"/>
                </a:solidFill>
              </a:rPr>
              <a:t> </a:t>
            </a:r>
            <a:r>
              <a:rPr lang="en-US" altLang="zh-CN" sz="2800" smtClean="0">
                <a:solidFill>
                  <a:schemeClr val="bg1"/>
                </a:solidFill>
              </a:rPr>
              <a:t>&gt;=</a:t>
            </a:r>
            <a:r>
              <a:rPr lang="en-US" altLang="zh-CN" sz="2800" dirty="0" smtClean="0">
                <a:solidFill>
                  <a:schemeClr val="bg1"/>
                </a:solidFill>
              </a:rPr>
              <a:t>1e-5 :</a:t>
            </a:r>
          </a:p>
          <a:p>
            <a:r>
              <a:rPr lang="en-US" altLang="zh-CN" sz="2800" dirty="0" smtClean="0">
                <a:solidFill>
                  <a:schemeClr val="accent2"/>
                </a:solidFill>
              </a:rPr>
              <a:t>	</a:t>
            </a:r>
            <a:r>
              <a:rPr lang="en-US" altLang="zh-CN" sz="2800" dirty="0" smtClean="0">
                <a:solidFill>
                  <a:schemeClr val="bg1"/>
                </a:solidFill>
              </a:rPr>
              <a:t>err = err*2/(n+1)</a:t>
            </a:r>
          </a:p>
          <a:p>
            <a:r>
              <a:rPr lang="en-US" altLang="zh-CN" sz="2800" dirty="0">
                <a:solidFill>
                  <a:schemeClr val="bg1"/>
                </a:solidFill>
              </a:rPr>
              <a:t>	</a:t>
            </a:r>
            <a:r>
              <a:rPr lang="en-US" altLang="zh-CN" sz="2800" dirty="0" smtClean="0">
                <a:solidFill>
                  <a:schemeClr val="bg1"/>
                </a:solidFill>
              </a:rPr>
              <a:t>n = n+1</a:t>
            </a:r>
          </a:p>
          <a:p>
            <a:r>
              <a:rPr lang="en-US" altLang="zh-CN" sz="2800" dirty="0" smtClean="0">
                <a:solidFill>
                  <a:schemeClr val="bg1"/>
                </a:solidFill>
              </a:rPr>
              <a:t>print  n				</a:t>
            </a:r>
            <a:r>
              <a:rPr lang="en-US" altLang="zh-CN" sz="2800" dirty="0" smtClean="0">
                <a:solidFill>
                  <a:schemeClr val="accent2"/>
                </a:solidFill>
              </a:rPr>
              <a:t># </a:t>
            </a:r>
            <a:r>
              <a:rPr lang="zh-CN" altLang="en-US" sz="2800" dirty="0" smtClean="0">
                <a:solidFill>
                  <a:schemeClr val="accent2"/>
                </a:solidFill>
              </a:rPr>
              <a:t>打印合适的</a:t>
            </a:r>
            <a:r>
              <a:rPr lang="en-US" altLang="zh-CN" sz="2800" dirty="0" smtClean="0">
                <a:solidFill>
                  <a:schemeClr val="accent2"/>
                </a:solidFill>
              </a:rPr>
              <a:t> n</a:t>
            </a:r>
            <a:r>
              <a:rPr lang="en-US" altLang="zh-CN" sz="2800" dirty="0" smtClean="0">
                <a:solidFill>
                  <a:schemeClr val="bg1"/>
                </a:solidFill>
              </a:rPr>
              <a:t> </a:t>
            </a:r>
          </a:p>
          <a:p>
            <a:r>
              <a:rPr lang="en-US" altLang="zh-CN" sz="2800" dirty="0" smtClean="0">
                <a:solidFill>
                  <a:schemeClr val="bg1"/>
                </a:solidFill>
              </a:rPr>
              <a:t>	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本章内容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olidFill>
            <a:schemeClr val="tx1">
              <a:alpha val="83000"/>
            </a:schemeClr>
          </a:solidFill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txBody>
          <a:bodyPr vert="horz" lIns="91440" tIns="45720" rIns="91440" bIns="45720" rtlCol="0" anchor="ctr">
            <a:normAutofit/>
          </a:bodyPr>
          <a:lstStyle/>
          <a:p>
            <a:pPr>
              <a:spcBef>
                <a:spcPct val="0"/>
              </a:spcBef>
            </a:pPr>
            <a:r>
              <a:rPr lang="en-US" sz="4000" dirty="0" smtClean="0">
                <a:solidFill>
                  <a:schemeClr val="accent2"/>
                </a:solidFill>
                <a:latin typeface="+mj-lt"/>
                <a:ea typeface="+mj-ea"/>
                <a:cs typeface="+mj-cs"/>
              </a:rPr>
              <a:t> </a:t>
            </a:r>
            <a:r>
              <a:rPr lang="zh-CN" altLang="en-US" sz="3600" dirty="0" smtClean="0">
                <a:solidFill>
                  <a:schemeClr val="accent2"/>
                </a:solidFill>
                <a:latin typeface="+mj-lt"/>
                <a:ea typeface="+mj-ea"/>
                <a:cs typeface="+mj-cs"/>
              </a:rPr>
              <a:t>泰勒级数及其余项</a:t>
            </a:r>
            <a:endParaRPr lang="en-US" sz="3600" dirty="0" smtClean="0">
              <a:solidFill>
                <a:schemeClr val="accent2"/>
              </a:solidFill>
              <a:latin typeface="+mj-lt"/>
              <a:ea typeface="+mj-ea"/>
              <a:cs typeface="+mj-cs"/>
            </a:endParaRPr>
          </a:p>
          <a:p>
            <a:pPr>
              <a:spcBef>
                <a:spcPct val="0"/>
              </a:spcBef>
            </a:pPr>
            <a:r>
              <a:rPr lang="en-US" sz="3600" dirty="0">
                <a:solidFill>
                  <a:schemeClr val="accent2"/>
                </a:solidFill>
                <a:latin typeface="+mj-lt"/>
                <a:ea typeface="+mj-ea"/>
                <a:cs typeface="+mj-cs"/>
              </a:rPr>
              <a:t> </a:t>
            </a:r>
            <a:r>
              <a:rPr lang="zh-CN" altLang="en-US" sz="3600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拉格朗日插值及误差计算</a:t>
            </a:r>
            <a:endParaRPr lang="en-US" sz="3600" dirty="0" smtClean="0">
              <a:solidFill>
                <a:schemeClr val="bg1"/>
              </a:solidFill>
              <a:latin typeface="+mj-lt"/>
              <a:ea typeface="+mj-ea"/>
              <a:cs typeface="+mj-cs"/>
            </a:endParaRPr>
          </a:p>
          <a:p>
            <a:pPr>
              <a:spcBef>
                <a:spcPct val="0"/>
              </a:spcBef>
            </a:pPr>
            <a:r>
              <a:rPr lang="en-US" sz="3600" dirty="0">
                <a:solidFill>
                  <a:schemeClr val="accent2"/>
                </a:solidFill>
                <a:latin typeface="+mj-lt"/>
                <a:ea typeface="+mj-ea"/>
                <a:cs typeface="+mj-cs"/>
              </a:rPr>
              <a:t> </a:t>
            </a:r>
            <a:r>
              <a:rPr lang="zh-CN" altLang="en-US" sz="3600" dirty="0" smtClean="0">
                <a:solidFill>
                  <a:schemeClr val="accent2"/>
                </a:solidFill>
                <a:latin typeface="+mj-lt"/>
                <a:ea typeface="+mj-ea"/>
                <a:cs typeface="+mj-cs"/>
              </a:rPr>
              <a:t>牛顿插值及误差计算</a:t>
            </a:r>
            <a:endParaRPr lang="en-US" altLang="zh-CN" sz="3600" dirty="0" smtClean="0">
              <a:solidFill>
                <a:schemeClr val="accent2"/>
              </a:solidFill>
              <a:latin typeface="+mj-lt"/>
              <a:ea typeface="+mj-ea"/>
              <a:cs typeface="+mj-cs"/>
            </a:endParaRPr>
          </a:p>
          <a:p>
            <a:pPr>
              <a:spcBef>
                <a:spcPct val="0"/>
              </a:spcBef>
            </a:pPr>
            <a:r>
              <a:rPr lang="zh-CN" altLang="en-US" sz="3600" smtClean="0">
                <a:solidFill>
                  <a:schemeClr val="accent2"/>
                </a:solidFill>
              </a:rPr>
              <a:t> 埃尔米特插值及</a:t>
            </a:r>
            <a:r>
              <a:rPr lang="zh-CN" altLang="en-US" sz="3600" dirty="0" smtClean="0">
                <a:solidFill>
                  <a:schemeClr val="accent2"/>
                </a:solidFill>
              </a:rPr>
              <a:t>误差计算</a:t>
            </a:r>
            <a:endParaRPr lang="en-US" sz="3600" dirty="0" smtClean="0">
              <a:solidFill>
                <a:schemeClr val="accent2"/>
              </a:solidFill>
              <a:latin typeface="+mj-lt"/>
              <a:ea typeface="+mj-ea"/>
              <a:cs typeface="+mj-cs"/>
            </a:endParaRPr>
          </a:p>
          <a:p>
            <a:pPr>
              <a:spcBef>
                <a:spcPct val="0"/>
              </a:spcBef>
            </a:pPr>
            <a:r>
              <a:rPr lang="en-US" sz="3600" dirty="0">
                <a:solidFill>
                  <a:schemeClr val="accent2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altLang="zh-CN" sz="3600" dirty="0" smtClean="0">
                <a:solidFill>
                  <a:schemeClr val="accent2"/>
                </a:solidFill>
                <a:latin typeface="+mj-lt"/>
                <a:ea typeface="+mj-ea"/>
                <a:cs typeface="+mj-cs"/>
              </a:rPr>
              <a:t>Python </a:t>
            </a:r>
            <a:r>
              <a:rPr lang="zh-CN" altLang="en-US" sz="3600" dirty="0" smtClean="0">
                <a:solidFill>
                  <a:schemeClr val="accent2"/>
                </a:solidFill>
                <a:latin typeface="+mj-lt"/>
                <a:ea typeface="+mj-ea"/>
                <a:cs typeface="+mj-cs"/>
              </a:rPr>
              <a:t>中的符号计算</a:t>
            </a:r>
            <a:endParaRPr lang="en-US" sz="3600" dirty="0">
              <a:solidFill>
                <a:schemeClr val="accent2"/>
              </a:solidFill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多项式插值的定义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1228" y="1791512"/>
            <a:ext cx="8005572" cy="4334651"/>
          </a:xfrm>
        </p:spPr>
        <p:txBody>
          <a:bodyPr/>
          <a:lstStyle/>
          <a:p>
            <a:r>
              <a:rPr lang="zh-CN" altLang="en-US" dirty="0" smtClean="0"/>
              <a:t>泰勒展开在某一点可以与目标函数具有指定的近似程度。</a:t>
            </a:r>
            <a:endParaRPr lang="en-US" altLang="zh-CN" dirty="0" smtClean="0"/>
          </a:p>
          <a:p>
            <a:r>
              <a:rPr lang="zh-CN" altLang="en-US" dirty="0" smtClean="0"/>
              <a:t>多项式插值是另外一种使用多项式对目标函数进行近似的技术：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插值函数为某多项式的组合；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它要求在</a:t>
            </a:r>
            <a:r>
              <a:rPr lang="zh-CN" altLang="en-US" u="sng" dirty="0" smtClean="0"/>
              <a:t>若干点处</a:t>
            </a:r>
            <a:r>
              <a:rPr lang="zh-CN" altLang="en-US" dirty="0" smtClean="0"/>
              <a:t>与目标函数具有指定的近似程度。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拉格朗日插值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25722" y="1600200"/>
            <a:ext cx="4961077" cy="4525963"/>
          </a:xfrm>
        </p:spPr>
        <p:txBody>
          <a:bodyPr/>
          <a:lstStyle/>
          <a:p>
            <a:pPr algn="just"/>
            <a:r>
              <a:rPr lang="zh-CN" altLang="en-US" dirty="0" smtClean="0"/>
              <a:t>拉格朗日插值是最基本的插值技术：</a:t>
            </a:r>
            <a:endParaRPr lang="en-US" altLang="zh-CN" dirty="0" smtClean="0"/>
          </a:p>
          <a:p>
            <a:pPr lvl="1" algn="just"/>
            <a:r>
              <a:rPr lang="zh-CN" altLang="en-US" dirty="0" smtClean="0"/>
              <a:t>它要求插值函数与目标具有零阶近似</a:t>
            </a:r>
            <a:r>
              <a:rPr lang="en-US" altLang="zh-CN" dirty="0" smtClean="0"/>
              <a:t>—</a:t>
            </a:r>
            <a:r>
              <a:rPr lang="zh-CN" altLang="en-US" dirty="0" smtClean="0"/>
              <a:t>即在指定点处具有相同的函数值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即：</a:t>
            </a:r>
            <a:r>
              <a:rPr lang="zh-CN" altLang="en-US" smtClean="0"/>
              <a:t>给定</a:t>
            </a:r>
            <a:r>
              <a:rPr lang="en-US" altLang="zh-CN" smtClean="0"/>
              <a:t>    </a:t>
            </a:r>
            <a:r>
              <a:rPr lang="zh-CN" altLang="en-US" smtClean="0"/>
              <a:t>个点</a:t>
            </a:r>
            <a:r>
              <a:rPr lang="en-US" altLang="zh-CN" smtClean="0"/>
              <a:t>                </a:t>
            </a:r>
            <a:r>
              <a:rPr lang="zh-CN" altLang="en-US" smtClean="0"/>
              <a:t>以及</a:t>
            </a:r>
            <a:r>
              <a:rPr lang="en-US" altLang="zh-CN" smtClean="0"/>
              <a:t>     </a:t>
            </a:r>
            <a:r>
              <a:rPr lang="zh-CN" altLang="en-US" smtClean="0"/>
              <a:t>个值</a:t>
            </a:r>
            <a:r>
              <a:rPr lang="en-US" altLang="zh-CN" smtClean="0"/>
              <a:t>                     </a:t>
            </a:r>
            <a:r>
              <a:rPr lang="zh-CN" altLang="en-US" smtClean="0"/>
              <a:t>，</a:t>
            </a:r>
            <a:r>
              <a:rPr lang="zh-CN" altLang="en-US" dirty="0" smtClean="0"/>
              <a:t>寻求多项式</a:t>
            </a:r>
            <a:r>
              <a:rPr lang="zh-CN" altLang="en-US" smtClean="0"/>
              <a:t>函数</a:t>
            </a:r>
            <a:r>
              <a:rPr lang="en-US" altLang="zh-CN" smtClean="0"/>
              <a:t>   </a:t>
            </a:r>
            <a:r>
              <a:rPr lang="zh-CN" altLang="en-US" smtClean="0"/>
              <a:t>，使得                  </a:t>
            </a:r>
            <a:endParaRPr lang="en-US" dirty="0"/>
          </a:p>
        </p:txBody>
      </p:sp>
      <p:pic>
        <p:nvPicPr>
          <p:cNvPr id="4" name="Picture 3" descr="Lagrange_portrait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144" y="2158194"/>
            <a:ext cx="2978385" cy="371546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5" name="Picture 4" descr="latex-image-1.pdf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6733" y="4219518"/>
            <a:ext cx="215900" cy="190500"/>
          </a:xfrm>
          <a:prstGeom prst="rect">
            <a:avLst/>
          </a:prstGeom>
        </p:spPr>
      </p:pic>
      <p:pic>
        <p:nvPicPr>
          <p:cNvPr id="6" name="Picture 5" descr="latex-image-1.pdf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1200" y="4221412"/>
            <a:ext cx="1625600" cy="254000"/>
          </a:xfrm>
          <a:prstGeom prst="rect">
            <a:avLst/>
          </a:prstGeom>
        </p:spPr>
      </p:pic>
      <p:pic>
        <p:nvPicPr>
          <p:cNvPr id="7" name="Picture 6" descr="latex-image-1.pdf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493" y="4641070"/>
            <a:ext cx="215900" cy="190500"/>
          </a:xfrm>
          <a:prstGeom prst="rect">
            <a:avLst/>
          </a:prstGeom>
        </p:spPr>
      </p:pic>
      <p:pic>
        <p:nvPicPr>
          <p:cNvPr id="8" name="Picture 7" descr="latex-image-1.pdf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7439" y="4610381"/>
            <a:ext cx="1574800" cy="266700"/>
          </a:xfrm>
          <a:prstGeom prst="rect">
            <a:avLst/>
          </a:prstGeom>
        </p:spPr>
      </p:pic>
      <p:pic>
        <p:nvPicPr>
          <p:cNvPr id="9" name="Picture 8" descr="latex-image-1.pdf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8001" y="4954882"/>
            <a:ext cx="203200" cy="368300"/>
          </a:xfrm>
          <a:prstGeom prst="rect">
            <a:avLst/>
          </a:prstGeom>
        </p:spPr>
      </p:pic>
      <p:pic>
        <p:nvPicPr>
          <p:cNvPr id="10" name="Picture 9" descr="latex-image-1.pdf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3753" y="5446832"/>
            <a:ext cx="1638300" cy="393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拉格朗日插值的计算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mtClean="0"/>
              <a:t>求解思路</a:t>
            </a:r>
            <a:r>
              <a:rPr lang="zh-CN" altLang="en-US" dirty="0" smtClean="0"/>
              <a:t>：</a:t>
            </a:r>
            <a:endParaRPr lang="en-US" altLang="zh-CN" dirty="0" smtClean="0"/>
          </a:p>
          <a:p>
            <a:pPr lvl="1"/>
            <a:r>
              <a:rPr lang="en-US" altLang="zh-CN" smtClean="0"/>
              <a:t> </a:t>
            </a:r>
            <a:r>
              <a:rPr lang="zh-CN" altLang="en-US" smtClean="0"/>
              <a:t>构造</a:t>
            </a:r>
            <a:r>
              <a:rPr lang="en-US" altLang="zh-CN" smtClean="0"/>
              <a:t>   </a:t>
            </a:r>
            <a:r>
              <a:rPr lang="zh-CN" altLang="en-US" smtClean="0"/>
              <a:t>个</a:t>
            </a:r>
            <a:r>
              <a:rPr lang="zh-CN" altLang="en-US" dirty="0" smtClean="0"/>
              <a:t>多项式</a:t>
            </a:r>
            <a:r>
              <a:rPr lang="zh-CN" altLang="en-US" smtClean="0"/>
              <a:t>组合</a:t>
            </a:r>
            <a:r>
              <a:rPr lang="en-US" altLang="zh-CN" smtClean="0"/>
              <a:t>     </a:t>
            </a:r>
            <a:r>
              <a:rPr lang="en-US" altLang="zh-CN"/>
              <a:t> </a:t>
            </a:r>
            <a:r>
              <a:rPr lang="en-US" altLang="zh-CN" smtClean="0"/>
              <a:t>                              </a:t>
            </a:r>
            <a:r>
              <a:rPr lang="zh-CN" altLang="en-US" dirty="0" smtClean="0"/>
              <a:t>满足</a:t>
            </a:r>
            <a:r>
              <a:rPr lang="zh-CN" altLang="zh-CN" dirty="0" smtClean="0"/>
              <a:t>：</a:t>
            </a:r>
            <a:endParaRPr lang="en-US" altLang="zh-CN" dirty="0" smtClean="0"/>
          </a:p>
          <a:p>
            <a:pPr lvl="1"/>
            <a:endParaRPr lang="en-US" dirty="0"/>
          </a:p>
          <a:p>
            <a:pPr lvl="1"/>
            <a:endParaRPr lang="en-US" dirty="0" smtClean="0"/>
          </a:p>
          <a:p>
            <a:pPr lvl="1"/>
            <a:r>
              <a:rPr lang="zh-CN" altLang="en-US" dirty="0" smtClean="0"/>
              <a:t>于是，</a:t>
            </a:r>
            <a:r>
              <a:rPr lang="zh-CN" altLang="en-US" smtClean="0"/>
              <a:t>令</a:t>
            </a:r>
            <a:r>
              <a:rPr lang="en-US" altLang="zh-CN" smtClean="0"/>
              <a:t>                                                </a:t>
            </a:r>
            <a:r>
              <a:rPr lang="zh-CN" altLang="en-US" dirty="0" smtClean="0"/>
              <a:t>即可。</a:t>
            </a:r>
            <a:endParaRPr lang="en-US" altLang="zh-CN" dirty="0" smtClean="0"/>
          </a:p>
          <a:p>
            <a:r>
              <a:rPr lang="zh-CN" altLang="en-US" smtClean="0"/>
              <a:t>如何</a:t>
            </a:r>
            <a:r>
              <a:rPr lang="zh-CN" altLang="en-US"/>
              <a:t>构造</a:t>
            </a:r>
            <a:r>
              <a:rPr lang="zh-CN" altLang="en-US" smtClean="0"/>
              <a:t>这些</a:t>
            </a:r>
            <a:r>
              <a:rPr lang="en-US" altLang="zh-CN" smtClean="0"/>
              <a:t>           </a:t>
            </a:r>
            <a:r>
              <a:rPr lang="en-US" altLang="zh-CN" dirty="0" smtClean="0"/>
              <a:t>?</a:t>
            </a:r>
          </a:p>
          <a:p>
            <a:pPr lvl="1"/>
            <a:r>
              <a:rPr lang="zh-CN" altLang="en-US" dirty="0" smtClean="0"/>
              <a:t>事实上，可</a:t>
            </a:r>
            <a:r>
              <a:rPr lang="zh-CN" altLang="en-US" smtClean="0"/>
              <a:t>令</a:t>
            </a:r>
            <a:r>
              <a:rPr lang="en-US" altLang="zh-CN" smtClean="0"/>
              <a:t>                                          </a:t>
            </a:r>
            <a:r>
              <a:rPr lang="zh-CN" altLang="en-US" dirty="0" smtClean="0"/>
              <a:t>。</a:t>
            </a:r>
            <a:endParaRPr lang="en-US" dirty="0"/>
          </a:p>
        </p:txBody>
      </p:sp>
      <p:pic>
        <p:nvPicPr>
          <p:cNvPr id="4" name="Picture 3" descr="latex-image-1.pdf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2346" y="2369130"/>
            <a:ext cx="215900" cy="190500"/>
          </a:xfrm>
          <a:prstGeom prst="rect">
            <a:avLst/>
          </a:prstGeom>
        </p:spPr>
      </p:pic>
      <p:pic>
        <p:nvPicPr>
          <p:cNvPr id="5" name="Picture 4" descr="latex-image-1.pdf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1775" y="2244952"/>
            <a:ext cx="2755900" cy="393700"/>
          </a:xfrm>
          <a:prstGeom prst="rect">
            <a:avLst/>
          </a:prstGeom>
        </p:spPr>
      </p:pic>
      <p:pic>
        <p:nvPicPr>
          <p:cNvPr id="6" name="Picture 5" descr="latex-image-1.pdf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2004" y="2691910"/>
            <a:ext cx="2863283" cy="1078224"/>
          </a:xfrm>
          <a:prstGeom prst="rect">
            <a:avLst/>
          </a:prstGeom>
        </p:spPr>
      </p:pic>
      <p:pic>
        <p:nvPicPr>
          <p:cNvPr id="8" name="Picture 7" descr="latex-image-1.pdf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7017" y="3805850"/>
            <a:ext cx="3670300" cy="431800"/>
          </a:xfrm>
          <a:prstGeom prst="rect">
            <a:avLst/>
          </a:prstGeom>
        </p:spPr>
      </p:pic>
      <p:pic>
        <p:nvPicPr>
          <p:cNvPr id="9" name="Picture 8" descr="latex-image-1.pdf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3472" y="4344788"/>
            <a:ext cx="876300" cy="393700"/>
          </a:xfrm>
          <a:prstGeom prst="rect">
            <a:avLst/>
          </a:prstGeom>
        </p:spPr>
      </p:pic>
      <p:pic>
        <p:nvPicPr>
          <p:cNvPr id="10" name="Picture 9" descr="latex-image-1.pdf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8012" y="4797588"/>
            <a:ext cx="3195374" cy="97201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拉格朗</a:t>
            </a:r>
            <a:r>
              <a:rPr lang="zh-CN" altLang="en-US" smtClean="0"/>
              <a:t>日插值的计算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练习：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求</a:t>
            </a:r>
            <a:r>
              <a:rPr lang="zh-CN" altLang="en-US" smtClean="0"/>
              <a:t>由点        </a:t>
            </a:r>
            <a:r>
              <a:rPr lang="en-US" altLang="zh-CN" smtClean="0"/>
              <a:t>    </a:t>
            </a:r>
            <a:r>
              <a:rPr lang="zh-CN" altLang="en-US" smtClean="0"/>
              <a:t>，</a:t>
            </a:r>
            <a:r>
              <a:rPr lang="en-US" altLang="zh-CN" smtClean="0"/>
              <a:t>         </a:t>
            </a:r>
            <a:r>
              <a:rPr lang="zh-CN" altLang="en-US" smtClean="0"/>
              <a:t>，</a:t>
            </a:r>
            <a:r>
              <a:rPr lang="en-US" altLang="zh-CN" smtClean="0"/>
              <a:t>          </a:t>
            </a:r>
            <a:r>
              <a:rPr lang="zh-CN" altLang="en-US" smtClean="0"/>
              <a:t>确定</a:t>
            </a:r>
            <a:r>
              <a:rPr lang="zh-CN" altLang="en-US" dirty="0" smtClean="0"/>
              <a:t>的拉格朗日多项式。</a:t>
            </a:r>
            <a:endParaRPr lang="en-US" altLang="zh-CN" dirty="0" smtClean="0"/>
          </a:p>
          <a:p>
            <a:r>
              <a:rPr lang="zh-CN" altLang="en-US" dirty="0" smtClean="0"/>
              <a:t>解答：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令</a:t>
            </a:r>
            <a:r>
              <a:rPr lang="en-US" altLang="zh-CN" dirty="0" smtClean="0"/>
              <a:t>                 </a:t>
            </a:r>
            <a:r>
              <a:rPr lang="zh-CN" altLang="en-US" dirty="0" smtClean="0"/>
              <a:t>，</a:t>
            </a:r>
            <a:r>
              <a:rPr lang="en-US" altLang="zh-CN" dirty="0" smtClean="0"/>
              <a:t>                 </a:t>
            </a:r>
            <a:r>
              <a:rPr lang="zh-CN" altLang="en-US" dirty="0" smtClean="0"/>
              <a:t>，</a:t>
            </a:r>
            <a:endParaRPr lang="en-US" altLang="zh-CN" dirty="0" smtClean="0"/>
          </a:p>
          <a:p>
            <a:pPr lvl="1"/>
            <a:endParaRPr lang="en-US" altLang="zh-CN" dirty="0"/>
          </a:p>
          <a:p>
            <a:pPr lvl="1"/>
            <a:endParaRPr lang="en-US" altLang="zh-CN" dirty="0" smtClean="0"/>
          </a:p>
          <a:p>
            <a:pPr lvl="1"/>
            <a:r>
              <a:rPr lang="zh-CN" altLang="en-US" smtClean="0"/>
              <a:t>于是</a:t>
            </a:r>
            <a:r>
              <a:rPr lang="zh-CN" altLang="zh-CN" smtClean="0"/>
              <a:t>，</a:t>
            </a:r>
            <a:r>
              <a:rPr lang="en-US" altLang="zh-CN" smtClean="0"/>
              <a:t>                                                                       </a:t>
            </a:r>
            <a:r>
              <a:rPr lang="zh-CN" altLang="en-US" dirty="0" smtClean="0"/>
              <a:t>。</a:t>
            </a:r>
            <a:r>
              <a:rPr lang="en-US" altLang="zh-CN" dirty="0" smtClean="0"/>
              <a:t> </a:t>
            </a:r>
            <a:endParaRPr lang="en-US" dirty="0"/>
          </a:p>
        </p:txBody>
      </p:sp>
      <p:pic>
        <p:nvPicPr>
          <p:cNvPr id="4" name="Picture 3" descr="latex-image-1.pdf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1708" y="2274809"/>
            <a:ext cx="743459" cy="371730"/>
          </a:xfrm>
          <a:prstGeom prst="rect">
            <a:avLst/>
          </a:prstGeom>
        </p:spPr>
      </p:pic>
      <p:pic>
        <p:nvPicPr>
          <p:cNvPr id="5" name="Picture 4" descr="latex-image-1.pdf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1102" y="2240941"/>
            <a:ext cx="733586" cy="366793"/>
          </a:xfrm>
          <a:prstGeom prst="rect">
            <a:avLst/>
          </a:prstGeom>
        </p:spPr>
      </p:pic>
      <p:pic>
        <p:nvPicPr>
          <p:cNvPr id="6" name="Picture 5" descr="latex-image-1.pdf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6329" y="2257988"/>
            <a:ext cx="722070" cy="361035"/>
          </a:xfrm>
          <a:prstGeom prst="rect">
            <a:avLst/>
          </a:prstGeom>
        </p:spPr>
      </p:pic>
      <p:pic>
        <p:nvPicPr>
          <p:cNvPr id="7" name="Picture 6" descr="latex-image-1.pdf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7500" y="3658713"/>
            <a:ext cx="3002444" cy="722727"/>
          </a:xfrm>
          <a:prstGeom prst="rect">
            <a:avLst/>
          </a:prstGeom>
        </p:spPr>
      </p:pic>
      <p:pic>
        <p:nvPicPr>
          <p:cNvPr id="8" name="Picture 7" descr="latex-image-1.pdf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0207" y="3652957"/>
            <a:ext cx="3185586" cy="746457"/>
          </a:xfrm>
          <a:prstGeom prst="rect">
            <a:avLst/>
          </a:prstGeom>
        </p:spPr>
      </p:pic>
      <p:pic>
        <p:nvPicPr>
          <p:cNvPr id="9" name="Picture 8" descr="latex-image-1.pdf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5633" y="4410624"/>
            <a:ext cx="3143530" cy="736603"/>
          </a:xfrm>
          <a:prstGeom prst="rect">
            <a:avLst/>
          </a:prstGeom>
        </p:spPr>
      </p:pic>
      <p:pic>
        <p:nvPicPr>
          <p:cNvPr id="10" name="Picture 9" descr="latex-image-1.pdf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1051" y="5312259"/>
            <a:ext cx="5918200" cy="393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拉格朗日插值余项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拉格朗日多项式余项：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设</a:t>
            </a:r>
            <a:r>
              <a:rPr lang="zh-CN" altLang="en-US" smtClean="0"/>
              <a:t>函数</a:t>
            </a:r>
            <a:r>
              <a:rPr lang="en-US" altLang="zh-CN" smtClean="0"/>
              <a:t>           </a:t>
            </a:r>
            <a:r>
              <a:rPr lang="zh-CN" altLang="en-US" smtClean="0"/>
              <a:t>过点</a:t>
            </a:r>
            <a:endParaRPr lang="en-US" altLang="zh-CN" dirty="0" smtClean="0"/>
          </a:p>
          <a:p>
            <a:pPr lvl="1"/>
            <a:r>
              <a:rPr lang="zh-CN" altLang="en-US" smtClean="0"/>
              <a:t>由</a:t>
            </a:r>
            <a:r>
              <a:rPr lang="zh-CN" altLang="en-US" dirty="0" smtClean="0"/>
              <a:t>该点集确定的拉格朗日多项式为：</a:t>
            </a:r>
            <a:endParaRPr lang="en-US" altLang="zh-CN" dirty="0" smtClean="0"/>
          </a:p>
          <a:p>
            <a:pPr lvl="1"/>
            <a:endParaRPr lang="en-US" dirty="0"/>
          </a:p>
          <a:p>
            <a:pPr lvl="1"/>
            <a:endParaRPr lang="en-US" dirty="0" smtClean="0"/>
          </a:p>
          <a:p>
            <a:pPr lvl="1"/>
            <a:r>
              <a:rPr lang="zh-CN" altLang="en-US" dirty="0" smtClean="0"/>
              <a:t>则</a:t>
            </a:r>
            <a:r>
              <a:rPr lang="zh-CN" altLang="en-US" smtClean="0"/>
              <a:t>在</a:t>
            </a:r>
            <a:r>
              <a:rPr lang="en-US" altLang="zh-CN" smtClean="0"/>
              <a:t>          </a:t>
            </a:r>
            <a:r>
              <a:rPr lang="zh-CN" altLang="en-US" smtClean="0"/>
              <a:t>的</a:t>
            </a:r>
            <a:r>
              <a:rPr lang="zh-CN" altLang="en-US" dirty="0" smtClean="0"/>
              <a:t>定义域任</a:t>
            </a:r>
            <a:r>
              <a:rPr lang="zh-CN" altLang="en-US" smtClean="0"/>
              <a:t>一点</a:t>
            </a:r>
            <a:r>
              <a:rPr lang="en-US" altLang="zh-CN" smtClean="0"/>
              <a:t>     </a:t>
            </a:r>
            <a:r>
              <a:rPr lang="zh-CN" altLang="en-US" smtClean="0"/>
              <a:t>处</a:t>
            </a:r>
            <a:r>
              <a:rPr lang="zh-CN" altLang="en-US" dirty="0" smtClean="0"/>
              <a:t>有：</a:t>
            </a:r>
            <a:endParaRPr lang="en-US" altLang="zh-CN" dirty="0" smtClean="0"/>
          </a:p>
          <a:p>
            <a:pPr marL="457200" lvl="1" indent="0">
              <a:buNone/>
            </a:pPr>
            <a:endParaRPr lang="en-US" dirty="0"/>
          </a:p>
        </p:txBody>
      </p:sp>
      <p:pic>
        <p:nvPicPr>
          <p:cNvPr id="9" name="Picture 8" descr="latex-image-1.pdf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8817" y="2242298"/>
            <a:ext cx="673100" cy="393700"/>
          </a:xfrm>
          <a:prstGeom prst="rect">
            <a:avLst/>
          </a:prstGeom>
        </p:spPr>
      </p:pic>
      <p:pic>
        <p:nvPicPr>
          <p:cNvPr id="10" name="Picture 9" descr="latex-image-1.pdf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9709" y="2267530"/>
            <a:ext cx="2463800" cy="393700"/>
          </a:xfrm>
          <a:prstGeom prst="rect">
            <a:avLst/>
          </a:prstGeom>
        </p:spPr>
      </p:pic>
      <p:pic>
        <p:nvPicPr>
          <p:cNvPr id="11" name="Picture 10" descr="latex-image-1.pdf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7037" y="4295552"/>
            <a:ext cx="673100" cy="393700"/>
          </a:xfrm>
          <a:prstGeom prst="rect">
            <a:avLst/>
          </a:prstGeom>
        </p:spPr>
      </p:pic>
      <p:pic>
        <p:nvPicPr>
          <p:cNvPr id="13" name="Picture 12" descr="latex-image-1.pdf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0201" y="4412968"/>
            <a:ext cx="203200" cy="190500"/>
          </a:xfrm>
          <a:prstGeom prst="rect">
            <a:avLst/>
          </a:prstGeom>
        </p:spPr>
      </p:pic>
      <p:pic>
        <p:nvPicPr>
          <p:cNvPr id="14" name="Picture 13" descr="latex-image-1.pdf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3639" y="4795564"/>
            <a:ext cx="4733146" cy="922470"/>
          </a:xfrm>
          <a:prstGeom prst="rect">
            <a:avLst/>
          </a:prstGeom>
        </p:spPr>
      </p:pic>
      <p:pic>
        <p:nvPicPr>
          <p:cNvPr id="1026" name="Picture 2" descr="C:\Users\Administrator\Desktop\laeqed193548741247562553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7037" y="3314477"/>
            <a:ext cx="3667125" cy="981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拉格朗日插值余项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练习：</a:t>
            </a:r>
            <a:endParaRPr lang="en-US" altLang="zh-CN" dirty="0" smtClean="0"/>
          </a:p>
          <a:p>
            <a:pPr lvl="1"/>
            <a:r>
              <a:rPr lang="zh-CN" altLang="en-US" smtClean="0"/>
              <a:t>设</a:t>
            </a:r>
            <a:r>
              <a:rPr lang="en-US" altLang="zh-CN" smtClean="0"/>
              <a:t>                          </a:t>
            </a:r>
            <a:r>
              <a:rPr lang="zh-CN" altLang="en-US" smtClean="0"/>
              <a:t>，</a:t>
            </a:r>
            <a:r>
              <a:rPr lang="en-US" altLang="zh-CN" smtClean="0"/>
              <a:t>         </a:t>
            </a:r>
            <a:r>
              <a:rPr lang="zh-CN" altLang="en-US" dirty="0" smtClean="0"/>
              <a:t>是</a:t>
            </a:r>
            <a:r>
              <a:rPr lang="zh-CN" altLang="en-US" smtClean="0"/>
              <a:t>由</a:t>
            </a:r>
            <a:r>
              <a:rPr lang="en-US" altLang="zh-CN" smtClean="0"/>
              <a:t>                 </a:t>
            </a:r>
            <a:r>
              <a:rPr lang="zh-CN" altLang="en-US" smtClean="0"/>
              <a:t>，</a:t>
            </a:r>
            <a:r>
              <a:rPr lang="en-US" altLang="zh-CN" smtClean="0"/>
              <a:t>            </a:t>
            </a:r>
            <a:r>
              <a:rPr lang="zh-CN" altLang="en-US" smtClean="0"/>
              <a:t>以及</a:t>
            </a:r>
            <a:r>
              <a:rPr lang="en-US" altLang="zh-CN" smtClean="0"/>
              <a:t>                </a:t>
            </a:r>
            <a:r>
              <a:rPr lang="zh-CN" altLang="en-US" smtClean="0"/>
              <a:t>确定</a:t>
            </a:r>
            <a:r>
              <a:rPr lang="zh-CN" altLang="en-US" dirty="0" smtClean="0"/>
              <a:t>的拉格朗日插值多项式。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试根据拉格朗日插值余项公式</a:t>
            </a:r>
            <a:endParaRPr lang="en-US" altLang="zh-CN" dirty="0" smtClean="0"/>
          </a:p>
          <a:p>
            <a:pPr lvl="1"/>
            <a:endParaRPr lang="en-US" dirty="0"/>
          </a:p>
          <a:p>
            <a:pPr lvl="1"/>
            <a:endParaRPr lang="en-US" dirty="0" smtClean="0"/>
          </a:p>
          <a:p>
            <a:pPr marL="457200" lvl="1" indent="0">
              <a:buNone/>
            </a:pPr>
            <a:r>
              <a:rPr lang="zh-CN" altLang="en-US" smtClean="0"/>
              <a:t>    估计在</a:t>
            </a:r>
            <a:r>
              <a:rPr lang="en-US" altLang="zh-CN" smtClean="0"/>
              <a:t>               </a:t>
            </a:r>
            <a:r>
              <a:rPr lang="zh-CN" altLang="en-US" smtClean="0"/>
              <a:t>区间内</a:t>
            </a:r>
            <a:r>
              <a:rPr lang="en-US" altLang="zh-CN" smtClean="0"/>
              <a:t>                           </a:t>
            </a:r>
            <a:r>
              <a:rPr lang="zh-CN" altLang="en-US" smtClean="0"/>
              <a:t>的</a:t>
            </a:r>
            <a:r>
              <a:rPr lang="zh-CN" altLang="en-US" dirty="0" smtClean="0"/>
              <a:t>最大值。</a:t>
            </a:r>
            <a:endParaRPr lang="en-US" dirty="0"/>
          </a:p>
        </p:txBody>
      </p:sp>
      <p:pic>
        <p:nvPicPr>
          <p:cNvPr id="4" name="Picture 3" descr="latex-image-1.pdf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2511" y="3774764"/>
            <a:ext cx="4447198" cy="866740"/>
          </a:xfrm>
          <a:prstGeom prst="rect">
            <a:avLst/>
          </a:prstGeom>
        </p:spPr>
      </p:pic>
      <p:pic>
        <p:nvPicPr>
          <p:cNvPr id="7" name="Picture 6" descr="latex-image-1.pdf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6914" y="2165916"/>
            <a:ext cx="1982623" cy="559201"/>
          </a:xfrm>
          <a:prstGeom prst="rect">
            <a:avLst/>
          </a:prstGeom>
        </p:spPr>
      </p:pic>
      <p:pic>
        <p:nvPicPr>
          <p:cNvPr id="8" name="Picture 7" descr="latex-image-1.pdf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8357" y="2267530"/>
            <a:ext cx="685801" cy="393700"/>
          </a:xfrm>
          <a:prstGeom prst="rect">
            <a:avLst/>
          </a:prstGeom>
        </p:spPr>
      </p:pic>
      <p:pic>
        <p:nvPicPr>
          <p:cNvPr id="10" name="Picture 9" descr="latex-image-1.pdf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9811" y="2267530"/>
            <a:ext cx="1270000" cy="393700"/>
          </a:xfrm>
          <a:prstGeom prst="rect">
            <a:avLst/>
          </a:prstGeom>
        </p:spPr>
      </p:pic>
      <p:pic>
        <p:nvPicPr>
          <p:cNvPr id="11" name="Picture 10" descr="latex-image-1.pdf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5371" y="2259120"/>
            <a:ext cx="1270000" cy="393700"/>
          </a:xfrm>
          <a:prstGeom prst="rect">
            <a:avLst/>
          </a:prstGeom>
        </p:spPr>
      </p:pic>
      <p:pic>
        <p:nvPicPr>
          <p:cNvPr id="12" name="Picture 11" descr="latex-image-1.pdf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2354" y="2690209"/>
            <a:ext cx="1181706" cy="366329"/>
          </a:xfrm>
          <a:prstGeom prst="rect">
            <a:avLst/>
          </a:prstGeom>
        </p:spPr>
      </p:pic>
      <p:pic>
        <p:nvPicPr>
          <p:cNvPr id="13" name="Picture 12" descr="latex-image-1.pdf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8559" y="4720622"/>
            <a:ext cx="977900" cy="393700"/>
          </a:xfrm>
          <a:prstGeom prst="rect">
            <a:avLst/>
          </a:prstGeom>
        </p:spPr>
      </p:pic>
      <p:pic>
        <p:nvPicPr>
          <p:cNvPr id="14" name="Picture 13" descr="latex-image-1.pdf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2268" y="4731911"/>
            <a:ext cx="2044700" cy="393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本章内容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olidFill>
            <a:schemeClr val="tx1">
              <a:alpha val="83000"/>
            </a:schemeClr>
          </a:solidFill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txBody>
          <a:bodyPr vert="horz" lIns="91440" tIns="45720" rIns="91440" bIns="45720" rtlCol="0" anchor="ctr">
            <a:normAutofit/>
          </a:bodyPr>
          <a:lstStyle/>
          <a:p>
            <a:pPr>
              <a:spcBef>
                <a:spcPct val="0"/>
              </a:spcBef>
            </a:pPr>
            <a:r>
              <a:rPr lang="en-US" sz="4000" dirty="0" smtClean="0">
                <a:solidFill>
                  <a:schemeClr val="accent2"/>
                </a:solidFill>
                <a:latin typeface="+mj-lt"/>
                <a:ea typeface="+mj-ea"/>
                <a:cs typeface="+mj-cs"/>
              </a:rPr>
              <a:t> </a:t>
            </a:r>
            <a:r>
              <a:rPr lang="zh-CN" altLang="en-US" sz="3600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泰勒级数及其余项</a:t>
            </a:r>
            <a:endParaRPr lang="en-US" sz="3600" dirty="0" smtClean="0">
              <a:solidFill>
                <a:schemeClr val="bg1"/>
              </a:solidFill>
              <a:latin typeface="+mj-lt"/>
              <a:ea typeface="+mj-ea"/>
              <a:cs typeface="+mj-cs"/>
            </a:endParaRPr>
          </a:p>
          <a:p>
            <a:pPr>
              <a:spcBef>
                <a:spcPct val="0"/>
              </a:spcBef>
            </a:pPr>
            <a:r>
              <a:rPr lang="en-US" sz="3600" dirty="0">
                <a:solidFill>
                  <a:schemeClr val="accent2"/>
                </a:solidFill>
                <a:latin typeface="+mj-lt"/>
                <a:ea typeface="+mj-ea"/>
                <a:cs typeface="+mj-cs"/>
              </a:rPr>
              <a:t> </a:t>
            </a:r>
            <a:r>
              <a:rPr lang="zh-CN" altLang="en-US" sz="3600" dirty="0" smtClean="0">
                <a:solidFill>
                  <a:schemeClr val="accent2"/>
                </a:solidFill>
                <a:latin typeface="+mj-lt"/>
                <a:ea typeface="+mj-ea"/>
                <a:cs typeface="+mj-cs"/>
              </a:rPr>
              <a:t>拉格朗日插值及误差计算</a:t>
            </a:r>
            <a:endParaRPr lang="en-US" sz="3600" dirty="0" smtClean="0">
              <a:solidFill>
                <a:schemeClr val="accent2"/>
              </a:solidFill>
              <a:latin typeface="+mj-lt"/>
              <a:ea typeface="+mj-ea"/>
              <a:cs typeface="+mj-cs"/>
            </a:endParaRPr>
          </a:p>
          <a:p>
            <a:pPr>
              <a:spcBef>
                <a:spcPct val="0"/>
              </a:spcBef>
            </a:pPr>
            <a:r>
              <a:rPr lang="en-US" sz="3600" dirty="0">
                <a:solidFill>
                  <a:schemeClr val="accent2"/>
                </a:solidFill>
                <a:latin typeface="+mj-lt"/>
                <a:ea typeface="+mj-ea"/>
                <a:cs typeface="+mj-cs"/>
              </a:rPr>
              <a:t> </a:t>
            </a:r>
            <a:r>
              <a:rPr lang="zh-CN" altLang="en-US" sz="3600" dirty="0" smtClean="0">
                <a:solidFill>
                  <a:schemeClr val="accent2"/>
                </a:solidFill>
                <a:latin typeface="+mj-lt"/>
                <a:ea typeface="+mj-ea"/>
                <a:cs typeface="+mj-cs"/>
              </a:rPr>
              <a:t>牛顿插值及误差计算</a:t>
            </a:r>
            <a:endParaRPr lang="en-US" altLang="zh-CN" sz="3600" dirty="0" smtClean="0">
              <a:solidFill>
                <a:schemeClr val="accent2"/>
              </a:solidFill>
              <a:latin typeface="+mj-lt"/>
              <a:ea typeface="+mj-ea"/>
              <a:cs typeface="+mj-cs"/>
            </a:endParaRPr>
          </a:p>
          <a:p>
            <a:pPr>
              <a:spcBef>
                <a:spcPct val="0"/>
              </a:spcBef>
            </a:pPr>
            <a:r>
              <a:rPr lang="zh-CN" altLang="en-US" sz="3600" smtClean="0">
                <a:solidFill>
                  <a:schemeClr val="accent2"/>
                </a:solidFill>
                <a:latin typeface="+mj-lt"/>
                <a:ea typeface="+mj-ea"/>
                <a:cs typeface="+mj-cs"/>
              </a:rPr>
              <a:t> 埃尔米特插值</a:t>
            </a:r>
            <a:r>
              <a:rPr lang="zh-CN" altLang="en-US" sz="3600" dirty="0" smtClean="0">
                <a:solidFill>
                  <a:schemeClr val="accent2"/>
                </a:solidFill>
                <a:latin typeface="+mj-lt"/>
                <a:ea typeface="+mj-ea"/>
                <a:cs typeface="+mj-cs"/>
              </a:rPr>
              <a:t>及误差计算</a:t>
            </a:r>
            <a:endParaRPr lang="en-US" sz="3600" dirty="0" smtClean="0">
              <a:solidFill>
                <a:schemeClr val="accent2"/>
              </a:solidFill>
              <a:latin typeface="+mj-lt"/>
              <a:ea typeface="+mj-ea"/>
              <a:cs typeface="+mj-cs"/>
            </a:endParaRPr>
          </a:p>
          <a:p>
            <a:pPr>
              <a:spcBef>
                <a:spcPct val="0"/>
              </a:spcBef>
            </a:pPr>
            <a:r>
              <a:rPr lang="en-US" sz="3600" dirty="0">
                <a:solidFill>
                  <a:schemeClr val="accent2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altLang="zh-CN" sz="3600" dirty="0" smtClean="0">
                <a:solidFill>
                  <a:schemeClr val="accent2"/>
                </a:solidFill>
                <a:latin typeface="+mj-lt"/>
                <a:ea typeface="+mj-ea"/>
                <a:cs typeface="+mj-cs"/>
              </a:rPr>
              <a:t>Python </a:t>
            </a:r>
            <a:r>
              <a:rPr lang="zh-CN" altLang="en-US" sz="3600" dirty="0" smtClean="0">
                <a:solidFill>
                  <a:schemeClr val="accent2"/>
                </a:solidFill>
                <a:latin typeface="+mj-lt"/>
                <a:ea typeface="+mj-ea"/>
                <a:cs typeface="+mj-cs"/>
              </a:rPr>
              <a:t>中的符号计算</a:t>
            </a:r>
            <a:endParaRPr lang="en-US" sz="3600" dirty="0">
              <a:solidFill>
                <a:schemeClr val="accent2"/>
              </a:solidFill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程序实现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116505"/>
          </a:xfrm>
        </p:spPr>
        <p:txBody>
          <a:bodyPr/>
          <a:lstStyle/>
          <a:p>
            <a:r>
              <a:rPr lang="zh-CN" altLang="en-US" dirty="0" smtClean="0"/>
              <a:t>练习</a:t>
            </a:r>
            <a:r>
              <a:rPr lang="zh-CN" altLang="zh-CN" dirty="0" smtClean="0"/>
              <a:t>：</a:t>
            </a:r>
            <a:r>
              <a:rPr lang="zh-CN" altLang="en-US" dirty="0" smtClean="0"/>
              <a:t>绘制由</a:t>
            </a:r>
            <a:r>
              <a:rPr lang="zh-CN" altLang="en-US" smtClean="0"/>
              <a:t>点</a:t>
            </a:r>
            <a:r>
              <a:rPr lang="en-US" altLang="zh-CN" smtClean="0"/>
              <a:t>                                   </a:t>
            </a:r>
            <a:r>
              <a:rPr lang="zh-CN" altLang="en-US" smtClean="0"/>
              <a:t>确定</a:t>
            </a:r>
            <a:r>
              <a:rPr lang="zh-CN" altLang="en-US" dirty="0" smtClean="0"/>
              <a:t>的拉格朗日插值多项式的图像。</a:t>
            </a:r>
            <a:r>
              <a:rPr lang="en-US" altLang="zh-CN" dirty="0" smtClean="0"/>
              <a:t>   </a:t>
            </a:r>
            <a:endParaRPr lang="en-US" dirty="0"/>
          </a:p>
        </p:txBody>
      </p:sp>
      <p:pic>
        <p:nvPicPr>
          <p:cNvPr id="4" name="Picture 3" descr="latex-image-1.pdf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1083" y="1720601"/>
            <a:ext cx="3098800" cy="3937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24480" y="2835382"/>
            <a:ext cx="8229600" cy="3509010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008000"/>
                </a:solidFill>
              </a:rPr>
              <a:t>import</a:t>
            </a:r>
            <a:r>
              <a:rPr lang="en-US" altLang="zh-CN" sz="2800" dirty="0" smtClean="0">
                <a:solidFill>
                  <a:schemeClr val="bg1"/>
                </a:solidFill>
              </a:rPr>
              <a:t> </a:t>
            </a:r>
            <a:r>
              <a:rPr lang="en-US" altLang="zh-CN" sz="2800" dirty="0" err="1" smtClean="0">
                <a:solidFill>
                  <a:schemeClr val="bg1"/>
                </a:solidFill>
              </a:rPr>
              <a:t>numpy</a:t>
            </a:r>
            <a:r>
              <a:rPr lang="en-US" altLang="zh-CN" sz="2800" dirty="0" smtClean="0">
                <a:solidFill>
                  <a:schemeClr val="bg1"/>
                </a:solidFill>
              </a:rPr>
              <a:t> </a:t>
            </a:r>
            <a:r>
              <a:rPr lang="en-US" altLang="zh-CN" sz="2800" dirty="0" smtClean="0">
                <a:solidFill>
                  <a:srgbClr val="008000"/>
                </a:solidFill>
              </a:rPr>
              <a:t>as</a:t>
            </a:r>
            <a:r>
              <a:rPr lang="en-US" altLang="zh-CN" sz="2800" dirty="0" smtClean="0">
                <a:solidFill>
                  <a:schemeClr val="bg1"/>
                </a:solidFill>
              </a:rPr>
              <a:t> </a:t>
            </a:r>
            <a:r>
              <a:rPr lang="en-US" altLang="zh-CN" sz="2800" dirty="0" err="1" smtClean="0">
                <a:solidFill>
                  <a:schemeClr val="bg1"/>
                </a:solidFill>
              </a:rPr>
              <a:t>np</a:t>
            </a:r>
            <a:endParaRPr lang="en-US" altLang="zh-CN" sz="2800" dirty="0" smtClean="0">
              <a:solidFill>
                <a:schemeClr val="bg1"/>
              </a:solidFill>
            </a:endParaRPr>
          </a:p>
          <a:p>
            <a:r>
              <a:rPr lang="en-US" altLang="zh-CN" sz="2800" dirty="0" smtClean="0">
                <a:solidFill>
                  <a:srgbClr val="008000"/>
                </a:solidFill>
              </a:rPr>
              <a:t>import</a:t>
            </a:r>
            <a:r>
              <a:rPr lang="en-US" altLang="zh-CN" sz="2800" dirty="0" smtClean="0">
                <a:solidFill>
                  <a:schemeClr val="bg1"/>
                </a:solidFill>
              </a:rPr>
              <a:t> </a:t>
            </a:r>
            <a:r>
              <a:rPr lang="en-US" altLang="zh-CN" sz="2800" dirty="0" err="1" smtClean="0">
                <a:solidFill>
                  <a:schemeClr val="bg1"/>
                </a:solidFill>
              </a:rPr>
              <a:t>matplotlib.pyplot</a:t>
            </a:r>
            <a:r>
              <a:rPr lang="en-US" altLang="zh-CN" sz="2800" dirty="0" smtClean="0">
                <a:solidFill>
                  <a:schemeClr val="bg1"/>
                </a:solidFill>
              </a:rPr>
              <a:t> </a:t>
            </a:r>
            <a:r>
              <a:rPr lang="en-US" altLang="zh-CN" sz="2800" dirty="0" smtClean="0">
                <a:solidFill>
                  <a:srgbClr val="008000"/>
                </a:solidFill>
              </a:rPr>
              <a:t>as</a:t>
            </a:r>
            <a:r>
              <a:rPr lang="en-US" altLang="zh-CN" sz="2800" dirty="0" smtClean="0">
                <a:solidFill>
                  <a:schemeClr val="bg1"/>
                </a:solidFill>
              </a:rPr>
              <a:t> </a:t>
            </a:r>
            <a:r>
              <a:rPr lang="en-US" altLang="zh-CN" sz="2800" dirty="0" err="1" smtClean="0">
                <a:solidFill>
                  <a:schemeClr val="bg1"/>
                </a:solidFill>
              </a:rPr>
              <a:t>plt</a:t>
            </a:r>
            <a:endParaRPr lang="en-US" altLang="zh-CN" sz="2800" dirty="0" smtClean="0">
              <a:solidFill>
                <a:schemeClr val="bg1"/>
              </a:solidFill>
            </a:endParaRPr>
          </a:p>
          <a:p>
            <a:r>
              <a:rPr lang="en-US" altLang="zh-CN" sz="2800" dirty="0" err="1" smtClean="0">
                <a:solidFill>
                  <a:srgbClr val="008000"/>
                </a:solidFill>
              </a:rPr>
              <a:t>def</a:t>
            </a:r>
            <a:r>
              <a:rPr lang="en-US" altLang="zh-CN" sz="2800" dirty="0" smtClean="0">
                <a:solidFill>
                  <a:schemeClr val="bg1"/>
                </a:solidFill>
              </a:rPr>
              <a:t>  </a:t>
            </a:r>
            <a:r>
              <a:rPr lang="en-US" altLang="zh-CN" sz="2800" dirty="0" err="1" smtClean="0">
                <a:solidFill>
                  <a:schemeClr val="bg1"/>
                </a:solidFill>
              </a:rPr>
              <a:t>interp</a:t>
            </a:r>
            <a:r>
              <a:rPr lang="en-US" altLang="zh-CN" sz="2800" dirty="0" smtClean="0">
                <a:solidFill>
                  <a:schemeClr val="bg1"/>
                </a:solidFill>
              </a:rPr>
              <a:t>(x):</a:t>
            </a:r>
          </a:p>
          <a:p>
            <a:r>
              <a:rPr lang="en-US" altLang="zh-CN" sz="2800" dirty="0">
                <a:solidFill>
                  <a:schemeClr val="bg1"/>
                </a:solidFill>
              </a:rPr>
              <a:t>	</a:t>
            </a:r>
            <a:r>
              <a:rPr lang="en-US" altLang="zh-CN" sz="2800" dirty="0" smtClean="0">
                <a:solidFill>
                  <a:srgbClr val="008000"/>
                </a:solidFill>
              </a:rPr>
              <a:t>return</a:t>
            </a:r>
            <a:r>
              <a:rPr lang="en-US" altLang="zh-CN" sz="2800" dirty="0" smtClean="0">
                <a:solidFill>
                  <a:schemeClr val="bg1"/>
                </a:solidFill>
              </a:rPr>
              <a:t> -1</a:t>
            </a:r>
            <a:r>
              <a:rPr lang="en-US" altLang="zh-CN" sz="2800" dirty="0" err="1" smtClean="0">
                <a:solidFill>
                  <a:schemeClr val="bg1"/>
                </a:solidFill>
                <a:sym typeface="+mn-ea"/>
              </a:rPr>
              <a:t>.</a:t>
            </a:r>
            <a:r>
              <a:rPr lang="en-US" altLang="zh-CN" sz="2800" smtClean="0">
                <a:solidFill>
                  <a:schemeClr val="bg1"/>
                </a:solidFill>
                <a:sym typeface="+mn-ea"/>
              </a:rPr>
              <a:t>0</a:t>
            </a:r>
            <a:r>
              <a:rPr lang="en-US" altLang="zh-CN" sz="2800" dirty="0" smtClean="0">
                <a:solidFill>
                  <a:schemeClr val="bg1"/>
                </a:solidFill>
              </a:rPr>
              <a:t>*x*(x-3)/(1-3)+9</a:t>
            </a:r>
            <a:r>
              <a:rPr lang="en-US" altLang="zh-CN" sz="2800" dirty="0" err="1" smtClean="0">
                <a:solidFill>
                  <a:schemeClr val="bg1"/>
                </a:solidFill>
                <a:sym typeface="+mn-ea"/>
              </a:rPr>
              <a:t>.</a:t>
            </a:r>
            <a:r>
              <a:rPr lang="en-US" altLang="zh-CN" sz="2800" smtClean="0">
                <a:solidFill>
                  <a:schemeClr val="bg1"/>
                </a:solidFill>
                <a:sym typeface="+mn-ea"/>
              </a:rPr>
              <a:t>0</a:t>
            </a:r>
            <a:r>
              <a:rPr lang="en-US" altLang="zh-CN" sz="2800" dirty="0" smtClean="0">
                <a:solidFill>
                  <a:schemeClr val="bg1"/>
                </a:solidFill>
              </a:rPr>
              <a:t>*(x-1)*x/3*(3-1)</a:t>
            </a:r>
          </a:p>
          <a:p>
            <a:r>
              <a:rPr lang="en-US" altLang="zh-CN" sz="2800" dirty="0" smtClean="0">
                <a:solidFill>
                  <a:schemeClr val="bg1"/>
                </a:solidFill>
              </a:rPr>
              <a:t>x = </a:t>
            </a:r>
            <a:r>
              <a:rPr lang="en-US" altLang="zh-CN" sz="2800" dirty="0" err="1" smtClean="0">
                <a:solidFill>
                  <a:schemeClr val="bg1"/>
                </a:solidFill>
              </a:rPr>
              <a:t>np.linspace</a:t>
            </a:r>
            <a:r>
              <a:rPr lang="en-US" altLang="zh-CN" sz="2800" smtClean="0">
                <a:solidFill>
                  <a:schemeClr val="bg1"/>
                </a:solidFill>
              </a:rPr>
              <a:t>(-10,20,101)</a:t>
            </a:r>
            <a:endParaRPr lang="en-US" altLang="zh-CN" sz="2800" dirty="0" smtClean="0">
              <a:solidFill>
                <a:schemeClr val="bg1"/>
              </a:solidFill>
            </a:endParaRPr>
          </a:p>
          <a:p>
            <a:r>
              <a:rPr lang="en-US" altLang="zh-CN" sz="2800" dirty="0" smtClean="0">
                <a:solidFill>
                  <a:schemeClr val="bg1"/>
                </a:solidFill>
              </a:rPr>
              <a:t>y = </a:t>
            </a:r>
            <a:r>
              <a:rPr lang="en-US" altLang="zh-CN" sz="2800" dirty="0" err="1" smtClean="0">
                <a:solidFill>
                  <a:schemeClr val="bg1"/>
                </a:solidFill>
              </a:rPr>
              <a:t>interp</a:t>
            </a:r>
            <a:r>
              <a:rPr lang="en-US" altLang="zh-CN" sz="2800" dirty="0" smtClean="0">
                <a:solidFill>
                  <a:schemeClr val="bg1"/>
                </a:solidFill>
              </a:rPr>
              <a:t>(x)</a:t>
            </a:r>
          </a:p>
          <a:p>
            <a:r>
              <a:rPr lang="en-US" altLang="zh-CN" sz="2800" dirty="0" err="1" smtClean="0">
                <a:solidFill>
                  <a:schemeClr val="bg1"/>
                </a:solidFill>
              </a:rPr>
              <a:t>plt.plot</a:t>
            </a:r>
            <a:r>
              <a:rPr lang="en-US" altLang="zh-CN" sz="2800" dirty="0" smtClean="0">
                <a:solidFill>
                  <a:schemeClr val="bg1"/>
                </a:solidFill>
              </a:rPr>
              <a:t>(</a:t>
            </a:r>
            <a:r>
              <a:rPr lang="en-US" altLang="zh-CN" sz="2800" dirty="0" err="1" smtClean="0">
                <a:solidFill>
                  <a:schemeClr val="bg1"/>
                </a:solidFill>
              </a:rPr>
              <a:t>x,y,</a:t>
            </a:r>
            <a:r>
              <a:rPr lang="en-US" altLang="zh-CN" sz="2800" dirty="0" err="1" smtClean="0">
                <a:solidFill>
                  <a:schemeClr val="bg2"/>
                </a:solidFill>
              </a:rPr>
              <a:t>’b</a:t>
            </a:r>
            <a:r>
              <a:rPr lang="en-US" altLang="zh-CN" sz="2800" dirty="0" smtClean="0">
                <a:solidFill>
                  <a:schemeClr val="bg2"/>
                </a:solidFill>
              </a:rPr>
              <a:t>-’</a:t>
            </a:r>
            <a:r>
              <a:rPr lang="en-US" altLang="zh-CN" sz="2800" dirty="0" smtClean="0">
                <a:solidFill>
                  <a:schemeClr val="bg1"/>
                </a:solidFill>
              </a:rPr>
              <a:t>)</a:t>
            </a:r>
          </a:p>
          <a:p>
            <a:r>
              <a:rPr lang="en-US" altLang="zh-CN" sz="2800" dirty="0" err="1" smtClean="0">
                <a:solidFill>
                  <a:schemeClr val="bg1"/>
                </a:solidFill>
              </a:rPr>
              <a:t>plt.show</a:t>
            </a:r>
            <a:r>
              <a:rPr lang="en-US" altLang="zh-CN" sz="2800" dirty="0" smtClean="0">
                <a:solidFill>
                  <a:schemeClr val="bg1"/>
                </a:solidFill>
              </a:rPr>
              <a:t>()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本章内容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olidFill>
            <a:schemeClr val="tx1">
              <a:alpha val="83000"/>
            </a:schemeClr>
          </a:solidFill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txBody>
          <a:bodyPr vert="horz" lIns="91440" tIns="45720" rIns="91440" bIns="45720" rtlCol="0" anchor="ctr">
            <a:normAutofit/>
          </a:bodyPr>
          <a:lstStyle/>
          <a:p>
            <a:pPr>
              <a:spcBef>
                <a:spcPct val="0"/>
              </a:spcBef>
            </a:pPr>
            <a:r>
              <a:rPr lang="en-US" sz="4000" dirty="0" smtClean="0">
                <a:solidFill>
                  <a:schemeClr val="accent2"/>
                </a:solidFill>
                <a:latin typeface="+mj-lt"/>
                <a:ea typeface="+mj-ea"/>
                <a:cs typeface="+mj-cs"/>
              </a:rPr>
              <a:t> </a:t>
            </a:r>
            <a:r>
              <a:rPr lang="zh-CN" altLang="en-US" sz="3600" dirty="0" smtClean="0">
                <a:solidFill>
                  <a:schemeClr val="accent2"/>
                </a:solidFill>
                <a:latin typeface="+mj-lt"/>
                <a:ea typeface="+mj-ea"/>
                <a:cs typeface="+mj-cs"/>
              </a:rPr>
              <a:t>泰勒级数及其余项</a:t>
            </a:r>
            <a:endParaRPr lang="en-US" sz="3600" dirty="0" smtClean="0">
              <a:solidFill>
                <a:schemeClr val="accent2"/>
              </a:solidFill>
              <a:latin typeface="+mj-lt"/>
              <a:ea typeface="+mj-ea"/>
              <a:cs typeface="+mj-cs"/>
            </a:endParaRPr>
          </a:p>
          <a:p>
            <a:pPr>
              <a:spcBef>
                <a:spcPct val="0"/>
              </a:spcBef>
            </a:pPr>
            <a:r>
              <a:rPr lang="en-US" sz="3600" dirty="0">
                <a:solidFill>
                  <a:schemeClr val="accent2"/>
                </a:solidFill>
                <a:latin typeface="+mj-lt"/>
                <a:ea typeface="+mj-ea"/>
                <a:cs typeface="+mj-cs"/>
              </a:rPr>
              <a:t> </a:t>
            </a:r>
            <a:r>
              <a:rPr lang="zh-CN" altLang="en-US" sz="3600" dirty="0" smtClean="0">
                <a:solidFill>
                  <a:schemeClr val="accent2"/>
                </a:solidFill>
                <a:latin typeface="+mj-lt"/>
                <a:ea typeface="+mj-ea"/>
                <a:cs typeface="+mj-cs"/>
              </a:rPr>
              <a:t>拉格朗日插值及误差计算</a:t>
            </a:r>
            <a:endParaRPr lang="en-US" sz="3600" dirty="0" smtClean="0">
              <a:solidFill>
                <a:schemeClr val="accent2"/>
              </a:solidFill>
              <a:latin typeface="+mj-lt"/>
              <a:ea typeface="+mj-ea"/>
              <a:cs typeface="+mj-cs"/>
            </a:endParaRPr>
          </a:p>
          <a:p>
            <a:pPr>
              <a:spcBef>
                <a:spcPct val="0"/>
              </a:spcBef>
            </a:pPr>
            <a:r>
              <a:rPr lang="en-US" sz="3600" dirty="0">
                <a:solidFill>
                  <a:schemeClr val="accent2"/>
                </a:solidFill>
                <a:latin typeface="+mj-lt"/>
                <a:ea typeface="+mj-ea"/>
                <a:cs typeface="+mj-cs"/>
              </a:rPr>
              <a:t> </a:t>
            </a:r>
            <a:r>
              <a:rPr lang="zh-CN" altLang="en-US" sz="3600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牛顿插值及误差计算</a:t>
            </a:r>
            <a:endParaRPr lang="en-US" altLang="zh-CN" sz="3600" dirty="0" smtClean="0">
              <a:solidFill>
                <a:schemeClr val="bg1"/>
              </a:solidFill>
              <a:latin typeface="+mj-lt"/>
              <a:ea typeface="+mj-ea"/>
              <a:cs typeface="+mj-cs"/>
            </a:endParaRPr>
          </a:p>
          <a:p>
            <a:pPr>
              <a:spcBef>
                <a:spcPct val="0"/>
              </a:spcBef>
            </a:pPr>
            <a:r>
              <a:rPr lang="zh-CN" altLang="en-US" sz="3600" smtClean="0">
                <a:solidFill>
                  <a:schemeClr val="accent2"/>
                </a:solidFill>
              </a:rPr>
              <a:t> 埃尔米特插值</a:t>
            </a:r>
            <a:r>
              <a:rPr lang="zh-CN" altLang="en-US" sz="3600" dirty="0" smtClean="0">
                <a:solidFill>
                  <a:schemeClr val="accent2"/>
                </a:solidFill>
              </a:rPr>
              <a:t>及误差计算</a:t>
            </a:r>
            <a:endParaRPr lang="en-US" sz="3600" dirty="0" smtClean="0">
              <a:solidFill>
                <a:schemeClr val="bg1"/>
              </a:solidFill>
              <a:latin typeface="+mj-lt"/>
              <a:ea typeface="+mj-ea"/>
              <a:cs typeface="+mj-cs"/>
            </a:endParaRPr>
          </a:p>
          <a:p>
            <a:pPr>
              <a:spcBef>
                <a:spcPct val="0"/>
              </a:spcBef>
            </a:pPr>
            <a:r>
              <a:rPr lang="en-US" sz="3600" dirty="0">
                <a:solidFill>
                  <a:schemeClr val="accent2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altLang="zh-CN" sz="3600" dirty="0" smtClean="0">
                <a:solidFill>
                  <a:schemeClr val="accent2"/>
                </a:solidFill>
                <a:latin typeface="+mj-lt"/>
                <a:ea typeface="+mj-ea"/>
                <a:cs typeface="+mj-cs"/>
              </a:rPr>
              <a:t>Python </a:t>
            </a:r>
            <a:r>
              <a:rPr lang="zh-CN" altLang="en-US" sz="3600" dirty="0" smtClean="0">
                <a:solidFill>
                  <a:schemeClr val="accent2"/>
                </a:solidFill>
                <a:latin typeface="+mj-lt"/>
                <a:ea typeface="+mj-ea"/>
                <a:cs typeface="+mj-cs"/>
              </a:rPr>
              <a:t>中的符号计算</a:t>
            </a:r>
            <a:endParaRPr lang="en-US" sz="3600" dirty="0">
              <a:solidFill>
                <a:schemeClr val="accent2"/>
              </a:solidFill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牛顿多项式插值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4494" y="1942907"/>
            <a:ext cx="5701175" cy="4183256"/>
          </a:xfrm>
        </p:spPr>
        <p:txBody>
          <a:bodyPr/>
          <a:lstStyle/>
          <a:p>
            <a:r>
              <a:rPr lang="zh-CN" altLang="en-US" sz="2800" dirty="0" smtClean="0"/>
              <a:t>对于拉格朗日插值，当增加一个节点重新计算时，一般无法在已有插值多项式基础上直接得到。</a:t>
            </a:r>
            <a:endParaRPr lang="en-US" altLang="zh-CN" sz="2800" dirty="0" smtClean="0"/>
          </a:p>
          <a:p>
            <a:r>
              <a:rPr lang="zh-CN" altLang="en-US" sz="2800" dirty="0" smtClean="0"/>
              <a:t>牛顿插值是一种“增量式”的插值计算方法，它可以方便的在</a:t>
            </a:r>
            <a:r>
              <a:rPr lang="en-US" altLang="zh-CN" sz="2800" dirty="0" smtClean="0"/>
              <a:t>   </a:t>
            </a:r>
            <a:r>
              <a:rPr lang="zh-CN" altLang="en-US" sz="2800" dirty="0" smtClean="0"/>
              <a:t>阶插值的基础上</a:t>
            </a:r>
            <a:r>
              <a:rPr lang="zh-CN" altLang="en-US" sz="2800" smtClean="0"/>
              <a:t>获得</a:t>
            </a:r>
            <a:r>
              <a:rPr lang="en-US" altLang="zh-CN" sz="2800" smtClean="0"/>
              <a:t>           </a:t>
            </a:r>
            <a:r>
              <a:rPr lang="zh-CN" altLang="en-US" sz="2800" smtClean="0"/>
              <a:t>阶</a:t>
            </a:r>
            <a:r>
              <a:rPr lang="zh-CN" altLang="en-US" sz="2800" dirty="0" smtClean="0"/>
              <a:t>插值。</a:t>
            </a:r>
            <a:endParaRPr lang="en-US" altLang="zh-CN" sz="2800" dirty="0" smtClean="0"/>
          </a:p>
          <a:p>
            <a:r>
              <a:rPr lang="zh-CN" altLang="en-US" sz="2800" dirty="0" smtClean="0"/>
              <a:t>牛顿插值的计算基础：差分与差商。</a:t>
            </a:r>
            <a:endParaRPr lang="en-US" altLang="zh-CN" sz="2800" dirty="0" smtClean="0"/>
          </a:p>
          <a:p>
            <a:pPr lvl="1"/>
            <a:endParaRPr lang="en-US" dirty="0"/>
          </a:p>
        </p:txBody>
      </p:sp>
      <p:pic>
        <p:nvPicPr>
          <p:cNvPr id="7" name="Picture 6" descr="imgres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954" y="2106022"/>
            <a:ext cx="2612035" cy="3621409"/>
          </a:xfrm>
          <a:prstGeom prst="rect">
            <a:avLst/>
          </a:prstGeom>
        </p:spPr>
      </p:pic>
      <p:pic>
        <p:nvPicPr>
          <p:cNvPr id="8" name="Picture 7" descr="latex-image-1.pdf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2927" y="3916727"/>
            <a:ext cx="215900" cy="190500"/>
          </a:xfrm>
          <a:prstGeom prst="rect">
            <a:avLst/>
          </a:prstGeom>
        </p:spPr>
      </p:pic>
      <p:pic>
        <p:nvPicPr>
          <p:cNvPr id="9" name="Picture 8" descr="latex-image-1.pdf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2106" y="4303292"/>
            <a:ext cx="726158" cy="292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差分的定义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43444"/>
          </a:xfrm>
        </p:spPr>
        <p:txBody>
          <a:bodyPr/>
          <a:lstStyle/>
          <a:p>
            <a:r>
              <a:rPr lang="zh-CN" altLang="en-US" dirty="0" smtClean="0"/>
              <a:t>定义：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给定</a:t>
            </a:r>
            <a:r>
              <a:rPr lang="zh-CN" altLang="en-US" smtClean="0"/>
              <a:t>函数</a:t>
            </a:r>
            <a:r>
              <a:rPr lang="en-US" altLang="zh-CN" smtClean="0"/>
              <a:t>          </a:t>
            </a:r>
            <a:r>
              <a:rPr lang="zh-CN" altLang="en-US" smtClean="0"/>
              <a:t>及其</a:t>
            </a:r>
            <a:r>
              <a:rPr lang="zh-CN" altLang="en-US" dirty="0" smtClean="0"/>
              <a:t>定义域中的等距点</a:t>
            </a:r>
            <a:r>
              <a:rPr lang="zh-CN" altLang="en-US" smtClean="0"/>
              <a:t>集</a:t>
            </a:r>
            <a:r>
              <a:rPr lang="en-US" altLang="zh-CN" smtClean="0"/>
              <a:t>           </a:t>
            </a:r>
            <a:r>
              <a:rPr lang="zh-CN" altLang="en-US"/>
              <a:t>并</a:t>
            </a:r>
            <a:r>
              <a:rPr lang="zh-CN" altLang="en-US" smtClean="0"/>
              <a:t>设</a:t>
            </a:r>
            <a:r>
              <a:rPr lang="en-US" altLang="zh-CN" smtClean="0"/>
              <a:t>                             </a:t>
            </a:r>
            <a:r>
              <a:rPr lang="zh-CN" altLang="en-US" smtClean="0"/>
              <a:t>其中</a:t>
            </a:r>
            <a:r>
              <a:rPr lang="en-US" altLang="zh-CN" smtClean="0"/>
              <a:t>                             </a:t>
            </a:r>
            <a:r>
              <a:rPr lang="zh-CN" altLang="en-US" smtClean="0"/>
              <a:t>，</a:t>
            </a:r>
            <a:r>
              <a:rPr lang="en-US" altLang="zh-CN" smtClean="0"/>
              <a:t>         </a:t>
            </a:r>
            <a:r>
              <a:rPr lang="zh-CN" altLang="en-US" smtClean="0"/>
              <a:t>。</a:t>
            </a:r>
            <a:endParaRPr lang="en-US" altLang="zh-CN" dirty="0" smtClean="0"/>
          </a:p>
          <a:p>
            <a:pPr lvl="1"/>
            <a:r>
              <a:rPr lang="zh-CN" altLang="en-US" smtClean="0"/>
              <a:t>归纳定义</a:t>
            </a:r>
            <a:r>
              <a:rPr lang="en-US" altLang="zh-CN" smtClean="0"/>
              <a:t>         </a:t>
            </a:r>
            <a:r>
              <a:rPr lang="zh-CN" altLang="en-US" smtClean="0"/>
              <a:t>的</a:t>
            </a:r>
            <a:r>
              <a:rPr lang="en-US" altLang="zh-CN" smtClean="0"/>
              <a:t>    </a:t>
            </a:r>
            <a:r>
              <a:rPr lang="zh-CN" altLang="en-US" smtClean="0"/>
              <a:t>次</a:t>
            </a:r>
            <a:r>
              <a:rPr lang="zh-CN" altLang="en-US" dirty="0" smtClean="0"/>
              <a:t>前向差分：</a:t>
            </a:r>
            <a:endParaRPr lang="en-US" altLang="zh-CN" dirty="0" smtClean="0"/>
          </a:p>
          <a:p>
            <a:pPr lvl="1"/>
            <a:endParaRPr lang="en-US" altLang="zh-CN" dirty="0" smtClean="0"/>
          </a:p>
          <a:p>
            <a:pPr lvl="1"/>
            <a:endParaRPr lang="en-US" dirty="0"/>
          </a:p>
          <a:p>
            <a:pPr lvl="1"/>
            <a:r>
              <a:rPr lang="zh-CN" altLang="en-US" smtClean="0"/>
              <a:t>归纳定义</a:t>
            </a:r>
            <a:r>
              <a:rPr lang="en-US" altLang="zh-CN" smtClean="0"/>
              <a:t>         </a:t>
            </a:r>
            <a:r>
              <a:rPr lang="zh-CN" altLang="en-US" smtClean="0"/>
              <a:t>的</a:t>
            </a:r>
            <a:r>
              <a:rPr lang="en-US" altLang="zh-CN" smtClean="0"/>
              <a:t>    </a:t>
            </a:r>
            <a:r>
              <a:rPr lang="zh-CN" altLang="en-US" smtClean="0"/>
              <a:t>次</a:t>
            </a:r>
            <a:r>
              <a:rPr lang="zh-CN" altLang="en-US"/>
              <a:t>后向差分</a:t>
            </a:r>
            <a:r>
              <a:rPr lang="zh-CN" altLang="en-US" dirty="0" smtClean="0"/>
              <a:t>：</a:t>
            </a:r>
            <a:endParaRPr lang="en-US" dirty="0"/>
          </a:p>
        </p:txBody>
      </p:sp>
      <p:pic>
        <p:nvPicPr>
          <p:cNvPr id="4" name="Picture 3" descr="latex-image-1.pdf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8876" y="2267530"/>
            <a:ext cx="685800" cy="393700"/>
          </a:xfrm>
          <a:prstGeom prst="rect">
            <a:avLst/>
          </a:prstGeom>
        </p:spPr>
      </p:pic>
      <p:pic>
        <p:nvPicPr>
          <p:cNvPr id="5" name="Picture 4" descr="latex-image-1.pdf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76333" y="2239419"/>
            <a:ext cx="1181100" cy="393700"/>
          </a:xfrm>
          <a:prstGeom prst="rect">
            <a:avLst/>
          </a:prstGeom>
        </p:spPr>
      </p:pic>
      <p:pic>
        <p:nvPicPr>
          <p:cNvPr id="6" name="Picture 5" descr="latex-image-1.pdf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0338" y="2720763"/>
            <a:ext cx="2226365" cy="299925"/>
          </a:xfrm>
          <a:prstGeom prst="rect">
            <a:avLst/>
          </a:prstGeom>
        </p:spPr>
      </p:pic>
      <p:pic>
        <p:nvPicPr>
          <p:cNvPr id="7" name="Picture 6" descr="latex-image-1.pdf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0766" y="2721883"/>
            <a:ext cx="2311400" cy="342900"/>
          </a:xfrm>
          <a:prstGeom prst="rect">
            <a:avLst/>
          </a:prstGeom>
        </p:spPr>
      </p:pic>
      <p:pic>
        <p:nvPicPr>
          <p:cNvPr id="8" name="Picture 7" descr="latex-image-1.pdf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0706" y="2738872"/>
            <a:ext cx="889000" cy="292100"/>
          </a:xfrm>
          <a:prstGeom prst="rect">
            <a:avLst/>
          </a:prstGeom>
        </p:spPr>
      </p:pic>
      <p:pic>
        <p:nvPicPr>
          <p:cNvPr id="9" name="Picture 8" descr="latex-image-1.pdf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3598" y="3244118"/>
            <a:ext cx="177800" cy="279400"/>
          </a:xfrm>
          <a:prstGeom prst="rect">
            <a:avLst/>
          </a:prstGeom>
        </p:spPr>
      </p:pic>
      <p:pic>
        <p:nvPicPr>
          <p:cNvPr id="10" name="Picture 9" descr="latex-image-1.pdf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2056" y="3209546"/>
            <a:ext cx="630203" cy="361783"/>
          </a:xfrm>
          <a:prstGeom prst="rect">
            <a:avLst/>
          </a:prstGeom>
        </p:spPr>
      </p:pic>
      <p:pic>
        <p:nvPicPr>
          <p:cNvPr id="11" name="Picture 10" descr="latex-image-1.pdf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8783" y="4747456"/>
            <a:ext cx="630203" cy="361783"/>
          </a:xfrm>
          <a:prstGeom prst="rect">
            <a:avLst/>
          </a:prstGeom>
        </p:spPr>
      </p:pic>
      <p:pic>
        <p:nvPicPr>
          <p:cNvPr id="12" name="Picture 11" descr="latex-image-1.pdf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6477" y="4773617"/>
            <a:ext cx="177800" cy="279400"/>
          </a:xfrm>
          <a:prstGeom prst="rect">
            <a:avLst/>
          </a:prstGeom>
        </p:spPr>
      </p:pic>
      <p:pic>
        <p:nvPicPr>
          <p:cNvPr id="13" name="Picture 12" descr="latex-image-1.pdf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4161" y="3717001"/>
            <a:ext cx="2274369" cy="414599"/>
          </a:xfrm>
          <a:prstGeom prst="rect">
            <a:avLst/>
          </a:prstGeom>
        </p:spPr>
      </p:pic>
      <p:pic>
        <p:nvPicPr>
          <p:cNvPr id="14" name="Picture 13" descr="latex-image-1.pdf"/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8931" y="4201859"/>
            <a:ext cx="5995364" cy="435348"/>
          </a:xfrm>
          <a:prstGeom prst="rect">
            <a:avLst/>
          </a:prstGeom>
        </p:spPr>
      </p:pic>
      <p:pic>
        <p:nvPicPr>
          <p:cNvPr id="16" name="Picture 15" descr="latex-image-1.pdf"/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4161" y="5325345"/>
            <a:ext cx="2438400" cy="444500"/>
          </a:xfrm>
          <a:prstGeom prst="rect">
            <a:avLst/>
          </a:prstGeom>
        </p:spPr>
      </p:pic>
      <p:pic>
        <p:nvPicPr>
          <p:cNvPr id="1026" name="Picture 2" descr="C:\Users\Administrator\Desktop\laeqed7774943122286817476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4161" y="5949949"/>
            <a:ext cx="4940395" cy="3952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差分的性质</a:t>
            </a:r>
            <a:r>
              <a:rPr lang="en-US" altLang="zh-CN" dirty="0" smtClean="0"/>
              <a:t> (1)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线性性：</a:t>
            </a:r>
            <a:endParaRPr lang="en-US" altLang="zh-CN" dirty="0" smtClean="0"/>
          </a:p>
          <a:p>
            <a:endParaRPr lang="en-US" altLang="zh-CN" dirty="0"/>
          </a:p>
          <a:p>
            <a:r>
              <a:rPr lang="zh-CN" altLang="en-US" dirty="0" smtClean="0"/>
              <a:t>高阶差分的原函数组合表示：</a:t>
            </a:r>
            <a:endParaRPr lang="en-US" altLang="zh-CN" dirty="0" smtClean="0"/>
          </a:p>
          <a:p>
            <a:endParaRPr lang="en-US" altLang="zh-CN" dirty="0"/>
          </a:p>
          <a:p>
            <a:r>
              <a:rPr lang="zh-CN" altLang="en-US" dirty="0" smtClean="0"/>
              <a:t>原函数的高阶差分组合表示：</a:t>
            </a:r>
            <a:endParaRPr lang="en-US" altLang="zh-CN" dirty="0" smtClean="0"/>
          </a:p>
          <a:p>
            <a:endParaRPr lang="en-US" altLang="zh-CN" dirty="0" smtClean="0"/>
          </a:p>
          <a:p>
            <a:pPr marL="0" indent="0">
              <a:buNone/>
            </a:pPr>
            <a:endParaRPr lang="en-US" altLang="zh-CN" dirty="0" smtClean="0"/>
          </a:p>
          <a:p>
            <a:pPr marL="0" indent="0">
              <a:buNone/>
            </a:pPr>
            <a:endParaRPr lang="en-US" altLang="zh-CN" dirty="0" smtClean="0"/>
          </a:p>
          <a:p>
            <a:pPr marL="457200" lvl="1" indent="0">
              <a:buNone/>
            </a:pPr>
            <a:endParaRPr lang="en-US" dirty="0"/>
          </a:p>
        </p:txBody>
      </p:sp>
      <p:pic>
        <p:nvPicPr>
          <p:cNvPr id="4" name="Picture 3" descr="latex-image-1.pdf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613" y="2267361"/>
            <a:ext cx="7035800" cy="444500"/>
          </a:xfrm>
          <a:prstGeom prst="rect">
            <a:avLst/>
          </a:prstGeom>
        </p:spPr>
      </p:pic>
      <p:pic>
        <p:nvPicPr>
          <p:cNvPr id="6" name="Picture 5" descr="latex-image-1.pdf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1134" y="3398757"/>
            <a:ext cx="5994400" cy="520700"/>
          </a:xfrm>
          <a:prstGeom prst="rect">
            <a:avLst/>
          </a:prstGeom>
        </p:spPr>
      </p:pic>
      <p:pic>
        <p:nvPicPr>
          <p:cNvPr id="7" name="Picture 6" descr="latex-image-1.pdf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1134" y="4736083"/>
            <a:ext cx="4762500" cy="520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差分的性质</a:t>
            </a:r>
            <a:r>
              <a:rPr lang="en-US" altLang="zh-CN" dirty="0" smtClean="0"/>
              <a:t> (2)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累加性质：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 </a:t>
            </a:r>
            <a:r>
              <a:rPr lang="zh-CN" altLang="en-US" dirty="0" smtClean="0"/>
              <a:t>类比积分公式</a:t>
            </a:r>
            <a:endParaRPr lang="en-US" altLang="zh-CN" dirty="0" smtClean="0"/>
          </a:p>
          <a:p>
            <a:endParaRPr lang="en-US" dirty="0"/>
          </a:p>
          <a:p>
            <a:endParaRPr lang="en-US" dirty="0" smtClean="0"/>
          </a:p>
          <a:p>
            <a:pPr marL="0" indent="0">
              <a:buNone/>
            </a:pPr>
            <a:r>
              <a:rPr lang="en-US" altLang="zh-CN" dirty="0" smtClean="0"/>
              <a:t>     </a:t>
            </a:r>
            <a:r>
              <a:rPr lang="zh-CN" altLang="en-US" dirty="0" smtClean="0"/>
              <a:t>对于差分有</a:t>
            </a:r>
            <a:endParaRPr lang="en-US" altLang="zh-CN" dirty="0" smtClean="0"/>
          </a:p>
        </p:txBody>
      </p:sp>
      <p:pic>
        <p:nvPicPr>
          <p:cNvPr id="4" name="Picture 3" descr="latex-image-1.pdf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9663" y="2890153"/>
            <a:ext cx="4203700" cy="965200"/>
          </a:xfrm>
          <a:prstGeom prst="rect">
            <a:avLst/>
          </a:prstGeom>
        </p:spPr>
      </p:pic>
      <p:pic>
        <p:nvPicPr>
          <p:cNvPr id="5" name="Picture 4" descr="latex-image-1.pdf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4981" y="4765271"/>
            <a:ext cx="5778500" cy="1117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差分性质</a:t>
            </a:r>
            <a:r>
              <a:rPr lang="en-US" altLang="zh-CN" dirty="0" smtClean="0"/>
              <a:t> (3)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分部求和性质：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</a:t>
            </a:r>
            <a:r>
              <a:rPr lang="zh-CN" altLang="en-US" dirty="0" smtClean="0"/>
              <a:t>类比积分中的分部积分性质</a:t>
            </a:r>
            <a:endParaRPr lang="en-US" altLang="zh-CN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/>
              <a:t> </a:t>
            </a:r>
            <a:r>
              <a:rPr lang="en-US" dirty="0" smtClean="0"/>
              <a:t>  </a:t>
            </a:r>
            <a:r>
              <a:rPr lang="zh-CN" altLang="en-US" dirty="0" smtClean="0"/>
              <a:t>对于差分有</a:t>
            </a:r>
            <a:endParaRPr lang="en-US" dirty="0"/>
          </a:p>
        </p:txBody>
      </p:sp>
      <p:pic>
        <p:nvPicPr>
          <p:cNvPr id="4" name="Picture 3" descr="latex-image-1.pdf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4096" y="2960935"/>
            <a:ext cx="7066886" cy="733720"/>
          </a:xfrm>
          <a:prstGeom prst="rect">
            <a:avLst/>
          </a:prstGeom>
        </p:spPr>
      </p:pic>
      <p:pic>
        <p:nvPicPr>
          <p:cNvPr id="5" name="Picture 4" descr="latex-image-1.pdf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4096" y="4727156"/>
            <a:ext cx="6272623" cy="870409"/>
          </a:xfrm>
          <a:prstGeom prst="rect">
            <a:avLst/>
          </a:prstGeom>
        </p:spPr>
      </p:pic>
      <p:pic>
        <p:nvPicPr>
          <p:cNvPr id="6" name="Picture 5" descr="latex-image-1.pdf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1456" y="5809530"/>
            <a:ext cx="7427824" cy="31663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差分的程序计算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27553"/>
          </a:xfrm>
        </p:spPr>
        <p:txBody>
          <a:bodyPr>
            <a:normAutofit/>
          </a:bodyPr>
          <a:lstStyle/>
          <a:p>
            <a:r>
              <a:rPr lang="zh-CN" altLang="en-US" dirty="0" smtClean="0"/>
              <a:t>下面的函数计算前向</a:t>
            </a:r>
            <a:r>
              <a:rPr lang="zh-CN" altLang="en-US" smtClean="0"/>
              <a:t>差分</a:t>
            </a:r>
            <a:r>
              <a:rPr lang="en-US" altLang="zh-CN" smtClean="0"/>
              <a:t>              </a:t>
            </a:r>
            <a:r>
              <a:rPr lang="zh-CN" altLang="en-US" smtClean="0"/>
              <a:t>：</a:t>
            </a:r>
            <a:endParaRPr lang="en-US" altLang="zh-CN" dirty="0" smtClean="0"/>
          </a:p>
          <a:p>
            <a:endParaRPr lang="en-US" altLang="zh-CN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r>
              <a:rPr lang="zh-CN" altLang="en-US" dirty="0" smtClean="0"/>
              <a:t>练习：编写函数</a:t>
            </a:r>
            <a:r>
              <a:rPr lang="zh-CN" altLang="en-US" smtClean="0"/>
              <a:t>计算</a:t>
            </a:r>
            <a:r>
              <a:rPr lang="en-US" altLang="zh-CN" smtClean="0"/>
              <a:t>              </a:t>
            </a:r>
            <a:r>
              <a:rPr lang="zh-CN" altLang="en-US" smtClean="0"/>
              <a:t>。</a:t>
            </a:r>
            <a:endParaRPr lang="en-US" dirty="0"/>
          </a:p>
        </p:txBody>
      </p:sp>
      <p:pic>
        <p:nvPicPr>
          <p:cNvPr id="4" name="Picture 3" descr="latex-image-1.pdf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4810" y="1675501"/>
            <a:ext cx="1193800" cy="444500"/>
          </a:xfrm>
          <a:prstGeom prst="rect">
            <a:avLst/>
          </a:prstGeom>
        </p:spPr>
      </p:pic>
      <p:pic>
        <p:nvPicPr>
          <p:cNvPr id="5" name="Picture 4" descr="latex-image-1.pdf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0609" y="5791521"/>
            <a:ext cx="1193800" cy="4445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42220" y="2389605"/>
            <a:ext cx="7919373" cy="3108544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r>
              <a:rPr lang="en-US" altLang="zh-CN" sz="2800" dirty="0" err="1" smtClean="0">
                <a:solidFill>
                  <a:srgbClr val="008000"/>
                </a:solidFill>
              </a:rPr>
              <a:t>def</a:t>
            </a:r>
            <a:r>
              <a:rPr lang="en-US" altLang="zh-CN" sz="2800" dirty="0" smtClean="0">
                <a:solidFill>
                  <a:schemeClr val="bg1"/>
                </a:solidFill>
              </a:rPr>
              <a:t>  </a:t>
            </a:r>
            <a:r>
              <a:rPr lang="en-US" altLang="zh-CN" sz="2800" dirty="0" err="1" smtClean="0">
                <a:solidFill>
                  <a:schemeClr val="bg1"/>
                </a:solidFill>
              </a:rPr>
              <a:t>diff_f</a:t>
            </a:r>
            <a:r>
              <a:rPr lang="en-US" altLang="zh-CN" sz="2800" dirty="0" smtClean="0">
                <a:solidFill>
                  <a:schemeClr val="bg1"/>
                </a:solidFill>
              </a:rPr>
              <a:t> (f, k, h, x):</a:t>
            </a:r>
          </a:p>
          <a:p>
            <a:r>
              <a:rPr lang="en-US" altLang="zh-CN" sz="2800" dirty="0">
                <a:solidFill>
                  <a:schemeClr val="bg1"/>
                </a:solidFill>
              </a:rPr>
              <a:t>	</a:t>
            </a:r>
            <a:r>
              <a:rPr lang="en-US" altLang="zh-CN" sz="2800" dirty="0" smtClean="0">
                <a:solidFill>
                  <a:schemeClr val="accent1"/>
                </a:solidFill>
              </a:rPr>
              <a:t>””” f: the function;  k: the order;</a:t>
            </a:r>
          </a:p>
          <a:p>
            <a:r>
              <a:rPr lang="en-US" altLang="zh-CN" sz="2800" dirty="0">
                <a:solidFill>
                  <a:schemeClr val="accent1"/>
                </a:solidFill>
              </a:rPr>
              <a:t> </a:t>
            </a:r>
            <a:r>
              <a:rPr lang="en-US" altLang="zh-CN" sz="2800" dirty="0" smtClean="0">
                <a:solidFill>
                  <a:schemeClr val="accent1"/>
                </a:solidFill>
              </a:rPr>
              <a:t>                 h: the gap;  x: the point”””</a:t>
            </a:r>
          </a:p>
          <a:p>
            <a:r>
              <a:rPr lang="en-US" altLang="zh-CN" sz="2800" dirty="0">
                <a:solidFill>
                  <a:schemeClr val="bg1"/>
                </a:solidFill>
              </a:rPr>
              <a:t>	</a:t>
            </a:r>
            <a:r>
              <a:rPr lang="en-US" altLang="zh-CN" sz="2800" dirty="0" smtClean="0">
                <a:solidFill>
                  <a:srgbClr val="008000"/>
                </a:solidFill>
              </a:rPr>
              <a:t>if</a:t>
            </a:r>
            <a:r>
              <a:rPr lang="en-US" altLang="zh-CN" sz="2800" dirty="0" smtClean="0">
                <a:solidFill>
                  <a:schemeClr val="bg1"/>
                </a:solidFill>
              </a:rPr>
              <a:t> k&lt;=0:</a:t>
            </a:r>
          </a:p>
          <a:p>
            <a:r>
              <a:rPr lang="en-US" altLang="zh-CN" sz="2800" dirty="0">
                <a:solidFill>
                  <a:schemeClr val="bg1"/>
                </a:solidFill>
              </a:rPr>
              <a:t>	</a:t>
            </a:r>
            <a:r>
              <a:rPr lang="en-US" altLang="zh-CN" sz="2800" dirty="0" smtClean="0">
                <a:solidFill>
                  <a:schemeClr val="bg1"/>
                </a:solidFill>
              </a:rPr>
              <a:t>	</a:t>
            </a:r>
            <a:r>
              <a:rPr lang="en-US" altLang="zh-CN" sz="2800" dirty="0" smtClean="0">
                <a:solidFill>
                  <a:srgbClr val="008000"/>
                </a:solidFill>
              </a:rPr>
              <a:t>return</a:t>
            </a:r>
            <a:r>
              <a:rPr lang="en-US" altLang="zh-CN" sz="2800" dirty="0" smtClean="0">
                <a:solidFill>
                  <a:schemeClr val="bg1"/>
                </a:solidFill>
              </a:rPr>
              <a:t> f(x)</a:t>
            </a:r>
          </a:p>
          <a:p>
            <a:r>
              <a:rPr lang="en-US" altLang="zh-CN" sz="2800" dirty="0">
                <a:solidFill>
                  <a:schemeClr val="bg1"/>
                </a:solidFill>
              </a:rPr>
              <a:t>	</a:t>
            </a:r>
            <a:r>
              <a:rPr lang="en-US" altLang="zh-CN" sz="2800" dirty="0" smtClean="0">
                <a:solidFill>
                  <a:srgbClr val="008000"/>
                </a:solidFill>
              </a:rPr>
              <a:t>else</a:t>
            </a:r>
            <a:r>
              <a:rPr lang="en-US" altLang="zh-CN" sz="2800" dirty="0" smtClean="0">
                <a:solidFill>
                  <a:schemeClr val="bg1"/>
                </a:solidFill>
              </a:rPr>
              <a:t>:</a:t>
            </a:r>
          </a:p>
          <a:p>
            <a:r>
              <a:rPr lang="en-US" altLang="zh-CN" sz="2800" dirty="0">
                <a:solidFill>
                  <a:schemeClr val="bg1"/>
                </a:solidFill>
              </a:rPr>
              <a:t>	</a:t>
            </a:r>
            <a:r>
              <a:rPr lang="en-US" altLang="zh-CN" sz="2800" dirty="0" smtClean="0">
                <a:solidFill>
                  <a:schemeClr val="bg1"/>
                </a:solidFill>
              </a:rPr>
              <a:t>	</a:t>
            </a:r>
            <a:r>
              <a:rPr lang="en-US" altLang="zh-CN" sz="2800" dirty="0" smtClean="0">
                <a:solidFill>
                  <a:srgbClr val="008000"/>
                </a:solidFill>
              </a:rPr>
              <a:t>return</a:t>
            </a:r>
            <a:r>
              <a:rPr lang="en-US" altLang="zh-CN" sz="2800" dirty="0" smtClean="0">
                <a:solidFill>
                  <a:schemeClr val="bg1"/>
                </a:solidFill>
              </a:rPr>
              <a:t> </a:t>
            </a:r>
            <a:r>
              <a:rPr lang="en-US" altLang="zh-CN" sz="2800" dirty="0" err="1" smtClean="0">
                <a:solidFill>
                  <a:schemeClr val="bg1"/>
                </a:solidFill>
              </a:rPr>
              <a:t>diff_f</a:t>
            </a:r>
            <a:r>
              <a:rPr lang="en-US" altLang="zh-CN" sz="2800" dirty="0" smtClean="0">
                <a:solidFill>
                  <a:schemeClr val="bg1"/>
                </a:solidFill>
              </a:rPr>
              <a:t>(f,k-1,h,x+h)-</a:t>
            </a:r>
            <a:r>
              <a:rPr lang="en-US" altLang="zh-CN" sz="2800" dirty="0" err="1" smtClean="0">
                <a:solidFill>
                  <a:schemeClr val="bg1"/>
                </a:solidFill>
              </a:rPr>
              <a:t>diff_f</a:t>
            </a:r>
            <a:r>
              <a:rPr lang="en-US" altLang="zh-CN" sz="2800" dirty="0" smtClean="0">
                <a:solidFill>
                  <a:schemeClr val="bg1"/>
                </a:solidFill>
              </a:rPr>
              <a:t>(f,k-1,h,x)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差商的概念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定义：</a:t>
            </a:r>
            <a:endParaRPr lang="en-US" altLang="zh-CN" dirty="0" smtClean="0"/>
          </a:p>
          <a:p>
            <a:pPr lvl="1"/>
            <a:r>
              <a:rPr lang="zh-CN" altLang="en-US" smtClean="0"/>
              <a:t>函数</a:t>
            </a:r>
            <a:r>
              <a:rPr lang="en-US" altLang="zh-CN" smtClean="0"/>
              <a:t>         </a:t>
            </a:r>
            <a:r>
              <a:rPr lang="zh-CN" altLang="en-US" smtClean="0"/>
              <a:t>在</a:t>
            </a:r>
            <a:r>
              <a:rPr lang="zh-CN" altLang="en-US" dirty="0" smtClean="0"/>
              <a:t>两个相异节点上的一次差商定义为：</a:t>
            </a:r>
            <a:endParaRPr lang="en-US" dirty="0"/>
          </a:p>
          <a:p>
            <a:pPr marL="457200" lvl="1" indent="0">
              <a:buNone/>
            </a:pPr>
            <a:endParaRPr lang="en-US" dirty="0" smtClean="0"/>
          </a:p>
          <a:p>
            <a:pPr marL="457200" lvl="1" indent="0">
              <a:buNone/>
            </a:pPr>
            <a:endParaRPr lang="en-US" dirty="0"/>
          </a:p>
          <a:p>
            <a:pPr lvl="1"/>
            <a:r>
              <a:rPr lang="zh-CN" altLang="en-US" smtClean="0"/>
              <a:t>在</a:t>
            </a:r>
            <a:r>
              <a:rPr lang="en-US" altLang="zh-CN" smtClean="0"/>
              <a:t>           </a:t>
            </a:r>
            <a:r>
              <a:rPr lang="zh-CN" altLang="en-US" smtClean="0"/>
              <a:t>个</a:t>
            </a:r>
            <a:r>
              <a:rPr lang="zh-CN" altLang="en-US" dirty="0" smtClean="0"/>
              <a:t>互异</a:t>
            </a:r>
            <a:r>
              <a:rPr lang="zh-CN" altLang="en-US" smtClean="0"/>
              <a:t>节点</a:t>
            </a:r>
            <a:r>
              <a:rPr lang="en-US" altLang="zh-CN" smtClean="0"/>
              <a:t>                </a:t>
            </a:r>
            <a:r>
              <a:rPr lang="zh-CN" altLang="en-US" smtClean="0"/>
              <a:t>上的</a:t>
            </a:r>
            <a:r>
              <a:rPr lang="en-US" altLang="zh-CN" smtClean="0"/>
              <a:t>     </a:t>
            </a:r>
            <a:r>
              <a:rPr lang="zh-CN" altLang="en-US" smtClean="0"/>
              <a:t>次</a:t>
            </a:r>
            <a:r>
              <a:rPr lang="zh-CN" altLang="en-US" dirty="0" smtClean="0"/>
              <a:t>差商定义为：</a:t>
            </a:r>
            <a:endParaRPr lang="en-US" dirty="0"/>
          </a:p>
        </p:txBody>
      </p:sp>
      <p:pic>
        <p:nvPicPr>
          <p:cNvPr id="4" name="Picture 3" descr="latex-image-1.pdf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3682" y="2284352"/>
            <a:ext cx="612026" cy="351348"/>
          </a:xfrm>
          <a:prstGeom prst="rect">
            <a:avLst/>
          </a:prstGeom>
        </p:spPr>
      </p:pic>
      <p:pic>
        <p:nvPicPr>
          <p:cNvPr id="5" name="Picture 4" descr="latex-image-1.pdf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8031" y="3852163"/>
            <a:ext cx="759800" cy="294381"/>
          </a:xfrm>
          <a:prstGeom prst="rect">
            <a:avLst/>
          </a:prstGeom>
        </p:spPr>
      </p:pic>
      <p:pic>
        <p:nvPicPr>
          <p:cNvPr id="6" name="Picture 5" descr="latex-image-1.pdf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6239" y="3773064"/>
            <a:ext cx="1181100" cy="393700"/>
          </a:xfrm>
          <a:prstGeom prst="rect">
            <a:avLst/>
          </a:prstGeom>
        </p:spPr>
      </p:pic>
      <p:pic>
        <p:nvPicPr>
          <p:cNvPr id="7" name="Picture 6" descr="latex-image-1.pdf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8524" y="3933541"/>
            <a:ext cx="215900" cy="190500"/>
          </a:xfrm>
          <a:prstGeom prst="rect">
            <a:avLst/>
          </a:prstGeom>
        </p:spPr>
      </p:pic>
      <p:pic>
        <p:nvPicPr>
          <p:cNvPr id="8" name="Picture 7" descr="latex-image-1.pdf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7831" y="2791008"/>
            <a:ext cx="3910046" cy="803272"/>
          </a:xfrm>
          <a:prstGeom prst="rect">
            <a:avLst/>
          </a:prstGeom>
        </p:spPr>
      </p:pic>
      <p:pic>
        <p:nvPicPr>
          <p:cNvPr id="9" name="Picture 8" descr="latex-image-1.pdf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0609" y="4770856"/>
            <a:ext cx="7744851" cy="69492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差商的性质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线性性：</a:t>
            </a:r>
            <a:endParaRPr lang="en-US" altLang="zh-CN" dirty="0" smtClean="0"/>
          </a:p>
          <a:p>
            <a:pPr lvl="1"/>
            <a:r>
              <a:rPr lang="zh-CN" altLang="en-US" smtClean="0"/>
              <a:t>设</a:t>
            </a:r>
            <a:r>
              <a:rPr lang="en-US" altLang="zh-CN" smtClean="0"/>
              <a:t>                                               </a:t>
            </a:r>
            <a:r>
              <a:rPr lang="zh-CN" altLang="en-US" smtClean="0"/>
              <a:t>，</a:t>
            </a:r>
            <a:r>
              <a:rPr lang="zh-CN" altLang="en-US" dirty="0" smtClean="0"/>
              <a:t>则</a:t>
            </a:r>
            <a:endParaRPr lang="en-US" altLang="zh-CN" dirty="0" smtClean="0"/>
          </a:p>
          <a:p>
            <a:pPr lvl="1"/>
            <a:endParaRPr lang="en-US" dirty="0"/>
          </a:p>
          <a:p>
            <a:r>
              <a:rPr lang="zh-CN" altLang="en-US" dirty="0" smtClean="0"/>
              <a:t>无序性：</a:t>
            </a:r>
            <a:endParaRPr lang="en-US" altLang="zh-CN" dirty="0" smtClean="0"/>
          </a:p>
          <a:p>
            <a:pPr lvl="1"/>
            <a:r>
              <a:rPr lang="en-US" smtClean="0"/>
              <a:t>                                         </a:t>
            </a:r>
            <a:r>
              <a:rPr lang="zh-CN" altLang="en-US" smtClean="0"/>
              <a:t>；</a:t>
            </a:r>
            <a:endParaRPr lang="en-US" altLang="zh-CN" dirty="0" smtClean="0"/>
          </a:p>
          <a:p>
            <a:pPr lvl="1"/>
            <a:r>
              <a:rPr lang="en-US" dirty="0" smtClean="0"/>
              <a:t>                                                                              </a:t>
            </a:r>
            <a:r>
              <a:rPr lang="zh-CN" altLang="en-US" dirty="0" smtClean="0"/>
              <a:t>其中，</a:t>
            </a:r>
            <a:r>
              <a:rPr lang="zh-CN" altLang="en-US" smtClean="0"/>
              <a:t>下标</a:t>
            </a:r>
            <a:r>
              <a:rPr lang="en-US" smtClean="0"/>
              <a:t>                           </a:t>
            </a:r>
            <a:r>
              <a:rPr lang="zh-CN" altLang="en-US" smtClean="0"/>
              <a:t>是</a:t>
            </a:r>
            <a:r>
              <a:rPr lang="en-US" altLang="zh-CN" smtClean="0"/>
              <a:t>                       </a:t>
            </a:r>
            <a:r>
              <a:rPr lang="zh-CN" altLang="en-US" smtClean="0"/>
              <a:t>的</a:t>
            </a:r>
            <a:r>
              <a:rPr lang="zh-CN" altLang="en-US" dirty="0" smtClean="0"/>
              <a:t>一个排列。</a:t>
            </a:r>
            <a:endParaRPr lang="en-US" dirty="0"/>
          </a:p>
        </p:txBody>
      </p:sp>
      <p:pic>
        <p:nvPicPr>
          <p:cNvPr id="4" name="Picture 3" descr="latex-image-1.pdf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1589" y="2275941"/>
            <a:ext cx="3581400" cy="393700"/>
          </a:xfrm>
          <a:prstGeom prst="rect">
            <a:avLst/>
          </a:prstGeom>
        </p:spPr>
      </p:pic>
      <p:pic>
        <p:nvPicPr>
          <p:cNvPr id="5" name="Picture 4" descr="latex-image-1.pdf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2955" y="2789003"/>
            <a:ext cx="7138383" cy="393700"/>
          </a:xfrm>
          <a:prstGeom prst="rect">
            <a:avLst/>
          </a:prstGeom>
        </p:spPr>
      </p:pic>
      <p:pic>
        <p:nvPicPr>
          <p:cNvPr id="6" name="Picture 5" descr="latex-image-1.pdf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3844" y="3895834"/>
            <a:ext cx="3213100" cy="393700"/>
          </a:xfrm>
          <a:prstGeom prst="rect">
            <a:avLst/>
          </a:prstGeom>
        </p:spPr>
      </p:pic>
      <p:pic>
        <p:nvPicPr>
          <p:cNvPr id="7" name="Picture 6" descr="latex-image-1.pdf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3844" y="4392074"/>
            <a:ext cx="6070600" cy="393700"/>
          </a:xfrm>
          <a:prstGeom prst="rect">
            <a:avLst/>
          </a:prstGeom>
        </p:spPr>
      </p:pic>
      <p:pic>
        <p:nvPicPr>
          <p:cNvPr id="8" name="Picture 7" descr="latex-image-1.pdf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2936" y="4859297"/>
            <a:ext cx="1930400" cy="330200"/>
          </a:xfrm>
          <a:prstGeom prst="rect">
            <a:avLst/>
          </a:prstGeom>
        </p:spPr>
      </p:pic>
      <p:pic>
        <p:nvPicPr>
          <p:cNvPr id="9" name="Picture 8" descr="latex-image-1.pdf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1767" y="4859297"/>
            <a:ext cx="1600200" cy="330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数学函数</a:t>
            </a:r>
            <a:endParaRPr lang="en-US" dirty="0"/>
          </a:p>
        </p:txBody>
      </p:sp>
      <p:pic>
        <p:nvPicPr>
          <p:cNvPr id="4" name="Picture 3" descr="300px-Logarithm.svg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55" y="1720271"/>
            <a:ext cx="2505363" cy="300643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Picture 4" descr="300px-Sin.svg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0545" y="1720272"/>
            <a:ext cx="3810000" cy="300643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Picture 5" descr="300px-Cotan_proportional.svg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2091" y="2682586"/>
            <a:ext cx="3810000" cy="35941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Picture 6" descr="imgres.jpg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36" t="6462" r="1903" b="7259"/>
          <a:stretch>
            <a:fillRect/>
          </a:stretch>
        </p:blipFill>
        <p:spPr>
          <a:xfrm>
            <a:off x="1200727" y="3255817"/>
            <a:ext cx="4976091" cy="262081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差商计算的</a:t>
            </a:r>
            <a:r>
              <a:rPr lang="zh-CN" altLang="en-US" smtClean="0"/>
              <a:t>程序实现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322636" y="1725148"/>
            <a:ext cx="8527951" cy="4832093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r>
              <a:rPr lang="en-US" altLang="zh-CN" sz="2800" dirty="0" err="1" smtClean="0">
                <a:solidFill>
                  <a:srgbClr val="008000"/>
                </a:solidFill>
              </a:rPr>
              <a:t>def</a:t>
            </a:r>
            <a:r>
              <a:rPr lang="en-US" altLang="zh-CN" sz="2800" dirty="0" smtClean="0">
                <a:solidFill>
                  <a:schemeClr val="bg1"/>
                </a:solidFill>
              </a:rPr>
              <a:t>  </a:t>
            </a:r>
            <a:r>
              <a:rPr lang="en-US" altLang="zh-CN" sz="2800" dirty="0" err="1" smtClean="0">
                <a:solidFill>
                  <a:schemeClr val="bg1"/>
                </a:solidFill>
              </a:rPr>
              <a:t>diff_quo</a:t>
            </a:r>
            <a:r>
              <a:rPr lang="en-US" altLang="zh-CN" sz="2800" dirty="0" smtClean="0">
                <a:solidFill>
                  <a:schemeClr val="bg1"/>
                </a:solidFill>
              </a:rPr>
              <a:t> (f, l) :</a:t>
            </a:r>
          </a:p>
          <a:p>
            <a:r>
              <a:rPr lang="en-US" altLang="zh-CN" sz="2800" dirty="0">
                <a:solidFill>
                  <a:schemeClr val="bg1"/>
                </a:solidFill>
              </a:rPr>
              <a:t>	</a:t>
            </a:r>
            <a:r>
              <a:rPr lang="en-US" altLang="zh-CN" sz="2800" dirty="0" smtClean="0">
                <a:solidFill>
                  <a:schemeClr val="accent1"/>
                </a:solidFill>
              </a:rPr>
              <a:t>””” f: the function</a:t>
            </a:r>
            <a:r>
              <a:rPr lang="en-US" altLang="zh-CN" sz="2800" smtClean="0">
                <a:solidFill>
                  <a:schemeClr val="accent1"/>
                </a:solidFill>
              </a:rPr>
              <a:t>;  l: </a:t>
            </a:r>
            <a:r>
              <a:rPr lang="en-US" altLang="zh-CN" sz="2800" dirty="0" smtClean="0">
                <a:solidFill>
                  <a:schemeClr val="accent1"/>
                </a:solidFill>
              </a:rPr>
              <a:t>the points”””</a:t>
            </a:r>
          </a:p>
          <a:p>
            <a:r>
              <a:rPr lang="en-US" altLang="zh-CN" sz="2800" dirty="0">
                <a:solidFill>
                  <a:schemeClr val="bg1"/>
                </a:solidFill>
              </a:rPr>
              <a:t>	</a:t>
            </a:r>
            <a:r>
              <a:rPr lang="en-US" altLang="zh-CN" sz="2800" dirty="0" smtClean="0">
                <a:solidFill>
                  <a:srgbClr val="008000"/>
                </a:solidFill>
              </a:rPr>
              <a:t>if</a:t>
            </a:r>
            <a:r>
              <a:rPr lang="en-US" altLang="zh-CN" sz="2800" dirty="0" smtClean="0">
                <a:solidFill>
                  <a:schemeClr val="bg1"/>
                </a:solidFill>
              </a:rPr>
              <a:t> </a:t>
            </a:r>
            <a:r>
              <a:rPr lang="en-US" altLang="zh-CN" sz="2800" dirty="0" err="1" smtClean="0">
                <a:solidFill>
                  <a:schemeClr val="bg1"/>
                </a:solidFill>
              </a:rPr>
              <a:t>len</a:t>
            </a:r>
            <a:r>
              <a:rPr lang="en-US" altLang="zh-CN" sz="2800" dirty="0" smtClean="0">
                <a:solidFill>
                  <a:schemeClr val="bg1"/>
                </a:solidFill>
              </a:rPr>
              <a:t>(l)&lt;1 :</a:t>
            </a:r>
          </a:p>
          <a:p>
            <a:r>
              <a:rPr lang="en-US" altLang="zh-CN" sz="2800" dirty="0">
                <a:solidFill>
                  <a:schemeClr val="bg1"/>
                </a:solidFill>
              </a:rPr>
              <a:t>	</a:t>
            </a:r>
            <a:r>
              <a:rPr lang="en-US" altLang="zh-CN" sz="2800" dirty="0" smtClean="0">
                <a:solidFill>
                  <a:schemeClr val="bg1"/>
                </a:solidFill>
              </a:rPr>
              <a:t>	</a:t>
            </a:r>
            <a:r>
              <a:rPr lang="en-US" altLang="zh-CN" sz="2800" dirty="0" smtClean="0">
                <a:solidFill>
                  <a:srgbClr val="008000"/>
                </a:solidFill>
              </a:rPr>
              <a:t>raise</a:t>
            </a:r>
            <a:r>
              <a:rPr lang="en-US" altLang="zh-CN" sz="2800" dirty="0" smtClean="0">
                <a:solidFill>
                  <a:schemeClr val="bg1"/>
                </a:solidFill>
              </a:rPr>
              <a:t> </a:t>
            </a:r>
            <a:r>
              <a:rPr lang="en-US" altLang="zh-CN" sz="2800" err="1" smtClean="0">
                <a:solidFill>
                  <a:schemeClr val="bg1"/>
                </a:solidFill>
              </a:rPr>
              <a:t>ValueError</a:t>
            </a:r>
            <a:r>
              <a:rPr lang="en-US" altLang="zh-CN" sz="2800" smtClean="0">
                <a:solidFill>
                  <a:schemeClr val="bg1"/>
                </a:solidFill>
              </a:rPr>
              <a:t>(</a:t>
            </a:r>
            <a:r>
              <a:rPr lang="en-US" altLang="zh-CN" sz="2800" smtClean="0">
                <a:solidFill>
                  <a:schemeClr val="accent1"/>
                </a:solidFill>
              </a:rPr>
              <a:t>’Empty </a:t>
            </a:r>
            <a:r>
              <a:rPr lang="en-US" altLang="zh-CN" sz="2800" dirty="0" smtClean="0">
                <a:solidFill>
                  <a:schemeClr val="accent1"/>
                </a:solidFill>
              </a:rPr>
              <a:t>list!’</a:t>
            </a:r>
            <a:r>
              <a:rPr lang="en-US" altLang="zh-CN" sz="2800" dirty="0" smtClean="0">
                <a:solidFill>
                  <a:schemeClr val="bg1"/>
                </a:solidFill>
              </a:rPr>
              <a:t>)</a:t>
            </a:r>
          </a:p>
          <a:p>
            <a:r>
              <a:rPr lang="en-US" altLang="zh-CN" sz="2800">
                <a:solidFill>
                  <a:schemeClr val="bg1"/>
                </a:solidFill>
              </a:rPr>
              <a:t>	</a:t>
            </a:r>
            <a:r>
              <a:rPr lang="en-US" altLang="zh-CN" sz="2800" smtClean="0">
                <a:solidFill>
                  <a:srgbClr val="008000"/>
                </a:solidFill>
              </a:rPr>
              <a:t>elif </a:t>
            </a:r>
            <a:r>
              <a:rPr lang="en-US" altLang="zh-CN" sz="2800" dirty="0" err="1">
                <a:solidFill>
                  <a:schemeClr val="bg1"/>
                </a:solidFill>
              </a:rPr>
              <a:t>len</a:t>
            </a:r>
            <a:r>
              <a:rPr lang="en-US" altLang="zh-CN" sz="2800" dirty="0">
                <a:solidFill>
                  <a:schemeClr val="bg1"/>
                </a:solidFill>
              </a:rPr>
              <a:t>(l</a:t>
            </a:r>
            <a:r>
              <a:rPr lang="en-US" altLang="zh-CN" sz="2800" dirty="0" smtClean="0">
                <a:solidFill>
                  <a:schemeClr val="bg1"/>
                </a:solidFill>
              </a:rPr>
              <a:t>)==1 :</a:t>
            </a:r>
          </a:p>
          <a:p>
            <a:r>
              <a:rPr lang="en-US" altLang="zh-CN" sz="2800" dirty="0">
                <a:solidFill>
                  <a:schemeClr val="bg1"/>
                </a:solidFill>
              </a:rPr>
              <a:t>	</a:t>
            </a:r>
            <a:r>
              <a:rPr lang="en-US" altLang="zh-CN" sz="2800" dirty="0" smtClean="0">
                <a:solidFill>
                  <a:schemeClr val="bg1"/>
                </a:solidFill>
              </a:rPr>
              <a:t>	</a:t>
            </a:r>
            <a:r>
              <a:rPr lang="en-US" altLang="zh-CN" sz="2800" dirty="0" smtClean="0">
                <a:solidFill>
                  <a:srgbClr val="008000"/>
                </a:solidFill>
              </a:rPr>
              <a:t>return</a:t>
            </a:r>
            <a:r>
              <a:rPr lang="en-US" altLang="zh-CN" sz="2800" dirty="0" smtClean="0">
                <a:solidFill>
                  <a:schemeClr val="bg1"/>
                </a:solidFill>
              </a:rPr>
              <a:t> f(l[0])</a:t>
            </a:r>
          </a:p>
          <a:p>
            <a:r>
              <a:rPr lang="en-US" altLang="zh-CN" sz="2800" dirty="0">
                <a:solidFill>
                  <a:schemeClr val="bg1"/>
                </a:solidFill>
              </a:rPr>
              <a:t>	</a:t>
            </a:r>
            <a:r>
              <a:rPr lang="en-US" altLang="zh-CN" sz="2800" dirty="0" smtClean="0">
                <a:solidFill>
                  <a:srgbClr val="008000"/>
                </a:solidFill>
              </a:rPr>
              <a:t>else</a:t>
            </a:r>
            <a:r>
              <a:rPr lang="en-US" altLang="zh-CN" sz="2800" dirty="0" smtClean="0">
                <a:solidFill>
                  <a:schemeClr val="bg1"/>
                </a:solidFill>
              </a:rPr>
              <a:t> :</a:t>
            </a:r>
          </a:p>
          <a:p>
            <a:r>
              <a:rPr lang="en-US" altLang="zh-CN" sz="2800" dirty="0">
                <a:solidFill>
                  <a:schemeClr val="bg1"/>
                </a:solidFill>
              </a:rPr>
              <a:t>	</a:t>
            </a:r>
            <a:r>
              <a:rPr lang="en-US" altLang="zh-CN" sz="2800" dirty="0" smtClean="0">
                <a:solidFill>
                  <a:srgbClr val="000000"/>
                </a:solidFill>
              </a:rPr>
              <a:t>	v1 = </a:t>
            </a:r>
            <a:r>
              <a:rPr lang="en-US" altLang="zh-CN" sz="2800" dirty="0" err="1" smtClean="0">
                <a:solidFill>
                  <a:srgbClr val="000000"/>
                </a:solidFill>
              </a:rPr>
              <a:t>diff_quo</a:t>
            </a:r>
            <a:r>
              <a:rPr lang="en-US" altLang="zh-CN" sz="2800" dirty="0" smtClean="0">
                <a:solidFill>
                  <a:srgbClr val="000000"/>
                </a:solidFill>
              </a:rPr>
              <a:t>(f, l[:-1])</a:t>
            </a:r>
          </a:p>
          <a:p>
            <a:r>
              <a:rPr lang="en-US" altLang="zh-CN" sz="2800" dirty="0">
                <a:solidFill>
                  <a:srgbClr val="000000"/>
                </a:solidFill>
              </a:rPr>
              <a:t>	</a:t>
            </a:r>
            <a:r>
              <a:rPr lang="en-US" altLang="zh-CN" sz="2800" dirty="0" smtClean="0">
                <a:solidFill>
                  <a:srgbClr val="008000"/>
                </a:solidFill>
              </a:rPr>
              <a:t>	</a:t>
            </a:r>
            <a:r>
              <a:rPr lang="en-US" altLang="zh-CN" sz="2800" dirty="0" smtClean="0">
                <a:solidFill>
                  <a:srgbClr val="000000"/>
                </a:solidFill>
              </a:rPr>
              <a:t>v2 = </a:t>
            </a:r>
            <a:r>
              <a:rPr lang="en-US" altLang="zh-CN" sz="2800" dirty="0" err="1" smtClean="0">
                <a:solidFill>
                  <a:srgbClr val="000000"/>
                </a:solidFill>
              </a:rPr>
              <a:t>diff_quo</a:t>
            </a:r>
            <a:r>
              <a:rPr lang="en-US" altLang="zh-CN" sz="2800" dirty="0" smtClean="0">
                <a:solidFill>
                  <a:srgbClr val="000000"/>
                </a:solidFill>
              </a:rPr>
              <a:t>(f, l[1:])</a:t>
            </a:r>
          </a:p>
          <a:p>
            <a:r>
              <a:rPr lang="en-US" altLang="zh-CN" sz="2800" dirty="0">
                <a:solidFill>
                  <a:srgbClr val="000000"/>
                </a:solidFill>
              </a:rPr>
              <a:t>	</a:t>
            </a:r>
            <a:r>
              <a:rPr lang="en-US" altLang="zh-CN" sz="2800" dirty="0" smtClean="0">
                <a:solidFill>
                  <a:srgbClr val="000000"/>
                </a:solidFill>
              </a:rPr>
              <a:t>	</a:t>
            </a:r>
            <a:r>
              <a:rPr lang="en-US" altLang="zh-CN" sz="2800" dirty="0">
                <a:solidFill>
                  <a:schemeClr val="accent2"/>
                </a:solidFill>
              </a:rPr>
              <a:t># beware of </a:t>
            </a:r>
            <a:r>
              <a:rPr lang="en-US" altLang="zh-CN" sz="2800" dirty="0" smtClean="0">
                <a:solidFill>
                  <a:schemeClr val="accent2"/>
                </a:solidFill>
              </a:rPr>
              <a:t>the divided by zero exception!</a:t>
            </a:r>
            <a:endParaRPr lang="en-US" altLang="zh-CN" sz="2800" dirty="0" smtClean="0">
              <a:solidFill>
                <a:srgbClr val="000000"/>
              </a:solidFill>
            </a:endParaRPr>
          </a:p>
          <a:p>
            <a:r>
              <a:rPr lang="en-US" altLang="zh-CN" sz="2800" dirty="0">
                <a:solidFill>
                  <a:srgbClr val="008000"/>
                </a:solidFill>
              </a:rPr>
              <a:t>	</a:t>
            </a:r>
            <a:r>
              <a:rPr lang="en-US" altLang="zh-CN" sz="2800" dirty="0" smtClean="0">
                <a:solidFill>
                  <a:srgbClr val="008000"/>
                </a:solidFill>
              </a:rPr>
              <a:t>	return </a:t>
            </a:r>
            <a:r>
              <a:rPr lang="en-US" altLang="zh-CN" sz="2800" dirty="0" smtClean="0">
                <a:solidFill>
                  <a:schemeClr val="bg1"/>
                </a:solidFill>
              </a:rPr>
              <a:t>(v1-v2)/(l[0]-l[-1])</a:t>
            </a:r>
            <a:endParaRPr lang="en-US" altLang="zh-CN" sz="2800" dirty="0" smtClean="0">
              <a:solidFill>
                <a:schemeClr val="accent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牛顿插值多项式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根据定义：</a:t>
            </a:r>
            <a:endParaRPr lang="en-US" altLang="zh-CN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  <a:p>
            <a:r>
              <a:rPr lang="zh-CN" altLang="en-US" dirty="0" smtClean="0"/>
              <a:t>逐项带入得：</a:t>
            </a:r>
            <a:endParaRPr lang="en-US" dirty="0"/>
          </a:p>
        </p:txBody>
      </p:sp>
      <p:pic>
        <p:nvPicPr>
          <p:cNvPr id="4" name="Picture 3" descr="latex-image-1.pdf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200" y="2326406"/>
            <a:ext cx="5130800" cy="393700"/>
          </a:xfrm>
          <a:prstGeom prst="rect">
            <a:avLst/>
          </a:prstGeom>
        </p:spPr>
      </p:pic>
      <p:pic>
        <p:nvPicPr>
          <p:cNvPr id="8" name="Picture 7" descr="latex-image-1.pdf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131" y="2889933"/>
            <a:ext cx="6642100" cy="393700"/>
          </a:xfrm>
          <a:prstGeom prst="rect">
            <a:avLst/>
          </a:prstGeom>
        </p:spPr>
      </p:pic>
      <p:pic>
        <p:nvPicPr>
          <p:cNvPr id="9" name="Picture 8" descr="latex-image-1.pdf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790" y="3483701"/>
            <a:ext cx="8204877" cy="393700"/>
          </a:xfrm>
          <a:prstGeom prst="rect">
            <a:avLst/>
          </a:prstGeom>
        </p:spPr>
      </p:pic>
      <p:pic>
        <p:nvPicPr>
          <p:cNvPr id="10" name="Picture 9" descr="latex-image-1.pd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2733" y="4232553"/>
            <a:ext cx="1521009" cy="53703"/>
          </a:xfrm>
          <a:prstGeom prst="rect">
            <a:avLst/>
          </a:prstGeom>
        </p:spPr>
      </p:pic>
      <p:pic>
        <p:nvPicPr>
          <p:cNvPr id="1026" name="Picture 2" descr="C:\Users\Administrator\Desktop\laeqed300933111381305950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5417" y="5341458"/>
            <a:ext cx="6872640" cy="923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牛顿插值的余项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余项的形式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上式中</a:t>
            </a:r>
            <a:r>
              <a:rPr lang="zh-CN" altLang="en-US" smtClean="0"/>
              <a:t>，余项         为</a:t>
            </a:r>
            <a:endParaRPr lang="en-US" altLang="zh-CN" dirty="0" smtClean="0"/>
          </a:p>
          <a:p>
            <a:pPr lvl="1"/>
            <a:endParaRPr lang="en-US" dirty="0"/>
          </a:p>
          <a:p>
            <a:pPr lvl="1"/>
            <a:endParaRPr lang="en-US" dirty="0" smtClean="0"/>
          </a:p>
          <a:p>
            <a:pPr lvl="1"/>
            <a:r>
              <a:rPr lang="zh-CN" altLang="en-US" dirty="0" smtClean="0"/>
              <a:t>事实上，可以证明</a:t>
            </a:r>
            <a:endParaRPr lang="en-US" altLang="zh-CN" dirty="0" smtClean="0"/>
          </a:p>
          <a:p>
            <a:pPr lvl="1"/>
            <a:endParaRPr lang="en-US" dirty="0"/>
          </a:p>
          <a:p>
            <a:pPr lvl="1"/>
            <a:endParaRPr lang="en-US" dirty="0" smtClean="0"/>
          </a:p>
          <a:p>
            <a:pPr marL="457200" lvl="1" indent="0">
              <a:buNone/>
            </a:pPr>
            <a:r>
              <a:rPr lang="zh-CN" altLang="en-US" dirty="0" smtClean="0"/>
              <a:t>其中</a:t>
            </a:r>
            <a:endParaRPr lang="en-US" dirty="0"/>
          </a:p>
        </p:txBody>
      </p:sp>
      <p:pic>
        <p:nvPicPr>
          <p:cNvPr id="4" name="Picture 3" descr="latex-image-1.pdf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0863" y="2704611"/>
            <a:ext cx="5847047" cy="1043692"/>
          </a:xfrm>
          <a:prstGeom prst="rect">
            <a:avLst/>
          </a:prstGeom>
        </p:spPr>
      </p:pic>
      <p:pic>
        <p:nvPicPr>
          <p:cNvPr id="5" name="Picture 4" descr="latex-image-1.pdf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099" y="4269029"/>
            <a:ext cx="4381328" cy="993703"/>
          </a:xfrm>
          <a:prstGeom prst="rect">
            <a:avLst/>
          </a:prstGeom>
        </p:spPr>
      </p:pic>
      <p:pic>
        <p:nvPicPr>
          <p:cNvPr id="7" name="Picture 6" descr="latex-image-1.pdf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5300" y="5347731"/>
            <a:ext cx="6921500" cy="368300"/>
          </a:xfrm>
          <a:prstGeom prst="rect">
            <a:avLst/>
          </a:prstGeom>
        </p:spPr>
      </p:pic>
      <p:pic>
        <p:nvPicPr>
          <p:cNvPr id="2050" name="Picture 2" descr="C:\Users\Administrator\Desktop\laeqed3744399994472928529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4145" y="2292033"/>
            <a:ext cx="609600" cy="323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牛顿插值程序实现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082862"/>
          </a:xfrm>
        </p:spPr>
        <p:txBody>
          <a:bodyPr/>
          <a:lstStyle/>
          <a:p>
            <a:r>
              <a:rPr lang="zh-CN" altLang="en-US" dirty="0" smtClean="0"/>
              <a:t>绘制由给定点</a:t>
            </a:r>
            <a:r>
              <a:rPr lang="zh-CN" altLang="en-US" smtClean="0"/>
              <a:t>集</a:t>
            </a:r>
            <a:r>
              <a:rPr lang="en-US" altLang="zh-CN" smtClean="0"/>
              <a:t>                           </a:t>
            </a:r>
            <a:r>
              <a:rPr lang="zh-CN" altLang="en-US" smtClean="0"/>
              <a:t>确定</a:t>
            </a:r>
            <a:r>
              <a:rPr lang="zh-CN" altLang="en-US" dirty="0" smtClean="0"/>
              <a:t>的牛顿插值多项式曲线</a:t>
            </a:r>
            <a:r>
              <a:rPr lang="zh-CN" altLang="zh-CN" dirty="0" smtClean="0"/>
              <a:t>。（</a:t>
            </a:r>
            <a:r>
              <a:rPr lang="zh-CN" altLang="en-US" dirty="0" smtClean="0"/>
              <a:t>请给出空白处实现）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642220" y="2653148"/>
            <a:ext cx="7919373" cy="3935730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008000"/>
                </a:solidFill>
              </a:rPr>
              <a:t>import</a:t>
            </a:r>
            <a:r>
              <a:rPr lang="en-US" altLang="zh-CN" sz="2800" dirty="0" smtClean="0">
                <a:solidFill>
                  <a:schemeClr val="bg1"/>
                </a:solidFill>
              </a:rPr>
              <a:t>  </a:t>
            </a:r>
            <a:r>
              <a:rPr lang="en-US" altLang="zh-CN" sz="2800" dirty="0" err="1" smtClean="0">
                <a:solidFill>
                  <a:schemeClr val="bg1"/>
                </a:solidFill>
              </a:rPr>
              <a:t>numpy</a:t>
            </a:r>
            <a:r>
              <a:rPr lang="en-US" altLang="zh-CN" sz="2800" dirty="0" smtClean="0">
                <a:solidFill>
                  <a:schemeClr val="bg1"/>
                </a:solidFill>
              </a:rPr>
              <a:t> </a:t>
            </a:r>
            <a:r>
              <a:rPr lang="en-US" altLang="zh-CN" sz="2800" dirty="0" smtClean="0">
                <a:solidFill>
                  <a:srgbClr val="008000"/>
                </a:solidFill>
              </a:rPr>
              <a:t>as</a:t>
            </a:r>
            <a:r>
              <a:rPr lang="en-US" altLang="zh-CN" sz="2800" dirty="0" smtClean="0">
                <a:solidFill>
                  <a:schemeClr val="bg1"/>
                </a:solidFill>
              </a:rPr>
              <a:t> </a:t>
            </a:r>
            <a:r>
              <a:rPr lang="en-US" altLang="zh-CN" sz="2800" dirty="0" err="1" smtClean="0">
                <a:solidFill>
                  <a:schemeClr val="bg1"/>
                </a:solidFill>
              </a:rPr>
              <a:t>np</a:t>
            </a:r>
            <a:endParaRPr lang="en-US" altLang="zh-CN" sz="2800" dirty="0" smtClean="0">
              <a:solidFill>
                <a:schemeClr val="bg1"/>
              </a:solidFill>
            </a:endParaRPr>
          </a:p>
          <a:p>
            <a:r>
              <a:rPr lang="en-US" altLang="zh-CN" sz="2800" dirty="0" smtClean="0">
                <a:solidFill>
                  <a:srgbClr val="008000"/>
                </a:solidFill>
              </a:rPr>
              <a:t>import</a:t>
            </a:r>
            <a:r>
              <a:rPr lang="en-US" altLang="zh-CN" sz="2800" dirty="0" smtClean="0">
                <a:solidFill>
                  <a:schemeClr val="bg1"/>
                </a:solidFill>
              </a:rPr>
              <a:t> </a:t>
            </a:r>
            <a:r>
              <a:rPr lang="en-US" altLang="zh-CN" sz="2800" dirty="0" err="1" smtClean="0">
                <a:solidFill>
                  <a:schemeClr val="bg1"/>
                </a:solidFill>
              </a:rPr>
              <a:t>matplotlib.pyplot</a:t>
            </a:r>
            <a:r>
              <a:rPr lang="en-US" altLang="zh-CN" sz="2800" dirty="0" smtClean="0">
                <a:solidFill>
                  <a:schemeClr val="bg1"/>
                </a:solidFill>
              </a:rPr>
              <a:t> </a:t>
            </a:r>
            <a:r>
              <a:rPr lang="en-US" altLang="zh-CN" sz="2800" dirty="0" smtClean="0">
                <a:solidFill>
                  <a:srgbClr val="008000"/>
                </a:solidFill>
              </a:rPr>
              <a:t>as</a:t>
            </a:r>
            <a:r>
              <a:rPr lang="en-US" altLang="zh-CN" sz="2800" dirty="0" smtClean="0">
                <a:solidFill>
                  <a:schemeClr val="bg1"/>
                </a:solidFill>
              </a:rPr>
              <a:t> </a:t>
            </a:r>
            <a:r>
              <a:rPr lang="en-US" altLang="zh-CN" sz="2800" dirty="0" err="1" smtClean="0">
                <a:solidFill>
                  <a:schemeClr val="bg1"/>
                </a:solidFill>
              </a:rPr>
              <a:t>plt</a:t>
            </a:r>
            <a:endParaRPr lang="en-US" altLang="zh-CN" sz="2800" dirty="0" smtClean="0">
              <a:solidFill>
                <a:schemeClr val="bg1"/>
              </a:solidFill>
            </a:endParaRPr>
          </a:p>
          <a:p>
            <a:r>
              <a:rPr lang="en-US" altLang="zh-CN" sz="2800" dirty="0" err="1" smtClean="0">
                <a:solidFill>
                  <a:srgbClr val="008000"/>
                </a:solidFill>
              </a:rPr>
              <a:t>def</a:t>
            </a:r>
            <a:r>
              <a:rPr lang="en-US" altLang="zh-CN" sz="2800" dirty="0" smtClean="0">
                <a:solidFill>
                  <a:schemeClr val="bg1"/>
                </a:solidFill>
              </a:rPr>
              <a:t>  </a:t>
            </a:r>
            <a:r>
              <a:rPr lang="en-US" altLang="zh-CN" sz="2800" dirty="0" err="1" smtClean="0">
                <a:solidFill>
                  <a:schemeClr val="bg1"/>
                </a:solidFill>
              </a:rPr>
              <a:t>Newton_interp</a:t>
            </a:r>
            <a:r>
              <a:rPr lang="en-US" altLang="zh-CN" sz="2800" dirty="0" smtClean="0">
                <a:solidFill>
                  <a:schemeClr val="bg1"/>
                </a:solidFill>
              </a:rPr>
              <a:t>(f, l, x) :</a:t>
            </a:r>
          </a:p>
          <a:p>
            <a:r>
              <a:rPr lang="en-US" altLang="zh-CN" sz="2800" dirty="0">
                <a:solidFill>
                  <a:schemeClr val="bg1"/>
                </a:solidFill>
              </a:rPr>
              <a:t>	</a:t>
            </a:r>
            <a:r>
              <a:rPr lang="en-US" altLang="zh-CN" sz="2800" dirty="0" smtClean="0">
                <a:solidFill>
                  <a:schemeClr val="bg1"/>
                </a:solidFill>
              </a:rPr>
              <a:t>____________________ </a:t>
            </a:r>
            <a:r>
              <a:rPr lang="en-US" altLang="zh-CN" sz="2800" dirty="0" smtClean="0">
                <a:solidFill>
                  <a:schemeClr val="accent2"/>
                </a:solidFill>
              </a:rPr>
              <a:t># implement it here</a:t>
            </a:r>
          </a:p>
          <a:p>
            <a:r>
              <a:rPr lang="en-US" altLang="zh-CN" sz="2800" dirty="0" smtClean="0">
                <a:solidFill>
                  <a:schemeClr val="bg1"/>
                </a:solidFill>
              </a:rPr>
              <a:t>l = [1,3,5,8,11,15]</a:t>
            </a:r>
          </a:p>
          <a:p>
            <a:pPr algn="l"/>
            <a:r>
              <a:rPr lang="en-US" altLang="zh-CN" sz="2800" dirty="0" smtClean="0">
                <a:solidFill>
                  <a:schemeClr val="bg1"/>
                </a:solidFill>
              </a:rPr>
              <a:t>x = np.linspace(-5,</a:t>
            </a:r>
            <a:r>
              <a:rPr lang="en-US" altLang="zh-CN" sz="2800" dirty="0" smtClean="0">
                <a:solidFill>
                  <a:schemeClr val="bg1"/>
                </a:solidFill>
                <a:sym typeface="+mn-ea"/>
              </a:rPr>
              <a:t>1</a:t>
            </a:r>
            <a:r>
              <a:rPr lang="en-US" altLang="zh-CN" sz="2800" dirty="0" smtClean="0">
                <a:solidFill>
                  <a:schemeClr val="bg1"/>
                </a:solidFill>
              </a:rPr>
              <a:t>5,31)</a:t>
            </a:r>
          </a:p>
          <a:p>
            <a:r>
              <a:rPr lang="en-US" altLang="zh-CN" sz="2800" dirty="0" smtClean="0">
                <a:solidFill>
                  <a:schemeClr val="bg1"/>
                </a:solidFill>
              </a:rPr>
              <a:t>v = </a:t>
            </a:r>
            <a:r>
              <a:rPr lang="en-US" altLang="zh-CN" sz="2800" dirty="0" err="1" smtClean="0">
                <a:solidFill>
                  <a:schemeClr val="bg1"/>
                </a:solidFill>
                <a:sym typeface="+mn-ea"/>
              </a:rPr>
              <a:t>Newton_interp</a:t>
            </a:r>
            <a:r>
              <a:rPr lang="en-US" altLang="zh-CN" sz="2800" dirty="0" smtClean="0">
                <a:solidFill>
                  <a:schemeClr val="bg1"/>
                </a:solidFill>
                <a:sym typeface="+mn-ea"/>
              </a:rPr>
              <a:t>(</a:t>
            </a:r>
            <a:r>
              <a:rPr lang="en-US" altLang="zh-CN" sz="2800" dirty="0" err="1" smtClean="0">
                <a:solidFill>
                  <a:schemeClr val="bg1"/>
                </a:solidFill>
              </a:rPr>
              <a:t>np.exp</a:t>
            </a:r>
            <a:r>
              <a:rPr lang="en-US" altLang="zh-CN" sz="2800" dirty="0" smtClean="0">
                <a:solidFill>
                  <a:schemeClr val="bg1"/>
                </a:solidFill>
                <a:sym typeface="+mn-ea"/>
              </a:rPr>
              <a:t>,</a:t>
            </a:r>
            <a:r>
              <a:rPr lang="en-US" altLang="zh-CN" sz="2800" dirty="0" smtClean="0">
                <a:solidFill>
                  <a:schemeClr val="bg1"/>
                </a:solidFill>
              </a:rPr>
              <a:t>l</a:t>
            </a:r>
            <a:r>
              <a:rPr lang="en-US" altLang="zh-CN" sz="2800" dirty="0" smtClean="0">
                <a:solidFill>
                  <a:schemeClr val="bg1"/>
                </a:solidFill>
                <a:sym typeface="+mn-ea"/>
              </a:rPr>
              <a:t>,x</a:t>
            </a:r>
            <a:r>
              <a:rPr lang="en-US" altLang="zh-CN" sz="2800" dirty="0" smtClean="0">
                <a:solidFill>
                  <a:schemeClr val="bg1"/>
                </a:solidFill>
              </a:rPr>
              <a:t>)</a:t>
            </a:r>
          </a:p>
          <a:p>
            <a:r>
              <a:rPr lang="en-US" altLang="zh-CN" sz="2800" dirty="0" err="1" smtClean="0">
                <a:solidFill>
                  <a:schemeClr val="bg1"/>
                </a:solidFill>
              </a:rPr>
              <a:t>plt.plot</a:t>
            </a:r>
            <a:r>
              <a:rPr lang="en-US" altLang="zh-CN" sz="2800" dirty="0" smtClean="0">
                <a:solidFill>
                  <a:schemeClr val="bg1"/>
                </a:solidFill>
              </a:rPr>
              <a:t>(</a:t>
            </a:r>
            <a:r>
              <a:rPr lang="en-US" altLang="zh-CN" sz="2800" dirty="0" smtClean="0">
                <a:solidFill>
                  <a:schemeClr val="bg1"/>
                </a:solidFill>
                <a:sym typeface="+mn-ea"/>
              </a:rPr>
              <a:t>x</a:t>
            </a:r>
            <a:r>
              <a:rPr lang="en-US" altLang="zh-CN" sz="2800" dirty="0" err="1" smtClean="0">
                <a:solidFill>
                  <a:schemeClr val="bg1"/>
                </a:solidFill>
              </a:rPr>
              <a:t>,v</a:t>
            </a:r>
            <a:r>
              <a:rPr lang="en-US" altLang="zh-CN" sz="2800" dirty="0" smtClean="0">
                <a:solidFill>
                  <a:schemeClr val="bg1"/>
                </a:solidFill>
              </a:rPr>
              <a:t>)</a:t>
            </a:r>
          </a:p>
          <a:p>
            <a:r>
              <a:rPr lang="en-US" altLang="zh-CN" sz="2800" dirty="0" err="1" smtClean="0">
                <a:solidFill>
                  <a:schemeClr val="bg1"/>
                </a:solidFill>
              </a:rPr>
              <a:t>plt.show</a:t>
            </a:r>
            <a:r>
              <a:rPr lang="en-US" altLang="zh-CN" sz="2800" dirty="0" smtClean="0">
                <a:solidFill>
                  <a:schemeClr val="bg1"/>
                </a:solidFill>
              </a:rPr>
              <a:t>();</a:t>
            </a:r>
          </a:p>
        </p:txBody>
      </p:sp>
      <p:pic>
        <p:nvPicPr>
          <p:cNvPr id="6" name="Picture 5" descr="latex-image-1.pdf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8856" y="1750346"/>
            <a:ext cx="2349500" cy="368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本章内容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olidFill>
            <a:schemeClr val="tx1">
              <a:alpha val="83000"/>
            </a:schemeClr>
          </a:solidFill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txBody>
          <a:bodyPr vert="horz" lIns="91440" tIns="45720" rIns="91440" bIns="45720" rtlCol="0" anchor="ctr">
            <a:normAutofit/>
          </a:bodyPr>
          <a:lstStyle/>
          <a:p>
            <a:pPr>
              <a:spcBef>
                <a:spcPct val="0"/>
              </a:spcBef>
            </a:pPr>
            <a:r>
              <a:rPr lang="en-US" sz="4000" dirty="0" smtClean="0">
                <a:solidFill>
                  <a:schemeClr val="accent2"/>
                </a:solidFill>
                <a:latin typeface="+mj-lt"/>
                <a:ea typeface="+mj-ea"/>
                <a:cs typeface="+mj-cs"/>
              </a:rPr>
              <a:t> </a:t>
            </a:r>
            <a:r>
              <a:rPr lang="zh-CN" altLang="en-US" sz="3600" dirty="0" smtClean="0">
                <a:solidFill>
                  <a:schemeClr val="accent2"/>
                </a:solidFill>
                <a:latin typeface="+mj-lt"/>
                <a:ea typeface="+mj-ea"/>
                <a:cs typeface="+mj-cs"/>
              </a:rPr>
              <a:t>泰勒级数及其余项</a:t>
            </a:r>
            <a:endParaRPr lang="en-US" sz="3600" dirty="0" smtClean="0">
              <a:solidFill>
                <a:schemeClr val="accent2"/>
              </a:solidFill>
              <a:latin typeface="+mj-lt"/>
              <a:ea typeface="+mj-ea"/>
              <a:cs typeface="+mj-cs"/>
            </a:endParaRPr>
          </a:p>
          <a:p>
            <a:pPr>
              <a:spcBef>
                <a:spcPct val="0"/>
              </a:spcBef>
            </a:pPr>
            <a:r>
              <a:rPr lang="en-US" sz="3600" dirty="0">
                <a:solidFill>
                  <a:schemeClr val="accent2"/>
                </a:solidFill>
                <a:latin typeface="+mj-lt"/>
                <a:ea typeface="+mj-ea"/>
                <a:cs typeface="+mj-cs"/>
              </a:rPr>
              <a:t> </a:t>
            </a:r>
            <a:r>
              <a:rPr lang="zh-CN" altLang="en-US" sz="3600" dirty="0" smtClean="0">
                <a:solidFill>
                  <a:schemeClr val="accent2"/>
                </a:solidFill>
                <a:latin typeface="+mj-lt"/>
                <a:ea typeface="+mj-ea"/>
                <a:cs typeface="+mj-cs"/>
              </a:rPr>
              <a:t>拉格朗日插值及误差计算</a:t>
            </a:r>
            <a:endParaRPr lang="en-US" sz="3600" dirty="0" smtClean="0">
              <a:solidFill>
                <a:schemeClr val="accent2"/>
              </a:solidFill>
              <a:latin typeface="+mj-lt"/>
              <a:ea typeface="+mj-ea"/>
              <a:cs typeface="+mj-cs"/>
            </a:endParaRPr>
          </a:p>
          <a:p>
            <a:pPr>
              <a:spcBef>
                <a:spcPct val="0"/>
              </a:spcBef>
            </a:pPr>
            <a:r>
              <a:rPr lang="en-US" sz="3600" dirty="0">
                <a:solidFill>
                  <a:schemeClr val="accent2"/>
                </a:solidFill>
                <a:latin typeface="+mj-lt"/>
                <a:ea typeface="+mj-ea"/>
                <a:cs typeface="+mj-cs"/>
              </a:rPr>
              <a:t> </a:t>
            </a:r>
            <a:r>
              <a:rPr lang="zh-CN" altLang="en-US" sz="3600" dirty="0" smtClean="0">
                <a:solidFill>
                  <a:schemeClr val="accent2"/>
                </a:solidFill>
                <a:latin typeface="+mj-lt"/>
                <a:ea typeface="+mj-ea"/>
                <a:cs typeface="+mj-cs"/>
              </a:rPr>
              <a:t>牛顿插值及误差计算</a:t>
            </a:r>
            <a:endParaRPr lang="en-US" altLang="zh-CN" sz="3600" dirty="0" smtClean="0">
              <a:solidFill>
                <a:schemeClr val="accent2"/>
              </a:solidFill>
              <a:latin typeface="+mj-lt"/>
              <a:ea typeface="+mj-ea"/>
              <a:cs typeface="+mj-cs"/>
            </a:endParaRPr>
          </a:p>
          <a:p>
            <a:pPr>
              <a:spcBef>
                <a:spcPct val="0"/>
              </a:spcBef>
            </a:pPr>
            <a:r>
              <a:rPr lang="zh-CN" altLang="en-US" sz="3600" smtClean="0">
                <a:solidFill>
                  <a:srgbClr val="000000"/>
                </a:solidFill>
              </a:rPr>
              <a:t> 埃尔米特插值</a:t>
            </a:r>
            <a:r>
              <a:rPr lang="zh-CN" altLang="en-US" sz="3600" dirty="0" smtClean="0">
                <a:solidFill>
                  <a:srgbClr val="000000"/>
                </a:solidFill>
              </a:rPr>
              <a:t>及误差计算</a:t>
            </a:r>
            <a:endParaRPr lang="en-US" sz="3600" dirty="0" smtClean="0">
              <a:solidFill>
                <a:schemeClr val="accent2"/>
              </a:solidFill>
              <a:latin typeface="+mj-lt"/>
              <a:ea typeface="+mj-ea"/>
              <a:cs typeface="+mj-cs"/>
            </a:endParaRPr>
          </a:p>
          <a:p>
            <a:pPr>
              <a:spcBef>
                <a:spcPct val="0"/>
              </a:spcBef>
            </a:pPr>
            <a:r>
              <a:rPr lang="en-US" sz="3600" dirty="0">
                <a:solidFill>
                  <a:schemeClr val="accent2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altLang="zh-CN" sz="3600" dirty="0" smtClean="0">
                <a:solidFill>
                  <a:schemeClr val="accent2"/>
                </a:solidFill>
                <a:latin typeface="+mj-lt"/>
                <a:ea typeface="+mj-ea"/>
                <a:cs typeface="+mj-cs"/>
              </a:rPr>
              <a:t>Python </a:t>
            </a:r>
            <a:r>
              <a:rPr lang="zh-CN" altLang="en-US" sz="3600" dirty="0" smtClean="0">
                <a:solidFill>
                  <a:schemeClr val="accent2"/>
                </a:solidFill>
                <a:latin typeface="+mj-lt"/>
                <a:ea typeface="+mj-ea"/>
                <a:cs typeface="+mj-cs"/>
              </a:rPr>
              <a:t>中的符号计算</a:t>
            </a:r>
            <a:endParaRPr lang="en-US" sz="3600" dirty="0">
              <a:solidFill>
                <a:schemeClr val="accent2"/>
              </a:solidFill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埃尔米特插值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31364" y="1963722"/>
            <a:ext cx="5255435" cy="3940697"/>
          </a:xfrm>
        </p:spPr>
        <p:txBody>
          <a:bodyPr/>
          <a:lstStyle/>
          <a:p>
            <a:pPr algn="just"/>
            <a:r>
              <a:rPr lang="zh-CN" altLang="en-US" dirty="0" smtClean="0"/>
              <a:t>在拉格朗日插值过程中，只对插值点函数值</a:t>
            </a:r>
            <a:r>
              <a:rPr lang="en-US" altLang="zh-CN" dirty="0" smtClean="0"/>
              <a:t> (</a:t>
            </a:r>
            <a:r>
              <a:rPr lang="zh-CN" altLang="en-US" dirty="0" smtClean="0"/>
              <a:t>可看作</a:t>
            </a:r>
            <a:r>
              <a:rPr lang="en-US" altLang="zh-CN" dirty="0" smtClean="0"/>
              <a:t>0 </a:t>
            </a:r>
            <a:r>
              <a:rPr lang="zh-CN" altLang="en-US" dirty="0" smtClean="0"/>
              <a:t>阶导数</a:t>
            </a:r>
            <a:r>
              <a:rPr lang="en-US" altLang="zh-CN" dirty="0" smtClean="0"/>
              <a:t>) </a:t>
            </a:r>
            <a:r>
              <a:rPr lang="zh-CN" altLang="en-US" dirty="0" smtClean="0"/>
              <a:t>做出了限制。</a:t>
            </a:r>
            <a:endParaRPr lang="en-US" altLang="zh-CN" dirty="0" smtClean="0"/>
          </a:p>
          <a:p>
            <a:pPr algn="just"/>
            <a:r>
              <a:rPr lang="zh-CN" altLang="en-US" dirty="0" smtClean="0"/>
              <a:t>埃尔米特</a:t>
            </a:r>
            <a:r>
              <a:rPr lang="en-US" altLang="zh-CN" dirty="0" smtClean="0"/>
              <a:t> (</a:t>
            </a:r>
            <a:r>
              <a:rPr lang="en-US" altLang="zh-CN" dirty="0" err="1" smtClean="0"/>
              <a:t>Hermite</a:t>
            </a:r>
            <a:r>
              <a:rPr lang="en-US" altLang="zh-CN" dirty="0" smtClean="0"/>
              <a:t>) </a:t>
            </a:r>
            <a:r>
              <a:rPr lang="zh-CN" altLang="en-US" dirty="0" smtClean="0"/>
              <a:t>插值不仅给出插值点函数值的信息，往往还包括导数／高阶导数的信息。</a:t>
            </a:r>
            <a:endParaRPr lang="en-US" dirty="0"/>
          </a:p>
        </p:txBody>
      </p:sp>
      <p:pic>
        <p:nvPicPr>
          <p:cNvPr id="4" name="Picture 3" descr="imgres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53" r="10994"/>
          <a:stretch>
            <a:fillRect/>
          </a:stretch>
        </p:blipFill>
        <p:spPr>
          <a:xfrm>
            <a:off x="457200" y="1963722"/>
            <a:ext cx="2856423" cy="3766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埃尔米特插值问题一般形式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mtClean="0"/>
              <a:t>埃尔米特插值问题：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给定</a:t>
            </a:r>
            <a:r>
              <a:rPr lang="zh-CN" altLang="en-US" smtClean="0"/>
              <a:t>节点</a:t>
            </a:r>
            <a:r>
              <a:rPr lang="en-US" altLang="zh-CN" smtClean="0"/>
              <a:t>               </a:t>
            </a:r>
            <a:r>
              <a:rPr lang="zh-CN" altLang="en-US" smtClean="0"/>
              <a:t>，给定</a:t>
            </a:r>
            <a:r>
              <a:rPr lang="zh-CN" altLang="en-US" dirty="0" smtClean="0"/>
              <a:t>各阶导数</a:t>
            </a:r>
            <a:r>
              <a:rPr lang="zh-CN" altLang="en-US" smtClean="0"/>
              <a:t>值</a:t>
            </a:r>
            <a:r>
              <a:rPr lang="en-US" altLang="zh-CN" smtClean="0"/>
              <a:t>                     </a:t>
            </a:r>
            <a:r>
              <a:rPr lang="zh-CN" altLang="en-US" dirty="0" smtClean="0"/>
              <a:t>，</a:t>
            </a:r>
            <a:endParaRPr lang="en-US" altLang="zh-CN" dirty="0" smtClean="0"/>
          </a:p>
          <a:p>
            <a:pPr marL="457200" lvl="1" indent="0">
              <a:buNone/>
            </a:pPr>
            <a:r>
              <a:rPr lang="en-US" dirty="0" smtClean="0"/>
              <a:t>                         </a:t>
            </a:r>
            <a:r>
              <a:rPr lang="zh-CN" altLang="en-US" smtClean="0"/>
              <a:t>，</a:t>
            </a:r>
            <a:r>
              <a:rPr lang="en-US" altLang="zh-CN" smtClean="0"/>
              <a:t>                    </a:t>
            </a:r>
            <a:r>
              <a:rPr lang="zh-CN" altLang="en-US" smtClean="0"/>
              <a:t>，</a:t>
            </a:r>
            <a:r>
              <a:rPr lang="en-US" altLang="zh-CN"/>
              <a:t>……</a:t>
            </a:r>
            <a:r>
              <a:rPr lang="zh-CN" altLang="en-US" smtClean="0"/>
              <a:t>，                        </a:t>
            </a:r>
            <a:r>
              <a:rPr lang="zh-CN" altLang="en-US"/>
              <a:t>；</a:t>
            </a:r>
            <a:endParaRPr lang="en-US" dirty="0"/>
          </a:p>
          <a:p>
            <a:pPr lvl="1"/>
            <a:r>
              <a:rPr lang="zh-CN" altLang="en-US" dirty="0" smtClean="0"/>
              <a:t>要求构造</a:t>
            </a:r>
            <a:r>
              <a:rPr lang="zh-CN" altLang="en-US" smtClean="0"/>
              <a:t>多项式</a:t>
            </a:r>
            <a:r>
              <a:rPr lang="en-US" altLang="zh-CN" smtClean="0"/>
              <a:t>            </a:t>
            </a:r>
            <a:r>
              <a:rPr lang="zh-CN" altLang="en-US" smtClean="0"/>
              <a:t>，</a:t>
            </a:r>
            <a:r>
              <a:rPr lang="zh-CN" altLang="en-US" dirty="0" smtClean="0"/>
              <a:t>使得</a:t>
            </a:r>
            <a:endParaRPr lang="en-US" altLang="zh-CN" dirty="0" smtClean="0"/>
          </a:p>
          <a:p>
            <a:pPr marL="457200" lvl="1" indent="0">
              <a:buNone/>
            </a:pPr>
            <a:r>
              <a:rPr lang="en-US" dirty="0" smtClean="0"/>
              <a:t>   </a:t>
            </a:r>
            <a:r>
              <a:rPr lang="zh-CN" altLang="en-US" smtClean="0"/>
              <a:t>其中</a:t>
            </a:r>
            <a:r>
              <a:rPr lang="en-US" altLang="zh-CN" smtClean="0"/>
              <a:t>                           </a:t>
            </a:r>
            <a:r>
              <a:rPr lang="zh-CN" altLang="en-US" smtClean="0"/>
              <a:t>，</a:t>
            </a:r>
            <a:r>
              <a:rPr lang="en-US" altLang="zh-CN" smtClean="0"/>
              <a:t>                         </a:t>
            </a:r>
            <a:r>
              <a:rPr lang="zh-CN" altLang="en-US" smtClean="0"/>
              <a:t>。</a:t>
            </a:r>
            <a:endParaRPr lang="en-US" dirty="0"/>
          </a:p>
          <a:p>
            <a:r>
              <a:rPr lang="zh-CN" altLang="en-US" dirty="0" smtClean="0"/>
              <a:t>插值多项式的形式</a:t>
            </a:r>
            <a:endParaRPr lang="en-US" altLang="zh-CN" dirty="0" smtClean="0"/>
          </a:p>
          <a:p>
            <a:pPr lvl="1"/>
            <a:r>
              <a:rPr lang="zh-CN" altLang="en-US" smtClean="0"/>
              <a:t>多项式</a:t>
            </a:r>
            <a:r>
              <a:rPr lang="en-US" altLang="zh-CN" smtClean="0"/>
              <a:t>            </a:t>
            </a:r>
            <a:r>
              <a:rPr lang="zh-CN" altLang="en-US" smtClean="0"/>
              <a:t>一般</a:t>
            </a:r>
            <a:r>
              <a:rPr lang="zh-CN" altLang="en-US" dirty="0" smtClean="0"/>
              <a:t>形</a:t>
            </a:r>
            <a:r>
              <a:rPr lang="zh-CN" altLang="en-US" smtClean="0"/>
              <a:t>如</a:t>
            </a:r>
            <a:r>
              <a:rPr lang="en-US" altLang="zh-CN" smtClean="0"/>
              <a:t>                    </a:t>
            </a:r>
            <a:r>
              <a:rPr lang="zh-CN" altLang="en-US" smtClean="0"/>
              <a:t>，其中</a:t>
            </a:r>
            <a:r>
              <a:rPr lang="en-US" altLang="zh-CN" smtClean="0"/>
              <a:t>      </a:t>
            </a:r>
            <a:r>
              <a:rPr lang="zh-CN" altLang="en-US" smtClean="0"/>
              <a:t>的</a:t>
            </a:r>
            <a:r>
              <a:rPr lang="zh-CN" altLang="en-US" dirty="0" smtClean="0"/>
              <a:t>值与约束数目有关。</a:t>
            </a:r>
            <a:endParaRPr lang="en-US" dirty="0"/>
          </a:p>
        </p:txBody>
      </p:sp>
      <p:pic>
        <p:nvPicPr>
          <p:cNvPr id="4" name="Picture 3" descr="latex-image-1.pdf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17" y="2263408"/>
            <a:ext cx="1104900" cy="368300"/>
          </a:xfrm>
          <a:prstGeom prst="rect">
            <a:avLst/>
          </a:prstGeom>
        </p:spPr>
      </p:pic>
      <p:pic>
        <p:nvPicPr>
          <p:cNvPr id="5" name="Picture 4" descr="latex-image-1.pdf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4194" y="2243708"/>
            <a:ext cx="1587500" cy="368300"/>
          </a:xfrm>
          <a:prstGeom prst="rect">
            <a:avLst/>
          </a:prstGeom>
        </p:spPr>
      </p:pic>
      <p:pic>
        <p:nvPicPr>
          <p:cNvPr id="6" name="Picture 5" descr="latex-image-1.pdf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5284" y="2761710"/>
            <a:ext cx="1689100" cy="381000"/>
          </a:xfrm>
          <a:prstGeom prst="rect">
            <a:avLst/>
          </a:prstGeom>
        </p:spPr>
      </p:pic>
      <p:pic>
        <p:nvPicPr>
          <p:cNvPr id="7" name="Picture 6" descr="latex-image-1.pdf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4711" y="2744888"/>
            <a:ext cx="1765300" cy="381000"/>
          </a:xfrm>
          <a:prstGeom prst="rect">
            <a:avLst/>
          </a:prstGeom>
        </p:spPr>
      </p:pic>
      <p:pic>
        <p:nvPicPr>
          <p:cNvPr id="8" name="Picture 7" descr="latex-image-1.pdf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5553" y="3295954"/>
            <a:ext cx="762000" cy="368300"/>
          </a:xfrm>
          <a:prstGeom prst="rect">
            <a:avLst/>
          </a:prstGeom>
        </p:spPr>
      </p:pic>
      <p:pic>
        <p:nvPicPr>
          <p:cNvPr id="9" name="Picture 8" descr="latex-image-1.pdf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5289" y="4906213"/>
            <a:ext cx="762000" cy="368300"/>
          </a:xfrm>
          <a:prstGeom prst="rect">
            <a:avLst/>
          </a:prstGeom>
        </p:spPr>
      </p:pic>
      <p:pic>
        <p:nvPicPr>
          <p:cNvPr id="11" name="Picture 10" descr="latex-image-1.pdf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2274" y="2691409"/>
            <a:ext cx="2082800" cy="419100"/>
          </a:xfrm>
          <a:prstGeom prst="rect">
            <a:avLst/>
          </a:prstGeom>
        </p:spPr>
      </p:pic>
      <p:pic>
        <p:nvPicPr>
          <p:cNvPr id="12" name="Picture 11" descr="latex-image-1.pdf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7840" y="3258723"/>
            <a:ext cx="2946400" cy="419100"/>
          </a:xfrm>
          <a:prstGeom prst="rect">
            <a:avLst/>
          </a:prstGeom>
        </p:spPr>
      </p:pic>
      <p:pic>
        <p:nvPicPr>
          <p:cNvPr id="13" name="Picture 12" descr="latex-image-1.pdf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1423" y="3809184"/>
            <a:ext cx="2070100" cy="368300"/>
          </a:xfrm>
          <a:prstGeom prst="rect">
            <a:avLst/>
          </a:prstGeom>
        </p:spPr>
      </p:pic>
      <p:pic>
        <p:nvPicPr>
          <p:cNvPr id="14" name="Picture 13" descr="latex-image-1.pdf"/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6439" y="3827827"/>
            <a:ext cx="2222500" cy="368300"/>
          </a:xfrm>
          <a:prstGeom prst="rect">
            <a:avLst/>
          </a:prstGeom>
        </p:spPr>
      </p:pic>
      <p:pic>
        <p:nvPicPr>
          <p:cNvPr id="15" name="Picture 14" descr="latex-image-1.pdf"/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3946" y="4822034"/>
            <a:ext cx="1498600" cy="482600"/>
          </a:xfrm>
          <a:prstGeom prst="rect">
            <a:avLst/>
          </a:prstGeom>
        </p:spPr>
      </p:pic>
      <p:pic>
        <p:nvPicPr>
          <p:cNvPr id="16" name="Picture 15" descr="latex-image-1.pdf"/>
          <p:cNvPicPr>
            <a:picLocks noChangeAspect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9911" y="4961567"/>
            <a:ext cx="304800" cy="254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埃尔米特</a:t>
            </a:r>
            <a:r>
              <a:rPr lang="zh-CN" altLang="en-US" dirty="0" smtClean="0"/>
              <a:t>插值多项式的计算</a:t>
            </a:r>
            <a:r>
              <a:rPr lang="en-US" altLang="zh-CN" dirty="0" smtClean="0"/>
              <a:t> (1)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本节考虑如下形式的埃尔米特插值问题：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给出</a:t>
            </a:r>
            <a:r>
              <a:rPr lang="zh-CN" altLang="en-US" smtClean="0"/>
              <a:t>了</a:t>
            </a:r>
            <a:r>
              <a:rPr lang="en-US" altLang="zh-CN" smtClean="0"/>
              <a:t>           </a:t>
            </a:r>
            <a:r>
              <a:rPr lang="zh-CN" altLang="en-US" smtClean="0"/>
              <a:t>个</a:t>
            </a:r>
            <a:r>
              <a:rPr lang="zh-CN" altLang="en-US" dirty="0" smtClean="0"/>
              <a:t>互异</a:t>
            </a:r>
            <a:r>
              <a:rPr lang="zh-CN" altLang="en-US" smtClean="0"/>
              <a:t>节点</a:t>
            </a:r>
            <a:r>
              <a:rPr lang="en-US" altLang="zh-CN" smtClean="0"/>
              <a:t>               </a:t>
            </a:r>
            <a:r>
              <a:rPr lang="zh-CN" altLang="en-US" dirty="0" smtClean="0"/>
              <a:t>；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给出了这些节点的函数</a:t>
            </a:r>
            <a:r>
              <a:rPr lang="zh-CN" altLang="en-US" smtClean="0"/>
              <a:t>值</a:t>
            </a:r>
            <a:r>
              <a:rPr lang="en-US" altLang="zh-CN" smtClean="0"/>
              <a:t>                     </a:t>
            </a:r>
            <a:r>
              <a:rPr lang="zh-CN" altLang="en-US" smtClean="0"/>
              <a:t>；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给出了这些节点的一阶导数</a:t>
            </a:r>
            <a:r>
              <a:rPr lang="zh-CN" altLang="en-US" smtClean="0"/>
              <a:t>值</a:t>
            </a:r>
            <a:r>
              <a:rPr lang="en-US" altLang="zh-CN" smtClean="0"/>
              <a:t>                      </a:t>
            </a:r>
            <a:r>
              <a:rPr lang="zh-CN" altLang="en-US" smtClean="0"/>
              <a:t>。</a:t>
            </a:r>
            <a:endParaRPr lang="en-US" altLang="zh-CN" dirty="0" smtClean="0"/>
          </a:p>
          <a:p>
            <a:r>
              <a:rPr lang="zh-CN" altLang="en-US" dirty="0" smtClean="0"/>
              <a:t>问题目标：</a:t>
            </a:r>
            <a:endParaRPr lang="en-US" altLang="zh-CN" dirty="0" smtClean="0"/>
          </a:p>
          <a:p>
            <a:pPr lvl="1"/>
            <a:r>
              <a:rPr lang="zh-CN" altLang="en-US" smtClean="0"/>
              <a:t>寻找</a:t>
            </a:r>
            <a:r>
              <a:rPr lang="en-US" altLang="zh-CN" smtClean="0"/>
              <a:t>              </a:t>
            </a:r>
            <a:r>
              <a:rPr lang="zh-CN" altLang="en-US" smtClean="0"/>
              <a:t>次多项式</a:t>
            </a:r>
            <a:r>
              <a:rPr lang="en-US" altLang="zh-CN" smtClean="0"/>
              <a:t>            </a:t>
            </a:r>
            <a:r>
              <a:rPr lang="zh-CN" altLang="en-US" smtClean="0"/>
              <a:t>使得</a:t>
            </a:r>
            <a:endParaRPr lang="en-US" dirty="0"/>
          </a:p>
        </p:txBody>
      </p:sp>
      <p:pic>
        <p:nvPicPr>
          <p:cNvPr id="4" name="Picture 3" descr="latex-image-1.pdf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6257" y="2263408"/>
            <a:ext cx="1104900" cy="368300"/>
          </a:xfrm>
          <a:prstGeom prst="rect">
            <a:avLst/>
          </a:prstGeom>
        </p:spPr>
      </p:pic>
      <p:pic>
        <p:nvPicPr>
          <p:cNvPr id="5" name="Picture 4" descr="latex-image-1.pdf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5546" y="2321802"/>
            <a:ext cx="800100" cy="279400"/>
          </a:xfrm>
          <a:prstGeom prst="rect">
            <a:avLst/>
          </a:prstGeom>
        </p:spPr>
      </p:pic>
      <p:pic>
        <p:nvPicPr>
          <p:cNvPr id="6" name="Picture 5" descr="latex-image-1.pdf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0006" y="2768059"/>
            <a:ext cx="1587500" cy="368300"/>
          </a:xfrm>
          <a:prstGeom prst="rect">
            <a:avLst/>
          </a:prstGeom>
        </p:spPr>
      </p:pic>
      <p:pic>
        <p:nvPicPr>
          <p:cNvPr id="7" name="Picture 6" descr="latex-image-1.pdf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0893" y="3283182"/>
            <a:ext cx="1689100" cy="381000"/>
          </a:xfrm>
          <a:prstGeom prst="rect">
            <a:avLst/>
          </a:prstGeom>
        </p:spPr>
      </p:pic>
      <p:pic>
        <p:nvPicPr>
          <p:cNvPr id="8" name="Picture 7" descr="latex-image-1.pdf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9557" y="4441337"/>
            <a:ext cx="965200" cy="279400"/>
          </a:xfrm>
          <a:prstGeom prst="rect">
            <a:avLst/>
          </a:prstGeom>
        </p:spPr>
      </p:pic>
      <p:pic>
        <p:nvPicPr>
          <p:cNvPr id="9" name="Picture 8" descr="latex-image-1.pdf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5956" y="4396887"/>
            <a:ext cx="762000" cy="368300"/>
          </a:xfrm>
          <a:prstGeom prst="rect">
            <a:avLst/>
          </a:prstGeom>
        </p:spPr>
      </p:pic>
      <p:pic>
        <p:nvPicPr>
          <p:cNvPr id="12" name="Picture 11" descr="latex-image-1.pdf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4604" y="5007175"/>
            <a:ext cx="5892800" cy="863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埃尔米特</a:t>
            </a:r>
            <a:r>
              <a:rPr lang="zh-CN" altLang="en-US" dirty="0" smtClean="0"/>
              <a:t>插值多项式的计算</a:t>
            </a:r>
            <a:r>
              <a:rPr lang="en-US" altLang="zh-CN" dirty="0" smtClean="0"/>
              <a:t> (2)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1495" y="1603829"/>
            <a:ext cx="8229600" cy="4525963"/>
          </a:xfrm>
        </p:spPr>
        <p:txBody>
          <a:bodyPr/>
          <a:lstStyle/>
          <a:p>
            <a:r>
              <a:rPr lang="zh-CN" altLang="en-US" dirty="0" smtClean="0"/>
              <a:t>求解思路：</a:t>
            </a:r>
            <a:endParaRPr lang="en-US" altLang="zh-CN" dirty="0" smtClean="0"/>
          </a:p>
          <a:p>
            <a:pPr lvl="1"/>
            <a:r>
              <a:rPr lang="zh-CN" altLang="en-US"/>
              <a:t>构造</a:t>
            </a:r>
            <a:r>
              <a:rPr lang="en-US" altLang="zh-CN" smtClean="0"/>
              <a:t>              </a:t>
            </a:r>
            <a:r>
              <a:rPr lang="zh-CN" altLang="en-US" smtClean="0"/>
              <a:t>次多项式</a:t>
            </a:r>
            <a:r>
              <a:rPr lang="en-US" altLang="zh-CN" smtClean="0"/>
              <a:t>            </a:t>
            </a:r>
            <a:r>
              <a:rPr lang="zh-CN" altLang="en-US" smtClean="0"/>
              <a:t>、</a:t>
            </a:r>
            <a:r>
              <a:rPr lang="en-US" altLang="zh-CN" smtClean="0"/>
              <a:t>          </a:t>
            </a:r>
            <a:r>
              <a:rPr lang="zh-CN" altLang="en-US" smtClean="0"/>
              <a:t>其中</a:t>
            </a:r>
            <a:endParaRPr lang="en-US" altLang="zh-CN" dirty="0" smtClean="0"/>
          </a:p>
          <a:p>
            <a:pPr lvl="1"/>
            <a:endParaRPr lang="en-US" altLang="zh-CN" dirty="0"/>
          </a:p>
          <a:p>
            <a:pPr lvl="1"/>
            <a:r>
              <a:rPr lang="en-US" altLang="zh-CN" smtClean="0"/>
              <a:t>                                        </a:t>
            </a:r>
            <a:r>
              <a:rPr lang="zh-CN" altLang="en-US" smtClean="0"/>
              <a:t>，           </a:t>
            </a:r>
            <a:r>
              <a:rPr lang="en-US" altLang="zh-CN" smtClean="0"/>
              <a:t>          </a:t>
            </a:r>
            <a:r>
              <a:rPr lang="zh-CN" altLang="en-US" dirty="0" smtClean="0"/>
              <a:t>；</a:t>
            </a:r>
            <a:endParaRPr lang="en-US" altLang="zh-CN" dirty="0" smtClean="0"/>
          </a:p>
          <a:p>
            <a:pPr lvl="1"/>
            <a:endParaRPr lang="en-US" altLang="zh-CN" dirty="0"/>
          </a:p>
          <a:p>
            <a:pPr lvl="1"/>
            <a:r>
              <a:rPr lang="en-US" altLang="zh-CN" dirty="0" smtClean="0"/>
              <a:t>                    </a:t>
            </a:r>
            <a:r>
              <a:rPr lang="zh-CN" altLang="en-US" smtClean="0"/>
              <a:t>，</a:t>
            </a:r>
            <a:r>
              <a:rPr lang="en-US" altLang="zh-CN" smtClean="0"/>
              <a:t>                                      </a:t>
            </a:r>
            <a:r>
              <a:rPr lang="zh-CN" altLang="en-US" smtClean="0"/>
              <a:t>；</a:t>
            </a:r>
            <a:endParaRPr lang="en-US" altLang="zh-CN" dirty="0" smtClean="0"/>
          </a:p>
          <a:p>
            <a:pPr lvl="1"/>
            <a:endParaRPr lang="en-US" altLang="zh-CN" dirty="0"/>
          </a:p>
          <a:p>
            <a:pPr lvl="1"/>
            <a:r>
              <a:rPr lang="zh-CN" altLang="en-US" dirty="0" smtClean="0"/>
              <a:t>于是</a:t>
            </a:r>
            <a:r>
              <a:rPr lang="zh-CN" altLang="en-US" smtClean="0"/>
              <a:t>，</a:t>
            </a:r>
            <a:r>
              <a:rPr lang="en-US" altLang="zh-CN" smtClean="0"/>
              <a:t>                                                                            </a:t>
            </a:r>
            <a:r>
              <a:rPr lang="zh-CN" altLang="en-US" smtClean="0"/>
              <a:t>。</a:t>
            </a:r>
            <a:r>
              <a:rPr lang="en-US" altLang="zh-CN" smtClean="0"/>
              <a:t> </a:t>
            </a:r>
            <a:endParaRPr lang="en-US" altLang="zh-CN" dirty="0" smtClean="0"/>
          </a:p>
          <a:p>
            <a:pPr marL="457200" lvl="1" indent="0">
              <a:buNone/>
            </a:pPr>
            <a:endParaRPr lang="en-US" dirty="0"/>
          </a:p>
        </p:txBody>
      </p:sp>
      <p:pic>
        <p:nvPicPr>
          <p:cNvPr id="4" name="Picture 3" descr="latex-image-1.pdf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4809" y="2327905"/>
            <a:ext cx="965200" cy="279400"/>
          </a:xfrm>
          <a:prstGeom prst="rect">
            <a:avLst/>
          </a:prstGeom>
        </p:spPr>
      </p:pic>
      <p:pic>
        <p:nvPicPr>
          <p:cNvPr id="5" name="Picture 4" descr="latex-image-1.pdf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0321" y="2252119"/>
            <a:ext cx="812800" cy="368300"/>
          </a:xfrm>
          <a:prstGeom prst="rect">
            <a:avLst/>
          </a:prstGeom>
        </p:spPr>
      </p:pic>
      <p:pic>
        <p:nvPicPr>
          <p:cNvPr id="6" name="Picture 5" descr="latex-image-1.pdf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3856" y="2252119"/>
            <a:ext cx="774700" cy="368300"/>
          </a:xfrm>
          <a:prstGeom prst="rect">
            <a:avLst/>
          </a:prstGeom>
        </p:spPr>
      </p:pic>
      <p:pic>
        <p:nvPicPr>
          <p:cNvPr id="8" name="Picture 7" descr="latex-image-1.pdf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5011" y="2942343"/>
            <a:ext cx="3124200" cy="1079500"/>
          </a:xfrm>
          <a:prstGeom prst="rect">
            <a:avLst/>
          </a:prstGeom>
        </p:spPr>
      </p:pic>
      <p:pic>
        <p:nvPicPr>
          <p:cNvPr id="9" name="Picture 8" descr="latex-image-1.pdf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8840" y="3316826"/>
            <a:ext cx="1600200" cy="381000"/>
          </a:xfrm>
          <a:prstGeom prst="rect">
            <a:avLst/>
          </a:prstGeom>
        </p:spPr>
      </p:pic>
      <p:pic>
        <p:nvPicPr>
          <p:cNvPr id="10" name="Picture 9" descr="latex-image-1.pdf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6726" y="4315657"/>
            <a:ext cx="1562100" cy="368300"/>
          </a:xfrm>
          <a:prstGeom prst="rect">
            <a:avLst/>
          </a:prstGeom>
        </p:spPr>
      </p:pic>
      <p:pic>
        <p:nvPicPr>
          <p:cNvPr id="11" name="Picture 10" descr="latex-image-1.pdf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0868" y="3951645"/>
            <a:ext cx="3086100" cy="1079500"/>
          </a:xfrm>
          <a:prstGeom prst="rect">
            <a:avLst/>
          </a:prstGeom>
        </p:spPr>
      </p:pic>
      <p:pic>
        <p:nvPicPr>
          <p:cNvPr id="12" name="Picture 11" descr="latex-image-1.pdf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4549" y="5339552"/>
            <a:ext cx="6286500" cy="406400"/>
          </a:xfrm>
          <a:prstGeom prst="rect">
            <a:avLst/>
          </a:prstGeom>
        </p:spPr>
      </p:pic>
      <p:pic>
        <p:nvPicPr>
          <p:cNvPr id="2051" name="Picture 3" descr="C:\Users\Administrator\Desktop\laeqed3747186098356977104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5520" y="2313391"/>
            <a:ext cx="1228725" cy="276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埃尔米特</a:t>
            </a:r>
            <a:r>
              <a:rPr lang="zh-CN" altLang="en-US" dirty="0" smtClean="0"/>
              <a:t>插值多项式的计算</a:t>
            </a:r>
            <a:r>
              <a:rPr lang="en-US" altLang="zh-CN" dirty="0" smtClean="0"/>
              <a:t> (3)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解的形式：</a:t>
            </a:r>
            <a:endParaRPr lang="en-US" altLang="zh-CN" dirty="0" smtClean="0"/>
          </a:p>
          <a:p>
            <a:pPr marL="971550" lvl="1" indent="-514350">
              <a:buFont typeface="+mj-lt"/>
              <a:buAutoNum type="arabicPeriod"/>
            </a:pPr>
            <a:r>
              <a:rPr lang="zh-CN" altLang="en-US" smtClean="0"/>
              <a:t>记                       </a:t>
            </a:r>
            <a:r>
              <a:rPr lang="en-US" altLang="zh-CN" smtClean="0"/>
              <a:t>                    </a:t>
            </a:r>
            <a:endParaRPr lang="en-US" altLang="zh-CN" dirty="0" smtClean="0"/>
          </a:p>
          <a:p>
            <a:pPr marL="971550" lvl="1" indent="-514350">
              <a:buFont typeface="+mj-lt"/>
              <a:buAutoNum type="arabicPeriod"/>
            </a:pPr>
            <a:r>
              <a:rPr lang="zh-CN" altLang="en-US" smtClean="0"/>
              <a:t>令</a:t>
            </a:r>
            <a:r>
              <a:rPr lang="en-US" altLang="zh-CN" smtClean="0"/>
              <a:t>                                                                 </a:t>
            </a:r>
            <a:r>
              <a:rPr lang="zh-CN" altLang="en-US" dirty="0" smtClean="0"/>
              <a:t>则</a:t>
            </a:r>
            <a:r>
              <a:rPr lang="zh-CN" altLang="en-US" smtClean="0"/>
              <a:t>容易验证：</a:t>
            </a:r>
            <a:r>
              <a:rPr lang="en-US" altLang="zh-CN" smtClean="0"/>
              <a:t>                   </a:t>
            </a:r>
            <a:r>
              <a:rPr lang="zh-CN" altLang="en-US" smtClean="0"/>
              <a:t>且当             时</a:t>
            </a:r>
            <a:r>
              <a:rPr lang="zh-CN" altLang="en-US"/>
              <a:t>有</a:t>
            </a:r>
            <a:r>
              <a:rPr lang="en-US" altLang="zh-CN" smtClean="0"/>
              <a:t>                     </a:t>
            </a:r>
            <a:r>
              <a:rPr lang="zh-CN" altLang="en-US"/>
              <a:t>；</a:t>
            </a:r>
            <a:r>
              <a:rPr lang="zh-CN" altLang="en-US" smtClean="0"/>
              <a:t>此外，对一切                     有</a:t>
            </a:r>
            <a:endParaRPr lang="en-US" altLang="zh-CN" dirty="0" smtClean="0"/>
          </a:p>
          <a:p>
            <a:pPr marL="971550" lvl="1" indent="-514350">
              <a:buFont typeface="+mj-lt"/>
              <a:buAutoNum type="arabicPeriod"/>
            </a:pPr>
            <a:r>
              <a:rPr lang="zh-CN" altLang="en-US" smtClean="0"/>
              <a:t>令</a:t>
            </a:r>
            <a:r>
              <a:rPr lang="en-US" altLang="zh-CN" smtClean="0"/>
              <a:t>                                          </a:t>
            </a:r>
            <a:r>
              <a:rPr lang="zh-CN" altLang="en-US" smtClean="0"/>
              <a:t>则 对</a:t>
            </a:r>
            <a:r>
              <a:rPr lang="zh-CN" altLang="en-US" dirty="0" smtClean="0"/>
              <a:t>一切</a:t>
            </a:r>
            <a:r>
              <a:rPr lang="en-US" altLang="zh-CN" dirty="0" smtClean="0"/>
              <a:t>           </a:t>
            </a:r>
            <a:r>
              <a:rPr lang="zh-CN" altLang="en-US" smtClean="0"/>
              <a:t>有</a:t>
            </a:r>
            <a:r>
              <a:rPr lang="en-US" altLang="zh-CN" smtClean="0"/>
              <a:t>                     </a:t>
            </a:r>
            <a:r>
              <a:rPr lang="zh-CN" altLang="en-US" smtClean="0"/>
              <a:t>；同时</a:t>
            </a:r>
            <a:r>
              <a:rPr lang="en-US" altLang="zh-CN" smtClean="0"/>
              <a:t>                     </a:t>
            </a:r>
            <a:r>
              <a:rPr lang="zh-CN" altLang="en-US" smtClean="0"/>
              <a:t>，但当</a:t>
            </a:r>
            <a:r>
              <a:rPr lang="en-US" altLang="zh-CN" smtClean="0"/>
              <a:t>           </a:t>
            </a:r>
            <a:r>
              <a:rPr lang="zh-CN" altLang="en-US" smtClean="0"/>
              <a:t>时有 </a:t>
            </a:r>
            <a:endParaRPr lang="en-US" altLang="zh-CN" dirty="0" smtClean="0"/>
          </a:p>
          <a:p>
            <a:pPr marL="971550" lvl="1" indent="-514350">
              <a:buFont typeface="+mj-lt"/>
              <a:buAutoNum type="arabicPeriod"/>
            </a:pPr>
            <a:endParaRPr lang="en-US" dirty="0"/>
          </a:p>
        </p:txBody>
      </p:sp>
      <p:pic>
        <p:nvPicPr>
          <p:cNvPr id="5" name="Picture 4" descr="latex-image-1.pdf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0136" y="2224974"/>
            <a:ext cx="3276600" cy="546100"/>
          </a:xfrm>
          <a:prstGeom prst="rect">
            <a:avLst/>
          </a:prstGeom>
        </p:spPr>
      </p:pic>
      <p:pic>
        <p:nvPicPr>
          <p:cNvPr id="6" name="Picture 5" descr="latex-image-1.pdf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8346" y="2752913"/>
            <a:ext cx="5092700" cy="406400"/>
          </a:xfrm>
          <a:prstGeom prst="rect">
            <a:avLst/>
          </a:prstGeom>
        </p:spPr>
      </p:pic>
      <p:pic>
        <p:nvPicPr>
          <p:cNvPr id="8" name="Picture 7" descr="latex-image-1.pdf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736" y="3204469"/>
            <a:ext cx="1536700" cy="368300"/>
          </a:xfrm>
          <a:prstGeom prst="rect">
            <a:avLst/>
          </a:prstGeom>
        </p:spPr>
      </p:pic>
      <p:pic>
        <p:nvPicPr>
          <p:cNvPr id="9" name="Picture 8" descr="latex-image-1.pdf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1380" y="3177916"/>
            <a:ext cx="1574800" cy="381000"/>
          </a:xfrm>
          <a:prstGeom prst="rect">
            <a:avLst/>
          </a:prstGeom>
        </p:spPr>
      </p:pic>
      <p:pic>
        <p:nvPicPr>
          <p:cNvPr id="10" name="Picture 9" descr="latex-image-1.pdf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5225" y="3229869"/>
            <a:ext cx="762000" cy="342900"/>
          </a:xfrm>
          <a:prstGeom prst="rect">
            <a:avLst/>
          </a:prstGeom>
        </p:spPr>
      </p:pic>
      <p:pic>
        <p:nvPicPr>
          <p:cNvPr id="11" name="Picture 10" descr="latex-image-1.pdf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2405" y="4124825"/>
            <a:ext cx="1511300" cy="317500"/>
          </a:xfrm>
          <a:prstGeom prst="rect">
            <a:avLst/>
          </a:prstGeom>
        </p:spPr>
      </p:pic>
      <p:pic>
        <p:nvPicPr>
          <p:cNvPr id="12" name="Picture 11" descr="latex-image-1.pdf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4623" y="3643140"/>
            <a:ext cx="1600200" cy="368300"/>
          </a:xfrm>
          <a:prstGeom prst="rect">
            <a:avLst/>
          </a:prstGeom>
        </p:spPr>
      </p:pic>
      <p:pic>
        <p:nvPicPr>
          <p:cNvPr id="13" name="Picture 12" descr="latex-image-1.pdf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9296" y="4125531"/>
            <a:ext cx="3162300" cy="406400"/>
          </a:xfrm>
          <a:prstGeom prst="rect">
            <a:avLst/>
          </a:prstGeom>
        </p:spPr>
      </p:pic>
      <p:pic>
        <p:nvPicPr>
          <p:cNvPr id="14" name="Picture 13" descr="latex-image-1.pdf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6902" y="3679829"/>
            <a:ext cx="1511300" cy="317500"/>
          </a:xfrm>
          <a:prstGeom prst="rect">
            <a:avLst/>
          </a:prstGeom>
        </p:spPr>
      </p:pic>
      <p:pic>
        <p:nvPicPr>
          <p:cNvPr id="16" name="Picture 15" descr="latex-image-1.pdf"/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8346" y="4582576"/>
            <a:ext cx="1562100" cy="368300"/>
          </a:xfrm>
          <a:prstGeom prst="rect">
            <a:avLst/>
          </a:prstGeom>
        </p:spPr>
      </p:pic>
      <p:pic>
        <p:nvPicPr>
          <p:cNvPr id="17" name="Picture 16" descr="latex-image-1.pdf"/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8452" y="4582576"/>
            <a:ext cx="1485900" cy="368300"/>
          </a:xfrm>
          <a:prstGeom prst="rect">
            <a:avLst/>
          </a:prstGeom>
        </p:spPr>
      </p:pic>
      <p:pic>
        <p:nvPicPr>
          <p:cNvPr id="18" name="Picture 17" descr="latex-image-1.pdf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3382" y="4559998"/>
            <a:ext cx="762000" cy="342900"/>
          </a:xfrm>
          <a:prstGeom prst="rect">
            <a:avLst/>
          </a:prstGeom>
        </p:spPr>
      </p:pic>
      <p:pic>
        <p:nvPicPr>
          <p:cNvPr id="19" name="Picture 18" descr="latex-image-1.pdf"/>
          <p:cNvPicPr>
            <a:picLocks noChangeAspect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0544" y="5000454"/>
            <a:ext cx="1536700" cy="381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函数的多项式近似：泰勒级数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52272" y="1600200"/>
            <a:ext cx="4934527" cy="4525963"/>
          </a:xfrm>
        </p:spPr>
        <p:txBody>
          <a:bodyPr/>
          <a:lstStyle/>
          <a:p>
            <a:r>
              <a:rPr lang="zh-CN" altLang="en-US" smtClean="0"/>
              <a:t>泰勒级数</a:t>
            </a:r>
            <a:endParaRPr lang="en-US" altLang="zh-CN" smtClean="0"/>
          </a:p>
          <a:p>
            <a:pPr lvl="1"/>
            <a:r>
              <a:rPr lang="zh-CN" altLang="en-US" smtClean="0"/>
              <a:t>在各类数学函数中，多项式函数是较为简单的一类，且具有较好的数学性质。</a:t>
            </a:r>
            <a:endParaRPr lang="en-US" altLang="zh-CN" smtClean="0"/>
          </a:p>
          <a:p>
            <a:pPr lvl="1"/>
            <a:r>
              <a:rPr lang="zh-CN" altLang="en-US" smtClean="0"/>
              <a:t>泰勒级数的思想：用一系列多项式函数的和来“近似”给定函数。</a:t>
            </a:r>
            <a:endParaRPr lang="en-US" altLang="zh-CN" smtClean="0"/>
          </a:p>
          <a:p>
            <a:pPr lvl="1"/>
            <a:r>
              <a:rPr lang="zh-CN" altLang="en-US" smtClean="0"/>
              <a:t>是数学分析中的重要内容。</a:t>
            </a:r>
            <a:endParaRPr lang="en-US" dirty="0"/>
          </a:p>
        </p:txBody>
      </p:sp>
      <p:pic>
        <p:nvPicPr>
          <p:cNvPr id="4" name="Picture 3" descr="Taylor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720272"/>
            <a:ext cx="3134176" cy="440589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埃尔米特插值多项式的计算</a:t>
            </a:r>
            <a:r>
              <a:rPr lang="en-US" altLang="zh-CN"/>
              <a:t> </a:t>
            </a:r>
            <a:r>
              <a:rPr lang="en-US" altLang="zh-CN" smtClean="0"/>
              <a:t>(4)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mtClean="0"/>
              <a:t>关于         的计算：</a:t>
            </a:r>
            <a:endParaRPr lang="en-US" altLang="zh-CN" smtClean="0"/>
          </a:p>
          <a:p>
            <a:pPr lvl="1"/>
            <a:r>
              <a:rPr lang="zh-CN" altLang="en-US" smtClean="0"/>
              <a:t>因为                                  所以有</a:t>
            </a:r>
            <a:endParaRPr lang="en-US" altLang="zh-CN" smtClean="0"/>
          </a:p>
          <a:p>
            <a:pPr lvl="1"/>
            <a:endParaRPr lang="en-US" altLang="zh-CN"/>
          </a:p>
          <a:p>
            <a:pPr lvl="1"/>
            <a:endParaRPr lang="en-US" altLang="zh-CN" smtClean="0"/>
          </a:p>
          <a:p>
            <a:pPr lvl="1"/>
            <a:endParaRPr lang="en-US" altLang="zh-CN" smtClean="0"/>
          </a:p>
          <a:p>
            <a:pPr lvl="1"/>
            <a:r>
              <a:rPr lang="zh-CN" altLang="en-US" smtClean="0"/>
              <a:t>代入            并化简得</a:t>
            </a:r>
            <a:endParaRPr lang="zh-CN" altLang="en-US"/>
          </a:p>
        </p:txBody>
      </p:sp>
      <p:pic>
        <p:nvPicPr>
          <p:cNvPr id="1026" name="Picture 2" descr="C:\Users\Administrator\Desktop\laeqed737063483266671648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4221" y="1755980"/>
            <a:ext cx="609600" cy="333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Administrator\Desktop\laeqed3174232022156233648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9525" y="2256916"/>
            <a:ext cx="2543175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Administrator\Desktop\laeqed5246094982212397462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9524" y="2983888"/>
            <a:ext cx="3819525" cy="1114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Administrator\Desktop\laeqed8620173376848143201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9020" y="4431840"/>
            <a:ext cx="742950" cy="190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Administrator\Desktop\laeqed3745849720851413205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3734" y="4963653"/>
            <a:ext cx="2562225" cy="971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埃尔米特</a:t>
            </a:r>
            <a:r>
              <a:rPr lang="zh-CN" altLang="en-US" dirty="0" smtClean="0"/>
              <a:t>插值多项式的余项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余项的形式：</a:t>
            </a:r>
            <a:endParaRPr lang="en-US" altLang="zh-CN" dirty="0" smtClean="0"/>
          </a:p>
          <a:p>
            <a:pPr lvl="1"/>
            <a:r>
              <a:rPr lang="zh-CN" altLang="en-US" smtClean="0"/>
              <a:t>设</a:t>
            </a:r>
            <a:r>
              <a:rPr lang="en-US" altLang="zh-CN" smtClean="0"/>
              <a:t>          </a:t>
            </a:r>
            <a:r>
              <a:rPr lang="zh-CN" altLang="en-US" smtClean="0"/>
              <a:t>在</a:t>
            </a:r>
            <a:r>
              <a:rPr lang="zh-CN" altLang="en-US" dirty="0" smtClean="0"/>
              <a:t>定义域内</a:t>
            </a:r>
            <a:r>
              <a:rPr lang="zh-CN" altLang="en-US" smtClean="0"/>
              <a:t>具有</a:t>
            </a:r>
            <a:r>
              <a:rPr lang="en-US" altLang="zh-CN" smtClean="0"/>
              <a:t>            </a:t>
            </a:r>
            <a:r>
              <a:rPr lang="zh-CN" altLang="en-US" smtClean="0"/>
              <a:t>阶</a:t>
            </a:r>
            <a:r>
              <a:rPr lang="zh-CN" altLang="en-US" dirty="0" smtClean="0"/>
              <a:t>导数</a:t>
            </a:r>
            <a:r>
              <a:rPr lang="zh-CN" altLang="en-US" smtClean="0"/>
              <a:t>，</a:t>
            </a:r>
            <a:r>
              <a:rPr lang="en-US" altLang="zh-CN"/>
              <a:t> </a:t>
            </a:r>
            <a:r>
              <a:rPr lang="en-US" altLang="zh-CN" smtClean="0"/>
              <a:t>        </a:t>
            </a:r>
            <a:r>
              <a:rPr lang="zh-CN" altLang="en-US" smtClean="0"/>
              <a:t>是</a:t>
            </a:r>
            <a:r>
              <a:rPr lang="zh-CN" altLang="en-US" dirty="0" smtClean="0"/>
              <a:t>由</a:t>
            </a:r>
            <a:r>
              <a:rPr lang="zh-CN" altLang="en-US" smtClean="0"/>
              <a:t>节点</a:t>
            </a:r>
            <a:r>
              <a:rPr lang="en-US" altLang="zh-CN" smtClean="0"/>
              <a:t>               </a:t>
            </a:r>
            <a:r>
              <a:rPr lang="zh-CN" altLang="en-US" smtClean="0"/>
              <a:t>、函数值</a:t>
            </a:r>
            <a:r>
              <a:rPr lang="en-US" altLang="zh-CN" smtClean="0"/>
              <a:t>                      </a:t>
            </a:r>
            <a:r>
              <a:rPr lang="zh-CN" altLang="en-US" smtClean="0"/>
              <a:t>及</a:t>
            </a:r>
            <a:r>
              <a:rPr lang="zh-CN" altLang="en-US" dirty="0" smtClean="0"/>
              <a:t>一阶导数</a:t>
            </a:r>
            <a:r>
              <a:rPr lang="zh-CN" altLang="en-US" smtClean="0"/>
              <a:t>值</a:t>
            </a:r>
            <a:r>
              <a:rPr lang="en-US" altLang="zh-CN" smtClean="0"/>
              <a:t>                       </a:t>
            </a:r>
            <a:r>
              <a:rPr lang="zh-CN" altLang="en-US" smtClean="0"/>
              <a:t>决定</a:t>
            </a:r>
            <a:r>
              <a:rPr lang="zh-CN" altLang="en-US" dirty="0" smtClean="0"/>
              <a:t>的埃尔米特插值多项式；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在</a:t>
            </a:r>
            <a:r>
              <a:rPr lang="zh-CN" altLang="en-US" smtClean="0"/>
              <a:t>任一点    处</a:t>
            </a:r>
            <a:r>
              <a:rPr lang="zh-CN" altLang="en-US" dirty="0" smtClean="0"/>
              <a:t>，有</a:t>
            </a:r>
            <a:endParaRPr lang="en-US" altLang="zh-CN" dirty="0" smtClean="0"/>
          </a:p>
          <a:p>
            <a:pPr lvl="1"/>
            <a:endParaRPr lang="en-US" dirty="0"/>
          </a:p>
          <a:p>
            <a:pPr lvl="1"/>
            <a:endParaRPr lang="en-US" dirty="0" smtClean="0"/>
          </a:p>
          <a:p>
            <a:pPr marL="457200" lvl="1" indent="0">
              <a:buNone/>
            </a:pPr>
            <a:r>
              <a:rPr lang="en-US" altLang="zh-CN" dirty="0" smtClean="0"/>
              <a:t>    </a:t>
            </a:r>
            <a:r>
              <a:rPr lang="zh-CN" altLang="en-US" smtClean="0"/>
              <a:t>其中</a:t>
            </a:r>
            <a:r>
              <a:rPr lang="en-US" altLang="zh-CN" smtClean="0"/>
              <a:t>    </a:t>
            </a:r>
            <a:r>
              <a:rPr lang="zh-CN" altLang="en-US" smtClean="0"/>
              <a:t>与</a:t>
            </a:r>
            <a:r>
              <a:rPr lang="en-US" altLang="zh-CN" smtClean="0"/>
              <a:t>    </a:t>
            </a:r>
            <a:r>
              <a:rPr lang="zh-CN" altLang="en-US" smtClean="0"/>
              <a:t>相关</a:t>
            </a:r>
            <a:r>
              <a:rPr lang="zh-CN" altLang="en-US" dirty="0" smtClean="0"/>
              <a:t>。</a:t>
            </a:r>
            <a:endParaRPr lang="en-US" dirty="0"/>
          </a:p>
        </p:txBody>
      </p:sp>
      <p:pic>
        <p:nvPicPr>
          <p:cNvPr id="4" name="Picture 3" descr="latex-image-1.pdf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8241" y="2254998"/>
            <a:ext cx="647700" cy="368300"/>
          </a:xfrm>
          <a:prstGeom prst="rect">
            <a:avLst/>
          </a:prstGeom>
        </p:spPr>
      </p:pic>
      <p:pic>
        <p:nvPicPr>
          <p:cNvPr id="6" name="Picture 5" descr="latex-image-1.pdf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3195" y="2271819"/>
            <a:ext cx="762000" cy="368300"/>
          </a:xfrm>
          <a:prstGeom prst="rect">
            <a:avLst/>
          </a:prstGeom>
        </p:spPr>
      </p:pic>
      <p:pic>
        <p:nvPicPr>
          <p:cNvPr id="7" name="Picture 6" descr="latex-image-1.pdf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4688" y="2689483"/>
            <a:ext cx="1104900" cy="368300"/>
          </a:xfrm>
          <a:prstGeom prst="rect">
            <a:avLst/>
          </a:prstGeom>
        </p:spPr>
      </p:pic>
      <p:pic>
        <p:nvPicPr>
          <p:cNvPr id="8" name="Picture 7" descr="latex-image-1.pdf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576" y="2692360"/>
            <a:ext cx="1587500" cy="368300"/>
          </a:xfrm>
          <a:prstGeom prst="rect">
            <a:avLst/>
          </a:prstGeom>
        </p:spPr>
      </p:pic>
      <p:pic>
        <p:nvPicPr>
          <p:cNvPr id="9" name="Picture 8" descr="latex-image-1.pdf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6651" y="3131786"/>
            <a:ext cx="1689100" cy="381000"/>
          </a:xfrm>
          <a:prstGeom prst="rect">
            <a:avLst/>
          </a:prstGeom>
        </p:spPr>
      </p:pic>
      <p:pic>
        <p:nvPicPr>
          <p:cNvPr id="10" name="Picture 9" descr="latex-image-1.pdf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9234" y="4165895"/>
            <a:ext cx="5330779" cy="892276"/>
          </a:xfrm>
          <a:prstGeom prst="rect">
            <a:avLst/>
          </a:prstGeom>
        </p:spPr>
      </p:pic>
      <p:pic>
        <p:nvPicPr>
          <p:cNvPr id="11" name="Picture 10" descr="latex-image-1.pdf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7745" y="5184203"/>
            <a:ext cx="165100" cy="330200"/>
          </a:xfrm>
          <a:prstGeom prst="rect">
            <a:avLst/>
          </a:prstGeom>
        </p:spPr>
      </p:pic>
      <p:pic>
        <p:nvPicPr>
          <p:cNvPr id="12" name="Picture 11" descr="latex-image-1.pdf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7337" y="5275164"/>
            <a:ext cx="190500" cy="165100"/>
          </a:xfrm>
          <a:prstGeom prst="rect">
            <a:avLst/>
          </a:prstGeom>
        </p:spPr>
      </p:pic>
      <p:pic>
        <p:nvPicPr>
          <p:cNvPr id="1028" name="Picture 4" descr="C:\Users\Administrator\Desktop\laeqed4490858092105678777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0471" y="2335325"/>
            <a:ext cx="800100" cy="238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1" descr="latex-image-1.pdf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9237" y="3735924"/>
            <a:ext cx="190500" cy="165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练习</a:t>
            </a:r>
            <a:r>
              <a:rPr lang="zh-CN" altLang="en-US"/>
              <a:t>：埃尔米特插值</a:t>
            </a:r>
            <a:r>
              <a:rPr lang="zh-CN" altLang="en-US" dirty="0" smtClean="0"/>
              <a:t>实现</a:t>
            </a:r>
            <a:r>
              <a:rPr lang="en-US" altLang="zh-CN" dirty="0" smtClean="0"/>
              <a:t> (1)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252307" y="1641040"/>
            <a:ext cx="8645694" cy="4401205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r>
              <a:rPr lang="en-US" altLang="zh-CN" sz="2800" dirty="0" err="1" smtClean="0">
                <a:solidFill>
                  <a:srgbClr val="008000"/>
                </a:solidFill>
              </a:rPr>
              <a:t>def</a:t>
            </a:r>
            <a:r>
              <a:rPr lang="en-US" altLang="zh-CN" sz="2800" dirty="0" smtClean="0">
                <a:solidFill>
                  <a:schemeClr val="bg1"/>
                </a:solidFill>
              </a:rPr>
              <a:t>  L(lx, </a:t>
            </a:r>
            <a:r>
              <a:rPr lang="en-US" altLang="zh-CN" sz="2800" dirty="0" err="1" smtClean="0">
                <a:solidFill>
                  <a:schemeClr val="bg1"/>
                </a:solidFill>
              </a:rPr>
              <a:t>i</a:t>
            </a:r>
            <a:r>
              <a:rPr lang="en-US" altLang="zh-CN" sz="2800" dirty="0" smtClean="0">
                <a:solidFill>
                  <a:schemeClr val="bg1"/>
                </a:solidFill>
              </a:rPr>
              <a:t>, x) :</a:t>
            </a:r>
          </a:p>
          <a:p>
            <a:r>
              <a:rPr lang="en-US" altLang="zh-CN" sz="2800" dirty="0" smtClean="0">
                <a:solidFill>
                  <a:schemeClr val="bg1"/>
                </a:solidFill>
              </a:rPr>
              <a:t>        </a:t>
            </a:r>
            <a:r>
              <a:rPr lang="en-US" altLang="zh-CN" sz="2800" dirty="0" smtClean="0">
                <a:solidFill>
                  <a:schemeClr val="accent1"/>
                </a:solidFill>
              </a:rPr>
              <a:t>”””lx: the points consisting of {</a:t>
            </a:r>
            <a:r>
              <a:rPr lang="en-US" altLang="zh-CN" sz="2800" dirty="0" err="1" smtClean="0">
                <a:solidFill>
                  <a:schemeClr val="accent1"/>
                </a:solidFill>
              </a:rPr>
              <a:t>x_i</a:t>
            </a:r>
            <a:r>
              <a:rPr lang="en-US" altLang="zh-CN" sz="2800" dirty="0" smtClean="0">
                <a:solidFill>
                  <a:schemeClr val="accent1"/>
                </a:solidFill>
              </a:rPr>
              <a:t>};</a:t>
            </a:r>
          </a:p>
          <a:p>
            <a:r>
              <a:rPr lang="en-US" altLang="zh-CN" sz="2800" dirty="0">
                <a:solidFill>
                  <a:schemeClr val="accent1"/>
                </a:solidFill>
              </a:rPr>
              <a:t>	 </a:t>
            </a:r>
            <a:r>
              <a:rPr lang="en-US" altLang="zh-CN" sz="2800" dirty="0" smtClean="0">
                <a:solidFill>
                  <a:schemeClr val="accent1"/>
                </a:solidFill>
              </a:rPr>
              <a:t> </a:t>
            </a:r>
            <a:r>
              <a:rPr lang="en-US" altLang="zh-CN" sz="2800" dirty="0" err="1" smtClean="0">
                <a:solidFill>
                  <a:schemeClr val="accent1"/>
                </a:solidFill>
              </a:rPr>
              <a:t>i</a:t>
            </a:r>
            <a:r>
              <a:rPr lang="en-US" altLang="zh-CN" sz="2800" dirty="0" smtClean="0">
                <a:solidFill>
                  <a:schemeClr val="accent1"/>
                </a:solidFill>
              </a:rPr>
              <a:t>: the index;  x: the input variable</a:t>
            </a:r>
          </a:p>
          <a:p>
            <a:r>
              <a:rPr lang="en-US" altLang="zh-CN" sz="2800" dirty="0" smtClean="0">
                <a:solidFill>
                  <a:schemeClr val="accent1"/>
                </a:solidFill>
              </a:rPr>
              <a:t>             @requires: </a:t>
            </a:r>
            <a:r>
              <a:rPr lang="en-US" altLang="zh-CN" sz="2800" dirty="0" err="1" smtClean="0">
                <a:solidFill>
                  <a:schemeClr val="accent1"/>
                </a:solidFill>
              </a:rPr>
              <a:t>i</a:t>
            </a:r>
            <a:r>
              <a:rPr lang="en-US" altLang="zh-CN" sz="2800" dirty="0" smtClean="0">
                <a:solidFill>
                  <a:schemeClr val="accent1"/>
                </a:solidFill>
              </a:rPr>
              <a:t>&lt;=</a:t>
            </a:r>
            <a:r>
              <a:rPr lang="en-US" altLang="zh-CN" sz="2800" dirty="0" err="1" smtClean="0">
                <a:solidFill>
                  <a:schemeClr val="accent1"/>
                </a:solidFill>
              </a:rPr>
              <a:t>len</a:t>
            </a:r>
            <a:r>
              <a:rPr lang="en-US" altLang="zh-CN" sz="2800" dirty="0" smtClean="0">
                <a:solidFill>
                  <a:schemeClr val="accent1"/>
                </a:solidFill>
              </a:rPr>
              <a:t>(lx)</a:t>
            </a:r>
          </a:p>
          <a:p>
            <a:r>
              <a:rPr lang="en-US" altLang="zh-CN" sz="2800" dirty="0" smtClean="0">
                <a:solidFill>
                  <a:schemeClr val="accent1"/>
                </a:solidFill>
              </a:rPr>
              <a:t>             @requires: elements in lx are pairwise different”””</a:t>
            </a:r>
          </a:p>
          <a:p>
            <a:r>
              <a:rPr lang="en-US" altLang="zh-CN" sz="2800" dirty="0">
                <a:solidFill>
                  <a:schemeClr val="accent1"/>
                </a:solidFill>
              </a:rPr>
              <a:t>	</a:t>
            </a:r>
            <a:r>
              <a:rPr lang="en-US" altLang="zh-CN" sz="2800" dirty="0" smtClean="0">
                <a:solidFill>
                  <a:srgbClr val="000000"/>
                </a:solidFill>
              </a:rPr>
              <a:t>t, v = lx[</a:t>
            </a:r>
            <a:r>
              <a:rPr lang="en-US" altLang="zh-CN" sz="2800" dirty="0" err="1" smtClean="0">
                <a:solidFill>
                  <a:srgbClr val="000000"/>
                </a:solidFill>
              </a:rPr>
              <a:t>i</a:t>
            </a:r>
            <a:r>
              <a:rPr lang="en-US" altLang="zh-CN" sz="2800" dirty="0" smtClean="0">
                <a:solidFill>
                  <a:srgbClr val="000000"/>
                </a:solidFill>
              </a:rPr>
              <a:t>], 1</a:t>
            </a:r>
          </a:p>
          <a:p>
            <a:r>
              <a:rPr lang="en-US" altLang="zh-CN" sz="2800" smtClean="0">
                <a:solidFill>
                  <a:schemeClr val="accent1"/>
                </a:solidFill>
              </a:rPr>
              <a:t>	</a:t>
            </a:r>
            <a:r>
              <a:rPr lang="en-US" altLang="zh-CN" sz="2800" smtClean="0">
                <a:solidFill>
                  <a:srgbClr val="008000"/>
                </a:solidFill>
              </a:rPr>
              <a:t>for</a:t>
            </a:r>
            <a:r>
              <a:rPr lang="en-US" altLang="zh-CN" sz="2800" smtClean="0">
                <a:solidFill>
                  <a:schemeClr val="bg1"/>
                </a:solidFill>
              </a:rPr>
              <a:t> </a:t>
            </a:r>
            <a:r>
              <a:rPr lang="en-US" altLang="zh-CN" sz="2800" dirty="0" smtClean="0">
                <a:solidFill>
                  <a:schemeClr val="bg1"/>
                </a:solidFill>
              </a:rPr>
              <a:t>m </a:t>
            </a:r>
            <a:r>
              <a:rPr lang="en-US" altLang="zh-CN" sz="2800" smtClean="0">
                <a:solidFill>
                  <a:srgbClr val="008000"/>
                </a:solidFill>
              </a:rPr>
              <a:t>in</a:t>
            </a:r>
            <a:r>
              <a:rPr lang="en-US" altLang="zh-CN" sz="2800" smtClean="0">
                <a:solidFill>
                  <a:schemeClr val="bg1"/>
                </a:solidFill>
              </a:rPr>
              <a:t> lx :</a:t>
            </a:r>
          </a:p>
          <a:p>
            <a:r>
              <a:rPr lang="en-US" altLang="zh-CN" sz="2800">
                <a:solidFill>
                  <a:schemeClr val="bg1"/>
                </a:solidFill>
              </a:rPr>
              <a:t>	</a:t>
            </a:r>
            <a:r>
              <a:rPr lang="en-US" altLang="zh-CN" sz="2800" smtClean="0">
                <a:solidFill>
                  <a:schemeClr val="bg1"/>
                </a:solidFill>
              </a:rPr>
              <a:t>	</a:t>
            </a:r>
            <a:r>
              <a:rPr lang="en-US" altLang="zh-CN" sz="2800">
                <a:solidFill>
                  <a:srgbClr val="008000"/>
                </a:solidFill>
              </a:rPr>
              <a:t>if</a:t>
            </a:r>
            <a:r>
              <a:rPr lang="en-US" altLang="zh-CN" sz="2800" smtClean="0">
                <a:solidFill>
                  <a:schemeClr val="bg1"/>
                </a:solidFill>
              </a:rPr>
              <a:t> m!=t:</a:t>
            </a:r>
            <a:endParaRPr lang="en-US" altLang="zh-CN" sz="2800" dirty="0" smtClean="0">
              <a:solidFill>
                <a:schemeClr val="bg1"/>
              </a:solidFill>
            </a:endParaRPr>
          </a:p>
          <a:p>
            <a:r>
              <a:rPr lang="en-US" altLang="zh-CN" sz="2800" dirty="0">
                <a:solidFill>
                  <a:schemeClr val="accent1"/>
                </a:solidFill>
              </a:rPr>
              <a:t>	</a:t>
            </a:r>
            <a:r>
              <a:rPr lang="en-US" altLang="zh-CN" sz="2800" smtClean="0">
                <a:solidFill>
                  <a:schemeClr val="accent1"/>
                </a:solidFill>
              </a:rPr>
              <a:t>		</a:t>
            </a:r>
            <a:r>
              <a:rPr lang="en-US" altLang="zh-CN" sz="2800" smtClean="0">
                <a:solidFill>
                  <a:schemeClr val="bg1"/>
                </a:solidFill>
              </a:rPr>
              <a:t>v </a:t>
            </a:r>
            <a:r>
              <a:rPr lang="en-US" altLang="zh-CN" sz="2800" dirty="0" smtClean="0">
                <a:solidFill>
                  <a:schemeClr val="bg1"/>
                </a:solidFill>
              </a:rPr>
              <a:t>= v*(x-m)/(t-m)</a:t>
            </a:r>
          </a:p>
          <a:p>
            <a:r>
              <a:rPr lang="en-US" altLang="zh-CN" sz="2800" dirty="0">
                <a:solidFill>
                  <a:schemeClr val="accent1"/>
                </a:solidFill>
              </a:rPr>
              <a:t>	</a:t>
            </a:r>
            <a:r>
              <a:rPr lang="en-US" altLang="zh-CN" sz="2800" dirty="0" smtClean="0">
                <a:solidFill>
                  <a:srgbClr val="008000"/>
                </a:solidFill>
              </a:rPr>
              <a:t>return</a:t>
            </a:r>
            <a:r>
              <a:rPr lang="en-US" altLang="zh-CN" sz="2800" dirty="0" smtClean="0">
                <a:solidFill>
                  <a:schemeClr val="accent1"/>
                </a:solidFill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</a:rPr>
              <a:t>v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练习：埃尔米特插值实现</a:t>
            </a:r>
            <a:r>
              <a:rPr lang="en-US" altLang="zh-CN" dirty="0" smtClean="0"/>
              <a:t> (2)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457200" y="1961544"/>
            <a:ext cx="8314267" cy="4401205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r>
              <a:rPr lang="en-US" altLang="zh-CN" sz="2800" err="1" smtClean="0">
                <a:solidFill>
                  <a:srgbClr val="008000"/>
                </a:solidFill>
              </a:rPr>
              <a:t>def</a:t>
            </a:r>
            <a:r>
              <a:rPr lang="en-US" altLang="zh-CN" sz="2800" smtClean="0">
                <a:solidFill>
                  <a:schemeClr val="bg1"/>
                </a:solidFill>
              </a:rPr>
              <a:t>  Lp(lx, i) </a:t>
            </a:r>
            <a:r>
              <a:rPr lang="en-US" altLang="zh-CN" sz="2800" dirty="0" smtClean="0">
                <a:solidFill>
                  <a:schemeClr val="bg1"/>
                </a:solidFill>
              </a:rPr>
              <a:t>:</a:t>
            </a:r>
          </a:p>
          <a:p>
            <a:r>
              <a:rPr lang="en-US" altLang="zh-CN" sz="2800" dirty="0" smtClean="0">
                <a:solidFill>
                  <a:schemeClr val="bg1"/>
                </a:solidFill>
              </a:rPr>
              <a:t>       </a:t>
            </a:r>
            <a:r>
              <a:rPr lang="en-US" altLang="zh-CN" sz="2800" dirty="0" smtClean="0">
                <a:solidFill>
                  <a:schemeClr val="accent1"/>
                </a:solidFill>
              </a:rPr>
              <a:t>”””lx:  the points consisting of {</a:t>
            </a:r>
            <a:r>
              <a:rPr lang="en-US" altLang="zh-CN" sz="2800" dirty="0" err="1" smtClean="0">
                <a:solidFill>
                  <a:schemeClr val="accent1"/>
                </a:solidFill>
              </a:rPr>
              <a:t>x_i</a:t>
            </a:r>
            <a:r>
              <a:rPr lang="en-US" altLang="zh-CN" sz="2800" dirty="0" smtClean="0">
                <a:solidFill>
                  <a:schemeClr val="accent1"/>
                </a:solidFill>
              </a:rPr>
              <a:t>};</a:t>
            </a:r>
          </a:p>
          <a:p>
            <a:r>
              <a:rPr lang="en-US" altLang="zh-CN" sz="2800">
                <a:solidFill>
                  <a:schemeClr val="accent1"/>
                </a:solidFill>
              </a:rPr>
              <a:t>	</a:t>
            </a:r>
            <a:r>
              <a:rPr lang="en-US" altLang="zh-CN" sz="2800" smtClean="0">
                <a:solidFill>
                  <a:schemeClr val="accent1"/>
                </a:solidFill>
              </a:rPr>
              <a:t> </a:t>
            </a:r>
            <a:r>
              <a:rPr lang="en-US" altLang="zh-CN" sz="2800" dirty="0" err="1" smtClean="0">
                <a:solidFill>
                  <a:schemeClr val="accent1"/>
                </a:solidFill>
              </a:rPr>
              <a:t>i</a:t>
            </a:r>
            <a:r>
              <a:rPr lang="en-US" altLang="zh-CN" sz="2800" dirty="0" smtClean="0">
                <a:solidFill>
                  <a:schemeClr val="accent1"/>
                </a:solidFill>
              </a:rPr>
              <a:t>: the index of the point; </a:t>
            </a:r>
          </a:p>
          <a:p>
            <a:r>
              <a:rPr lang="en-US" altLang="zh-CN" sz="2800" dirty="0">
                <a:solidFill>
                  <a:schemeClr val="accent1"/>
                </a:solidFill>
              </a:rPr>
              <a:t>	 </a:t>
            </a:r>
            <a:r>
              <a:rPr lang="en-US" altLang="zh-CN" sz="2800" dirty="0" smtClean="0">
                <a:solidFill>
                  <a:schemeClr val="accent1"/>
                </a:solidFill>
              </a:rPr>
              <a:t>x: the input</a:t>
            </a:r>
          </a:p>
          <a:p>
            <a:r>
              <a:rPr lang="en-US" altLang="zh-CN" sz="2800" smtClean="0">
                <a:solidFill>
                  <a:schemeClr val="accent1"/>
                </a:solidFill>
              </a:rPr>
              <a:t>           @</a:t>
            </a:r>
            <a:r>
              <a:rPr lang="en-US" altLang="zh-CN" sz="2800" dirty="0" smtClean="0">
                <a:solidFill>
                  <a:schemeClr val="accent1"/>
                </a:solidFill>
              </a:rPr>
              <a:t>requires: elements in lx are pairwise </a:t>
            </a:r>
            <a:r>
              <a:rPr lang="en-US" altLang="zh-CN" sz="2800" smtClean="0">
                <a:solidFill>
                  <a:schemeClr val="accent1"/>
                </a:solidFill>
              </a:rPr>
              <a:t>different”””</a:t>
            </a:r>
          </a:p>
          <a:p>
            <a:r>
              <a:rPr lang="en-US" altLang="zh-CN" sz="2800">
                <a:solidFill>
                  <a:schemeClr val="accent1"/>
                </a:solidFill>
              </a:rPr>
              <a:t>	</a:t>
            </a:r>
            <a:r>
              <a:rPr lang="en-US" altLang="zh-CN" sz="2800" smtClean="0">
                <a:solidFill>
                  <a:schemeClr val="bg1"/>
                </a:solidFill>
              </a:rPr>
              <a:t>t, v = lx[i], 0</a:t>
            </a:r>
          </a:p>
          <a:p>
            <a:r>
              <a:rPr lang="en-US" altLang="zh-CN" sz="2800">
                <a:solidFill>
                  <a:schemeClr val="bg1"/>
                </a:solidFill>
              </a:rPr>
              <a:t>	</a:t>
            </a:r>
            <a:r>
              <a:rPr lang="en-US" altLang="zh-CN" sz="2800" smtClean="0">
                <a:solidFill>
                  <a:srgbClr val="008000"/>
                </a:solidFill>
              </a:rPr>
              <a:t>for </a:t>
            </a:r>
            <a:r>
              <a:rPr lang="en-US" altLang="zh-CN" sz="2800" smtClean="0">
                <a:solidFill>
                  <a:schemeClr val="bg1"/>
                </a:solidFill>
              </a:rPr>
              <a:t>m </a:t>
            </a:r>
            <a:r>
              <a:rPr lang="en-US" altLang="zh-CN" sz="2800" smtClean="0">
                <a:solidFill>
                  <a:srgbClr val="008000"/>
                </a:solidFill>
              </a:rPr>
              <a:t>in </a:t>
            </a:r>
            <a:r>
              <a:rPr lang="en-US" altLang="zh-CN" sz="2800" smtClean="0">
                <a:solidFill>
                  <a:schemeClr val="bg1"/>
                </a:solidFill>
              </a:rPr>
              <a:t>lx:</a:t>
            </a:r>
          </a:p>
          <a:p>
            <a:r>
              <a:rPr lang="en-US" altLang="zh-CN" sz="2800">
                <a:solidFill>
                  <a:schemeClr val="bg1"/>
                </a:solidFill>
              </a:rPr>
              <a:t>	</a:t>
            </a:r>
            <a:r>
              <a:rPr lang="en-US" altLang="zh-CN" sz="2800" smtClean="0">
                <a:solidFill>
                  <a:schemeClr val="bg1"/>
                </a:solidFill>
              </a:rPr>
              <a:t>	</a:t>
            </a:r>
            <a:r>
              <a:rPr lang="en-US" altLang="zh-CN" sz="2800">
                <a:solidFill>
                  <a:srgbClr val="008000"/>
                </a:solidFill>
              </a:rPr>
              <a:t> </a:t>
            </a:r>
            <a:r>
              <a:rPr lang="en-US" altLang="zh-CN" sz="2800" smtClean="0">
                <a:solidFill>
                  <a:srgbClr val="008000"/>
                </a:solidFill>
              </a:rPr>
              <a:t>if</a:t>
            </a:r>
            <a:r>
              <a:rPr lang="en-US" altLang="zh-CN" sz="2800" smtClean="0">
                <a:solidFill>
                  <a:schemeClr val="bg1"/>
                </a:solidFill>
              </a:rPr>
              <a:t> m!=t:</a:t>
            </a:r>
          </a:p>
          <a:p>
            <a:r>
              <a:rPr lang="en-US" altLang="zh-CN" sz="2800">
                <a:solidFill>
                  <a:schemeClr val="bg1"/>
                </a:solidFill>
              </a:rPr>
              <a:t>	</a:t>
            </a:r>
            <a:r>
              <a:rPr lang="en-US" altLang="zh-CN" sz="2800" smtClean="0">
                <a:solidFill>
                  <a:schemeClr val="bg1"/>
                </a:solidFill>
              </a:rPr>
              <a:t>		v += 1/(t-m)</a:t>
            </a:r>
            <a:endParaRPr lang="en-US" altLang="zh-CN" sz="2800" dirty="0" smtClean="0">
              <a:solidFill>
                <a:schemeClr val="bg1"/>
              </a:solidFill>
            </a:endParaRPr>
          </a:p>
          <a:p>
            <a:r>
              <a:rPr lang="en-US" altLang="zh-CN" sz="2800">
                <a:solidFill>
                  <a:schemeClr val="accent1"/>
                </a:solidFill>
              </a:rPr>
              <a:t>	</a:t>
            </a:r>
            <a:r>
              <a:rPr lang="en-US" altLang="zh-CN" sz="2800" smtClean="0">
                <a:solidFill>
                  <a:srgbClr val="008000"/>
                </a:solidFill>
              </a:rPr>
              <a:t>return </a:t>
            </a:r>
            <a:r>
              <a:rPr lang="en-US" altLang="zh-CN" sz="2800">
                <a:solidFill>
                  <a:schemeClr val="bg1"/>
                </a:solidFill>
              </a:rPr>
              <a:t>v</a:t>
            </a:r>
            <a:endParaRPr lang="en-US" altLang="zh-CN" sz="2800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练习：</a:t>
            </a:r>
            <a:r>
              <a:rPr lang="zh-CN" altLang="en-US" dirty="0"/>
              <a:t>埃尔米特插值实现</a:t>
            </a:r>
            <a:r>
              <a:rPr lang="en-US" altLang="zh-CN" dirty="0"/>
              <a:t> </a:t>
            </a:r>
            <a:r>
              <a:rPr lang="en-US" altLang="zh-CN" dirty="0" smtClean="0"/>
              <a:t>(3)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499533" y="4106434"/>
            <a:ext cx="8229600" cy="2246769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r>
              <a:rPr lang="en-US" altLang="zh-CN" sz="2800" dirty="0" err="1" smtClean="0">
                <a:solidFill>
                  <a:srgbClr val="008000"/>
                </a:solidFill>
              </a:rPr>
              <a:t>def</a:t>
            </a:r>
            <a:r>
              <a:rPr lang="en-US" altLang="zh-CN" sz="2800" dirty="0" smtClean="0">
                <a:solidFill>
                  <a:schemeClr val="bg1"/>
                </a:solidFill>
              </a:rPr>
              <a:t>  Q(lx</a:t>
            </a:r>
            <a:r>
              <a:rPr lang="en-US" altLang="zh-CN" sz="2800" smtClean="0">
                <a:solidFill>
                  <a:schemeClr val="bg1"/>
                </a:solidFill>
              </a:rPr>
              <a:t>, i</a:t>
            </a:r>
            <a:r>
              <a:rPr lang="en-US" altLang="zh-CN" sz="2800" dirty="0" smtClean="0">
                <a:solidFill>
                  <a:schemeClr val="bg1"/>
                </a:solidFill>
              </a:rPr>
              <a:t>, x) :</a:t>
            </a:r>
          </a:p>
          <a:p>
            <a:r>
              <a:rPr lang="en-US" altLang="zh-CN" sz="2800" dirty="0" smtClean="0">
                <a:solidFill>
                  <a:schemeClr val="bg1"/>
                </a:solidFill>
              </a:rPr>
              <a:t>       </a:t>
            </a:r>
            <a:r>
              <a:rPr lang="en-US" altLang="zh-CN" sz="2800" dirty="0" smtClean="0">
                <a:solidFill>
                  <a:schemeClr val="accent1"/>
                </a:solidFill>
              </a:rPr>
              <a:t>”””lx:  the points consisting of {</a:t>
            </a:r>
            <a:r>
              <a:rPr lang="en-US" altLang="zh-CN" sz="2800" dirty="0" err="1" smtClean="0">
                <a:solidFill>
                  <a:schemeClr val="accent1"/>
                </a:solidFill>
              </a:rPr>
              <a:t>x_i</a:t>
            </a:r>
            <a:r>
              <a:rPr lang="en-US" altLang="zh-CN" sz="2800" dirty="0" smtClean="0">
                <a:solidFill>
                  <a:schemeClr val="accent1"/>
                </a:solidFill>
              </a:rPr>
              <a:t>};</a:t>
            </a:r>
          </a:p>
          <a:p>
            <a:r>
              <a:rPr lang="en-US" altLang="zh-CN" sz="2800" dirty="0">
                <a:solidFill>
                  <a:schemeClr val="accent1"/>
                </a:solidFill>
              </a:rPr>
              <a:t>	</a:t>
            </a:r>
            <a:r>
              <a:rPr lang="en-US" altLang="zh-CN" sz="2800">
                <a:solidFill>
                  <a:schemeClr val="accent1"/>
                </a:solidFill>
              </a:rPr>
              <a:t> </a:t>
            </a:r>
            <a:r>
              <a:rPr lang="en-US" altLang="zh-CN" sz="2800" smtClean="0">
                <a:solidFill>
                  <a:schemeClr val="accent1"/>
                </a:solidFill>
              </a:rPr>
              <a:t>i</a:t>
            </a:r>
            <a:r>
              <a:rPr lang="en-US" altLang="zh-CN" sz="2800" dirty="0" smtClean="0">
                <a:solidFill>
                  <a:schemeClr val="accent1"/>
                </a:solidFill>
              </a:rPr>
              <a:t>: the index of the point; </a:t>
            </a:r>
          </a:p>
          <a:p>
            <a:r>
              <a:rPr lang="en-US" altLang="zh-CN" sz="2800" dirty="0">
                <a:solidFill>
                  <a:schemeClr val="accent1"/>
                </a:solidFill>
              </a:rPr>
              <a:t>	 </a:t>
            </a:r>
            <a:r>
              <a:rPr lang="en-US" altLang="zh-CN" sz="2800" dirty="0" smtClean="0">
                <a:solidFill>
                  <a:schemeClr val="accent1"/>
                </a:solidFill>
              </a:rPr>
              <a:t>x: </a:t>
            </a:r>
            <a:r>
              <a:rPr lang="en-US" altLang="zh-CN" sz="2800" smtClean="0">
                <a:solidFill>
                  <a:schemeClr val="accent1"/>
                </a:solidFill>
              </a:rPr>
              <a:t>the input”””</a:t>
            </a:r>
            <a:endParaRPr lang="en-US" altLang="zh-CN" sz="2800" dirty="0" smtClean="0">
              <a:solidFill>
                <a:schemeClr val="accent1"/>
              </a:solidFill>
            </a:endParaRPr>
          </a:p>
          <a:p>
            <a:r>
              <a:rPr lang="en-US" altLang="zh-CN" sz="2800" dirty="0">
                <a:solidFill>
                  <a:schemeClr val="accent1"/>
                </a:solidFill>
              </a:rPr>
              <a:t>	</a:t>
            </a:r>
            <a:r>
              <a:rPr lang="en-US" altLang="zh-CN" sz="2800" dirty="0" smtClean="0">
                <a:solidFill>
                  <a:srgbClr val="008000"/>
                </a:solidFill>
              </a:rPr>
              <a:t>return</a:t>
            </a:r>
            <a:r>
              <a:rPr lang="en-US" altLang="zh-CN" sz="2800" dirty="0" smtClean="0">
                <a:solidFill>
                  <a:schemeClr val="accent1"/>
                </a:solidFill>
              </a:rPr>
              <a:t> </a:t>
            </a:r>
            <a:r>
              <a:rPr lang="en-US" altLang="zh-CN" sz="2800" dirty="0" smtClean="0">
                <a:solidFill>
                  <a:schemeClr val="bg1"/>
                </a:solidFill>
              </a:rPr>
              <a:t>(x-lx[</a:t>
            </a:r>
            <a:r>
              <a:rPr lang="en-US" altLang="zh-CN" sz="2800" dirty="0" err="1" smtClean="0">
                <a:solidFill>
                  <a:schemeClr val="bg1"/>
                </a:solidFill>
              </a:rPr>
              <a:t>i</a:t>
            </a:r>
            <a:r>
              <a:rPr lang="en-US" altLang="zh-CN" sz="2800" dirty="0" smtClean="0">
                <a:solidFill>
                  <a:schemeClr val="bg1"/>
                </a:solidFill>
              </a:rPr>
              <a:t>])*L(</a:t>
            </a:r>
            <a:r>
              <a:rPr lang="en-US" altLang="zh-CN" sz="2800" dirty="0" err="1" smtClean="0">
                <a:solidFill>
                  <a:schemeClr val="bg1"/>
                </a:solidFill>
              </a:rPr>
              <a:t>lx,i,x</a:t>
            </a:r>
            <a:r>
              <a:rPr lang="en-US" altLang="zh-CN" sz="2800" smtClean="0">
                <a:solidFill>
                  <a:schemeClr val="bg1"/>
                </a:solidFill>
              </a:rPr>
              <a:t>)**2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57200" y="1566433"/>
            <a:ext cx="8314267" cy="2246769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r>
              <a:rPr lang="en-US" altLang="zh-CN" sz="2800" dirty="0" err="1" smtClean="0">
                <a:solidFill>
                  <a:srgbClr val="008000"/>
                </a:solidFill>
              </a:rPr>
              <a:t>def</a:t>
            </a:r>
            <a:r>
              <a:rPr lang="en-US" altLang="zh-CN" sz="2800" dirty="0" smtClean="0">
                <a:solidFill>
                  <a:schemeClr val="bg1"/>
                </a:solidFill>
              </a:rPr>
              <a:t>  P(lx</a:t>
            </a:r>
            <a:r>
              <a:rPr lang="en-US" altLang="zh-CN" sz="2800" smtClean="0">
                <a:solidFill>
                  <a:schemeClr val="bg1"/>
                </a:solidFill>
              </a:rPr>
              <a:t>, i</a:t>
            </a:r>
            <a:r>
              <a:rPr lang="en-US" altLang="zh-CN" sz="2800" dirty="0" smtClean="0">
                <a:solidFill>
                  <a:schemeClr val="bg1"/>
                </a:solidFill>
              </a:rPr>
              <a:t>, x) :</a:t>
            </a:r>
          </a:p>
          <a:p>
            <a:r>
              <a:rPr lang="en-US" altLang="zh-CN" sz="2800" dirty="0" smtClean="0">
                <a:solidFill>
                  <a:schemeClr val="bg1"/>
                </a:solidFill>
              </a:rPr>
              <a:t>       </a:t>
            </a:r>
            <a:r>
              <a:rPr lang="en-US" altLang="zh-CN" sz="2800" dirty="0" smtClean="0">
                <a:solidFill>
                  <a:schemeClr val="accent1"/>
                </a:solidFill>
              </a:rPr>
              <a:t>”””lx:  the points consisting of {</a:t>
            </a:r>
            <a:r>
              <a:rPr lang="en-US" altLang="zh-CN" sz="2800" dirty="0" err="1" smtClean="0">
                <a:solidFill>
                  <a:schemeClr val="accent1"/>
                </a:solidFill>
              </a:rPr>
              <a:t>x_i</a:t>
            </a:r>
            <a:r>
              <a:rPr lang="en-US" altLang="zh-CN" sz="2800" dirty="0" smtClean="0">
                <a:solidFill>
                  <a:schemeClr val="accent1"/>
                </a:solidFill>
              </a:rPr>
              <a:t>};</a:t>
            </a:r>
          </a:p>
          <a:p>
            <a:r>
              <a:rPr lang="en-US" altLang="zh-CN" sz="2800">
                <a:solidFill>
                  <a:schemeClr val="accent1"/>
                </a:solidFill>
              </a:rPr>
              <a:t>	</a:t>
            </a:r>
            <a:r>
              <a:rPr lang="en-US" altLang="zh-CN" sz="2800" smtClean="0">
                <a:solidFill>
                  <a:schemeClr val="accent1"/>
                </a:solidFill>
              </a:rPr>
              <a:t> </a:t>
            </a:r>
            <a:r>
              <a:rPr lang="en-US" altLang="zh-CN" sz="2800" dirty="0" err="1" smtClean="0">
                <a:solidFill>
                  <a:schemeClr val="accent1"/>
                </a:solidFill>
              </a:rPr>
              <a:t>i</a:t>
            </a:r>
            <a:r>
              <a:rPr lang="en-US" altLang="zh-CN" sz="2800" dirty="0" smtClean="0">
                <a:solidFill>
                  <a:schemeClr val="accent1"/>
                </a:solidFill>
              </a:rPr>
              <a:t>: the index of the point; </a:t>
            </a:r>
          </a:p>
          <a:p>
            <a:r>
              <a:rPr lang="en-US" altLang="zh-CN" sz="2800" dirty="0">
                <a:solidFill>
                  <a:schemeClr val="accent1"/>
                </a:solidFill>
              </a:rPr>
              <a:t>	 </a:t>
            </a:r>
            <a:r>
              <a:rPr lang="en-US" altLang="zh-CN" sz="2800" dirty="0" smtClean="0">
                <a:solidFill>
                  <a:schemeClr val="accent1"/>
                </a:solidFill>
              </a:rPr>
              <a:t>x: </a:t>
            </a:r>
            <a:r>
              <a:rPr lang="en-US" altLang="zh-CN" sz="2800" smtClean="0">
                <a:solidFill>
                  <a:schemeClr val="accent1"/>
                </a:solidFill>
              </a:rPr>
              <a:t>the input”””</a:t>
            </a:r>
            <a:endParaRPr lang="en-US" altLang="zh-CN" sz="2800" dirty="0" smtClean="0">
              <a:solidFill>
                <a:schemeClr val="accent1"/>
              </a:solidFill>
            </a:endParaRPr>
          </a:p>
          <a:p>
            <a:r>
              <a:rPr lang="en-US" altLang="zh-CN" sz="2800" dirty="0">
                <a:solidFill>
                  <a:schemeClr val="accent1"/>
                </a:solidFill>
              </a:rPr>
              <a:t>	</a:t>
            </a:r>
            <a:r>
              <a:rPr lang="en-US" altLang="zh-CN" sz="2800" dirty="0" smtClean="0">
                <a:solidFill>
                  <a:srgbClr val="008000"/>
                </a:solidFill>
              </a:rPr>
              <a:t>return</a:t>
            </a:r>
            <a:r>
              <a:rPr lang="en-US" altLang="zh-CN" sz="2800" dirty="0" smtClean="0">
                <a:solidFill>
                  <a:schemeClr val="accent1"/>
                </a:solidFill>
              </a:rPr>
              <a:t> </a:t>
            </a:r>
            <a:r>
              <a:rPr lang="en-US" altLang="zh-CN" sz="2800" smtClean="0">
                <a:solidFill>
                  <a:schemeClr val="bg1"/>
                </a:solidFill>
              </a:rPr>
              <a:t>(1-2*Lp(lx,i)(</a:t>
            </a:r>
            <a:r>
              <a:rPr lang="en-US" altLang="zh-CN" sz="2800" dirty="0" smtClean="0">
                <a:solidFill>
                  <a:schemeClr val="bg1"/>
                </a:solidFill>
              </a:rPr>
              <a:t>x-lx[</a:t>
            </a:r>
            <a:r>
              <a:rPr lang="en-US" altLang="zh-CN" sz="2800" dirty="0" err="1" smtClean="0">
                <a:solidFill>
                  <a:schemeClr val="bg1"/>
                </a:solidFill>
              </a:rPr>
              <a:t>i</a:t>
            </a:r>
            <a:r>
              <a:rPr lang="en-US" altLang="zh-CN" sz="2800" dirty="0" smtClean="0">
                <a:solidFill>
                  <a:schemeClr val="bg1"/>
                </a:solidFill>
              </a:rPr>
              <a:t>]))*L(</a:t>
            </a:r>
            <a:r>
              <a:rPr lang="en-US" altLang="zh-CN" sz="2800" dirty="0" err="1" smtClean="0">
                <a:solidFill>
                  <a:schemeClr val="bg1"/>
                </a:solidFill>
              </a:rPr>
              <a:t>lx,i,x</a:t>
            </a:r>
            <a:r>
              <a:rPr lang="en-US" altLang="zh-CN" sz="2800" dirty="0" smtClean="0">
                <a:solidFill>
                  <a:schemeClr val="bg1"/>
                </a:solidFill>
              </a:rPr>
              <a:t>)**2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练习：埃尔米特插值实现</a:t>
            </a:r>
            <a:r>
              <a:rPr lang="en-US" altLang="zh-CN" dirty="0"/>
              <a:t> </a:t>
            </a:r>
            <a:r>
              <a:rPr lang="en-US" altLang="zh-CN" dirty="0" smtClean="0"/>
              <a:t>(4)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336409" y="1699916"/>
            <a:ext cx="8603644" cy="4401205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r>
              <a:rPr lang="en-US" altLang="zh-CN" sz="2800" dirty="0" err="1" smtClean="0">
                <a:solidFill>
                  <a:srgbClr val="008000"/>
                </a:solidFill>
              </a:rPr>
              <a:t>def</a:t>
            </a:r>
            <a:r>
              <a:rPr lang="en-US" altLang="zh-CN" sz="2800" dirty="0" smtClean="0">
                <a:solidFill>
                  <a:schemeClr val="bg1"/>
                </a:solidFill>
              </a:rPr>
              <a:t>  </a:t>
            </a:r>
            <a:r>
              <a:rPr lang="en-US" altLang="zh-CN" sz="2800" dirty="0" err="1" smtClean="0">
                <a:solidFill>
                  <a:schemeClr val="bg1"/>
                </a:solidFill>
              </a:rPr>
              <a:t>Hermit_interp</a:t>
            </a:r>
            <a:r>
              <a:rPr lang="en-US" altLang="zh-CN" sz="2800" dirty="0" smtClean="0">
                <a:solidFill>
                  <a:schemeClr val="bg1"/>
                </a:solidFill>
              </a:rPr>
              <a:t>(lx, lf, </a:t>
            </a:r>
            <a:r>
              <a:rPr lang="en-US" altLang="zh-CN" sz="2800" dirty="0" err="1" smtClean="0">
                <a:solidFill>
                  <a:schemeClr val="bg1"/>
                </a:solidFill>
              </a:rPr>
              <a:t>lp</a:t>
            </a:r>
            <a:r>
              <a:rPr lang="en-US" altLang="zh-CN" sz="2800" dirty="0" smtClean="0">
                <a:solidFill>
                  <a:schemeClr val="bg1"/>
                </a:solidFill>
              </a:rPr>
              <a:t>, x) :</a:t>
            </a:r>
          </a:p>
          <a:p>
            <a:r>
              <a:rPr lang="en-US" altLang="zh-CN" sz="2800" dirty="0" smtClean="0">
                <a:solidFill>
                  <a:schemeClr val="bg1"/>
                </a:solidFill>
              </a:rPr>
              <a:t>       </a:t>
            </a:r>
            <a:r>
              <a:rPr lang="en-US" altLang="zh-CN" sz="2800" dirty="0" smtClean="0">
                <a:solidFill>
                  <a:schemeClr val="accent1"/>
                </a:solidFill>
              </a:rPr>
              <a:t>”””lx:  the points consisting of {</a:t>
            </a:r>
            <a:r>
              <a:rPr lang="en-US" altLang="zh-CN" sz="2800" dirty="0" err="1" smtClean="0">
                <a:solidFill>
                  <a:schemeClr val="accent1"/>
                </a:solidFill>
              </a:rPr>
              <a:t>x_i</a:t>
            </a:r>
            <a:r>
              <a:rPr lang="en-US" altLang="zh-CN" sz="2800" dirty="0" smtClean="0">
                <a:solidFill>
                  <a:schemeClr val="accent1"/>
                </a:solidFill>
              </a:rPr>
              <a:t>};</a:t>
            </a:r>
          </a:p>
          <a:p>
            <a:r>
              <a:rPr lang="en-US" altLang="zh-CN" sz="2800" dirty="0">
                <a:solidFill>
                  <a:schemeClr val="accent1"/>
                </a:solidFill>
              </a:rPr>
              <a:t>	 </a:t>
            </a:r>
            <a:r>
              <a:rPr lang="en-US" altLang="zh-CN" sz="2800" dirty="0" smtClean="0">
                <a:solidFill>
                  <a:schemeClr val="accent1"/>
                </a:solidFill>
              </a:rPr>
              <a:t>lf:  the values consisting of {f(</a:t>
            </a:r>
            <a:r>
              <a:rPr lang="en-US" altLang="zh-CN" sz="2800" dirty="0" err="1" smtClean="0">
                <a:solidFill>
                  <a:schemeClr val="accent1"/>
                </a:solidFill>
              </a:rPr>
              <a:t>x_i</a:t>
            </a:r>
            <a:r>
              <a:rPr lang="en-US" altLang="zh-CN" sz="2800" dirty="0" smtClean="0">
                <a:solidFill>
                  <a:schemeClr val="accent1"/>
                </a:solidFill>
              </a:rPr>
              <a:t>)};  </a:t>
            </a:r>
          </a:p>
          <a:p>
            <a:r>
              <a:rPr lang="en-US" altLang="zh-CN" sz="2800" dirty="0">
                <a:solidFill>
                  <a:schemeClr val="accent1"/>
                </a:solidFill>
              </a:rPr>
              <a:t>	</a:t>
            </a:r>
            <a:r>
              <a:rPr lang="en-US" altLang="zh-CN" sz="2800" dirty="0" smtClean="0">
                <a:solidFill>
                  <a:schemeClr val="accent1"/>
                </a:solidFill>
              </a:rPr>
              <a:t> </a:t>
            </a:r>
            <a:r>
              <a:rPr lang="en-US" altLang="zh-CN" sz="2800" dirty="0" err="1" smtClean="0">
                <a:solidFill>
                  <a:schemeClr val="accent1"/>
                </a:solidFill>
              </a:rPr>
              <a:t>lp</a:t>
            </a:r>
            <a:r>
              <a:rPr lang="en-US" altLang="zh-CN" sz="2800" dirty="0" smtClean="0">
                <a:solidFill>
                  <a:schemeClr val="accent1"/>
                </a:solidFill>
              </a:rPr>
              <a:t>: the values consisting of {f’(</a:t>
            </a:r>
            <a:r>
              <a:rPr lang="en-US" altLang="zh-CN" sz="2800" dirty="0" err="1" smtClean="0">
                <a:solidFill>
                  <a:schemeClr val="accent1"/>
                </a:solidFill>
              </a:rPr>
              <a:t>x_i</a:t>
            </a:r>
            <a:r>
              <a:rPr lang="en-US" altLang="zh-CN" sz="2800" dirty="0" smtClean="0">
                <a:solidFill>
                  <a:schemeClr val="accent1"/>
                </a:solidFill>
              </a:rPr>
              <a:t>)};</a:t>
            </a:r>
          </a:p>
          <a:p>
            <a:r>
              <a:rPr lang="en-US" altLang="zh-CN" sz="2800" dirty="0">
                <a:solidFill>
                  <a:schemeClr val="accent1"/>
                </a:solidFill>
              </a:rPr>
              <a:t>	 </a:t>
            </a:r>
            <a:r>
              <a:rPr lang="en-US" altLang="zh-CN" sz="2800" dirty="0" smtClean="0">
                <a:solidFill>
                  <a:schemeClr val="accent1"/>
                </a:solidFill>
              </a:rPr>
              <a:t>x</a:t>
            </a:r>
            <a:r>
              <a:rPr lang="en-US" altLang="zh-CN" sz="2800" smtClean="0">
                <a:solidFill>
                  <a:schemeClr val="accent1"/>
                </a:solidFill>
              </a:rPr>
              <a:t>:  the </a:t>
            </a:r>
            <a:r>
              <a:rPr lang="en-US" altLang="zh-CN" sz="2800" dirty="0" smtClean="0">
                <a:solidFill>
                  <a:schemeClr val="accent1"/>
                </a:solidFill>
              </a:rPr>
              <a:t>input</a:t>
            </a:r>
          </a:p>
          <a:p>
            <a:r>
              <a:rPr lang="en-US" altLang="zh-CN" sz="2800" dirty="0" smtClean="0">
                <a:solidFill>
                  <a:schemeClr val="accent1"/>
                </a:solidFill>
              </a:rPr>
              <a:t>            @requires: </a:t>
            </a:r>
            <a:r>
              <a:rPr lang="en-US" altLang="zh-CN" sz="2800" dirty="0" err="1" smtClean="0">
                <a:solidFill>
                  <a:schemeClr val="accent1"/>
                </a:solidFill>
              </a:rPr>
              <a:t>len</a:t>
            </a:r>
            <a:r>
              <a:rPr lang="en-US" altLang="zh-CN" sz="2800" dirty="0" smtClean="0">
                <a:solidFill>
                  <a:schemeClr val="accent1"/>
                </a:solidFill>
              </a:rPr>
              <a:t>(lx) = </a:t>
            </a:r>
            <a:r>
              <a:rPr lang="en-US" altLang="zh-CN" sz="2800" dirty="0" err="1" smtClean="0">
                <a:solidFill>
                  <a:schemeClr val="accent1"/>
                </a:solidFill>
              </a:rPr>
              <a:t>len</a:t>
            </a:r>
            <a:r>
              <a:rPr lang="en-US" altLang="zh-CN" sz="2800" dirty="0" smtClean="0">
                <a:solidFill>
                  <a:schemeClr val="accent1"/>
                </a:solidFill>
              </a:rPr>
              <a:t>(lf) = </a:t>
            </a:r>
            <a:r>
              <a:rPr lang="en-US" altLang="zh-CN" sz="2800" dirty="0" err="1" smtClean="0">
                <a:solidFill>
                  <a:schemeClr val="accent1"/>
                </a:solidFill>
              </a:rPr>
              <a:t>len</a:t>
            </a:r>
            <a:r>
              <a:rPr lang="en-US" altLang="zh-CN" sz="2800" dirty="0" smtClean="0">
                <a:solidFill>
                  <a:schemeClr val="accent1"/>
                </a:solidFill>
              </a:rPr>
              <a:t>(</a:t>
            </a:r>
            <a:r>
              <a:rPr lang="en-US" altLang="zh-CN" sz="2800" dirty="0" err="1" smtClean="0">
                <a:solidFill>
                  <a:schemeClr val="accent1"/>
                </a:solidFill>
              </a:rPr>
              <a:t>lp</a:t>
            </a:r>
            <a:r>
              <a:rPr lang="en-US" altLang="zh-CN" sz="2800" dirty="0" smtClean="0">
                <a:solidFill>
                  <a:schemeClr val="accent1"/>
                </a:solidFill>
              </a:rPr>
              <a:t>)</a:t>
            </a:r>
          </a:p>
          <a:p>
            <a:r>
              <a:rPr lang="en-US" altLang="zh-CN" sz="2800" dirty="0">
                <a:solidFill>
                  <a:schemeClr val="accent1"/>
                </a:solidFill>
              </a:rPr>
              <a:t>	 </a:t>
            </a:r>
            <a:r>
              <a:rPr lang="en-US" altLang="zh-CN" sz="2800" dirty="0" smtClean="0">
                <a:solidFill>
                  <a:schemeClr val="accent1"/>
                </a:solidFill>
              </a:rPr>
              <a:t>@requires: elements in lx are pairwise different”””</a:t>
            </a:r>
          </a:p>
          <a:p>
            <a:r>
              <a:rPr lang="en-US" altLang="zh-CN" sz="2800" dirty="0" smtClean="0">
                <a:solidFill>
                  <a:schemeClr val="accent1"/>
                </a:solidFill>
              </a:rPr>
              <a:t>       </a:t>
            </a:r>
            <a:r>
              <a:rPr lang="en-US" altLang="zh-CN" sz="2800" dirty="0" smtClean="0">
                <a:solidFill>
                  <a:schemeClr val="bg1"/>
                </a:solidFill>
              </a:rPr>
              <a:t>n = </a:t>
            </a:r>
            <a:r>
              <a:rPr lang="en-US" altLang="zh-CN" sz="2800" dirty="0" err="1" smtClean="0">
                <a:solidFill>
                  <a:schemeClr val="bg1"/>
                </a:solidFill>
              </a:rPr>
              <a:t>len</a:t>
            </a:r>
            <a:r>
              <a:rPr lang="en-US" altLang="zh-CN" sz="2800" dirty="0" smtClean="0">
                <a:solidFill>
                  <a:schemeClr val="bg1"/>
                </a:solidFill>
              </a:rPr>
              <a:t>(lx)</a:t>
            </a:r>
            <a:r>
              <a:rPr lang="en-US" altLang="zh-CN" sz="2800" dirty="0">
                <a:solidFill>
                  <a:schemeClr val="accent1"/>
                </a:solidFill>
              </a:rPr>
              <a:t>	</a:t>
            </a:r>
            <a:endParaRPr lang="en-US" altLang="zh-CN" sz="2800" dirty="0" smtClean="0">
              <a:solidFill>
                <a:schemeClr val="accent1"/>
              </a:solidFill>
            </a:endParaRPr>
          </a:p>
          <a:p>
            <a:r>
              <a:rPr lang="en-US" altLang="zh-CN" sz="2800" dirty="0" smtClean="0">
                <a:solidFill>
                  <a:schemeClr val="bg1"/>
                </a:solidFill>
              </a:rPr>
              <a:t>       l </a:t>
            </a:r>
            <a:r>
              <a:rPr lang="en-US" altLang="zh-CN" sz="2800" dirty="0">
                <a:solidFill>
                  <a:schemeClr val="bg1"/>
                </a:solidFill>
              </a:rPr>
              <a:t>= </a:t>
            </a:r>
            <a:r>
              <a:rPr lang="en-US" altLang="zh-CN" sz="2800" dirty="0" smtClean="0">
                <a:solidFill>
                  <a:schemeClr val="bg1"/>
                </a:solidFill>
              </a:rPr>
              <a:t>[lf</a:t>
            </a:r>
            <a:r>
              <a:rPr lang="en-US" altLang="zh-CN" sz="2800" dirty="0">
                <a:solidFill>
                  <a:schemeClr val="bg1"/>
                </a:solidFill>
              </a:rPr>
              <a:t>[</a:t>
            </a:r>
            <a:r>
              <a:rPr lang="en-US" altLang="zh-CN" sz="2800" dirty="0" err="1">
                <a:solidFill>
                  <a:schemeClr val="bg1"/>
                </a:solidFill>
              </a:rPr>
              <a:t>i</a:t>
            </a:r>
            <a:r>
              <a:rPr lang="en-US" altLang="zh-CN" sz="2800">
                <a:solidFill>
                  <a:schemeClr val="bg1"/>
                </a:solidFill>
              </a:rPr>
              <a:t>]*</a:t>
            </a:r>
            <a:r>
              <a:rPr lang="en-US" altLang="zh-CN" sz="2800" smtClean="0">
                <a:solidFill>
                  <a:schemeClr val="bg1"/>
                </a:solidFill>
              </a:rPr>
              <a:t>P(lx,i,x</a:t>
            </a:r>
            <a:r>
              <a:rPr lang="en-US" altLang="zh-CN" sz="2800" dirty="0">
                <a:solidFill>
                  <a:schemeClr val="bg1"/>
                </a:solidFill>
              </a:rPr>
              <a:t>)+</a:t>
            </a:r>
            <a:r>
              <a:rPr lang="en-US" altLang="zh-CN" sz="2800" dirty="0" err="1">
                <a:solidFill>
                  <a:schemeClr val="bg1"/>
                </a:solidFill>
              </a:rPr>
              <a:t>lp</a:t>
            </a:r>
            <a:r>
              <a:rPr lang="en-US" altLang="zh-CN" sz="2800" dirty="0">
                <a:solidFill>
                  <a:schemeClr val="bg1"/>
                </a:solidFill>
              </a:rPr>
              <a:t>[</a:t>
            </a:r>
            <a:r>
              <a:rPr lang="en-US" altLang="zh-CN" sz="2800" dirty="0" err="1">
                <a:solidFill>
                  <a:schemeClr val="bg1"/>
                </a:solidFill>
              </a:rPr>
              <a:t>i</a:t>
            </a:r>
            <a:r>
              <a:rPr lang="en-US" altLang="zh-CN" sz="2800">
                <a:solidFill>
                  <a:schemeClr val="bg1"/>
                </a:solidFill>
              </a:rPr>
              <a:t>]*</a:t>
            </a:r>
            <a:r>
              <a:rPr lang="en-US" altLang="zh-CN" sz="2800" smtClean="0">
                <a:solidFill>
                  <a:schemeClr val="bg1"/>
                </a:solidFill>
              </a:rPr>
              <a:t>Q(lx,i,x</a:t>
            </a:r>
            <a:r>
              <a:rPr lang="en-US" altLang="zh-CN" sz="2800" dirty="0" smtClean="0">
                <a:solidFill>
                  <a:schemeClr val="bg1"/>
                </a:solidFill>
              </a:rPr>
              <a:t>) </a:t>
            </a:r>
            <a:r>
              <a:rPr lang="en-US" altLang="zh-CN" sz="2800" dirty="0" smtClean="0">
                <a:solidFill>
                  <a:srgbClr val="008000"/>
                </a:solidFill>
              </a:rPr>
              <a:t>for</a:t>
            </a:r>
            <a:r>
              <a:rPr lang="en-US" altLang="zh-CN" sz="2800" dirty="0" smtClean="0">
                <a:solidFill>
                  <a:schemeClr val="bg1"/>
                </a:solidFill>
              </a:rPr>
              <a:t> </a:t>
            </a:r>
            <a:r>
              <a:rPr lang="en-US" altLang="zh-CN" sz="2800" dirty="0" err="1" smtClean="0">
                <a:solidFill>
                  <a:schemeClr val="bg1"/>
                </a:solidFill>
              </a:rPr>
              <a:t>i</a:t>
            </a:r>
            <a:r>
              <a:rPr lang="en-US" altLang="zh-CN" sz="2800" dirty="0" smtClean="0">
                <a:solidFill>
                  <a:schemeClr val="bg1"/>
                </a:solidFill>
              </a:rPr>
              <a:t> </a:t>
            </a:r>
            <a:r>
              <a:rPr lang="en-US" altLang="zh-CN" sz="2800" dirty="0" smtClean="0">
                <a:solidFill>
                  <a:srgbClr val="008000"/>
                </a:solidFill>
              </a:rPr>
              <a:t>in</a:t>
            </a:r>
            <a:r>
              <a:rPr lang="en-US" altLang="zh-CN" sz="2800" dirty="0" smtClean="0">
                <a:solidFill>
                  <a:schemeClr val="bg1"/>
                </a:solidFill>
              </a:rPr>
              <a:t> range(n)]</a:t>
            </a:r>
          </a:p>
          <a:p>
            <a:r>
              <a:rPr lang="en-US" altLang="zh-CN" sz="2800" dirty="0">
                <a:solidFill>
                  <a:schemeClr val="accent1"/>
                </a:solidFill>
              </a:rPr>
              <a:t> </a:t>
            </a:r>
            <a:r>
              <a:rPr lang="en-US" altLang="zh-CN" sz="2800" dirty="0" smtClean="0">
                <a:solidFill>
                  <a:schemeClr val="accent1"/>
                </a:solidFill>
              </a:rPr>
              <a:t>      </a:t>
            </a:r>
            <a:r>
              <a:rPr lang="en-US" altLang="zh-CN" sz="2800" dirty="0" smtClean="0">
                <a:solidFill>
                  <a:srgbClr val="008000"/>
                </a:solidFill>
              </a:rPr>
              <a:t>return </a:t>
            </a:r>
            <a:r>
              <a:rPr lang="en-US" altLang="zh-CN" sz="2800" dirty="0" smtClean="0">
                <a:solidFill>
                  <a:srgbClr val="000000"/>
                </a:solidFill>
              </a:rPr>
              <a:t>sum(l)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本章内容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olidFill>
            <a:schemeClr val="tx1">
              <a:alpha val="83000"/>
            </a:schemeClr>
          </a:solidFill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txBody>
          <a:bodyPr vert="horz" lIns="91440" tIns="45720" rIns="91440" bIns="45720" rtlCol="0" anchor="ctr">
            <a:normAutofit/>
          </a:bodyPr>
          <a:lstStyle/>
          <a:p>
            <a:pPr>
              <a:spcBef>
                <a:spcPct val="0"/>
              </a:spcBef>
            </a:pPr>
            <a:r>
              <a:rPr lang="en-US" sz="4000" dirty="0" smtClean="0">
                <a:solidFill>
                  <a:schemeClr val="accent2"/>
                </a:solidFill>
                <a:latin typeface="+mj-lt"/>
                <a:ea typeface="+mj-ea"/>
                <a:cs typeface="+mj-cs"/>
              </a:rPr>
              <a:t> </a:t>
            </a:r>
            <a:r>
              <a:rPr lang="zh-CN" altLang="en-US" sz="3600" dirty="0" smtClean="0">
                <a:solidFill>
                  <a:schemeClr val="accent2"/>
                </a:solidFill>
                <a:latin typeface="+mj-lt"/>
                <a:ea typeface="+mj-ea"/>
                <a:cs typeface="+mj-cs"/>
              </a:rPr>
              <a:t>泰勒级数及其余项</a:t>
            </a:r>
            <a:endParaRPr lang="en-US" sz="3600" dirty="0" smtClean="0">
              <a:solidFill>
                <a:schemeClr val="accent2"/>
              </a:solidFill>
              <a:latin typeface="+mj-lt"/>
              <a:ea typeface="+mj-ea"/>
              <a:cs typeface="+mj-cs"/>
            </a:endParaRPr>
          </a:p>
          <a:p>
            <a:pPr>
              <a:spcBef>
                <a:spcPct val="0"/>
              </a:spcBef>
            </a:pPr>
            <a:r>
              <a:rPr lang="en-US" sz="3600" dirty="0">
                <a:solidFill>
                  <a:schemeClr val="accent2"/>
                </a:solidFill>
                <a:latin typeface="+mj-lt"/>
                <a:ea typeface="+mj-ea"/>
                <a:cs typeface="+mj-cs"/>
              </a:rPr>
              <a:t> </a:t>
            </a:r>
            <a:r>
              <a:rPr lang="zh-CN" altLang="en-US" sz="3600" dirty="0" smtClean="0">
                <a:solidFill>
                  <a:schemeClr val="accent2"/>
                </a:solidFill>
                <a:latin typeface="+mj-lt"/>
                <a:ea typeface="+mj-ea"/>
                <a:cs typeface="+mj-cs"/>
              </a:rPr>
              <a:t>拉格朗日插值及误差计算</a:t>
            </a:r>
            <a:endParaRPr lang="en-US" sz="3600" dirty="0" smtClean="0">
              <a:solidFill>
                <a:schemeClr val="accent2"/>
              </a:solidFill>
              <a:latin typeface="+mj-lt"/>
              <a:ea typeface="+mj-ea"/>
              <a:cs typeface="+mj-cs"/>
            </a:endParaRPr>
          </a:p>
          <a:p>
            <a:pPr>
              <a:spcBef>
                <a:spcPct val="0"/>
              </a:spcBef>
            </a:pPr>
            <a:r>
              <a:rPr lang="en-US" sz="3600" dirty="0">
                <a:solidFill>
                  <a:schemeClr val="accent2"/>
                </a:solidFill>
                <a:latin typeface="+mj-lt"/>
                <a:ea typeface="+mj-ea"/>
                <a:cs typeface="+mj-cs"/>
              </a:rPr>
              <a:t> </a:t>
            </a:r>
            <a:r>
              <a:rPr lang="zh-CN" altLang="en-US" sz="3600" dirty="0" smtClean="0">
                <a:solidFill>
                  <a:schemeClr val="accent2"/>
                </a:solidFill>
                <a:latin typeface="+mj-lt"/>
                <a:ea typeface="+mj-ea"/>
                <a:cs typeface="+mj-cs"/>
              </a:rPr>
              <a:t>牛顿插值及误差计算</a:t>
            </a:r>
            <a:endParaRPr lang="en-US" altLang="zh-CN" sz="3600" dirty="0" smtClean="0">
              <a:solidFill>
                <a:schemeClr val="accent2"/>
              </a:solidFill>
              <a:latin typeface="+mj-lt"/>
              <a:ea typeface="+mj-ea"/>
              <a:cs typeface="+mj-cs"/>
            </a:endParaRPr>
          </a:p>
          <a:p>
            <a:pPr>
              <a:spcBef>
                <a:spcPct val="0"/>
              </a:spcBef>
            </a:pPr>
            <a:r>
              <a:rPr lang="zh-CN" altLang="en-US" sz="3600" smtClean="0">
                <a:solidFill>
                  <a:schemeClr val="accent2"/>
                </a:solidFill>
              </a:rPr>
              <a:t> 埃尔米特插值</a:t>
            </a:r>
            <a:r>
              <a:rPr lang="zh-CN" altLang="en-US" sz="3600" dirty="0" smtClean="0">
                <a:solidFill>
                  <a:schemeClr val="accent2"/>
                </a:solidFill>
              </a:rPr>
              <a:t>及误差计算</a:t>
            </a:r>
            <a:endParaRPr lang="en-US" sz="3600" dirty="0" smtClean="0">
              <a:solidFill>
                <a:schemeClr val="accent2"/>
              </a:solidFill>
              <a:latin typeface="+mj-lt"/>
              <a:ea typeface="+mj-ea"/>
              <a:cs typeface="+mj-cs"/>
            </a:endParaRPr>
          </a:p>
          <a:p>
            <a:pPr>
              <a:spcBef>
                <a:spcPct val="0"/>
              </a:spcBef>
            </a:pPr>
            <a:r>
              <a:rPr lang="en-US" sz="3600">
                <a:solidFill>
                  <a:schemeClr val="bg1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360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altLang="zh-CN" sz="360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Python </a:t>
            </a:r>
            <a:r>
              <a:rPr lang="zh-CN" altLang="en-US" sz="3600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中的符号计算</a:t>
            </a:r>
            <a:endParaRPr lang="en-US" sz="3600" dirty="0">
              <a:solidFill>
                <a:schemeClr val="bg1"/>
              </a:solidFill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数值计算</a:t>
            </a:r>
            <a:r>
              <a:rPr lang="en-US" altLang="zh-CN" dirty="0" smtClean="0"/>
              <a:t> vs. </a:t>
            </a:r>
            <a:r>
              <a:rPr lang="zh-CN" altLang="en-US" dirty="0" smtClean="0"/>
              <a:t>符号计算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03367" y="1600199"/>
            <a:ext cx="5583432" cy="4834103"/>
          </a:xfrm>
        </p:spPr>
        <p:txBody>
          <a:bodyPr>
            <a:normAutofit lnSpcReduction="10000"/>
          </a:bodyPr>
          <a:lstStyle/>
          <a:p>
            <a:r>
              <a:rPr lang="zh-CN" altLang="en-US" dirty="0" smtClean="0"/>
              <a:t>数值计算：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是计算机“擅长”执行的操作，基于算术、逻辑运算实现；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往往是连续过程的离散近似结果，体现形式为离散数值。</a:t>
            </a:r>
            <a:endParaRPr lang="en-US" altLang="zh-CN" dirty="0" smtClean="0"/>
          </a:p>
          <a:p>
            <a:r>
              <a:rPr lang="zh-CN" altLang="en-US" dirty="0" smtClean="0"/>
              <a:t>符号计算：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能够在符号层面执行的抽象运算，如符号微分、积分；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运算结果以符号表达式的形式体现。</a:t>
            </a:r>
            <a:endParaRPr lang="en-US" altLang="zh-CN" dirty="0" smtClean="0"/>
          </a:p>
          <a:p>
            <a:pPr lvl="1"/>
            <a:endParaRPr lang="en-US" altLang="zh-CN" dirty="0" smtClean="0"/>
          </a:p>
          <a:p>
            <a:pPr marL="457200" lvl="1" indent="0">
              <a:buNone/>
            </a:pPr>
            <a:endParaRPr lang="en-US" dirty="0"/>
          </a:p>
        </p:txBody>
      </p:sp>
      <p:pic>
        <p:nvPicPr>
          <p:cNvPr id="5" name="Picture 4" descr="images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923" y="1703706"/>
            <a:ext cx="2679700" cy="30353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  <a:reflection blurRad="6350" stA="52000" endA="300" endPos="3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Python </a:t>
            </a:r>
            <a:r>
              <a:rPr lang="zh-CN" altLang="en-US" dirty="0" smtClean="0"/>
              <a:t>的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sympy</a:t>
            </a:r>
            <a:r>
              <a:rPr lang="en-US" altLang="zh-CN" dirty="0" smtClean="0"/>
              <a:t> </a:t>
            </a:r>
            <a:r>
              <a:rPr lang="zh-CN" altLang="en-US" dirty="0" smtClean="0"/>
              <a:t>库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Sympy</a:t>
            </a:r>
            <a:r>
              <a:rPr lang="en-US" dirty="0" smtClean="0"/>
              <a:t> </a:t>
            </a:r>
            <a:r>
              <a:rPr lang="zh-CN" altLang="en-US" dirty="0" smtClean="0"/>
              <a:t>库中提供的功能：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对“符号化”变量</a:t>
            </a:r>
            <a:r>
              <a:rPr lang="en-US" altLang="zh-CN" dirty="0" smtClean="0"/>
              <a:t>/</a:t>
            </a:r>
            <a:r>
              <a:rPr lang="zh-CN" altLang="en-US" dirty="0" smtClean="0"/>
              <a:t>表达式的支持；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符号打印（</a:t>
            </a:r>
            <a:r>
              <a:rPr lang="en-US" altLang="zh-CN" dirty="0" err="1" smtClean="0"/>
              <a:t>TeX</a:t>
            </a:r>
            <a:r>
              <a:rPr lang="en-US" altLang="zh-CN" dirty="0" smtClean="0"/>
              <a:t>/</a:t>
            </a:r>
            <a:r>
              <a:rPr lang="en-US" altLang="zh-CN" dirty="0" err="1" smtClean="0"/>
              <a:t>MathML</a:t>
            </a:r>
            <a:r>
              <a:rPr lang="en-US" altLang="zh-CN" dirty="0" smtClean="0"/>
              <a:t>/ASCII/Unicode</a:t>
            </a:r>
            <a:r>
              <a:rPr lang="zh-CN" altLang="en-US" dirty="0" smtClean="0"/>
              <a:t>）</a:t>
            </a:r>
            <a:r>
              <a:rPr lang="zh-CN" altLang="zh-CN" dirty="0" smtClean="0"/>
              <a:t>；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符号规约／化简／代入／求值；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符号微积分／极限／级数／差分运算；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符号化代数／微分方程求解；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符号化矩阵运算。</a:t>
            </a:r>
            <a:endParaRPr lang="en-US" altLang="zh-CN" dirty="0" smtClean="0"/>
          </a:p>
          <a:p>
            <a:pPr lvl="1"/>
            <a:endParaRPr lang="en-US" altLang="zh-CN" dirty="0" smtClean="0"/>
          </a:p>
          <a:p>
            <a:pPr lvl="1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建立符号变量／表达式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8198" y="1600200"/>
            <a:ext cx="8229600" cy="4525963"/>
          </a:xfrm>
        </p:spPr>
        <p:txBody>
          <a:bodyPr/>
          <a:lstStyle/>
          <a:p>
            <a:r>
              <a:rPr lang="zh-CN" altLang="en-US" dirty="0" smtClean="0"/>
              <a:t>建立符号变量的方法：</a:t>
            </a:r>
            <a:endParaRPr lang="en-US" altLang="zh-CN" dirty="0" smtClean="0"/>
          </a:p>
          <a:p>
            <a:pPr lvl="1"/>
            <a:endParaRPr lang="en-US" dirty="0" smtClean="0"/>
          </a:p>
          <a:p>
            <a:pPr lvl="1"/>
            <a:endParaRPr lang="en-US" dirty="0"/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r>
              <a:rPr lang="zh-CN" altLang="en-US" dirty="0" smtClean="0"/>
              <a:t>建立符号表达式的方法：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285947" y="2297084"/>
            <a:ext cx="8637285" cy="1815882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bg1">
                    <a:lumMod val="50000"/>
                    <a:lumOff val="50000"/>
                  </a:schemeClr>
                </a:solidFill>
              </a:rPr>
              <a:t>&gt;&gt;&gt;</a:t>
            </a:r>
            <a:r>
              <a:rPr lang="en-US" altLang="zh-CN" sz="2800" dirty="0" smtClean="0">
                <a:solidFill>
                  <a:schemeClr val="bg1"/>
                </a:solidFill>
              </a:rPr>
              <a:t> </a:t>
            </a:r>
            <a:r>
              <a:rPr lang="en-US" altLang="zh-CN" sz="2800" dirty="0" smtClean="0">
                <a:solidFill>
                  <a:srgbClr val="008000"/>
                </a:solidFill>
              </a:rPr>
              <a:t>from</a:t>
            </a:r>
            <a:r>
              <a:rPr lang="en-US" altLang="zh-CN" sz="2800" dirty="0" smtClean="0">
                <a:solidFill>
                  <a:schemeClr val="bg1"/>
                </a:solidFill>
              </a:rPr>
              <a:t>  </a:t>
            </a:r>
            <a:r>
              <a:rPr lang="en-US" altLang="zh-CN" sz="2800" dirty="0" err="1" smtClean="0">
                <a:solidFill>
                  <a:schemeClr val="bg1"/>
                </a:solidFill>
              </a:rPr>
              <a:t>sympy</a:t>
            </a:r>
            <a:r>
              <a:rPr lang="en-US" altLang="zh-CN" sz="2800" dirty="0" smtClean="0">
                <a:solidFill>
                  <a:schemeClr val="bg1"/>
                </a:solidFill>
              </a:rPr>
              <a:t> </a:t>
            </a:r>
            <a:r>
              <a:rPr lang="en-US" altLang="zh-CN" sz="2800" dirty="0" smtClean="0">
                <a:solidFill>
                  <a:srgbClr val="008000"/>
                </a:solidFill>
              </a:rPr>
              <a:t>import</a:t>
            </a:r>
            <a:r>
              <a:rPr lang="en-US" altLang="zh-CN" sz="2800" dirty="0" smtClean="0">
                <a:solidFill>
                  <a:schemeClr val="bg1"/>
                </a:solidFill>
              </a:rPr>
              <a:t> *</a:t>
            </a:r>
          </a:p>
          <a:p>
            <a:r>
              <a:rPr lang="en-US" altLang="zh-CN" sz="2800" dirty="0" smtClean="0">
                <a:solidFill>
                  <a:srgbClr val="7F7F7F"/>
                </a:solidFill>
              </a:rPr>
              <a:t>&gt;&gt;&gt;</a:t>
            </a:r>
            <a:r>
              <a:rPr lang="en-US" altLang="zh-CN" sz="2800" dirty="0" smtClean="0">
                <a:solidFill>
                  <a:schemeClr val="bg1"/>
                </a:solidFill>
              </a:rPr>
              <a:t> x = </a:t>
            </a:r>
            <a:r>
              <a:rPr lang="en-US" altLang="zh-CN" sz="2800" b="1" dirty="0">
                <a:solidFill>
                  <a:schemeClr val="bg1"/>
                </a:solidFill>
              </a:rPr>
              <a:t>symbols</a:t>
            </a:r>
            <a:r>
              <a:rPr lang="en-US" altLang="zh-CN" sz="2800" dirty="0">
                <a:solidFill>
                  <a:schemeClr val="bg1"/>
                </a:solidFill>
              </a:rPr>
              <a:t>(</a:t>
            </a:r>
            <a:r>
              <a:rPr lang="en-US" altLang="zh-CN" sz="2800" dirty="0">
                <a:solidFill>
                  <a:schemeClr val="bg2"/>
                </a:solidFill>
              </a:rPr>
              <a:t>’x</a:t>
            </a:r>
            <a:r>
              <a:rPr lang="en-US" altLang="zh-CN" sz="2800" dirty="0" smtClean="0">
                <a:solidFill>
                  <a:schemeClr val="bg2"/>
                </a:solidFill>
              </a:rPr>
              <a:t>’</a:t>
            </a:r>
            <a:r>
              <a:rPr lang="en-US" altLang="zh-CN" sz="2800" dirty="0" smtClean="0">
                <a:solidFill>
                  <a:schemeClr val="bg1"/>
                </a:solidFill>
              </a:rPr>
              <a:t>)       </a:t>
            </a:r>
            <a:r>
              <a:rPr lang="en-US" altLang="zh-CN" sz="2800" dirty="0" smtClean="0">
                <a:solidFill>
                  <a:schemeClr val="accent2"/>
                </a:solidFill>
              </a:rPr>
              <a:t>#declares a symbol variable x</a:t>
            </a:r>
          </a:p>
          <a:p>
            <a:r>
              <a:rPr lang="en-US" altLang="zh-CN" sz="2800" dirty="0" smtClean="0">
                <a:solidFill>
                  <a:srgbClr val="7F7F7F"/>
                </a:solidFill>
              </a:rPr>
              <a:t>&gt;&gt;&gt;</a:t>
            </a:r>
            <a:r>
              <a:rPr lang="en-US" altLang="zh-CN" sz="2800" dirty="0" smtClean="0">
                <a:solidFill>
                  <a:schemeClr val="bg1"/>
                </a:solidFill>
              </a:rPr>
              <a:t> </a:t>
            </a:r>
            <a:r>
              <a:rPr lang="en-US" altLang="zh-CN" sz="2800" dirty="0" err="1" smtClean="0">
                <a:solidFill>
                  <a:schemeClr val="bg1"/>
                </a:solidFill>
              </a:rPr>
              <a:t>y,z</a:t>
            </a:r>
            <a:r>
              <a:rPr lang="en-US" altLang="zh-CN" sz="2800" dirty="0" smtClean="0">
                <a:solidFill>
                  <a:schemeClr val="bg1"/>
                </a:solidFill>
              </a:rPr>
              <a:t> = </a:t>
            </a:r>
            <a:r>
              <a:rPr lang="en-US" altLang="zh-CN" sz="2800" b="1" dirty="0" smtClean="0">
                <a:solidFill>
                  <a:schemeClr val="bg1"/>
                </a:solidFill>
              </a:rPr>
              <a:t>symbols</a:t>
            </a:r>
            <a:r>
              <a:rPr lang="en-US" altLang="zh-CN" sz="2800" dirty="0" smtClean="0">
                <a:solidFill>
                  <a:schemeClr val="bg1"/>
                </a:solidFill>
              </a:rPr>
              <a:t>(</a:t>
            </a:r>
            <a:r>
              <a:rPr lang="en-US" altLang="zh-CN" sz="2800" smtClean="0">
                <a:solidFill>
                  <a:srgbClr val="1F497D"/>
                </a:solidFill>
              </a:rPr>
              <a:t>’y  z</a:t>
            </a:r>
            <a:r>
              <a:rPr lang="en-US" altLang="zh-CN" sz="2800" dirty="0" smtClean="0">
                <a:solidFill>
                  <a:srgbClr val="1F497D"/>
                </a:solidFill>
              </a:rPr>
              <a:t>’</a:t>
            </a:r>
            <a:r>
              <a:rPr lang="en-US" altLang="zh-CN" sz="2800" dirty="0" smtClean="0">
                <a:solidFill>
                  <a:schemeClr val="bg1"/>
                </a:solidFill>
              </a:rPr>
              <a:t>) </a:t>
            </a:r>
            <a:r>
              <a:rPr lang="en-US" altLang="zh-CN" sz="2800" dirty="0" smtClean="0">
                <a:solidFill>
                  <a:srgbClr val="C0504D"/>
                </a:solidFill>
              </a:rPr>
              <a:t>#declares two symbols y &amp; z</a:t>
            </a:r>
          </a:p>
          <a:p>
            <a:r>
              <a:rPr lang="en-US" altLang="zh-CN" sz="2800" dirty="0" smtClean="0">
                <a:solidFill>
                  <a:srgbClr val="7F7F7F"/>
                </a:solidFill>
              </a:rPr>
              <a:t>&gt;&gt;&gt;</a:t>
            </a:r>
            <a:r>
              <a:rPr lang="en-US" altLang="zh-CN" sz="2800" dirty="0" smtClean="0">
                <a:solidFill>
                  <a:schemeClr val="bg1"/>
                </a:solidFill>
              </a:rPr>
              <a:t> t = </a:t>
            </a:r>
            <a:r>
              <a:rPr lang="en-US" altLang="zh-CN" sz="2800" b="1" dirty="0" smtClean="0">
                <a:solidFill>
                  <a:schemeClr val="bg1"/>
                </a:solidFill>
              </a:rPr>
              <a:t>symbols</a:t>
            </a:r>
            <a:r>
              <a:rPr lang="en-US" altLang="zh-CN" sz="2800" dirty="0" smtClean="0">
                <a:solidFill>
                  <a:schemeClr val="bg1"/>
                </a:solidFill>
              </a:rPr>
              <a:t>(</a:t>
            </a:r>
            <a:r>
              <a:rPr lang="en-US" altLang="zh-CN" sz="2800" dirty="0" smtClean="0">
                <a:solidFill>
                  <a:srgbClr val="1F497D"/>
                </a:solidFill>
              </a:rPr>
              <a:t>’u</a:t>
            </a:r>
            <a:r>
              <a:rPr lang="en-US" altLang="zh-CN" sz="2800" smtClean="0">
                <a:solidFill>
                  <a:srgbClr val="1F497D"/>
                </a:solidFill>
              </a:rPr>
              <a:t>’</a:t>
            </a:r>
            <a:r>
              <a:rPr lang="en-US" altLang="zh-CN" sz="2800" smtClean="0">
                <a:solidFill>
                  <a:schemeClr val="bg1"/>
                </a:solidFill>
              </a:rPr>
              <a:t>)       </a:t>
            </a:r>
            <a:r>
              <a:rPr lang="en-US" altLang="zh-CN" sz="2800" smtClean="0">
                <a:solidFill>
                  <a:srgbClr val="C0504D"/>
                </a:solidFill>
              </a:rPr>
              <a:t>#</a:t>
            </a:r>
            <a:r>
              <a:rPr lang="en-US" altLang="zh-CN" sz="2800" dirty="0" smtClean="0">
                <a:solidFill>
                  <a:srgbClr val="C0504D"/>
                </a:solidFill>
              </a:rPr>
              <a:t>declares a symbol t with value ‘u’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85947" y="4804524"/>
            <a:ext cx="8637285" cy="1815882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7F7F7F"/>
                </a:solidFill>
              </a:rPr>
              <a:t>&gt;&gt;&gt;</a:t>
            </a:r>
            <a:r>
              <a:rPr lang="en-US" altLang="zh-CN" sz="2800" dirty="0" smtClean="0">
                <a:solidFill>
                  <a:schemeClr val="bg1"/>
                </a:solidFill>
              </a:rPr>
              <a:t> </a:t>
            </a:r>
            <a:r>
              <a:rPr lang="en-US" altLang="zh-CN" sz="2800" dirty="0">
                <a:solidFill>
                  <a:srgbClr val="008000"/>
                </a:solidFill>
              </a:rPr>
              <a:t>from</a:t>
            </a:r>
            <a:r>
              <a:rPr lang="en-US" altLang="zh-CN" sz="2800" dirty="0">
                <a:solidFill>
                  <a:schemeClr val="bg1"/>
                </a:solidFill>
              </a:rPr>
              <a:t>  </a:t>
            </a:r>
            <a:r>
              <a:rPr lang="en-US" altLang="zh-CN" sz="2800" dirty="0" err="1">
                <a:solidFill>
                  <a:schemeClr val="bg1"/>
                </a:solidFill>
              </a:rPr>
              <a:t>sympy</a:t>
            </a:r>
            <a:r>
              <a:rPr lang="en-US" altLang="zh-CN" sz="2800" dirty="0">
                <a:solidFill>
                  <a:schemeClr val="bg1"/>
                </a:solidFill>
              </a:rPr>
              <a:t> </a:t>
            </a:r>
            <a:r>
              <a:rPr lang="en-US" altLang="zh-CN" sz="2800" dirty="0">
                <a:solidFill>
                  <a:srgbClr val="008000"/>
                </a:solidFill>
              </a:rPr>
              <a:t>import</a:t>
            </a:r>
            <a:r>
              <a:rPr lang="en-US" altLang="zh-CN" sz="2800" dirty="0">
                <a:solidFill>
                  <a:schemeClr val="bg1"/>
                </a:solidFill>
              </a:rPr>
              <a:t> </a:t>
            </a:r>
            <a:r>
              <a:rPr lang="en-US" altLang="zh-CN" sz="2800" dirty="0" smtClean="0">
                <a:solidFill>
                  <a:schemeClr val="bg1"/>
                </a:solidFill>
              </a:rPr>
              <a:t>*</a:t>
            </a:r>
          </a:p>
          <a:p>
            <a:r>
              <a:rPr lang="en-US" altLang="zh-CN" sz="2800" dirty="0" smtClean="0">
                <a:solidFill>
                  <a:srgbClr val="7F7F7F"/>
                </a:solidFill>
              </a:rPr>
              <a:t>&gt;&gt;&gt;</a:t>
            </a:r>
            <a:r>
              <a:rPr lang="en-US" altLang="zh-CN" sz="2800" dirty="0" smtClean="0">
                <a:solidFill>
                  <a:schemeClr val="bg1"/>
                </a:solidFill>
              </a:rPr>
              <a:t> x = symbols(</a:t>
            </a:r>
            <a:r>
              <a:rPr lang="en-US" altLang="zh-CN" sz="2800" dirty="0" smtClean="0">
                <a:solidFill>
                  <a:srgbClr val="1F497D"/>
                </a:solidFill>
              </a:rPr>
              <a:t>’x’</a:t>
            </a:r>
            <a:r>
              <a:rPr lang="en-US" altLang="zh-CN" sz="2800" dirty="0" smtClean="0">
                <a:solidFill>
                  <a:schemeClr val="bg1"/>
                </a:solidFill>
              </a:rPr>
              <a:t>)</a:t>
            </a:r>
          </a:p>
          <a:p>
            <a:r>
              <a:rPr lang="en-US" altLang="zh-CN" sz="2800" dirty="0" smtClean="0">
                <a:solidFill>
                  <a:srgbClr val="7F7F7F"/>
                </a:solidFill>
              </a:rPr>
              <a:t>&gt;&gt;&gt;</a:t>
            </a:r>
            <a:r>
              <a:rPr lang="en-US" altLang="zh-CN" sz="2800" dirty="0" smtClean="0">
                <a:solidFill>
                  <a:schemeClr val="bg1"/>
                </a:solidFill>
              </a:rPr>
              <a:t> y = sin(x) + </a:t>
            </a:r>
            <a:r>
              <a:rPr lang="en-US" altLang="zh-CN" sz="2800" dirty="0" err="1" smtClean="0">
                <a:solidFill>
                  <a:schemeClr val="bg1"/>
                </a:solidFill>
              </a:rPr>
              <a:t>exp</a:t>
            </a:r>
            <a:r>
              <a:rPr lang="en-US" altLang="zh-CN" sz="2800" dirty="0" smtClean="0">
                <a:solidFill>
                  <a:schemeClr val="bg1"/>
                </a:solidFill>
              </a:rPr>
              <a:t>(x)**2        </a:t>
            </a:r>
            <a:r>
              <a:rPr lang="en-US" altLang="zh-CN" sz="2800" dirty="0" smtClean="0">
                <a:solidFill>
                  <a:schemeClr val="accent2"/>
                </a:solidFill>
              </a:rPr>
              <a:t># </a:t>
            </a:r>
            <a:r>
              <a:rPr lang="en-US" altLang="zh-CN" sz="2800" dirty="0" err="1" smtClean="0">
                <a:solidFill>
                  <a:schemeClr val="accent2"/>
                </a:solidFill>
              </a:rPr>
              <a:t>expr</a:t>
            </a:r>
            <a:r>
              <a:rPr lang="en-US" altLang="zh-CN" sz="2800" dirty="0" smtClean="0">
                <a:solidFill>
                  <a:schemeClr val="accent2"/>
                </a:solidFill>
              </a:rPr>
              <a:t> based on </a:t>
            </a:r>
            <a:r>
              <a:rPr lang="en-US" altLang="zh-CN" sz="2800" dirty="0" err="1" smtClean="0">
                <a:solidFill>
                  <a:schemeClr val="accent2"/>
                </a:solidFill>
              </a:rPr>
              <a:t>vars</a:t>
            </a:r>
            <a:r>
              <a:rPr lang="en-US" altLang="zh-CN" sz="2800" dirty="0" smtClean="0">
                <a:solidFill>
                  <a:schemeClr val="accent2"/>
                </a:solidFill>
              </a:rPr>
              <a:t> &amp; cons</a:t>
            </a:r>
          </a:p>
          <a:p>
            <a:r>
              <a:rPr lang="en-US" altLang="zh-CN" sz="2800" dirty="0" smtClean="0">
                <a:solidFill>
                  <a:srgbClr val="7F7F7F"/>
                </a:solidFill>
              </a:rPr>
              <a:t>&gt;&gt;&gt;</a:t>
            </a:r>
            <a:r>
              <a:rPr lang="en-US" altLang="zh-CN" sz="2800" dirty="0" smtClean="0">
                <a:solidFill>
                  <a:schemeClr val="bg1"/>
                </a:solidFill>
              </a:rPr>
              <a:t> z </a:t>
            </a:r>
            <a:r>
              <a:rPr lang="en-US" altLang="zh-CN" sz="2800" smtClean="0">
                <a:solidFill>
                  <a:schemeClr val="bg1"/>
                </a:solidFill>
              </a:rPr>
              <a:t>= </a:t>
            </a:r>
            <a:r>
              <a:rPr lang="en-US" altLang="zh-CN" sz="2800" b="1" smtClean="0">
                <a:solidFill>
                  <a:schemeClr val="bg1"/>
                </a:solidFill>
              </a:rPr>
              <a:t>sympify</a:t>
            </a:r>
            <a:r>
              <a:rPr lang="en-US" altLang="zh-CN" sz="2800" dirty="0" smtClean="0">
                <a:solidFill>
                  <a:schemeClr val="bg1"/>
                </a:solidFill>
              </a:rPr>
              <a:t>(</a:t>
            </a:r>
            <a:r>
              <a:rPr lang="en-US" altLang="zh-CN" sz="2800" dirty="0" smtClean="0">
                <a:solidFill>
                  <a:schemeClr val="bg2"/>
                </a:solidFill>
              </a:rPr>
              <a:t>’x/2+exp(y)’</a:t>
            </a:r>
            <a:r>
              <a:rPr lang="en-US" altLang="zh-CN" sz="2800" dirty="0" smtClean="0">
                <a:solidFill>
                  <a:schemeClr val="bg1"/>
                </a:solidFill>
              </a:rPr>
              <a:t>)  </a:t>
            </a:r>
            <a:r>
              <a:rPr lang="en-US" altLang="zh-CN" sz="2800" dirty="0" smtClean="0">
                <a:solidFill>
                  <a:schemeClr val="accent2"/>
                </a:solidFill>
              </a:rPr>
              <a:t># generated with </a:t>
            </a:r>
            <a:r>
              <a:rPr lang="en-US" altLang="zh-CN" sz="2800" dirty="0" err="1" smtClean="0">
                <a:solidFill>
                  <a:schemeClr val="accent2"/>
                </a:solidFill>
              </a:rPr>
              <a:t>simpify</a:t>
            </a:r>
            <a:r>
              <a:rPr lang="en-US" altLang="zh-CN" sz="2800" dirty="0" smtClean="0">
                <a:solidFill>
                  <a:schemeClr val="accent2"/>
                </a:solidFill>
              </a:rPr>
              <a:t>()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函数的多项式近似：泰勒级数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泰勒级数的定义：</a:t>
            </a:r>
            <a:endParaRPr lang="en-US" altLang="zh-CN" dirty="0" smtClean="0"/>
          </a:p>
          <a:p>
            <a:pPr lvl="1"/>
            <a:r>
              <a:rPr lang="zh-CN" altLang="en-US" smtClean="0"/>
              <a:t>设</a:t>
            </a:r>
            <a:r>
              <a:rPr lang="en-US" altLang="zh-CN" smtClean="0"/>
              <a:t>           </a:t>
            </a:r>
            <a:r>
              <a:rPr lang="zh-CN" altLang="en-US" smtClean="0"/>
              <a:t>在</a:t>
            </a:r>
            <a:r>
              <a:rPr lang="en-US" altLang="zh-CN" smtClean="0"/>
              <a:t>         </a:t>
            </a:r>
            <a:r>
              <a:rPr lang="zh-CN" altLang="en-US" smtClean="0"/>
              <a:t>附近具有  </a:t>
            </a:r>
            <a:r>
              <a:rPr lang="en-US" altLang="zh-CN" smtClean="0"/>
              <a:t>   </a:t>
            </a:r>
            <a:r>
              <a:rPr lang="zh-CN" altLang="en-US" dirty="0" smtClean="0"/>
              <a:t>阶连续导数，现寻找</a:t>
            </a:r>
            <a:r>
              <a:rPr lang="zh-CN" altLang="en-US" smtClean="0"/>
              <a:t>常数</a:t>
            </a:r>
            <a:r>
              <a:rPr lang="en-US" altLang="zh-CN" smtClean="0"/>
              <a:t>       </a:t>
            </a:r>
            <a:r>
              <a:rPr lang="zh-CN" altLang="en-US" smtClean="0"/>
              <a:t>，</a:t>
            </a:r>
            <a:r>
              <a:rPr lang="en-US" altLang="zh-CN" smtClean="0"/>
              <a:t>  </a:t>
            </a:r>
            <a:r>
              <a:rPr lang="zh-CN" altLang="en-US" smtClean="0"/>
              <a:t>，</a:t>
            </a:r>
            <a:r>
              <a:rPr lang="en-US" altLang="zh-CN" dirty="0" smtClean="0"/>
              <a:t>……</a:t>
            </a:r>
            <a:r>
              <a:rPr lang="zh-CN" altLang="en-US" smtClean="0"/>
              <a:t>，</a:t>
            </a:r>
            <a:r>
              <a:rPr lang="en-US" altLang="zh-CN" smtClean="0"/>
              <a:t>    </a:t>
            </a:r>
            <a:r>
              <a:rPr lang="zh-CN" altLang="en-US" smtClean="0"/>
              <a:t>使得</a:t>
            </a:r>
            <a:endParaRPr lang="en-US" altLang="zh-CN" dirty="0" smtClean="0"/>
          </a:p>
          <a:p>
            <a:pPr lvl="1"/>
            <a:endParaRPr lang="en-US" dirty="0"/>
          </a:p>
          <a:p>
            <a:pPr lvl="1"/>
            <a:endParaRPr lang="en-US" dirty="0" smtClean="0"/>
          </a:p>
          <a:p>
            <a:pPr lvl="1"/>
            <a:r>
              <a:rPr lang="zh-CN" altLang="en-US" dirty="0" smtClean="0"/>
              <a:t>可以证明</a:t>
            </a:r>
            <a:r>
              <a:rPr lang="zh-CN" altLang="zh-CN" smtClean="0"/>
              <a:t>：</a:t>
            </a:r>
            <a:r>
              <a:rPr lang="en-US" altLang="zh-CN" smtClean="0"/>
              <a:t>                           </a:t>
            </a:r>
            <a:r>
              <a:rPr lang="zh-CN" altLang="en-US" smtClean="0"/>
              <a:t>，于是</a:t>
            </a:r>
            <a:endParaRPr lang="en-US" dirty="0"/>
          </a:p>
        </p:txBody>
      </p:sp>
      <p:pic>
        <p:nvPicPr>
          <p:cNvPr id="9" name="Picture 8" descr="latex-image-1.pdf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6806" y="2247066"/>
            <a:ext cx="719282" cy="403234"/>
          </a:xfrm>
          <a:prstGeom prst="rect">
            <a:avLst/>
          </a:prstGeom>
        </p:spPr>
      </p:pic>
      <p:pic>
        <p:nvPicPr>
          <p:cNvPr id="10" name="Picture 9" descr="latex-image-1.pdf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6266" y="2342573"/>
            <a:ext cx="419100" cy="279400"/>
          </a:xfrm>
          <a:prstGeom prst="rect">
            <a:avLst/>
          </a:prstGeom>
        </p:spPr>
      </p:pic>
      <p:pic>
        <p:nvPicPr>
          <p:cNvPr id="11" name="Picture 10" descr="latex-image-1.pdf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6175" y="2362777"/>
            <a:ext cx="254000" cy="215900"/>
          </a:xfrm>
          <a:prstGeom prst="rect">
            <a:avLst/>
          </a:prstGeom>
        </p:spPr>
      </p:pic>
      <p:pic>
        <p:nvPicPr>
          <p:cNvPr id="12" name="Picture 11" descr="latex-image-1.pdf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0669" y="2758210"/>
            <a:ext cx="393700" cy="279400"/>
          </a:xfrm>
          <a:prstGeom prst="rect">
            <a:avLst/>
          </a:prstGeom>
        </p:spPr>
      </p:pic>
      <p:pic>
        <p:nvPicPr>
          <p:cNvPr id="13" name="Picture 12" descr="latex-image-1.pdf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9443" y="2763404"/>
            <a:ext cx="381000" cy="292100"/>
          </a:xfrm>
          <a:prstGeom prst="rect">
            <a:avLst/>
          </a:prstGeom>
        </p:spPr>
      </p:pic>
      <p:pic>
        <p:nvPicPr>
          <p:cNvPr id="14" name="Picture 13" descr="latex-image-1.pdf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1386" y="2781300"/>
            <a:ext cx="444500" cy="279400"/>
          </a:xfrm>
          <a:prstGeom prst="rect">
            <a:avLst/>
          </a:prstGeom>
        </p:spPr>
      </p:pic>
      <p:pic>
        <p:nvPicPr>
          <p:cNvPr id="17" name="Picture 16" descr="latex-image-1.pdf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7893" y="3376029"/>
            <a:ext cx="7607933" cy="389591"/>
          </a:xfrm>
          <a:prstGeom prst="rect">
            <a:avLst/>
          </a:prstGeom>
        </p:spPr>
      </p:pic>
      <p:pic>
        <p:nvPicPr>
          <p:cNvPr id="18" name="Picture 17" descr="latex-image-1.pdf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8132" y="3980295"/>
            <a:ext cx="2324100" cy="698500"/>
          </a:xfrm>
          <a:prstGeom prst="rect">
            <a:avLst/>
          </a:prstGeom>
        </p:spPr>
      </p:pic>
      <p:pic>
        <p:nvPicPr>
          <p:cNvPr id="19" name="Picture 18" descr="latex-image-1.pdf"/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9182" y="4831774"/>
            <a:ext cx="7084867" cy="6683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符号的代入与求值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符号的代入</a:t>
            </a:r>
            <a:endParaRPr lang="en-US" altLang="zh-CN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r>
              <a:rPr lang="zh-CN" altLang="en-US" dirty="0" smtClean="0"/>
              <a:t>符号表达式的求值</a:t>
            </a: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386869" y="2197157"/>
            <a:ext cx="8637285" cy="2246769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404040"/>
                </a:solidFill>
              </a:rPr>
              <a:t>&gt;&gt;&gt;</a:t>
            </a:r>
            <a:r>
              <a:rPr lang="en-US" altLang="zh-CN" sz="2800" dirty="0" smtClean="0">
                <a:solidFill>
                  <a:schemeClr val="bg1"/>
                </a:solidFill>
              </a:rPr>
              <a:t> </a:t>
            </a:r>
            <a:r>
              <a:rPr lang="en-US" altLang="zh-CN" sz="2800" dirty="0">
                <a:solidFill>
                  <a:srgbClr val="008000"/>
                </a:solidFill>
              </a:rPr>
              <a:t>from</a:t>
            </a:r>
            <a:r>
              <a:rPr lang="en-US" altLang="zh-CN" sz="2800" dirty="0">
                <a:solidFill>
                  <a:schemeClr val="bg1"/>
                </a:solidFill>
              </a:rPr>
              <a:t>  </a:t>
            </a:r>
            <a:r>
              <a:rPr lang="en-US" altLang="zh-CN" sz="2800" dirty="0" err="1">
                <a:solidFill>
                  <a:schemeClr val="bg1"/>
                </a:solidFill>
              </a:rPr>
              <a:t>sympy</a:t>
            </a:r>
            <a:r>
              <a:rPr lang="en-US" altLang="zh-CN" sz="2800" dirty="0">
                <a:solidFill>
                  <a:schemeClr val="bg1"/>
                </a:solidFill>
              </a:rPr>
              <a:t> </a:t>
            </a:r>
            <a:r>
              <a:rPr lang="en-US" altLang="zh-CN" sz="2800" dirty="0">
                <a:solidFill>
                  <a:srgbClr val="008000"/>
                </a:solidFill>
              </a:rPr>
              <a:t>import</a:t>
            </a:r>
            <a:r>
              <a:rPr lang="en-US" altLang="zh-CN" sz="2800" dirty="0">
                <a:solidFill>
                  <a:schemeClr val="bg1"/>
                </a:solidFill>
              </a:rPr>
              <a:t> </a:t>
            </a:r>
            <a:r>
              <a:rPr lang="en-US" altLang="zh-CN" sz="2800" dirty="0" smtClean="0">
                <a:solidFill>
                  <a:schemeClr val="bg1"/>
                </a:solidFill>
              </a:rPr>
              <a:t>*</a:t>
            </a:r>
          </a:p>
          <a:p>
            <a:r>
              <a:rPr lang="en-US" altLang="zh-CN" sz="2800" dirty="0" smtClean="0">
                <a:solidFill>
                  <a:srgbClr val="404040"/>
                </a:solidFill>
              </a:rPr>
              <a:t>&gt;&gt;&gt;</a:t>
            </a:r>
            <a:r>
              <a:rPr lang="en-US" altLang="zh-CN" sz="2800" dirty="0" smtClean="0">
                <a:solidFill>
                  <a:schemeClr val="bg1"/>
                </a:solidFill>
              </a:rPr>
              <a:t> x = symbols(</a:t>
            </a:r>
            <a:r>
              <a:rPr lang="en-US" altLang="zh-CN" sz="2800" dirty="0" smtClean="0">
                <a:solidFill>
                  <a:srgbClr val="1F497D"/>
                </a:solidFill>
              </a:rPr>
              <a:t>’x’</a:t>
            </a:r>
            <a:r>
              <a:rPr lang="en-US" altLang="zh-CN" sz="2800" dirty="0" smtClean="0">
                <a:solidFill>
                  <a:schemeClr val="bg1"/>
                </a:solidFill>
              </a:rPr>
              <a:t>)</a:t>
            </a:r>
          </a:p>
          <a:p>
            <a:r>
              <a:rPr lang="en-US" altLang="zh-CN" sz="2800" dirty="0" smtClean="0">
                <a:solidFill>
                  <a:srgbClr val="404040"/>
                </a:solidFill>
              </a:rPr>
              <a:t>&gt;&gt;&gt;</a:t>
            </a:r>
            <a:r>
              <a:rPr lang="en-US" altLang="zh-CN" sz="2800" dirty="0" smtClean="0">
                <a:solidFill>
                  <a:schemeClr val="bg1"/>
                </a:solidFill>
              </a:rPr>
              <a:t> y = sin(x) + </a:t>
            </a:r>
            <a:r>
              <a:rPr lang="en-US" altLang="zh-CN" sz="2800" dirty="0" err="1" smtClean="0">
                <a:solidFill>
                  <a:schemeClr val="bg1"/>
                </a:solidFill>
              </a:rPr>
              <a:t>exp</a:t>
            </a:r>
            <a:r>
              <a:rPr lang="en-US" altLang="zh-CN" sz="2800" dirty="0" smtClean="0">
                <a:solidFill>
                  <a:schemeClr val="bg1"/>
                </a:solidFill>
              </a:rPr>
              <a:t>(x)**2        </a:t>
            </a:r>
            <a:r>
              <a:rPr lang="en-US" altLang="zh-CN" sz="2800" dirty="0" smtClean="0">
                <a:solidFill>
                  <a:schemeClr val="accent2"/>
                </a:solidFill>
              </a:rPr>
              <a:t># </a:t>
            </a:r>
            <a:r>
              <a:rPr lang="en-US" altLang="zh-CN" sz="2800" dirty="0" err="1" smtClean="0">
                <a:solidFill>
                  <a:schemeClr val="accent2"/>
                </a:solidFill>
              </a:rPr>
              <a:t>expr</a:t>
            </a:r>
            <a:r>
              <a:rPr lang="en-US" altLang="zh-CN" sz="2800" dirty="0" smtClean="0">
                <a:solidFill>
                  <a:schemeClr val="accent2"/>
                </a:solidFill>
              </a:rPr>
              <a:t> based on </a:t>
            </a:r>
            <a:r>
              <a:rPr lang="en-US" altLang="zh-CN" sz="2800" dirty="0" err="1" smtClean="0">
                <a:solidFill>
                  <a:schemeClr val="accent2"/>
                </a:solidFill>
              </a:rPr>
              <a:t>vars</a:t>
            </a:r>
            <a:r>
              <a:rPr lang="en-US" altLang="zh-CN" sz="2800" dirty="0" smtClean="0">
                <a:solidFill>
                  <a:schemeClr val="accent2"/>
                </a:solidFill>
              </a:rPr>
              <a:t> &amp; cons</a:t>
            </a:r>
          </a:p>
          <a:p>
            <a:r>
              <a:rPr lang="en-US" altLang="zh-CN" sz="2800" dirty="0" smtClean="0">
                <a:solidFill>
                  <a:srgbClr val="404040"/>
                </a:solidFill>
              </a:rPr>
              <a:t>&gt;&gt;&gt;</a:t>
            </a:r>
            <a:r>
              <a:rPr lang="en-US" altLang="zh-CN" sz="2800" dirty="0" smtClean="0">
                <a:solidFill>
                  <a:srgbClr val="7F7F7F"/>
                </a:solidFill>
              </a:rPr>
              <a:t> </a:t>
            </a:r>
            <a:r>
              <a:rPr lang="en-US" altLang="zh-CN" sz="2800" dirty="0" err="1" smtClean="0">
                <a:solidFill>
                  <a:schemeClr val="bg1"/>
                </a:solidFill>
              </a:rPr>
              <a:t>y.</a:t>
            </a:r>
            <a:r>
              <a:rPr lang="en-US" altLang="zh-CN" sz="2800" b="1" dirty="0" err="1" smtClean="0">
                <a:solidFill>
                  <a:schemeClr val="bg1"/>
                </a:solidFill>
              </a:rPr>
              <a:t>subs</a:t>
            </a:r>
            <a:r>
              <a:rPr lang="en-US" altLang="zh-CN" sz="2800" dirty="0" smtClean="0">
                <a:solidFill>
                  <a:schemeClr val="bg1"/>
                </a:solidFill>
              </a:rPr>
              <a:t>(x,2)                          </a:t>
            </a:r>
            <a:r>
              <a:rPr lang="en-US" altLang="zh-CN" sz="2800" dirty="0" smtClean="0">
                <a:solidFill>
                  <a:schemeClr val="accent2"/>
                </a:solidFill>
              </a:rPr>
              <a:t># substitute x with 2</a:t>
            </a:r>
          </a:p>
          <a:p>
            <a:r>
              <a:rPr lang="en-US" altLang="zh-CN" sz="2800" dirty="0">
                <a:solidFill>
                  <a:schemeClr val="bg1"/>
                </a:solidFill>
              </a:rPr>
              <a:t> </a:t>
            </a:r>
            <a:r>
              <a:rPr lang="en-US" altLang="zh-CN" sz="2800" dirty="0" smtClean="0">
                <a:solidFill>
                  <a:schemeClr val="bg1"/>
                </a:solidFill>
              </a:rPr>
              <a:t>  </a:t>
            </a:r>
            <a:r>
              <a:rPr lang="en-US" altLang="zh-CN" sz="2800" dirty="0" smtClean="0">
                <a:solidFill>
                  <a:srgbClr val="000000"/>
                </a:solidFill>
              </a:rPr>
              <a:t>sin(2)+</a:t>
            </a:r>
            <a:r>
              <a:rPr lang="en-US" altLang="zh-CN" sz="2800" dirty="0" err="1" smtClean="0">
                <a:solidFill>
                  <a:srgbClr val="000000"/>
                </a:solidFill>
              </a:rPr>
              <a:t>exp</a:t>
            </a:r>
            <a:r>
              <a:rPr lang="en-US" altLang="zh-CN" sz="2800" dirty="0" smtClean="0">
                <a:solidFill>
                  <a:srgbClr val="000000"/>
                </a:solidFill>
              </a:rPr>
              <a:t>(2)**2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44819" y="5158784"/>
            <a:ext cx="8637285" cy="1384995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404040"/>
                </a:solidFill>
              </a:rPr>
              <a:t>&gt;&gt;&gt;</a:t>
            </a:r>
            <a:r>
              <a:rPr lang="en-US" altLang="zh-CN" sz="2800" dirty="0" smtClean="0">
                <a:solidFill>
                  <a:schemeClr val="bg1">
                    <a:lumMod val="50000"/>
                    <a:lumOff val="50000"/>
                  </a:schemeClr>
                </a:solidFill>
              </a:rPr>
              <a:t> </a:t>
            </a:r>
            <a:r>
              <a:rPr lang="en-US" altLang="zh-CN" sz="2800" dirty="0" smtClean="0">
                <a:solidFill>
                  <a:schemeClr val="bg1"/>
                </a:solidFill>
              </a:rPr>
              <a:t>z = </a:t>
            </a:r>
            <a:r>
              <a:rPr lang="en-US" altLang="zh-CN" sz="2800" dirty="0" err="1" smtClean="0">
                <a:solidFill>
                  <a:schemeClr val="bg1"/>
                </a:solidFill>
              </a:rPr>
              <a:t>y.subs</a:t>
            </a:r>
            <a:r>
              <a:rPr lang="en-US" altLang="zh-CN" sz="2800" dirty="0" smtClean="0">
                <a:solidFill>
                  <a:schemeClr val="bg1"/>
                </a:solidFill>
              </a:rPr>
              <a:t>(x,2)</a:t>
            </a:r>
            <a:r>
              <a:rPr lang="en-US" altLang="zh-CN" sz="2800" dirty="0" smtClean="0">
                <a:solidFill>
                  <a:schemeClr val="bg1">
                    <a:lumMod val="50000"/>
                    <a:lumOff val="50000"/>
                  </a:schemeClr>
                </a:solidFill>
              </a:rPr>
              <a:t> </a:t>
            </a:r>
          </a:p>
          <a:p>
            <a:r>
              <a:rPr lang="en-US" altLang="zh-CN" sz="2800" dirty="0" smtClean="0">
                <a:solidFill>
                  <a:srgbClr val="404040"/>
                </a:solidFill>
              </a:rPr>
              <a:t>&gt;&gt;&gt;</a:t>
            </a:r>
            <a:r>
              <a:rPr lang="en-US" altLang="zh-CN" sz="2800" dirty="0" smtClean="0">
                <a:solidFill>
                  <a:schemeClr val="bg1">
                    <a:lumMod val="50000"/>
                    <a:lumOff val="50000"/>
                  </a:schemeClr>
                </a:solidFill>
              </a:rPr>
              <a:t> </a:t>
            </a:r>
            <a:r>
              <a:rPr lang="en-US" altLang="zh-CN" sz="2800" dirty="0" err="1" smtClean="0">
                <a:solidFill>
                  <a:srgbClr val="000000"/>
                </a:solidFill>
              </a:rPr>
              <a:t>z.</a:t>
            </a:r>
            <a:r>
              <a:rPr lang="en-US" altLang="zh-CN" sz="2800" b="1" dirty="0" err="1" smtClean="0">
                <a:solidFill>
                  <a:srgbClr val="000000"/>
                </a:solidFill>
              </a:rPr>
              <a:t>evalf</a:t>
            </a:r>
            <a:r>
              <a:rPr lang="en-US" altLang="zh-CN" sz="2800" dirty="0" smtClean="0">
                <a:solidFill>
                  <a:srgbClr val="000000"/>
                </a:solidFill>
              </a:rPr>
              <a:t>()</a:t>
            </a:r>
            <a:r>
              <a:rPr lang="en-US" altLang="zh-CN" sz="2800" dirty="0" smtClean="0">
                <a:solidFill>
                  <a:schemeClr val="bg1">
                    <a:lumMod val="50000"/>
                    <a:lumOff val="50000"/>
                  </a:schemeClr>
                </a:solidFill>
              </a:rPr>
              <a:t>                               </a:t>
            </a:r>
            <a:r>
              <a:rPr lang="en-US" altLang="zh-CN" sz="2800" dirty="0" smtClean="0">
                <a:solidFill>
                  <a:schemeClr val="accent2"/>
                </a:solidFill>
              </a:rPr>
              <a:t># evaluate z at x =2</a:t>
            </a:r>
          </a:p>
          <a:p>
            <a:r>
              <a:rPr lang="en-US" altLang="zh-CN" sz="2800" dirty="0" smtClean="0">
                <a:solidFill>
                  <a:srgbClr val="000000"/>
                </a:solidFill>
              </a:rPr>
              <a:t>55.5074474599699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81225" y="5374227"/>
            <a:ext cx="8637285" cy="954107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404040"/>
                </a:solidFill>
              </a:rPr>
              <a:t>&gt;&gt;&gt;</a:t>
            </a:r>
            <a:r>
              <a:rPr lang="en-US" altLang="zh-CN" sz="2800" dirty="0" smtClean="0">
                <a:solidFill>
                  <a:schemeClr val="bg1">
                    <a:lumMod val="50000"/>
                    <a:lumOff val="50000"/>
                  </a:schemeClr>
                </a:solidFill>
              </a:rPr>
              <a:t> </a:t>
            </a:r>
            <a:r>
              <a:rPr lang="en-US" altLang="zh-CN" sz="2800" dirty="0" err="1" smtClean="0">
                <a:solidFill>
                  <a:schemeClr val="bg1"/>
                </a:solidFill>
              </a:rPr>
              <a:t>y.</a:t>
            </a:r>
            <a:r>
              <a:rPr lang="en-US" altLang="zh-CN" sz="2800" b="1" dirty="0" err="1" smtClean="0">
                <a:solidFill>
                  <a:schemeClr val="bg1"/>
                </a:solidFill>
              </a:rPr>
              <a:t>evalf</a:t>
            </a:r>
            <a:r>
              <a:rPr lang="en-US" altLang="zh-CN" sz="2800" dirty="0" smtClean="0">
                <a:solidFill>
                  <a:schemeClr val="bg1"/>
                </a:solidFill>
              </a:rPr>
              <a:t>(subs={x:2})</a:t>
            </a:r>
            <a:r>
              <a:rPr lang="en-US" altLang="zh-CN" sz="2800" dirty="0" smtClean="0">
                <a:solidFill>
                  <a:schemeClr val="bg1">
                    <a:lumMod val="50000"/>
                    <a:lumOff val="50000"/>
                  </a:schemeClr>
                </a:solidFill>
              </a:rPr>
              <a:t>            </a:t>
            </a:r>
            <a:r>
              <a:rPr lang="en-US" altLang="zh-CN" sz="2800" dirty="0" smtClean="0">
                <a:solidFill>
                  <a:schemeClr val="accent2"/>
                </a:solidFill>
              </a:rPr>
              <a:t># alternatively, you may …</a:t>
            </a:r>
            <a:endParaRPr lang="en-US" altLang="zh-CN" sz="2800" dirty="0" smtClean="0">
              <a:solidFill>
                <a:schemeClr val="bg1">
                  <a:lumMod val="50000"/>
                  <a:lumOff val="50000"/>
                </a:schemeClr>
              </a:solidFill>
            </a:endParaRPr>
          </a:p>
          <a:p>
            <a:r>
              <a:rPr lang="en-US" altLang="zh-CN" sz="2800" dirty="0" smtClean="0">
                <a:solidFill>
                  <a:srgbClr val="000000"/>
                </a:solidFill>
              </a:rPr>
              <a:t>55.5074474599699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5" grpId="1" animBg="1"/>
      <p:bldP spid="6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符号规约与化简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570947" y="1759790"/>
            <a:ext cx="8115853" cy="4832093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bg1">
                    <a:lumMod val="75000"/>
                    <a:lumOff val="25000"/>
                  </a:schemeClr>
                </a:solidFill>
              </a:rPr>
              <a:t>&gt;&gt;&gt;</a:t>
            </a:r>
            <a:r>
              <a:rPr lang="en-US" altLang="zh-CN" sz="2800" dirty="0" smtClean="0">
                <a:solidFill>
                  <a:schemeClr val="bg1"/>
                </a:solidFill>
              </a:rPr>
              <a:t> </a:t>
            </a:r>
            <a:r>
              <a:rPr lang="en-US" altLang="zh-CN" sz="2800" dirty="0">
                <a:solidFill>
                  <a:srgbClr val="008000"/>
                </a:solidFill>
              </a:rPr>
              <a:t>from</a:t>
            </a:r>
            <a:r>
              <a:rPr lang="en-US" altLang="zh-CN" sz="2800" dirty="0">
                <a:solidFill>
                  <a:schemeClr val="bg1"/>
                </a:solidFill>
              </a:rPr>
              <a:t>  </a:t>
            </a:r>
            <a:r>
              <a:rPr lang="en-US" altLang="zh-CN" sz="2800" dirty="0" err="1">
                <a:solidFill>
                  <a:schemeClr val="bg1"/>
                </a:solidFill>
              </a:rPr>
              <a:t>sympy</a:t>
            </a:r>
            <a:r>
              <a:rPr lang="en-US" altLang="zh-CN" sz="2800" dirty="0">
                <a:solidFill>
                  <a:schemeClr val="bg1"/>
                </a:solidFill>
              </a:rPr>
              <a:t> </a:t>
            </a:r>
            <a:r>
              <a:rPr lang="en-US" altLang="zh-CN" sz="2800" dirty="0">
                <a:solidFill>
                  <a:srgbClr val="008000"/>
                </a:solidFill>
              </a:rPr>
              <a:t>import</a:t>
            </a:r>
            <a:r>
              <a:rPr lang="en-US" altLang="zh-CN" sz="2800" dirty="0">
                <a:solidFill>
                  <a:schemeClr val="bg1"/>
                </a:solidFill>
              </a:rPr>
              <a:t> </a:t>
            </a:r>
            <a:r>
              <a:rPr lang="en-US" altLang="zh-CN" sz="2800" dirty="0" smtClean="0">
                <a:solidFill>
                  <a:schemeClr val="bg1"/>
                </a:solidFill>
              </a:rPr>
              <a:t>*</a:t>
            </a:r>
          </a:p>
          <a:p>
            <a:r>
              <a:rPr lang="en-US" altLang="zh-CN" sz="2800" dirty="0" smtClean="0">
                <a:solidFill>
                  <a:srgbClr val="404040"/>
                </a:solidFill>
              </a:rPr>
              <a:t>&gt;&gt;&gt;</a:t>
            </a:r>
            <a:r>
              <a:rPr lang="en-US" altLang="zh-CN" sz="2800" dirty="0" smtClean="0">
                <a:solidFill>
                  <a:schemeClr val="bg1"/>
                </a:solidFill>
              </a:rPr>
              <a:t> x = symbols(</a:t>
            </a:r>
            <a:r>
              <a:rPr lang="en-US" altLang="zh-CN" sz="2800" dirty="0" smtClean="0">
                <a:solidFill>
                  <a:srgbClr val="1F497D"/>
                </a:solidFill>
              </a:rPr>
              <a:t>’x’</a:t>
            </a:r>
            <a:r>
              <a:rPr lang="en-US" altLang="zh-CN" sz="2800" dirty="0" smtClean="0">
                <a:solidFill>
                  <a:schemeClr val="bg1"/>
                </a:solidFill>
              </a:rPr>
              <a:t>)</a:t>
            </a:r>
          </a:p>
          <a:p>
            <a:r>
              <a:rPr lang="en-US" altLang="zh-CN" sz="2800" dirty="0" smtClean="0">
                <a:solidFill>
                  <a:srgbClr val="595959"/>
                </a:solidFill>
              </a:rPr>
              <a:t>&gt;&gt;&gt;</a:t>
            </a:r>
            <a:r>
              <a:rPr lang="en-US" altLang="zh-CN" sz="2800" dirty="0" smtClean="0">
                <a:solidFill>
                  <a:schemeClr val="bg1"/>
                </a:solidFill>
              </a:rPr>
              <a:t> y = 2*sin(x) * </a:t>
            </a:r>
            <a:r>
              <a:rPr lang="en-US" altLang="zh-CN" sz="2800" dirty="0" err="1" smtClean="0">
                <a:solidFill>
                  <a:schemeClr val="bg1"/>
                </a:solidFill>
              </a:rPr>
              <a:t>cos</a:t>
            </a:r>
            <a:r>
              <a:rPr lang="en-US" altLang="zh-CN" sz="2800" dirty="0" smtClean="0">
                <a:solidFill>
                  <a:schemeClr val="bg1"/>
                </a:solidFill>
              </a:rPr>
              <a:t>(x)</a:t>
            </a:r>
            <a:endParaRPr lang="en-US" altLang="zh-CN" sz="2800" dirty="0" smtClean="0">
              <a:solidFill>
                <a:schemeClr val="accent2"/>
              </a:solidFill>
            </a:endParaRPr>
          </a:p>
          <a:p>
            <a:r>
              <a:rPr lang="en-US" altLang="zh-CN" sz="2800" dirty="0" smtClean="0">
                <a:solidFill>
                  <a:srgbClr val="404040"/>
                </a:solidFill>
              </a:rPr>
              <a:t>&gt;&gt;&gt;</a:t>
            </a:r>
            <a:r>
              <a:rPr lang="en-US" altLang="zh-CN" sz="2800" dirty="0" smtClean="0">
                <a:solidFill>
                  <a:srgbClr val="7F7F7F"/>
                </a:solidFill>
              </a:rPr>
              <a:t> </a:t>
            </a:r>
            <a:r>
              <a:rPr lang="en-US" altLang="zh-CN" sz="2800" b="1" dirty="0" smtClean="0">
                <a:solidFill>
                  <a:schemeClr val="bg1"/>
                </a:solidFill>
              </a:rPr>
              <a:t>simplify</a:t>
            </a:r>
            <a:r>
              <a:rPr lang="en-US" altLang="zh-CN" sz="2800" dirty="0" smtClean="0">
                <a:solidFill>
                  <a:schemeClr val="bg1"/>
                </a:solidFill>
              </a:rPr>
              <a:t>(y)                       </a:t>
            </a:r>
            <a:r>
              <a:rPr lang="en-US" altLang="zh-CN" sz="2800" dirty="0" smtClean="0">
                <a:solidFill>
                  <a:schemeClr val="accent2"/>
                </a:solidFill>
              </a:rPr>
              <a:t># do simplification </a:t>
            </a:r>
            <a:r>
              <a:rPr lang="en-US" altLang="zh-CN" sz="2800" dirty="0" err="1" smtClean="0">
                <a:solidFill>
                  <a:schemeClr val="accent2"/>
                </a:solidFill>
              </a:rPr>
              <a:t>w.r.t</a:t>
            </a:r>
            <a:r>
              <a:rPr lang="en-US" altLang="zh-CN" sz="2800" dirty="0" smtClean="0">
                <a:solidFill>
                  <a:schemeClr val="accent2"/>
                </a:solidFill>
              </a:rPr>
              <a:t>. y</a:t>
            </a:r>
          </a:p>
          <a:p>
            <a:r>
              <a:rPr lang="en-US" altLang="zh-CN" sz="2800" dirty="0">
                <a:solidFill>
                  <a:schemeClr val="bg1"/>
                </a:solidFill>
              </a:rPr>
              <a:t> </a:t>
            </a:r>
            <a:r>
              <a:rPr lang="en-US" altLang="zh-CN" sz="2800" dirty="0" smtClean="0">
                <a:solidFill>
                  <a:schemeClr val="bg1"/>
                </a:solidFill>
              </a:rPr>
              <a:t>  </a:t>
            </a:r>
            <a:r>
              <a:rPr lang="en-US" altLang="zh-CN" sz="2800" dirty="0" smtClean="0">
                <a:solidFill>
                  <a:srgbClr val="000000"/>
                </a:solidFill>
              </a:rPr>
              <a:t>sin(2*x)</a:t>
            </a:r>
          </a:p>
          <a:p>
            <a:r>
              <a:rPr lang="en-US" altLang="zh-CN" sz="2800" dirty="0" smtClean="0">
                <a:solidFill>
                  <a:srgbClr val="404040"/>
                </a:solidFill>
              </a:rPr>
              <a:t>&gt;&gt;&gt;</a:t>
            </a:r>
            <a:r>
              <a:rPr lang="en-US" altLang="zh-CN" sz="2800" dirty="0" smtClean="0">
                <a:solidFill>
                  <a:srgbClr val="000000"/>
                </a:solidFill>
              </a:rPr>
              <a:t> z = sin(x)**2 + </a:t>
            </a:r>
            <a:r>
              <a:rPr lang="en-US" altLang="zh-CN" sz="2800" dirty="0" err="1" smtClean="0">
                <a:solidFill>
                  <a:srgbClr val="000000"/>
                </a:solidFill>
              </a:rPr>
              <a:t>cos</a:t>
            </a:r>
            <a:r>
              <a:rPr lang="en-US" altLang="zh-CN" sz="2800" dirty="0" smtClean="0">
                <a:solidFill>
                  <a:srgbClr val="000000"/>
                </a:solidFill>
              </a:rPr>
              <a:t>(x)**2</a:t>
            </a:r>
          </a:p>
          <a:p>
            <a:r>
              <a:rPr lang="en-US" altLang="zh-CN" sz="2800" dirty="0" smtClean="0">
                <a:solidFill>
                  <a:srgbClr val="404040"/>
                </a:solidFill>
              </a:rPr>
              <a:t>&gt;&gt;&gt;</a:t>
            </a:r>
            <a:r>
              <a:rPr lang="en-US" altLang="zh-CN" sz="2800" dirty="0" smtClean="0">
                <a:solidFill>
                  <a:srgbClr val="000000"/>
                </a:solidFill>
              </a:rPr>
              <a:t> </a:t>
            </a:r>
            <a:r>
              <a:rPr lang="en-US" altLang="zh-CN" sz="2800" b="1" dirty="0" smtClean="0">
                <a:solidFill>
                  <a:srgbClr val="000000"/>
                </a:solidFill>
              </a:rPr>
              <a:t>simplify</a:t>
            </a:r>
            <a:r>
              <a:rPr lang="en-US" altLang="zh-CN" sz="2800" dirty="0" smtClean="0">
                <a:solidFill>
                  <a:srgbClr val="000000"/>
                </a:solidFill>
              </a:rPr>
              <a:t>(z)</a:t>
            </a:r>
          </a:p>
          <a:p>
            <a:r>
              <a:rPr lang="en-US" altLang="zh-CN" sz="2800" dirty="0" smtClean="0">
                <a:solidFill>
                  <a:srgbClr val="000000"/>
                </a:solidFill>
              </a:rPr>
              <a:t>1</a:t>
            </a:r>
          </a:p>
          <a:p>
            <a:r>
              <a:rPr lang="en-US" altLang="zh-CN" sz="2800" dirty="0" smtClean="0">
                <a:solidFill>
                  <a:srgbClr val="404040"/>
                </a:solidFill>
              </a:rPr>
              <a:t>&gt;&gt;&gt;</a:t>
            </a:r>
            <a:r>
              <a:rPr lang="en-US" altLang="zh-CN" sz="2800" dirty="0" smtClean="0">
                <a:solidFill>
                  <a:srgbClr val="000000"/>
                </a:solidFill>
              </a:rPr>
              <a:t> u = </a:t>
            </a:r>
            <a:r>
              <a:rPr lang="en-US" altLang="zh-CN" sz="2800" dirty="0" err="1" smtClean="0">
                <a:solidFill>
                  <a:srgbClr val="000000"/>
                </a:solidFill>
              </a:rPr>
              <a:t>sinh</a:t>
            </a:r>
            <a:r>
              <a:rPr lang="en-US" altLang="zh-CN" sz="2800" dirty="0" smtClean="0">
                <a:solidFill>
                  <a:srgbClr val="000000"/>
                </a:solidFill>
              </a:rPr>
              <a:t>(x)**2 – </a:t>
            </a:r>
            <a:r>
              <a:rPr lang="en-US" altLang="zh-CN" sz="2800" dirty="0" err="1" smtClean="0">
                <a:solidFill>
                  <a:srgbClr val="000000"/>
                </a:solidFill>
              </a:rPr>
              <a:t>cosh</a:t>
            </a:r>
            <a:r>
              <a:rPr lang="en-US" altLang="zh-CN" sz="2800" dirty="0" smtClean="0">
                <a:solidFill>
                  <a:srgbClr val="000000"/>
                </a:solidFill>
              </a:rPr>
              <a:t>(x)**2</a:t>
            </a:r>
          </a:p>
          <a:p>
            <a:r>
              <a:rPr lang="en-US" altLang="zh-CN" sz="2800" dirty="0" smtClean="0">
                <a:solidFill>
                  <a:srgbClr val="404040"/>
                </a:solidFill>
              </a:rPr>
              <a:t>&gt;&gt;&gt;</a:t>
            </a:r>
            <a:r>
              <a:rPr lang="en-US" altLang="zh-CN" sz="2800" dirty="0" smtClean="0">
                <a:solidFill>
                  <a:srgbClr val="000000"/>
                </a:solidFill>
              </a:rPr>
              <a:t> </a:t>
            </a:r>
            <a:r>
              <a:rPr lang="en-US" altLang="zh-CN" sz="2800" b="1" dirty="0" smtClean="0">
                <a:solidFill>
                  <a:srgbClr val="000000"/>
                </a:solidFill>
              </a:rPr>
              <a:t>simplify</a:t>
            </a:r>
            <a:r>
              <a:rPr lang="en-US" altLang="zh-CN" sz="2800" dirty="0" smtClean="0">
                <a:solidFill>
                  <a:srgbClr val="000000"/>
                </a:solidFill>
              </a:rPr>
              <a:t>(u)</a:t>
            </a:r>
          </a:p>
          <a:p>
            <a:r>
              <a:rPr lang="en-US" altLang="zh-CN" sz="2800" smtClean="0">
                <a:solidFill>
                  <a:srgbClr val="000000"/>
                </a:solidFill>
              </a:rPr>
              <a:t>-1</a:t>
            </a:r>
            <a:endParaRPr lang="en-US" altLang="zh-CN" sz="2800" dirty="0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符号微分／偏微分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54127" y="1700913"/>
            <a:ext cx="8115853" cy="4832093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bg1">
                    <a:lumMod val="75000"/>
                    <a:lumOff val="25000"/>
                  </a:schemeClr>
                </a:solidFill>
              </a:rPr>
              <a:t>&gt;&gt;&gt;</a:t>
            </a:r>
            <a:r>
              <a:rPr lang="en-US" altLang="zh-CN" sz="2800" dirty="0" smtClean="0">
                <a:solidFill>
                  <a:schemeClr val="bg1"/>
                </a:solidFill>
              </a:rPr>
              <a:t> </a:t>
            </a:r>
            <a:r>
              <a:rPr lang="en-US" altLang="zh-CN" sz="2800" dirty="0">
                <a:solidFill>
                  <a:srgbClr val="008000"/>
                </a:solidFill>
              </a:rPr>
              <a:t>from</a:t>
            </a:r>
            <a:r>
              <a:rPr lang="en-US" altLang="zh-CN" sz="2800" dirty="0">
                <a:solidFill>
                  <a:schemeClr val="bg1"/>
                </a:solidFill>
              </a:rPr>
              <a:t>  </a:t>
            </a:r>
            <a:r>
              <a:rPr lang="en-US" altLang="zh-CN" sz="2800" dirty="0" err="1">
                <a:solidFill>
                  <a:schemeClr val="bg1"/>
                </a:solidFill>
              </a:rPr>
              <a:t>sympy</a:t>
            </a:r>
            <a:r>
              <a:rPr lang="en-US" altLang="zh-CN" sz="2800" dirty="0">
                <a:solidFill>
                  <a:schemeClr val="bg1"/>
                </a:solidFill>
              </a:rPr>
              <a:t> </a:t>
            </a:r>
            <a:r>
              <a:rPr lang="en-US" altLang="zh-CN" sz="2800" dirty="0">
                <a:solidFill>
                  <a:srgbClr val="008000"/>
                </a:solidFill>
              </a:rPr>
              <a:t>import</a:t>
            </a:r>
            <a:r>
              <a:rPr lang="en-US" altLang="zh-CN" sz="2800" dirty="0">
                <a:solidFill>
                  <a:schemeClr val="bg1"/>
                </a:solidFill>
              </a:rPr>
              <a:t> </a:t>
            </a:r>
            <a:r>
              <a:rPr lang="en-US" altLang="zh-CN" sz="2800" dirty="0" smtClean="0">
                <a:solidFill>
                  <a:schemeClr val="bg1"/>
                </a:solidFill>
              </a:rPr>
              <a:t>*</a:t>
            </a:r>
          </a:p>
          <a:p>
            <a:r>
              <a:rPr lang="en-US" altLang="zh-CN" sz="2800" dirty="0" smtClean="0">
                <a:solidFill>
                  <a:srgbClr val="404040"/>
                </a:solidFill>
              </a:rPr>
              <a:t>&gt;&gt;&gt;</a:t>
            </a:r>
            <a:r>
              <a:rPr lang="en-US" altLang="zh-CN" sz="2800" dirty="0" smtClean="0">
                <a:solidFill>
                  <a:schemeClr val="bg1"/>
                </a:solidFill>
              </a:rPr>
              <a:t> x = symbols(</a:t>
            </a:r>
            <a:r>
              <a:rPr lang="en-US" altLang="zh-CN" sz="2800" dirty="0" smtClean="0">
                <a:solidFill>
                  <a:srgbClr val="1F497D"/>
                </a:solidFill>
              </a:rPr>
              <a:t>’x’</a:t>
            </a:r>
            <a:r>
              <a:rPr lang="en-US" altLang="zh-CN" sz="2800" dirty="0" smtClean="0">
                <a:solidFill>
                  <a:schemeClr val="bg1"/>
                </a:solidFill>
              </a:rPr>
              <a:t>)</a:t>
            </a:r>
          </a:p>
          <a:p>
            <a:r>
              <a:rPr lang="en-US" altLang="zh-CN" sz="2800" dirty="0" smtClean="0">
                <a:solidFill>
                  <a:srgbClr val="595959"/>
                </a:solidFill>
              </a:rPr>
              <a:t>&gt;&gt;&gt;</a:t>
            </a:r>
            <a:r>
              <a:rPr lang="en-US" altLang="zh-CN" sz="2800" dirty="0" smtClean="0">
                <a:solidFill>
                  <a:schemeClr val="bg1"/>
                </a:solidFill>
              </a:rPr>
              <a:t> y = sin(x) * </a:t>
            </a:r>
            <a:r>
              <a:rPr lang="en-US" altLang="zh-CN" sz="2800" dirty="0" err="1" smtClean="0">
                <a:solidFill>
                  <a:schemeClr val="bg1"/>
                </a:solidFill>
              </a:rPr>
              <a:t>exp</a:t>
            </a:r>
            <a:r>
              <a:rPr lang="en-US" altLang="zh-CN" sz="2800" dirty="0" smtClean="0">
                <a:solidFill>
                  <a:schemeClr val="bg1"/>
                </a:solidFill>
              </a:rPr>
              <a:t>(x)</a:t>
            </a:r>
            <a:endParaRPr lang="en-US" altLang="zh-CN" sz="2800" dirty="0" smtClean="0">
              <a:solidFill>
                <a:schemeClr val="accent2"/>
              </a:solidFill>
            </a:endParaRPr>
          </a:p>
          <a:p>
            <a:r>
              <a:rPr lang="en-US" altLang="zh-CN" sz="2800" dirty="0" smtClean="0">
                <a:solidFill>
                  <a:srgbClr val="404040"/>
                </a:solidFill>
              </a:rPr>
              <a:t>&gt;&gt;&gt;</a:t>
            </a:r>
            <a:r>
              <a:rPr lang="en-US" altLang="zh-CN" sz="2800" dirty="0" smtClean="0">
                <a:solidFill>
                  <a:schemeClr val="bg1"/>
                </a:solidFill>
              </a:rPr>
              <a:t> </a:t>
            </a:r>
            <a:r>
              <a:rPr lang="en-US" altLang="zh-CN" sz="2800" b="1" dirty="0" smtClean="0">
                <a:solidFill>
                  <a:schemeClr val="bg1"/>
                </a:solidFill>
              </a:rPr>
              <a:t>diff</a:t>
            </a:r>
            <a:r>
              <a:rPr lang="en-US" altLang="zh-CN" sz="2800" dirty="0" smtClean="0">
                <a:solidFill>
                  <a:schemeClr val="bg1"/>
                </a:solidFill>
              </a:rPr>
              <a:t>(y)                          </a:t>
            </a:r>
            <a:r>
              <a:rPr lang="en-US" altLang="zh-CN" sz="2800" smtClean="0">
                <a:solidFill>
                  <a:schemeClr val="accent2"/>
                </a:solidFill>
              </a:rPr>
              <a:t># derivative </a:t>
            </a:r>
            <a:r>
              <a:rPr lang="en-US" altLang="zh-CN" sz="2800" dirty="0" smtClean="0">
                <a:solidFill>
                  <a:schemeClr val="accent2"/>
                </a:solidFill>
              </a:rPr>
              <a:t>of y (</a:t>
            </a:r>
            <a:r>
              <a:rPr lang="en-US" altLang="zh-CN" sz="2800" dirty="0" err="1" smtClean="0">
                <a:solidFill>
                  <a:schemeClr val="accent2"/>
                </a:solidFill>
              </a:rPr>
              <a:t>w.r.t</a:t>
            </a:r>
            <a:r>
              <a:rPr lang="en-US" altLang="zh-CN" sz="2800" dirty="0" smtClean="0">
                <a:solidFill>
                  <a:schemeClr val="accent2"/>
                </a:solidFill>
              </a:rPr>
              <a:t>. x)</a:t>
            </a:r>
          </a:p>
          <a:p>
            <a:r>
              <a:rPr lang="en-US" altLang="zh-CN" sz="2800" dirty="0" err="1" smtClean="0">
                <a:solidFill>
                  <a:schemeClr val="bg1"/>
                </a:solidFill>
              </a:rPr>
              <a:t>cos</a:t>
            </a:r>
            <a:r>
              <a:rPr lang="en-US" altLang="zh-CN" sz="2800" dirty="0" smtClean="0">
                <a:solidFill>
                  <a:schemeClr val="bg1"/>
                </a:solidFill>
              </a:rPr>
              <a:t>(x)*</a:t>
            </a:r>
            <a:r>
              <a:rPr lang="en-US" altLang="zh-CN" sz="2800" dirty="0" err="1" smtClean="0">
                <a:solidFill>
                  <a:schemeClr val="bg1"/>
                </a:solidFill>
              </a:rPr>
              <a:t>exp</a:t>
            </a:r>
            <a:r>
              <a:rPr lang="en-US" altLang="zh-CN" sz="2800" dirty="0" smtClean="0">
                <a:solidFill>
                  <a:schemeClr val="bg1"/>
                </a:solidFill>
              </a:rPr>
              <a:t>(x)+sin(x)*</a:t>
            </a:r>
            <a:r>
              <a:rPr lang="en-US" altLang="zh-CN" sz="2800" dirty="0" err="1" smtClean="0">
                <a:solidFill>
                  <a:schemeClr val="bg1"/>
                </a:solidFill>
              </a:rPr>
              <a:t>exp</a:t>
            </a:r>
            <a:r>
              <a:rPr lang="en-US" altLang="zh-CN" sz="2800" dirty="0" smtClean="0">
                <a:solidFill>
                  <a:schemeClr val="bg1"/>
                </a:solidFill>
              </a:rPr>
              <a:t>(x)</a:t>
            </a:r>
          </a:p>
          <a:p>
            <a:r>
              <a:rPr lang="en-US" altLang="zh-CN" sz="2800" dirty="0" smtClean="0">
                <a:solidFill>
                  <a:schemeClr val="bg1"/>
                </a:solidFill>
              </a:rPr>
              <a:t>&gt;&gt;&gt; </a:t>
            </a:r>
            <a:r>
              <a:rPr lang="en-US" altLang="zh-CN" sz="2800" b="1" dirty="0" smtClean="0">
                <a:solidFill>
                  <a:schemeClr val="bg1"/>
                </a:solidFill>
              </a:rPr>
              <a:t>diff</a:t>
            </a:r>
            <a:r>
              <a:rPr lang="en-US" altLang="zh-CN" sz="2800" dirty="0" smtClean="0">
                <a:solidFill>
                  <a:schemeClr val="bg1"/>
                </a:solidFill>
              </a:rPr>
              <a:t>(y,x,2)                   </a:t>
            </a:r>
            <a:r>
              <a:rPr lang="en-US" altLang="zh-CN" sz="2800" dirty="0" smtClean="0">
                <a:solidFill>
                  <a:schemeClr val="accent2"/>
                </a:solidFill>
              </a:rPr>
              <a:t># second </a:t>
            </a:r>
            <a:r>
              <a:rPr lang="en-US" altLang="zh-CN" sz="2800" smtClean="0">
                <a:solidFill>
                  <a:schemeClr val="accent2"/>
                </a:solidFill>
              </a:rPr>
              <a:t>order </a:t>
            </a:r>
            <a:r>
              <a:rPr lang="en-US" altLang="zh-CN" sz="2800">
                <a:solidFill>
                  <a:schemeClr val="accent2"/>
                </a:solidFill>
              </a:rPr>
              <a:t>derivative</a:t>
            </a:r>
            <a:endParaRPr lang="en-US" altLang="zh-CN" sz="2800" dirty="0" smtClean="0">
              <a:solidFill>
                <a:schemeClr val="accent2"/>
              </a:solidFill>
            </a:endParaRPr>
          </a:p>
          <a:p>
            <a:r>
              <a:rPr lang="en-US" altLang="zh-CN" sz="2800" dirty="0" smtClean="0">
                <a:solidFill>
                  <a:schemeClr val="bg1"/>
                </a:solidFill>
              </a:rPr>
              <a:t>2*</a:t>
            </a:r>
            <a:r>
              <a:rPr lang="en-US" altLang="zh-CN" sz="2800" dirty="0" err="1" smtClean="0">
                <a:solidFill>
                  <a:schemeClr val="bg1"/>
                </a:solidFill>
              </a:rPr>
              <a:t>cos</a:t>
            </a:r>
            <a:r>
              <a:rPr lang="en-US" altLang="zh-CN" sz="2800" dirty="0" smtClean="0">
                <a:solidFill>
                  <a:schemeClr val="bg1"/>
                </a:solidFill>
              </a:rPr>
              <a:t>(x)*</a:t>
            </a:r>
            <a:r>
              <a:rPr lang="en-US" altLang="zh-CN" sz="2800" dirty="0" err="1" smtClean="0">
                <a:solidFill>
                  <a:schemeClr val="bg1"/>
                </a:solidFill>
              </a:rPr>
              <a:t>exp</a:t>
            </a:r>
            <a:r>
              <a:rPr lang="en-US" altLang="zh-CN" sz="2800" dirty="0" smtClean="0">
                <a:solidFill>
                  <a:schemeClr val="bg1"/>
                </a:solidFill>
              </a:rPr>
              <a:t>(x)</a:t>
            </a:r>
            <a:endParaRPr lang="en-US" altLang="zh-CN" sz="2800" dirty="0" smtClean="0">
              <a:solidFill>
                <a:schemeClr val="bg1">
                  <a:lumMod val="85000"/>
                  <a:lumOff val="15000"/>
                </a:schemeClr>
              </a:solidFill>
            </a:endParaRPr>
          </a:p>
          <a:p>
            <a:r>
              <a:rPr lang="en-US" altLang="zh-CN" sz="2800" dirty="0" smtClean="0">
                <a:solidFill>
                  <a:schemeClr val="bg1">
                    <a:lumMod val="85000"/>
                    <a:lumOff val="15000"/>
                  </a:schemeClr>
                </a:solidFill>
              </a:rPr>
              <a:t>&gt;&gt;&gt;</a:t>
            </a:r>
            <a:r>
              <a:rPr lang="en-US" altLang="zh-CN" sz="2800" dirty="0" smtClean="0">
                <a:solidFill>
                  <a:schemeClr val="bg1"/>
                </a:solidFill>
              </a:rPr>
              <a:t> z = symbols(</a:t>
            </a:r>
            <a:r>
              <a:rPr lang="en-US" altLang="zh-CN" sz="2800" dirty="0" smtClean="0">
                <a:solidFill>
                  <a:schemeClr val="bg2"/>
                </a:solidFill>
              </a:rPr>
              <a:t>’z’</a:t>
            </a:r>
            <a:r>
              <a:rPr lang="en-US" altLang="zh-CN" sz="2800" dirty="0" smtClean="0">
                <a:solidFill>
                  <a:schemeClr val="bg1"/>
                </a:solidFill>
              </a:rPr>
              <a:t>)</a:t>
            </a:r>
          </a:p>
          <a:p>
            <a:r>
              <a:rPr lang="en-US" altLang="zh-CN" sz="2800" dirty="0" smtClean="0">
                <a:solidFill>
                  <a:schemeClr val="bg1">
                    <a:lumMod val="85000"/>
                    <a:lumOff val="15000"/>
                  </a:schemeClr>
                </a:solidFill>
              </a:rPr>
              <a:t>&gt;&gt;&gt;</a:t>
            </a:r>
            <a:r>
              <a:rPr lang="en-US" altLang="zh-CN" sz="2800" dirty="0" smtClean="0">
                <a:solidFill>
                  <a:schemeClr val="bg1"/>
                </a:solidFill>
              </a:rPr>
              <a:t> u = </a:t>
            </a:r>
            <a:r>
              <a:rPr lang="en-US" altLang="zh-CN" sz="2800" dirty="0" err="1" smtClean="0">
                <a:solidFill>
                  <a:schemeClr val="bg1"/>
                </a:solidFill>
              </a:rPr>
              <a:t>cos</a:t>
            </a:r>
            <a:r>
              <a:rPr lang="en-US" altLang="zh-CN" sz="2800" dirty="0" smtClean="0">
                <a:solidFill>
                  <a:schemeClr val="bg1"/>
                </a:solidFill>
              </a:rPr>
              <a:t>(z)+y</a:t>
            </a:r>
          </a:p>
          <a:p>
            <a:r>
              <a:rPr lang="en-US" altLang="zh-CN" sz="2800" dirty="0" smtClean="0">
                <a:solidFill>
                  <a:srgbClr val="262626"/>
                </a:solidFill>
              </a:rPr>
              <a:t>&gt;&gt;&gt;</a:t>
            </a:r>
            <a:r>
              <a:rPr lang="en-US" altLang="zh-CN" sz="2800" dirty="0" smtClean="0">
                <a:solidFill>
                  <a:schemeClr val="bg1"/>
                </a:solidFill>
              </a:rPr>
              <a:t> </a:t>
            </a:r>
            <a:r>
              <a:rPr lang="en-US" altLang="zh-CN" sz="2800" b="1" dirty="0" smtClean="0">
                <a:solidFill>
                  <a:schemeClr val="bg1"/>
                </a:solidFill>
              </a:rPr>
              <a:t>diff</a:t>
            </a:r>
            <a:r>
              <a:rPr lang="en-US" altLang="zh-CN" sz="2800" dirty="0" smtClean="0">
                <a:solidFill>
                  <a:schemeClr val="bg1"/>
                </a:solidFill>
              </a:rPr>
              <a:t>(u, z)                </a:t>
            </a:r>
            <a:r>
              <a:rPr lang="en-US" altLang="zh-CN" sz="2800" dirty="0" smtClean="0">
                <a:solidFill>
                  <a:schemeClr val="accent2"/>
                </a:solidFill>
              </a:rPr>
              <a:t>#(partial</a:t>
            </a:r>
            <a:r>
              <a:rPr lang="en-US" altLang="zh-CN" sz="2800" smtClean="0">
                <a:solidFill>
                  <a:schemeClr val="accent2"/>
                </a:solidFill>
              </a:rPr>
              <a:t>) </a:t>
            </a:r>
            <a:r>
              <a:rPr lang="en-US" altLang="zh-CN" sz="2800">
                <a:solidFill>
                  <a:schemeClr val="accent2"/>
                </a:solidFill>
              </a:rPr>
              <a:t>derivative </a:t>
            </a:r>
            <a:r>
              <a:rPr lang="en-US" altLang="zh-CN" sz="2800" dirty="0" smtClean="0">
                <a:solidFill>
                  <a:schemeClr val="accent2"/>
                </a:solidFill>
              </a:rPr>
              <a:t>of u </a:t>
            </a:r>
            <a:r>
              <a:rPr lang="en-US" altLang="zh-CN" sz="2800" dirty="0" err="1" smtClean="0">
                <a:solidFill>
                  <a:schemeClr val="accent2"/>
                </a:solidFill>
              </a:rPr>
              <a:t>w.r.t</a:t>
            </a:r>
            <a:r>
              <a:rPr lang="en-US" altLang="zh-CN" sz="2800" dirty="0" smtClean="0">
                <a:solidFill>
                  <a:schemeClr val="accent2"/>
                </a:solidFill>
              </a:rPr>
              <a:t>. z</a:t>
            </a:r>
          </a:p>
          <a:p>
            <a:r>
              <a:rPr lang="en-US" altLang="zh-CN" sz="2800" dirty="0" smtClean="0">
                <a:solidFill>
                  <a:schemeClr val="bg1"/>
                </a:solidFill>
              </a:rPr>
              <a:t>-</a:t>
            </a:r>
            <a:r>
              <a:rPr lang="en-US" altLang="zh-CN" sz="2800" smtClean="0">
                <a:solidFill>
                  <a:schemeClr val="bg1"/>
                </a:solidFill>
              </a:rPr>
              <a:t>sin(z)</a:t>
            </a:r>
            <a:endParaRPr lang="en-US" altLang="zh-CN" sz="2800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符号不定积分／定积分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54127" y="1700913"/>
            <a:ext cx="8115853" cy="4401205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bg1">
                    <a:lumMod val="75000"/>
                    <a:lumOff val="25000"/>
                  </a:schemeClr>
                </a:solidFill>
              </a:rPr>
              <a:t>&gt;&gt;&gt;</a:t>
            </a:r>
            <a:r>
              <a:rPr lang="en-US" altLang="zh-CN" sz="2800" dirty="0" smtClean="0">
                <a:solidFill>
                  <a:schemeClr val="bg1"/>
                </a:solidFill>
              </a:rPr>
              <a:t> </a:t>
            </a:r>
            <a:r>
              <a:rPr lang="en-US" altLang="zh-CN" sz="2800" dirty="0">
                <a:solidFill>
                  <a:srgbClr val="008000"/>
                </a:solidFill>
              </a:rPr>
              <a:t>from</a:t>
            </a:r>
            <a:r>
              <a:rPr lang="en-US" altLang="zh-CN" sz="2800" dirty="0">
                <a:solidFill>
                  <a:schemeClr val="bg1"/>
                </a:solidFill>
              </a:rPr>
              <a:t>  </a:t>
            </a:r>
            <a:r>
              <a:rPr lang="en-US" altLang="zh-CN" sz="2800" dirty="0" err="1">
                <a:solidFill>
                  <a:schemeClr val="bg1"/>
                </a:solidFill>
              </a:rPr>
              <a:t>sympy</a:t>
            </a:r>
            <a:r>
              <a:rPr lang="en-US" altLang="zh-CN" sz="2800" dirty="0">
                <a:solidFill>
                  <a:schemeClr val="bg1"/>
                </a:solidFill>
              </a:rPr>
              <a:t> </a:t>
            </a:r>
            <a:r>
              <a:rPr lang="en-US" altLang="zh-CN" sz="2800" dirty="0">
                <a:solidFill>
                  <a:srgbClr val="008000"/>
                </a:solidFill>
              </a:rPr>
              <a:t>import</a:t>
            </a:r>
            <a:r>
              <a:rPr lang="en-US" altLang="zh-CN" sz="2800" dirty="0">
                <a:solidFill>
                  <a:schemeClr val="bg1"/>
                </a:solidFill>
              </a:rPr>
              <a:t> </a:t>
            </a:r>
            <a:r>
              <a:rPr lang="en-US" altLang="zh-CN" sz="2800" dirty="0" smtClean="0">
                <a:solidFill>
                  <a:schemeClr val="bg1"/>
                </a:solidFill>
              </a:rPr>
              <a:t>*</a:t>
            </a:r>
          </a:p>
          <a:p>
            <a:r>
              <a:rPr lang="en-US" altLang="zh-CN" sz="2800" dirty="0" smtClean="0">
                <a:solidFill>
                  <a:srgbClr val="404040"/>
                </a:solidFill>
              </a:rPr>
              <a:t>&gt;&gt;&gt;</a:t>
            </a:r>
            <a:r>
              <a:rPr lang="en-US" altLang="zh-CN" sz="2800" dirty="0" smtClean="0">
                <a:solidFill>
                  <a:schemeClr val="bg1"/>
                </a:solidFill>
              </a:rPr>
              <a:t> x, y = symbols(</a:t>
            </a:r>
            <a:r>
              <a:rPr lang="en-US" altLang="zh-CN" sz="2800" dirty="0" smtClean="0">
                <a:solidFill>
                  <a:srgbClr val="1F497D"/>
                </a:solidFill>
              </a:rPr>
              <a:t>’x y’</a:t>
            </a:r>
            <a:r>
              <a:rPr lang="en-US" altLang="zh-CN" sz="2800" dirty="0" smtClean="0">
                <a:solidFill>
                  <a:schemeClr val="bg1"/>
                </a:solidFill>
              </a:rPr>
              <a:t>)</a:t>
            </a:r>
          </a:p>
          <a:p>
            <a:r>
              <a:rPr lang="en-US" altLang="zh-CN" sz="2800" dirty="0" smtClean="0">
                <a:solidFill>
                  <a:srgbClr val="595959"/>
                </a:solidFill>
              </a:rPr>
              <a:t>&gt;&gt;&gt;</a:t>
            </a:r>
            <a:r>
              <a:rPr lang="en-US" altLang="zh-CN" sz="2800" dirty="0" smtClean="0">
                <a:solidFill>
                  <a:schemeClr val="bg1"/>
                </a:solidFill>
              </a:rPr>
              <a:t> z = </a:t>
            </a:r>
            <a:r>
              <a:rPr lang="en-US" altLang="zh-CN" sz="2800" dirty="0" err="1" smtClean="0">
                <a:solidFill>
                  <a:schemeClr val="bg1"/>
                </a:solidFill>
              </a:rPr>
              <a:t>exp</a:t>
            </a:r>
            <a:r>
              <a:rPr lang="en-US" altLang="zh-CN" sz="2800" dirty="0" smtClean="0">
                <a:solidFill>
                  <a:schemeClr val="bg1"/>
                </a:solidFill>
              </a:rPr>
              <a:t>(2*x-3)</a:t>
            </a:r>
          </a:p>
          <a:p>
            <a:r>
              <a:rPr lang="en-US" altLang="zh-CN" sz="2800" dirty="0" smtClean="0">
                <a:solidFill>
                  <a:schemeClr val="bg1">
                    <a:lumMod val="75000"/>
                    <a:lumOff val="25000"/>
                  </a:schemeClr>
                </a:solidFill>
              </a:rPr>
              <a:t>&gt;&gt;&gt;</a:t>
            </a:r>
            <a:r>
              <a:rPr lang="en-US" altLang="zh-CN" sz="2800" dirty="0" smtClean="0">
                <a:solidFill>
                  <a:schemeClr val="bg1"/>
                </a:solidFill>
              </a:rPr>
              <a:t> </a:t>
            </a:r>
            <a:r>
              <a:rPr lang="en-US" altLang="zh-CN" sz="2800" b="1" dirty="0" smtClean="0">
                <a:solidFill>
                  <a:schemeClr val="bg1"/>
                </a:solidFill>
              </a:rPr>
              <a:t>integrate</a:t>
            </a:r>
            <a:r>
              <a:rPr lang="en-US" altLang="zh-CN" sz="2800" dirty="0" smtClean="0">
                <a:solidFill>
                  <a:schemeClr val="bg1"/>
                </a:solidFill>
              </a:rPr>
              <a:t>(z, x)        </a:t>
            </a:r>
            <a:r>
              <a:rPr lang="en-US" altLang="zh-CN" sz="2800" dirty="0" smtClean="0">
                <a:solidFill>
                  <a:schemeClr val="accent2"/>
                </a:solidFill>
              </a:rPr>
              <a:t> # indefinite integral of </a:t>
            </a:r>
            <a:r>
              <a:rPr lang="en-US" altLang="zh-CN" sz="2800" dirty="0" err="1" smtClean="0">
                <a:solidFill>
                  <a:schemeClr val="accent2"/>
                </a:solidFill>
              </a:rPr>
              <a:t>exp</a:t>
            </a:r>
            <a:r>
              <a:rPr lang="en-US" altLang="zh-CN" sz="2800" dirty="0" smtClean="0">
                <a:solidFill>
                  <a:schemeClr val="accent2"/>
                </a:solidFill>
              </a:rPr>
              <a:t>(x-3)</a:t>
            </a:r>
          </a:p>
          <a:p>
            <a:r>
              <a:rPr lang="en-US" altLang="zh-CN" sz="2800" dirty="0" err="1" smtClean="0">
                <a:solidFill>
                  <a:schemeClr val="bg1"/>
                </a:solidFill>
              </a:rPr>
              <a:t>exp</a:t>
            </a:r>
            <a:r>
              <a:rPr lang="en-US" altLang="zh-CN" sz="2800" dirty="0" smtClean="0">
                <a:solidFill>
                  <a:schemeClr val="bg1"/>
                </a:solidFill>
              </a:rPr>
              <a:t>(2*x-3)/2</a:t>
            </a:r>
          </a:p>
          <a:p>
            <a:r>
              <a:rPr lang="en-US" altLang="zh-CN" sz="2800" dirty="0" smtClean="0">
                <a:solidFill>
                  <a:schemeClr val="bg1">
                    <a:lumMod val="75000"/>
                    <a:lumOff val="25000"/>
                  </a:schemeClr>
                </a:solidFill>
              </a:rPr>
              <a:t>&gt;&gt;&gt;</a:t>
            </a:r>
            <a:r>
              <a:rPr lang="en-US" altLang="zh-CN" sz="2800" dirty="0" smtClean="0">
                <a:solidFill>
                  <a:schemeClr val="bg1"/>
                </a:solidFill>
              </a:rPr>
              <a:t> u = sin(y)+z</a:t>
            </a:r>
          </a:p>
          <a:p>
            <a:r>
              <a:rPr lang="en-US" altLang="zh-CN" sz="2800" dirty="0" smtClean="0">
                <a:solidFill>
                  <a:srgbClr val="404040"/>
                </a:solidFill>
              </a:rPr>
              <a:t>&gt;&gt;&gt;</a:t>
            </a:r>
            <a:r>
              <a:rPr lang="en-US" altLang="zh-CN" sz="2800" dirty="0" smtClean="0">
                <a:solidFill>
                  <a:schemeClr val="bg1"/>
                </a:solidFill>
              </a:rPr>
              <a:t> </a:t>
            </a:r>
            <a:r>
              <a:rPr lang="en-US" altLang="zh-CN" sz="2800" b="1" dirty="0" smtClean="0">
                <a:solidFill>
                  <a:schemeClr val="bg1"/>
                </a:solidFill>
              </a:rPr>
              <a:t>integrate</a:t>
            </a:r>
            <a:r>
              <a:rPr lang="en-US" altLang="zh-CN" sz="2800" dirty="0" smtClean="0">
                <a:solidFill>
                  <a:schemeClr val="bg1"/>
                </a:solidFill>
              </a:rPr>
              <a:t>(</a:t>
            </a:r>
            <a:r>
              <a:rPr lang="en-US" altLang="zh-CN" sz="2800" dirty="0" err="1" smtClean="0">
                <a:solidFill>
                  <a:schemeClr val="bg1"/>
                </a:solidFill>
              </a:rPr>
              <a:t>u,y</a:t>
            </a:r>
            <a:r>
              <a:rPr lang="en-US" altLang="zh-CN" sz="2800" dirty="0" smtClean="0">
                <a:solidFill>
                  <a:schemeClr val="bg1"/>
                </a:solidFill>
              </a:rPr>
              <a:t>)         </a:t>
            </a:r>
            <a:r>
              <a:rPr lang="en-US" altLang="zh-CN" sz="2800" dirty="0" smtClean="0">
                <a:solidFill>
                  <a:srgbClr val="C0504D"/>
                </a:solidFill>
              </a:rPr>
              <a:t># indefinite integral of u </a:t>
            </a:r>
            <a:r>
              <a:rPr lang="en-US" altLang="zh-CN" sz="2800" dirty="0" err="1" smtClean="0">
                <a:solidFill>
                  <a:srgbClr val="C0504D"/>
                </a:solidFill>
              </a:rPr>
              <a:t>w.r.t</a:t>
            </a:r>
            <a:r>
              <a:rPr lang="en-US" altLang="zh-CN" sz="2800" dirty="0" smtClean="0">
                <a:solidFill>
                  <a:srgbClr val="C0504D"/>
                </a:solidFill>
              </a:rPr>
              <a:t>. y</a:t>
            </a:r>
          </a:p>
          <a:p>
            <a:r>
              <a:rPr lang="en-US" altLang="zh-CN" sz="2800" dirty="0" smtClean="0">
                <a:solidFill>
                  <a:schemeClr val="bg1"/>
                </a:solidFill>
              </a:rPr>
              <a:t>y*</a:t>
            </a:r>
            <a:r>
              <a:rPr lang="en-US" altLang="zh-CN" sz="2800" dirty="0" err="1" smtClean="0">
                <a:solidFill>
                  <a:schemeClr val="bg1"/>
                </a:solidFill>
              </a:rPr>
              <a:t>exp</a:t>
            </a:r>
            <a:r>
              <a:rPr lang="en-US" altLang="zh-CN" sz="2800" dirty="0" smtClean="0">
                <a:solidFill>
                  <a:schemeClr val="bg1"/>
                </a:solidFill>
              </a:rPr>
              <a:t>(2*x-3)-</a:t>
            </a:r>
            <a:r>
              <a:rPr lang="en-US" altLang="zh-CN" sz="2800" dirty="0" err="1" smtClean="0">
                <a:solidFill>
                  <a:schemeClr val="bg1"/>
                </a:solidFill>
              </a:rPr>
              <a:t>cos</a:t>
            </a:r>
            <a:r>
              <a:rPr lang="en-US" altLang="zh-CN" sz="2800" dirty="0" smtClean="0">
                <a:solidFill>
                  <a:schemeClr val="bg1"/>
                </a:solidFill>
              </a:rPr>
              <a:t>(y)</a:t>
            </a:r>
          </a:p>
          <a:p>
            <a:r>
              <a:rPr lang="en-US" altLang="zh-CN" sz="2800" dirty="0" smtClean="0">
                <a:solidFill>
                  <a:srgbClr val="404040"/>
                </a:solidFill>
              </a:rPr>
              <a:t>&gt;&gt;&gt;</a:t>
            </a:r>
            <a:r>
              <a:rPr lang="en-US" altLang="zh-CN" sz="2800" dirty="0" smtClean="0">
                <a:solidFill>
                  <a:schemeClr val="bg1"/>
                </a:solidFill>
              </a:rPr>
              <a:t> </a:t>
            </a:r>
            <a:r>
              <a:rPr lang="en-US" altLang="zh-CN" sz="2800" b="1" dirty="0" smtClean="0">
                <a:solidFill>
                  <a:schemeClr val="bg1"/>
                </a:solidFill>
              </a:rPr>
              <a:t>integrate</a:t>
            </a:r>
            <a:r>
              <a:rPr lang="en-US" altLang="zh-CN" sz="2800" dirty="0" smtClean="0">
                <a:solidFill>
                  <a:schemeClr val="bg1"/>
                </a:solidFill>
              </a:rPr>
              <a:t>(z, (x</a:t>
            </a:r>
            <a:r>
              <a:rPr lang="en-US" altLang="zh-CN" sz="2800" smtClean="0">
                <a:solidFill>
                  <a:schemeClr val="bg1"/>
                </a:solidFill>
              </a:rPr>
              <a:t>,-oo,3.0/2</a:t>
            </a:r>
            <a:r>
              <a:rPr lang="en-US" altLang="zh-CN" sz="2800" dirty="0" smtClean="0">
                <a:solidFill>
                  <a:schemeClr val="bg1"/>
                </a:solidFill>
              </a:rPr>
              <a:t>))      </a:t>
            </a:r>
            <a:r>
              <a:rPr lang="en-US" altLang="zh-CN" sz="2800" dirty="0" smtClean="0">
                <a:solidFill>
                  <a:schemeClr val="accent2"/>
                </a:solidFill>
              </a:rPr>
              <a:t>#</a:t>
            </a:r>
          </a:p>
          <a:p>
            <a:r>
              <a:rPr lang="en-US" altLang="zh-CN" sz="2800" smtClean="0">
                <a:solidFill>
                  <a:schemeClr val="bg1"/>
                </a:solidFill>
              </a:rPr>
              <a:t>1/2</a:t>
            </a:r>
            <a:endParaRPr lang="en-US" altLang="zh-CN" sz="2800" dirty="0" smtClean="0">
              <a:solidFill>
                <a:schemeClr val="bg1"/>
              </a:solidFill>
            </a:endParaRPr>
          </a:p>
        </p:txBody>
      </p:sp>
      <p:pic>
        <p:nvPicPr>
          <p:cNvPr id="5" name="Picture 4" descr="latex-image-1.pdf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1555" y="4907920"/>
            <a:ext cx="1677980" cy="7974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泰勒展开与极限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554127" y="1700913"/>
            <a:ext cx="8115853" cy="4832093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bg1">
                    <a:lumMod val="75000"/>
                    <a:lumOff val="25000"/>
                  </a:schemeClr>
                </a:solidFill>
              </a:rPr>
              <a:t>&gt;&gt;&gt;</a:t>
            </a:r>
            <a:r>
              <a:rPr lang="en-US" altLang="zh-CN" sz="2800" dirty="0" smtClean="0">
                <a:solidFill>
                  <a:schemeClr val="bg1"/>
                </a:solidFill>
              </a:rPr>
              <a:t> </a:t>
            </a:r>
            <a:r>
              <a:rPr lang="en-US" altLang="zh-CN" sz="2800" dirty="0">
                <a:solidFill>
                  <a:srgbClr val="008000"/>
                </a:solidFill>
              </a:rPr>
              <a:t>from</a:t>
            </a:r>
            <a:r>
              <a:rPr lang="en-US" altLang="zh-CN" sz="2800" dirty="0">
                <a:solidFill>
                  <a:schemeClr val="bg1"/>
                </a:solidFill>
              </a:rPr>
              <a:t>  </a:t>
            </a:r>
            <a:r>
              <a:rPr lang="en-US" altLang="zh-CN" sz="2800" dirty="0" err="1">
                <a:solidFill>
                  <a:schemeClr val="bg1"/>
                </a:solidFill>
              </a:rPr>
              <a:t>sympy</a:t>
            </a:r>
            <a:r>
              <a:rPr lang="en-US" altLang="zh-CN" sz="2800" dirty="0">
                <a:solidFill>
                  <a:schemeClr val="bg1"/>
                </a:solidFill>
              </a:rPr>
              <a:t> </a:t>
            </a:r>
            <a:r>
              <a:rPr lang="en-US" altLang="zh-CN" sz="2800" dirty="0">
                <a:solidFill>
                  <a:srgbClr val="008000"/>
                </a:solidFill>
              </a:rPr>
              <a:t>import</a:t>
            </a:r>
            <a:r>
              <a:rPr lang="en-US" altLang="zh-CN" sz="2800" dirty="0">
                <a:solidFill>
                  <a:schemeClr val="bg1"/>
                </a:solidFill>
              </a:rPr>
              <a:t> </a:t>
            </a:r>
            <a:r>
              <a:rPr lang="en-US" altLang="zh-CN" sz="2800" dirty="0" smtClean="0">
                <a:solidFill>
                  <a:schemeClr val="bg1"/>
                </a:solidFill>
              </a:rPr>
              <a:t>*</a:t>
            </a:r>
          </a:p>
          <a:p>
            <a:r>
              <a:rPr lang="en-US" altLang="zh-CN" sz="2800" dirty="0" smtClean="0">
                <a:solidFill>
                  <a:srgbClr val="404040"/>
                </a:solidFill>
              </a:rPr>
              <a:t>&gt;&gt;&gt;</a:t>
            </a:r>
            <a:r>
              <a:rPr lang="en-US" altLang="zh-CN" sz="2800" dirty="0" smtClean="0">
                <a:solidFill>
                  <a:schemeClr val="bg1"/>
                </a:solidFill>
              </a:rPr>
              <a:t> x = symbols(</a:t>
            </a:r>
            <a:r>
              <a:rPr lang="en-US" altLang="zh-CN" sz="2800" dirty="0" smtClean="0">
                <a:solidFill>
                  <a:srgbClr val="1F497D"/>
                </a:solidFill>
              </a:rPr>
              <a:t>’x’</a:t>
            </a:r>
            <a:r>
              <a:rPr lang="en-US" altLang="zh-CN" sz="2800" dirty="0" smtClean="0">
                <a:solidFill>
                  <a:schemeClr val="bg1"/>
                </a:solidFill>
              </a:rPr>
              <a:t>)</a:t>
            </a:r>
          </a:p>
          <a:p>
            <a:r>
              <a:rPr lang="en-US" altLang="zh-CN" sz="2800" dirty="0" smtClean="0">
                <a:solidFill>
                  <a:srgbClr val="595959"/>
                </a:solidFill>
              </a:rPr>
              <a:t>&gt;&gt;&gt; </a:t>
            </a:r>
            <a:r>
              <a:rPr lang="en-US" altLang="zh-CN" sz="2800" dirty="0" smtClean="0">
                <a:solidFill>
                  <a:schemeClr val="bg1"/>
                </a:solidFill>
              </a:rPr>
              <a:t>y = </a:t>
            </a:r>
            <a:r>
              <a:rPr lang="en-US" altLang="zh-CN" sz="2800" dirty="0" err="1" smtClean="0">
                <a:solidFill>
                  <a:schemeClr val="bg1"/>
                </a:solidFill>
              </a:rPr>
              <a:t>exp</a:t>
            </a:r>
            <a:r>
              <a:rPr lang="en-US" altLang="zh-CN" sz="2800" dirty="0" smtClean="0">
                <a:solidFill>
                  <a:schemeClr val="bg1"/>
                </a:solidFill>
              </a:rPr>
              <a:t>(x)</a:t>
            </a:r>
          </a:p>
          <a:p>
            <a:r>
              <a:rPr lang="en-US" altLang="zh-CN" sz="2800" dirty="0" smtClean="0">
                <a:solidFill>
                  <a:srgbClr val="595959"/>
                </a:solidFill>
              </a:rPr>
              <a:t>&gt;&gt;&gt; </a:t>
            </a:r>
            <a:r>
              <a:rPr lang="en-US" altLang="zh-CN" sz="2800" dirty="0" err="1" smtClean="0">
                <a:solidFill>
                  <a:srgbClr val="000000"/>
                </a:solidFill>
              </a:rPr>
              <a:t>y.</a:t>
            </a:r>
            <a:r>
              <a:rPr lang="en-US" altLang="zh-CN" sz="2800" b="1" dirty="0" err="1" smtClean="0">
                <a:solidFill>
                  <a:srgbClr val="000000"/>
                </a:solidFill>
              </a:rPr>
              <a:t>series</a:t>
            </a:r>
            <a:r>
              <a:rPr lang="en-US" altLang="zh-CN" sz="2800" dirty="0" smtClean="0">
                <a:solidFill>
                  <a:srgbClr val="000000"/>
                </a:solidFill>
              </a:rPr>
              <a:t>(x)          </a:t>
            </a:r>
            <a:r>
              <a:rPr lang="en-US" altLang="zh-CN" sz="2800" dirty="0" smtClean="0">
                <a:solidFill>
                  <a:schemeClr val="accent2"/>
                </a:solidFill>
              </a:rPr>
              <a:t># </a:t>
            </a:r>
            <a:r>
              <a:rPr lang="en-US" altLang="zh-CN" sz="2800" dirty="0" err="1" smtClean="0">
                <a:solidFill>
                  <a:schemeClr val="accent2"/>
                </a:solidFill>
              </a:rPr>
              <a:t>McLaurin’s</a:t>
            </a:r>
            <a:r>
              <a:rPr lang="en-US" altLang="zh-CN" sz="2800" dirty="0" smtClean="0">
                <a:solidFill>
                  <a:schemeClr val="accent2"/>
                </a:solidFill>
              </a:rPr>
              <a:t> series of </a:t>
            </a:r>
            <a:r>
              <a:rPr lang="en-US" altLang="zh-CN" sz="2800" dirty="0" err="1" smtClean="0">
                <a:solidFill>
                  <a:schemeClr val="accent2"/>
                </a:solidFill>
              </a:rPr>
              <a:t>exp</a:t>
            </a:r>
            <a:r>
              <a:rPr lang="en-US" altLang="zh-CN" sz="2800" dirty="0" smtClean="0">
                <a:solidFill>
                  <a:schemeClr val="accent2"/>
                </a:solidFill>
              </a:rPr>
              <a:t>(x)</a:t>
            </a:r>
          </a:p>
          <a:p>
            <a:r>
              <a:rPr lang="en-US" altLang="zh-CN" sz="2800" dirty="0" smtClean="0">
                <a:solidFill>
                  <a:srgbClr val="000000"/>
                </a:solidFill>
              </a:rPr>
              <a:t>1 + x + x**2/2 + x**3/6 + x**4/24 + x**5/120+o(x**6)</a:t>
            </a:r>
          </a:p>
          <a:p>
            <a:r>
              <a:rPr lang="en-US" altLang="zh-CN" sz="2800" dirty="0" smtClean="0">
                <a:solidFill>
                  <a:schemeClr val="bg1">
                    <a:lumMod val="75000"/>
                    <a:lumOff val="25000"/>
                  </a:schemeClr>
                </a:solidFill>
              </a:rPr>
              <a:t>&gt;&gt;&gt;</a:t>
            </a:r>
            <a:r>
              <a:rPr lang="en-US" altLang="zh-CN" sz="2800" dirty="0" smtClean="0">
                <a:solidFill>
                  <a:srgbClr val="0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000000"/>
                </a:solidFill>
              </a:rPr>
              <a:t>y.</a:t>
            </a:r>
            <a:r>
              <a:rPr lang="en-US" altLang="zh-CN" sz="2800" b="1" dirty="0" err="1" smtClean="0">
                <a:solidFill>
                  <a:srgbClr val="000000"/>
                </a:solidFill>
              </a:rPr>
              <a:t>series</a:t>
            </a:r>
            <a:r>
              <a:rPr lang="en-US" altLang="zh-CN" sz="2800" dirty="0" smtClean="0">
                <a:solidFill>
                  <a:srgbClr val="000000"/>
                </a:solidFill>
              </a:rPr>
              <a:t>(x,2)      </a:t>
            </a:r>
            <a:r>
              <a:rPr lang="en-US" altLang="zh-CN" sz="2800" dirty="0" smtClean="0">
                <a:solidFill>
                  <a:schemeClr val="accent2"/>
                </a:solidFill>
              </a:rPr>
              <a:t># Taylor’s </a:t>
            </a:r>
            <a:r>
              <a:rPr lang="en-US" altLang="zh-CN" sz="2800" dirty="0" err="1" smtClean="0">
                <a:solidFill>
                  <a:schemeClr val="accent2"/>
                </a:solidFill>
              </a:rPr>
              <a:t>seris</a:t>
            </a:r>
            <a:r>
              <a:rPr lang="en-US" altLang="zh-CN" sz="2800" dirty="0" smtClean="0">
                <a:solidFill>
                  <a:schemeClr val="accent2"/>
                </a:solidFill>
              </a:rPr>
              <a:t> of </a:t>
            </a:r>
            <a:r>
              <a:rPr lang="en-US" altLang="zh-CN" sz="2800" dirty="0" err="1" smtClean="0">
                <a:solidFill>
                  <a:schemeClr val="accent2"/>
                </a:solidFill>
              </a:rPr>
              <a:t>exp</a:t>
            </a:r>
            <a:r>
              <a:rPr lang="en-US" altLang="zh-CN" sz="2800" dirty="0" smtClean="0">
                <a:solidFill>
                  <a:schemeClr val="accent2"/>
                </a:solidFill>
              </a:rPr>
              <a:t>(x) at x0=2</a:t>
            </a:r>
          </a:p>
          <a:p>
            <a:r>
              <a:rPr lang="fr-FR" altLang="zh-CN" sz="2800" dirty="0" smtClean="0">
                <a:solidFill>
                  <a:srgbClr val="000000"/>
                </a:solidFill>
              </a:rPr>
              <a:t>  </a:t>
            </a:r>
            <a:r>
              <a:rPr lang="fr-FR" altLang="zh-CN" sz="2800" dirty="0" err="1" smtClean="0">
                <a:solidFill>
                  <a:srgbClr val="000000"/>
                </a:solidFill>
              </a:rPr>
              <a:t>exp</a:t>
            </a:r>
            <a:r>
              <a:rPr lang="fr-FR" altLang="zh-CN" sz="2800" dirty="0">
                <a:solidFill>
                  <a:srgbClr val="000000"/>
                </a:solidFill>
              </a:rPr>
              <a:t>(2) + (x - 2)*</a:t>
            </a:r>
            <a:r>
              <a:rPr lang="fr-FR" altLang="zh-CN" sz="2800" dirty="0" err="1">
                <a:solidFill>
                  <a:srgbClr val="000000"/>
                </a:solidFill>
              </a:rPr>
              <a:t>exp</a:t>
            </a:r>
            <a:r>
              <a:rPr lang="fr-FR" altLang="zh-CN" sz="2800" dirty="0">
                <a:solidFill>
                  <a:srgbClr val="000000"/>
                </a:solidFill>
              </a:rPr>
              <a:t>(2) + (x - 2)**2*</a:t>
            </a:r>
            <a:r>
              <a:rPr lang="fr-FR" altLang="zh-CN" sz="2800" dirty="0" err="1">
                <a:solidFill>
                  <a:srgbClr val="000000"/>
                </a:solidFill>
              </a:rPr>
              <a:t>exp</a:t>
            </a:r>
            <a:r>
              <a:rPr lang="fr-FR" altLang="zh-CN" sz="2800" dirty="0">
                <a:solidFill>
                  <a:srgbClr val="000000"/>
                </a:solidFill>
              </a:rPr>
              <a:t>(2)/2 + </a:t>
            </a:r>
            <a:endParaRPr lang="fr-FR" altLang="zh-CN" sz="2800" dirty="0" smtClean="0">
              <a:solidFill>
                <a:srgbClr val="000000"/>
              </a:solidFill>
            </a:endParaRPr>
          </a:p>
          <a:p>
            <a:r>
              <a:rPr lang="fr-FR" altLang="zh-CN" sz="2800" dirty="0">
                <a:solidFill>
                  <a:srgbClr val="000000"/>
                </a:solidFill>
              </a:rPr>
              <a:t> </a:t>
            </a:r>
            <a:r>
              <a:rPr lang="fr-FR" altLang="zh-CN" sz="2800" dirty="0" smtClean="0">
                <a:solidFill>
                  <a:srgbClr val="000000"/>
                </a:solidFill>
              </a:rPr>
              <a:t> (</a:t>
            </a:r>
            <a:r>
              <a:rPr lang="fr-FR" altLang="zh-CN" sz="2800" dirty="0">
                <a:solidFill>
                  <a:srgbClr val="000000"/>
                </a:solidFill>
              </a:rPr>
              <a:t>x - </a:t>
            </a:r>
            <a:r>
              <a:rPr lang="fr-FR" altLang="zh-CN" sz="2800" dirty="0" smtClean="0">
                <a:solidFill>
                  <a:srgbClr val="000000"/>
                </a:solidFill>
              </a:rPr>
              <a:t>2</a:t>
            </a:r>
            <a:r>
              <a:rPr lang="fr-FR" altLang="zh-CN" sz="2800" dirty="0">
                <a:solidFill>
                  <a:srgbClr val="000000"/>
                </a:solidFill>
              </a:rPr>
              <a:t>)**3*</a:t>
            </a:r>
            <a:r>
              <a:rPr lang="fr-FR" altLang="zh-CN" sz="2800" dirty="0" err="1">
                <a:solidFill>
                  <a:srgbClr val="000000"/>
                </a:solidFill>
              </a:rPr>
              <a:t>exp</a:t>
            </a:r>
            <a:r>
              <a:rPr lang="fr-FR" altLang="zh-CN" sz="2800" dirty="0">
                <a:solidFill>
                  <a:srgbClr val="000000"/>
                </a:solidFill>
              </a:rPr>
              <a:t>(2)/6 + (x - 2)**4*</a:t>
            </a:r>
            <a:r>
              <a:rPr lang="fr-FR" altLang="zh-CN" sz="2800" dirty="0" err="1">
                <a:solidFill>
                  <a:srgbClr val="000000"/>
                </a:solidFill>
              </a:rPr>
              <a:t>exp</a:t>
            </a:r>
            <a:r>
              <a:rPr lang="fr-FR" altLang="zh-CN" sz="2800" dirty="0">
                <a:solidFill>
                  <a:srgbClr val="000000"/>
                </a:solidFill>
              </a:rPr>
              <a:t>(2)/24 + </a:t>
            </a:r>
            <a:endParaRPr lang="fr-FR" altLang="zh-CN" sz="2800" dirty="0" smtClean="0">
              <a:solidFill>
                <a:srgbClr val="000000"/>
              </a:solidFill>
            </a:endParaRPr>
          </a:p>
          <a:p>
            <a:r>
              <a:rPr lang="fr-FR" altLang="zh-CN" sz="2800" dirty="0">
                <a:solidFill>
                  <a:srgbClr val="000000"/>
                </a:solidFill>
              </a:rPr>
              <a:t> </a:t>
            </a:r>
            <a:r>
              <a:rPr lang="fr-FR" altLang="zh-CN" sz="2800" dirty="0" smtClean="0">
                <a:solidFill>
                  <a:srgbClr val="000000"/>
                </a:solidFill>
              </a:rPr>
              <a:t> (</a:t>
            </a:r>
            <a:r>
              <a:rPr lang="fr-FR" altLang="zh-CN" sz="2800" dirty="0">
                <a:solidFill>
                  <a:srgbClr val="000000"/>
                </a:solidFill>
              </a:rPr>
              <a:t>x - 2)**5*</a:t>
            </a:r>
            <a:r>
              <a:rPr lang="fr-FR" altLang="zh-CN" sz="2800" dirty="0" err="1">
                <a:solidFill>
                  <a:srgbClr val="000000"/>
                </a:solidFill>
              </a:rPr>
              <a:t>exp</a:t>
            </a:r>
            <a:r>
              <a:rPr lang="fr-FR" altLang="zh-CN" sz="2800" dirty="0">
                <a:solidFill>
                  <a:srgbClr val="000000"/>
                </a:solidFill>
              </a:rPr>
              <a:t>(2)/120 + O((x - 2)**6, (x, 2)</a:t>
            </a:r>
            <a:r>
              <a:rPr lang="fr-FR" altLang="zh-CN" sz="2800" dirty="0" smtClean="0">
                <a:solidFill>
                  <a:srgbClr val="000000"/>
                </a:solidFill>
              </a:rPr>
              <a:t>)</a:t>
            </a:r>
          </a:p>
          <a:p>
            <a:r>
              <a:rPr lang="fr-FR" altLang="zh-CN" sz="2800" dirty="0" smtClean="0">
                <a:solidFill>
                  <a:schemeClr val="bg1">
                    <a:lumMod val="75000"/>
                    <a:lumOff val="25000"/>
                  </a:schemeClr>
                </a:solidFill>
              </a:rPr>
              <a:t>&gt;&gt;&gt;</a:t>
            </a:r>
            <a:r>
              <a:rPr lang="fr-FR" altLang="zh-CN" sz="2800" dirty="0" smtClean="0">
                <a:solidFill>
                  <a:srgbClr val="000000"/>
                </a:solidFill>
              </a:rPr>
              <a:t> </a:t>
            </a:r>
            <a:r>
              <a:rPr lang="fr-FR" altLang="zh-CN" sz="2800" b="1" dirty="0" err="1" smtClean="0">
                <a:solidFill>
                  <a:srgbClr val="000000"/>
                </a:solidFill>
              </a:rPr>
              <a:t>limit</a:t>
            </a:r>
            <a:r>
              <a:rPr lang="fr-FR" altLang="zh-CN" sz="2800" dirty="0" smtClean="0">
                <a:solidFill>
                  <a:srgbClr val="000000"/>
                </a:solidFill>
              </a:rPr>
              <a:t>((y-1)/x, x, 0)      </a:t>
            </a:r>
            <a:r>
              <a:rPr lang="fr-FR" altLang="zh-CN" sz="2800" dirty="0" smtClean="0">
                <a:solidFill>
                  <a:schemeClr val="accent2"/>
                </a:solidFill>
              </a:rPr>
              <a:t>#</a:t>
            </a:r>
          </a:p>
          <a:p>
            <a:r>
              <a:rPr lang="fr-FR" altLang="zh-CN" sz="2800" dirty="0" smtClean="0">
                <a:solidFill>
                  <a:srgbClr val="000000"/>
                </a:solidFill>
              </a:rPr>
              <a:t> 1</a:t>
            </a:r>
            <a:endParaRPr lang="en-US" altLang="zh-CN" sz="2800" dirty="0" smtClean="0">
              <a:solidFill>
                <a:srgbClr val="000000"/>
              </a:solidFill>
            </a:endParaRPr>
          </a:p>
        </p:txBody>
      </p:sp>
      <p:pic>
        <p:nvPicPr>
          <p:cNvPr id="7" name="Picture 6" descr="latex-image-1.pdf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6508" y="5614263"/>
            <a:ext cx="2439866" cy="5545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代数方程求根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54127" y="1700913"/>
            <a:ext cx="8115853" cy="4832093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bg1">
                    <a:lumMod val="75000"/>
                    <a:lumOff val="25000"/>
                  </a:schemeClr>
                </a:solidFill>
              </a:rPr>
              <a:t>&gt;&gt;&gt;</a:t>
            </a:r>
            <a:r>
              <a:rPr lang="en-US" altLang="zh-CN" sz="2800" dirty="0" smtClean="0">
                <a:solidFill>
                  <a:schemeClr val="bg1"/>
                </a:solidFill>
              </a:rPr>
              <a:t> </a:t>
            </a:r>
            <a:r>
              <a:rPr lang="en-US" altLang="zh-CN" sz="2800" dirty="0">
                <a:solidFill>
                  <a:srgbClr val="008000"/>
                </a:solidFill>
              </a:rPr>
              <a:t>from</a:t>
            </a:r>
            <a:r>
              <a:rPr lang="en-US" altLang="zh-CN" sz="2800" dirty="0">
                <a:solidFill>
                  <a:schemeClr val="bg1"/>
                </a:solidFill>
              </a:rPr>
              <a:t>  </a:t>
            </a:r>
            <a:r>
              <a:rPr lang="en-US" altLang="zh-CN" sz="2800" dirty="0" err="1">
                <a:solidFill>
                  <a:schemeClr val="bg1"/>
                </a:solidFill>
              </a:rPr>
              <a:t>sympy</a:t>
            </a:r>
            <a:r>
              <a:rPr lang="en-US" altLang="zh-CN" sz="2800" dirty="0">
                <a:solidFill>
                  <a:schemeClr val="bg1"/>
                </a:solidFill>
              </a:rPr>
              <a:t> </a:t>
            </a:r>
            <a:r>
              <a:rPr lang="en-US" altLang="zh-CN" sz="2800" dirty="0">
                <a:solidFill>
                  <a:srgbClr val="008000"/>
                </a:solidFill>
              </a:rPr>
              <a:t>import</a:t>
            </a:r>
            <a:r>
              <a:rPr lang="en-US" altLang="zh-CN" sz="2800" dirty="0">
                <a:solidFill>
                  <a:schemeClr val="bg1"/>
                </a:solidFill>
              </a:rPr>
              <a:t> </a:t>
            </a:r>
            <a:r>
              <a:rPr lang="en-US" altLang="zh-CN" sz="2800" dirty="0" smtClean="0">
                <a:solidFill>
                  <a:schemeClr val="bg1"/>
                </a:solidFill>
              </a:rPr>
              <a:t>*</a:t>
            </a:r>
          </a:p>
          <a:p>
            <a:r>
              <a:rPr lang="en-US" altLang="zh-CN" sz="2800" dirty="0" smtClean="0">
                <a:solidFill>
                  <a:srgbClr val="404040"/>
                </a:solidFill>
              </a:rPr>
              <a:t>&gt;&gt;&gt;</a:t>
            </a:r>
            <a:r>
              <a:rPr lang="en-US" altLang="zh-CN" sz="2800" dirty="0" smtClean="0">
                <a:solidFill>
                  <a:schemeClr val="bg1"/>
                </a:solidFill>
              </a:rPr>
              <a:t> x = symbols(</a:t>
            </a:r>
            <a:r>
              <a:rPr lang="en-US" altLang="zh-CN" sz="2800" dirty="0" smtClean="0">
                <a:solidFill>
                  <a:srgbClr val="1F497D"/>
                </a:solidFill>
              </a:rPr>
              <a:t>’x’</a:t>
            </a:r>
            <a:r>
              <a:rPr lang="en-US" altLang="zh-CN" sz="2800" dirty="0" smtClean="0">
                <a:solidFill>
                  <a:schemeClr val="bg1"/>
                </a:solidFill>
              </a:rPr>
              <a:t>)</a:t>
            </a:r>
          </a:p>
          <a:p>
            <a:r>
              <a:rPr lang="en-US" altLang="zh-CN" sz="2800" dirty="0" smtClean="0">
                <a:solidFill>
                  <a:srgbClr val="595959"/>
                </a:solidFill>
              </a:rPr>
              <a:t>&gt;&gt;&gt; </a:t>
            </a:r>
            <a:r>
              <a:rPr lang="en-US" altLang="zh-CN" sz="2800" b="1" dirty="0" smtClean="0">
                <a:solidFill>
                  <a:schemeClr val="bg1"/>
                </a:solidFill>
              </a:rPr>
              <a:t>solve</a:t>
            </a:r>
            <a:r>
              <a:rPr lang="en-US" altLang="zh-CN" sz="2800" dirty="0" smtClean="0">
                <a:solidFill>
                  <a:schemeClr val="bg1"/>
                </a:solidFill>
              </a:rPr>
              <a:t>(x**2-1, x)     </a:t>
            </a:r>
            <a:r>
              <a:rPr lang="en-US" altLang="zh-CN" sz="2800" dirty="0" smtClean="0">
                <a:solidFill>
                  <a:schemeClr val="accent2"/>
                </a:solidFill>
              </a:rPr>
              <a:t># solve the equation</a:t>
            </a:r>
            <a:r>
              <a:rPr lang="en-US" altLang="zh-CN" sz="2800" dirty="0" smtClean="0">
                <a:solidFill>
                  <a:schemeClr val="bg1"/>
                </a:solidFill>
              </a:rPr>
              <a:t> </a:t>
            </a:r>
          </a:p>
          <a:p>
            <a:r>
              <a:rPr lang="en-US" altLang="zh-CN" sz="2800" dirty="0" smtClean="0">
                <a:solidFill>
                  <a:srgbClr val="000000"/>
                </a:solidFill>
              </a:rPr>
              <a:t>[-1, 1]</a:t>
            </a:r>
          </a:p>
          <a:p>
            <a:r>
              <a:rPr lang="en-US" altLang="zh-CN" sz="2800" dirty="0" smtClean="0">
                <a:solidFill>
                  <a:srgbClr val="595959"/>
                </a:solidFill>
              </a:rPr>
              <a:t>&gt;&gt;&gt; </a:t>
            </a:r>
            <a:r>
              <a:rPr lang="en-US" altLang="zh-CN" sz="2800" dirty="0" smtClean="0">
                <a:solidFill>
                  <a:srgbClr val="000000"/>
                </a:solidFill>
              </a:rPr>
              <a:t>y = symbols(</a:t>
            </a:r>
            <a:r>
              <a:rPr lang="en-US" altLang="zh-CN" sz="2800" dirty="0" smtClean="0">
                <a:solidFill>
                  <a:schemeClr val="bg2"/>
                </a:solidFill>
              </a:rPr>
              <a:t>’y’</a:t>
            </a:r>
            <a:r>
              <a:rPr lang="en-US" altLang="zh-CN" sz="2800" dirty="0" smtClean="0">
                <a:solidFill>
                  <a:srgbClr val="000000"/>
                </a:solidFill>
              </a:rPr>
              <a:t>) </a:t>
            </a:r>
          </a:p>
          <a:p>
            <a:r>
              <a:rPr lang="en-US" altLang="zh-CN" sz="2800" dirty="0" smtClean="0">
                <a:solidFill>
                  <a:schemeClr val="bg1">
                    <a:lumMod val="75000"/>
                    <a:lumOff val="25000"/>
                  </a:schemeClr>
                </a:solidFill>
              </a:rPr>
              <a:t>&gt;&gt;&gt;</a:t>
            </a:r>
            <a:r>
              <a:rPr lang="en-US" altLang="zh-CN" sz="2800" dirty="0" smtClean="0">
                <a:solidFill>
                  <a:srgbClr val="000000"/>
                </a:solidFill>
              </a:rPr>
              <a:t> </a:t>
            </a:r>
            <a:r>
              <a:rPr lang="en-US" altLang="zh-CN" sz="2800" b="1" dirty="0" smtClean="0">
                <a:solidFill>
                  <a:srgbClr val="000000"/>
                </a:solidFill>
              </a:rPr>
              <a:t>solve</a:t>
            </a:r>
            <a:r>
              <a:rPr lang="en-US" altLang="zh-CN" sz="2800" dirty="0" smtClean="0">
                <a:solidFill>
                  <a:srgbClr val="000000"/>
                </a:solidFill>
              </a:rPr>
              <a:t>([x-y+2, 2*x+y-1],[</a:t>
            </a:r>
            <a:r>
              <a:rPr lang="en-US" altLang="zh-CN" sz="2800" dirty="0" err="1" smtClean="0">
                <a:solidFill>
                  <a:srgbClr val="000000"/>
                </a:solidFill>
              </a:rPr>
              <a:t>x,y</a:t>
            </a:r>
            <a:r>
              <a:rPr lang="en-US" altLang="zh-CN" sz="2800" dirty="0" smtClean="0">
                <a:solidFill>
                  <a:srgbClr val="000000"/>
                </a:solidFill>
              </a:rPr>
              <a:t>])  </a:t>
            </a:r>
            <a:r>
              <a:rPr lang="en-US" altLang="zh-CN" sz="2800" dirty="0" smtClean="0">
                <a:solidFill>
                  <a:schemeClr val="accent2"/>
                </a:solidFill>
              </a:rPr>
              <a:t># solve an </a:t>
            </a:r>
            <a:r>
              <a:rPr lang="en-US" altLang="zh-CN" sz="2800" dirty="0" err="1" smtClean="0">
                <a:solidFill>
                  <a:schemeClr val="accent2"/>
                </a:solidFill>
              </a:rPr>
              <a:t>eqn</a:t>
            </a:r>
            <a:r>
              <a:rPr lang="en-US" altLang="zh-CN" sz="2800" dirty="0" smtClean="0">
                <a:solidFill>
                  <a:schemeClr val="accent2"/>
                </a:solidFill>
              </a:rPr>
              <a:t> array</a:t>
            </a:r>
          </a:p>
          <a:p>
            <a:r>
              <a:rPr lang="en-US" altLang="zh-CN" sz="2800" dirty="0" smtClean="0">
                <a:solidFill>
                  <a:srgbClr val="000000"/>
                </a:solidFill>
              </a:rPr>
              <a:t>{x:3, y:-5}</a:t>
            </a:r>
          </a:p>
          <a:p>
            <a:r>
              <a:rPr lang="en-US" altLang="zh-CN" sz="2800" dirty="0" smtClean="0">
                <a:solidFill>
                  <a:srgbClr val="000000"/>
                </a:solidFill>
              </a:rPr>
              <a:t>&gt;&gt;&gt; </a:t>
            </a:r>
            <a:r>
              <a:rPr lang="en-US" altLang="zh-CN" sz="2800" b="1" dirty="0" smtClean="0">
                <a:solidFill>
                  <a:srgbClr val="000000"/>
                </a:solidFill>
              </a:rPr>
              <a:t>solve</a:t>
            </a:r>
            <a:r>
              <a:rPr lang="en-US" altLang="zh-CN" sz="2800" dirty="0" smtClean="0">
                <a:solidFill>
                  <a:srgbClr val="000000"/>
                </a:solidFill>
              </a:rPr>
              <a:t>(x**2-2*x+1, x)</a:t>
            </a:r>
          </a:p>
          <a:p>
            <a:r>
              <a:rPr lang="en-US" altLang="zh-CN" sz="2800" dirty="0" smtClean="0">
                <a:solidFill>
                  <a:srgbClr val="000000"/>
                </a:solidFill>
              </a:rPr>
              <a:t>[1]</a:t>
            </a:r>
          </a:p>
          <a:p>
            <a:r>
              <a:rPr lang="en-US" altLang="zh-CN" sz="2800" dirty="0" smtClean="0">
                <a:solidFill>
                  <a:srgbClr val="000000"/>
                </a:solidFill>
              </a:rPr>
              <a:t>&gt;&gt;&gt; </a:t>
            </a:r>
            <a:r>
              <a:rPr lang="en-US" altLang="zh-CN" sz="2800" b="1" dirty="0" smtClean="0">
                <a:solidFill>
                  <a:srgbClr val="000000"/>
                </a:solidFill>
              </a:rPr>
              <a:t>roots</a:t>
            </a:r>
            <a:r>
              <a:rPr lang="en-US" altLang="zh-CN" sz="2800" dirty="0" smtClean="0">
                <a:solidFill>
                  <a:srgbClr val="000000"/>
                </a:solidFill>
              </a:rPr>
              <a:t>(</a:t>
            </a:r>
            <a:r>
              <a:rPr lang="en-US" altLang="zh-CN" sz="2800" dirty="0">
                <a:solidFill>
                  <a:srgbClr val="000000"/>
                </a:solidFill>
              </a:rPr>
              <a:t>x**2-2*x+1, x</a:t>
            </a:r>
            <a:r>
              <a:rPr lang="en-US" altLang="zh-CN" sz="2800" dirty="0" smtClean="0">
                <a:solidFill>
                  <a:srgbClr val="000000"/>
                </a:solidFill>
              </a:rPr>
              <a:t>)  </a:t>
            </a:r>
            <a:r>
              <a:rPr lang="en-US" altLang="zh-CN" sz="2800" dirty="0" smtClean="0">
                <a:solidFill>
                  <a:schemeClr val="accent2"/>
                </a:solidFill>
              </a:rPr>
              <a:t># roots with dup-</a:t>
            </a:r>
            <a:r>
              <a:rPr lang="en-US" altLang="zh-CN" sz="2800" dirty="0" err="1" smtClean="0">
                <a:solidFill>
                  <a:schemeClr val="accent2"/>
                </a:solidFill>
              </a:rPr>
              <a:t>nums</a:t>
            </a:r>
            <a:endParaRPr lang="en-US" altLang="zh-CN" sz="2800" dirty="0" smtClean="0">
              <a:solidFill>
                <a:schemeClr val="accent2"/>
              </a:solidFill>
            </a:endParaRPr>
          </a:p>
          <a:p>
            <a:r>
              <a:rPr lang="en-US" altLang="zh-CN" sz="2800" dirty="0" smtClean="0">
                <a:solidFill>
                  <a:srgbClr val="000000"/>
                </a:solidFill>
              </a:rPr>
              <a:t>{1:2}</a:t>
            </a:r>
          </a:p>
        </p:txBody>
      </p:sp>
      <p:pic>
        <p:nvPicPr>
          <p:cNvPr id="5" name="Picture 4" descr="latex-image-1.pdf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6229" y="2630512"/>
            <a:ext cx="1598535" cy="3236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(</a:t>
            </a:r>
            <a:r>
              <a:rPr lang="zh-CN" altLang="en-US" dirty="0" smtClean="0"/>
              <a:t>常</a:t>
            </a:r>
            <a:r>
              <a:rPr lang="en-US" altLang="zh-CN" dirty="0" smtClean="0"/>
              <a:t>)</a:t>
            </a:r>
            <a:r>
              <a:rPr lang="zh-CN" altLang="en-US" dirty="0" smtClean="0"/>
              <a:t>微分方程求解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457201" y="1700913"/>
            <a:ext cx="8339878" cy="3935730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bg1">
                    <a:lumMod val="75000"/>
                    <a:lumOff val="25000"/>
                  </a:schemeClr>
                </a:solidFill>
              </a:rPr>
              <a:t>&gt;&gt;&gt;</a:t>
            </a:r>
            <a:r>
              <a:rPr lang="en-US" altLang="zh-CN" sz="2800" dirty="0" smtClean="0">
                <a:solidFill>
                  <a:schemeClr val="bg1"/>
                </a:solidFill>
              </a:rPr>
              <a:t> </a:t>
            </a:r>
            <a:r>
              <a:rPr lang="en-US" altLang="zh-CN" sz="2800" dirty="0">
                <a:solidFill>
                  <a:srgbClr val="008000"/>
                </a:solidFill>
              </a:rPr>
              <a:t>from</a:t>
            </a:r>
            <a:r>
              <a:rPr lang="en-US" altLang="zh-CN" sz="2800" dirty="0">
                <a:solidFill>
                  <a:schemeClr val="bg1"/>
                </a:solidFill>
              </a:rPr>
              <a:t>  </a:t>
            </a:r>
            <a:r>
              <a:rPr lang="en-US" altLang="zh-CN" sz="2800" dirty="0" err="1">
                <a:solidFill>
                  <a:schemeClr val="bg1"/>
                </a:solidFill>
              </a:rPr>
              <a:t>sympy</a:t>
            </a:r>
            <a:r>
              <a:rPr lang="en-US" altLang="zh-CN" sz="2800" dirty="0">
                <a:solidFill>
                  <a:schemeClr val="bg1"/>
                </a:solidFill>
              </a:rPr>
              <a:t> </a:t>
            </a:r>
            <a:r>
              <a:rPr lang="en-US" altLang="zh-CN" sz="2800" dirty="0">
                <a:solidFill>
                  <a:srgbClr val="008000"/>
                </a:solidFill>
              </a:rPr>
              <a:t>import</a:t>
            </a:r>
            <a:r>
              <a:rPr lang="en-US" altLang="zh-CN" sz="2800" dirty="0">
                <a:solidFill>
                  <a:schemeClr val="bg1"/>
                </a:solidFill>
              </a:rPr>
              <a:t> </a:t>
            </a:r>
            <a:r>
              <a:rPr lang="en-US" altLang="zh-CN" sz="2800" dirty="0" smtClean="0">
                <a:solidFill>
                  <a:schemeClr val="bg1"/>
                </a:solidFill>
              </a:rPr>
              <a:t>*</a:t>
            </a:r>
          </a:p>
          <a:p>
            <a:r>
              <a:rPr lang="en-US" altLang="zh-CN" sz="2800" dirty="0" smtClean="0">
                <a:solidFill>
                  <a:srgbClr val="404040"/>
                </a:solidFill>
              </a:rPr>
              <a:t>&gt;&gt;&gt;</a:t>
            </a:r>
            <a:r>
              <a:rPr lang="en-US" altLang="zh-CN" sz="2800" dirty="0" smtClean="0">
                <a:solidFill>
                  <a:schemeClr val="bg1"/>
                </a:solidFill>
              </a:rPr>
              <a:t> f = symbols(</a:t>
            </a:r>
            <a:r>
              <a:rPr lang="en-US" altLang="zh-CN" sz="2800" dirty="0" smtClean="0">
                <a:solidFill>
                  <a:srgbClr val="1F497D"/>
                </a:solidFill>
              </a:rPr>
              <a:t>’f’</a:t>
            </a:r>
            <a:r>
              <a:rPr lang="en-US" altLang="zh-CN" sz="2800" dirty="0" smtClean="0">
                <a:solidFill>
                  <a:schemeClr val="bg1"/>
                </a:solidFill>
              </a:rPr>
              <a:t>, </a:t>
            </a:r>
            <a:r>
              <a:rPr lang="en-US" altLang="zh-CN" sz="2800" dirty="0" err="1" smtClean="0">
                <a:solidFill>
                  <a:schemeClr val="bg1"/>
                </a:solidFill>
              </a:rPr>
              <a:t>cls</a:t>
            </a:r>
            <a:r>
              <a:rPr lang="en-US" altLang="zh-CN" sz="2800" dirty="0" smtClean="0">
                <a:solidFill>
                  <a:schemeClr val="bg1"/>
                </a:solidFill>
              </a:rPr>
              <a:t>=Function)  </a:t>
            </a:r>
          </a:p>
          <a:p>
            <a:r>
              <a:rPr lang="en-US" altLang="zh-CN" sz="2800" dirty="0">
                <a:solidFill>
                  <a:schemeClr val="bg1"/>
                </a:solidFill>
              </a:rPr>
              <a:t> </a:t>
            </a:r>
            <a:r>
              <a:rPr lang="en-US" altLang="zh-CN" sz="2800" dirty="0" smtClean="0">
                <a:solidFill>
                  <a:schemeClr val="bg1"/>
                </a:solidFill>
              </a:rPr>
              <a:t>    </a:t>
            </a:r>
            <a:r>
              <a:rPr lang="en-US" altLang="zh-CN" sz="2800" dirty="0" smtClean="0">
                <a:solidFill>
                  <a:schemeClr val="accent2"/>
                </a:solidFill>
              </a:rPr>
              <a:t># define f as a function symbol</a:t>
            </a:r>
            <a:endParaRPr lang="en-US" altLang="zh-CN" sz="2800" dirty="0" smtClean="0">
              <a:solidFill>
                <a:schemeClr val="bg1"/>
              </a:solidFill>
            </a:endParaRPr>
          </a:p>
          <a:p>
            <a:r>
              <a:rPr lang="en-US" altLang="zh-CN" sz="2800" dirty="0" smtClean="0">
                <a:solidFill>
                  <a:srgbClr val="595959"/>
                </a:solidFill>
              </a:rPr>
              <a:t>&gt;&gt;&gt; </a:t>
            </a:r>
            <a:r>
              <a:rPr lang="en-US" altLang="zh-CN" sz="2800" dirty="0" err="1" smtClean="0">
                <a:solidFill>
                  <a:schemeClr val="bg1"/>
                </a:solidFill>
              </a:rPr>
              <a:t>diffeq</a:t>
            </a:r>
            <a:r>
              <a:rPr lang="en-US" altLang="zh-CN" sz="2800" dirty="0" smtClean="0">
                <a:solidFill>
                  <a:schemeClr val="bg1"/>
                </a:solidFill>
              </a:rPr>
              <a:t> = </a:t>
            </a:r>
            <a:r>
              <a:rPr lang="en-US" altLang="zh-CN" sz="2800" dirty="0" err="1" smtClean="0">
                <a:solidFill>
                  <a:schemeClr val="bg1"/>
                </a:solidFill>
              </a:rPr>
              <a:t>Eq</a:t>
            </a:r>
            <a:r>
              <a:rPr lang="en-US" altLang="zh-CN" sz="2800" dirty="0" smtClean="0">
                <a:solidFill>
                  <a:schemeClr val="bg1"/>
                </a:solidFill>
              </a:rPr>
              <a:t>(f(x).diff(x,</a:t>
            </a:r>
            <a:r>
              <a:rPr lang="en-US" altLang="zh-CN" sz="2800" dirty="0" smtClean="0">
                <a:solidFill>
                  <a:schemeClr val="bg1"/>
                </a:solidFill>
                <a:sym typeface="+mn-ea"/>
              </a:rPr>
              <a:t>2</a:t>
            </a:r>
            <a:r>
              <a:rPr lang="en-US" altLang="zh-CN" sz="2800" dirty="0" smtClean="0">
                <a:solidFill>
                  <a:schemeClr val="bg1"/>
                </a:solidFill>
              </a:rPr>
              <a:t>) -2*f(x).diff(x) + f(x), sin(x))</a:t>
            </a:r>
          </a:p>
          <a:p>
            <a:r>
              <a:rPr lang="en-US" altLang="zh-CN" sz="2800" dirty="0" smtClean="0">
                <a:solidFill>
                  <a:srgbClr val="595959"/>
                </a:solidFill>
              </a:rPr>
              <a:t>       </a:t>
            </a:r>
            <a:r>
              <a:rPr lang="en-US" altLang="zh-CN" sz="2800" dirty="0" smtClean="0">
                <a:solidFill>
                  <a:schemeClr val="accent2"/>
                </a:solidFill>
              </a:rPr>
              <a:t># </a:t>
            </a:r>
            <a:r>
              <a:rPr lang="en-US" altLang="zh-CN" sz="2800" dirty="0" err="1" smtClean="0">
                <a:solidFill>
                  <a:schemeClr val="accent2"/>
                </a:solidFill>
              </a:rPr>
              <a:t>diffeq</a:t>
            </a:r>
            <a:r>
              <a:rPr lang="en-US" altLang="zh-CN" sz="2800" dirty="0" smtClean="0">
                <a:solidFill>
                  <a:schemeClr val="accent2"/>
                </a:solidFill>
              </a:rPr>
              <a:t> turns out to be the differential equation</a:t>
            </a:r>
          </a:p>
          <a:p>
            <a:r>
              <a:rPr lang="en-US" altLang="zh-CN" sz="2800" dirty="0" smtClean="0">
                <a:solidFill>
                  <a:schemeClr val="accent2"/>
                </a:solidFill>
              </a:rPr>
              <a:t>       # </a:t>
            </a:r>
          </a:p>
          <a:p>
            <a:r>
              <a:rPr lang="en-US" altLang="zh-CN" sz="2800" dirty="0" smtClean="0">
                <a:solidFill>
                  <a:schemeClr val="bg1"/>
                </a:solidFill>
              </a:rPr>
              <a:t>&gt;&gt;&gt; </a:t>
            </a:r>
            <a:r>
              <a:rPr lang="en-US" altLang="zh-CN" sz="2800" b="1" dirty="0" err="1" smtClean="0">
                <a:solidFill>
                  <a:schemeClr val="bg1"/>
                </a:solidFill>
              </a:rPr>
              <a:t>dslove</a:t>
            </a:r>
            <a:r>
              <a:rPr lang="en-US" altLang="zh-CN" sz="2800" dirty="0" smtClean="0">
                <a:solidFill>
                  <a:schemeClr val="bg1"/>
                </a:solidFill>
              </a:rPr>
              <a:t>(</a:t>
            </a:r>
            <a:r>
              <a:rPr lang="en-US" altLang="zh-CN" sz="2800" dirty="0" err="1" smtClean="0">
                <a:solidFill>
                  <a:schemeClr val="bg1"/>
                </a:solidFill>
              </a:rPr>
              <a:t>diffeq</a:t>
            </a:r>
            <a:r>
              <a:rPr lang="en-US" altLang="zh-CN" sz="2800" dirty="0" smtClean="0">
                <a:solidFill>
                  <a:schemeClr val="bg1"/>
                </a:solidFill>
              </a:rPr>
              <a:t>, f(x))   </a:t>
            </a:r>
          </a:p>
          <a:p>
            <a:r>
              <a:rPr lang="en-US" altLang="zh-CN" sz="2800" dirty="0">
                <a:solidFill>
                  <a:schemeClr val="bg1"/>
                </a:solidFill>
              </a:rPr>
              <a:t> </a:t>
            </a:r>
            <a:r>
              <a:rPr lang="en-US" altLang="zh-CN" sz="2800" dirty="0" smtClean="0">
                <a:solidFill>
                  <a:schemeClr val="bg1"/>
                </a:solidFill>
              </a:rPr>
              <a:t>     </a:t>
            </a:r>
            <a:r>
              <a:rPr lang="en-US" altLang="zh-CN" sz="2800" dirty="0" smtClean="0">
                <a:solidFill>
                  <a:schemeClr val="accent2"/>
                </a:solidFill>
              </a:rPr>
              <a:t># solving the differential equation</a:t>
            </a:r>
          </a:p>
          <a:p>
            <a:r>
              <a:rPr lang="en-US" altLang="zh-CN" sz="2800" dirty="0" smtClean="0">
                <a:solidFill>
                  <a:schemeClr val="bg1"/>
                </a:solidFill>
              </a:rPr>
              <a:t>f(</a:t>
            </a:r>
            <a:r>
              <a:rPr lang="en-US" altLang="zh-CN" sz="2800" smtClean="0">
                <a:solidFill>
                  <a:schemeClr val="bg1"/>
                </a:solidFill>
              </a:rPr>
              <a:t>x) = (</a:t>
            </a:r>
            <a:r>
              <a:rPr lang="en-US" altLang="zh-CN" sz="2800" dirty="0" smtClean="0">
                <a:solidFill>
                  <a:schemeClr val="bg1"/>
                </a:solidFill>
              </a:rPr>
              <a:t>C1+C2*x)*</a:t>
            </a:r>
            <a:r>
              <a:rPr lang="en-US" altLang="zh-CN" sz="2800" dirty="0" err="1" smtClean="0">
                <a:solidFill>
                  <a:schemeClr val="bg1"/>
                </a:solidFill>
              </a:rPr>
              <a:t>exp</a:t>
            </a:r>
            <a:r>
              <a:rPr lang="en-US" altLang="zh-CN" sz="2800" dirty="0" smtClean="0">
                <a:solidFill>
                  <a:schemeClr val="bg1"/>
                </a:solidFill>
              </a:rPr>
              <a:t>(x)+</a:t>
            </a:r>
            <a:r>
              <a:rPr lang="en-US" altLang="zh-CN" sz="2800" dirty="0" err="1" smtClean="0">
                <a:solidFill>
                  <a:schemeClr val="bg1"/>
                </a:solidFill>
              </a:rPr>
              <a:t>cos</a:t>
            </a:r>
            <a:r>
              <a:rPr lang="en-US" altLang="zh-CN" sz="2800" dirty="0" smtClean="0">
                <a:solidFill>
                  <a:schemeClr val="bg1"/>
                </a:solidFill>
              </a:rPr>
              <a:t>(x)/2</a:t>
            </a:r>
          </a:p>
        </p:txBody>
      </p:sp>
      <p:pic>
        <p:nvPicPr>
          <p:cNvPr id="8" name="Picture 7" descr="latex-image-1.pdf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2454" y="3920905"/>
            <a:ext cx="4806948" cy="40843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47512" y="2272771"/>
            <a:ext cx="8229600" cy="2039585"/>
          </a:xfrm>
        </p:spPr>
        <p:txBody>
          <a:bodyPr>
            <a:normAutofit/>
          </a:bodyPr>
          <a:lstStyle/>
          <a:p>
            <a:r>
              <a:rPr lang="en-US" altLang="zh-CN" sz="6000" smtClean="0"/>
              <a:t>Thank You </a:t>
            </a:r>
            <a:br>
              <a:rPr lang="en-US" altLang="zh-CN" sz="6000" smtClean="0"/>
            </a:br>
            <a:r>
              <a:rPr lang="en-US" altLang="zh-CN" sz="6000" smtClean="0"/>
              <a:t>&amp; Any Question?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几个重要的展开公式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100637"/>
          </a:xfrm>
        </p:spPr>
        <p:txBody>
          <a:bodyPr>
            <a:normAutofit/>
          </a:bodyPr>
          <a:lstStyle/>
          <a:p>
            <a:r>
              <a:rPr lang="zh-CN" altLang="en-US" smtClean="0"/>
              <a:t>取</a:t>
            </a:r>
            <a:r>
              <a:rPr lang="en-US" altLang="zh-CN" smtClean="0"/>
              <a:t>             </a:t>
            </a:r>
            <a:r>
              <a:rPr lang="zh-CN" altLang="en-US" smtClean="0"/>
              <a:t>时</a:t>
            </a:r>
            <a:r>
              <a:rPr lang="zh-CN" altLang="en-US" dirty="0" smtClean="0"/>
              <a:t>，泰勒级数称为马克劳林级数</a:t>
            </a:r>
            <a:endParaRPr lang="en-US" altLang="zh-CN" dirty="0" smtClean="0"/>
          </a:p>
          <a:p>
            <a:r>
              <a:rPr lang="zh-CN" altLang="en-US" dirty="0" smtClean="0"/>
              <a:t>几个重要的马克劳林级数</a:t>
            </a:r>
            <a:endParaRPr lang="en-US" altLang="zh-CN" dirty="0" smtClean="0"/>
          </a:p>
          <a:p>
            <a:pPr lvl="1"/>
            <a:r>
              <a:rPr lang="en-US" dirty="0" smtClean="0"/>
              <a:t>                                               </a:t>
            </a:r>
          </a:p>
          <a:p>
            <a:pPr marL="457200" lvl="1" indent="0">
              <a:buNone/>
            </a:pPr>
            <a:endParaRPr lang="en-US" dirty="0" smtClean="0"/>
          </a:p>
          <a:p>
            <a:pPr lvl="1"/>
            <a:r>
              <a:rPr lang="en-US" dirty="0"/>
              <a:t> </a:t>
            </a:r>
            <a:endParaRPr lang="en-US" dirty="0" smtClean="0"/>
          </a:p>
          <a:p>
            <a:pPr lvl="1"/>
            <a:endParaRPr lang="en-US" dirty="0"/>
          </a:p>
          <a:p>
            <a:pPr lvl="1"/>
            <a:r>
              <a:rPr lang="en-US" dirty="0" smtClean="0"/>
              <a:t> </a:t>
            </a:r>
          </a:p>
          <a:p>
            <a:pPr lvl="1"/>
            <a:endParaRPr lang="en-US" dirty="0"/>
          </a:p>
          <a:p>
            <a:pPr lvl="1"/>
            <a:r>
              <a:rPr lang="en-US" dirty="0" smtClean="0"/>
              <a:t> </a:t>
            </a:r>
            <a:endParaRPr lang="en-US" dirty="0"/>
          </a:p>
        </p:txBody>
      </p:sp>
      <p:pic>
        <p:nvPicPr>
          <p:cNvPr id="4" name="Picture 3" descr="latex-image-1.pdf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4316" y="1744485"/>
            <a:ext cx="1055124" cy="323850"/>
          </a:xfrm>
          <a:prstGeom prst="rect">
            <a:avLst/>
          </a:prstGeom>
        </p:spPr>
      </p:pic>
      <p:pic>
        <p:nvPicPr>
          <p:cNvPr id="6" name="Picture 5" descr="latex-image-1.pdf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6676" y="2752730"/>
            <a:ext cx="2397125" cy="739114"/>
          </a:xfrm>
          <a:prstGeom prst="rect">
            <a:avLst/>
          </a:prstGeom>
        </p:spPr>
      </p:pic>
      <p:pic>
        <p:nvPicPr>
          <p:cNvPr id="7" name="Picture 6" descr="latex-image-1.pdf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7130" y="2928934"/>
            <a:ext cx="2232025" cy="385763"/>
          </a:xfrm>
          <a:prstGeom prst="rect">
            <a:avLst/>
          </a:prstGeom>
        </p:spPr>
      </p:pic>
      <p:pic>
        <p:nvPicPr>
          <p:cNvPr id="8" name="Picture 7" descr="latex-image-1.pdf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6991" y="3722023"/>
            <a:ext cx="4325939" cy="728579"/>
          </a:xfrm>
          <a:prstGeom prst="rect">
            <a:avLst/>
          </a:prstGeom>
        </p:spPr>
      </p:pic>
      <p:pic>
        <p:nvPicPr>
          <p:cNvPr id="9" name="Picture 8" descr="latex-image-1.pdf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7131" y="3945522"/>
            <a:ext cx="1836732" cy="416927"/>
          </a:xfrm>
          <a:prstGeom prst="rect">
            <a:avLst/>
          </a:prstGeom>
        </p:spPr>
      </p:pic>
      <p:pic>
        <p:nvPicPr>
          <p:cNvPr id="10" name="Picture 9" descr="latex-image-1.pdf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2717" y="4665659"/>
            <a:ext cx="4135437" cy="876319"/>
          </a:xfrm>
          <a:prstGeom prst="rect">
            <a:avLst/>
          </a:prstGeom>
        </p:spPr>
      </p:pic>
      <p:pic>
        <p:nvPicPr>
          <p:cNvPr id="11" name="Picture 10" descr="latex-image-1.pdf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7131" y="4962522"/>
            <a:ext cx="2232025" cy="385763"/>
          </a:xfrm>
          <a:prstGeom prst="rect">
            <a:avLst/>
          </a:prstGeom>
        </p:spPr>
      </p:pic>
      <p:pic>
        <p:nvPicPr>
          <p:cNvPr id="12" name="Picture 11" descr="latex-image-1.pdf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3345" y="5667367"/>
            <a:ext cx="3951767" cy="906462"/>
          </a:xfrm>
          <a:prstGeom prst="rect">
            <a:avLst/>
          </a:prstGeom>
        </p:spPr>
      </p:pic>
      <p:pic>
        <p:nvPicPr>
          <p:cNvPr id="13" name="Picture 12" descr="latex-image-1.pdf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7131" y="5930898"/>
            <a:ext cx="2232025" cy="3857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几个重要的展开公式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几个重要的马克劳林级数（续）</a:t>
            </a:r>
            <a:endParaRPr lang="en-US" altLang="zh-CN" dirty="0" smtClean="0"/>
          </a:p>
          <a:p>
            <a:pPr lvl="1"/>
            <a:r>
              <a:rPr lang="en-US" dirty="0"/>
              <a:t> </a:t>
            </a:r>
            <a:endParaRPr lang="en-US" dirty="0" smtClean="0"/>
          </a:p>
          <a:p>
            <a:pPr lvl="1"/>
            <a:endParaRPr lang="en-US" dirty="0"/>
          </a:p>
          <a:p>
            <a:pPr lvl="1"/>
            <a:r>
              <a:rPr lang="en-US" dirty="0" smtClean="0"/>
              <a:t> </a:t>
            </a:r>
          </a:p>
          <a:p>
            <a:pPr lvl="1"/>
            <a:endParaRPr lang="en-US" dirty="0"/>
          </a:p>
          <a:p>
            <a:pPr lvl="1"/>
            <a:r>
              <a:rPr lang="en-US" dirty="0" smtClean="0"/>
              <a:t> </a:t>
            </a:r>
          </a:p>
          <a:p>
            <a:pPr lvl="1"/>
            <a:endParaRPr lang="en-US" dirty="0"/>
          </a:p>
          <a:p>
            <a:pPr lvl="1"/>
            <a:r>
              <a:rPr lang="en-US" dirty="0" smtClean="0"/>
              <a:t> </a:t>
            </a:r>
            <a:endParaRPr lang="en-US" dirty="0"/>
          </a:p>
        </p:txBody>
      </p:sp>
      <p:pic>
        <p:nvPicPr>
          <p:cNvPr id="4" name="Picture 3" descr="latex-image-1.pdf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4618" y="2237624"/>
            <a:ext cx="2635251" cy="681849"/>
          </a:xfrm>
          <a:prstGeom prst="rect">
            <a:avLst/>
          </a:prstGeom>
        </p:spPr>
      </p:pic>
      <p:pic>
        <p:nvPicPr>
          <p:cNvPr id="5" name="Picture 4" descr="latex-image-1.pdf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3499" y="2300288"/>
            <a:ext cx="1852613" cy="408016"/>
          </a:xfrm>
          <a:prstGeom prst="rect">
            <a:avLst/>
          </a:prstGeom>
        </p:spPr>
      </p:pic>
      <p:pic>
        <p:nvPicPr>
          <p:cNvPr id="6" name="Picture 5" descr="latex-image-1.pdf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0812" y="3109360"/>
            <a:ext cx="3762376" cy="814245"/>
          </a:xfrm>
          <a:prstGeom prst="rect">
            <a:avLst/>
          </a:prstGeom>
        </p:spPr>
      </p:pic>
      <p:pic>
        <p:nvPicPr>
          <p:cNvPr id="7" name="Picture 6" descr="latex-image-1.pdf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3499" y="3365500"/>
            <a:ext cx="1852613" cy="408016"/>
          </a:xfrm>
          <a:prstGeom prst="rect">
            <a:avLst/>
          </a:prstGeom>
        </p:spPr>
      </p:pic>
      <p:pic>
        <p:nvPicPr>
          <p:cNvPr id="8" name="Picture 7" descr="latex-image-1.pdf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0812" y="4090004"/>
            <a:ext cx="3825876" cy="862032"/>
          </a:xfrm>
          <a:prstGeom prst="rect">
            <a:avLst/>
          </a:prstGeom>
        </p:spPr>
      </p:pic>
      <p:pic>
        <p:nvPicPr>
          <p:cNvPr id="9" name="Picture 8" descr="latex-image-1.pdf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9963" y="4406891"/>
            <a:ext cx="2232025" cy="385763"/>
          </a:xfrm>
          <a:prstGeom prst="rect">
            <a:avLst/>
          </a:prstGeom>
        </p:spPr>
      </p:pic>
      <p:pic>
        <p:nvPicPr>
          <p:cNvPr id="10" name="Picture 9" descr="latex-image-1.pdf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8747" y="5099238"/>
            <a:ext cx="3449637" cy="911032"/>
          </a:xfrm>
          <a:prstGeom prst="rect">
            <a:avLst/>
          </a:prstGeom>
        </p:spPr>
      </p:pic>
      <p:pic>
        <p:nvPicPr>
          <p:cNvPr id="11" name="Picture 10" descr="latex-image-1.pdf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9963" y="5345104"/>
            <a:ext cx="2232025" cy="3857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泰勒级数的程序表示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练习：利用前述公式</a:t>
            </a:r>
            <a:endParaRPr lang="en-US" altLang="zh-CN" dirty="0" smtClean="0"/>
          </a:p>
          <a:p>
            <a:pPr lvl="1"/>
            <a:r>
              <a:rPr lang="en-US" altLang="zh-CN" dirty="0" smtClean="0"/>
              <a:t> </a:t>
            </a:r>
            <a:r>
              <a:rPr lang="zh-CN" altLang="en-US" dirty="0" smtClean="0"/>
              <a:t>绘制</a:t>
            </a:r>
            <a:r>
              <a:rPr lang="zh-CN" altLang="en-US" smtClean="0"/>
              <a:t>函数</a:t>
            </a:r>
            <a:r>
              <a:rPr lang="en-US" altLang="zh-CN" smtClean="0"/>
              <a:t>                     </a:t>
            </a:r>
            <a:r>
              <a:rPr lang="zh-CN" altLang="en-US" smtClean="0"/>
              <a:t>的</a:t>
            </a:r>
            <a:r>
              <a:rPr lang="en-US" altLang="zh-CN" smtClean="0"/>
              <a:t> </a:t>
            </a:r>
            <a:r>
              <a:rPr lang="en-US" altLang="zh-CN" dirty="0" smtClean="0"/>
              <a:t>1</a:t>
            </a:r>
            <a:r>
              <a:rPr lang="zh-CN" altLang="en-US" dirty="0" smtClean="0"/>
              <a:t>～</a:t>
            </a:r>
            <a:r>
              <a:rPr lang="en-US" altLang="zh-CN" dirty="0" smtClean="0"/>
              <a:t>5 </a:t>
            </a:r>
            <a:r>
              <a:rPr lang="zh-CN" altLang="en-US" dirty="0" smtClean="0"/>
              <a:t>次马克劳林展开；</a:t>
            </a:r>
            <a:endParaRPr lang="en-US" altLang="zh-CN" dirty="0" smtClean="0"/>
          </a:p>
          <a:p>
            <a:pPr lvl="1"/>
            <a:r>
              <a:rPr lang="en-US" altLang="zh-CN" dirty="0" smtClean="0"/>
              <a:t> </a:t>
            </a:r>
            <a:r>
              <a:rPr lang="zh-CN" altLang="en-US" dirty="0" smtClean="0"/>
              <a:t>绘制</a:t>
            </a:r>
            <a:r>
              <a:rPr lang="zh-CN" altLang="en-US" smtClean="0"/>
              <a:t>函数</a:t>
            </a:r>
            <a:r>
              <a:rPr lang="en-US" altLang="zh-CN" smtClean="0"/>
              <a:t>               </a:t>
            </a:r>
            <a:r>
              <a:rPr lang="zh-CN" altLang="en-US" smtClean="0"/>
              <a:t>的</a:t>
            </a:r>
            <a:r>
              <a:rPr lang="en-US" altLang="zh-CN" smtClean="0"/>
              <a:t> </a:t>
            </a:r>
            <a:r>
              <a:rPr lang="en-US" altLang="zh-CN" dirty="0" smtClean="0"/>
              <a:t>1</a:t>
            </a:r>
            <a:r>
              <a:rPr lang="zh-CN" altLang="en-US" dirty="0"/>
              <a:t>～</a:t>
            </a:r>
            <a:r>
              <a:rPr lang="en-US" altLang="zh-CN" dirty="0"/>
              <a:t>5 </a:t>
            </a:r>
            <a:r>
              <a:rPr lang="zh-CN" altLang="en-US" dirty="0" smtClean="0"/>
              <a:t>次马克劳林展开。</a:t>
            </a:r>
            <a:endParaRPr lang="en-US" altLang="zh-CN" dirty="0" smtClean="0"/>
          </a:p>
          <a:p>
            <a:r>
              <a:rPr lang="zh-CN" altLang="en-US" dirty="0" smtClean="0"/>
              <a:t>练习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将</a:t>
            </a:r>
            <a:r>
              <a:rPr lang="zh-CN" altLang="en-US" smtClean="0"/>
              <a:t>函数</a:t>
            </a:r>
            <a:r>
              <a:rPr lang="en-US" altLang="zh-CN" smtClean="0"/>
              <a:t>                      </a:t>
            </a:r>
            <a:r>
              <a:rPr lang="zh-CN" altLang="en-US" smtClean="0"/>
              <a:t>在</a:t>
            </a:r>
            <a:r>
              <a:rPr lang="en-US" altLang="zh-CN" smtClean="0"/>
              <a:t>             </a:t>
            </a:r>
            <a:r>
              <a:rPr lang="zh-CN" altLang="en-US" smtClean="0"/>
              <a:t>处</a:t>
            </a:r>
            <a:r>
              <a:rPr lang="zh-CN" altLang="en-US" dirty="0" smtClean="0"/>
              <a:t>展开前</a:t>
            </a:r>
            <a:r>
              <a:rPr lang="en-US" altLang="zh-CN" dirty="0" smtClean="0"/>
              <a:t> 5 </a:t>
            </a:r>
            <a:r>
              <a:rPr lang="zh-CN" altLang="en-US" dirty="0" smtClean="0"/>
              <a:t>项，并绘制其函数；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将</a:t>
            </a:r>
            <a:r>
              <a:rPr lang="zh-CN" altLang="en-US" smtClean="0"/>
              <a:t>函数</a:t>
            </a:r>
            <a:r>
              <a:rPr lang="en-US" altLang="zh-CN" smtClean="0"/>
              <a:t>                </a:t>
            </a:r>
            <a:r>
              <a:rPr lang="zh-CN" altLang="en-US" smtClean="0"/>
              <a:t>在</a:t>
            </a:r>
            <a:r>
              <a:rPr lang="en-US" altLang="zh-CN" smtClean="0"/>
              <a:t>           </a:t>
            </a:r>
            <a:r>
              <a:rPr lang="zh-CN" altLang="en-US" smtClean="0"/>
              <a:t>处</a:t>
            </a:r>
            <a:r>
              <a:rPr lang="zh-CN" altLang="en-US" dirty="0" smtClean="0"/>
              <a:t>展开</a:t>
            </a:r>
            <a:r>
              <a:rPr lang="zh-CN" altLang="en-US" dirty="0"/>
              <a:t>前</a:t>
            </a:r>
            <a:r>
              <a:rPr lang="en-US" altLang="zh-CN" dirty="0"/>
              <a:t> 5 </a:t>
            </a:r>
            <a:r>
              <a:rPr lang="zh-CN" altLang="en-US" dirty="0"/>
              <a:t>项，</a:t>
            </a:r>
            <a:r>
              <a:rPr lang="zh-CN" altLang="en-US" dirty="0" smtClean="0"/>
              <a:t>并绘制其函数。</a:t>
            </a:r>
            <a:endParaRPr lang="en-US" altLang="zh-CN" dirty="0" smtClean="0"/>
          </a:p>
          <a:p>
            <a:pPr lvl="1"/>
            <a:endParaRPr lang="en-US" altLang="zh-CN" dirty="0" smtClean="0"/>
          </a:p>
          <a:p>
            <a:pPr lvl="1"/>
            <a:endParaRPr lang="en-US" dirty="0"/>
          </a:p>
        </p:txBody>
      </p:sp>
      <p:pic>
        <p:nvPicPr>
          <p:cNvPr id="4" name="Picture 3" descr="latex-image-1.pdf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4964" y="2265362"/>
            <a:ext cx="1554162" cy="368615"/>
          </a:xfrm>
          <a:prstGeom prst="rect">
            <a:avLst/>
          </a:prstGeom>
        </p:spPr>
      </p:pic>
      <p:pic>
        <p:nvPicPr>
          <p:cNvPr id="5" name="Picture 4" descr="latex-image-1.pdf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4964" y="2740734"/>
            <a:ext cx="1117599" cy="391736"/>
          </a:xfrm>
          <a:prstGeom prst="rect">
            <a:avLst/>
          </a:prstGeom>
        </p:spPr>
      </p:pic>
      <p:pic>
        <p:nvPicPr>
          <p:cNvPr id="6" name="Picture 5" descr="latex-image-1.pdf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4277" y="3870324"/>
            <a:ext cx="1554162" cy="368615"/>
          </a:xfrm>
          <a:prstGeom prst="rect">
            <a:avLst/>
          </a:prstGeom>
        </p:spPr>
      </p:pic>
      <p:pic>
        <p:nvPicPr>
          <p:cNvPr id="8" name="Picture 7" descr="latex-image-1.pdf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5815" y="3781424"/>
            <a:ext cx="857250" cy="604587"/>
          </a:xfrm>
          <a:prstGeom prst="rect">
            <a:avLst/>
          </a:prstGeom>
        </p:spPr>
      </p:pic>
      <p:pic>
        <p:nvPicPr>
          <p:cNvPr id="9" name="Picture 8" descr="latex-image-1.pdf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0463" y="4802189"/>
            <a:ext cx="1117599" cy="391736"/>
          </a:xfrm>
          <a:prstGeom prst="rect">
            <a:avLst/>
          </a:prstGeom>
        </p:spPr>
      </p:pic>
      <p:pic>
        <p:nvPicPr>
          <p:cNvPr id="10" name="Picture 9" descr="latex-image-1.pdf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8129" y="4867279"/>
            <a:ext cx="805780" cy="25241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泰勒级数的程序表示</a:t>
            </a:r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457200" y="1548521"/>
            <a:ext cx="8229600" cy="5262980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008000"/>
                </a:solidFill>
              </a:rPr>
              <a:t>import</a:t>
            </a:r>
            <a:r>
              <a:rPr lang="en-US" altLang="zh-CN" sz="2800" dirty="0" smtClean="0">
                <a:solidFill>
                  <a:schemeClr val="bg1"/>
                </a:solidFill>
              </a:rPr>
              <a:t> </a:t>
            </a:r>
            <a:r>
              <a:rPr lang="en-US" altLang="zh-CN" sz="2800" dirty="0" err="1" smtClean="0">
                <a:solidFill>
                  <a:schemeClr val="bg1"/>
                </a:solidFill>
              </a:rPr>
              <a:t>numpy</a:t>
            </a:r>
            <a:r>
              <a:rPr lang="en-US" altLang="zh-CN" sz="2800" dirty="0" smtClean="0">
                <a:solidFill>
                  <a:schemeClr val="bg1"/>
                </a:solidFill>
              </a:rPr>
              <a:t> </a:t>
            </a:r>
            <a:r>
              <a:rPr lang="en-US" altLang="zh-CN" sz="2800" dirty="0" smtClean="0">
                <a:solidFill>
                  <a:srgbClr val="008000"/>
                </a:solidFill>
              </a:rPr>
              <a:t>as</a:t>
            </a:r>
            <a:r>
              <a:rPr lang="en-US" altLang="zh-CN" sz="2800" dirty="0" smtClean="0">
                <a:solidFill>
                  <a:schemeClr val="bg1"/>
                </a:solidFill>
              </a:rPr>
              <a:t> </a:t>
            </a:r>
            <a:r>
              <a:rPr lang="en-US" altLang="zh-CN" sz="2800" dirty="0" err="1" smtClean="0">
                <a:solidFill>
                  <a:schemeClr val="bg1"/>
                </a:solidFill>
              </a:rPr>
              <a:t>np</a:t>
            </a:r>
            <a:endParaRPr lang="en-US" altLang="zh-CN" sz="2800" dirty="0" smtClean="0">
              <a:solidFill>
                <a:schemeClr val="bg1"/>
              </a:solidFill>
            </a:endParaRPr>
          </a:p>
          <a:p>
            <a:r>
              <a:rPr lang="en-US" altLang="zh-CN" sz="2800" dirty="0" smtClean="0">
                <a:solidFill>
                  <a:srgbClr val="008000"/>
                </a:solidFill>
              </a:rPr>
              <a:t>import</a:t>
            </a:r>
            <a:r>
              <a:rPr lang="en-US" altLang="zh-CN" sz="2800" dirty="0" smtClean="0">
                <a:solidFill>
                  <a:schemeClr val="bg1"/>
                </a:solidFill>
              </a:rPr>
              <a:t>  </a:t>
            </a:r>
            <a:r>
              <a:rPr lang="en-US" altLang="zh-CN" sz="2800" dirty="0" err="1" smtClean="0">
                <a:solidFill>
                  <a:schemeClr val="bg1"/>
                </a:solidFill>
              </a:rPr>
              <a:t>matplotlib.pyplot</a:t>
            </a:r>
            <a:r>
              <a:rPr lang="en-US" altLang="zh-CN" sz="2800" dirty="0" smtClean="0">
                <a:solidFill>
                  <a:schemeClr val="bg1"/>
                </a:solidFill>
              </a:rPr>
              <a:t>  </a:t>
            </a:r>
            <a:r>
              <a:rPr lang="en-US" altLang="zh-CN" sz="2800" dirty="0" smtClean="0">
                <a:solidFill>
                  <a:srgbClr val="008000"/>
                </a:solidFill>
              </a:rPr>
              <a:t>as</a:t>
            </a:r>
            <a:r>
              <a:rPr lang="en-US" altLang="zh-CN" sz="2800" dirty="0" smtClean="0">
                <a:solidFill>
                  <a:schemeClr val="bg1"/>
                </a:solidFill>
              </a:rPr>
              <a:t> </a:t>
            </a:r>
            <a:r>
              <a:rPr lang="en-US" altLang="zh-CN" sz="2800" dirty="0" err="1" smtClean="0">
                <a:solidFill>
                  <a:schemeClr val="bg1"/>
                </a:solidFill>
              </a:rPr>
              <a:t>plt</a:t>
            </a:r>
            <a:endParaRPr lang="en-US" altLang="zh-CN" sz="2800" dirty="0" smtClean="0">
              <a:solidFill>
                <a:schemeClr val="bg1"/>
              </a:solidFill>
            </a:endParaRPr>
          </a:p>
          <a:p>
            <a:r>
              <a:rPr lang="en-US" altLang="zh-CN" sz="2800" dirty="0" err="1" smtClean="0">
                <a:solidFill>
                  <a:srgbClr val="008000"/>
                </a:solidFill>
              </a:rPr>
              <a:t>def</a:t>
            </a:r>
            <a:r>
              <a:rPr lang="en-US" altLang="zh-CN" sz="2800" dirty="0" smtClean="0">
                <a:solidFill>
                  <a:schemeClr val="bg1"/>
                </a:solidFill>
              </a:rPr>
              <a:t>  </a:t>
            </a:r>
            <a:r>
              <a:rPr lang="en-US" altLang="zh-CN" sz="2800" dirty="0" err="1" smtClean="0">
                <a:solidFill>
                  <a:schemeClr val="bg1"/>
                </a:solidFill>
              </a:rPr>
              <a:t>fac</a:t>
            </a:r>
            <a:r>
              <a:rPr lang="en-US" altLang="zh-CN" sz="2800" dirty="0" smtClean="0">
                <a:solidFill>
                  <a:schemeClr val="bg1"/>
                </a:solidFill>
              </a:rPr>
              <a:t>(n) </a:t>
            </a:r>
            <a:r>
              <a:rPr lang="en-US" altLang="zh-CN" sz="2800" dirty="0">
                <a:solidFill>
                  <a:schemeClr val="bg1"/>
                </a:solidFill>
              </a:rPr>
              <a:t>:</a:t>
            </a:r>
            <a:endParaRPr lang="en-US" sz="2800" dirty="0">
              <a:solidFill>
                <a:schemeClr val="bg1"/>
              </a:solidFill>
            </a:endParaRPr>
          </a:p>
          <a:p>
            <a:r>
              <a:rPr lang="en-US" altLang="zh-CN" sz="2800" dirty="0" smtClean="0">
                <a:solidFill>
                  <a:schemeClr val="bg1"/>
                </a:solidFill>
              </a:rPr>
              <a:t>	</a:t>
            </a:r>
            <a:r>
              <a:rPr lang="en-US" altLang="zh-CN" sz="2800" dirty="0" smtClean="0">
                <a:solidFill>
                  <a:srgbClr val="008000"/>
                </a:solidFill>
              </a:rPr>
              <a:t>return</a:t>
            </a:r>
            <a:r>
              <a:rPr lang="en-US" altLang="zh-CN" sz="2800" dirty="0" smtClean="0">
                <a:solidFill>
                  <a:schemeClr val="bg1"/>
                </a:solidFill>
              </a:rPr>
              <a:t> (1 </a:t>
            </a:r>
            <a:r>
              <a:rPr lang="en-US" altLang="zh-CN" sz="2800" dirty="0" smtClean="0">
                <a:solidFill>
                  <a:srgbClr val="008000"/>
                </a:solidFill>
              </a:rPr>
              <a:t>if</a:t>
            </a:r>
            <a:r>
              <a:rPr lang="en-US" altLang="zh-CN" sz="2800" dirty="0" smtClean="0">
                <a:solidFill>
                  <a:schemeClr val="bg1"/>
                </a:solidFill>
              </a:rPr>
              <a:t> </a:t>
            </a:r>
            <a:r>
              <a:rPr lang="en-US" altLang="zh-CN" sz="2800" smtClean="0">
                <a:solidFill>
                  <a:schemeClr val="bg1"/>
                </a:solidFill>
              </a:rPr>
              <a:t>n&lt;=1 </a:t>
            </a:r>
            <a:r>
              <a:rPr lang="en-US" altLang="zh-CN" sz="2800" dirty="0" smtClean="0">
                <a:solidFill>
                  <a:srgbClr val="008000"/>
                </a:solidFill>
              </a:rPr>
              <a:t>else</a:t>
            </a:r>
            <a:r>
              <a:rPr lang="en-US" altLang="zh-CN" sz="2800" dirty="0" smtClean="0">
                <a:solidFill>
                  <a:schemeClr val="bg1"/>
                </a:solidFill>
              </a:rPr>
              <a:t> n*</a:t>
            </a:r>
            <a:r>
              <a:rPr lang="en-US" altLang="zh-CN" sz="2800" dirty="0" err="1" smtClean="0">
                <a:solidFill>
                  <a:schemeClr val="bg1"/>
                </a:solidFill>
              </a:rPr>
              <a:t>fac</a:t>
            </a:r>
            <a:r>
              <a:rPr lang="en-US" altLang="zh-CN" sz="2800" dirty="0" smtClean="0">
                <a:solidFill>
                  <a:schemeClr val="bg1"/>
                </a:solidFill>
              </a:rPr>
              <a:t>(n-1))</a:t>
            </a:r>
          </a:p>
          <a:p>
            <a:r>
              <a:rPr lang="en-US" altLang="zh-CN" sz="2800" dirty="0" err="1" smtClean="0">
                <a:solidFill>
                  <a:srgbClr val="008000"/>
                </a:solidFill>
              </a:rPr>
              <a:t>def</a:t>
            </a:r>
            <a:r>
              <a:rPr lang="en-US" altLang="zh-CN" sz="2800" dirty="0" smtClean="0">
                <a:solidFill>
                  <a:schemeClr val="bg1"/>
                </a:solidFill>
              </a:rPr>
              <a:t>  </a:t>
            </a:r>
            <a:r>
              <a:rPr lang="en-US" altLang="zh-CN" sz="2800" dirty="0" err="1" smtClean="0">
                <a:solidFill>
                  <a:schemeClr val="bg1"/>
                </a:solidFill>
              </a:rPr>
              <a:t>sin_t</a:t>
            </a:r>
            <a:r>
              <a:rPr lang="en-US" altLang="zh-CN" sz="2800" dirty="0" smtClean="0">
                <a:solidFill>
                  <a:schemeClr val="bg1"/>
                </a:solidFill>
              </a:rPr>
              <a:t>(n, x) :</a:t>
            </a:r>
            <a:endParaRPr lang="en-US" sz="2800" dirty="0" smtClean="0">
              <a:solidFill>
                <a:schemeClr val="bg1"/>
              </a:solidFill>
            </a:endParaRPr>
          </a:p>
          <a:p>
            <a:r>
              <a:rPr lang="en-US" altLang="zh-CN" sz="2800" dirty="0" smtClean="0">
                <a:solidFill>
                  <a:schemeClr val="bg1"/>
                </a:solidFill>
              </a:rPr>
              <a:t>	</a:t>
            </a:r>
            <a:r>
              <a:rPr lang="en-US" altLang="zh-CN" sz="2800" dirty="0" smtClean="0">
                <a:solidFill>
                  <a:srgbClr val="008000"/>
                </a:solidFill>
              </a:rPr>
              <a:t>return</a:t>
            </a:r>
            <a:r>
              <a:rPr lang="en-US" altLang="zh-CN" sz="2800" dirty="0" smtClean="0">
                <a:solidFill>
                  <a:schemeClr val="bg1"/>
                </a:solidFill>
              </a:rPr>
              <a:t> (-1)**n*x**(2*n+1)/</a:t>
            </a:r>
            <a:r>
              <a:rPr lang="en-US" altLang="zh-CN" sz="2800" dirty="0" err="1" smtClean="0">
                <a:solidFill>
                  <a:schemeClr val="bg1"/>
                </a:solidFill>
              </a:rPr>
              <a:t>fac</a:t>
            </a:r>
            <a:r>
              <a:rPr lang="en-US" altLang="zh-CN" sz="2800" dirty="0" smtClean="0">
                <a:solidFill>
                  <a:schemeClr val="bg1"/>
                </a:solidFill>
              </a:rPr>
              <a:t>(2*n+1)</a:t>
            </a:r>
          </a:p>
          <a:p>
            <a:r>
              <a:rPr lang="en-US" altLang="zh-CN" sz="2800" dirty="0" err="1" smtClean="0">
                <a:solidFill>
                  <a:srgbClr val="008000"/>
                </a:solidFill>
              </a:rPr>
              <a:t>def</a:t>
            </a:r>
            <a:r>
              <a:rPr lang="en-US" altLang="zh-CN" sz="2800" dirty="0" smtClean="0">
                <a:solidFill>
                  <a:schemeClr val="bg1"/>
                </a:solidFill>
              </a:rPr>
              <a:t> </a:t>
            </a:r>
            <a:r>
              <a:rPr lang="en-US" altLang="zh-CN" sz="2800" dirty="0" err="1" smtClean="0">
                <a:solidFill>
                  <a:schemeClr val="bg1"/>
                </a:solidFill>
              </a:rPr>
              <a:t>sin_se</a:t>
            </a:r>
            <a:r>
              <a:rPr lang="en-US" altLang="zh-CN" sz="2800" dirty="0" smtClean="0">
                <a:solidFill>
                  <a:schemeClr val="bg1"/>
                </a:solidFill>
              </a:rPr>
              <a:t>(n, x):</a:t>
            </a:r>
          </a:p>
          <a:p>
            <a:r>
              <a:rPr lang="en-US" altLang="zh-CN" sz="2800" dirty="0">
                <a:solidFill>
                  <a:schemeClr val="bg1"/>
                </a:solidFill>
              </a:rPr>
              <a:t>	</a:t>
            </a:r>
            <a:r>
              <a:rPr lang="en-US" altLang="zh-CN" sz="2800" dirty="0" smtClean="0">
                <a:solidFill>
                  <a:schemeClr val="bg1"/>
                </a:solidFill>
              </a:rPr>
              <a:t> </a:t>
            </a:r>
            <a:r>
              <a:rPr lang="en-US" altLang="zh-CN" sz="2800" dirty="0" smtClean="0">
                <a:solidFill>
                  <a:srgbClr val="008000"/>
                </a:solidFill>
              </a:rPr>
              <a:t>return</a:t>
            </a:r>
            <a:r>
              <a:rPr lang="en-US" altLang="zh-CN" sz="2800" dirty="0" smtClean="0">
                <a:solidFill>
                  <a:schemeClr val="bg1"/>
                </a:solidFill>
              </a:rPr>
              <a:t> (0 </a:t>
            </a:r>
            <a:r>
              <a:rPr lang="en-US" altLang="zh-CN" sz="2800" smtClean="0">
                <a:solidFill>
                  <a:srgbClr val="008000"/>
                </a:solidFill>
              </a:rPr>
              <a:t>if</a:t>
            </a:r>
            <a:r>
              <a:rPr lang="en-US" altLang="zh-CN" sz="2800" smtClean="0">
                <a:solidFill>
                  <a:schemeClr val="bg1"/>
                </a:solidFill>
              </a:rPr>
              <a:t> n&lt;0 </a:t>
            </a:r>
            <a:r>
              <a:rPr lang="en-US" altLang="zh-CN" sz="2800" dirty="0" smtClean="0">
                <a:solidFill>
                  <a:srgbClr val="008000"/>
                </a:solidFill>
              </a:rPr>
              <a:t>else</a:t>
            </a:r>
            <a:r>
              <a:rPr lang="en-US" altLang="zh-CN" sz="2800" dirty="0" smtClean="0">
                <a:solidFill>
                  <a:schemeClr val="bg1"/>
                </a:solidFill>
              </a:rPr>
              <a:t> </a:t>
            </a:r>
            <a:r>
              <a:rPr lang="en-US" altLang="zh-CN" sz="2800" dirty="0" err="1" smtClean="0">
                <a:solidFill>
                  <a:schemeClr val="bg1"/>
                </a:solidFill>
              </a:rPr>
              <a:t>sin_t</a:t>
            </a:r>
            <a:r>
              <a:rPr lang="en-US" altLang="zh-CN" sz="2800" dirty="0" smtClean="0">
                <a:solidFill>
                  <a:schemeClr val="bg1"/>
                </a:solidFill>
              </a:rPr>
              <a:t>(</a:t>
            </a:r>
            <a:r>
              <a:rPr lang="en-US" altLang="zh-CN" sz="2800" dirty="0" err="1" smtClean="0">
                <a:solidFill>
                  <a:schemeClr val="bg1"/>
                </a:solidFill>
              </a:rPr>
              <a:t>n,x</a:t>
            </a:r>
            <a:r>
              <a:rPr lang="en-US" altLang="zh-CN" sz="2800" dirty="0" smtClean="0">
                <a:solidFill>
                  <a:schemeClr val="bg1"/>
                </a:solidFill>
              </a:rPr>
              <a:t>)+</a:t>
            </a:r>
            <a:r>
              <a:rPr lang="en-US" altLang="zh-CN" sz="2800" dirty="0" err="1" smtClean="0">
                <a:solidFill>
                  <a:schemeClr val="bg1"/>
                </a:solidFill>
              </a:rPr>
              <a:t>sin_se</a:t>
            </a:r>
            <a:r>
              <a:rPr lang="en-US" altLang="zh-CN" sz="2800" dirty="0" smtClean="0">
                <a:solidFill>
                  <a:schemeClr val="bg1"/>
                </a:solidFill>
              </a:rPr>
              <a:t>(n-1, x))</a:t>
            </a:r>
          </a:p>
          <a:p>
            <a:r>
              <a:rPr lang="en-US" altLang="zh-CN" sz="2800" dirty="0" smtClean="0">
                <a:solidFill>
                  <a:schemeClr val="bg1"/>
                </a:solidFill>
              </a:rPr>
              <a:t> x = </a:t>
            </a:r>
            <a:r>
              <a:rPr lang="en-US" altLang="zh-CN" sz="2800" err="1" smtClean="0">
                <a:solidFill>
                  <a:schemeClr val="bg1"/>
                </a:solidFill>
              </a:rPr>
              <a:t>np.linspace</a:t>
            </a:r>
            <a:r>
              <a:rPr lang="en-US" altLang="zh-CN" sz="2800" smtClean="0">
                <a:solidFill>
                  <a:schemeClr val="bg1"/>
                </a:solidFill>
              </a:rPr>
              <a:t>(-np.pi, np.pi</a:t>
            </a:r>
            <a:r>
              <a:rPr lang="en-US" altLang="zh-CN" sz="2800" dirty="0" smtClean="0">
                <a:solidFill>
                  <a:schemeClr val="bg1"/>
                </a:solidFill>
              </a:rPr>
              <a:t>, 200)</a:t>
            </a:r>
          </a:p>
          <a:p>
            <a:r>
              <a:rPr lang="en-US" altLang="zh-CN" sz="2800" dirty="0" smtClean="0">
                <a:solidFill>
                  <a:schemeClr val="bg1"/>
                </a:solidFill>
              </a:rPr>
              <a:t> y = </a:t>
            </a:r>
            <a:r>
              <a:rPr lang="en-US" altLang="zh-CN" sz="2800" dirty="0" err="1" smtClean="0">
                <a:solidFill>
                  <a:schemeClr val="bg1"/>
                </a:solidFill>
              </a:rPr>
              <a:t>sin_se</a:t>
            </a:r>
            <a:r>
              <a:rPr lang="en-US" altLang="zh-CN" sz="2800" dirty="0" smtClean="0">
                <a:solidFill>
                  <a:schemeClr val="bg1"/>
                </a:solidFill>
              </a:rPr>
              <a:t>(5, x)</a:t>
            </a:r>
          </a:p>
          <a:p>
            <a:r>
              <a:rPr lang="en-US" altLang="zh-CN" sz="2800" dirty="0" err="1" smtClean="0">
                <a:solidFill>
                  <a:schemeClr val="bg1"/>
                </a:solidFill>
              </a:rPr>
              <a:t>plt</a:t>
            </a:r>
            <a:r>
              <a:rPr lang="en-US" altLang="zh-CN" sz="2800" dirty="0" smtClean="0">
                <a:solidFill>
                  <a:schemeClr val="bg1"/>
                </a:solidFill>
              </a:rPr>
              <a:t>. plot(x, y)</a:t>
            </a:r>
          </a:p>
          <a:p>
            <a:r>
              <a:rPr lang="en-US" altLang="zh-CN" sz="2800" dirty="0" err="1" smtClean="0">
                <a:solidFill>
                  <a:schemeClr val="bg1"/>
                </a:solidFill>
              </a:rPr>
              <a:t>plt</a:t>
            </a:r>
            <a:r>
              <a:rPr lang="en-US" altLang="zh-CN" sz="2800" dirty="0" smtClean="0">
                <a:solidFill>
                  <a:schemeClr val="bg1"/>
                </a:solidFill>
              </a:rPr>
              <a:t>. show()</a:t>
            </a:r>
          </a:p>
        </p:txBody>
      </p:sp>
      <p:pic>
        <p:nvPicPr>
          <p:cNvPr id="3" name="Picture 2" descr="example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8858" y="2744273"/>
            <a:ext cx="4845254" cy="305779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 Black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 Black .thmx</Template>
  <TotalTime>0</TotalTime>
  <Words>2504</Words>
  <Application>Microsoft Macintosh PowerPoint</Application>
  <PresentationFormat>全屏显示(4:3)</PresentationFormat>
  <Paragraphs>460</Paragraphs>
  <Slides>57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57</vt:i4>
      </vt:variant>
    </vt:vector>
  </HeadingPairs>
  <TitlesOfParts>
    <vt:vector size="61" baseType="lpstr">
      <vt:lpstr>Calibri</vt:lpstr>
      <vt:lpstr>宋体</vt:lpstr>
      <vt:lpstr>Arial</vt:lpstr>
      <vt:lpstr> Black </vt:lpstr>
      <vt:lpstr>大学计算基础</vt:lpstr>
      <vt:lpstr>本章内容</vt:lpstr>
      <vt:lpstr>数学函数</vt:lpstr>
      <vt:lpstr>函数的多项式近似：泰勒级数</vt:lpstr>
      <vt:lpstr>函数的多项式近似：泰勒级数</vt:lpstr>
      <vt:lpstr>几个重要的展开公式</vt:lpstr>
      <vt:lpstr>几个重要的展开公式</vt:lpstr>
      <vt:lpstr>泰勒级数的程序表示</vt:lpstr>
      <vt:lpstr>泰勒级数的程序表示</vt:lpstr>
      <vt:lpstr>泰勒级数的余项</vt:lpstr>
      <vt:lpstr>泰勒级数的余项</vt:lpstr>
      <vt:lpstr>泰勒级数的余项</vt:lpstr>
      <vt:lpstr>本章内容</vt:lpstr>
      <vt:lpstr>多项式插值的定义</vt:lpstr>
      <vt:lpstr>拉格朗日插值</vt:lpstr>
      <vt:lpstr>拉格朗日插值的计算</vt:lpstr>
      <vt:lpstr>拉格朗日插值的计算</vt:lpstr>
      <vt:lpstr>拉格朗日插值余项</vt:lpstr>
      <vt:lpstr>拉格朗日插值余项</vt:lpstr>
      <vt:lpstr>程序实现</vt:lpstr>
      <vt:lpstr>本章内容</vt:lpstr>
      <vt:lpstr>牛顿多项式插值</vt:lpstr>
      <vt:lpstr>差分的定义</vt:lpstr>
      <vt:lpstr>差分的性质 (1)</vt:lpstr>
      <vt:lpstr>差分的性质 (2)</vt:lpstr>
      <vt:lpstr>差分性质 (3)</vt:lpstr>
      <vt:lpstr>差分的程序计算</vt:lpstr>
      <vt:lpstr>差商的概念</vt:lpstr>
      <vt:lpstr>差商的性质</vt:lpstr>
      <vt:lpstr>差商计算的程序实现</vt:lpstr>
      <vt:lpstr>牛顿插值多项式</vt:lpstr>
      <vt:lpstr>牛顿插值的余项</vt:lpstr>
      <vt:lpstr>牛顿插值程序实现</vt:lpstr>
      <vt:lpstr>本章内容</vt:lpstr>
      <vt:lpstr>埃尔米特插值</vt:lpstr>
      <vt:lpstr>埃尔米特插值问题一般形式</vt:lpstr>
      <vt:lpstr>埃尔米特插值多项式的计算 (1)</vt:lpstr>
      <vt:lpstr>埃尔米特插值多项式的计算 (2)</vt:lpstr>
      <vt:lpstr>埃尔米特插值多项式的计算 (3)</vt:lpstr>
      <vt:lpstr>埃尔米特插值多项式的计算 (4)</vt:lpstr>
      <vt:lpstr>埃尔米特插值多项式的余项</vt:lpstr>
      <vt:lpstr>练习：埃尔米特插值实现 (1)</vt:lpstr>
      <vt:lpstr>练习：埃尔米特插值实现 (2)</vt:lpstr>
      <vt:lpstr>练习：埃尔米特插值实现 (3)</vt:lpstr>
      <vt:lpstr>练习：埃尔米特插值实现 (4)</vt:lpstr>
      <vt:lpstr>本章内容</vt:lpstr>
      <vt:lpstr>数值计算 vs. 符号计算</vt:lpstr>
      <vt:lpstr>Python 的 sympy 库</vt:lpstr>
      <vt:lpstr>建立符号变量／表达式</vt:lpstr>
      <vt:lpstr>符号的代入与求值</vt:lpstr>
      <vt:lpstr>符号规约与化简</vt:lpstr>
      <vt:lpstr>符号微分／偏微分</vt:lpstr>
      <vt:lpstr>符号不定积分／定积分</vt:lpstr>
      <vt:lpstr>泰勒展开与极限</vt:lpstr>
      <vt:lpstr>代数方程求根</vt:lpstr>
      <vt:lpstr>(常)微分方程求解</vt:lpstr>
      <vt:lpstr>Thank You  &amp; Any Question?</vt:lpstr>
    </vt:vector>
  </TitlesOfParts>
  <Company>NUDT</Company>
  <LinksUpToDate>false</LinksUpToDate>
  <SharedDoc>false</SharedDoc>
  <HyperlinksChanged>false</HyperlinksChanged>
  <AppVersion>15.0031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大学计算基础</dc:title>
  <dc:creator>Wanwei Liu</dc:creator>
  <cp:lastModifiedBy>李 暾</cp:lastModifiedBy>
  <cp:revision>685</cp:revision>
  <dcterms:created xsi:type="dcterms:W3CDTF">2016-12-17T07:30:07Z</dcterms:created>
  <dcterms:modified xsi:type="dcterms:W3CDTF">2018-10-08T14:45:13Z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2052-10.1.0.5630</vt:lpwstr>
  </property>
</Properties>
</file>