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88" r:id="rId3"/>
    <p:sldId id="290" r:id="rId4"/>
    <p:sldId id="291" r:id="rId5"/>
    <p:sldId id="292" r:id="rId6"/>
    <p:sldId id="295" r:id="rId7"/>
    <p:sldId id="293" r:id="rId8"/>
    <p:sldId id="294" r:id="rId9"/>
    <p:sldId id="296" r:id="rId10"/>
    <p:sldId id="297" r:id="rId11"/>
    <p:sldId id="298" r:id="rId12"/>
    <p:sldId id="299" r:id="rId13"/>
    <p:sldId id="300" r:id="rId14"/>
    <p:sldId id="301" r:id="rId15"/>
    <p:sldId id="302" r:id="rId16"/>
    <p:sldId id="328" r:id="rId17"/>
    <p:sldId id="303" r:id="rId18"/>
    <p:sldId id="304" r:id="rId19"/>
    <p:sldId id="305" r:id="rId20"/>
    <p:sldId id="307" r:id="rId21"/>
    <p:sldId id="309" r:id="rId22"/>
    <p:sldId id="308" r:id="rId23"/>
    <p:sldId id="310" r:id="rId24"/>
    <p:sldId id="312" r:id="rId25"/>
    <p:sldId id="311" r:id="rId26"/>
    <p:sldId id="313" r:id="rId27"/>
    <p:sldId id="314" r:id="rId28"/>
    <p:sldId id="315" r:id="rId29"/>
    <p:sldId id="318" r:id="rId30"/>
    <p:sldId id="319" r:id="rId31"/>
    <p:sldId id="316" r:id="rId32"/>
    <p:sldId id="317" r:id="rId33"/>
    <p:sldId id="320" r:id="rId34"/>
    <p:sldId id="321" r:id="rId35"/>
    <p:sldId id="322" r:id="rId36"/>
    <p:sldId id="323" r:id="rId37"/>
    <p:sldId id="324" r:id="rId38"/>
    <p:sldId id="325" r:id="rId39"/>
    <p:sldId id="326" r:id="rId40"/>
    <p:sldId id="327" r:id="rId41"/>
    <p:sldId id="289"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6F7"/>
    <a:srgbClr val="FFFA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4824" autoAdjust="0"/>
    <p:restoredTop sz="90765" autoAdjust="0"/>
  </p:normalViewPr>
  <p:slideViewPr>
    <p:cSldViewPr snapToGrid="0" snapToObjects="1">
      <p:cViewPr>
        <p:scale>
          <a:sx n="70" d="100"/>
          <a:sy n="70" d="100"/>
        </p:scale>
        <p:origin x="2344" y="12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presProps" Target="presProps.xml"/><Relationship Id="rId4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5554AA-C6DA-421F-B604-333911F64E6C}" type="datetimeFigureOut">
              <a:rPr lang="zh-CN" altLang="en-US" smtClean="0"/>
              <a:t>2018/10/8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33CE12-6B84-49C5-ADF7-E149776FBF23}" type="slidenum">
              <a:rPr lang="zh-CN" altLang="en-US" smtClean="0"/>
              <a:t>‹#›</a:t>
            </a:fld>
            <a:endParaRPr lang="zh-CN" altLang="en-US"/>
          </a:p>
        </p:txBody>
      </p:sp>
    </p:spTree>
    <p:extLst>
      <p:ext uri="{BB962C8B-B14F-4D97-AF65-F5344CB8AC3E}">
        <p14:creationId xmlns:p14="http://schemas.microsoft.com/office/powerpoint/2010/main" val="13631025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33CE12-6B84-49C5-ADF7-E149776FBF23}" type="slidenum">
              <a:rPr lang="zh-CN" altLang="en-US" smtClean="0"/>
              <a:t>22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注意：此时可能在</a:t>
            </a:r>
            <a:r>
              <a:rPr lang="zh-CN" altLang="en-US" baseline="0" smtClean="0"/>
              <a:t> </a:t>
            </a:r>
            <a:r>
              <a:rPr lang="en-US" altLang="zh-CN" baseline="0" smtClean="0"/>
              <a:t>[a,b] </a:t>
            </a:r>
            <a:r>
              <a:rPr lang="zh-CN" altLang="en-US" baseline="0" smtClean="0"/>
              <a:t>内存在多于一个根。</a:t>
            </a:r>
            <a:endParaRPr lang="zh-CN" altLang="en-US"/>
          </a:p>
        </p:txBody>
      </p:sp>
      <p:sp>
        <p:nvSpPr>
          <p:cNvPr id="4" name="灯片编号占位符 3"/>
          <p:cNvSpPr>
            <a:spLocks noGrp="1"/>
          </p:cNvSpPr>
          <p:nvPr>
            <p:ph type="sldNum" sz="quarter" idx="10"/>
          </p:nvPr>
        </p:nvSpPr>
        <p:spPr/>
        <p:txBody>
          <a:bodyPr/>
          <a:lstStyle/>
          <a:p>
            <a:fld id="{5B33CE12-6B84-49C5-ADF7-E149776FBF23}" type="slidenum">
              <a:rPr lang="zh-CN" altLang="en-US" smtClean="0"/>
              <a:t>28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33CE12-6B84-49C5-ADF7-E149776FBF23}" type="slidenum">
              <a:rPr lang="zh-CN" altLang="en-US" smtClean="0"/>
              <a:t>32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33CE12-6B84-49C5-ADF7-E149776FBF23}" type="slidenum">
              <a:rPr lang="zh-CN" altLang="en-US" smtClean="0"/>
              <a:t>36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1" y="1717260"/>
            <a:ext cx="7772400" cy="1470025"/>
          </a:xfrm>
          <a:solidFill>
            <a:schemeClr val="tx1">
              <a:alpha val="83000"/>
            </a:schemeClr>
          </a:solidFill>
          <a:effectLst>
            <a:innerShdw blurRad="63500" dist="50800" dir="16200000">
              <a:prstClr val="black">
                <a:alpha val="50000"/>
              </a:prstClr>
            </a:innerShdw>
          </a:effectLst>
        </p:spPr>
        <p:style>
          <a:lnRef idx="3">
            <a:schemeClr val="lt1"/>
          </a:lnRef>
          <a:fillRef idx="1">
            <a:schemeClr val="dk1"/>
          </a:fillRef>
          <a:effectRef idx="1">
            <a:schemeClr val="dk1"/>
          </a:effectRef>
          <a:fontRef idx="none"/>
        </p:style>
        <p:txBody>
          <a:bodyPr/>
          <a:lstStyle>
            <a:lvl1pPr algn="r">
              <a:defRPr b="1">
                <a:solidFill>
                  <a:schemeClr val="accent2"/>
                </a:solidFill>
              </a:defRPr>
            </a:lvl1pPr>
          </a:lstStyle>
          <a:p>
            <a:r>
              <a:rPr lang="en-US" dirty="0" smtClean="0"/>
              <a:t>lick to edit Master title style</a:t>
            </a:r>
            <a:endParaRPr lang="en-US" dirty="0"/>
          </a:p>
        </p:txBody>
      </p:sp>
      <p:sp>
        <p:nvSpPr>
          <p:cNvPr id="3" name="Subtitle 2"/>
          <p:cNvSpPr>
            <a:spLocks noGrp="1"/>
          </p:cNvSpPr>
          <p:nvPr>
            <p:ph type="subTitle" idx="1" hasCustomPrompt="1"/>
          </p:nvPr>
        </p:nvSpPr>
        <p:spPr>
          <a:xfrm>
            <a:off x="685801" y="3431604"/>
            <a:ext cx="4469207" cy="1538104"/>
          </a:xfrm>
        </p:spPr>
        <p:txBody>
          <a:bodyPr vert="horz" lIns="91440" tIns="45720" rIns="91440" bIns="45720" rtlCol="0" anchor="ctr">
            <a:normAutofit/>
          </a:bodyPr>
          <a:lstStyle>
            <a:lvl1pPr marL="0" indent="0">
              <a:buNone/>
              <a:defRPr lang="en-US" sz="2800" dirty="0">
                <a:solidFill>
                  <a:schemeClr val="tx1">
                    <a:tint val="75000"/>
                  </a:schemeClr>
                </a:solidFill>
              </a:defRPr>
            </a:lvl1pPr>
          </a:lstStyle>
          <a:p>
            <a:pPr marL="0" lvl="0"/>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6BFECD78-3C8E-49F2-8FAB-59489D168ABB}" type="datetimeFigureOut">
              <a:rPr lang="en-US" smtClean="0"/>
              <a:t>10/8/18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pic>
        <p:nvPicPr>
          <p:cNvPr id="7" name="Picture 6" descr="Screen Shot 2015-09-30 at 下午3.55.09.png"/>
          <p:cNvPicPr>
            <a:picLocks noChangeAspect="1"/>
          </p:cNvPicPr>
          <p:nvPr userDrawn="1"/>
        </p:nvPicPr>
        <p:blipFill>
          <a:blip r:embed="rId2">
            <a:alphaModFix amt="46000"/>
            <a:extLst>
              <a:ext uri="{28A0092B-C50C-407E-A947-70E740481C1C}">
                <a14:useLocalDpi xmlns:a14="http://schemas.microsoft.com/office/drawing/2010/main" val="0"/>
              </a:ext>
            </a:extLst>
          </a:blip>
          <a:stretch>
            <a:fillRect/>
          </a:stretch>
        </p:blipFill>
        <p:spPr>
          <a:xfrm rot="21362243">
            <a:off x="708697" y="642249"/>
            <a:ext cx="4377253" cy="2150022"/>
          </a:xfrm>
          <a:prstGeom prst="rect">
            <a:avLst/>
          </a:prstGeom>
          <a:ln>
            <a:noFill/>
          </a:ln>
          <a:effectLst>
            <a:softEdge rad="112500"/>
          </a:effectLst>
        </p:spPr>
      </p:pic>
      <p:pic>
        <p:nvPicPr>
          <p:cNvPr id="8" name="Picture 7" descr="fill_demo1.png"/>
          <p:cNvPicPr>
            <a:picLocks noChangeAspect="1"/>
          </p:cNvPicPr>
          <p:nvPr userDrawn="1"/>
        </p:nvPicPr>
        <p:blipFill rotWithShape="1">
          <a:blip r:embed="rId3" cstate="email">
            <a:alphaModFix amt="37000"/>
            <a:extLst>
              <a:ext uri="{28A0092B-C50C-407E-A947-70E740481C1C}">
                <a14:useLocalDpi xmlns:a14="http://schemas.microsoft.com/office/drawing/2010/main" val="0"/>
              </a:ext>
            </a:extLst>
          </a:blip>
          <a:srcRect t="4646" b="2825"/>
          <a:stretch>
            <a:fillRect/>
          </a:stretch>
        </p:blipFill>
        <p:spPr>
          <a:xfrm rot="245104">
            <a:off x="5616185" y="3856283"/>
            <a:ext cx="3157786" cy="2390627"/>
          </a:xfrm>
          <a:prstGeom prst="rect">
            <a:avLst/>
          </a:prstGeom>
          <a:ln>
            <a:noFill/>
          </a:ln>
          <a:effectLst>
            <a:softEdge rad="112500"/>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a:p>
        </p:txBody>
      </p:sp>
      <p:sp>
        <p:nvSpPr>
          <p:cNvPr id="3" name="Vertical Text Placeholder 2"/>
          <p:cNvSpPr>
            <a:spLocks noGrp="1"/>
          </p:cNvSpPr>
          <p:nvPr>
            <p:ph type="body" orient="vert" idx="1" hasCustomPrompt="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10/8/18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hasCustomPrompt="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10/8/18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a:p>
        </p:txBody>
      </p:sp>
      <p:sp>
        <p:nvSpPr>
          <p:cNvPr id="3" name="Content Placeholder 2"/>
          <p:cNvSpPr>
            <a:spLocks noGrp="1"/>
          </p:cNvSpPr>
          <p:nvPr>
            <p:ph idx="1" hasCustomPrompt="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10/8/18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hasCustomPrompt="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10/8/18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a:p>
        </p:txBody>
      </p:sp>
      <p:sp>
        <p:nvSpPr>
          <p:cNvPr id="3" name="Content Placeholder 2"/>
          <p:cNvSpPr>
            <a:spLocks noGrp="1"/>
          </p:cNvSpPr>
          <p:nvPr>
            <p:ph sz="half" idx="1" hasCustomPrompt="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hasCustomPrompt="1"/>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10/8/18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hasCustomPrompt="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hasCustomPrompt="1"/>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hasCustomPrompt="1"/>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hasCustomPrompt="1"/>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10/8/18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10/8/18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10/8/18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hasCustomPrompt="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hasCustomPrompt="1"/>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10/8/18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hasCustomPrompt="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hasCustomPrompt="1"/>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10/8/18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a:solidFill>
            <a:schemeClr val="tx1">
              <a:alpha val="83000"/>
            </a:schemeClr>
          </a:solidFill>
          <a:effectLst>
            <a:innerShdw blurRad="63500" dist="50800" dir="16200000">
              <a:prstClr val="black">
                <a:alpha val="50000"/>
              </a:prstClr>
            </a:innerShdw>
          </a:effectLst>
        </p:spPr>
        <p:style>
          <a:lnRef idx="3">
            <a:schemeClr val="lt1"/>
          </a:lnRef>
          <a:fillRef idx="1">
            <a:schemeClr val="dk1"/>
          </a:fillRef>
          <a:effectRef idx="1">
            <a:schemeClr val="dk1"/>
          </a:effectRef>
          <a:fontRef idx="none"/>
        </p:style>
        <p:txBody>
          <a:bodyPr vert="horz" lIns="91440" tIns="45720" rIns="91440" bIns="45720" rtlCol="0" anchor="ctr">
            <a:normAutofit/>
          </a:bodyPr>
          <a:lstStyle/>
          <a:p>
            <a:pPr lvl="0" algn="r"/>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10/8/18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lang="en-US" sz="4400" kern="1200">
          <a:solidFill>
            <a:schemeClr val="accent2"/>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5.xml.rels><?xml version="1.0" encoding="UTF-8" standalone="yes"?>
<Relationships xmlns="http://schemas.openxmlformats.org/package/2006/relationships"><Relationship Id="rId11" Type="http://schemas.openxmlformats.org/officeDocument/2006/relationships/image" Target="../media/image36.png"/><Relationship Id="rId12" Type="http://schemas.openxmlformats.org/officeDocument/2006/relationships/image" Target="../media/image37.png"/><Relationship Id="rId13"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image" Target="../media/image27.png"/><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png"/><Relationship Id="rId7" Type="http://schemas.openxmlformats.org/officeDocument/2006/relationships/image" Target="../media/image32.png"/><Relationship Id="rId8" Type="http://schemas.openxmlformats.org/officeDocument/2006/relationships/image" Target="../media/image33.png"/><Relationship Id="rId9" Type="http://schemas.openxmlformats.org/officeDocument/2006/relationships/image" Target="../media/image34.png"/><Relationship Id="rId10" Type="http://schemas.openxmlformats.org/officeDocument/2006/relationships/image" Target="../media/image3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7"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46.png"/><Relationship Id="rId5" Type="http://schemas.openxmlformats.org/officeDocument/2006/relationships/image" Target="../media/image47.png"/><Relationship Id="rId6" Type="http://schemas.openxmlformats.org/officeDocument/2006/relationships/image" Target="../media/image48.png"/><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image" Target="../media/image52.png"/><Relationship Id="rId6" Type="http://schemas.openxmlformats.org/officeDocument/2006/relationships/image" Target="../media/image53.png"/><Relationship Id="rId7" Type="http://schemas.openxmlformats.org/officeDocument/2006/relationships/image" Target="../media/image54.png"/><Relationship Id="rId8" Type="http://schemas.openxmlformats.org/officeDocument/2006/relationships/image" Target="../media/image55.png"/><Relationship Id="rId9" Type="http://schemas.openxmlformats.org/officeDocument/2006/relationships/image" Target="../media/image56.png"/><Relationship Id="rId10" Type="http://schemas.openxmlformats.org/officeDocument/2006/relationships/image" Target="../media/image57.png"/><Relationship Id="rId1" Type="http://schemas.openxmlformats.org/officeDocument/2006/relationships/slideLayout" Target="../slideLayouts/slideLayout2.xml"/><Relationship Id="rId2" Type="http://schemas.openxmlformats.org/officeDocument/2006/relationships/image" Target="../media/image4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9.png"/><Relationship Id="rId5" Type="http://schemas.openxmlformats.org/officeDocument/2006/relationships/image" Target="../media/image60.png"/><Relationship Id="rId6" Type="http://schemas.openxmlformats.org/officeDocument/2006/relationships/image" Target="../media/image61.png"/><Relationship Id="rId7" Type="http://schemas.openxmlformats.org/officeDocument/2006/relationships/image" Target="../media/image62.png"/><Relationship Id="rId8" Type="http://schemas.openxmlformats.org/officeDocument/2006/relationships/image" Target="../media/image63.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3.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6.png"/><Relationship Id="rId5" Type="http://schemas.openxmlformats.org/officeDocument/2006/relationships/image" Target="../media/image67.png"/><Relationship Id="rId6" Type="http://schemas.openxmlformats.org/officeDocument/2006/relationships/image" Target="../media/image68.png"/><Relationship Id="rId7" Type="http://schemas.openxmlformats.org/officeDocument/2006/relationships/image" Target="../media/image69.png"/><Relationship Id="rId8" Type="http://schemas.openxmlformats.org/officeDocument/2006/relationships/image" Target="../media/image70.png"/><Relationship Id="rId1" Type="http://schemas.openxmlformats.org/officeDocument/2006/relationships/slideLayout" Target="../slideLayouts/slideLayout2.xml"/><Relationship Id="rId2" Type="http://schemas.openxmlformats.org/officeDocument/2006/relationships/image" Target="../media/image6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jpeg"/></Relationships>
</file>

<file path=ppt/slides/_rels/slide25.xml.rels><?xml version="1.0" encoding="UTF-8" standalone="yes"?>
<Relationships xmlns="http://schemas.openxmlformats.org/package/2006/relationships"><Relationship Id="rId3" Type="http://schemas.openxmlformats.org/officeDocument/2006/relationships/image" Target="../media/image73.jpeg"/><Relationship Id="rId4" Type="http://schemas.openxmlformats.org/officeDocument/2006/relationships/image" Target="../media/image74.jpeg"/><Relationship Id="rId1" Type="http://schemas.openxmlformats.org/officeDocument/2006/relationships/slideLayout" Target="../slideLayouts/slideLayout2.xml"/><Relationship Id="rId2" Type="http://schemas.openxmlformats.org/officeDocument/2006/relationships/image" Target="../media/image7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5.png"/><Relationship Id="rId3" Type="http://schemas.openxmlformats.org/officeDocument/2006/relationships/image" Target="../media/image76.png"/></Relationships>
</file>

<file path=ppt/slides/_rels/slide27.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79.png"/><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28.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image" Target="../media/image81.png"/><Relationship Id="rId5" Type="http://schemas.openxmlformats.org/officeDocument/2006/relationships/image" Target="../media/image82.png"/><Relationship Id="rId6" Type="http://schemas.openxmlformats.org/officeDocument/2006/relationships/image" Target="../media/image83.png"/><Relationship Id="rId7" Type="http://schemas.openxmlformats.org/officeDocument/2006/relationships/image" Target="../media/image84.png"/><Relationship Id="rId8" Type="http://schemas.openxmlformats.org/officeDocument/2006/relationships/image" Target="../media/image85.png"/><Relationship Id="rId9" Type="http://schemas.openxmlformats.org/officeDocument/2006/relationships/image" Target="../media/image86.png"/><Relationship Id="rId10" Type="http://schemas.openxmlformats.org/officeDocument/2006/relationships/image" Target="../media/image87.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9.xml.rels><?xml version="1.0" encoding="UTF-8" standalone="yes"?>
<Relationships xmlns="http://schemas.openxmlformats.org/package/2006/relationships"><Relationship Id="rId11" Type="http://schemas.openxmlformats.org/officeDocument/2006/relationships/image" Target="../media/image97.png"/><Relationship Id="rId12" Type="http://schemas.openxmlformats.org/officeDocument/2006/relationships/image" Target="../media/image98.png"/><Relationship Id="rId13" Type="http://schemas.openxmlformats.org/officeDocument/2006/relationships/image" Target="../media/image99.png"/><Relationship Id="rId1" Type="http://schemas.openxmlformats.org/officeDocument/2006/relationships/slideLayout" Target="../slideLayouts/slideLayout2.xml"/><Relationship Id="rId2" Type="http://schemas.openxmlformats.org/officeDocument/2006/relationships/image" Target="../media/image88.png"/><Relationship Id="rId3" Type="http://schemas.openxmlformats.org/officeDocument/2006/relationships/image" Target="../media/image89.png"/><Relationship Id="rId4" Type="http://schemas.openxmlformats.org/officeDocument/2006/relationships/image" Target="../media/image90.png"/><Relationship Id="rId5" Type="http://schemas.openxmlformats.org/officeDocument/2006/relationships/image" Target="../media/image91.png"/><Relationship Id="rId6" Type="http://schemas.openxmlformats.org/officeDocument/2006/relationships/image" Target="../media/image92.png"/><Relationship Id="rId7" Type="http://schemas.openxmlformats.org/officeDocument/2006/relationships/image" Target="../media/image93.png"/><Relationship Id="rId8" Type="http://schemas.openxmlformats.org/officeDocument/2006/relationships/image" Target="../media/image94.png"/><Relationship Id="rId9" Type="http://schemas.openxmlformats.org/officeDocument/2006/relationships/image" Target="../media/image95.png"/><Relationship Id="rId10" Type="http://schemas.openxmlformats.org/officeDocument/2006/relationships/image" Target="../media/image9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0.png"/><Relationship Id="rId4" Type="http://schemas.openxmlformats.org/officeDocument/2006/relationships/image" Target="../media/image101.png"/><Relationship Id="rId5" Type="http://schemas.openxmlformats.org/officeDocument/2006/relationships/image" Target="../media/image102.png"/><Relationship Id="rId1" Type="http://schemas.openxmlformats.org/officeDocument/2006/relationships/slideLayout" Target="../slideLayouts/slideLayout2.xml"/><Relationship Id="rId2" Type="http://schemas.openxmlformats.org/officeDocument/2006/relationships/image" Target="../media/image87.png"/></Relationships>
</file>

<file path=ppt/slides/_rels/slide32.xml.rels><?xml version="1.0" encoding="UTF-8" standalone="yes"?>
<Relationships xmlns="http://schemas.openxmlformats.org/package/2006/relationships"><Relationship Id="rId11" Type="http://schemas.openxmlformats.org/officeDocument/2006/relationships/image" Target="../media/image109.png"/><Relationship Id="rId12" Type="http://schemas.openxmlformats.org/officeDocument/2006/relationships/image" Target="../media/image110.png"/><Relationship Id="rId13" Type="http://schemas.openxmlformats.org/officeDocument/2006/relationships/image" Target="../media/image111.png"/><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03.png"/><Relationship Id="rId4" Type="http://schemas.openxmlformats.org/officeDocument/2006/relationships/image" Target="../media/image100.png"/><Relationship Id="rId5" Type="http://schemas.openxmlformats.org/officeDocument/2006/relationships/image" Target="../media/image87.png"/><Relationship Id="rId6" Type="http://schemas.openxmlformats.org/officeDocument/2006/relationships/image" Target="../media/image104.png"/><Relationship Id="rId7" Type="http://schemas.openxmlformats.org/officeDocument/2006/relationships/image" Target="../media/image105.png"/><Relationship Id="rId8" Type="http://schemas.openxmlformats.org/officeDocument/2006/relationships/image" Target="../media/image106.png"/><Relationship Id="rId9" Type="http://schemas.openxmlformats.org/officeDocument/2006/relationships/image" Target="../media/image107.png"/><Relationship Id="rId10" Type="http://schemas.openxmlformats.org/officeDocument/2006/relationships/image" Target="../media/image108.png"/></Relationships>
</file>

<file path=ppt/slides/_rels/slide33.xml.rels><?xml version="1.0" encoding="UTF-8" standalone="yes"?>
<Relationships xmlns="http://schemas.openxmlformats.org/package/2006/relationships"><Relationship Id="rId3" Type="http://schemas.openxmlformats.org/officeDocument/2006/relationships/image" Target="../media/image105.png"/><Relationship Id="rId4" Type="http://schemas.openxmlformats.org/officeDocument/2006/relationships/image" Target="../media/image113.png"/><Relationship Id="rId5" Type="http://schemas.openxmlformats.org/officeDocument/2006/relationships/image" Target="../media/image114.png"/><Relationship Id="rId6" Type="http://schemas.openxmlformats.org/officeDocument/2006/relationships/image" Target="../media/image115.png"/><Relationship Id="rId7"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12.png"/></Relationships>
</file>

<file path=ppt/slides/_rels/slide34.xml.rels><?xml version="1.0" encoding="UTF-8" standalone="yes"?>
<Relationships xmlns="http://schemas.openxmlformats.org/package/2006/relationships"><Relationship Id="rId3" Type="http://schemas.openxmlformats.org/officeDocument/2006/relationships/image" Target="../media/image118.png"/><Relationship Id="rId4" Type="http://schemas.openxmlformats.org/officeDocument/2006/relationships/image" Target="../media/image119.png"/><Relationship Id="rId5" Type="http://schemas.openxmlformats.org/officeDocument/2006/relationships/image" Target="../media/image120.png"/><Relationship Id="rId6" Type="http://schemas.openxmlformats.org/officeDocument/2006/relationships/image" Target="../media/image121.png"/><Relationship Id="rId7" Type="http://schemas.openxmlformats.org/officeDocument/2006/relationships/image" Target="../media/image122.png"/><Relationship Id="rId8" Type="http://schemas.openxmlformats.org/officeDocument/2006/relationships/image" Target="../media/image123.png"/><Relationship Id="rId1" Type="http://schemas.openxmlformats.org/officeDocument/2006/relationships/slideLayout" Target="../slideLayouts/slideLayout2.xml"/><Relationship Id="rId2" Type="http://schemas.openxmlformats.org/officeDocument/2006/relationships/image" Target="../media/image11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1" Type="http://schemas.openxmlformats.org/officeDocument/2006/relationships/image" Target="../media/image127.png"/><Relationship Id="rId12" Type="http://schemas.openxmlformats.org/officeDocument/2006/relationships/image" Target="../media/image128.png"/><Relationship Id="rId13" Type="http://schemas.openxmlformats.org/officeDocument/2006/relationships/image" Target="../media/image129.png"/><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24.png"/><Relationship Id="rId4" Type="http://schemas.openxmlformats.org/officeDocument/2006/relationships/image" Target="../media/image81.png"/><Relationship Id="rId5" Type="http://schemas.openxmlformats.org/officeDocument/2006/relationships/image" Target="../media/image125.png"/><Relationship Id="rId6" Type="http://schemas.openxmlformats.org/officeDocument/2006/relationships/image" Target="../media/image105.png"/><Relationship Id="rId7" Type="http://schemas.openxmlformats.org/officeDocument/2006/relationships/image" Target="../media/image100.png"/><Relationship Id="rId8" Type="http://schemas.openxmlformats.org/officeDocument/2006/relationships/image" Target="../media/image112.png"/><Relationship Id="rId9" Type="http://schemas.openxmlformats.org/officeDocument/2006/relationships/image" Target="../media/image78.png"/><Relationship Id="rId10" Type="http://schemas.openxmlformats.org/officeDocument/2006/relationships/image" Target="../media/image126.png"/></Relationships>
</file>

<file path=ppt/slides/_rels/slide37.xml.rels><?xml version="1.0" encoding="UTF-8" standalone="yes"?>
<Relationships xmlns="http://schemas.openxmlformats.org/package/2006/relationships"><Relationship Id="rId3" Type="http://schemas.openxmlformats.org/officeDocument/2006/relationships/image" Target="../media/image100.png"/><Relationship Id="rId4" Type="http://schemas.openxmlformats.org/officeDocument/2006/relationships/image" Target="../media/image130.png"/><Relationship Id="rId5" Type="http://schemas.openxmlformats.org/officeDocument/2006/relationships/image" Target="../media/image131.png"/><Relationship Id="rId6" Type="http://schemas.openxmlformats.org/officeDocument/2006/relationships/image" Target="../media/image78.png"/><Relationship Id="rId7" Type="http://schemas.openxmlformats.org/officeDocument/2006/relationships/image" Target="../media/image132.png"/><Relationship Id="rId8" Type="http://schemas.openxmlformats.org/officeDocument/2006/relationships/image" Target="../media/image112.png"/><Relationship Id="rId9" Type="http://schemas.openxmlformats.org/officeDocument/2006/relationships/image" Target="../media/image111.png"/><Relationship Id="rId10" Type="http://schemas.openxmlformats.org/officeDocument/2006/relationships/image" Target="../media/image133.png"/><Relationship Id="rId1" Type="http://schemas.openxmlformats.org/officeDocument/2006/relationships/slideLayout" Target="../slideLayouts/slideLayout2.xml"/><Relationship Id="rId2" Type="http://schemas.openxmlformats.org/officeDocument/2006/relationships/image" Target="../media/image87.png"/></Relationships>
</file>

<file path=ppt/slides/_rels/slide38.xml.rels><?xml version="1.0" encoding="UTF-8" standalone="yes"?>
<Relationships xmlns="http://schemas.openxmlformats.org/package/2006/relationships"><Relationship Id="rId3" Type="http://schemas.openxmlformats.org/officeDocument/2006/relationships/image" Target="../media/image85.png"/><Relationship Id="rId4" Type="http://schemas.openxmlformats.org/officeDocument/2006/relationships/image" Target="../media/image134.png"/><Relationship Id="rId5" Type="http://schemas.openxmlformats.org/officeDocument/2006/relationships/image" Target="../media/image135.png"/><Relationship Id="rId6" Type="http://schemas.openxmlformats.org/officeDocument/2006/relationships/image" Target="../media/image136.png"/><Relationship Id="rId7" Type="http://schemas.openxmlformats.org/officeDocument/2006/relationships/image" Target="../media/image87.png"/><Relationship Id="rId8" Type="http://schemas.openxmlformats.org/officeDocument/2006/relationships/image" Target="../media/image130.png"/><Relationship Id="rId1" Type="http://schemas.openxmlformats.org/officeDocument/2006/relationships/slideLayout" Target="../slideLayouts/slideLayout2.xml"/><Relationship Id="rId2" Type="http://schemas.openxmlformats.org/officeDocument/2006/relationships/image" Target="../media/image8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9.png"/><Relationship Id="rId6"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zh-CN" altLang="en-US" sz="5400" dirty="0" smtClean="0"/>
              <a:t>大学计算基础</a:t>
            </a:r>
            <a:endParaRPr lang="en-US" sz="5400" dirty="0"/>
          </a:p>
        </p:txBody>
      </p:sp>
      <p:sp>
        <p:nvSpPr>
          <p:cNvPr id="3" name="Subtitle 2"/>
          <p:cNvSpPr>
            <a:spLocks noGrp="1"/>
          </p:cNvSpPr>
          <p:nvPr>
            <p:ph type="subTitle" idx="1"/>
          </p:nvPr>
        </p:nvSpPr>
        <p:spPr>
          <a:xfrm>
            <a:off x="603151" y="3575815"/>
            <a:ext cx="5100304" cy="1517073"/>
          </a:xfrm>
          <a:ln>
            <a:solidFill>
              <a:schemeClr val="tx1"/>
            </a:solidFill>
          </a:ln>
        </p:spPr>
        <p:txBody>
          <a:bodyPr>
            <a:normAutofit/>
          </a:bodyPr>
          <a:lstStyle/>
          <a:p>
            <a:pPr algn="ctr"/>
            <a:r>
              <a:rPr lang="zh-CN" altLang="en-US" sz="3200" dirty="0" smtClean="0"/>
              <a:t>数值</a:t>
            </a:r>
            <a:r>
              <a:rPr lang="zh-CN" altLang="en-US" sz="3200" dirty="0" smtClean="0"/>
              <a:t>微分、积分及方程求解</a:t>
            </a:r>
            <a:endParaRPr lang="en-US"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编程练习</a:t>
            </a:r>
            <a:endParaRPr lang="zh-CN" altLang="en-US"/>
          </a:p>
        </p:txBody>
      </p:sp>
      <p:sp>
        <p:nvSpPr>
          <p:cNvPr id="3" name="内容占位符 2"/>
          <p:cNvSpPr>
            <a:spLocks noGrp="1"/>
          </p:cNvSpPr>
          <p:nvPr>
            <p:ph idx="1"/>
          </p:nvPr>
        </p:nvSpPr>
        <p:spPr/>
        <p:txBody>
          <a:bodyPr/>
          <a:lstStyle/>
          <a:p>
            <a:r>
              <a:rPr lang="zh-CN" altLang="en-US" smtClean="0"/>
              <a:t>已知函数        满足如下性质：</a:t>
            </a:r>
            <a:endParaRPr lang="en-US" altLang="zh-CN" smtClean="0"/>
          </a:p>
          <a:p>
            <a:pPr marL="971550" lvl="1" indent="-514350">
              <a:buFont typeface="+mj-lt"/>
              <a:buAutoNum type="arabicPeriod"/>
            </a:pPr>
            <a:r>
              <a:rPr lang="en-US" altLang="zh-CN" smtClean="0"/>
              <a:t>        </a:t>
            </a:r>
            <a:r>
              <a:rPr lang="zh-CN" altLang="en-US" smtClean="0"/>
              <a:t>任意阶可导；</a:t>
            </a:r>
            <a:endParaRPr lang="en-US" altLang="zh-CN" smtClean="0"/>
          </a:p>
          <a:p>
            <a:pPr marL="971550" lvl="1" indent="-514350">
              <a:buFont typeface="+mj-lt"/>
              <a:buAutoNum type="arabicPeriod"/>
            </a:pPr>
            <a:r>
              <a:rPr lang="en-US" altLang="zh-CN" smtClean="0"/>
              <a:t>                    </a:t>
            </a:r>
            <a:r>
              <a:rPr lang="zh-CN" altLang="en-US" smtClean="0"/>
              <a:t>对任意的          均成立；</a:t>
            </a:r>
            <a:endParaRPr lang="en-US" altLang="zh-CN" smtClean="0"/>
          </a:p>
          <a:p>
            <a:pPr marL="971550" lvl="1" indent="-514350">
              <a:buFont typeface="+mj-lt"/>
              <a:buAutoNum type="arabicPeriod"/>
            </a:pPr>
            <a:r>
              <a:rPr lang="zh-CN" altLang="en-US" smtClean="0"/>
              <a:t>函数过点                                           。</a:t>
            </a:r>
            <a:endParaRPr lang="en-US" altLang="zh-CN" smtClean="0"/>
          </a:p>
          <a:p>
            <a:pPr marL="571500" indent="-514350"/>
            <a:r>
              <a:rPr lang="zh-CN" altLang="en-US" smtClean="0"/>
              <a:t>利用拉格朗日插值，求函数在上述各点处的数字微分值。</a:t>
            </a:r>
            <a:endParaRPr lang="en-US" altLang="zh-CN" smtClean="0"/>
          </a:p>
          <a:p>
            <a:pPr marL="571500" indent="-514350"/>
            <a:r>
              <a:rPr lang="zh-CN" altLang="en-US" smtClean="0"/>
              <a:t>估计上述数字微分值在各点处的误差上界。</a:t>
            </a:r>
            <a:endParaRPr lang="zh-CN" altLang="en-US"/>
          </a:p>
        </p:txBody>
      </p:sp>
      <p:pic>
        <p:nvPicPr>
          <p:cNvPr id="4098" name="Picture 2" descr="C:\Users\Administrator\Desktop\laeqed485435750480666541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1977" y="1726691"/>
            <a:ext cx="542925" cy="32385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dministrator\Desktop\laeqed485435750480666541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3162" y="2293892"/>
            <a:ext cx="542925" cy="32385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dministrator\Desktop\laeqed16868699025330279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6810" y="2713038"/>
            <a:ext cx="1543050" cy="390525"/>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Administrator\Desktop\laeqed603004970573045529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9433" y="2839855"/>
            <a:ext cx="695325" cy="25717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C:\Users\Administrator\Desktop\laeqed269567341939919528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6578" y="3300699"/>
            <a:ext cx="3295650" cy="3238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9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9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0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10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10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smtClean="0"/>
              <a:t>本章内容</a:t>
            </a:r>
            <a:endParaRPr lang="en-US" b="1" dirty="0"/>
          </a:p>
        </p:txBody>
      </p:sp>
      <p:sp>
        <p:nvSpPr>
          <p:cNvPr id="3" name="Content Placeholder 2"/>
          <p:cNvSpPr>
            <a:spLocks noGrp="1"/>
          </p:cNvSpPr>
          <p:nvPr>
            <p:ph idx="1"/>
          </p:nvPr>
        </p:nvSpPr>
        <p:spPr>
          <a:solidFill>
            <a:schemeClr val="tx1">
              <a:alpha val="83000"/>
            </a:schemeClr>
          </a:solidFill>
          <a:effectLst>
            <a:innerShdw blurRad="63500" dist="50800" dir="16200000">
              <a:prstClr val="black">
                <a:alpha val="50000"/>
              </a:prstClr>
            </a:innerShdw>
          </a:effectLst>
        </p:spPr>
        <p:txBody>
          <a:bodyPr vert="horz" lIns="91440" tIns="45720" rIns="91440" bIns="45720" rtlCol="0" anchor="ctr">
            <a:normAutofit/>
          </a:bodyPr>
          <a:lstStyle/>
          <a:p>
            <a:pPr>
              <a:spcBef>
                <a:spcPct val="0"/>
              </a:spcBef>
            </a:pPr>
            <a:r>
              <a:rPr lang="zh-CN" altLang="en-US" sz="4400" b="1">
                <a:solidFill>
                  <a:schemeClr val="accent2"/>
                </a:solidFill>
                <a:latin typeface="+mj-lt"/>
                <a:ea typeface="+mj-ea"/>
                <a:cs typeface="+mj-cs"/>
              </a:rPr>
              <a:t>数字微分</a:t>
            </a:r>
            <a:endParaRPr lang="en-US" altLang="zh-CN" sz="4400" b="1">
              <a:solidFill>
                <a:schemeClr val="accent2"/>
              </a:solidFill>
              <a:latin typeface="+mj-lt"/>
              <a:ea typeface="+mj-ea"/>
              <a:cs typeface="+mj-cs"/>
            </a:endParaRPr>
          </a:p>
          <a:p>
            <a:pPr>
              <a:spcBef>
                <a:spcPct val="0"/>
              </a:spcBef>
            </a:pPr>
            <a:r>
              <a:rPr lang="zh-CN" altLang="en-US" sz="4400" b="1" smtClean="0">
                <a:solidFill>
                  <a:schemeClr val="bg1"/>
                </a:solidFill>
                <a:latin typeface="+mj-lt"/>
                <a:ea typeface="+mj-ea"/>
                <a:cs typeface="+mj-cs"/>
              </a:rPr>
              <a:t>数字积分</a:t>
            </a:r>
            <a:endParaRPr lang="en-US" sz="4400" b="1" dirty="0" smtClean="0">
              <a:solidFill>
                <a:schemeClr val="bg1"/>
              </a:solidFill>
              <a:latin typeface="+mj-lt"/>
              <a:ea typeface="+mj-ea"/>
              <a:cs typeface="+mj-cs"/>
            </a:endParaRPr>
          </a:p>
          <a:p>
            <a:pPr>
              <a:spcBef>
                <a:spcPct val="0"/>
              </a:spcBef>
            </a:pPr>
            <a:r>
              <a:rPr lang="zh-CN" altLang="en-US" sz="4400" b="1">
                <a:solidFill>
                  <a:schemeClr val="accent2"/>
                </a:solidFill>
              </a:rPr>
              <a:t>一元方程近似求解</a:t>
            </a:r>
            <a:endParaRPr lang="en-US" sz="4400" b="1" dirty="0">
              <a:solidFill>
                <a:schemeClr val="accent2"/>
              </a:solidFill>
              <a:latin typeface="+mj-lt"/>
              <a:ea typeface="+mj-ea"/>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数字积分问题</a:t>
            </a:r>
            <a:endParaRPr lang="zh-CN" altLang="en-US"/>
          </a:p>
        </p:txBody>
      </p:sp>
      <p:sp>
        <p:nvSpPr>
          <p:cNvPr id="3" name="内容占位符 2"/>
          <p:cNvSpPr>
            <a:spLocks noGrp="1"/>
          </p:cNvSpPr>
          <p:nvPr>
            <p:ph idx="1"/>
          </p:nvPr>
        </p:nvSpPr>
        <p:spPr/>
        <p:txBody>
          <a:bodyPr/>
          <a:lstStyle/>
          <a:p>
            <a:r>
              <a:rPr lang="zh-CN" altLang="en-US" smtClean="0"/>
              <a:t>数字积分问题的特点：</a:t>
            </a:r>
            <a:endParaRPr lang="en-US" altLang="zh-CN" smtClean="0"/>
          </a:p>
          <a:p>
            <a:pPr lvl="1"/>
            <a:r>
              <a:rPr lang="zh-CN" altLang="en-US" smtClean="0"/>
              <a:t>同数字微分问题类似，数字积分一般也是基于插值进行求解。</a:t>
            </a:r>
            <a:endParaRPr lang="en-US" altLang="zh-CN" smtClean="0"/>
          </a:p>
          <a:p>
            <a:pPr lvl="1"/>
            <a:r>
              <a:rPr lang="zh-CN" altLang="en-US" smtClean="0"/>
              <a:t>这里主要考虑基于等距节点的拉格朗日插值。</a:t>
            </a:r>
            <a:endParaRPr lang="en-US" altLang="zh-CN" smtClean="0"/>
          </a:p>
          <a:p>
            <a:r>
              <a:rPr lang="zh-CN" altLang="en-US" smtClean="0"/>
              <a:t>数字积分问题的应用：</a:t>
            </a:r>
            <a:endParaRPr lang="en-US" altLang="zh-CN" smtClean="0"/>
          </a:p>
          <a:p>
            <a:pPr lvl="1"/>
            <a:r>
              <a:rPr lang="zh-CN" altLang="en-US"/>
              <a:t>求</a:t>
            </a:r>
            <a:r>
              <a:rPr lang="zh-CN" altLang="en-US" smtClean="0"/>
              <a:t>曲边梯形面积（假设函数在某区间上恒取非负值）；</a:t>
            </a:r>
            <a:endParaRPr lang="en-US" altLang="zh-CN" smtClean="0"/>
          </a:p>
          <a:p>
            <a:pPr lvl="1"/>
            <a:r>
              <a:rPr lang="zh-CN" altLang="en-US" smtClean="0"/>
              <a:t>选取</a:t>
            </a:r>
            <a:r>
              <a:rPr lang="zh-CN" altLang="en-US"/>
              <a:t>不同阶的插值，</a:t>
            </a:r>
            <a:r>
              <a:rPr lang="zh-CN" altLang="en-US" smtClean="0"/>
              <a:t>可以得到不同的求积公式 </a:t>
            </a:r>
            <a:r>
              <a:rPr lang="en-US" altLang="zh-CN" smtClean="0"/>
              <a:t>— </a:t>
            </a:r>
            <a:r>
              <a:rPr lang="zh-CN" altLang="en-US" smtClean="0"/>
              <a:t>本节主要研究梯形公式与辛普森公式。</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数字积分的计算</a:t>
            </a:r>
            <a:endParaRPr lang="zh-CN" altLang="en-US"/>
          </a:p>
        </p:txBody>
      </p:sp>
      <p:sp>
        <p:nvSpPr>
          <p:cNvPr id="3" name="内容占位符 2"/>
          <p:cNvSpPr>
            <a:spLocks noGrp="1"/>
          </p:cNvSpPr>
          <p:nvPr>
            <p:ph idx="1"/>
          </p:nvPr>
        </p:nvSpPr>
        <p:spPr/>
        <p:txBody>
          <a:bodyPr/>
          <a:lstStyle/>
          <a:p>
            <a:r>
              <a:rPr lang="zh-CN" altLang="en-US" smtClean="0"/>
              <a:t>计算的推导：</a:t>
            </a:r>
            <a:endParaRPr lang="en-US" altLang="zh-CN" smtClean="0"/>
          </a:p>
          <a:p>
            <a:pPr lvl="1"/>
            <a:r>
              <a:rPr lang="zh-CN" altLang="en-US"/>
              <a:t>设采样点为                 ，得拉格朗日插值多项式</a:t>
            </a:r>
            <a:endParaRPr lang="en-US" altLang="zh-CN"/>
          </a:p>
          <a:p>
            <a:pPr lvl="1"/>
            <a:endParaRPr lang="en-US" altLang="zh-CN"/>
          </a:p>
          <a:p>
            <a:pPr lvl="1"/>
            <a:endParaRPr lang="en-US" altLang="zh-CN" smtClean="0"/>
          </a:p>
          <a:p>
            <a:pPr lvl="1"/>
            <a:r>
              <a:rPr lang="zh-CN" altLang="en-US" smtClean="0"/>
              <a:t>于是，以对插值多项式的积分替代对原始函数的积分，得其近似值</a:t>
            </a:r>
            <a:endParaRPr lang="zh-CN" altLang="en-US"/>
          </a:p>
        </p:txBody>
      </p:sp>
      <p:pic>
        <p:nvPicPr>
          <p:cNvPr id="5" name="Picture 5" descr="C:\Users\Administrator\Desktop\laeqed806240792803184176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6351" y="2307158"/>
            <a:ext cx="1228725" cy="3333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Administrator\Desktop\laeqed67236667402682605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1059" y="2763111"/>
            <a:ext cx="3648075" cy="1009650"/>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Users\Administrator\Desktop\laeqed15628239973632880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5813" y="4751778"/>
            <a:ext cx="3438525" cy="10096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两节点</a:t>
            </a:r>
            <a:r>
              <a:rPr lang="zh-CN" altLang="en-US" smtClean="0"/>
              <a:t>数字积分</a:t>
            </a:r>
            <a:r>
              <a:rPr lang="en-US" altLang="zh-CN" smtClean="0"/>
              <a:t>—</a:t>
            </a:r>
            <a:r>
              <a:rPr lang="zh-CN" altLang="en-US" smtClean="0"/>
              <a:t>梯形公式</a:t>
            </a:r>
            <a:endParaRPr lang="zh-CN" altLang="en-US"/>
          </a:p>
        </p:txBody>
      </p:sp>
      <p:sp>
        <p:nvSpPr>
          <p:cNvPr id="3" name="内容占位符 2"/>
          <p:cNvSpPr>
            <a:spLocks noGrp="1"/>
          </p:cNvSpPr>
          <p:nvPr>
            <p:ph idx="1"/>
          </p:nvPr>
        </p:nvSpPr>
        <p:spPr/>
        <p:txBody>
          <a:bodyPr/>
          <a:lstStyle/>
          <a:p>
            <a:r>
              <a:rPr lang="zh-CN" altLang="en-US" smtClean="0"/>
              <a:t>考虑在两个节点                           上进行的插值：将          代入上式有</a:t>
            </a:r>
            <a:endParaRPr lang="en-US" altLang="zh-CN" smtClean="0"/>
          </a:p>
          <a:p>
            <a:endParaRPr lang="en-US" altLang="zh-CN"/>
          </a:p>
          <a:p>
            <a:endParaRPr lang="en-US" altLang="zh-CN" smtClean="0"/>
          </a:p>
          <a:p>
            <a:endParaRPr lang="en-US" altLang="zh-CN"/>
          </a:p>
          <a:p>
            <a:r>
              <a:rPr lang="zh-CN" altLang="en-US" smtClean="0"/>
              <a:t>令                 ，则将                       称为“两点数字积分公式”或者“梯形公式”。</a:t>
            </a:r>
            <a:endParaRPr lang="zh-CN" altLang="en-US"/>
          </a:p>
        </p:txBody>
      </p:sp>
      <p:pic>
        <p:nvPicPr>
          <p:cNvPr id="6146" name="Picture 2" descr="C:\Users\Administrator\Desktop\laeqed595514714223141484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0620" y="1741815"/>
            <a:ext cx="2247900" cy="32385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Administrator\Desktop\laeqed401507676925639186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0685" y="2304348"/>
            <a:ext cx="6762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Administrator\Desktop\laeqed598892250273862394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4809" y="3707256"/>
            <a:ext cx="2771775" cy="6477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C:\Users\Administrator\Desktop\laeqed576873241921365225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3589" y="4633147"/>
            <a:ext cx="1409700" cy="276225"/>
          </a:xfrm>
          <a:prstGeom prst="rect">
            <a:avLst/>
          </a:prstGeom>
          <a:noFill/>
          <a:extLst>
            <a:ext uri="{909E8E84-426E-40DD-AFC4-6F175D3DCCD1}">
              <a14:hiddenFill xmlns:a14="http://schemas.microsoft.com/office/drawing/2010/main">
                <a:solidFill>
                  <a:srgbClr val="FFFFFF"/>
                </a:solidFill>
              </a14:hiddenFill>
            </a:ext>
          </a:extLst>
        </p:spPr>
      </p:pic>
      <p:pic>
        <p:nvPicPr>
          <p:cNvPr id="6151" name="Picture 7" descr="C:\Users\Administrator\Desktop\laeqed566100889680083294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40862" y="2795223"/>
            <a:ext cx="4410075" cy="704850"/>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C:\Users\Administrator\Desktop\laeqed456634413550135285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77154" y="4550139"/>
            <a:ext cx="1924050" cy="409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14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15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15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1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组合梯形公式</a:t>
            </a:r>
            <a:endParaRPr lang="zh-CN" altLang="en-US"/>
          </a:p>
        </p:txBody>
      </p:sp>
      <p:sp>
        <p:nvSpPr>
          <p:cNvPr id="3" name="内容占位符 2"/>
          <p:cNvSpPr>
            <a:spLocks noGrp="1"/>
          </p:cNvSpPr>
          <p:nvPr>
            <p:ph idx="1"/>
          </p:nvPr>
        </p:nvSpPr>
        <p:spPr>
          <a:xfrm>
            <a:off x="457200" y="1600201"/>
            <a:ext cx="8229600" cy="2582056"/>
          </a:xfrm>
        </p:spPr>
        <p:txBody>
          <a:bodyPr/>
          <a:lstStyle/>
          <a:p>
            <a:r>
              <a:rPr lang="zh-CN" altLang="en-US" smtClean="0"/>
              <a:t>组合梯形公式的思想：</a:t>
            </a:r>
            <a:endParaRPr lang="en-US" altLang="zh-CN" smtClean="0"/>
          </a:p>
          <a:p>
            <a:pPr lvl="1"/>
            <a:r>
              <a:rPr lang="zh-CN" altLang="en-US" smtClean="0"/>
              <a:t>将函数的恒正区间等分为若干份，在每个子区间内使用梯形公式，用其和近似整个曲边梯形的面积。</a:t>
            </a:r>
            <a:endParaRPr lang="en-US" altLang="zh-CN" smtClean="0"/>
          </a:p>
          <a:p>
            <a:pPr lvl="1"/>
            <a:r>
              <a:rPr lang="zh-CN" altLang="en-US" smtClean="0"/>
              <a:t>求积公式：                                         。</a:t>
            </a:r>
            <a:endParaRPr lang="en-US" altLang="zh-CN" smtClean="0"/>
          </a:p>
          <a:p>
            <a:pPr lvl="1"/>
            <a:endParaRPr lang="zh-CN" altLang="en-US"/>
          </a:p>
        </p:txBody>
      </p:sp>
      <p:pic>
        <p:nvPicPr>
          <p:cNvPr id="7170" name="Picture 2" descr="C:\Users\Administrator\Desktop\laeqed21619619015388969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6542" y="3612682"/>
            <a:ext cx="3362325" cy="409575"/>
          </a:xfrm>
          <a:prstGeom prst="rect">
            <a:avLst/>
          </a:prstGeom>
          <a:noFill/>
          <a:extLst>
            <a:ext uri="{909E8E84-426E-40DD-AFC4-6F175D3DCCD1}">
              <a14:hiddenFill xmlns:a14="http://schemas.microsoft.com/office/drawing/2010/main">
                <a:solidFill>
                  <a:srgbClr val="FFFFFF"/>
                </a:solidFill>
              </a14:hiddenFill>
            </a:ext>
          </a:extLst>
        </p:spPr>
      </p:pic>
      <p:grpSp>
        <p:nvGrpSpPr>
          <p:cNvPr id="7168" name="组合 7167"/>
          <p:cNvGrpSpPr/>
          <p:nvPr/>
        </p:nvGrpSpPr>
        <p:grpSpPr>
          <a:xfrm>
            <a:off x="1456266" y="4182257"/>
            <a:ext cx="5305777" cy="2503357"/>
            <a:chOff x="1456266" y="4182257"/>
            <a:chExt cx="5305777" cy="2503357"/>
          </a:xfrm>
        </p:grpSpPr>
        <p:cxnSp>
          <p:nvCxnSpPr>
            <p:cNvPr id="4" name="直接箭头连接符 3"/>
            <p:cNvCxnSpPr/>
            <p:nvPr/>
          </p:nvCxnSpPr>
          <p:spPr>
            <a:xfrm>
              <a:off x="1456266" y="6285500"/>
              <a:ext cx="5305777"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2124162" y="4182257"/>
              <a:ext cx="0" cy="2503357"/>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0" name="任意多边形 9"/>
          <p:cNvSpPr/>
          <p:nvPr/>
        </p:nvSpPr>
        <p:spPr>
          <a:xfrm>
            <a:off x="1978704" y="4586984"/>
            <a:ext cx="4317167" cy="1244184"/>
          </a:xfrm>
          <a:custGeom>
            <a:avLst/>
            <a:gdLst>
              <a:gd name="connsiteX0" fmla="*/ 0 w 5181591"/>
              <a:gd name="connsiteY0" fmla="*/ 1351639 h 1351639"/>
              <a:gd name="connsiteX1" fmla="*/ 1454046 w 5181591"/>
              <a:gd name="connsiteY1" fmla="*/ 632111 h 1351639"/>
              <a:gd name="connsiteX2" fmla="*/ 2488367 w 5181591"/>
              <a:gd name="connsiteY2" fmla="*/ 2524 h 1351639"/>
              <a:gd name="connsiteX3" fmla="*/ 4317167 w 5181591"/>
              <a:gd name="connsiteY3" fmla="*/ 871954 h 1351639"/>
              <a:gd name="connsiteX4" fmla="*/ 5111646 w 5181591"/>
              <a:gd name="connsiteY4" fmla="*/ 1096806 h 1351639"/>
              <a:gd name="connsiteX5" fmla="*/ 5141626 w 5181591"/>
              <a:gd name="connsiteY5" fmla="*/ 1111796 h 1351639"/>
              <a:gd name="connsiteX0-1" fmla="*/ 0 w 5181591"/>
              <a:gd name="connsiteY0-2" fmla="*/ 1349123 h 1349123"/>
              <a:gd name="connsiteX1-3" fmla="*/ 1364105 w 5181591"/>
              <a:gd name="connsiteY1-4" fmla="*/ 854448 h 1349123"/>
              <a:gd name="connsiteX2-5" fmla="*/ 2488367 w 5181591"/>
              <a:gd name="connsiteY2-6" fmla="*/ 8 h 1349123"/>
              <a:gd name="connsiteX3-7" fmla="*/ 4317167 w 5181591"/>
              <a:gd name="connsiteY3-8" fmla="*/ 869438 h 1349123"/>
              <a:gd name="connsiteX4-9" fmla="*/ 5111646 w 5181591"/>
              <a:gd name="connsiteY4-10" fmla="*/ 1094290 h 1349123"/>
              <a:gd name="connsiteX5-11" fmla="*/ 5141626 w 5181591"/>
              <a:gd name="connsiteY5-12" fmla="*/ 1109280 h 1349123"/>
              <a:gd name="connsiteX0-13" fmla="*/ 0 w 5181591"/>
              <a:gd name="connsiteY0-14" fmla="*/ 1349123 h 1349123"/>
              <a:gd name="connsiteX1-15" fmla="*/ 1364105 w 5181591"/>
              <a:gd name="connsiteY1-16" fmla="*/ 854448 h 1349123"/>
              <a:gd name="connsiteX2-17" fmla="*/ 2488367 w 5181591"/>
              <a:gd name="connsiteY2-18" fmla="*/ 8 h 1349123"/>
              <a:gd name="connsiteX3-19" fmla="*/ 4317167 w 5181591"/>
              <a:gd name="connsiteY3-20" fmla="*/ 869438 h 1349123"/>
              <a:gd name="connsiteX4-21" fmla="*/ 5111646 w 5181591"/>
              <a:gd name="connsiteY4-22" fmla="*/ 1094290 h 1349123"/>
              <a:gd name="connsiteX5-23" fmla="*/ 5141626 w 5181591"/>
              <a:gd name="connsiteY5-24" fmla="*/ 1109280 h 1349123"/>
              <a:gd name="connsiteX0-25" fmla="*/ 0 w 5201279"/>
              <a:gd name="connsiteY0-26" fmla="*/ 1349304 h 1349304"/>
              <a:gd name="connsiteX1-27" fmla="*/ 1364105 w 5201279"/>
              <a:gd name="connsiteY1-28" fmla="*/ 854629 h 1349304"/>
              <a:gd name="connsiteX2-29" fmla="*/ 2488367 w 5201279"/>
              <a:gd name="connsiteY2-30" fmla="*/ 189 h 1349304"/>
              <a:gd name="connsiteX3-31" fmla="*/ 4047344 w 5201279"/>
              <a:gd name="connsiteY3-32" fmla="*/ 779678 h 1349304"/>
              <a:gd name="connsiteX4-33" fmla="*/ 5111646 w 5201279"/>
              <a:gd name="connsiteY4-34" fmla="*/ 1094471 h 1349304"/>
              <a:gd name="connsiteX5-35" fmla="*/ 5141626 w 5201279"/>
              <a:gd name="connsiteY5-36" fmla="*/ 1109461 h 1349304"/>
              <a:gd name="connsiteX0-37" fmla="*/ 0 w 5201279"/>
              <a:gd name="connsiteY0-38" fmla="*/ 1362071 h 1362071"/>
              <a:gd name="connsiteX1-39" fmla="*/ 1364105 w 5201279"/>
              <a:gd name="connsiteY1-40" fmla="*/ 867396 h 1362071"/>
              <a:gd name="connsiteX2-41" fmla="*/ 2488367 w 5201279"/>
              <a:gd name="connsiteY2-42" fmla="*/ 12956 h 1362071"/>
              <a:gd name="connsiteX3-43" fmla="*/ 4047344 w 5201279"/>
              <a:gd name="connsiteY3-44" fmla="*/ 792445 h 1362071"/>
              <a:gd name="connsiteX4-45" fmla="*/ 5111646 w 5201279"/>
              <a:gd name="connsiteY4-46" fmla="*/ 1107238 h 1362071"/>
              <a:gd name="connsiteX5-47" fmla="*/ 5141626 w 5201279"/>
              <a:gd name="connsiteY5-48" fmla="*/ 1122228 h 1362071"/>
              <a:gd name="connsiteX0-49" fmla="*/ 0 w 4916466"/>
              <a:gd name="connsiteY0-50" fmla="*/ 1332091 h 1332091"/>
              <a:gd name="connsiteX1-51" fmla="*/ 1079292 w 4916466"/>
              <a:gd name="connsiteY1-52" fmla="*/ 867396 h 1332091"/>
              <a:gd name="connsiteX2-53" fmla="*/ 2203554 w 4916466"/>
              <a:gd name="connsiteY2-54" fmla="*/ 12956 h 1332091"/>
              <a:gd name="connsiteX3-55" fmla="*/ 3762531 w 4916466"/>
              <a:gd name="connsiteY3-56" fmla="*/ 792445 h 1332091"/>
              <a:gd name="connsiteX4-57" fmla="*/ 4826833 w 4916466"/>
              <a:gd name="connsiteY4-58" fmla="*/ 1107238 h 1332091"/>
              <a:gd name="connsiteX5-59" fmla="*/ 4856813 w 4916466"/>
              <a:gd name="connsiteY5-60" fmla="*/ 1122228 h 1332091"/>
              <a:gd name="connsiteX0-61" fmla="*/ 0 w 4940695"/>
              <a:gd name="connsiteY0-62" fmla="*/ 1319135 h 1319135"/>
              <a:gd name="connsiteX1-63" fmla="*/ 1079292 w 4940695"/>
              <a:gd name="connsiteY1-64" fmla="*/ 854440 h 1319135"/>
              <a:gd name="connsiteX2-65" fmla="*/ 2203554 w 4940695"/>
              <a:gd name="connsiteY2-66" fmla="*/ 0 h 1319135"/>
              <a:gd name="connsiteX3-67" fmla="*/ 3432747 w 4940695"/>
              <a:gd name="connsiteY3-68" fmla="*/ 854440 h 1319135"/>
              <a:gd name="connsiteX4-69" fmla="*/ 4826833 w 4940695"/>
              <a:gd name="connsiteY4-70" fmla="*/ 1094282 h 1319135"/>
              <a:gd name="connsiteX5-71" fmla="*/ 4856813 w 4940695"/>
              <a:gd name="connsiteY5-72" fmla="*/ 1109272 h 1319135"/>
              <a:gd name="connsiteX0-73" fmla="*/ 0 w 4946482"/>
              <a:gd name="connsiteY0-74" fmla="*/ 1319135 h 1319135"/>
              <a:gd name="connsiteX1-75" fmla="*/ 1079292 w 4946482"/>
              <a:gd name="connsiteY1-76" fmla="*/ 854440 h 1319135"/>
              <a:gd name="connsiteX2-77" fmla="*/ 2203554 w 4946482"/>
              <a:gd name="connsiteY2-78" fmla="*/ 0 h 1319135"/>
              <a:gd name="connsiteX3-79" fmla="*/ 3432747 w 4946482"/>
              <a:gd name="connsiteY3-80" fmla="*/ 854440 h 1319135"/>
              <a:gd name="connsiteX4-81" fmla="*/ 4826833 w 4946482"/>
              <a:gd name="connsiteY4-82" fmla="*/ 1094282 h 1319135"/>
              <a:gd name="connsiteX5-83" fmla="*/ 4871803 w 4946482"/>
              <a:gd name="connsiteY5-84" fmla="*/ 1079292 h 1319135"/>
              <a:gd name="connsiteX0-85" fmla="*/ 0 w 4871803"/>
              <a:gd name="connsiteY0-86" fmla="*/ 1319135 h 1319135"/>
              <a:gd name="connsiteX1-87" fmla="*/ 1079292 w 4871803"/>
              <a:gd name="connsiteY1-88" fmla="*/ 854440 h 1319135"/>
              <a:gd name="connsiteX2-89" fmla="*/ 2203554 w 4871803"/>
              <a:gd name="connsiteY2-90" fmla="*/ 0 h 1319135"/>
              <a:gd name="connsiteX3-91" fmla="*/ 3432747 w 4871803"/>
              <a:gd name="connsiteY3-92" fmla="*/ 854440 h 1319135"/>
              <a:gd name="connsiteX4-93" fmla="*/ 4332158 w 4871803"/>
              <a:gd name="connsiteY4-94" fmla="*/ 1034321 h 1319135"/>
              <a:gd name="connsiteX5-95" fmla="*/ 4871803 w 4871803"/>
              <a:gd name="connsiteY5-96" fmla="*/ 1079292 h 1319135"/>
              <a:gd name="connsiteX0-97" fmla="*/ 0 w 4871803"/>
              <a:gd name="connsiteY0-98" fmla="*/ 1319135 h 1319135"/>
              <a:gd name="connsiteX1-99" fmla="*/ 1079292 w 4871803"/>
              <a:gd name="connsiteY1-100" fmla="*/ 854440 h 1319135"/>
              <a:gd name="connsiteX2-101" fmla="*/ 2203554 w 4871803"/>
              <a:gd name="connsiteY2-102" fmla="*/ 0 h 1319135"/>
              <a:gd name="connsiteX3-103" fmla="*/ 3432747 w 4871803"/>
              <a:gd name="connsiteY3-104" fmla="*/ 854440 h 1319135"/>
              <a:gd name="connsiteX4-105" fmla="*/ 4332158 w 4871803"/>
              <a:gd name="connsiteY4-106" fmla="*/ 1034321 h 1319135"/>
              <a:gd name="connsiteX5-107" fmla="*/ 4871803 w 4871803"/>
              <a:gd name="connsiteY5-108" fmla="*/ 1079292 h 1319135"/>
              <a:gd name="connsiteX0-109" fmla="*/ 0 w 4871803"/>
              <a:gd name="connsiteY0-110" fmla="*/ 1319135 h 1319135"/>
              <a:gd name="connsiteX1-111" fmla="*/ 1079292 w 4871803"/>
              <a:gd name="connsiteY1-112" fmla="*/ 854440 h 1319135"/>
              <a:gd name="connsiteX2-113" fmla="*/ 2203554 w 4871803"/>
              <a:gd name="connsiteY2-114" fmla="*/ 0 h 1319135"/>
              <a:gd name="connsiteX3-115" fmla="*/ 3432747 w 4871803"/>
              <a:gd name="connsiteY3-116" fmla="*/ 854440 h 1319135"/>
              <a:gd name="connsiteX4-117" fmla="*/ 4871803 w 4871803"/>
              <a:gd name="connsiteY4-118" fmla="*/ 1079292 h 1319135"/>
              <a:gd name="connsiteX0-119" fmla="*/ 0 w 4452078"/>
              <a:gd name="connsiteY0-120" fmla="*/ 1319135 h 1319135"/>
              <a:gd name="connsiteX1-121" fmla="*/ 1079292 w 4452078"/>
              <a:gd name="connsiteY1-122" fmla="*/ 854440 h 1319135"/>
              <a:gd name="connsiteX2-123" fmla="*/ 2203554 w 4452078"/>
              <a:gd name="connsiteY2-124" fmla="*/ 0 h 1319135"/>
              <a:gd name="connsiteX3-125" fmla="*/ 3432747 w 4452078"/>
              <a:gd name="connsiteY3-126" fmla="*/ 854440 h 1319135"/>
              <a:gd name="connsiteX4-127" fmla="*/ 4452078 w 4452078"/>
              <a:gd name="connsiteY4-128" fmla="*/ 1124262 h 1319135"/>
              <a:gd name="connsiteX0-129" fmla="*/ 0 w 4317167"/>
              <a:gd name="connsiteY0-130" fmla="*/ 1244184 h 1244184"/>
              <a:gd name="connsiteX1-131" fmla="*/ 944381 w 4317167"/>
              <a:gd name="connsiteY1-132" fmla="*/ 854440 h 1244184"/>
              <a:gd name="connsiteX2-133" fmla="*/ 2068643 w 4317167"/>
              <a:gd name="connsiteY2-134" fmla="*/ 0 h 1244184"/>
              <a:gd name="connsiteX3-135" fmla="*/ 3297836 w 4317167"/>
              <a:gd name="connsiteY3-136" fmla="*/ 854440 h 1244184"/>
              <a:gd name="connsiteX4-137" fmla="*/ 4317167 w 4317167"/>
              <a:gd name="connsiteY4-138" fmla="*/ 1124262 h 1244184"/>
            </a:gdLst>
            <a:ahLst/>
            <a:cxnLst>
              <a:cxn ang="0">
                <a:pos x="connsiteX0-129" y="connsiteY0-130"/>
              </a:cxn>
              <a:cxn ang="0">
                <a:pos x="connsiteX1-131" y="connsiteY1-132"/>
              </a:cxn>
              <a:cxn ang="0">
                <a:pos x="connsiteX2-133" y="connsiteY2-134"/>
              </a:cxn>
              <a:cxn ang="0">
                <a:pos x="connsiteX3-135" y="connsiteY3-136"/>
              </a:cxn>
              <a:cxn ang="0">
                <a:pos x="connsiteX4-137" y="connsiteY4-138"/>
              </a:cxn>
            </a:cxnLst>
            <a:rect l="l" t="t" r="r" b="b"/>
            <a:pathLst>
              <a:path w="4317167" h="1244184">
                <a:moveTo>
                  <a:pt x="0" y="1244184"/>
                </a:moveTo>
                <a:cubicBezTo>
                  <a:pt x="519659" y="996846"/>
                  <a:pt x="599607" y="1061804"/>
                  <a:pt x="944381" y="854440"/>
                </a:cubicBezTo>
                <a:cubicBezTo>
                  <a:pt x="1289155" y="647076"/>
                  <a:pt x="1676401" y="0"/>
                  <a:pt x="2068643" y="0"/>
                </a:cubicBezTo>
                <a:cubicBezTo>
                  <a:pt x="2460885" y="0"/>
                  <a:pt x="2923082" y="667063"/>
                  <a:pt x="3297836" y="854440"/>
                </a:cubicBezTo>
                <a:cubicBezTo>
                  <a:pt x="3672590" y="1041817"/>
                  <a:pt x="4017364" y="1077418"/>
                  <a:pt x="4317167" y="1124262"/>
                </a:cubicBez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7171" name="Picture 3" descr="C:\Users\Administrator\Desktop\laeqed530716887161247896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5410" y="6364808"/>
            <a:ext cx="266700" cy="1905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Administrator\Desktop\laeqed485239190817251645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928" y="6364808"/>
            <a:ext cx="247650" cy="190500"/>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C:\Users\Administrator\Desktop\laeqed714332769665789746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4613" y="6350000"/>
            <a:ext cx="266700" cy="19050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C:\Users\Administrator\Desktop\laeqed320196283581650353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62705" y="6365145"/>
            <a:ext cx="257175" cy="190500"/>
          </a:xfrm>
          <a:prstGeom prst="rect">
            <a:avLst/>
          </a:prstGeom>
          <a:noFill/>
          <a:extLst>
            <a:ext uri="{909E8E84-426E-40DD-AFC4-6F175D3DCCD1}">
              <a14:hiddenFill xmlns:a14="http://schemas.microsoft.com/office/drawing/2010/main">
                <a:solidFill>
                  <a:srgbClr val="FFFFFF"/>
                </a:solidFill>
              </a14:hiddenFill>
            </a:ext>
          </a:extLst>
        </p:spPr>
      </p:pic>
      <p:pic>
        <p:nvPicPr>
          <p:cNvPr id="7175" name="Picture 7" descr="C:\Users\Administrator\Desktop\laeqed28277245370447361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93175" y="6365328"/>
            <a:ext cx="266700" cy="190500"/>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C:\Users\Administrator\Desktop\laeqed5444498296328490439.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55398" y="5843308"/>
            <a:ext cx="257175" cy="285750"/>
          </a:xfrm>
          <a:prstGeom prst="rect">
            <a:avLst/>
          </a:prstGeom>
          <a:noFill/>
          <a:extLst>
            <a:ext uri="{909E8E84-426E-40DD-AFC4-6F175D3DCCD1}">
              <a14:hiddenFill xmlns:a14="http://schemas.microsoft.com/office/drawing/2010/main">
                <a:solidFill>
                  <a:srgbClr val="FFFFFF"/>
                </a:solidFill>
              </a14:hiddenFill>
            </a:ext>
          </a:extLst>
        </p:spPr>
      </p:pic>
      <p:pic>
        <p:nvPicPr>
          <p:cNvPr id="7177" name="Picture 9" descr="C:\Users\Administrator\Desktop\laeqed7820073000306171462.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55697" y="5805769"/>
            <a:ext cx="238125" cy="285750"/>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C:\Users\Administrator\Desktop\laeqed7926052193971503223.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68360" y="4983793"/>
            <a:ext cx="257175" cy="285750"/>
          </a:xfrm>
          <a:prstGeom prst="rect">
            <a:avLst/>
          </a:prstGeom>
          <a:noFill/>
          <a:extLst>
            <a:ext uri="{909E8E84-426E-40DD-AFC4-6F175D3DCCD1}">
              <a14:hiddenFill xmlns:a14="http://schemas.microsoft.com/office/drawing/2010/main">
                <a:solidFill>
                  <a:srgbClr val="FFFFFF"/>
                </a:solidFill>
              </a14:hiddenFill>
            </a:ext>
          </a:extLst>
        </p:spPr>
      </p:pic>
      <p:pic>
        <p:nvPicPr>
          <p:cNvPr id="7179" name="Picture 11" descr="C:\Users\Administrator\Desktop\laeqed350397971779574189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02733" y="5772402"/>
            <a:ext cx="2476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C:\Users\Administrator\Desktop\laeqed9097092083248308506.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16625" y="5841327"/>
            <a:ext cx="257175" cy="285750"/>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直接连接符 11"/>
          <p:cNvCxnSpPr/>
          <p:nvPr/>
        </p:nvCxnSpPr>
        <p:spPr>
          <a:xfrm>
            <a:off x="1948712" y="5867129"/>
            <a:ext cx="0" cy="3843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1"/>
          </p:cNvCxnSpPr>
          <p:nvPr/>
        </p:nvCxnSpPr>
        <p:spPr>
          <a:xfrm>
            <a:off x="2923085" y="5441424"/>
            <a:ext cx="1" cy="84407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0" idx="2"/>
          </p:cNvCxnSpPr>
          <p:nvPr/>
        </p:nvCxnSpPr>
        <p:spPr>
          <a:xfrm>
            <a:off x="4047347" y="4586984"/>
            <a:ext cx="1" cy="169851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0" idx="3"/>
          </p:cNvCxnSpPr>
          <p:nvPr/>
        </p:nvCxnSpPr>
        <p:spPr>
          <a:xfrm>
            <a:off x="5276540" y="5441424"/>
            <a:ext cx="1" cy="84407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0" idx="4"/>
          </p:cNvCxnSpPr>
          <p:nvPr/>
        </p:nvCxnSpPr>
        <p:spPr>
          <a:xfrm>
            <a:off x="6295871" y="5711246"/>
            <a:ext cx="0" cy="57425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直接连接符 24"/>
          <p:cNvCxnSpPr>
            <a:endCxn id="10" idx="1"/>
          </p:cNvCxnSpPr>
          <p:nvPr/>
        </p:nvCxnSpPr>
        <p:spPr>
          <a:xfrm flipV="1">
            <a:off x="1978704" y="5441424"/>
            <a:ext cx="944381" cy="42203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2923085" y="4586984"/>
            <a:ext cx="1124262" cy="85444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062099" y="4586984"/>
            <a:ext cx="1229193" cy="85444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0" idx="3"/>
          </p:cNvCxnSpPr>
          <p:nvPr/>
        </p:nvCxnSpPr>
        <p:spPr>
          <a:xfrm>
            <a:off x="5276540" y="5441424"/>
            <a:ext cx="1019331" cy="26982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185" name="Picture 13" descr="C:\Users\Administrator\Desktop\laeqed1520368216604846896.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356158" y="5806683"/>
            <a:ext cx="152400" cy="228600"/>
          </a:xfrm>
          <a:prstGeom prst="rect">
            <a:avLst/>
          </a:prstGeom>
          <a:noFill/>
          <a:extLst>
            <a:ext uri="{909E8E84-426E-40DD-AFC4-6F175D3DCCD1}">
              <a14:hiddenFill xmlns:a14="http://schemas.microsoft.com/office/drawing/2010/main">
                <a:solidFill>
                  <a:srgbClr val="FFFFFF"/>
                </a:solidFill>
              </a14:hiddenFill>
            </a:ext>
          </a:extLst>
        </p:spPr>
      </p:pic>
      <p:cxnSp>
        <p:nvCxnSpPr>
          <p:cNvPr id="7187" name="直接箭头连接符 7186"/>
          <p:cNvCxnSpPr/>
          <p:nvPr/>
        </p:nvCxnSpPr>
        <p:spPr>
          <a:xfrm flipV="1">
            <a:off x="3583508" y="5926473"/>
            <a:ext cx="455845" cy="231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H="1">
            <a:off x="2923085" y="5928784"/>
            <a:ext cx="338502"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17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16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childTnLst>
                          </p:cTn>
                        </p:par>
                        <p:par>
                          <p:cTn id="30" fill="hold">
                            <p:stCondLst>
                              <p:cond delay="500"/>
                            </p:stCondLst>
                            <p:childTnLst>
                              <p:par>
                                <p:cTn id="31" presetID="1" presetClass="entr" presetSubtype="0" fill="hold" nodeType="afterEffect">
                                  <p:stCondLst>
                                    <p:cond delay="0"/>
                                  </p:stCondLst>
                                  <p:childTnLst>
                                    <p:set>
                                      <p:cBhvr>
                                        <p:cTn id="32" dur="1" fill="hold">
                                          <p:stCondLst>
                                            <p:cond delay="0"/>
                                          </p:stCondLst>
                                        </p:cTn>
                                        <p:tgtEl>
                                          <p:spTgt spid="717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17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500"/>
                            </p:stCondLst>
                            <p:childTnLst>
                              <p:par>
                                <p:cTn id="41" presetID="1" presetClass="entr" presetSubtype="0" fill="hold" nodeType="afterEffect">
                                  <p:stCondLst>
                                    <p:cond delay="0"/>
                                  </p:stCondLst>
                                  <p:childTnLst>
                                    <p:set>
                                      <p:cBhvr>
                                        <p:cTn id="42" dur="1" fill="hold">
                                          <p:stCondLst>
                                            <p:cond delay="0"/>
                                          </p:stCondLst>
                                        </p:cTn>
                                        <p:tgtEl>
                                          <p:spTgt spid="717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17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up)">
                                      <p:cBhvr>
                                        <p:cTn id="49" dur="500"/>
                                        <p:tgtEl>
                                          <p:spTgt spid="17"/>
                                        </p:tgtEl>
                                      </p:cBhvr>
                                    </p:animEffect>
                                  </p:childTnLst>
                                </p:cTn>
                              </p:par>
                            </p:childTnLst>
                          </p:cTn>
                        </p:par>
                        <p:par>
                          <p:cTn id="50" fill="hold">
                            <p:stCondLst>
                              <p:cond delay="500"/>
                            </p:stCondLst>
                            <p:childTnLst>
                              <p:par>
                                <p:cTn id="51" presetID="1" presetClass="entr" presetSubtype="0" fill="hold" nodeType="afterEffect">
                                  <p:stCondLst>
                                    <p:cond delay="0"/>
                                  </p:stCondLst>
                                  <p:childTnLst>
                                    <p:set>
                                      <p:cBhvr>
                                        <p:cTn id="52" dur="1" fill="hold">
                                          <p:stCondLst>
                                            <p:cond delay="0"/>
                                          </p:stCondLst>
                                        </p:cTn>
                                        <p:tgtEl>
                                          <p:spTgt spid="7178"/>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717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500"/>
                            </p:stCondLst>
                            <p:childTnLst>
                              <p:par>
                                <p:cTn id="61" presetID="1" presetClass="entr" presetSubtype="0" fill="hold" nodeType="afterEffect">
                                  <p:stCondLst>
                                    <p:cond delay="0"/>
                                  </p:stCondLst>
                                  <p:childTnLst>
                                    <p:set>
                                      <p:cBhvr>
                                        <p:cTn id="62" dur="1" fill="hold">
                                          <p:stCondLst>
                                            <p:cond delay="0"/>
                                          </p:stCondLst>
                                        </p:cTn>
                                        <p:tgtEl>
                                          <p:spTgt spid="7179"/>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717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nodeType="click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ipe(up)">
                                      <p:cBhvr>
                                        <p:cTn id="69" dur="500"/>
                                        <p:tgtEl>
                                          <p:spTgt spid="23"/>
                                        </p:tgtEl>
                                      </p:cBhvr>
                                    </p:animEffect>
                                  </p:childTnLst>
                                </p:cTn>
                              </p:par>
                            </p:childTnLst>
                          </p:cTn>
                        </p:par>
                        <p:par>
                          <p:cTn id="70" fill="hold">
                            <p:stCondLst>
                              <p:cond delay="500"/>
                            </p:stCondLst>
                            <p:childTnLst>
                              <p:par>
                                <p:cTn id="71" presetID="1" presetClass="entr" presetSubtype="0" fill="hold" nodeType="afterEffect">
                                  <p:stCondLst>
                                    <p:cond delay="0"/>
                                  </p:stCondLst>
                                  <p:childTnLst>
                                    <p:set>
                                      <p:cBhvr>
                                        <p:cTn id="72" dur="1" fill="hold">
                                          <p:stCondLst>
                                            <p:cond delay="0"/>
                                          </p:stCondLst>
                                        </p:cTn>
                                        <p:tgtEl>
                                          <p:spTgt spid="7180"/>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717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7185"/>
                                        </p:tgtEl>
                                        <p:attrNameLst>
                                          <p:attrName>style.visibility</p:attrName>
                                        </p:attrNameLst>
                                      </p:cBhvr>
                                      <p:to>
                                        <p:strVal val="visible"/>
                                      </p:to>
                                    </p:set>
                                  </p:childTnLst>
                                </p:cTn>
                              </p:par>
                            </p:childTnLst>
                          </p:cTn>
                        </p:par>
                        <p:par>
                          <p:cTn id="79" fill="hold">
                            <p:stCondLst>
                              <p:cond delay="0"/>
                            </p:stCondLst>
                            <p:childTnLst>
                              <p:par>
                                <p:cTn id="80" presetID="22" presetClass="entr" presetSubtype="4" fill="hold" nodeType="afterEffect">
                                  <p:stCondLst>
                                    <p:cond delay="0"/>
                                  </p:stCondLst>
                                  <p:childTnLst>
                                    <p:set>
                                      <p:cBhvr>
                                        <p:cTn id="81" dur="1" fill="hold">
                                          <p:stCondLst>
                                            <p:cond delay="0"/>
                                          </p:stCondLst>
                                        </p:cTn>
                                        <p:tgtEl>
                                          <p:spTgt spid="7187"/>
                                        </p:tgtEl>
                                        <p:attrNameLst>
                                          <p:attrName>style.visibility</p:attrName>
                                        </p:attrNameLst>
                                      </p:cBhvr>
                                      <p:to>
                                        <p:strVal val="visible"/>
                                      </p:to>
                                    </p:set>
                                    <p:animEffect transition="in" filter="wipe(down)">
                                      <p:cBhvr>
                                        <p:cTn id="82" dur="500"/>
                                        <p:tgtEl>
                                          <p:spTgt spid="7187"/>
                                        </p:tgtEl>
                                      </p:cBhvr>
                                    </p:animEffect>
                                  </p:childTnLst>
                                </p:cTn>
                              </p:par>
                              <p:par>
                                <p:cTn id="83" presetID="22" presetClass="entr" presetSubtype="4" fill="hold" nodeType="with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wipe(down)">
                                      <p:cBhvr>
                                        <p:cTn id="85" dur="500"/>
                                        <p:tgtEl>
                                          <p:spTgt spid="55"/>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left)">
                                      <p:cBhvr>
                                        <p:cTn id="90" dur="500"/>
                                        <p:tgtEl>
                                          <p:spTgt spid="25"/>
                                        </p:tgtEl>
                                      </p:cBhvr>
                                    </p:animEffect>
                                  </p:childTnLst>
                                </p:cTn>
                              </p:par>
                            </p:childTnLst>
                          </p:cTn>
                        </p:par>
                        <p:par>
                          <p:cTn id="91" fill="hold">
                            <p:stCondLst>
                              <p:cond delay="500"/>
                            </p:stCondLst>
                            <p:childTnLst>
                              <p:par>
                                <p:cTn id="92" presetID="22" presetClass="entr" presetSubtype="8" fill="hold" nodeType="after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wipe(left)">
                                      <p:cBhvr>
                                        <p:cTn id="94" dur="500"/>
                                        <p:tgtEl>
                                          <p:spTgt spid="27"/>
                                        </p:tgtEl>
                                      </p:cBhvr>
                                    </p:animEffect>
                                  </p:childTnLst>
                                </p:cTn>
                              </p:par>
                            </p:childTnLst>
                          </p:cTn>
                        </p:par>
                        <p:par>
                          <p:cTn id="95" fill="hold">
                            <p:stCondLst>
                              <p:cond delay="1000"/>
                            </p:stCondLst>
                            <p:childTnLst>
                              <p:par>
                                <p:cTn id="96" presetID="22" presetClass="entr" presetSubtype="8" fill="hold"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wipe(left)">
                                      <p:cBhvr>
                                        <p:cTn id="98" dur="500"/>
                                        <p:tgtEl>
                                          <p:spTgt spid="29"/>
                                        </p:tgtEl>
                                      </p:cBhvr>
                                    </p:animEffect>
                                  </p:childTnLst>
                                </p:cTn>
                              </p:par>
                            </p:childTnLst>
                          </p:cTn>
                        </p:par>
                        <p:par>
                          <p:cTn id="99" fill="hold">
                            <p:stCondLst>
                              <p:cond delay="1500"/>
                            </p:stCondLst>
                            <p:childTnLst>
                              <p:par>
                                <p:cTn id="100" presetID="22" presetClass="entr" presetSubtype="8" fill="hold" nodeType="after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wipe(left)">
                                      <p:cBhvr>
                                        <p:cTn id="10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组合梯形公式</a:t>
            </a:r>
            <a:endParaRPr lang="zh-CN" altLang="en-US"/>
          </a:p>
        </p:txBody>
      </p:sp>
      <p:sp>
        <p:nvSpPr>
          <p:cNvPr id="3" name="内容占位符 2"/>
          <p:cNvSpPr>
            <a:spLocks noGrp="1"/>
          </p:cNvSpPr>
          <p:nvPr>
            <p:ph idx="1"/>
          </p:nvPr>
        </p:nvSpPr>
        <p:spPr>
          <a:xfrm>
            <a:off x="457200" y="1600200"/>
            <a:ext cx="8229600" cy="1562725"/>
          </a:xfrm>
        </p:spPr>
        <p:txBody>
          <a:bodyPr/>
          <a:lstStyle/>
          <a:p>
            <a:r>
              <a:rPr lang="zh-CN" altLang="en-US" smtClean="0"/>
              <a:t>练习：</a:t>
            </a:r>
            <a:endParaRPr lang="en-US" altLang="zh-CN" smtClean="0"/>
          </a:p>
          <a:p>
            <a:pPr lvl="1"/>
            <a:r>
              <a:rPr lang="zh-CN" altLang="en-US"/>
              <a:t>编写</a:t>
            </a:r>
            <a:r>
              <a:rPr lang="zh-CN" altLang="en-US" smtClean="0"/>
              <a:t>程序，利用组合梯形公式计算给定函数与坐标轴围成的曲边梯形面积近似值。</a:t>
            </a:r>
            <a:endParaRPr lang="zh-CN" altLang="en-US"/>
          </a:p>
        </p:txBody>
      </p:sp>
      <p:sp>
        <p:nvSpPr>
          <p:cNvPr id="4" name="TextBox 3"/>
          <p:cNvSpPr txBox="1"/>
          <p:nvPr/>
        </p:nvSpPr>
        <p:spPr>
          <a:xfrm>
            <a:off x="1066205" y="3264336"/>
            <a:ext cx="7620595" cy="3108543"/>
          </a:xfrm>
          <a:prstGeom prst="rect">
            <a:avLst/>
          </a:prstGeom>
          <a:solidFill>
            <a:schemeClr val="tx2"/>
          </a:solidFill>
        </p:spPr>
        <p:txBody>
          <a:bodyPr wrap="square" rtlCol="0">
            <a:spAutoFit/>
          </a:bodyPr>
          <a:lstStyle/>
          <a:p>
            <a:r>
              <a:rPr lang="en-US" sz="2800" smtClean="0">
                <a:solidFill>
                  <a:srgbClr val="00B050"/>
                </a:solidFill>
              </a:rPr>
              <a:t>import  </a:t>
            </a:r>
            <a:r>
              <a:rPr lang="en-US" sz="2800" smtClean="0">
                <a:solidFill>
                  <a:schemeClr val="bg1"/>
                </a:solidFill>
              </a:rPr>
              <a:t>numpy</a:t>
            </a:r>
            <a:r>
              <a:rPr lang="en-US" sz="2800" smtClean="0">
                <a:solidFill>
                  <a:srgbClr val="00B050"/>
                </a:solidFill>
              </a:rPr>
              <a:t> as </a:t>
            </a:r>
            <a:r>
              <a:rPr lang="en-US" sz="2800" smtClean="0">
                <a:solidFill>
                  <a:schemeClr val="bg1"/>
                </a:solidFill>
              </a:rPr>
              <a:t>np</a:t>
            </a:r>
          </a:p>
          <a:p>
            <a:r>
              <a:rPr lang="en-US" sz="2800" smtClean="0">
                <a:solidFill>
                  <a:srgbClr val="00B050"/>
                </a:solidFill>
              </a:rPr>
              <a:t>def</a:t>
            </a:r>
            <a:r>
              <a:rPr lang="en-US" sz="2800" smtClean="0">
                <a:solidFill>
                  <a:schemeClr val="bg1"/>
                </a:solidFill>
              </a:rPr>
              <a:t>  comb_trapezoid (f, n, a, b) :</a:t>
            </a:r>
          </a:p>
          <a:p>
            <a:r>
              <a:rPr lang="en-US" sz="2800" smtClean="0">
                <a:solidFill>
                  <a:schemeClr val="bg2"/>
                </a:solidFill>
              </a:rPr>
              <a:t>”””f: the designated function;</a:t>
            </a:r>
          </a:p>
          <a:p>
            <a:r>
              <a:rPr lang="en-US" sz="2800" smtClean="0">
                <a:solidFill>
                  <a:schemeClr val="bg2"/>
                </a:solidFill>
              </a:rPr>
              <a:t>     n: number of sampling points;</a:t>
            </a:r>
          </a:p>
          <a:p>
            <a:r>
              <a:rPr lang="en-US" sz="2800">
                <a:solidFill>
                  <a:schemeClr val="bg2"/>
                </a:solidFill>
              </a:rPr>
              <a:t> </a:t>
            </a:r>
            <a:r>
              <a:rPr lang="en-US" sz="2800" smtClean="0">
                <a:solidFill>
                  <a:schemeClr val="bg2"/>
                </a:solidFill>
              </a:rPr>
              <a:t>    a, b:  end-points”””</a:t>
            </a:r>
          </a:p>
          <a:p>
            <a:r>
              <a:rPr lang="en-US" altLang="zh-CN" sz="2800" smtClean="0">
                <a:solidFill>
                  <a:schemeClr val="bg1"/>
                </a:solidFill>
              </a:rPr>
              <a:t>     l, h = np.linspace(a,b,n), (b-a)/(n-1)</a:t>
            </a:r>
            <a:endParaRPr lang="en-US" sz="2800" smtClean="0">
              <a:solidFill>
                <a:schemeClr val="bg2"/>
              </a:solidFill>
            </a:endParaRPr>
          </a:p>
          <a:p>
            <a:r>
              <a:rPr lang="en-US" sz="2800" smtClean="0">
                <a:solidFill>
                  <a:srgbClr val="00B050"/>
                </a:solidFill>
              </a:rPr>
              <a:t>     return </a:t>
            </a:r>
            <a:r>
              <a:rPr lang="en-US" sz="2800" smtClean="0">
                <a:solidFill>
                  <a:schemeClr val="bg1"/>
                </a:solidFill>
              </a:rPr>
              <a:t>h*(sum(f(l))-(f(a)+f(b))/2)</a:t>
            </a:r>
            <a:endParaRPr lang="en-US" sz="3200"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三</a:t>
            </a:r>
            <a:r>
              <a:rPr lang="zh-CN" altLang="en-US" smtClean="0"/>
              <a:t>节点数字积分</a:t>
            </a:r>
            <a:r>
              <a:rPr lang="en-US" altLang="zh-CN" smtClean="0"/>
              <a:t>—</a:t>
            </a:r>
            <a:r>
              <a:rPr lang="zh-CN" altLang="en-US" smtClean="0"/>
              <a:t>辛普森公式</a:t>
            </a:r>
            <a:endParaRPr lang="zh-CN" altLang="en-US"/>
          </a:p>
        </p:txBody>
      </p:sp>
      <p:sp>
        <p:nvSpPr>
          <p:cNvPr id="3" name="内容占位符 2"/>
          <p:cNvSpPr>
            <a:spLocks noGrp="1"/>
          </p:cNvSpPr>
          <p:nvPr>
            <p:ph idx="1"/>
          </p:nvPr>
        </p:nvSpPr>
        <p:spPr/>
        <p:txBody>
          <a:bodyPr/>
          <a:lstStyle/>
          <a:p>
            <a:r>
              <a:rPr lang="zh-CN" altLang="en-US"/>
              <a:t>若</a:t>
            </a:r>
            <a:r>
              <a:rPr lang="zh-CN" altLang="en-US" smtClean="0"/>
              <a:t>将插值节点集变为                                     ，其中                                ，则将         代入前述公式有：</a:t>
            </a:r>
            <a:endParaRPr lang="en-US" altLang="zh-CN" smtClean="0"/>
          </a:p>
          <a:p>
            <a:endParaRPr lang="en-US" altLang="zh-CN"/>
          </a:p>
          <a:p>
            <a:endParaRPr lang="en-US" altLang="zh-CN" smtClean="0"/>
          </a:p>
          <a:p>
            <a:endParaRPr lang="en-US" altLang="zh-CN"/>
          </a:p>
          <a:p>
            <a:endParaRPr lang="en-US" altLang="zh-CN" smtClean="0"/>
          </a:p>
          <a:p>
            <a:r>
              <a:rPr lang="zh-CN" altLang="en-US" smtClean="0"/>
              <a:t>上述公式称之为辛普森公式。</a:t>
            </a:r>
            <a:endParaRPr lang="zh-CN" altLang="en-US"/>
          </a:p>
        </p:txBody>
      </p:sp>
      <p:pic>
        <p:nvPicPr>
          <p:cNvPr id="8194" name="Picture 2" descr="C:\Users\Administrator\Desktop\laeqed78136015980146804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2829" y="1753148"/>
            <a:ext cx="3276600" cy="323850"/>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Administrator\Desktop\laeqed49619784548418912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6669" y="2229501"/>
            <a:ext cx="2801548" cy="28708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Administrator\Desktop\laeqed312606110453567123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3844" y="2307035"/>
            <a:ext cx="6953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C:\Users\Administrator\Desktop\laeqed46555575250824492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4938" y="3156108"/>
            <a:ext cx="6734176" cy="762000"/>
          </a:xfrm>
          <a:prstGeom prst="rect">
            <a:avLst/>
          </a:prstGeom>
          <a:noFill/>
          <a:extLst>
            <a:ext uri="{909E8E84-426E-40DD-AFC4-6F175D3DCCD1}">
              <a14:hiddenFill xmlns:a14="http://schemas.microsoft.com/office/drawing/2010/main">
                <a:solidFill>
                  <a:srgbClr val="FFFFFF"/>
                </a:solidFill>
              </a14:hiddenFill>
            </a:ext>
          </a:extLst>
        </p:spPr>
      </p:pic>
      <p:pic>
        <p:nvPicPr>
          <p:cNvPr id="8199" name="Picture 7" descr="C:\Users\Administrator\Desktop\laeqed469907488851936164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42956" y="4008049"/>
            <a:ext cx="3228975" cy="762000"/>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C:\Users\Administrator\Desktop\laeqed26360441717213832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67539" y="4781087"/>
            <a:ext cx="2409825" cy="666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19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19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19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19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20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组合辛普森公式</a:t>
            </a:r>
            <a:endParaRPr lang="zh-CN" altLang="en-US"/>
          </a:p>
        </p:txBody>
      </p:sp>
      <p:sp>
        <p:nvSpPr>
          <p:cNvPr id="3" name="内容占位符 2"/>
          <p:cNvSpPr>
            <a:spLocks noGrp="1"/>
          </p:cNvSpPr>
          <p:nvPr>
            <p:ph idx="1"/>
          </p:nvPr>
        </p:nvSpPr>
        <p:spPr/>
        <p:txBody>
          <a:bodyPr/>
          <a:lstStyle/>
          <a:p>
            <a:r>
              <a:rPr lang="zh-CN" altLang="en-US" smtClean="0"/>
              <a:t>组合辛普森公式的思想：</a:t>
            </a:r>
            <a:endParaRPr lang="en-US" altLang="zh-CN" smtClean="0"/>
          </a:p>
          <a:p>
            <a:pPr lvl="1"/>
            <a:r>
              <a:rPr lang="zh-CN" altLang="en-US" smtClean="0"/>
              <a:t>将整个区间分为      个等长的子区间，并记每个子区间长度为    ；</a:t>
            </a:r>
            <a:endParaRPr lang="en-US" altLang="zh-CN" smtClean="0"/>
          </a:p>
          <a:p>
            <a:pPr lvl="1"/>
            <a:r>
              <a:rPr lang="zh-CN" altLang="en-US" smtClean="0"/>
              <a:t>对每三个点                                                          使用辛普森公式，得区间                 内的面积近似值。</a:t>
            </a:r>
            <a:endParaRPr lang="en-US" altLang="zh-CN" smtClean="0"/>
          </a:p>
          <a:p>
            <a:pPr lvl="1"/>
            <a:r>
              <a:rPr lang="zh-CN" altLang="en-US"/>
              <a:t>将</a:t>
            </a:r>
            <a:r>
              <a:rPr lang="zh-CN" altLang="en-US" smtClean="0"/>
              <a:t>上述近似值累加，得到曲边梯形的近似面积。</a:t>
            </a:r>
            <a:endParaRPr lang="en-US" altLang="zh-CN" smtClean="0"/>
          </a:p>
          <a:p>
            <a:r>
              <a:rPr lang="zh-CN" altLang="en-US" smtClean="0"/>
              <a:t>组合辛普森公式：</a:t>
            </a:r>
            <a:endParaRPr lang="en-US" altLang="zh-CN" smtClean="0"/>
          </a:p>
          <a:p>
            <a:pPr lvl="1"/>
            <a:r>
              <a:rPr lang="en-US" altLang="zh-CN"/>
              <a:t> </a:t>
            </a:r>
            <a:r>
              <a:rPr lang="en-US" altLang="zh-CN" smtClean="0"/>
              <a:t>                                                              </a:t>
            </a:r>
            <a:r>
              <a:rPr lang="zh-CN" altLang="en-US" smtClean="0"/>
              <a:t>。</a:t>
            </a:r>
            <a:endParaRPr lang="zh-CN" altLang="en-US"/>
          </a:p>
        </p:txBody>
      </p:sp>
      <p:pic>
        <p:nvPicPr>
          <p:cNvPr id="9218" name="Picture 2" descr="C:\Users\Administrator\Desktop\laeqed181174374640825666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2850" y="2353925"/>
            <a:ext cx="304800" cy="209550"/>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Administrator\Desktop\laeqed77791236832562059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6648" y="2764513"/>
            <a:ext cx="1524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Users\Administrator\Desktop\laeqed61278547450787018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4622" y="3226842"/>
            <a:ext cx="4524375" cy="323850"/>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5" descr="C:\Users\Administrator\Desktop\laeqed903485336309575460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1765" y="3655309"/>
            <a:ext cx="1209675" cy="333375"/>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C:\Users\Administrator\Desktop\laeqed706422290520041990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69687" y="5067326"/>
            <a:ext cx="4886325" cy="819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2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2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22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2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2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组合辛普森公式</a:t>
            </a:r>
            <a:endParaRPr lang="zh-CN" altLang="en-US"/>
          </a:p>
        </p:txBody>
      </p:sp>
      <p:sp>
        <p:nvSpPr>
          <p:cNvPr id="3" name="内容占位符 2"/>
          <p:cNvSpPr>
            <a:spLocks noGrp="1"/>
          </p:cNvSpPr>
          <p:nvPr>
            <p:ph idx="1"/>
          </p:nvPr>
        </p:nvSpPr>
        <p:spPr>
          <a:xfrm>
            <a:off x="457200" y="1600200"/>
            <a:ext cx="8229600" cy="693295"/>
          </a:xfrm>
        </p:spPr>
        <p:txBody>
          <a:bodyPr/>
          <a:lstStyle/>
          <a:p>
            <a:r>
              <a:rPr lang="zh-CN" altLang="en-US" smtClean="0"/>
              <a:t>练习：编程实现</a:t>
            </a:r>
            <a:r>
              <a:rPr lang="zh-CN" altLang="en-US"/>
              <a:t>组合</a:t>
            </a:r>
            <a:r>
              <a:rPr lang="zh-CN" altLang="en-US" smtClean="0"/>
              <a:t>辛普森公式。</a:t>
            </a:r>
            <a:endParaRPr lang="zh-CN" altLang="en-US"/>
          </a:p>
        </p:txBody>
      </p:sp>
      <p:sp>
        <p:nvSpPr>
          <p:cNvPr id="4" name="TextBox 3"/>
          <p:cNvSpPr txBox="1"/>
          <p:nvPr/>
        </p:nvSpPr>
        <p:spPr>
          <a:xfrm>
            <a:off x="459105" y="2157095"/>
            <a:ext cx="8094980" cy="4545965"/>
          </a:xfrm>
          <a:prstGeom prst="rect">
            <a:avLst/>
          </a:prstGeom>
          <a:solidFill>
            <a:schemeClr val="tx2"/>
          </a:solidFill>
        </p:spPr>
        <p:txBody>
          <a:bodyPr wrap="square" rtlCol="0">
            <a:spAutoFit/>
          </a:bodyPr>
          <a:lstStyle/>
          <a:p>
            <a:r>
              <a:rPr lang="en-US" sz="3200" smtClean="0">
                <a:solidFill>
                  <a:srgbClr val="00B050"/>
                </a:solidFill>
              </a:rPr>
              <a:t>import  </a:t>
            </a:r>
            <a:r>
              <a:rPr lang="en-US" sz="3200" smtClean="0">
                <a:solidFill>
                  <a:schemeClr val="bg1"/>
                </a:solidFill>
              </a:rPr>
              <a:t>numpy</a:t>
            </a:r>
            <a:r>
              <a:rPr lang="en-US" sz="3200" smtClean="0">
                <a:solidFill>
                  <a:srgbClr val="00B050"/>
                </a:solidFill>
              </a:rPr>
              <a:t> as </a:t>
            </a:r>
            <a:r>
              <a:rPr lang="en-US" sz="3200" smtClean="0">
                <a:solidFill>
                  <a:schemeClr val="bg1"/>
                </a:solidFill>
              </a:rPr>
              <a:t>np</a:t>
            </a:r>
          </a:p>
          <a:p>
            <a:r>
              <a:rPr lang="en-US" sz="3200" smtClean="0">
                <a:solidFill>
                  <a:srgbClr val="00B050"/>
                </a:solidFill>
              </a:rPr>
              <a:t>def</a:t>
            </a:r>
            <a:r>
              <a:rPr lang="en-US" sz="3200" smtClean="0">
                <a:solidFill>
                  <a:schemeClr val="bg1"/>
                </a:solidFill>
              </a:rPr>
              <a:t>  comb_Simpson (f, n, a, b) :</a:t>
            </a:r>
          </a:p>
          <a:p>
            <a:r>
              <a:rPr lang="en-US" sz="3200" smtClean="0">
                <a:solidFill>
                  <a:schemeClr val="bg2"/>
                </a:solidFill>
              </a:rPr>
              <a:t>”””f: the designated function;</a:t>
            </a:r>
          </a:p>
          <a:p>
            <a:r>
              <a:rPr lang="en-US" sz="3200" smtClean="0">
                <a:solidFill>
                  <a:schemeClr val="bg2"/>
                </a:solidFill>
              </a:rPr>
              <a:t>     2n: number of sub</a:t>
            </a:r>
            <a:r>
              <a:rPr lang="en-US" altLang="zh-CN" sz="3200" smtClean="0">
                <a:solidFill>
                  <a:schemeClr val="bg2"/>
                </a:solidFill>
              </a:rPr>
              <a:t>-</a:t>
            </a:r>
            <a:r>
              <a:rPr lang="en-US" sz="3200" smtClean="0">
                <a:solidFill>
                  <a:schemeClr val="bg2"/>
                </a:solidFill>
              </a:rPr>
              <a:t>regions; </a:t>
            </a:r>
          </a:p>
          <a:p>
            <a:r>
              <a:rPr lang="en-US" sz="3200">
                <a:solidFill>
                  <a:schemeClr val="bg2"/>
                </a:solidFill>
              </a:rPr>
              <a:t> </a:t>
            </a:r>
            <a:r>
              <a:rPr lang="en-US" sz="3200" smtClean="0">
                <a:solidFill>
                  <a:schemeClr val="bg2"/>
                </a:solidFill>
              </a:rPr>
              <a:t>    a, b:  end-points”””</a:t>
            </a:r>
          </a:p>
          <a:p>
            <a:r>
              <a:rPr lang="en-US" altLang="zh-CN" sz="3200" smtClean="0">
                <a:solidFill>
                  <a:schemeClr val="bg1"/>
                </a:solidFill>
              </a:rPr>
              <a:t>     l, h = np.linspace(a,b,2*n+1), (b-a)/(2</a:t>
            </a:r>
            <a:r>
              <a:rPr lang="en-US" altLang="zh-CN" sz="3200" smtClean="0">
                <a:solidFill>
                  <a:schemeClr val="bg1"/>
                </a:solidFill>
                <a:sym typeface="+mn-ea"/>
              </a:rPr>
              <a:t>.</a:t>
            </a:r>
            <a:r>
              <a:rPr lang="en-US" sz="3200" smtClean="0">
                <a:solidFill>
                  <a:schemeClr val="bg1"/>
                </a:solidFill>
                <a:sym typeface="+mn-ea"/>
              </a:rPr>
              <a:t>0</a:t>
            </a:r>
            <a:r>
              <a:rPr lang="en-US" altLang="zh-CN" sz="3200" smtClean="0">
                <a:solidFill>
                  <a:schemeClr val="bg1"/>
                </a:solidFill>
              </a:rPr>
              <a:t>*n)</a:t>
            </a:r>
          </a:p>
          <a:p>
            <a:r>
              <a:rPr lang="en-US" sz="3200">
                <a:solidFill>
                  <a:schemeClr val="bg1"/>
                </a:solidFill>
              </a:rPr>
              <a:t> </a:t>
            </a:r>
            <a:r>
              <a:rPr lang="en-US" sz="3200" smtClean="0">
                <a:solidFill>
                  <a:schemeClr val="bg1"/>
                </a:solidFill>
              </a:rPr>
              <a:t>    le = [f(l(i)) </a:t>
            </a:r>
            <a:r>
              <a:rPr lang="en-US" sz="3200" smtClean="0">
                <a:solidFill>
                  <a:srgbClr val="00B050"/>
                </a:solidFill>
              </a:rPr>
              <a:t>for</a:t>
            </a:r>
            <a:r>
              <a:rPr lang="en-US" sz="3200" smtClean="0">
                <a:solidFill>
                  <a:schemeClr val="bg1"/>
                </a:solidFill>
              </a:rPr>
              <a:t> i </a:t>
            </a:r>
            <a:r>
              <a:rPr lang="en-US" sz="3200" smtClean="0">
                <a:solidFill>
                  <a:srgbClr val="00B050"/>
                </a:solidFill>
              </a:rPr>
              <a:t>in</a:t>
            </a:r>
            <a:r>
              <a:rPr lang="en-US" sz="3200" smtClean="0">
                <a:solidFill>
                  <a:schemeClr val="bg1"/>
                </a:solidFill>
              </a:rPr>
              <a:t> range(len(</a:t>
            </a:r>
            <a:r>
              <a:rPr lang="en-US" altLang="zh-CN" sz="3200" smtClean="0">
                <a:solidFill>
                  <a:schemeClr val="bg1"/>
                </a:solidFill>
                <a:sym typeface="+mn-ea"/>
              </a:rPr>
              <a:t>l</a:t>
            </a:r>
            <a:r>
              <a:rPr lang="en-US" sz="3200" smtClean="0">
                <a:solidFill>
                  <a:schemeClr val="bg1"/>
                </a:solidFill>
              </a:rPr>
              <a:t>)) </a:t>
            </a:r>
            <a:r>
              <a:rPr lang="en-US" sz="3200" smtClean="0">
                <a:solidFill>
                  <a:srgbClr val="00B050"/>
                </a:solidFill>
              </a:rPr>
              <a:t>if</a:t>
            </a:r>
            <a:r>
              <a:rPr lang="en-US" sz="3200" smtClean="0">
                <a:solidFill>
                  <a:schemeClr val="bg1"/>
                </a:solidFill>
              </a:rPr>
              <a:t> i%2==0]</a:t>
            </a:r>
          </a:p>
          <a:p>
            <a:r>
              <a:rPr lang="en-US" sz="3200">
                <a:solidFill>
                  <a:schemeClr val="bg1"/>
                </a:solidFill>
              </a:rPr>
              <a:t> </a:t>
            </a:r>
            <a:r>
              <a:rPr lang="en-US" sz="3200" smtClean="0">
                <a:solidFill>
                  <a:schemeClr val="bg1"/>
                </a:solidFill>
              </a:rPr>
              <a:t>    lo = [f(l(i)) </a:t>
            </a:r>
            <a:r>
              <a:rPr lang="en-US" sz="3200" smtClean="0">
                <a:solidFill>
                  <a:srgbClr val="00B050"/>
                </a:solidFill>
              </a:rPr>
              <a:t>for</a:t>
            </a:r>
            <a:r>
              <a:rPr lang="en-US" sz="3200" smtClean="0">
                <a:solidFill>
                  <a:schemeClr val="bg1"/>
                </a:solidFill>
              </a:rPr>
              <a:t> i </a:t>
            </a:r>
            <a:r>
              <a:rPr lang="en-US" sz="3200" smtClean="0">
                <a:solidFill>
                  <a:srgbClr val="00B050"/>
                </a:solidFill>
              </a:rPr>
              <a:t>in</a:t>
            </a:r>
            <a:r>
              <a:rPr lang="en-US" sz="3200" smtClean="0">
                <a:solidFill>
                  <a:schemeClr val="bg1"/>
                </a:solidFill>
              </a:rPr>
              <a:t> range(len(</a:t>
            </a:r>
            <a:r>
              <a:rPr lang="en-US" altLang="zh-CN" sz="3200" smtClean="0">
                <a:solidFill>
                  <a:schemeClr val="bg1"/>
                </a:solidFill>
                <a:sym typeface="+mn-ea"/>
              </a:rPr>
              <a:t>l</a:t>
            </a:r>
            <a:r>
              <a:rPr lang="en-US" sz="3200" smtClean="0">
                <a:solidFill>
                  <a:schemeClr val="bg1"/>
                </a:solidFill>
              </a:rPr>
              <a:t>)) </a:t>
            </a:r>
            <a:r>
              <a:rPr lang="en-US" sz="3200" smtClean="0">
                <a:solidFill>
                  <a:srgbClr val="00B050"/>
                </a:solidFill>
              </a:rPr>
              <a:t>if</a:t>
            </a:r>
            <a:r>
              <a:rPr lang="en-US" sz="3200" smtClean="0">
                <a:solidFill>
                  <a:schemeClr val="bg1"/>
                </a:solidFill>
              </a:rPr>
              <a:t> i%2!=0]</a:t>
            </a:r>
            <a:endParaRPr lang="en-US" sz="3200" smtClean="0">
              <a:solidFill>
                <a:schemeClr val="bg2"/>
              </a:solidFill>
            </a:endParaRPr>
          </a:p>
          <a:p>
            <a:r>
              <a:rPr lang="en-US" sz="3200" smtClean="0">
                <a:solidFill>
                  <a:srgbClr val="00B050"/>
                </a:solidFill>
              </a:rPr>
              <a:t>     return </a:t>
            </a:r>
            <a:r>
              <a:rPr lang="en-US" sz="3200" smtClean="0">
                <a:solidFill>
                  <a:schemeClr val="bg1"/>
                </a:solidFill>
              </a:rPr>
              <a:t>h*(2*sum(le)+4*sum(lo)-f(a)-f(b))/3</a:t>
            </a:r>
            <a:r>
              <a:rPr lang="en-US" altLang="zh-CN" sz="3600" smtClean="0">
                <a:solidFill>
                  <a:schemeClr val="bg1"/>
                </a:solidFill>
                <a:sym typeface="+mn-ea"/>
              </a:rPr>
              <a:t>.</a:t>
            </a:r>
            <a:r>
              <a:rPr lang="en-US" sz="3600" smtClean="0">
                <a:solidFill>
                  <a:schemeClr val="bg1"/>
                </a:solidFill>
                <a:sym typeface="+mn-ea"/>
              </a:rPr>
              <a:t>0</a:t>
            </a:r>
            <a:endParaRPr lang="en-US" sz="3600"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smtClean="0"/>
              <a:t>本章内容</a:t>
            </a:r>
            <a:endParaRPr lang="en-US" b="1" dirty="0"/>
          </a:p>
        </p:txBody>
      </p:sp>
      <p:sp>
        <p:nvSpPr>
          <p:cNvPr id="3" name="Content Placeholder 2"/>
          <p:cNvSpPr>
            <a:spLocks noGrp="1"/>
          </p:cNvSpPr>
          <p:nvPr>
            <p:ph idx="1"/>
          </p:nvPr>
        </p:nvSpPr>
        <p:spPr>
          <a:solidFill>
            <a:schemeClr val="tx1">
              <a:alpha val="83000"/>
            </a:schemeClr>
          </a:solidFill>
          <a:effectLst>
            <a:innerShdw blurRad="63500" dist="50800" dir="16200000">
              <a:prstClr val="black">
                <a:alpha val="50000"/>
              </a:prstClr>
            </a:innerShdw>
          </a:effectLst>
        </p:spPr>
        <p:txBody>
          <a:bodyPr vert="horz" lIns="91440" tIns="45720" rIns="91440" bIns="45720" rtlCol="0" anchor="ctr">
            <a:normAutofit/>
          </a:bodyPr>
          <a:lstStyle/>
          <a:p>
            <a:pPr>
              <a:spcBef>
                <a:spcPct val="0"/>
              </a:spcBef>
            </a:pPr>
            <a:r>
              <a:rPr lang="zh-CN" altLang="en-US" sz="4400" b="1">
                <a:solidFill>
                  <a:schemeClr val="bg1"/>
                </a:solidFill>
                <a:latin typeface="+mj-lt"/>
                <a:ea typeface="+mj-ea"/>
                <a:cs typeface="+mj-cs"/>
              </a:rPr>
              <a:t>数字微分</a:t>
            </a:r>
            <a:endParaRPr lang="en-US" altLang="zh-CN" sz="4400" b="1">
              <a:solidFill>
                <a:schemeClr val="bg1"/>
              </a:solidFill>
              <a:latin typeface="+mj-lt"/>
              <a:ea typeface="+mj-ea"/>
              <a:cs typeface="+mj-cs"/>
            </a:endParaRPr>
          </a:p>
          <a:p>
            <a:pPr>
              <a:spcBef>
                <a:spcPct val="0"/>
              </a:spcBef>
            </a:pPr>
            <a:r>
              <a:rPr lang="zh-CN" altLang="en-US" sz="4400" b="1" smtClean="0">
                <a:solidFill>
                  <a:schemeClr val="accent2"/>
                </a:solidFill>
                <a:latin typeface="+mj-lt"/>
                <a:ea typeface="+mj-ea"/>
                <a:cs typeface="+mj-cs"/>
              </a:rPr>
              <a:t>数字积分</a:t>
            </a:r>
            <a:endParaRPr lang="en-US" sz="4400" b="1" dirty="0" smtClean="0">
              <a:solidFill>
                <a:schemeClr val="accent2"/>
              </a:solidFill>
              <a:latin typeface="+mj-lt"/>
              <a:ea typeface="+mj-ea"/>
              <a:cs typeface="+mj-cs"/>
            </a:endParaRPr>
          </a:p>
          <a:p>
            <a:pPr>
              <a:spcBef>
                <a:spcPct val="0"/>
              </a:spcBef>
            </a:pPr>
            <a:r>
              <a:rPr lang="zh-CN" altLang="en-US" sz="4400" b="1" smtClean="0">
                <a:solidFill>
                  <a:schemeClr val="accent2"/>
                </a:solidFill>
                <a:latin typeface="+mj-lt"/>
                <a:ea typeface="+mj-ea"/>
                <a:cs typeface="+mj-cs"/>
              </a:rPr>
              <a:t>一元方程近似求解</a:t>
            </a:r>
            <a:endParaRPr lang="en-US" sz="4000" b="1" dirty="0" smtClean="0">
              <a:solidFill>
                <a:schemeClr val="accent2"/>
              </a:solidFill>
              <a:latin typeface="+mj-lt"/>
              <a:ea typeface="+mj-ea"/>
              <a:cs typeface="+mj-cs"/>
            </a:endParaRPr>
          </a:p>
          <a:p>
            <a:pPr>
              <a:spcBef>
                <a:spcPct val="0"/>
              </a:spcBef>
            </a:pPr>
            <a:endParaRPr lang="en-US" sz="4000" dirty="0">
              <a:solidFill>
                <a:schemeClr val="accent2"/>
              </a:solidFill>
              <a:latin typeface="+mj-lt"/>
              <a:ea typeface="+mj-ea"/>
              <a:cs typeface="+mj-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数字积分的误差</a:t>
            </a:r>
            <a:endParaRPr lang="zh-CN" altLang="en-US"/>
          </a:p>
        </p:txBody>
      </p:sp>
      <p:sp>
        <p:nvSpPr>
          <p:cNvPr id="3" name="内容占位符 2"/>
          <p:cNvSpPr>
            <a:spLocks noGrp="1"/>
          </p:cNvSpPr>
          <p:nvPr>
            <p:ph idx="1"/>
          </p:nvPr>
        </p:nvSpPr>
        <p:spPr/>
        <p:txBody>
          <a:bodyPr/>
          <a:lstStyle/>
          <a:p>
            <a:r>
              <a:rPr lang="zh-CN" altLang="en-US" smtClean="0"/>
              <a:t>对于组合梯形公式：若                      ，                 则存在               使得</a:t>
            </a:r>
            <a:endParaRPr lang="en-US" altLang="zh-CN" smtClean="0"/>
          </a:p>
          <a:p>
            <a:endParaRPr lang="en-US" altLang="zh-CN"/>
          </a:p>
          <a:p>
            <a:pPr marL="0" indent="0">
              <a:buNone/>
            </a:pPr>
            <a:endParaRPr lang="en-US" altLang="zh-CN"/>
          </a:p>
          <a:p>
            <a:r>
              <a:rPr lang="zh-CN" altLang="en-US" smtClean="0"/>
              <a:t>对于组合辛普森公式：若                     ，           则存在               使得</a:t>
            </a:r>
            <a:endParaRPr lang="zh-CN" altLang="en-US"/>
          </a:p>
        </p:txBody>
      </p:sp>
      <p:pic>
        <p:nvPicPr>
          <p:cNvPr id="10242" name="Picture 2" descr="C:\Users\Administrator\Desktop\laeqed434202827471385696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6461" y="1715958"/>
            <a:ext cx="1866900" cy="371475"/>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C:\Users\Administrator\Desktop\laeqed175850993165303120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7575" y="1568320"/>
            <a:ext cx="1238250" cy="666750"/>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Users\Administrator\Desktop\laeqed292455267312491296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6685" y="2232390"/>
            <a:ext cx="1152525" cy="333375"/>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C:\Users\Administrator\Desktop\laeqed922090213145862367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96021" y="2525276"/>
            <a:ext cx="5162550" cy="819150"/>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C:\Users\Administrator\Desktop\laeqed4675101199034088388.png"/>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288231" y="3254485"/>
            <a:ext cx="2647950" cy="627967"/>
          </a:xfrm>
          <a:prstGeom prst="rect">
            <a:avLst/>
          </a:prstGeom>
          <a:noFill/>
          <a:extLst>
            <a:ext uri="{909E8E84-426E-40DD-AFC4-6F175D3DCCD1}">
              <a14:hiddenFill xmlns:a14="http://schemas.microsoft.com/office/drawing/2010/main">
                <a:solidFill>
                  <a:srgbClr val="FFFFFF"/>
                </a:solidFill>
              </a14:hiddenFill>
            </a:ext>
          </a:extLst>
        </p:spPr>
      </p:pic>
      <p:pic>
        <p:nvPicPr>
          <p:cNvPr id="10247" name="Picture 7" descr="C:\Users\Administrator\Desktop\laeqed7520272642298205219.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36799" y="3948529"/>
            <a:ext cx="1866900" cy="371475"/>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C:\Users\Administrator\Desktop\laeqed4132898589622779176.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38490" y="3800891"/>
            <a:ext cx="1238250" cy="6667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Users\Administrator\Desktop\laeqed292455267312491296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4175" y="4467641"/>
            <a:ext cx="1152525" cy="333375"/>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C:\Users\Administrator\Desktop\laeqed4460192502672883946.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38250" y="4972050"/>
            <a:ext cx="7267575" cy="819150"/>
          </a:xfrm>
          <a:prstGeom prst="rect">
            <a:avLst/>
          </a:prstGeom>
          <a:noFill/>
          <a:extLst>
            <a:ext uri="{909E8E84-426E-40DD-AFC4-6F175D3DCCD1}">
              <a14:hiddenFill xmlns:a14="http://schemas.microsoft.com/office/drawing/2010/main">
                <a:solidFill>
                  <a:srgbClr val="FFFFFF"/>
                </a:solidFill>
              </a14:hiddenFill>
            </a:ext>
          </a:extLst>
        </p:spPr>
      </p:pic>
      <p:pic>
        <p:nvPicPr>
          <p:cNvPr id="10251" name="Picture 11" descr="C:\Users\Administrator\Desktop\laeqed7902716229757872506.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40911" y="5817797"/>
            <a:ext cx="2495550" cy="666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4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24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4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4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4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24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25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2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smtClean="0"/>
              <a:t>本章内容</a:t>
            </a:r>
            <a:endParaRPr lang="en-US" b="1" dirty="0"/>
          </a:p>
        </p:txBody>
      </p:sp>
      <p:sp>
        <p:nvSpPr>
          <p:cNvPr id="3" name="Content Placeholder 2"/>
          <p:cNvSpPr>
            <a:spLocks noGrp="1"/>
          </p:cNvSpPr>
          <p:nvPr>
            <p:ph idx="1"/>
          </p:nvPr>
        </p:nvSpPr>
        <p:spPr>
          <a:solidFill>
            <a:schemeClr val="tx1">
              <a:alpha val="83000"/>
            </a:schemeClr>
          </a:solidFill>
          <a:effectLst>
            <a:innerShdw blurRad="63500" dist="50800" dir="16200000">
              <a:prstClr val="black">
                <a:alpha val="50000"/>
              </a:prstClr>
            </a:innerShdw>
          </a:effectLst>
        </p:spPr>
        <p:txBody>
          <a:bodyPr vert="horz" lIns="91440" tIns="45720" rIns="91440" bIns="45720" rtlCol="0" anchor="ctr">
            <a:normAutofit/>
          </a:bodyPr>
          <a:lstStyle/>
          <a:p>
            <a:pPr>
              <a:spcBef>
                <a:spcPct val="0"/>
              </a:spcBef>
            </a:pPr>
            <a:r>
              <a:rPr lang="zh-CN" altLang="en-US" sz="4000" b="1">
                <a:solidFill>
                  <a:schemeClr val="accent2"/>
                </a:solidFill>
                <a:latin typeface="+mj-lt"/>
                <a:ea typeface="+mj-ea"/>
                <a:cs typeface="+mj-cs"/>
              </a:rPr>
              <a:t>数字</a:t>
            </a:r>
            <a:r>
              <a:rPr lang="zh-CN" altLang="en-US" sz="4000" b="1" smtClean="0">
                <a:solidFill>
                  <a:schemeClr val="accent2"/>
                </a:solidFill>
                <a:latin typeface="+mj-lt"/>
                <a:ea typeface="+mj-ea"/>
                <a:cs typeface="+mj-cs"/>
              </a:rPr>
              <a:t>微分</a:t>
            </a:r>
            <a:endParaRPr lang="en-US" altLang="zh-CN" sz="4000" b="1">
              <a:solidFill>
                <a:schemeClr val="accent2"/>
              </a:solidFill>
              <a:latin typeface="+mj-lt"/>
              <a:ea typeface="+mj-ea"/>
              <a:cs typeface="+mj-cs"/>
            </a:endParaRPr>
          </a:p>
          <a:p>
            <a:pPr>
              <a:spcBef>
                <a:spcPct val="0"/>
              </a:spcBef>
            </a:pPr>
            <a:r>
              <a:rPr lang="zh-CN" altLang="en-US" sz="4000" b="1" smtClean="0">
                <a:solidFill>
                  <a:schemeClr val="accent2"/>
                </a:solidFill>
                <a:latin typeface="+mj-lt"/>
                <a:ea typeface="+mj-ea"/>
                <a:cs typeface="+mj-cs"/>
              </a:rPr>
              <a:t>数字积分</a:t>
            </a:r>
            <a:endParaRPr lang="en-US" sz="4000" b="1" dirty="0" smtClean="0">
              <a:solidFill>
                <a:schemeClr val="accent2"/>
              </a:solidFill>
              <a:latin typeface="+mj-lt"/>
              <a:ea typeface="+mj-ea"/>
              <a:cs typeface="+mj-cs"/>
            </a:endParaRPr>
          </a:p>
          <a:p>
            <a:pPr>
              <a:spcBef>
                <a:spcPct val="0"/>
              </a:spcBef>
            </a:pPr>
            <a:r>
              <a:rPr lang="zh-CN" altLang="en-US" sz="4000" b="1">
                <a:solidFill>
                  <a:schemeClr val="bg1"/>
                </a:solidFill>
              </a:rPr>
              <a:t>一元方程近似求解</a:t>
            </a:r>
            <a:endParaRPr lang="en-US" sz="4000" b="1" dirty="0">
              <a:solidFill>
                <a:schemeClr val="bg1"/>
              </a:solidFill>
              <a:latin typeface="+mj-lt"/>
              <a:ea typeface="+mj-ea"/>
              <a:cs typeface="+mj-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一元方程求根问题 </a:t>
            </a:r>
            <a:r>
              <a:rPr lang="en-US" altLang="zh-CN" smtClean="0"/>
              <a:t>(1) </a:t>
            </a:r>
            <a:endParaRPr lang="zh-CN" altLang="en-US"/>
          </a:p>
        </p:txBody>
      </p:sp>
      <p:sp>
        <p:nvSpPr>
          <p:cNvPr id="3" name="内容占位符 2"/>
          <p:cNvSpPr>
            <a:spLocks noGrp="1"/>
          </p:cNvSpPr>
          <p:nvPr>
            <p:ph idx="1"/>
          </p:nvPr>
        </p:nvSpPr>
        <p:spPr/>
        <p:txBody>
          <a:bodyPr/>
          <a:lstStyle/>
          <a:p>
            <a:r>
              <a:rPr lang="zh-CN" altLang="en-US" smtClean="0"/>
              <a:t>考虑实系数多项式方程</a:t>
            </a:r>
            <a:endParaRPr lang="en-US" altLang="zh-CN" smtClean="0"/>
          </a:p>
          <a:p>
            <a:endParaRPr lang="en-US" altLang="zh-CN"/>
          </a:p>
          <a:p>
            <a:pPr marL="0" indent="0">
              <a:buNone/>
            </a:pPr>
            <a:r>
              <a:rPr lang="zh-CN" altLang="en-US" smtClean="0"/>
              <a:t>    的求根问题，不妨设           。</a:t>
            </a:r>
            <a:endParaRPr lang="en-US" altLang="zh-CN" smtClean="0"/>
          </a:p>
          <a:p>
            <a:r>
              <a:rPr lang="zh-CN" altLang="en-US" smtClean="0"/>
              <a:t>由代数基本定理，该方程恰有    个复根（其中    重根按     次记）。</a:t>
            </a:r>
            <a:endParaRPr lang="en-US" altLang="zh-CN" smtClean="0"/>
          </a:p>
          <a:p>
            <a:r>
              <a:rPr lang="zh-CN" altLang="en-US" smtClean="0"/>
              <a:t>当             时，方程具有非常简洁的求根公式。</a:t>
            </a:r>
            <a:endParaRPr lang="en-US" altLang="zh-CN" smtClean="0"/>
          </a:p>
          <a:p>
            <a:r>
              <a:rPr lang="zh-CN" altLang="en-US" smtClean="0"/>
              <a:t>当             时，方程的求根公式变得复杂。</a:t>
            </a:r>
            <a:endParaRPr lang="zh-CN" altLang="en-US"/>
          </a:p>
        </p:txBody>
      </p:sp>
      <p:pic>
        <p:nvPicPr>
          <p:cNvPr id="11266" name="Picture 2" descr="C:\Users\Administrator\Desktop\laeqed845943935217439455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8111" y="2257380"/>
            <a:ext cx="5387247" cy="385590"/>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C:\Users\Administrator\Desktop\laeqed409226235906050096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2176" y="2936564"/>
            <a:ext cx="809625" cy="26670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Users\Administrator\Desktop\laeqed920656068229802487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68162" y="3579572"/>
            <a:ext cx="194880" cy="182701"/>
          </a:xfrm>
          <a:prstGeom prst="rect">
            <a:avLst/>
          </a:prstGeom>
          <a:noFill/>
          <a:extLst>
            <a:ext uri="{909E8E84-426E-40DD-AFC4-6F175D3DCCD1}">
              <a14:hiddenFill xmlns:a14="http://schemas.microsoft.com/office/drawing/2010/main">
                <a:solidFill>
                  <a:srgbClr val="FFFFFF"/>
                </a:solidFill>
              </a14:hiddenFill>
            </a:ext>
          </a:extLst>
        </p:spPr>
      </p:pic>
      <p:pic>
        <p:nvPicPr>
          <p:cNvPr id="11269" name="Picture 5" descr="C:\Users\Administrator\Desktop\laeqed898303504897391493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2111" y="3984617"/>
            <a:ext cx="184404" cy="27660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descr="C:\Users\Administrator\Desktop\laeqed898303504897391493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8501" y="4002107"/>
            <a:ext cx="184404" cy="276606"/>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C:\Users\Administrator\Desktop\laeqed6028974625495086659.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3228" y="4610283"/>
            <a:ext cx="1079183" cy="314325"/>
          </a:xfrm>
          <a:prstGeom prst="rect">
            <a:avLst/>
          </a:prstGeom>
          <a:noFill/>
          <a:extLst>
            <a:ext uri="{909E8E84-426E-40DD-AFC4-6F175D3DCCD1}">
              <a14:hiddenFill xmlns:a14="http://schemas.microsoft.com/office/drawing/2010/main">
                <a:solidFill>
                  <a:srgbClr val="FFFFFF"/>
                </a:solidFill>
              </a14:hiddenFill>
            </a:ext>
          </a:extLst>
        </p:spPr>
      </p:pic>
      <p:pic>
        <p:nvPicPr>
          <p:cNvPr id="11271" name="Picture 7" descr="C:\Users\Administrator\Desktop\laeqed8978718834224784310.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9144" y="5194907"/>
            <a:ext cx="1079183" cy="3038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26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26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26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27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12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一元方程求根问题 </a:t>
            </a:r>
            <a:r>
              <a:rPr lang="en-US" altLang="zh-CN" smtClean="0"/>
              <a:t>(2)</a:t>
            </a:r>
            <a:endParaRPr lang="zh-CN" altLang="en-US"/>
          </a:p>
        </p:txBody>
      </p:sp>
      <p:sp>
        <p:nvSpPr>
          <p:cNvPr id="3" name="内容占位符 2"/>
          <p:cNvSpPr>
            <a:spLocks noGrp="1"/>
          </p:cNvSpPr>
          <p:nvPr>
            <p:ph idx="1"/>
          </p:nvPr>
        </p:nvSpPr>
        <p:spPr/>
        <p:txBody>
          <a:bodyPr/>
          <a:lstStyle/>
          <a:p>
            <a:r>
              <a:rPr lang="zh-CN" altLang="en-US"/>
              <a:t>一</a:t>
            </a:r>
            <a:r>
              <a:rPr lang="zh-CN" altLang="en-US" smtClean="0"/>
              <a:t>元三次方程求根公式：</a:t>
            </a:r>
            <a:endParaRPr lang="en-US" altLang="zh-CN" smtClean="0"/>
          </a:p>
          <a:p>
            <a:pPr marL="971550" lvl="1" indent="-514350">
              <a:buFont typeface="+mj-lt"/>
              <a:buAutoNum type="arabicPeriod"/>
            </a:pPr>
            <a:r>
              <a:rPr lang="zh-CN" altLang="en-US"/>
              <a:t>设</a:t>
            </a:r>
            <a:r>
              <a:rPr lang="zh-CN" altLang="en-US" smtClean="0"/>
              <a:t>方程为                                        ；</a:t>
            </a:r>
            <a:endParaRPr lang="en-US" altLang="zh-CN" smtClean="0"/>
          </a:p>
          <a:p>
            <a:pPr marL="971550" lvl="1" indent="-514350">
              <a:buFont typeface="+mj-lt"/>
              <a:buAutoNum type="arabicPeriod"/>
            </a:pPr>
            <a:r>
              <a:rPr lang="zh-CN" altLang="en-US" smtClean="0"/>
              <a:t>令                                   ；</a:t>
            </a:r>
            <a:endParaRPr lang="en-US" altLang="zh-CN" smtClean="0"/>
          </a:p>
          <a:p>
            <a:pPr marL="971550" lvl="1" indent="-514350">
              <a:buFont typeface="+mj-lt"/>
              <a:buAutoNum type="arabicPeriod"/>
            </a:pPr>
            <a:r>
              <a:rPr lang="zh-CN" altLang="en-US" smtClean="0"/>
              <a:t>令     和     分别为</a:t>
            </a:r>
            <a:endParaRPr lang="en-US" altLang="zh-CN" smtClean="0"/>
          </a:p>
          <a:p>
            <a:pPr marL="971550" lvl="1" indent="-514350">
              <a:buFont typeface="+mj-lt"/>
              <a:buAutoNum type="arabicPeriod"/>
            </a:pPr>
            <a:endParaRPr lang="en-US" altLang="zh-CN"/>
          </a:p>
          <a:p>
            <a:pPr marL="971550" lvl="1" indent="-514350">
              <a:buFont typeface="+mj-lt"/>
              <a:buAutoNum type="arabicPeriod"/>
            </a:pPr>
            <a:r>
              <a:rPr lang="zh-CN" altLang="en-US" smtClean="0"/>
              <a:t>于是，                                 便是原方程的一个根，从而原方程必有因子           ；</a:t>
            </a:r>
            <a:endParaRPr lang="en-US" altLang="zh-CN" smtClean="0"/>
          </a:p>
          <a:p>
            <a:pPr marL="971550" lvl="1" indent="-514350">
              <a:buFont typeface="+mj-lt"/>
              <a:buAutoNum type="arabicPeriod"/>
            </a:pPr>
            <a:r>
              <a:rPr lang="zh-CN" altLang="en-US" smtClean="0"/>
              <a:t>因式分解后，利用一元二次方程求根公式求其另外两个根。</a:t>
            </a:r>
            <a:endParaRPr lang="zh-CN" altLang="en-US"/>
          </a:p>
        </p:txBody>
      </p:sp>
      <p:pic>
        <p:nvPicPr>
          <p:cNvPr id="12290" name="Picture 2" descr="C:\Users\Administrator\Desktop\laeqed304779633435764429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9119" y="2272181"/>
            <a:ext cx="3105150" cy="314325"/>
          </a:xfrm>
          <a:prstGeom prst="rect">
            <a:avLst/>
          </a:prstGeom>
          <a:noFill/>
          <a:extLst>
            <a:ext uri="{909E8E84-426E-40DD-AFC4-6F175D3DCCD1}">
              <a14:hiddenFill xmlns:a14="http://schemas.microsoft.com/office/drawing/2010/main">
                <a:solidFill>
                  <a:srgbClr val="FFFFFF"/>
                </a:solidFill>
              </a14:hiddenFill>
            </a:ext>
          </a:extLst>
        </p:spPr>
      </p:pic>
      <p:pic>
        <p:nvPicPr>
          <p:cNvPr id="12293" name="Picture 5" descr="C:\Users\Administrator\Desktop\laeqed377230415706245500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1728" y="2603061"/>
            <a:ext cx="2731485" cy="610839"/>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C:\Users\Administrator\Desktop\laeqed413316408450736478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4668" y="3378200"/>
            <a:ext cx="247650" cy="200025"/>
          </a:xfrm>
          <a:prstGeom prst="rect">
            <a:avLst/>
          </a:prstGeom>
          <a:noFill/>
          <a:extLst>
            <a:ext uri="{909E8E84-426E-40DD-AFC4-6F175D3DCCD1}">
              <a14:hiddenFill xmlns:a14="http://schemas.microsoft.com/office/drawing/2010/main">
                <a:solidFill>
                  <a:srgbClr val="FFFFFF"/>
                </a:solidFill>
              </a14:hiddenFill>
            </a:ext>
          </a:extLst>
        </p:spPr>
      </p:pic>
      <p:pic>
        <p:nvPicPr>
          <p:cNvPr id="12295" name="Picture 7" descr="C:\Users\Administrator\Desktop\laeqed245436298519335272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9608" y="3392305"/>
            <a:ext cx="266700" cy="200025"/>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C:\Users\Administrator\Desktop\laeqed328561488677480388.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0594" y="3698068"/>
            <a:ext cx="2667000" cy="581025"/>
          </a:xfrm>
          <a:prstGeom prst="rect">
            <a:avLst/>
          </a:prstGeom>
          <a:noFill/>
          <a:extLst>
            <a:ext uri="{909E8E84-426E-40DD-AFC4-6F175D3DCCD1}">
              <a14:hiddenFill xmlns:a14="http://schemas.microsoft.com/office/drawing/2010/main">
                <a:solidFill>
                  <a:srgbClr val="FFFFFF"/>
                </a:solidFill>
              </a14:hiddenFill>
            </a:ext>
          </a:extLst>
        </p:spPr>
      </p:pic>
      <p:pic>
        <p:nvPicPr>
          <p:cNvPr id="12298" name="Picture 10" descr="C:\Users\Administrator\Desktop\laeqed8628511028765331557.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88394" y="4346055"/>
            <a:ext cx="2724150" cy="361950"/>
          </a:xfrm>
          <a:prstGeom prst="rect">
            <a:avLst/>
          </a:prstGeom>
          <a:noFill/>
          <a:extLst>
            <a:ext uri="{909E8E84-426E-40DD-AFC4-6F175D3DCCD1}">
              <a14:hiddenFill xmlns:a14="http://schemas.microsoft.com/office/drawing/2010/main">
                <a:solidFill>
                  <a:srgbClr val="FFFFFF"/>
                </a:solidFill>
              </a14:hiddenFill>
            </a:ext>
          </a:extLst>
        </p:spPr>
      </p:pic>
      <p:pic>
        <p:nvPicPr>
          <p:cNvPr id="12299" name="Picture 11" descr="C:\Users\Administrator\Desktop\laeqed793524460206889943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37794" y="4813405"/>
            <a:ext cx="742950" cy="190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29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29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29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29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29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229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229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一元方程求根问题 </a:t>
            </a:r>
            <a:r>
              <a:rPr lang="en-US" altLang="zh-CN" smtClean="0"/>
              <a:t>(3)</a:t>
            </a:r>
            <a:endParaRPr lang="zh-CN" altLang="en-US"/>
          </a:p>
        </p:txBody>
      </p:sp>
      <p:sp>
        <p:nvSpPr>
          <p:cNvPr id="3" name="内容占位符 2"/>
          <p:cNvSpPr>
            <a:spLocks noGrp="1"/>
          </p:cNvSpPr>
          <p:nvPr>
            <p:ph idx="1"/>
          </p:nvPr>
        </p:nvSpPr>
        <p:spPr>
          <a:xfrm>
            <a:off x="299803" y="1886459"/>
            <a:ext cx="3575154" cy="4290934"/>
          </a:xfrm>
        </p:spPr>
        <p:txBody>
          <a:bodyPr>
            <a:normAutofit/>
          </a:bodyPr>
          <a:lstStyle/>
          <a:p>
            <a:r>
              <a:rPr lang="zh-CN" altLang="en-US"/>
              <a:t>一</a:t>
            </a:r>
            <a:r>
              <a:rPr lang="zh-CN" altLang="en-US" smtClean="0"/>
              <a:t>元四次方程求根：通过引入辅助变元和换元，将其降元为一元三次方程和一元二次方程。</a:t>
            </a:r>
            <a:endParaRPr lang="en-US" altLang="zh-CN" smtClean="0"/>
          </a:p>
          <a:p>
            <a:r>
              <a:rPr lang="zh-CN" altLang="en-US" smtClean="0"/>
              <a:t>求根公式的复杂程度度：</a:t>
            </a:r>
            <a:r>
              <a:rPr lang="en-US" altLang="zh-CN" smtClean="0"/>
              <a:t>… …</a:t>
            </a:r>
            <a:endParaRPr lang="zh-CN" altLang="en-US"/>
          </a:p>
        </p:txBody>
      </p:sp>
      <p:pic>
        <p:nvPicPr>
          <p:cNvPr id="13314" name="Picture 2" descr="C:\Users\Administrator\Desktop\0d338744ebf81a4cdf03677bd72a6059252da64b.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116197" y="1736557"/>
            <a:ext cx="4570603" cy="49257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3314"/>
                                        </p:tgtEl>
                                        <p:attrNameLst>
                                          <p:attrName>style.visibility</p:attrName>
                                        </p:attrNameLst>
                                      </p:cBhvr>
                                      <p:to>
                                        <p:strVal val="visible"/>
                                      </p:to>
                                    </p:set>
                                    <p:animEffect transition="in" filter="fade">
                                      <p:cBhvr>
                                        <p:cTn id="15" dur="1000"/>
                                        <p:tgtEl>
                                          <p:spTgt spid="13314"/>
                                        </p:tgtEl>
                                      </p:cBhvr>
                                    </p:animEffect>
                                    <p:anim calcmode="lin" valueType="num">
                                      <p:cBhvr>
                                        <p:cTn id="16" dur="1000" fill="hold"/>
                                        <p:tgtEl>
                                          <p:spTgt spid="13314"/>
                                        </p:tgtEl>
                                        <p:attrNameLst>
                                          <p:attrName>ppt_x</p:attrName>
                                        </p:attrNameLst>
                                      </p:cBhvr>
                                      <p:tavLst>
                                        <p:tav tm="0">
                                          <p:val>
                                            <p:strVal val="#ppt_x"/>
                                          </p:val>
                                        </p:tav>
                                        <p:tav tm="100000">
                                          <p:val>
                                            <p:strVal val="#ppt_x"/>
                                          </p:val>
                                        </p:tav>
                                      </p:tavLst>
                                    </p:anim>
                                    <p:anim calcmode="lin" valueType="num">
                                      <p:cBhvr>
                                        <p:cTn id="17"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一元</a:t>
            </a:r>
            <a:r>
              <a:rPr lang="zh-CN" altLang="en-US" smtClean="0"/>
              <a:t>方程求根问题 </a:t>
            </a:r>
            <a:r>
              <a:rPr lang="en-US" altLang="zh-CN" smtClean="0"/>
              <a:t>(4)</a:t>
            </a:r>
            <a:endParaRPr lang="zh-CN" altLang="en-US"/>
          </a:p>
        </p:txBody>
      </p:sp>
      <p:sp>
        <p:nvSpPr>
          <p:cNvPr id="3" name="内容占位符 2"/>
          <p:cNvSpPr>
            <a:spLocks noGrp="1"/>
          </p:cNvSpPr>
          <p:nvPr>
            <p:ph idx="1"/>
          </p:nvPr>
        </p:nvSpPr>
        <p:spPr/>
        <p:txBody>
          <a:bodyPr/>
          <a:lstStyle/>
          <a:p>
            <a:r>
              <a:rPr lang="zh-CN" altLang="en-US" smtClean="0"/>
              <a:t>五次以上一元代数方程求根问题</a:t>
            </a:r>
            <a:endParaRPr lang="en-US" altLang="zh-CN" smtClean="0"/>
          </a:p>
          <a:p>
            <a:pPr lvl="1"/>
            <a:r>
              <a:rPr lang="en-US" altLang="zh-CN" smtClean="0"/>
              <a:t>Abel-Ruffini </a:t>
            </a:r>
            <a:r>
              <a:rPr lang="zh-CN" altLang="en-US" smtClean="0"/>
              <a:t>定理：五次以上一元代数方程没有求根公式。</a:t>
            </a:r>
            <a:endParaRPr lang="en-US" altLang="zh-CN" smtClean="0"/>
          </a:p>
          <a:p>
            <a:pPr lvl="1"/>
            <a:r>
              <a:rPr lang="en-US" altLang="zh-CN" smtClean="0"/>
              <a:t>Galois</a:t>
            </a:r>
            <a:r>
              <a:rPr lang="zh-CN" altLang="en-US" smtClean="0"/>
              <a:t>：</a:t>
            </a:r>
            <a:r>
              <a:rPr lang="zh-CN" altLang="en-US"/>
              <a:t>给出</a:t>
            </a:r>
            <a:r>
              <a:rPr lang="zh-CN" altLang="en-US" smtClean="0"/>
              <a:t>了方程可用根式求解的充要条件，并指出方程</a:t>
            </a:r>
            <a:endParaRPr lang="en-US" altLang="zh-CN" smtClean="0"/>
          </a:p>
          <a:p>
            <a:pPr lvl="1"/>
            <a:endParaRPr lang="en-US" altLang="zh-CN"/>
          </a:p>
          <a:p>
            <a:pPr marL="457200" lvl="1" indent="0">
              <a:buNone/>
            </a:pPr>
            <a:r>
              <a:rPr lang="zh-CN" altLang="en-US" smtClean="0"/>
              <a:t>   的根不能用根式表示。</a:t>
            </a:r>
            <a:endParaRPr lang="en-US" altLang="zh-CN" smtClean="0"/>
          </a:p>
          <a:p>
            <a:pPr lvl="1"/>
            <a:r>
              <a:rPr lang="zh-CN" altLang="en-US" smtClean="0"/>
              <a:t>上述成果，促使了抽象代数学的产生与发展。</a:t>
            </a:r>
            <a:endParaRPr lang="en-US" altLang="zh-CN" smtClean="0"/>
          </a:p>
          <a:p>
            <a:endParaRPr lang="zh-CN" altLang="en-US"/>
          </a:p>
        </p:txBody>
      </p:sp>
      <p:pic>
        <p:nvPicPr>
          <p:cNvPr id="14338" name="Picture 2" descr="C:\Users\Administrator\Desktop\laeqed50535963376407722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7088" y="4087039"/>
            <a:ext cx="2351151" cy="368808"/>
          </a:xfrm>
          <a:prstGeom prst="rect">
            <a:avLst/>
          </a:prstGeom>
          <a:noFill/>
          <a:extLst>
            <a:ext uri="{909E8E84-426E-40DD-AFC4-6F175D3DCCD1}">
              <a14:hiddenFill xmlns:a14="http://schemas.microsoft.com/office/drawing/2010/main">
                <a:solidFill>
                  <a:srgbClr val="FFFFFF"/>
                </a:solidFill>
              </a14:hiddenFill>
            </a:ext>
          </a:extLst>
        </p:spPr>
      </p:pic>
      <p:pic>
        <p:nvPicPr>
          <p:cNvPr id="14339" name="Picture 3" descr="E:\Algebra Slides\Chp 1\ab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64" y="2146136"/>
            <a:ext cx="2915587" cy="4250613"/>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E:\Algebra Slides\Chp 1\galois.jpg"/>
          <p:cNvPicPr>
            <a:picLocks noChangeAspect="1" noChangeArrowheads="1"/>
          </p:cNvPicPr>
          <p:nvPr/>
        </p:nvPicPr>
        <p:blipFill rotWithShape="1">
          <a:blip r:embed="rId4">
            <a:extLst>
              <a:ext uri="{28A0092B-C50C-407E-A947-70E740481C1C}">
                <a14:useLocalDpi xmlns:a14="http://schemas.microsoft.com/office/drawing/2010/main" val="0"/>
              </a:ext>
            </a:extLst>
          </a:blip>
          <a:srcRect l="9579" r="9674"/>
          <a:stretch>
            <a:fillRect/>
          </a:stretch>
        </p:blipFill>
        <p:spPr bwMode="auto">
          <a:xfrm>
            <a:off x="4976734" y="2199257"/>
            <a:ext cx="3028014" cy="414437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3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4339"/>
                                        </p:tgtEl>
                                        <p:attrNameLst>
                                          <p:attrName>style.visibility</p:attrName>
                                        </p:attrNameLst>
                                      </p:cBhvr>
                                      <p:to>
                                        <p:strVal val="visible"/>
                                      </p:to>
                                    </p:set>
                                    <p:anim calcmode="lin" valueType="num">
                                      <p:cBhvr additive="base">
                                        <p:cTn id="27" dur="500" fill="hold"/>
                                        <p:tgtEl>
                                          <p:spTgt spid="14339"/>
                                        </p:tgtEl>
                                        <p:attrNameLst>
                                          <p:attrName>ppt_x</p:attrName>
                                        </p:attrNameLst>
                                      </p:cBhvr>
                                      <p:tavLst>
                                        <p:tav tm="0">
                                          <p:val>
                                            <p:strVal val="0-#ppt_w/2"/>
                                          </p:val>
                                        </p:tav>
                                        <p:tav tm="100000">
                                          <p:val>
                                            <p:strVal val="#ppt_x"/>
                                          </p:val>
                                        </p:tav>
                                      </p:tavLst>
                                    </p:anim>
                                    <p:anim calcmode="lin" valueType="num">
                                      <p:cBhvr additive="base">
                                        <p:cTn id="28" dur="500" fill="hold"/>
                                        <p:tgtEl>
                                          <p:spTgt spid="14339"/>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4340"/>
                                        </p:tgtEl>
                                        <p:attrNameLst>
                                          <p:attrName>style.visibility</p:attrName>
                                        </p:attrNameLst>
                                      </p:cBhvr>
                                      <p:to>
                                        <p:strVal val="visible"/>
                                      </p:to>
                                    </p:set>
                                    <p:anim calcmode="lin" valueType="num">
                                      <p:cBhvr additive="base">
                                        <p:cTn id="33" dur="500" fill="hold"/>
                                        <p:tgtEl>
                                          <p:spTgt spid="14340"/>
                                        </p:tgtEl>
                                        <p:attrNameLst>
                                          <p:attrName>ppt_x</p:attrName>
                                        </p:attrNameLst>
                                      </p:cBhvr>
                                      <p:tavLst>
                                        <p:tav tm="0">
                                          <p:val>
                                            <p:strVal val="1+#ppt_w/2"/>
                                          </p:val>
                                        </p:tav>
                                        <p:tav tm="100000">
                                          <p:val>
                                            <p:strVal val="#ppt_x"/>
                                          </p:val>
                                        </p:tav>
                                      </p:tavLst>
                                    </p:anim>
                                    <p:anim calcmode="lin" valueType="num">
                                      <p:cBhvr additive="base">
                                        <p:cTn id="34" dur="500" fill="hold"/>
                                        <p:tgtEl>
                                          <p:spTgt spid="143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方程近似解 </a:t>
            </a:r>
            <a:r>
              <a:rPr lang="en-US" altLang="zh-CN" smtClean="0"/>
              <a:t>(1)</a:t>
            </a:r>
            <a:endParaRPr lang="zh-CN" altLang="en-US"/>
          </a:p>
        </p:txBody>
      </p:sp>
      <p:sp>
        <p:nvSpPr>
          <p:cNvPr id="3" name="内容占位符 2"/>
          <p:cNvSpPr>
            <a:spLocks noGrp="1"/>
          </p:cNvSpPr>
          <p:nvPr>
            <p:ph idx="1"/>
          </p:nvPr>
        </p:nvSpPr>
        <p:spPr>
          <a:xfrm>
            <a:off x="457200" y="1600200"/>
            <a:ext cx="8229600" cy="4830580"/>
          </a:xfrm>
        </p:spPr>
        <p:txBody>
          <a:bodyPr>
            <a:normAutofit/>
          </a:bodyPr>
          <a:lstStyle/>
          <a:p>
            <a:r>
              <a:rPr lang="zh-CN" altLang="en-US"/>
              <a:t>更</a:t>
            </a:r>
            <a:r>
              <a:rPr lang="zh-CN" altLang="en-US" smtClean="0"/>
              <a:t>一般的（一元）超越方程：</a:t>
            </a:r>
            <a:endParaRPr lang="en-US" altLang="zh-CN" smtClean="0"/>
          </a:p>
          <a:p>
            <a:pPr lvl="1"/>
            <a:r>
              <a:rPr lang="en-US" altLang="zh-CN" smtClean="0"/>
              <a:t> </a:t>
            </a:r>
          </a:p>
          <a:p>
            <a:r>
              <a:rPr lang="zh-CN" altLang="en-US" smtClean="0"/>
              <a:t>多元方程组求解：</a:t>
            </a:r>
            <a:endParaRPr lang="en-US" altLang="zh-CN" smtClean="0"/>
          </a:p>
          <a:p>
            <a:pPr lvl="1"/>
            <a:endParaRPr lang="en-US" altLang="zh-CN" smtClean="0"/>
          </a:p>
          <a:p>
            <a:pPr lvl="1"/>
            <a:r>
              <a:rPr lang="en-US" altLang="zh-CN"/>
              <a:t> </a:t>
            </a:r>
            <a:endParaRPr lang="en-US" altLang="zh-CN" smtClean="0"/>
          </a:p>
          <a:p>
            <a:pPr lvl="1"/>
            <a:endParaRPr lang="en-US" altLang="zh-CN"/>
          </a:p>
          <a:p>
            <a:r>
              <a:rPr lang="zh-CN" altLang="en-US" smtClean="0"/>
              <a:t>求近似解？</a:t>
            </a:r>
          </a:p>
          <a:p>
            <a:pPr lvl="1"/>
            <a:r>
              <a:rPr lang="zh-CN" altLang="en-US" smtClean="0"/>
              <a:t>不求方程的精确解，而是（利用计算机）求其近似解。</a:t>
            </a:r>
            <a:endParaRPr lang="zh-CN" altLang="en-US"/>
          </a:p>
        </p:txBody>
      </p:sp>
      <p:pic>
        <p:nvPicPr>
          <p:cNvPr id="15362" name="Picture 2" descr="C:\Users\Administrator\Desktop\laeqed213904037832828938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7989" y="2255271"/>
            <a:ext cx="4788218" cy="377190"/>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descr="C:\Users\Administrator\Desktop\laeqed173143998522606539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8508" y="3622218"/>
            <a:ext cx="4310444" cy="9335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36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36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方程近似解 </a:t>
            </a:r>
            <a:r>
              <a:rPr lang="en-US" altLang="zh-CN" smtClean="0"/>
              <a:t>(2)</a:t>
            </a:r>
            <a:endParaRPr lang="zh-CN" altLang="en-US"/>
          </a:p>
        </p:txBody>
      </p:sp>
      <p:sp>
        <p:nvSpPr>
          <p:cNvPr id="3" name="内容占位符 2"/>
          <p:cNvSpPr>
            <a:spLocks noGrp="1"/>
          </p:cNvSpPr>
          <p:nvPr>
            <p:ph idx="1"/>
          </p:nvPr>
        </p:nvSpPr>
        <p:spPr/>
        <p:txBody>
          <a:bodyPr/>
          <a:lstStyle/>
          <a:p>
            <a:r>
              <a:rPr lang="zh-CN" altLang="en-US" smtClean="0"/>
              <a:t>何谓方程近似解？</a:t>
            </a:r>
            <a:endParaRPr lang="en-US" altLang="zh-CN" smtClean="0"/>
          </a:p>
          <a:p>
            <a:pPr lvl="1"/>
            <a:r>
              <a:rPr lang="zh-CN" altLang="en-US" smtClean="0"/>
              <a:t>给定精度           ，称      为方程的一个“近似解”，如果                    成立。</a:t>
            </a:r>
            <a:endParaRPr lang="en-US" altLang="zh-CN" smtClean="0"/>
          </a:p>
          <a:p>
            <a:pPr lvl="1"/>
            <a:r>
              <a:rPr lang="zh-CN" altLang="en-US"/>
              <a:t>本</a:t>
            </a:r>
            <a:r>
              <a:rPr lang="zh-CN" altLang="en-US" smtClean="0"/>
              <a:t>节主要讨论一元方程近似解的求法。</a:t>
            </a:r>
            <a:endParaRPr lang="en-US" altLang="zh-CN" smtClean="0"/>
          </a:p>
          <a:p>
            <a:r>
              <a:rPr lang="zh-CN" altLang="en-US" smtClean="0"/>
              <a:t> 主要方法：</a:t>
            </a:r>
            <a:endParaRPr lang="en-US" altLang="zh-CN" sz="2800" smtClean="0"/>
          </a:p>
          <a:p>
            <a:pPr marL="971550" lvl="1" indent="-514350">
              <a:buFont typeface="+mj-lt"/>
              <a:buAutoNum type="arabicPeriod"/>
            </a:pPr>
            <a:r>
              <a:rPr lang="zh-CN" altLang="en-US" sz="3200" smtClean="0"/>
              <a:t>二分法；</a:t>
            </a:r>
            <a:endParaRPr lang="en-US" altLang="zh-CN" sz="3200" smtClean="0"/>
          </a:p>
          <a:p>
            <a:pPr marL="971550" lvl="1" indent="-514350">
              <a:buFont typeface="+mj-lt"/>
              <a:buAutoNum type="arabicPeriod"/>
            </a:pPr>
            <a:r>
              <a:rPr lang="zh-CN" altLang="en-US" sz="3200" smtClean="0"/>
              <a:t>函数迭代法；</a:t>
            </a:r>
            <a:endParaRPr lang="en-US" altLang="zh-CN" sz="3200" smtClean="0"/>
          </a:p>
          <a:p>
            <a:pPr marL="971550" lvl="1" indent="-514350">
              <a:buFont typeface="+mj-lt"/>
              <a:buAutoNum type="arabicPeriod"/>
            </a:pPr>
            <a:r>
              <a:rPr lang="zh-CN" altLang="en-US" sz="3200" smtClean="0"/>
              <a:t>牛顿迭代法。</a:t>
            </a:r>
            <a:r>
              <a:rPr lang="zh-CN" altLang="en-US" smtClean="0"/>
              <a:t>     </a:t>
            </a:r>
            <a:endParaRPr lang="zh-CN" altLang="en-US"/>
          </a:p>
        </p:txBody>
      </p:sp>
      <p:pic>
        <p:nvPicPr>
          <p:cNvPr id="16386" name="Picture 2" descr="C:\Users\Administrator\Desktop\laeqed635253358226664896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0539" y="2338674"/>
            <a:ext cx="695325" cy="219075"/>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C:\Users\Administrator\Desktop\laeqed162095878103547213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7948" y="2377345"/>
            <a:ext cx="266700" cy="190500"/>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C:\Users\Administrator\Desktop\laeqed641156412480191576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8613" y="2684853"/>
            <a:ext cx="1381125" cy="3238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38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38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38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nodeType="after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二分法方程求解</a:t>
            </a:r>
            <a:r>
              <a:rPr lang="en-US" altLang="zh-CN" smtClean="0"/>
              <a:t>(1)</a:t>
            </a:r>
            <a:endParaRPr lang="zh-CN" altLang="en-US"/>
          </a:p>
        </p:txBody>
      </p:sp>
      <p:sp>
        <p:nvSpPr>
          <p:cNvPr id="3" name="内容占位符 2"/>
          <p:cNvSpPr>
            <a:spLocks noGrp="1"/>
          </p:cNvSpPr>
          <p:nvPr>
            <p:ph idx="1"/>
          </p:nvPr>
        </p:nvSpPr>
        <p:spPr>
          <a:xfrm>
            <a:off x="457200" y="1600200"/>
            <a:ext cx="8229600" cy="1637675"/>
          </a:xfrm>
        </p:spPr>
        <p:txBody>
          <a:bodyPr/>
          <a:lstStyle/>
          <a:p>
            <a:r>
              <a:rPr lang="zh-CN" altLang="en-US" smtClean="0"/>
              <a:t>二分法及使用条件：</a:t>
            </a:r>
            <a:endParaRPr lang="en-US" altLang="zh-CN" smtClean="0"/>
          </a:p>
          <a:p>
            <a:pPr lvl="1"/>
            <a:r>
              <a:rPr lang="zh-CN" altLang="en-US" smtClean="0"/>
              <a:t>设函数                       ，且                        ，则由介值定理知，存在                ，使得               。</a:t>
            </a:r>
            <a:endParaRPr lang="zh-CN" altLang="en-US"/>
          </a:p>
        </p:txBody>
      </p:sp>
      <p:pic>
        <p:nvPicPr>
          <p:cNvPr id="1026" name="Picture 2" descr="C:\Users\Administrator\Desktop\laeqed223320627417184072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9584" y="2306949"/>
            <a:ext cx="1733550" cy="3333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istrator\Desktop\laeqed687066599121437434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8055" y="2286494"/>
            <a:ext cx="1704975" cy="32385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istrator\Desktop\laeqed329815121334570687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4131" y="2711268"/>
            <a:ext cx="1066800" cy="333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Administrator\Desktop\laeqed130743602828559082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20580" y="2716030"/>
            <a:ext cx="1104900" cy="32385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直接箭头连接符 8"/>
          <p:cNvCxnSpPr/>
          <p:nvPr/>
        </p:nvCxnSpPr>
        <p:spPr>
          <a:xfrm>
            <a:off x="1251242" y="5522533"/>
            <a:ext cx="5305777" cy="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1989251" y="3611288"/>
            <a:ext cx="0" cy="2503357"/>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 name="任意多边形 3"/>
          <p:cNvSpPr/>
          <p:nvPr/>
        </p:nvSpPr>
        <p:spPr>
          <a:xfrm>
            <a:off x="2314600" y="3716823"/>
            <a:ext cx="3672590" cy="2434431"/>
          </a:xfrm>
          <a:custGeom>
            <a:avLst/>
            <a:gdLst>
              <a:gd name="connsiteX0" fmla="*/ 0 w 3672590"/>
              <a:gd name="connsiteY0" fmla="*/ 832531 h 2256596"/>
              <a:gd name="connsiteX1" fmla="*/ 659568 w 3672590"/>
              <a:gd name="connsiteY1" fmla="*/ 8072 h 2256596"/>
              <a:gd name="connsiteX2" fmla="*/ 1708879 w 3672590"/>
              <a:gd name="connsiteY2" fmla="*/ 502747 h 2256596"/>
              <a:gd name="connsiteX3" fmla="*/ 2803161 w 3672590"/>
              <a:gd name="connsiteY3" fmla="*/ 1911823 h 2256596"/>
              <a:gd name="connsiteX4" fmla="*/ 3672590 w 3672590"/>
              <a:gd name="connsiteY4" fmla="*/ 2256596 h 2256596"/>
              <a:gd name="connsiteX0-1" fmla="*/ 0 w 3672590"/>
              <a:gd name="connsiteY0-2" fmla="*/ 901261 h 2325326"/>
              <a:gd name="connsiteX1-3" fmla="*/ 659568 w 3672590"/>
              <a:gd name="connsiteY1-4" fmla="*/ 76802 h 2325326"/>
              <a:gd name="connsiteX2-5" fmla="*/ 1079292 w 3672590"/>
              <a:gd name="connsiteY2-6" fmla="*/ 91792 h 2325326"/>
              <a:gd name="connsiteX3-7" fmla="*/ 1708879 w 3672590"/>
              <a:gd name="connsiteY3-8" fmla="*/ 571477 h 2325326"/>
              <a:gd name="connsiteX4-9" fmla="*/ 2803161 w 3672590"/>
              <a:gd name="connsiteY4-10" fmla="*/ 1980553 h 2325326"/>
              <a:gd name="connsiteX5" fmla="*/ 3672590 w 3672590"/>
              <a:gd name="connsiteY5" fmla="*/ 2325326 h 2325326"/>
              <a:gd name="connsiteX0-11" fmla="*/ 0 w 3672590"/>
              <a:gd name="connsiteY0-12" fmla="*/ 901261 h 2325326"/>
              <a:gd name="connsiteX1-13" fmla="*/ 659568 w 3672590"/>
              <a:gd name="connsiteY1-14" fmla="*/ 76802 h 2325326"/>
              <a:gd name="connsiteX2-15" fmla="*/ 1079292 w 3672590"/>
              <a:gd name="connsiteY2-16" fmla="*/ 91792 h 2325326"/>
              <a:gd name="connsiteX3-17" fmla="*/ 1708879 w 3672590"/>
              <a:gd name="connsiteY3-18" fmla="*/ 571477 h 2325326"/>
              <a:gd name="connsiteX4-19" fmla="*/ 2803161 w 3672590"/>
              <a:gd name="connsiteY4-20" fmla="*/ 1980553 h 2325326"/>
              <a:gd name="connsiteX5-21" fmla="*/ 3672590 w 3672590"/>
              <a:gd name="connsiteY5-22" fmla="*/ 2325326 h 2325326"/>
              <a:gd name="connsiteX0-23" fmla="*/ 0 w 3672590"/>
              <a:gd name="connsiteY0-24" fmla="*/ 932515 h 2356580"/>
              <a:gd name="connsiteX1-25" fmla="*/ 659568 w 3672590"/>
              <a:gd name="connsiteY1-26" fmla="*/ 108056 h 2356580"/>
              <a:gd name="connsiteX2-27" fmla="*/ 1169233 w 3672590"/>
              <a:gd name="connsiteY2-28" fmla="*/ 63085 h 2356580"/>
              <a:gd name="connsiteX3-29" fmla="*/ 1708879 w 3672590"/>
              <a:gd name="connsiteY3-30" fmla="*/ 602731 h 2356580"/>
              <a:gd name="connsiteX4-31" fmla="*/ 2803161 w 3672590"/>
              <a:gd name="connsiteY4-32" fmla="*/ 2011807 h 2356580"/>
              <a:gd name="connsiteX5-33" fmla="*/ 3672590 w 3672590"/>
              <a:gd name="connsiteY5-34" fmla="*/ 2356580 h 2356580"/>
              <a:gd name="connsiteX0-35" fmla="*/ 0 w 3672590"/>
              <a:gd name="connsiteY0-36" fmla="*/ 957146 h 2381211"/>
              <a:gd name="connsiteX1-37" fmla="*/ 659568 w 3672590"/>
              <a:gd name="connsiteY1-38" fmla="*/ 132687 h 2381211"/>
              <a:gd name="connsiteX2-39" fmla="*/ 1169233 w 3672590"/>
              <a:gd name="connsiteY2-40" fmla="*/ 87716 h 2381211"/>
              <a:gd name="connsiteX3-41" fmla="*/ 1708879 w 3672590"/>
              <a:gd name="connsiteY3-42" fmla="*/ 627362 h 2381211"/>
              <a:gd name="connsiteX4-43" fmla="*/ 2803161 w 3672590"/>
              <a:gd name="connsiteY4-44" fmla="*/ 2036438 h 2381211"/>
              <a:gd name="connsiteX5-45" fmla="*/ 3672590 w 3672590"/>
              <a:gd name="connsiteY5-46" fmla="*/ 2381211 h 2381211"/>
              <a:gd name="connsiteX0-47" fmla="*/ 0 w 3672590"/>
              <a:gd name="connsiteY0-48" fmla="*/ 957146 h 2381211"/>
              <a:gd name="connsiteX1-49" fmla="*/ 659568 w 3672590"/>
              <a:gd name="connsiteY1-50" fmla="*/ 132687 h 2381211"/>
              <a:gd name="connsiteX2-51" fmla="*/ 1169233 w 3672590"/>
              <a:gd name="connsiteY2-52" fmla="*/ 87716 h 2381211"/>
              <a:gd name="connsiteX3-53" fmla="*/ 1708879 w 3672590"/>
              <a:gd name="connsiteY3-54" fmla="*/ 627362 h 2381211"/>
              <a:gd name="connsiteX4-55" fmla="*/ 2803161 w 3672590"/>
              <a:gd name="connsiteY4-56" fmla="*/ 2036438 h 2381211"/>
              <a:gd name="connsiteX5-57" fmla="*/ 3672590 w 3672590"/>
              <a:gd name="connsiteY5-58" fmla="*/ 2381211 h 2381211"/>
              <a:gd name="connsiteX0-59" fmla="*/ 0 w 3672590"/>
              <a:gd name="connsiteY0-60" fmla="*/ 957146 h 2381211"/>
              <a:gd name="connsiteX1-61" fmla="*/ 659568 w 3672590"/>
              <a:gd name="connsiteY1-62" fmla="*/ 132687 h 2381211"/>
              <a:gd name="connsiteX2-63" fmla="*/ 1169233 w 3672590"/>
              <a:gd name="connsiteY2-64" fmla="*/ 87716 h 2381211"/>
              <a:gd name="connsiteX3-65" fmla="*/ 1708879 w 3672590"/>
              <a:gd name="connsiteY3-66" fmla="*/ 627362 h 2381211"/>
              <a:gd name="connsiteX4-67" fmla="*/ 2803161 w 3672590"/>
              <a:gd name="connsiteY4-68" fmla="*/ 2036438 h 2381211"/>
              <a:gd name="connsiteX5-69" fmla="*/ 3672590 w 3672590"/>
              <a:gd name="connsiteY5-70" fmla="*/ 2381211 h 2381211"/>
              <a:gd name="connsiteX0-71" fmla="*/ 0 w 3672590"/>
              <a:gd name="connsiteY0-72" fmla="*/ 832532 h 2256597"/>
              <a:gd name="connsiteX1-73" fmla="*/ 659568 w 3672590"/>
              <a:gd name="connsiteY1-74" fmla="*/ 8073 h 2256597"/>
              <a:gd name="connsiteX2-75" fmla="*/ 1708879 w 3672590"/>
              <a:gd name="connsiteY2-76" fmla="*/ 502748 h 2256597"/>
              <a:gd name="connsiteX3-77" fmla="*/ 2803161 w 3672590"/>
              <a:gd name="connsiteY3-78" fmla="*/ 1911824 h 2256597"/>
              <a:gd name="connsiteX4-79" fmla="*/ 3672590 w 3672590"/>
              <a:gd name="connsiteY4-80" fmla="*/ 2256597 h 2256597"/>
              <a:gd name="connsiteX0-81" fmla="*/ 0 w 3672590"/>
              <a:gd name="connsiteY0-82" fmla="*/ 836132 h 2260197"/>
              <a:gd name="connsiteX1-83" fmla="*/ 659568 w 3672590"/>
              <a:gd name="connsiteY1-84" fmla="*/ 11673 h 2260197"/>
              <a:gd name="connsiteX2-85" fmla="*/ 1708879 w 3672590"/>
              <a:gd name="connsiteY2-86" fmla="*/ 506348 h 2260197"/>
              <a:gd name="connsiteX3-87" fmla="*/ 2803161 w 3672590"/>
              <a:gd name="connsiteY3-88" fmla="*/ 1915424 h 2260197"/>
              <a:gd name="connsiteX4-89" fmla="*/ 3672590 w 3672590"/>
              <a:gd name="connsiteY4-90" fmla="*/ 2260197 h 2260197"/>
              <a:gd name="connsiteX0-91" fmla="*/ 0 w 3672590"/>
              <a:gd name="connsiteY0-92" fmla="*/ 874397 h 2298462"/>
              <a:gd name="connsiteX1-93" fmla="*/ 659568 w 3672590"/>
              <a:gd name="connsiteY1-94" fmla="*/ 49938 h 2298462"/>
              <a:gd name="connsiteX2-95" fmla="*/ 1708879 w 3672590"/>
              <a:gd name="connsiteY2-96" fmla="*/ 544613 h 2298462"/>
              <a:gd name="connsiteX3-97" fmla="*/ 2803161 w 3672590"/>
              <a:gd name="connsiteY3-98" fmla="*/ 1953689 h 2298462"/>
              <a:gd name="connsiteX4-99" fmla="*/ 3672590 w 3672590"/>
              <a:gd name="connsiteY4-100" fmla="*/ 2298462 h 2298462"/>
              <a:gd name="connsiteX0-101" fmla="*/ 0 w 3672590"/>
              <a:gd name="connsiteY0-102" fmla="*/ 862941 h 2287006"/>
              <a:gd name="connsiteX1-103" fmla="*/ 659568 w 3672590"/>
              <a:gd name="connsiteY1-104" fmla="*/ 38482 h 2287006"/>
              <a:gd name="connsiteX2-105" fmla="*/ 1708879 w 3672590"/>
              <a:gd name="connsiteY2-106" fmla="*/ 533157 h 2287006"/>
              <a:gd name="connsiteX3-107" fmla="*/ 2608289 w 3672590"/>
              <a:gd name="connsiteY3-108" fmla="*/ 1732371 h 2287006"/>
              <a:gd name="connsiteX4-109" fmla="*/ 3672590 w 3672590"/>
              <a:gd name="connsiteY4-110" fmla="*/ 2287006 h 2287006"/>
              <a:gd name="connsiteX0-111" fmla="*/ 0 w 3672590"/>
              <a:gd name="connsiteY0-112" fmla="*/ 948405 h 2372470"/>
              <a:gd name="connsiteX1-113" fmla="*/ 659568 w 3672590"/>
              <a:gd name="connsiteY1-114" fmla="*/ 123946 h 2372470"/>
              <a:gd name="connsiteX2-115" fmla="*/ 1693889 w 3672590"/>
              <a:gd name="connsiteY2-116" fmla="*/ 183906 h 2372470"/>
              <a:gd name="connsiteX3-117" fmla="*/ 2608289 w 3672590"/>
              <a:gd name="connsiteY3-118" fmla="*/ 1817835 h 2372470"/>
              <a:gd name="connsiteX4-119" fmla="*/ 3672590 w 3672590"/>
              <a:gd name="connsiteY4-120" fmla="*/ 2372470 h 2372470"/>
              <a:gd name="connsiteX0-121" fmla="*/ 0 w 3672590"/>
              <a:gd name="connsiteY0-122" fmla="*/ 936892 h 2360957"/>
              <a:gd name="connsiteX1-123" fmla="*/ 659568 w 3672590"/>
              <a:gd name="connsiteY1-124" fmla="*/ 112433 h 2360957"/>
              <a:gd name="connsiteX2-125" fmla="*/ 1693889 w 3672590"/>
              <a:gd name="connsiteY2-126" fmla="*/ 172393 h 2360957"/>
              <a:gd name="connsiteX3-127" fmla="*/ 2608289 w 3672590"/>
              <a:gd name="connsiteY3-128" fmla="*/ 1806322 h 2360957"/>
              <a:gd name="connsiteX4-129" fmla="*/ 3672590 w 3672590"/>
              <a:gd name="connsiteY4-130" fmla="*/ 2360957 h 2360957"/>
              <a:gd name="connsiteX0-131" fmla="*/ 0 w 3672590"/>
              <a:gd name="connsiteY0-132" fmla="*/ 966002 h 2390067"/>
              <a:gd name="connsiteX1-133" fmla="*/ 659568 w 3672590"/>
              <a:gd name="connsiteY1-134" fmla="*/ 141543 h 2390067"/>
              <a:gd name="connsiteX2-135" fmla="*/ 1693889 w 3672590"/>
              <a:gd name="connsiteY2-136" fmla="*/ 201503 h 2390067"/>
              <a:gd name="connsiteX3-137" fmla="*/ 2608289 w 3672590"/>
              <a:gd name="connsiteY3-138" fmla="*/ 1835432 h 2390067"/>
              <a:gd name="connsiteX4-139" fmla="*/ 3672590 w 3672590"/>
              <a:gd name="connsiteY4-140" fmla="*/ 2390067 h 2390067"/>
              <a:gd name="connsiteX0-141" fmla="*/ 0 w 3672590"/>
              <a:gd name="connsiteY0-142" fmla="*/ 987495 h 2411560"/>
              <a:gd name="connsiteX1-143" fmla="*/ 659568 w 3672590"/>
              <a:gd name="connsiteY1-144" fmla="*/ 163036 h 2411560"/>
              <a:gd name="connsiteX2-145" fmla="*/ 1693889 w 3672590"/>
              <a:gd name="connsiteY2-146" fmla="*/ 222996 h 2411560"/>
              <a:gd name="connsiteX3-147" fmla="*/ 2608289 w 3672590"/>
              <a:gd name="connsiteY3-148" fmla="*/ 1856925 h 2411560"/>
              <a:gd name="connsiteX4-149" fmla="*/ 3672590 w 3672590"/>
              <a:gd name="connsiteY4-150" fmla="*/ 2411560 h 2411560"/>
              <a:gd name="connsiteX0-151" fmla="*/ 0 w 3672590"/>
              <a:gd name="connsiteY0-152" fmla="*/ 1010366 h 2434431"/>
              <a:gd name="connsiteX1-153" fmla="*/ 659568 w 3672590"/>
              <a:gd name="connsiteY1-154" fmla="*/ 185907 h 2434431"/>
              <a:gd name="connsiteX2-155" fmla="*/ 1693889 w 3672590"/>
              <a:gd name="connsiteY2-156" fmla="*/ 245867 h 2434431"/>
              <a:gd name="connsiteX3-157" fmla="*/ 2608289 w 3672590"/>
              <a:gd name="connsiteY3-158" fmla="*/ 1879796 h 2434431"/>
              <a:gd name="connsiteX4-159" fmla="*/ 3672590 w 3672590"/>
              <a:gd name="connsiteY4-160" fmla="*/ 2434431 h 2434431"/>
            </a:gdLst>
            <a:ahLst/>
            <a:cxnLst>
              <a:cxn ang="0">
                <a:pos x="connsiteX0-151" y="connsiteY0-152"/>
              </a:cxn>
              <a:cxn ang="0">
                <a:pos x="connsiteX1-153" y="connsiteY1-154"/>
              </a:cxn>
              <a:cxn ang="0">
                <a:pos x="connsiteX2-155" y="connsiteY2-156"/>
              </a:cxn>
              <a:cxn ang="0">
                <a:pos x="connsiteX3-157" y="connsiteY3-158"/>
              </a:cxn>
              <a:cxn ang="0">
                <a:pos x="connsiteX4-159" y="connsiteY4-160"/>
              </a:cxn>
            </a:cxnLst>
            <a:rect l="l" t="t" r="r" b="b"/>
            <a:pathLst>
              <a:path w="3672590" h="2434431">
                <a:moveTo>
                  <a:pt x="0" y="1010366"/>
                </a:moveTo>
                <a:cubicBezTo>
                  <a:pt x="187377" y="625618"/>
                  <a:pt x="407233" y="388275"/>
                  <a:pt x="659568" y="185907"/>
                </a:cubicBezTo>
                <a:cubicBezTo>
                  <a:pt x="911903" y="-16461"/>
                  <a:pt x="1309142" y="-126389"/>
                  <a:pt x="1693889" y="245867"/>
                </a:cubicBezTo>
                <a:cubicBezTo>
                  <a:pt x="2078636" y="618123"/>
                  <a:pt x="2278506" y="1515035"/>
                  <a:pt x="2608289" y="1879796"/>
                </a:cubicBezTo>
                <a:cubicBezTo>
                  <a:pt x="2938072" y="2244557"/>
                  <a:pt x="3401518" y="2408198"/>
                  <a:pt x="3672590" y="2434431"/>
                </a:cubicBez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 name="直接连接符 5"/>
          <p:cNvCxnSpPr>
            <a:stCxn id="4" idx="0"/>
          </p:cNvCxnSpPr>
          <p:nvPr/>
        </p:nvCxnSpPr>
        <p:spPr>
          <a:xfrm>
            <a:off x="2314600" y="4727189"/>
            <a:ext cx="0" cy="79534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987190" y="5508885"/>
            <a:ext cx="0" cy="59211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1031" name="Picture 7" descr="C:\Users\Administrator\Desktop\laeqed4427660634667871787.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17738" y="5654675"/>
            <a:ext cx="1524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Administrator\Desktop\laeqed7871384265501007165.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4725" y="5581650"/>
            <a:ext cx="1524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Administrator\Desktop\laeqed883167432975044437.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00405" y="5610563"/>
            <a:ext cx="1333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Users\Administrator\Desktop\laeqed3608508849055386329.png"/>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3236419" y="3986592"/>
            <a:ext cx="440826" cy="267645"/>
          </a:xfrm>
          <a:prstGeom prst="rect">
            <a:avLst/>
          </a:prstGeom>
          <a:noFill/>
          <a:extLst>
            <a:ext uri="{909E8E84-426E-40DD-AFC4-6F175D3DCCD1}">
              <a14:hiddenFill xmlns:a14="http://schemas.microsoft.com/office/drawing/2010/main">
                <a:solidFill>
                  <a:srgbClr val="FFFFFF"/>
                </a:solidFill>
              </a14:hiddenFill>
            </a:ext>
          </a:extLst>
        </p:spPr>
      </p:pic>
      <p:sp>
        <p:nvSpPr>
          <p:cNvPr id="8" name="椭圆 7"/>
          <p:cNvSpPr/>
          <p:nvPr/>
        </p:nvSpPr>
        <p:spPr>
          <a:xfrm>
            <a:off x="4848745" y="5463915"/>
            <a:ext cx="45719" cy="7276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par>
                                <p:cTn id="32" presetID="22" presetClass="entr" presetSubtype="4"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1" presetClass="entr" presetSubtype="0" fill="hold" nodeType="withEffect">
                                  <p:stCondLst>
                                    <p:cond delay="0"/>
                                  </p:stCondLst>
                                  <p:childTnLst>
                                    <p:set>
                                      <p:cBhvr>
                                        <p:cTn id="36" dur="1" fill="hold">
                                          <p:stCondLst>
                                            <p:cond delay="0"/>
                                          </p:stCondLst>
                                        </p:cTn>
                                        <p:tgtEl>
                                          <p:spTgt spid="103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3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二分法方程求解 </a:t>
            </a:r>
            <a:r>
              <a:rPr lang="en-US" altLang="zh-CN" smtClean="0"/>
              <a:t>(2)</a:t>
            </a:r>
            <a:endParaRPr lang="zh-CN" altLang="en-US"/>
          </a:p>
        </p:txBody>
      </p:sp>
      <p:sp>
        <p:nvSpPr>
          <p:cNvPr id="3" name="内容占位符 2"/>
          <p:cNvSpPr>
            <a:spLocks noGrp="1"/>
          </p:cNvSpPr>
          <p:nvPr>
            <p:ph idx="1"/>
          </p:nvPr>
        </p:nvSpPr>
        <p:spPr/>
        <p:txBody>
          <a:bodyPr/>
          <a:lstStyle/>
          <a:p>
            <a:r>
              <a:rPr lang="zh-CN" altLang="en-US" smtClean="0"/>
              <a:t>求解步骤：</a:t>
            </a:r>
            <a:endParaRPr lang="en-US" altLang="zh-CN" smtClean="0"/>
          </a:p>
          <a:p>
            <a:pPr marL="971550" lvl="1" indent="-514350">
              <a:buFont typeface="+mj-lt"/>
              <a:buAutoNum type="arabicPeriod"/>
            </a:pPr>
            <a:r>
              <a:rPr lang="zh-CN" altLang="en-US" smtClean="0"/>
              <a:t>令            ，          ，        ；</a:t>
            </a:r>
            <a:endParaRPr lang="en-US" altLang="zh-CN" smtClean="0"/>
          </a:p>
          <a:p>
            <a:pPr marL="971550" lvl="1" indent="-514350">
              <a:buFont typeface="+mj-lt"/>
              <a:buAutoNum type="arabicPeriod"/>
            </a:pPr>
            <a:r>
              <a:rPr lang="zh-CN" altLang="en-US" smtClean="0"/>
              <a:t>令                             ；</a:t>
            </a:r>
            <a:endParaRPr lang="en-US" altLang="zh-CN" smtClean="0"/>
          </a:p>
          <a:p>
            <a:pPr marL="971550" lvl="1" indent="-514350">
              <a:buFont typeface="+mj-lt"/>
              <a:buAutoNum type="arabicPeriod"/>
            </a:pPr>
            <a:r>
              <a:rPr lang="zh-CN" altLang="en-US" smtClean="0"/>
              <a:t>若                    则算法停止，输出      ；</a:t>
            </a:r>
            <a:endParaRPr lang="en-US" altLang="zh-CN" smtClean="0"/>
          </a:p>
          <a:p>
            <a:pPr marL="971550" lvl="1" indent="-514350">
              <a:buFont typeface="+mj-lt"/>
              <a:buAutoNum type="arabicPeriod"/>
            </a:pPr>
            <a:r>
              <a:rPr lang="zh-CN" altLang="en-US" smtClean="0"/>
              <a:t>若                           则令                  ，               ；否则令                  ，               ；</a:t>
            </a:r>
            <a:endParaRPr lang="en-US" altLang="zh-CN" smtClean="0"/>
          </a:p>
          <a:p>
            <a:pPr marL="971550" lvl="1" indent="-514350">
              <a:buFont typeface="+mj-lt"/>
              <a:buAutoNum type="arabicPeriod"/>
            </a:pPr>
            <a:r>
              <a:rPr lang="en-US" altLang="zh-CN" smtClean="0"/>
              <a:t>               </a:t>
            </a:r>
            <a:r>
              <a:rPr lang="zh-CN" altLang="en-US" smtClean="0"/>
              <a:t>，转步骤 </a:t>
            </a:r>
            <a:r>
              <a:rPr lang="en-US" altLang="zh-CN" smtClean="0"/>
              <a:t>2</a:t>
            </a:r>
            <a:r>
              <a:rPr lang="zh-CN" altLang="en-US" smtClean="0"/>
              <a:t>。</a:t>
            </a:r>
            <a:endParaRPr lang="zh-CN" altLang="en-US"/>
          </a:p>
        </p:txBody>
      </p:sp>
      <p:pic>
        <p:nvPicPr>
          <p:cNvPr id="2050" name="Picture 2" descr="C:\Users\Administrator\Desktop\laeqed867531000529494191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5363" y="2371665"/>
            <a:ext cx="828675" cy="1905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dministrator\Desktop\laeqed619717653580463312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7000" y="2320266"/>
            <a:ext cx="828675" cy="2762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dministrator\Desktop\laeqed632203515367419591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3349" y="2335362"/>
            <a:ext cx="6953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Administrator\Desktop\laeqed70545449791902810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5363" y="2789746"/>
            <a:ext cx="2124075" cy="32385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Administrator\Desktop\laeqed36088039045948717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5447" y="3294573"/>
            <a:ext cx="1381125" cy="32385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Administrator\Desktop\laeqed507689626034099159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77838" y="3372269"/>
            <a:ext cx="247650" cy="1905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Administrator\Desktop\laeqed8048041641934017207.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48194" y="3812816"/>
            <a:ext cx="1952625" cy="32385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Users\Administrator\Desktop\laeqed615729406815592528.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56773" y="3904472"/>
            <a:ext cx="1247775" cy="20955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Users\Administrator\Desktop\laeqed8151836159597524790.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68612" y="3835341"/>
            <a:ext cx="1228725" cy="295275"/>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C:\Users\Administrator\Desktop\laeqed2377571631672737583.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379155" y="4345858"/>
            <a:ext cx="12287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C:\Users\Administrator\Desktop\laeqed6382636539052214501.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98781" y="4277386"/>
            <a:ext cx="1247775" cy="295275"/>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C:\Users\Administrator\Desktop\laeqed5948024314619198508.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28465" y="4815936"/>
            <a:ext cx="1162050" cy="2476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5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5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05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05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05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05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05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05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06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06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数字微分问题</a:t>
            </a:r>
            <a:endParaRPr lang="zh-CN" altLang="en-US"/>
          </a:p>
        </p:txBody>
      </p:sp>
      <p:sp>
        <p:nvSpPr>
          <p:cNvPr id="3" name="内容占位符 2"/>
          <p:cNvSpPr>
            <a:spLocks noGrp="1"/>
          </p:cNvSpPr>
          <p:nvPr>
            <p:ph idx="1"/>
          </p:nvPr>
        </p:nvSpPr>
        <p:spPr/>
        <p:txBody>
          <a:bodyPr/>
          <a:lstStyle/>
          <a:p>
            <a:r>
              <a:rPr lang="zh-CN" altLang="en-US" smtClean="0"/>
              <a:t>问题定义：</a:t>
            </a:r>
            <a:endParaRPr lang="en-US" altLang="zh-CN" smtClean="0"/>
          </a:p>
          <a:p>
            <a:pPr lvl="1"/>
            <a:r>
              <a:rPr lang="zh-CN" altLang="en-US"/>
              <a:t>不同</a:t>
            </a:r>
            <a:r>
              <a:rPr lang="zh-CN" altLang="en-US" smtClean="0"/>
              <a:t>于一般的微分求解问题，数字微分要求计算函数在指定位置的微分值。</a:t>
            </a:r>
            <a:endParaRPr lang="en-US" altLang="zh-CN" smtClean="0"/>
          </a:p>
          <a:p>
            <a:r>
              <a:rPr lang="zh-CN" altLang="en-US" smtClean="0"/>
              <a:t>数字微分问题的特点：</a:t>
            </a:r>
            <a:endParaRPr lang="en-US" altLang="zh-CN" smtClean="0"/>
          </a:p>
          <a:p>
            <a:pPr lvl="1"/>
            <a:r>
              <a:rPr lang="zh-CN" altLang="en-US" smtClean="0"/>
              <a:t>函数的解析表达式往往并不直接给出，而只给出在某些特定点处的取值；</a:t>
            </a:r>
            <a:endParaRPr lang="en-US" altLang="zh-CN" smtClean="0"/>
          </a:p>
          <a:p>
            <a:pPr lvl="1"/>
            <a:r>
              <a:rPr lang="zh-CN" altLang="en-US" smtClean="0"/>
              <a:t>因此，一般用插值函数来替代该函数；用插值函数在给定点的微分来替代该函数在该点的微分。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二分法方程求解 </a:t>
            </a:r>
            <a:r>
              <a:rPr lang="en-US" altLang="zh-CN" smtClean="0"/>
              <a:t>(3)</a:t>
            </a:r>
            <a:endParaRPr lang="zh-CN" altLang="en-US"/>
          </a:p>
        </p:txBody>
      </p:sp>
      <p:sp>
        <p:nvSpPr>
          <p:cNvPr id="4" name="TextBox 3"/>
          <p:cNvSpPr txBox="1"/>
          <p:nvPr/>
        </p:nvSpPr>
        <p:spPr>
          <a:xfrm>
            <a:off x="674558" y="1782638"/>
            <a:ext cx="8012242" cy="4524315"/>
          </a:xfrm>
          <a:prstGeom prst="rect">
            <a:avLst/>
          </a:prstGeom>
          <a:solidFill>
            <a:schemeClr val="tx2"/>
          </a:solidFill>
        </p:spPr>
        <p:txBody>
          <a:bodyPr wrap="square" rtlCol="0">
            <a:spAutoFit/>
          </a:bodyPr>
          <a:lstStyle/>
          <a:p>
            <a:r>
              <a:rPr lang="en-US" sz="3200" smtClean="0">
                <a:solidFill>
                  <a:srgbClr val="00B050"/>
                </a:solidFill>
              </a:rPr>
              <a:t>import  </a:t>
            </a:r>
            <a:r>
              <a:rPr lang="en-US" sz="3200" smtClean="0">
                <a:solidFill>
                  <a:schemeClr val="bg1"/>
                </a:solidFill>
              </a:rPr>
              <a:t>numpy</a:t>
            </a:r>
            <a:r>
              <a:rPr lang="en-US" sz="3200" smtClean="0">
                <a:solidFill>
                  <a:srgbClr val="00B050"/>
                </a:solidFill>
              </a:rPr>
              <a:t> as </a:t>
            </a:r>
            <a:r>
              <a:rPr lang="en-US" sz="3200" smtClean="0">
                <a:solidFill>
                  <a:schemeClr val="bg1"/>
                </a:solidFill>
              </a:rPr>
              <a:t>np</a:t>
            </a:r>
          </a:p>
          <a:p>
            <a:r>
              <a:rPr lang="en-US" sz="3200" smtClean="0">
                <a:solidFill>
                  <a:srgbClr val="00B050"/>
                </a:solidFill>
              </a:rPr>
              <a:t>def</a:t>
            </a:r>
            <a:r>
              <a:rPr lang="en-US" sz="3200" smtClean="0">
                <a:solidFill>
                  <a:schemeClr val="bg1"/>
                </a:solidFill>
              </a:rPr>
              <a:t>    binary_search (f, eps, a, b) :</a:t>
            </a:r>
          </a:p>
          <a:p>
            <a:r>
              <a:rPr lang="en-US" sz="3200" smtClean="0">
                <a:solidFill>
                  <a:schemeClr val="bg1"/>
                </a:solidFill>
              </a:rPr>
              <a:t>	c = (a+b)/2.0</a:t>
            </a:r>
          </a:p>
          <a:p>
            <a:r>
              <a:rPr lang="en-US" sz="3200">
                <a:solidFill>
                  <a:schemeClr val="bg1"/>
                </a:solidFill>
              </a:rPr>
              <a:t>	</a:t>
            </a:r>
            <a:r>
              <a:rPr lang="en-US" sz="3200" smtClean="0">
                <a:solidFill>
                  <a:srgbClr val="00B050"/>
                </a:solidFill>
              </a:rPr>
              <a:t>while</a:t>
            </a:r>
            <a:r>
              <a:rPr lang="en-US" sz="3200" smtClean="0">
                <a:solidFill>
                  <a:schemeClr val="bg1"/>
                </a:solidFill>
              </a:rPr>
              <a:t>  np.abs(f(c))&gt;eps :</a:t>
            </a:r>
          </a:p>
          <a:p>
            <a:r>
              <a:rPr lang="en-US" sz="3200">
                <a:solidFill>
                  <a:schemeClr val="bg1"/>
                </a:solidFill>
              </a:rPr>
              <a:t>	</a:t>
            </a:r>
            <a:r>
              <a:rPr lang="en-US" sz="3200" smtClean="0">
                <a:solidFill>
                  <a:schemeClr val="bg1"/>
                </a:solidFill>
              </a:rPr>
              <a:t>	</a:t>
            </a:r>
            <a:r>
              <a:rPr lang="en-US" sz="3200" smtClean="0">
                <a:solidFill>
                  <a:srgbClr val="00B050"/>
                </a:solidFill>
              </a:rPr>
              <a:t>if</a:t>
            </a:r>
            <a:r>
              <a:rPr lang="en-US" sz="3200" smtClean="0">
                <a:solidFill>
                  <a:schemeClr val="bg1"/>
                </a:solidFill>
              </a:rPr>
              <a:t>  f(a)*f(c)&lt;0 :  b=c</a:t>
            </a:r>
          </a:p>
          <a:p>
            <a:r>
              <a:rPr lang="en-US" sz="3200">
                <a:solidFill>
                  <a:schemeClr val="bg1"/>
                </a:solidFill>
              </a:rPr>
              <a:t>	</a:t>
            </a:r>
            <a:r>
              <a:rPr lang="en-US" sz="3200" smtClean="0">
                <a:solidFill>
                  <a:schemeClr val="bg1"/>
                </a:solidFill>
              </a:rPr>
              <a:t>	</a:t>
            </a:r>
            <a:r>
              <a:rPr lang="en-US" sz="3200" smtClean="0">
                <a:solidFill>
                  <a:srgbClr val="00B050"/>
                </a:solidFill>
              </a:rPr>
              <a:t>else</a:t>
            </a:r>
            <a:r>
              <a:rPr lang="en-US" sz="3200" smtClean="0">
                <a:solidFill>
                  <a:schemeClr val="bg1"/>
                </a:solidFill>
              </a:rPr>
              <a:t> : a = c</a:t>
            </a:r>
          </a:p>
          <a:p>
            <a:r>
              <a:rPr lang="en-US" sz="3200" smtClean="0">
                <a:solidFill>
                  <a:schemeClr val="bg1"/>
                </a:solidFill>
              </a:rPr>
              <a:t>		</a:t>
            </a:r>
            <a:r>
              <a:rPr lang="en-US" altLang="zh-CN" sz="3200">
                <a:solidFill>
                  <a:schemeClr val="bg1"/>
                </a:solidFill>
              </a:rPr>
              <a:t>c = (a+b)/</a:t>
            </a:r>
            <a:r>
              <a:rPr lang="en-US" altLang="zh-CN" sz="3200" smtClean="0">
                <a:solidFill>
                  <a:schemeClr val="bg1"/>
                </a:solidFill>
              </a:rPr>
              <a:t>2.0</a:t>
            </a:r>
          </a:p>
          <a:p>
            <a:r>
              <a:rPr lang="en-US" sz="3200">
                <a:solidFill>
                  <a:schemeClr val="bg1"/>
                </a:solidFill>
              </a:rPr>
              <a:t>	</a:t>
            </a:r>
            <a:r>
              <a:rPr lang="en-US" sz="3200" smtClean="0">
                <a:solidFill>
                  <a:srgbClr val="00B050"/>
                </a:solidFill>
              </a:rPr>
              <a:t>return</a:t>
            </a:r>
            <a:r>
              <a:rPr lang="en-US" sz="3200" smtClean="0">
                <a:solidFill>
                  <a:schemeClr val="bg1"/>
                </a:solidFill>
              </a:rPr>
              <a:t>  c</a:t>
            </a:r>
            <a:r>
              <a:rPr lang="en-US" sz="3200">
                <a:solidFill>
                  <a:schemeClr val="bg1"/>
                </a:solidFill>
              </a:rPr>
              <a:t>	</a:t>
            </a:r>
            <a:r>
              <a:rPr lang="en-US" sz="3200" smtClean="0">
                <a:solidFill>
                  <a:schemeClr val="bg1"/>
                </a:solidFill>
              </a:rPr>
              <a:t>	</a:t>
            </a:r>
          </a:p>
          <a:p>
            <a:r>
              <a:rPr lang="en-US" sz="3200" smtClean="0">
                <a:solidFill>
                  <a:schemeClr val="bg1"/>
                </a:solidFill>
              </a:rPr>
              <a:t>binary_search(np.cos, 1e-6, 0, np.pi)</a:t>
            </a:r>
            <a:endParaRPr lang="en-US" sz="320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二分法方程求解 </a:t>
            </a:r>
            <a:r>
              <a:rPr lang="en-US" altLang="zh-CN" smtClean="0"/>
              <a:t>(4)</a:t>
            </a:r>
            <a:endParaRPr lang="zh-CN" altLang="en-US"/>
          </a:p>
        </p:txBody>
      </p:sp>
      <p:sp>
        <p:nvSpPr>
          <p:cNvPr id="3" name="内容占位符 2"/>
          <p:cNvSpPr>
            <a:spLocks noGrp="1"/>
          </p:cNvSpPr>
          <p:nvPr>
            <p:ph idx="1"/>
          </p:nvPr>
        </p:nvSpPr>
        <p:spPr>
          <a:xfrm>
            <a:off x="457200" y="1600200"/>
            <a:ext cx="8229600" cy="4921370"/>
          </a:xfrm>
        </p:spPr>
        <p:txBody>
          <a:bodyPr>
            <a:normAutofit/>
          </a:bodyPr>
          <a:lstStyle/>
          <a:p>
            <a:r>
              <a:rPr lang="zh-CN" altLang="en-US" smtClean="0"/>
              <a:t>进一步讨论：</a:t>
            </a:r>
            <a:endParaRPr lang="en-US" altLang="zh-CN" smtClean="0"/>
          </a:p>
          <a:p>
            <a:pPr lvl="1"/>
            <a:r>
              <a:rPr lang="zh-CN" altLang="en-US" smtClean="0"/>
              <a:t>使用二分法时，只要求函数        在闭区间         上连续，且         与         异号。</a:t>
            </a:r>
            <a:endParaRPr lang="en-US" altLang="zh-CN" smtClean="0"/>
          </a:p>
          <a:p>
            <a:pPr lvl="1"/>
            <a:r>
              <a:rPr lang="zh-CN" altLang="en-US"/>
              <a:t>二分法保证</a:t>
            </a:r>
            <a:r>
              <a:rPr lang="zh-CN" altLang="en-US" smtClean="0"/>
              <a:t>可在有限步内获得具有指定近似度的解，但一般情况下需要较多的迭代次数，效率并不高。</a:t>
            </a:r>
            <a:endParaRPr lang="en-US" altLang="zh-CN" smtClean="0"/>
          </a:p>
          <a:p>
            <a:pPr lvl="1"/>
            <a:r>
              <a:rPr lang="zh-CN" altLang="en-US" smtClean="0"/>
              <a:t>除了选取中点，有时选取黄金分割点 </a:t>
            </a:r>
            <a:r>
              <a:rPr lang="en-US" altLang="zh-CN" smtClean="0"/>
              <a:t>(0.618 </a:t>
            </a:r>
            <a:r>
              <a:rPr lang="zh-CN" altLang="en-US" smtClean="0"/>
              <a:t>点</a:t>
            </a:r>
            <a:r>
              <a:rPr lang="en-US" altLang="zh-CN" smtClean="0"/>
              <a:t>) </a:t>
            </a:r>
            <a:r>
              <a:rPr lang="zh-CN" altLang="en-US" smtClean="0"/>
              <a:t>时能够获得更快的收敛速度。</a:t>
            </a:r>
            <a:endParaRPr lang="en-US" altLang="zh-CN" smtClean="0"/>
          </a:p>
          <a:p>
            <a:pPr lvl="1"/>
            <a:r>
              <a:rPr lang="zh-CN" altLang="en-US" smtClean="0"/>
              <a:t>除了二分，也可采取“多分”的方法，可发现更多的根（对于有多个根的情况）。</a:t>
            </a:r>
            <a:endParaRPr lang="zh-CN" altLang="en-US"/>
          </a:p>
        </p:txBody>
      </p:sp>
      <p:pic>
        <p:nvPicPr>
          <p:cNvPr id="4" name="Picture 10" descr="C:\Users\Administrator\Desktop\laeqed3608508849055386329.pn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664280" y="2304297"/>
            <a:ext cx="484909" cy="29441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Administrator\Desktop\laeqed87477223161238360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8788" y="2269526"/>
            <a:ext cx="552450" cy="33337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dministrator\Desktop\laeqed726319418201152653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2356" y="2701716"/>
            <a:ext cx="561975" cy="32385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dministrator\Desktop\laeqed169029854976639375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09331" y="2720317"/>
            <a:ext cx="561975" cy="3238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7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7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函数迭代法 </a:t>
            </a:r>
            <a:r>
              <a:rPr lang="en-US" altLang="zh-CN" smtClean="0"/>
              <a:t>(1)</a:t>
            </a:r>
            <a:endParaRPr lang="zh-CN" altLang="en-US"/>
          </a:p>
        </p:txBody>
      </p:sp>
      <p:sp>
        <p:nvSpPr>
          <p:cNvPr id="3" name="内容占位符 2"/>
          <p:cNvSpPr>
            <a:spLocks noGrp="1"/>
          </p:cNvSpPr>
          <p:nvPr>
            <p:ph idx="1"/>
          </p:nvPr>
        </p:nvSpPr>
        <p:spPr>
          <a:xfrm>
            <a:off x="457200" y="1600200"/>
            <a:ext cx="8229600" cy="4697083"/>
          </a:xfrm>
        </p:spPr>
        <p:txBody>
          <a:bodyPr>
            <a:normAutofit/>
          </a:bodyPr>
          <a:lstStyle/>
          <a:p>
            <a:r>
              <a:rPr lang="zh-CN" altLang="en-US" smtClean="0"/>
              <a:t>函数迭代法的思想：</a:t>
            </a:r>
            <a:endParaRPr lang="en-US" altLang="zh-CN" smtClean="0"/>
          </a:p>
          <a:p>
            <a:pPr lvl="1"/>
            <a:r>
              <a:rPr lang="zh-CN" altLang="en-US" smtClean="0"/>
              <a:t>设                         ，即在          上具有连续的一阶导数，且         在该区间内至少有一个根。</a:t>
            </a:r>
            <a:endParaRPr lang="en-US" altLang="zh-CN" smtClean="0"/>
          </a:p>
          <a:p>
            <a:pPr lvl="1"/>
            <a:r>
              <a:rPr lang="zh-CN" altLang="en-US" smtClean="0"/>
              <a:t>令                是与               等价的方程，且在           内有                         成立。</a:t>
            </a:r>
            <a:endParaRPr lang="en-US" altLang="zh-CN" smtClean="0"/>
          </a:p>
          <a:p>
            <a:pPr lvl="1"/>
            <a:r>
              <a:rPr lang="zh-CN" altLang="en-US"/>
              <a:t>任</a:t>
            </a:r>
            <a:r>
              <a:rPr lang="zh-CN" altLang="en-US" smtClean="0"/>
              <a:t>取一点                 ，令                      则序列        必然收敛于方程                          的根。</a:t>
            </a:r>
            <a:endParaRPr lang="en-US" altLang="zh-CN" smtClean="0"/>
          </a:p>
          <a:p>
            <a:r>
              <a:rPr lang="zh-CN" altLang="en-US" smtClean="0"/>
              <a:t>停止条件：</a:t>
            </a:r>
            <a:endParaRPr lang="en-US" altLang="zh-CN" smtClean="0"/>
          </a:p>
          <a:p>
            <a:pPr lvl="1"/>
            <a:r>
              <a:rPr lang="zh-CN" altLang="en-US" smtClean="0"/>
              <a:t>当发现                     或者                          时。</a:t>
            </a:r>
            <a:endParaRPr lang="en-US" altLang="zh-CN" smtClean="0"/>
          </a:p>
        </p:txBody>
      </p:sp>
      <p:pic>
        <p:nvPicPr>
          <p:cNvPr id="4098" name="Picture 2" descr="C:\Users\Administrator\Desktop\laeqed374462451894163600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1429" y="2257994"/>
            <a:ext cx="1866900" cy="3524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dministrator\Desktop\laeqed874772231612383601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2071" y="2257994"/>
            <a:ext cx="552450" cy="3333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C:\Users\Administrator\Desktop\laeqed3608508849055386329.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776036" y="2707254"/>
            <a:ext cx="533400" cy="323851"/>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dministrator\Desktop\laeqed825090736635226457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1429" y="3201599"/>
            <a:ext cx="1047750" cy="32385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dministrator\Desktop\laeqed717699531827536708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73624" y="3201599"/>
            <a:ext cx="1104900" cy="323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Administrator\Desktop\laeqed874772231612383601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6683" y="3201599"/>
            <a:ext cx="552450" cy="333375"/>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7" descr="C:\Users\Administrator\Desktop\laeqed949213123833387989.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05070" y="4163472"/>
            <a:ext cx="1219200" cy="33337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C:\Users\Administrator\Desktop\laeqed6460821765558320760.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75944" y="4155774"/>
            <a:ext cx="1609725" cy="323850"/>
          </a:xfrm>
          <a:prstGeom prst="rect">
            <a:avLst/>
          </a:prstGeom>
          <a:noFill/>
          <a:extLst>
            <a:ext uri="{909E8E84-426E-40DD-AFC4-6F175D3DCCD1}">
              <a14:hiddenFill xmlns:a14="http://schemas.microsoft.com/office/drawing/2010/main">
                <a:solidFill>
                  <a:srgbClr val="FFFFFF"/>
                </a:solidFill>
              </a14:hiddenFill>
            </a:ext>
          </a:extLst>
        </p:spPr>
      </p:pic>
      <p:pic>
        <p:nvPicPr>
          <p:cNvPr id="4105" name="Picture 9" descr="C:\Users\Administrator\Desktop\laeqed8226625596687174255.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80151" y="3657359"/>
            <a:ext cx="1857375" cy="32385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9" descr="C:\Users\Administrator\Desktop\laeqed8226625596687174255.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37526" y="4576042"/>
            <a:ext cx="1857375" cy="323850"/>
          </a:xfrm>
          <a:prstGeom prst="rect">
            <a:avLst/>
          </a:prstGeom>
          <a:noFill/>
          <a:extLst>
            <a:ext uri="{909E8E84-426E-40DD-AFC4-6F175D3DCCD1}">
              <a14:hiddenFill xmlns:a14="http://schemas.microsoft.com/office/drawing/2010/main">
                <a:solidFill>
                  <a:srgbClr val="FFFFFF"/>
                </a:solidFill>
              </a14:hiddenFill>
            </a:ext>
          </a:extLst>
        </p:spPr>
      </p:pic>
      <p:pic>
        <p:nvPicPr>
          <p:cNvPr id="4107" name="Picture 11" descr="C:\Users\Administrator\Desktop\laeqed5251904663730506433.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80248" y="5686425"/>
            <a:ext cx="1381125" cy="323850"/>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C:\Users\Administrator\Desktop\laeqed366901627186312040.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47265" y="5686425"/>
            <a:ext cx="1943100" cy="3238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Administrator\Desktop\laeqed7667995409700193694.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84313" y="4168467"/>
            <a:ext cx="1009650" cy="3143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9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09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10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10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10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10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10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函数迭代法 </a:t>
            </a:r>
            <a:r>
              <a:rPr lang="en-US" altLang="zh-CN" smtClean="0"/>
              <a:t>(2)</a:t>
            </a:r>
            <a:endParaRPr lang="zh-CN" altLang="en-US"/>
          </a:p>
        </p:txBody>
      </p:sp>
      <p:sp>
        <p:nvSpPr>
          <p:cNvPr id="3" name="内容占位符 2"/>
          <p:cNvSpPr>
            <a:spLocks noGrp="1"/>
          </p:cNvSpPr>
          <p:nvPr>
            <p:ph idx="1"/>
          </p:nvPr>
        </p:nvSpPr>
        <p:spPr/>
        <p:txBody>
          <a:bodyPr/>
          <a:lstStyle/>
          <a:p>
            <a:r>
              <a:rPr lang="zh-CN" altLang="en-US" smtClean="0"/>
              <a:t>函数迭代法的原理：</a:t>
            </a:r>
            <a:endParaRPr lang="en-US" altLang="zh-CN" smtClean="0"/>
          </a:p>
          <a:p>
            <a:pPr lvl="1"/>
            <a:r>
              <a:rPr lang="zh-CN" altLang="en-US" smtClean="0"/>
              <a:t>设      是方程                 的一个根，则                 ；</a:t>
            </a:r>
            <a:endParaRPr lang="en-US" altLang="zh-CN" smtClean="0"/>
          </a:p>
          <a:p>
            <a:pPr lvl="1"/>
            <a:r>
              <a:rPr lang="zh-CN" altLang="en-US"/>
              <a:t>于是</a:t>
            </a:r>
            <a:r>
              <a:rPr lang="zh-CN" altLang="en-US" smtClean="0"/>
              <a:t> </a:t>
            </a:r>
            <a:endParaRPr lang="en-US" altLang="zh-CN" smtClean="0"/>
          </a:p>
          <a:p>
            <a:pPr lvl="1"/>
            <a:endParaRPr lang="en-US" altLang="zh-CN"/>
          </a:p>
          <a:p>
            <a:pPr lvl="1"/>
            <a:endParaRPr lang="en-US" altLang="zh-CN" smtClean="0"/>
          </a:p>
          <a:p>
            <a:pPr lvl="1"/>
            <a:endParaRPr lang="en-US" altLang="zh-CN"/>
          </a:p>
          <a:p>
            <a:pPr lvl="1"/>
            <a:r>
              <a:rPr lang="zh-CN" altLang="en-US" smtClean="0"/>
              <a:t>进而，                                     这说明                   。</a:t>
            </a:r>
            <a:endParaRPr lang="en-US" altLang="zh-CN" smtClean="0"/>
          </a:p>
        </p:txBody>
      </p:sp>
      <p:pic>
        <p:nvPicPr>
          <p:cNvPr id="5122" name="Picture 2" descr="C:\Users\Administrator\Desktop\laeqed781800507301527840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4504" y="2367801"/>
            <a:ext cx="2095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Administrator\Desktop\laeqed717699531827536708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3030" y="2289153"/>
            <a:ext cx="1104900" cy="32385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Administrator\Desktop\laeqed259951557259973363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69290" y="2275505"/>
            <a:ext cx="1228725" cy="3238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istrator\Desktop\laeqed720882805715931253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70338" y="3315722"/>
            <a:ext cx="416242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istrator\Desktop\laeqed623357171045453647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97634" y="4802969"/>
            <a:ext cx="2828925" cy="3238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Administrator\Desktop\laeqed907539391248166494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13962" y="4812992"/>
            <a:ext cx="1428750" cy="419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1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2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函数迭代法 </a:t>
            </a:r>
            <a:r>
              <a:rPr lang="en-US" altLang="zh-CN" smtClean="0"/>
              <a:t>(3)</a:t>
            </a:r>
            <a:endParaRPr lang="zh-CN" altLang="en-US"/>
          </a:p>
        </p:txBody>
      </p:sp>
      <p:sp>
        <p:nvSpPr>
          <p:cNvPr id="3" name="内容占位符 2"/>
          <p:cNvSpPr>
            <a:spLocks noGrp="1"/>
          </p:cNvSpPr>
          <p:nvPr>
            <p:ph idx="1"/>
          </p:nvPr>
        </p:nvSpPr>
        <p:spPr/>
        <p:txBody>
          <a:bodyPr/>
          <a:lstStyle/>
          <a:p>
            <a:r>
              <a:rPr lang="zh-CN" altLang="en-US" smtClean="0"/>
              <a:t>应用举例</a:t>
            </a:r>
            <a:endParaRPr lang="en-US" altLang="zh-CN" smtClean="0"/>
          </a:p>
          <a:p>
            <a:pPr lvl="1"/>
            <a:r>
              <a:rPr lang="zh-CN" altLang="en-US" smtClean="0"/>
              <a:t>考虑对方程                          使用迭代法求解；</a:t>
            </a:r>
            <a:endParaRPr lang="en-US" altLang="zh-CN" smtClean="0"/>
          </a:p>
          <a:p>
            <a:pPr lvl="1"/>
            <a:r>
              <a:rPr lang="zh-CN" altLang="en-US" smtClean="0"/>
              <a:t>若令                         则原方程与               等价，并且在     上恒有                                 ，因此可以利用该式进行函数迭代；</a:t>
            </a:r>
            <a:endParaRPr lang="en-US" altLang="zh-CN" smtClean="0"/>
          </a:p>
          <a:p>
            <a:pPr lvl="1"/>
            <a:r>
              <a:rPr lang="zh-CN" altLang="en-US" smtClean="0"/>
              <a:t>相比较，若令                             ，虽然                也与原方程等价，但由于此时                                   ，因此不能以此为迭代函数。</a:t>
            </a:r>
            <a:endParaRPr lang="en-US" altLang="zh-CN" smtClean="0"/>
          </a:p>
          <a:p>
            <a:r>
              <a:rPr lang="zh-CN" altLang="en-US"/>
              <a:t>该</a:t>
            </a:r>
            <a:r>
              <a:rPr lang="zh-CN" altLang="en-US" smtClean="0"/>
              <a:t>例说明：迭代函数的选取应得当。</a:t>
            </a:r>
            <a:endParaRPr lang="en-US" altLang="zh-CN" smtClean="0"/>
          </a:p>
          <a:p>
            <a:pPr lvl="1"/>
            <a:endParaRPr lang="zh-CN" altLang="en-US"/>
          </a:p>
        </p:txBody>
      </p:sp>
      <p:pic>
        <p:nvPicPr>
          <p:cNvPr id="2050" name="Picture 2" descr="C:\Users\Administrator\Desktop\laeqed84412814043797926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6792" y="2318386"/>
            <a:ext cx="1948815" cy="23050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dministrator\Desktop\laeqed73342865914229458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1357" y="2799071"/>
            <a:ext cx="1828800" cy="3238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dministrator\Desktop\laeqed207038145110515242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5390" y="2785423"/>
            <a:ext cx="1057275" cy="32385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Administrator\Desktop\laeqed95161234563239571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6430" y="3275321"/>
            <a:ext cx="228600" cy="21907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Administrator\Desktop\laeqed875278710666603932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4290" y="3148248"/>
            <a:ext cx="2495550" cy="447675"/>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Administrator\Desktop\laeqed4104190881386570549.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57054" y="4136694"/>
            <a:ext cx="2257425" cy="323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Administrator\Desktop\laeqed207038145110515242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2758" y="4152193"/>
            <a:ext cx="1057275" cy="32385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Administrator\Desktop\laeqed3896518663950209787.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33282" y="4544638"/>
            <a:ext cx="2647950" cy="5429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5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5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5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5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05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05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函数迭代法 </a:t>
            </a:r>
            <a:r>
              <a:rPr lang="en-US" altLang="zh-CN" smtClean="0"/>
              <a:t>(4)</a:t>
            </a:r>
            <a:endParaRPr lang="zh-CN" altLang="en-US"/>
          </a:p>
        </p:txBody>
      </p:sp>
      <p:sp>
        <p:nvSpPr>
          <p:cNvPr id="3" name="内容占位符 2"/>
          <p:cNvSpPr>
            <a:spLocks noGrp="1"/>
          </p:cNvSpPr>
          <p:nvPr>
            <p:ph idx="1"/>
          </p:nvPr>
        </p:nvSpPr>
        <p:spPr>
          <a:xfrm>
            <a:off x="457200" y="1600200"/>
            <a:ext cx="8229600" cy="638033"/>
          </a:xfrm>
        </p:spPr>
        <p:txBody>
          <a:bodyPr/>
          <a:lstStyle/>
          <a:p>
            <a:r>
              <a:rPr lang="zh-CN" altLang="en-US" smtClean="0"/>
              <a:t>练习：编写程序实现函数迭代</a:t>
            </a:r>
            <a:endParaRPr lang="zh-CN" altLang="en-US"/>
          </a:p>
        </p:txBody>
      </p:sp>
      <p:sp>
        <p:nvSpPr>
          <p:cNvPr id="4" name="TextBox 3"/>
          <p:cNvSpPr txBox="1"/>
          <p:nvPr/>
        </p:nvSpPr>
        <p:spPr>
          <a:xfrm>
            <a:off x="674558" y="2492240"/>
            <a:ext cx="8012242" cy="3539430"/>
          </a:xfrm>
          <a:prstGeom prst="rect">
            <a:avLst/>
          </a:prstGeom>
          <a:solidFill>
            <a:schemeClr val="tx2"/>
          </a:solidFill>
        </p:spPr>
        <p:txBody>
          <a:bodyPr wrap="square" rtlCol="0">
            <a:spAutoFit/>
          </a:bodyPr>
          <a:lstStyle/>
          <a:p>
            <a:r>
              <a:rPr lang="en-US" sz="3200" smtClean="0">
                <a:solidFill>
                  <a:srgbClr val="00B050"/>
                </a:solidFill>
              </a:rPr>
              <a:t>import  </a:t>
            </a:r>
            <a:r>
              <a:rPr lang="en-US" sz="3200" smtClean="0">
                <a:solidFill>
                  <a:schemeClr val="bg1"/>
                </a:solidFill>
              </a:rPr>
              <a:t>numpy</a:t>
            </a:r>
            <a:r>
              <a:rPr lang="en-US" sz="3200" smtClean="0">
                <a:solidFill>
                  <a:srgbClr val="00B050"/>
                </a:solidFill>
              </a:rPr>
              <a:t> as </a:t>
            </a:r>
            <a:r>
              <a:rPr lang="en-US" sz="3200" smtClean="0">
                <a:solidFill>
                  <a:schemeClr val="bg1"/>
                </a:solidFill>
              </a:rPr>
              <a:t>np</a:t>
            </a:r>
          </a:p>
          <a:p>
            <a:r>
              <a:rPr lang="en-US" sz="3200" smtClean="0">
                <a:solidFill>
                  <a:srgbClr val="00B050"/>
                </a:solidFill>
              </a:rPr>
              <a:t>def</a:t>
            </a:r>
            <a:r>
              <a:rPr lang="en-US" sz="3200" smtClean="0">
                <a:solidFill>
                  <a:schemeClr val="bg1"/>
                </a:solidFill>
              </a:rPr>
              <a:t>    func_iter (g, eps, x0) :</a:t>
            </a:r>
          </a:p>
          <a:p>
            <a:r>
              <a:rPr lang="en-US" sz="3200" smtClean="0">
                <a:solidFill>
                  <a:schemeClr val="bg1"/>
                </a:solidFill>
              </a:rPr>
              <a:t>	x1 = g(x0)</a:t>
            </a:r>
          </a:p>
          <a:p>
            <a:r>
              <a:rPr lang="en-US" sz="3200">
                <a:solidFill>
                  <a:schemeClr val="bg1"/>
                </a:solidFill>
              </a:rPr>
              <a:t>	</a:t>
            </a:r>
            <a:r>
              <a:rPr lang="en-US" sz="3200" smtClean="0">
                <a:solidFill>
                  <a:srgbClr val="00B050"/>
                </a:solidFill>
              </a:rPr>
              <a:t>while</a:t>
            </a:r>
            <a:r>
              <a:rPr lang="en-US" sz="3200" smtClean="0">
                <a:solidFill>
                  <a:schemeClr val="bg1"/>
                </a:solidFill>
              </a:rPr>
              <a:t>  np.abs(x1-x0)&gt;eps :</a:t>
            </a:r>
          </a:p>
          <a:p>
            <a:r>
              <a:rPr lang="en-US" sz="3200">
                <a:solidFill>
                  <a:schemeClr val="bg1"/>
                </a:solidFill>
              </a:rPr>
              <a:t>	</a:t>
            </a:r>
            <a:r>
              <a:rPr lang="en-US" sz="3200" smtClean="0">
                <a:solidFill>
                  <a:schemeClr val="bg1"/>
                </a:solidFill>
              </a:rPr>
              <a:t>	x1, x0 = g(x1), x1</a:t>
            </a:r>
          </a:p>
          <a:p>
            <a:r>
              <a:rPr lang="en-US" sz="3200">
                <a:solidFill>
                  <a:schemeClr val="bg1"/>
                </a:solidFill>
              </a:rPr>
              <a:t>	</a:t>
            </a:r>
            <a:r>
              <a:rPr lang="en-US" sz="3200" smtClean="0">
                <a:solidFill>
                  <a:srgbClr val="00B050"/>
                </a:solidFill>
              </a:rPr>
              <a:t>return</a:t>
            </a:r>
            <a:r>
              <a:rPr lang="en-US" sz="3200" smtClean="0">
                <a:solidFill>
                  <a:schemeClr val="bg1"/>
                </a:solidFill>
              </a:rPr>
              <a:t>  x1</a:t>
            </a:r>
            <a:r>
              <a:rPr lang="en-US" sz="3200">
                <a:solidFill>
                  <a:schemeClr val="bg1"/>
                </a:solidFill>
              </a:rPr>
              <a:t>	</a:t>
            </a:r>
            <a:r>
              <a:rPr lang="en-US" sz="3200" smtClean="0">
                <a:solidFill>
                  <a:schemeClr val="bg1"/>
                </a:solidFill>
              </a:rPr>
              <a:t>	</a:t>
            </a:r>
          </a:p>
          <a:p>
            <a:r>
              <a:rPr lang="en-US" sz="3200" smtClean="0">
                <a:solidFill>
                  <a:schemeClr val="bg1"/>
                </a:solidFill>
              </a:rPr>
              <a:t>func_iter(np.cos/3, 1e-6, 0)</a:t>
            </a:r>
            <a:endParaRPr lang="en-US" sz="320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牛顿</a:t>
            </a:r>
            <a:r>
              <a:rPr lang="zh-CN" altLang="en-US" smtClean="0"/>
              <a:t>迭代法 </a:t>
            </a:r>
            <a:r>
              <a:rPr lang="en-US" altLang="zh-CN"/>
              <a:t>(1)</a:t>
            </a:r>
            <a:endParaRPr lang="zh-CN" altLang="en-US"/>
          </a:p>
        </p:txBody>
      </p:sp>
      <p:sp>
        <p:nvSpPr>
          <p:cNvPr id="3" name="内容占位符 2"/>
          <p:cNvSpPr>
            <a:spLocks noGrp="1"/>
          </p:cNvSpPr>
          <p:nvPr>
            <p:ph idx="1"/>
          </p:nvPr>
        </p:nvSpPr>
        <p:spPr/>
        <p:txBody>
          <a:bodyPr/>
          <a:lstStyle/>
          <a:p>
            <a:r>
              <a:rPr lang="zh-CN" altLang="en-US" smtClean="0"/>
              <a:t>牛顿迭代法的思想：</a:t>
            </a:r>
            <a:endParaRPr lang="en-US" altLang="zh-CN" smtClean="0"/>
          </a:p>
          <a:p>
            <a:pPr marL="971550" lvl="1" indent="-514350">
              <a:buFont typeface="+mj-lt"/>
              <a:buAutoNum type="arabicPeriod"/>
            </a:pPr>
            <a:r>
              <a:rPr lang="en-US" altLang="zh-CN"/>
              <a:t> </a:t>
            </a:r>
            <a:r>
              <a:rPr lang="zh-CN" altLang="en-US" smtClean="0"/>
              <a:t>设                         ，                     且          不变号（恒为正或恒为负）。</a:t>
            </a:r>
            <a:endParaRPr lang="en-US" altLang="zh-CN" smtClean="0"/>
          </a:p>
          <a:p>
            <a:pPr marL="971550" lvl="1" indent="-514350">
              <a:buFont typeface="+mj-lt"/>
              <a:buAutoNum type="arabicPeriod"/>
            </a:pPr>
            <a:r>
              <a:rPr lang="zh-CN" altLang="en-US" smtClean="0"/>
              <a:t>于是，方程                在         内必存在某个根，记为    ，设     是     附近的点，则由泰勒公式</a:t>
            </a:r>
            <a:endParaRPr lang="en-US" altLang="zh-CN" smtClean="0"/>
          </a:p>
          <a:p>
            <a:pPr lvl="1"/>
            <a:endParaRPr lang="en-US" altLang="zh-CN"/>
          </a:p>
          <a:p>
            <a:pPr marL="971550" lvl="1" indent="-514350">
              <a:buFont typeface="+mj-lt"/>
              <a:buAutoNum type="arabicPeriod" startAt="3"/>
            </a:pPr>
            <a:r>
              <a:rPr lang="zh-CN" altLang="en-US" smtClean="0"/>
              <a:t>将          代入上式，记                          立即得</a:t>
            </a:r>
            <a:endParaRPr lang="zh-CN" altLang="en-US"/>
          </a:p>
        </p:txBody>
      </p:sp>
      <p:pic>
        <p:nvPicPr>
          <p:cNvPr id="3074" name="Picture 2" descr="C:\Users\Administrator\Desktop\laeqed32260312294357829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1221" y="2266311"/>
            <a:ext cx="1866900" cy="35242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dministrator\Desktop\laeqed386251577728109221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6786" y="2293607"/>
            <a:ext cx="1704975" cy="32385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dministrator\Desktop\laeqed485916329454683668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59116" y="2280598"/>
            <a:ext cx="619125" cy="3238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Administrator\Desktop\laeqed717699531827536708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3032" y="3230849"/>
            <a:ext cx="1104900" cy="3238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Administrator\Desktop\laeqed874772231612383601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04903" y="3221324"/>
            <a:ext cx="552450" cy="3333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Administrator\Desktop\laeqed781800507301527840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13121" y="3746224"/>
            <a:ext cx="2095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Administrator\Desktop\laeqed781800507301527840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94252" y="3746223"/>
            <a:ext cx="2095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Administrator\Desktop\laeqed234029947687898252.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19994" y="3730294"/>
            <a:ext cx="293370" cy="20955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C:\Users\Administrator\Desktop\laeqed326796419792852476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95939" y="4755273"/>
            <a:ext cx="7524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C:\Users\Administrator\Desktop\laeqed1411264037204032282.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81461" y="4573588"/>
            <a:ext cx="1914525" cy="51435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C:\Users\Administrator\Desktop\laeqed6921080728153741945.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88869" y="5262886"/>
            <a:ext cx="3042666" cy="72263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Administrator\Desktop\laeqed8558975862061330580.png"/>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2013925" y="4051785"/>
            <a:ext cx="5305592" cy="5932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7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7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7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07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2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07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08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0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牛顿迭代法 </a:t>
            </a:r>
            <a:r>
              <a:rPr lang="en-US" altLang="zh-CN" smtClean="0"/>
              <a:t>(2)</a:t>
            </a:r>
            <a:endParaRPr lang="zh-CN" altLang="en-US"/>
          </a:p>
        </p:txBody>
      </p:sp>
      <p:sp>
        <p:nvSpPr>
          <p:cNvPr id="3" name="内容占位符 2"/>
          <p:cNvSpPr>
            <a:spLocks noGrp="1"/>
          </p:cNvSpPr>
          <p:nvPr>
            <p:ph idx="1"/>
          </p:nvPr>
        </p:nvSpPr>
        <p:spPr/>
        <p:txBody>
          <a:bodyPr/>
          <a:lstStyle/>
          <a:p>
            <a:r>
              <a:rPr lang="zh-CN" altLang="en-US" smtClean="0"/>
              <a:t>牛顿迭代法过程：</a:t>
            </a:r>
            <a:endParaRPr lang="en-US" altLang="zh-CN" smtClean="0"/>
          </a:p>
          <a:p>
            <a:pPr lvl="1"/>
            <a:r>
              <a:rPr lang="zh-CN" altLang="en-US" smtClean="0"/>
              <a:t>设         是         上满足前述条件的函数；</a:t>
            </a:r>
            <a:endParaRPr lang="en-US" altLang="zh-CN" smtClean="0"/>
          </a:p>
          <a:p>
            <a:pPr lvl="1"/>
            <a:r>
              <a:rPr lang="zh-CN" altLang="en-US" smtClean="0"/>
              <a:t>建立如下迭代公式                             </a:t>
            </a:r>
            <a:endParaRPr lang="en-US" altLang="zh-CN" smtClean="0"/>
          </a:p>
          <a:p>
            <a:pPr lvl="1"/>
            <a:endParaRPr lang="en-US" altLang="zh-CN"/>
          </a:p>
          <a:p>
            <a:pPr lvl="1"/>
            <a:r>
              <a:rPr lang="zh-CN" altLang="en-US" smtClean="0"/>
              <a:t>由前述推导可得                                         ，其中                                                     ；</a:t>
            </a:r>
            <a:endParaRPr lang="en-US" altLang="zh-CN" smtClean="0"/>
          </a:p>
          <a:p>
            <a:pPr lvl="1"/>
            <a:r>
              <a:rPr lang="zh-CN" altLang="en-US" smtClean="0"/>
              <a:t>因此选取适当的初值      使得                           则可保证迭代序列              收敛于     。</a:t>
            </a:r>
            <a:endParaRPr lang="en-US" altLang="zh-CN" smtClean="0"/>
          </a:p>
          <a:p>
            <a:pPr lvl="1"/>
            <a:endParaRPr lang="zh-CN" altLang="en-US"/>
          </a:p>
        </p:txBody>
      </p:sp>
      <p:pic>
        <p:nvPicPr>
          <p:cNvPr id="4" name="Picture 10" descr="C:\Users\Administrator\Desktop\laeqed3608508849055386329.pn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747373" y="2304297"/>
            <a:ext cx="484909" cy="29441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dministrator\Desktop\laeqed87477223161238360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3964" y="2278980"/>
            <a:ext cx="552450" cy="33337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Users\Administrator\Desktop\laeqed452891202325285067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198" y="3140043"/>
            <a:ext cx="2430780" cy="565785"/>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Administrator\Desktop\laeqed6825304531900264611.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870243" y="3830090"/>
            <a:ext cx="3151909" cy="311727"/>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C:\Users\Administrator\Desktop\laeqed323407015931464664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0101" y="4821521"/>
            <a:ext cx="293370" cy="20955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C:\Users\Administrator\Desktop\laeqed282554058878736183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30542" y="4748165"/>
            <a:ext cx="2019300" cy="323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Administrator\Desktop\laeqed781800507301527840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89272" y="5261124"/>
            <a:ext cx="2095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C:\Users\Administrator\Desktop\laeqed2471846544991731049.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60968" y="5189971"/>
            <a:ext cx="1009650" cy="314325"/>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C:\Users\Administrator\Desktop\laeqed2789736527644504440.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02602" y="4254500"/>
            <a:ext cx="4152900" cy="3619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1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12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12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12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12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12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牛顿迭代法 </a:t>
            </a:r>
            <a:r>
              <a:rPr lang="en-US" altLang="zh-CN" smtClean="0"/>
              <a:t>(3)</a:t>
            </a:r>
            <a:endParaRPr lang="zh-CN" altLang="en-US"/>
          </a:p>
        </p:txBody>
      </p:sp>
      <p:sp>
        <p:nvSpPr>
          <p:cNvPr id="3" name="内容占位符 2"/>
          <p:cNvSpPr>
            <a:spLocks noGrp="1"/>
          </p:cNvSpPr>
          <p:nvPr>
            <p:ph idx="1"/>
          </p:nvPr>
        </p:nvSpPr>
        <p:spPr>
          <a:xfrm>
            <a:off x="457200" y="1600200"/>
            <a:ext cx="8229600" cy="624385"/>
          </a:xfrm>
        </p:spPr>
        <p:txBody>
          <a:bodyPr/>
          <a:lstStyle/>
          <a:p>
            <a:r>
              <a:rPr lang="zh-CN" altLang="en-US" smtClean="0"/>
              <a:t>牛顿迭代法的图解</a:t>
            </a:r>
            <a:endParaRPr lang="zh-CN" altLang="en-US"/>
          </a:p>
        </p:txBody>
      </p:sp>
      <p:cxnSp>
        <p:nvCxnSpPr>
          <p:cNvPr id="4" name="直接箭头连接符 3"/>
          <p:cNvCxnSpPr/>
          <p:nvPr/>
        </p:nvCxnSpPr>
        <p:spPr>
          <a:xfrm flipV="1">
            <a:off x="2466923" y="2470245"/>
            <a:ext cx="0" cy="3630753"/>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1251241" y="4949327"/>
            <a:ext cx="6241380" cy="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任意多边形 8"/>
          <p:cNvSpPr/>
          <p:nvPr/>
        </p:nvSpPr>
        <p:spPr>
          <a:xfrm>
            <a:off x="1978925" y="2906973"/>
            <a:ext cx="4135272" cy="3002513"/>
          </a:xfrm>
          <a:custGeom>
            <a:avLst/>
            <a:gdLst>
              <a:gd name="connsiteX0" fmla="*/ 0 w 3998794"/>
              <a:gd name="connsiteY0" fmla="*/ 3111689 h 3111689"/>
              <a:gd name="connsiteX1" fmla="*/ 1405720 w 3998794"/>
              <a:gd name="connsiteY1" fmla="*/ 2634018 h 3111689"/>
              <a:gd name="connsiteX2" fmla="*/ 3111690 w 3998794"/>
              <a:gd name="connsiteY2" fmla="*/ 1160059 h 3111689"/>
              <a:gd name="connsiteX3" fmla="*/ 3998794 w 3998794"/>
              <a:gd name="connsiteY3" fmla="*/ 0 h 3111689"/>
              <a:gd name="connsiteX0-1" fmla="*/ 0 w 3998794"/>
              <a:gd name="connsiteY0-2" fmla="*/ 3111689 h 3111689"/>
              <a:gd name="connsiteX1-3" fmla="*/ 1405720 w 3998794"/>
              <a:gd name="connsiteY1-4" fmla="*/ 2634018 h 3111689"/>
              <a:gd name="connsiteX2-5" fmla="*/ 3111690 w 3998794"/>
              <a:gd name="connsiteY2-6" fmla="*/ 1160059 h 3111689"/>
              <a:gd name="connsiteX3-7" fmla="*/ 3998794 w 3998794"/>
              <a:gd name="connsiteY3-8" fmla="*/ 0 h 3111689"/>
              <a:gd name="connsiteX0-9" fmla="*/ 0 w 3998794"/>
              <a:gd name="connsiteY0-10" fmla="*/ 3111689 h 3111689"/>
              <a:gd name="connsiteX1-11" fmla="*/ 1746914 w 3998794"/>
              <a:gd name="connsiteY1-12" fmla="*/ 2524836 h 3111689"/>
              <a:gd name="connsiteX2-13" fmla="*/ 3111690 w 3998794"/>
              <a:gd name="connsiteY2-14" fmla="*/ 1160059 h 3111689"/>
              <a:gd name="connsiteX3-15" fmla="*/ 3998794 w 3998794"/>
              <a:gd name="connsiteY3-16" fmla="*/ 0 h 3111689"/>
              <a:gd name="connsiteX0-17" fmla="*/ 0 w 3998794"/>
              <a:gd name="connsiteY0-18" fmla="*/ 3111689 h 3111689"/>
              <a:gd name="connsiteX1-19" fmla="*/ 1746914 w 3998794"/>
              <a:gd name="connsiteY1-20" fmla="*/ 2524836 h 3111689"/>
              <a:gd name="connsiteX2-21" fmla="*/ 3179929 w 3998794"/>
              <a:gd name="connsiteY2-22" fmla="*/ 1228298 h 3111689"/>
              <a:gd name="connsiteX3-23" fmla="*/ 3998794 w 3998794"/>
              <a:gd name="connsiteY3-24" fmla="*/ 0 h 3111689"/>
              <a:gd name="connsiteX0-25" fmla="*/ 0 w 3998794"/>
              <a:gd name="connsiteY0-26" fmla="*/ 3111689 h 3111689"/>
              <a:gd name="connsiteX1-27" fmla="*/ 1746914 w 3998794"/>
              <a:gd name="connsiteY1-28" fmla="*/ 2524836 h 3111689"/>
              <a:gd name="connsiteX2-29" fmla="*/ 3179929 w 3998794"/>
              <a:gd name="connsiteY2-30" fmla="*/ 1228298 h 3111689"/>
              <a:gd name="connsiteX3-31" fmla="*/ 3998794 w 3998794"/>
              <a:gd name="connsiteY3-32" fmla="*/ 0 h 3111689"/>
              <a:gd name="connsiteX0-33" fmla="*/ 0 w 3985146"/>
              <a:gd name="connsiteY0-34" fmla="*/ 2975211 h 2975211"/>
              <a:gd name="connsiteX1-35" fmla="*/ 1746914 w 3985146"/>
              <a:gd name="connsiteY1-36" fmla="*/ 2388358 h 2975211"/>
              <a:gd name="connsiteX2-37" fmla="*/ 3179929 w 3985146"/>
              <a:gd name="connsiteY2-38" fmla="*/ 1091820 h 2975211"/>
              <a:gd name="connsiteX3-39" fmla="*/ 3985146 w 3985146"/>
              <a:gd name="connsiteY3-40" fmla="*/ 0 h 2975211"/>
              <a:gd name="connsiteX0-41" fmla="*/ 0 w 3985146"/>
              <a:gd name="connsiteY0-42" fmla="*/ 2975211 h 2975211"/>
              <a:gd name="connsiteX1-43" fmla="*/ 1746914 w 3985146"/>
              <a:gd name="connsiteY1-44" fmla="*/ 2388358 h 2975211"/>
              <a:gd name="connsiteX2-45" fmla="*/ 3179929 w 3985146"/>
              <a:gd name="connsiteY2-46" fmla="*/ 1091820 h 2975211"/>
              <a:gd name="connsiteX3-47" fmla="*/ 3985146 w 3985146"/>
              <a:gd name="connsiteY3-48" fmla="*/ 0 h 2975211"/>
              <a:gd name="connsiteX0-49" fmla="*/ 0 w 3985146"/>
              <a:gd name="connsiteY0-50" fmla="*/ 2975211 h 2975211"/>
              <a:gd name="connsiteX1-51" fmla="*/ 1746914 w 3985146"/>
              <a:gd name="connsiteY1-52" fmla="*/ 2388358 h 2975211"/>
              <a:gd name="connsiteX2-53" fmla="*/ 2606723 w 3985146"/>
              <a:gd name="connsiteY2-54" fmla="*/ 1787856 h 2975211"/>
              <a:gd name="connsiteX3-55" fmla="*/ 3179929 w 3985146"/>
              <a:gd name="connsiteY3-56" fmla="*/ 1091820 h 2975211"/>
              <a:gd name="connsiteX4" fmla="*/ 3985146 w 3985146"/>
              <a:gd name="connsiteY4" fmla="*/ 0 h 2975211"/>
              <a:gd name="connsiteX0-57" fmla="*/ 0 w 3985146"/>
              <a:gd name="connsiteY0-58" fmla="*/ 2975211 h 2975211"/>
              <a:gd name="connsiteX1-59" fmla="*/ 1746914 w 3985146"/>
              <a:gd name="connsiteY1-60" fmla="*/ 2388358 h 2975211"/>
              <a:gd name="connsiteX2-61" fmla="*/ 2606723 w 3985146"/>
              <a:gd name="connsiteY2-62" fmla="*/ 1787856 h 2975211"/>
              <a:gd name="connsiteX3-63" fmla="*/ 3220873 w 3985146"/>
              <a:gd name="connsiteY3-64" fmla="*/ 1119115 h 2975211"/>
              <a:gd name="connsiteX4-65" fmla="*/ 3985146 w 3985146"/>
              <a:gd name="connsiteY4-66" fmla="*/ 0 h 2975211"/>
              <a:gd name="connsiteX0-67" fmla="*/ 0 w 3985146"/>
              <a:gd name="connsiteY0-68" fmla="*/ 2975211 h 2975211"/>
              <a:gd name="connsiteX1-69" fmla="*/ 1746914 w 3985146"/>
              <a:gd name="connsiteY1-70" fmla="*/ 2388358 h 2975211"/>
              <a:gd name="connsiteX2-71" fmla="*/ 2606723 w 3985146"/>
              <a:gd name="connsiteY2-72" fmla="*/ 1787856 h 2975211"/>
              <a:gd name="connsiteX3-73" fmla="*/ 3220873 w 3985146"/>
              <a:gd name="connsiteY3-74" fmla="*/ 1119115 h 2975211"/>
              <a:gd name="connsiteX4-75" fmla="*/ 3985146 w 3985146"/>
              <a:gd name="connsiteY4-76" fmla="*/ 0 h 2975211"/>
              <a:gd name="connsiteX0-77" fmla="*/ 0 w 3985146"/>
              <a:gd name="connsiteY0-78" fmla="*/ 2975211 h 2975211"/>
              <a:gd name="connsiteX1-79" fmla="*/ 1746914 w 3985146"/>
              <a:gd name="connsiteY1-80" fmla="*/ 2388358 h 2975211"/>
              <a:gd name="connsiteX2-81" fmla="*/ 2606723 w 3985146"/>
              <a:gd name="connsiteY2-82" fmla="*/ 1787856 h 2975211"/>
              <a:gd name="connsiteX3-83" fmla="*/ 3220873 w 3985146"/>
              <a:gd name="connsiteY3-84" fmla="*/ 1119115 h 2975211"/>
              <a:gd name="connsiteX4-85" fmla="*/ 3985146 w 3985146"/>
              <a:gd name="connsiteY4-86" fmla="*/ 0 h 2975211"/>
              <a:gd name="connsiteX0-87" fmla="*/ 0 w 3985146"/>
              <a:gd name="connsiteY0-88" fmla="*/ 2975211 h 2975211"/>
              <a:gd name="connsiteX1-89" fmla="*/ 1746914 w 3985146"/>
              <a:gd name="connsiteY1-90" fmla="*/ 2388358 h 2975211"/>
              <a:gd name="connsiteX2-91" fmla="*/ 2634018 w 3985146"/>
              <a:gd name="connsiteY2-92" fmla="*/ 1828800 h 2975211"/>
              <a:gd name="connsiteX3-93" fmla="*/ 3220873 w 3985146"/>
              <a:gd name="connsiteY3-94" fmla="*/ 1119115 h 2975211"/>
              <a:gd name="connsiteX4-95" fmla="*/ 3985146 w 3985146"/>
              <a:gd name="connsiteY4-96" fmla="*/ 0 h 2975211"/>
              <a:gd name="connsiteX0-97" fmla="*/ 0 w 3985146"/>
              <a:gd name="connsiteY0-98" fmla="*/ 2975211 h 2975211"/>
              <a:gd name="connsiteX1-99" fmla="*/ 1746914 w 3985146"/>
              <a:gd name="connsiteY1-100" fmla="*/ 2388358 h 2975211"/>
              <a:gd name="connsiteX2-101" fmla="*/ 2634018 w 3985146"/>
              <a:gd name="connsiteY2-102" fmla="*/ 1828800 h 2975211"/>
              <a:gd name="connsiteX3-103" fmla="*/ 3220873 w 3985146"/>
              <a:gd name="connsiteY3-104" fmla="*/ 1119115 h 2975211"/>
              <a:gd name="connsiteX4-105" fmla="*/ 3985146 w 3985146"/>
              <a:gd name="connsiteY4-106" fmla="*/ 0 h 2975211"/>
              <a:gd name="connsiteX0-107" fmla="*/ 0 w 3739486"/>
              <a:gd name="connsiteY0-108" fmla="*/ 2852381 h 2852381"/>
              <a:gd name="connsiteX1-109" fmla="*/ 1746914 w 3739486"/>
              <a:gd name="connsiteY1-110" fmla="*/ 2265528 h 2852381"/>
              <a:gd name="connsiteX2-111" fmla="*/ 2634018 w 3739486"/>
              <a:gd name="connsiteY2-112" fmla="*/ 1705970 h 2852381"/>
              <a:gd name="connsiteX3-113" fmla="*/ 3220873 w 3739486"/>
              <a:gd name="connsiteY3-114" fmla="*/ 996285 h 2852381"/>
              <a:gd name="connsiteX4-115" fmla="*/ 3739486 w 3739486"/>
              <a:gd name="connsiteY4-116" fmla="*/ 0 h 2852381"/>
              <a:gd name="connsiteX0-117" fmla="*/ 0 w 3739486"/>
              <a:gd name="connsiteY0-118" fmla="*/ 2852381 h 2852381"/>
              <a:gd name="connsiteX1-119" fmla="*/ 1746914 w 3739486"/>
              <a:gd name="connsiteY1-120" fmla="*/ 2265528 h 2852381"/>
              <a:gd name="connsiteX2-121" fmla="*/ 2634018 w 3739486"/>
              <a:gd name="connsiteY2-122" fmla="*/ 1705970 h 2852381"/>
              <a:gd name="connsiteX3-123" fmla="*/ 3220873 w 3739486"/>
              <a:gd name="connsiteY3-124" fmla="*/ 996285 h 2852381"/>
              <a:gd name="connsiteX4-125" fmla="*/ 3739486 w 3739486"/>
              <a:gd name="connsiteY4-126" fmla="*/ 0 h 2852381"/>
              <a:gd name="connsiteX0-127" fmla="*/ 0 w 3739486"/>
              <a:gd name="connsiteY0-128" fmla="*/ 2852381 h 2852381"/>
              <a:gd name="connsiteX1-129" fmla="*/ 1746914 w 3739486"/>
              <a:gd name="connsiteY1-130" fmla="*/ 2265528 h 2852381"/>
              <a:gd name="connsiteX2-131" fmla="*/ 2634018 w 3739486"/>
              <a:gd name="connsiteY2-132" fmla="*/ 1705970 h 2852381"/>
              <a:gd name="connsiteX3-133" fmla="*/ 3220873 w 3739486"/>
              <a:gd name="connsiteY3-134" fmla="*/ 996285 h 2852381"/>
              <a:gd name="connsiteX4-135" fmla="*/ 3739486 w 3739486"/>
              <a:gd name="connsiteY4-136" fmla="*/ 0 h 2852381"/>
              <a:gd name="connsiteX0-137" fmla="*/ 0 w 3739486"/>
              <a:gd name="connsiteY0-138" fmla="*/ 2852381 h 2852381"/>
              <a:gd name="connsiteX1-139" fmla="*/ 1746914 w 3739486"/>
              <a:gd name="connsiteY1-140" fmla="*/ 2265528 h 2852381"/>
              <a:gd name="connsiteX2-141" fmla="*/ 2702257 w 3739486"/>
              <a:gd name="connsiteY2-142" fmla="*/ 1719617 h 2852381"/>
              <a:gd name="connsiteX3-143" fmla="*/ 3220873 w 3739486"/>
              <a:gd name="connsiteY3-144" fmla="*/ 996285 h 2852381"/>
              <a:gd name="connsiteX4-145" fmla="*/ 3739486 w 3739486"/>
              <a:gd name="connsiteY4-146" fmla="*/ 0 h 2852381"/>
              <a:gd name="connsiteX0-147" fmla="*/ 0 w 3739486"/>
              <a:gd name="connsiteY0-148" fmla="*/ 2852381 h 2852381"/>
              <a:gd name="connsiteX1-149" fmla="*/ 1433016 w 3739486"/>
              <a:gd name="connsiteY1-150" fmla="*/ 2538483 h 2852381"/>
              <a:gd name="connsiteX2-151" fmla="*/ 2702257 w 3739486"/>
              <a:gd name="connsiteY2-152" fmla="*/ 1719617 h 2852381"/>
              <a:gd name="connsiteX3-153" fmla="*/ 3220873 w 3739486"/>
              <a:gd name="connsiteY3-154" fmla="*/ 996285 h 2852381"/>
              <a:gd name="connsiteX4-155" fmla="*/ 3739486 w 3739486"/>
              <a:gd name="connsiteY4-156" fmla="*/ 0 h 2852381"/>
              <a:gd name="connsiteX0-157" fmla="*/ 0 w 3739486"/>
              <a:gd name="connsiteY0-158" fmla="*/ 2852381 h 2852381"/>
              <a:gd name="connsiteX1-159" fmla="*/ 1433016 w 3739486"/>
              <a:gd name="connsiteY1-160" fmla="*/ 2538483 h 2852381"/>
              <a:gd name="connsiteX2-161" fmla="*/ 2620371 w 3739486"/>
              <a:gd name="connsiteY2-162" fmla="*/ 1828799 h 2852381"/>
              <a:gd name="connsiteX3-163" fmla="*/ 3220873 w 3739486"/>
              <a:gd name="connsiteY3-164" fmla="*/ 996285 h 2852381"/>
              <a:gd name="connsiteX4-165" fmla="*/ 3739486 w 3739486"/>
              <a:gd name="connsiteY4-166" fmla="*/ 0 h 2852381"/>
              <a:gd name="connsiteX0-167" fmla="*/ 0 w 3739486"/>
              <a:gd name="connsiteY0-168" fmla="*/ 2852381 h 2852381"/>
              <a:gd name="connsiteX1-169" fmla="*/ 1433016 w 3739486"/>
              <a:gd name="connsiteY1-170" fmla="*/ 2538483 h 2852381"/>
              <a:gd name="connsiteX2-171" fmla="*/ 2620371 w 3739486"/>
              <a:gd name="connsiteY2-172" fmla="*/ 1828799 h 2852381"/>
              <a:gd name="connsiteX3-173" fmla="*/ 3220873 w 3739486"/>
              <a:gd name="connsiteY3-174" fmla="*/ 996285 h 2852381"/>
              <a:gd name="connsiteX4-175" fmla="*/ 3739486 w 3739486"/>
              <a:gd name="connsiteY4-176" fmla="*/ 0 h 2852381"/>
              <a:gd name="connsiteX0-177" fmla="*/ 0 w 3739486"/>
              <a:gd name="connsiteY0-178" fmla="*/ 2852381 h 2852381"/>
              <a:gd name="connsiteX1-179" fmla="*/ 1433016 w 3739486"/>
              <a:gd name="connsiteY1-180" fmla="*/ 2538483 h 2852381"/>
              <a:gd name="connsiteX2-181" fmla="*/ 2620371 w 3739486"/>
              <a:gd name="connsiteY2-182" fmla="*/ 1828799 h 2852381"/>
              <a:gd name="connsiteX3-183" fmla="*/ 3220873 w 3739486"/>
              <a:gd name="connsiteY3-184" fmla="*/ 996285 h 2852381"/>
              <a:gd name="connsiteX4-185" fmla="*/ 3739486 w 3739486"/>
              <a:gd name="connsiteY4-186" fmla="*/ 0 h 2852381"/>
              <a:gd name="connsiteX0-187" fmla="*/ 0 w 3739486"/>
              <a:gd name="connsiteY0-188" fmla="*/ 2852381 h 2852381"/>
              <a:gd name="connsiteX1-189" fmla="*/ 1433016 w 3739486"/>
              <a:gd name="connsiteY1-190" fmla="*/ 2538483 h 2852381"/>
              <a:gd name="connsiteX2-191" fmla="*/ 2620371 w 3739486"/>
              <a:gd name="connsiteY2-192" fmla="*/ 1828799 h 2852381"/>
              <a:gd name="connsiteX3-193" fmla="*/ 3289112 w 3739486"/>
              <a:gd name="connsiteY3-194" fmla="*/ 1009933 h 2852381"/>
              <a:gd name="connsiteX4-195" fmla="*/ 3739486 w 3739486"/>
              <a:gd name="connsiteY4-196" fmla="*/ 0 h 2852381"/>
            </a:gdLst>
            <a:ahLst/>
            <a:cxnLst>
              <a:cxn ang="0">
                <a:pos x="connsiteX0-187" y="connsiteY0-188"/>
              </a:cxn>
              <a:cxn ang="0">
                <a:pos x="connsiteX1-189" y="connsiteY1-190"/>
              </a:cxn>
              <a:cxn ang="0">
                <a:pos x="connsiteX2-191" y="connsiteY2-192"/>
              </a:cxn>
              <a:cxn ang="0">
                <a:pos x="connsiteX3-193" y="connsiteY3-194"/>
              </a:cxn>
              <a:cxn ang="0">
                <a:pos x="connsiteX4-195" y="connsiteY4-196"/>
              </a:cxn>
            </a:cxnLst>
            <a:rect l="l" t="t" r="r" b="b"/>
            <a:pathLst>
              <a:path w="3739486" h="2852381">
                <a:moveTo>
                  <a:pt x="0" y="2852381"/>
                </a:moveTo>
                <a:cubicBezTo>
                  <a:pt x="443552" y="2776181"/>
                  <a:pt x="996288" y="2709080"/>
                  <a:pt x="1433016" y="2538483"/>
                </a:cubicBezTo>
                <a:cubicBezTo>
                  <a:pt x="1869744" y="2367886"/>
                  <a:pt x="2381535" y="2044888"/>
                  <a:pt x="2620371" y="1828799"/>
                </a:cubicBezTo>
                <a:cubicBezTo>
                  <a:pt x="2927446" y="1544470"/>
                  <a:pt x="3102593" y="1314733"/>
                  <a:pt x="3289112" y="1009933"/>
                </a:cubicBezTo>
                <a:cubicBezTo>
                  <a:pt x="3475631" y="705133"/>
                  <a:pt x="3566613" y="469709"/>
                  <a:pt x="3739486" y="0"/>
                </a:cubicBez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0" name="直接连接符 9"/>
          <p:cNvCxnSpPr/>
          <p:nvPr/>
        </p:nvCxnSpPr>
        <p:spPr>
          <a:xfrm>
            <a:off x="1978925" y="4952724"/>
            <a:ext cx="0" cy="92578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128490" y="2894254"/>
            <a:ext cx="0" cy="208144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12" name="Picture 7" descr="C:\Users\Administrator\Desktop\laeqed442766063466787178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9231" y="5045040"/>
            <a:ext cx="1524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C:\Users\Administrator\Desktop\laeqed787138426550100716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7395" y="4968648"/>
            <a:ext cx="152400" cy="228600"/>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直接连接符 16"/>
          <p:cNvCxnSpPr/>
          <p:nvPr/>
        </p:nvCxnSpPr>
        <p:spPr>
          <a:xfrm flipV="1">
            <a:off x="2507679" y="4980020"/>
            <a:ext cx="3019664" cy="920054"/>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373293" y="4974575"/>
            <a:ext cx="0" cy="69555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6146" name="Picture 2" descr="C:\Users\Administrator\Desktop\laeqed748867069037981399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051" y="5023159"/>
            <a:ext cx="266700" cy="190500"/>
          </a:xfrm>
          <a:prstGeom prst="rect">
            <a:avLst/>
          </a:prstGeom>
          <a:noFill/>
          <a:extLst>
            <a:ext uri="{909E8E84-426E-40DD-AFC4-6F175D3DCCD1}">
              <a14:hiddenFill xmlns:a14="http://schemas.microsoft.com/office/drawing/2010/main">
                <a:solidFill>
                  <a:srgbClr val="FFFFFF"/>
                </a:solidFill>
              </a14:hiddenFill>
            </a:ext>
          </a:extLst>
        </p:spPr>
      </p:pic>
      <p:sp>
        <p:nvSpPr>
          <p:cNvPr id="23" name="椭圆 22"/>
          <p:cNvSpPr/>
          <p:nvPr/>
        </p:nvSpPr>
        <p:spPr>
          <a:xfrm>
            <a:off x="3345997" y="5629186"/>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5527343" y="4125897"/>
            <a:ext cx="0" cy="8416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5504617" y="4098601"/>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7" name="Picture 3" descr="C:\Users\Administrator\Desktop\laeqed680819222666434311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27013" y="5008563"/>
            <a:ext cx="247650" cy="190500"/>
          </a:xfrm>
          <a:prstGeom prst="rect">
            <a:avLst/>
          </a:prstGeom>
          <a:noFill/>
          <a:extLst>
            <a:ext uri="{909E8E84-426E-40DD-AFC4-6F175D3DCCD1}">
              <a14:hiddenFill xmlns:a14="http://schemas.microsoft.com/office/drawing/2010/main">
                <a:solidFill>
                  <a:srgbClr val="FFFFFF"/>
                </a:solidFill>
              </a14:hiddenFill>
            </a:ext>
          </a:extLst>
        </p:spPr>
      </p:pic>
      <p:cxnSp>
        <p:nvCxnSpPr>
          <p:cNvPr id="29" name="直接连接符 28"/>
          <p:cNvCxnSpPr/>
          <p:nvPr/>
        </p:nvCxnSpPr>
        <p:spPr>
          <a:xfrm flipV="1">
            <a:off x="4954138" y="3753134"/>
            <a:ext cx="847821" cy="1173541"/>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148" name="Picture 4" descr="C:\Users\Administrator\Desktop\laeqed222718970525103757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33915" y="5008540"/>
            <a:ext cx="266700" cy="190500"/>
          </a:xfrm>
          <a:prstGeom prst="rect">
            <a:avLst/>
          </a:prstGeom>
          <a:noFill/>
          <a:extLst>
            <a:ext uri="{909E8E84-426E-40DD-AFC4-6F175D3DCCD1}">
              <a14:hiddenFill xmlns:a14="http://schemas.microsoft.com/office/drawing/2010/main">
                <a:solidFill>
                  <a:srgbClr val="FFFFFF"/>
                </a:solidFill>
              </a14:hiddenFill>
            </a:ext>
          </a:extLst>
        </p:spPr>
      </p:pic>
      <p:sp>
        <p:nvSpPr>
          <p:cNvPr id="34" name="椭圆 33"/>
          <p:cNvSpPr/>
          <p:nvPr/>
        </p:nvSpPr>
        <p:spPr>
          <a:xfrm>
            <a:off x="4699421" y="4921762"/>
            <a:ext cx="45719" cy="45719"/>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350541" y="4937682"/>
            <a:ext cx="45719" cy="45719"/>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506925" y="4924034"/>
            <a:ext cx="45719" cy="45719"/>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4947357" y="4924034"/>
            <a:ext cx="45719" cy="45719"/>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Picture 10" descr="C:\Users\Administrator\Desktop\laeqed3608508849055386329.png"/>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4572831" y="4326256"/>
            <a:ext cx="484909" cy="29441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C:\Users\Administrator\Desktop\laeqed4528912023252850678.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31171" y="2857150"/>
            <a:ext cx="2430780" cy="5657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par>
                                <p:cTn id="18" presetID="1" presetClass="entr" presetSubtype="0" fill="hold" nodeType="withEffect">
                                  <p:stCondLst>
                                    <p:cond delay="0"/>
                                  </p:stCondLst>
                                  <p:childTnLst>
                                    <p:set>
                                      <p:cBhvr>
                                        <p:cTn id="19" dur="1" fill="hold">
                                          <p:stCondLst>
                                            <p:cond delay="0"/>
                                          </p:stCondLst>
                                        </p:cTn>
                                        <p:tgtEl>
                                          <p:spTgt spid="3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500"/>
                            </p:stCondLst>
                            <p:childTnLst>
                              <p:par>
                                <p:cTn id="26" presetID="1"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childTnLst>
                          </p:cTn>
                        </p:par>
                        <p:par>
                          <p:cTn id="32" fill="hold">
                            <p:stCondLst>
                              <p:cond delay="1000"/>
                            </p:stCondLst>
                            <p:childTnLst>
                              <p:par>
                                <p:cTn id="33" presetID="1"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14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childTnLst>
                                </p:cTn>
                              </p:par>
                            </p:childTnLst>
                          </p:cTn>
                        </p:par>
                        <p:par>
                          <p:cTn id="45" fill="hold">
                            <p:stCondLst>
                              <p:cond delay="0"/>
                            </p:stCondLst>
                            <p:childTnLst>
                              <p:par>
                                <p:cTn id="46" presetID="22" presetClass="entr" presetSubtype="1"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up)">
                                      <p:cBhvr>
                                        <p:cTn id="48" dur="500"/>
                                        <p:tgtEl>
                                          <p:spTgt spid="22"/>
                                        </p:tgtEl>
                                      </p:cBhvr>
                                    </p:animEffect>
                                  </p:childTnLst>
                                </p:cTn>
                              </p:par>
                            </p:childTnLst>
                          </p:cTn>
                        </p:par>
                        <p:par>
                          <p:cTn id="49" fill="hold">
                            <p:stCondLst>
                              <p:cond delay="500"/>
                            </p:stCondLst>
                            <p:childTnLst>
                              <p:par>
                                <p:cTn id="50" presetID="1"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39"/>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500"/>
                            </p:stCondLst>
                            <p:childTnLst>
                              <p:par>
                                <p:cTn id="62" presetID="1" presetClass="entr" presetSubtype="0"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6147"/>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down)">
                                      <p:cBhvr>
                                        <p:cTn id="70" dur="500"/>
                                        <p:tgtEl>
                                          <p:spTgt spid="25"/>
                                        </p:tgtEl>
                                      </p:cBhvr>
                                    </p:animEffect>
                                  </p:childTnLst>
                                </p:cTn>
                              </p:par>
                            </p:childTnLst>
                          </p:cTn>
                        </p:par>
                        <p:par>
                          <p:cTn id="71" fill="hold">
                            <p:stCondLst>
                              <p:cond delay="500"/>
                            </p:stCondLst>
                            <p:childTnLst>
                              <p:par>
                                <p:cTn id="72" presetID="1" presetClass="entr" presetSubtype="0"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26" presetClass="emph" presetSubtype="0" fill="hold" nodeType="clickEffect">
                                  <p:stCondLst>
                                    <p:cond delay="0"/>
                                  </p:stCondLst>
                                  <p:childTnLst>
                                    <p:animEffect transition="out" filter="fade">
                                      <p:cBhvr>
                                        <p:cTn id="77" dur="500" tmFilter="0, 0; .2, .5; .8, .5; 1, 0"/>
                                        <p:tgtEl>
                                          <p:spTgt spid="39"/>
                                        </p:tgtEl>
                                      </p:cBhvr>
                                    </p:animEffect>
                                    <p:animScale>
                                      <p:cBhvr>
                                        <p:cTn id="78" dur="250" autoRev="1" fill="hold"/>
                                        <p:tgtEl>
                                          <p:spTgt spid="39"/>
                                        </p:tgtEl>
                                      </p:cBhvr>
                                      <p:by x="105000" y="105000"/>
                                    </p:animScale>
                                  </p:childTnLst>
                                </p:cTn>
                              </p:par>
                            </p:childTnLst>
                          </p:cTn>
                        </p:par>
                      </p:childTnLst>
                    </p:cTn>
                  </p:par>
                  <p:par>
                    <p:cTn id="79" fill="hold">
                      <p:stCondLst>
                        <p:cond delay="indefinite"/>
                      </p:stCondLst>
                      <p:childTnLst>
                        <p:par>
                          <p:cTn id="80" fill="hold">
                            <p:stCondLst>
                              <p:cond delay="0"/>
                            </p:stCondLst>
                            <p:childTnLst>
                              <p:par>
                                <p:cTn id="81" presetID="22" presetClass="entr" presetSubtype="2" fill="hold" nodeType="click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right)">
                                      <p:cBhvr>
                                        <p:cTn id="83" dur="500"/>
                                        <p:tgtEl>
                                          <p:spTgt spid="29"/>
                                        </p:tgtEl>
                                      </p:cBhvr>
                                    </p:animEffect>
                                  </p:childTnLst>
                                </p:cTn>
                              </p:par>
                            </p:childTnLst>
                          </p:cTn>
                        </p:par>
                        <p:par>
                          <p:cTn id="84" fill="hold">
                            <p:stCondLst>
                              <p:cond delay="500"/>
                            </p:stCondLst>
                            <p:childTnLst>
                              <p:par>
                                <p:cTn id="85" presetID="1" presetClass="entr" presetSubtype="0"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61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3" grpId="0" animBg="1"/>
      <p:bldP spid="26" grpId="0" animBg="1"/>
      <p:bldP spid="34" grpId="0" animBg="1"/>
      <p:bldP spid="35" grpId="0" animBg="1"/>
      <p:bldP spid="36" grpId="0" animBg="1"/>
      <p:bldP spid="3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牛顿迭代法 </a:t>
            </a:r>
            <a:r>
              <a:rPr lang="en-US" altLang="zh-CN" smtClean="0"/>
              <a:t>(4)</a:t>
            </a:r>
            <a:endParaRPr lang="zh-CN" altLang="en-US"/>
          </a:p>
        </p:txBody>
      </p:sp>
      <p:sp>
        <p:nvSpPr>
          <p:cNvPr id="3" name="内容占位符 2"/>
          <p:cNvSpPr>
            <a:spLocks noGrp="1"/>
          </p:cNvSpPr>
          <p:nvPr>
            <p:ph idx="1"/>
          </p:nvPr>
        </p:nvSpPr>
        <p:spPr>
          <a:xfrm>
            <a:off x="457200" y="1600201"/>
            <a:ext cx="8229600" cy="692624"/>
          </a:xfrm>
        </p:spPr>
        <p:txBody>
          <a:bodyPr/>
          <a:lstStyle/>
          <a:p>
            <a:r>
              <a:rPr lang="zh-CN" altLang="en-US" smtClean="0"/>
              <a:t>编写程序实现牛顿迭代法</a:t>
            </a:r>
            <a:endParaRPr lang="zh-CN" altLang="en-US"/>
          </a:p>
        </p:txBody>
      </p:sp>
      <p:sp>
        <p:nvSpPr>
          <p:cNvPr id="4" name="TextBox 3"/>
          <p:cNvSpPr txBox="1"/>
          <p:nvPr/>
        </p:nvSpPr>
        <p:spPr>
          <a:xfrm>
            <a:off x="674558" y="2260229"/>
            <a:ext cx="8012242" cy="4031873"/>
          </a:xfrm>
          <a:prstGeom prst="rect">
            <a:avLst/>
          </a:prstGeom>
          <a:solidFill>
            <a:schemeClr val="tx2"/>
          </a:solidFill>
        </p:spPr>
        <p:txBody>
          <a:bodyPr wrap="square" rtlCol="0">
            <a:spAutoFit/>
          </a:bodyPr>
          <a:lstStyle/>
          <a:p>
            <a:r>
              <a:rPr lang="en-US" sz="3200" smtClean="0">
                <a:solidFill>
                  <a:srgbClr val="00B050"/>
                </a:solidFill>
              </a:rPr>
              <a:t>import  </a:t>
            </a:r>
            <a:r>
              <a:rPr lang="en-US" sz="3200" smtClean="0">
                <a:solidFill>
                  <a:schemeClr val="bg1"/>
                </a:solidFill>
              </a:rPr>
              <a:t>numpy</a:t>
            </a:r>
            <a:r>
              <a:rPr lang="en-US" sz="3200" smtClean="0">
                <a:solidFill>
                  <a:srgbClr val="00B050"/>
                </a:solidFill>
              </a:rPr>
              <a:t> as </a:t>
            </a:r>
            <a:r>
              <a:rPr lang="en-US" sz="3200" smtClean="0">
                <a:solidFill>
                  <a:schemeClr val="bg1"/>
                </a:solidFill>
              </a:rPr>
              <a:t>np</a:t>
            </a:r>
          </a:p>
          <a:p>
            <a:r>
              <a:rPr lang="en-US" sz="3200" smtClean="0">
                <a:solidFill>
                  <a:srgbClr val="00B050"/>
                </a:solidFill>
              </a:rPr>
              <a:t>def</a:t>
            </a:r>
            <a:r>
              <a:rPr lang="en-US" sz="3200" smtClean="0">
                <a:solidFill>
                  <a:schemeClr val="bg1"/>
                </a:solidFill>
              </a:rPr>
              <a:t>    Newton_iter (f, df, eps, x0) :</a:t>
            </a:r>
          </a:p>
          <a:p>
            <a:r>
              <a:rPr lang="en-US" sz="3200" smtClean="0">
                <a:solidFill>
                  <a:schemeClr val="bg1"/>
                </a:solidFill>
              </a:rPr>
              <a:t>	x1 = x0-f(x0)/df(x0)</a:t>
            </a:r>
          </a:p>
          <a:p>
            <a:r>
              <a:rPr lang="en-US" sz="3200">
                <a:solidFill>
                  <a:schemeClr val="bg1"/>
                </a:solidFill>
              </a:rPr>
              <a:t>	</a:t>
            </a:r>
            <a:r>
              <a:rPr lang="en-US" sz="3200" smtClean="0">
                <a:solidFill>
                  <a:srgbClr val="00B050"/>
                </a:solidFill>
              </a:rPr>
              <a:t>while</a:t>
            </a:r>
            <a:r>
              <a:rPr lang="en-US" sz="3200" smtClean="0">
                <a:solidFill>
                  <a:schemeClr val="bg1"/>
                </a:solidFill>
              </a:rPr>
              <a:t>  np.abs(x1-x0)&gt;eps :</a:t>
            </a:r>
          </a:p>
          <a:p>
            <a:r>
              <a:rPr lang="en-US" sz="3200">
                <a:solidFill>
                  <a:schemeClr val="bg1"/>
                </a:solidFill>
              </a:rPr>
              <a:t>	</a:t>
            </a:r>
            <a:r>
              <a:rPr lang="en-US" sz="3200" smtClean="0">
                <a:solidFill>
                  <a:schemeClr val="bg1"/>
                </a:solidFill>
              </a:rPr>
              <a:t>	x1, x0 = </a:t>
            </a:r>
            <a:r>
              <a:rPr lang="en-US" altLang="zh-CN" sz="3200" smtClean="0">
                <a:solidFill>
                  <a:schemeClr val="bg1"/>
                </a:solidFill>
              </a:rPr>
              <a:t>x1-f(x1)/df(x1)</a:t>
            </a:r>
            <a:r>
              <a:rPr lang="en-US" sz="3200" smtClean="0">
                <a:solidFill>
                  <a:schemeClr val="bg1"/>
                </a:solidFill>
              </a:rPr>
              <a:t>, x1</a:t>
            </a:r>
          </a:p>
          <a:p>
            <a:r>
              <a:rPr lang="en-US" sz="3200">
                <a:solidFill>
                  <a:schemeClr val="bg1"/>
                </a:solidFill>
              </a:rPr>
              <a:t>	</a:t>
            </a:r>
            <a:r>
              <a:rPr lang="en-US" sz="3200" smtClean="0">
                <a:solidFill>
                  <a:srgbClr val="00B050"/>
                </a:solidFill>
              </a:rPr>
              <a:t>return</a:t>
            </a:r>
            <a:r>
              <a:rPr lang="en-US" sz="3200" smtClean="0">
                <a:solidFill>
                  <a:schemeClr val="bg1"/>
                </a:solidFill>
              </a:rPr>
              <a:t>  x1</a:t>
            </a:r>
            <a:r>
              <a:rPr lang="en-US" sz="3200">
                <a:solidFill>
                  <a:schemeClr val="bg1"/>
                </a:solidFill>
              </a:rPr>
              <a:t>	</a:t>
            </a:r>
            <a:endParaRPr lang="en-US" sz="3200" smtClean="0">
              <a:solidFill>
                <a:schemeClr val="bg1"/>
              </a:solidFill>
            </a:endParaRPr>
          </a:p>
          <a:p>
            <a:r>
              <a:rPr lang="en-US" altLang="zh-CN" sz="3200">
                <a:solidFill>
                  <a:srgbClr val="00B050"/>
                </a:solidFill>
              </a:rPr>
              <a:t>def</a:t>
            </a:r>
            <a:r>
              <a:rPr lang="en-US" sz="3200" smtClean="0">
                <a:solidFill>
                  <a:schemeClr val="bg1"/>
                </a:solidFill>
              </a:rPr>
              <a:t>  neg_sin(x): </a:t>
            </a:r>
            <a:r>
              <a:rPr lang="en-US" altLang="zh-CN" sz="3200">
                <a:solidFill>
                  <a:srgbClr val="00B050"/>
                </a:solidFill>
              </a:rPr>
              <a:t>return</a:t>
            </a:r>
            <a:r>
              <a:rPr lang="en-US" sz="3200" smtClean="0">
                <a:solidFill>
                  <a:schemeClr val="bg1"/>
                </a:solidFill>
              </a:rPr>
              <a:t>  –np.sin(x)	</a:t>
            </a:r>
          </a:p>
          <a:p>
            <a:r>
              <a:rPr lang="en-US" sz="3200" smtClean="0">
                <a:solidFill>
                  <a:schemeClr val="bg1"/>
                </a:solidFill>
              </a:rPr>
              <a:t>Newton_iter(np.cos, neg_sin,1e-6, 0.25)</a:t>
            </a:r>
            <a:endParaRPr lang="en-US" sz="320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数字微分问题</a:t>
            </a:r>
            <a:endParaRPr lang="zh-CN" altLang="en-US"/>
          </a:p>
        </p:txBody>
      </p:sp>
      <p:grpSp>
        <p:nvGrpSpPr>
          <p:cNvPr id="18" name="组合 17"/>
          <p:cNvGrpSpPr/>
          <p:nvPr/>
        </p:nvGrpSpPr>
        <p:grpSpPr>
          <a:xfrm>
            <a:off x="1456267" y="1975556"/>
            <a:ext cx="5305777" cy="3510844"/>
            <a:chOff x="1456267" y="1975556"/>
            <a:chExt cx="5305777" cy="3510844"/>
          </a:xfrm>
        </p:grpSpPr>
        <p:cxnSp>
          <p:nvCxnSpPr>
            <p:cNvPr id="5" name="直接箭头连接符 4"/>
            <p:cNvCxnSpPr/>
            <p:nvPr/>
          </p:nvCxnSpPr>
          <p:spPr>
            <a:xfrm>
              <a:off x="1456267" y="4786489"/>
              <a:ext cx="5305777" cy="22578"/>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2573867" y="1975556"/>
              <a:ext cx="0" cy="3510844"/>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8" name="任意多边形 7"/>
          <p:cNvSpPr/>
          <p:nvPr/>
        </p:nvSpPr>
        <p:spPr>
          <a:xfrm>
            <a:off x="1659467" y="1986844"/>
            <a:ext cx="5238044" cy="2991556"/>
          </a:xfrm>
          <a:custGeom>
            <a:avLst/>
            <a:gdLst>
              <a:gd name="connsiteX0" fmla="*/ 0 w 5238044"/>
              <a:gd name="connsiteY0" fmla="*/ 2991556 h 2991556"/>
              <a:gd name="connsiteX1" fmla="*/ 767644 w 5238044"/>
              <a:gd name="connsiteY1" fmla="*/ 1591734 h 2991556"/>
              <a:gd name="connsiteX2" fmla="*/ 1557866 w 5238044"/>
              <a:gd name="connsiteY2" fmla="*/ 1670756 h 2991556"/>
              <a:gd name="connsiteX3" fmla="*/ 2291644 w 5238044"/>
              <a:gd name="connsiteY3" fmla="*/ 598312 h 2991556"/>
              <a:gd name="connsiteX4" fmla="*/ 3815644 w 5238044"/>
              <a:gd name="connsiteY4" fmla="*/ 1309512 h 2991556"/>
              <a:gd name="connsiteX5" fmla="*/ 5238044 w 5238044"/>
              <a:gd name="connsiteY5" fmla="*/ 0 h 299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8044" h="2991556">
                <a:moveTo>
                  <a:pt x="0" y="2991556"/>
                </a:moveTo>
                <a:cubicBezTo>
                  <a:pt x="254000" y="2401711"/>
                  <a:pt x="508000" y="1811867"/>
                  <a:pt x="767644" y="1591734"/>
                </a:cubicBezTo>
                <a:cubicBezTo>
                  <a:pt x="1027288" y="1371601"/>
                  <a:pt x="1303866" y="1836326"/>
                  <a:pt x="1557866" y="1670756"/>
                </a:cubicBezTo>
                <a:cubicBezTo>
                  <a:pt x="1811866" y="1505186"/>
                  <a:pt x="1915348" y="658519"/>
                  <a:pt x="2291644" y="598312"/>
                </a:cubicBezTo>
                <a:cubicBezTo>
                  <a:pt x="2667940" y="538105"/>
                  <a:pt x="3324577" y="1409231"/>
                  <a:pt x="3815644" y="1309512"/>
                </a:cubicBezTo>
                <a:cubicBezTo>
                  <a:pt x="4306711" y="1209793"/>
                  <a:pt x="5238044" y="0"/>
                  <a:pt x="5238044" y="0"/>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任意多边形 9"/>
          <p:cNvSpPr/>
          <p:nvPr/>
        </p:nvSpPr>
        <p:spPr>
          <a:xfrm>
            <a:off x="1580444" y="2213403"/>
            <a:ext cx="5621867" cy="2787574"/>
          </a:xfrm>
          <a:custGeom>
            <a:avLst/>
            <a:gdLst>
              <a:gd name="connsiteX0" fmla="*/ 0 w 5621867"/>
              <a:gd name="connsiteY0" fmla="*/ 2744076 h 2744076"/>
              <a:gd name="connsiteX1" fmla="*/ 666045 w 5621867"/>
              <a:gd name="connsiteY1" fmla="*/ 1773231 h 2744076"/>
              <a:gd name="connsiteX2" fmla="*/ 1174045 w 5621867"/>
              <a:gd name="connsiteY2" fmla="*/ 1152342 h 2744076"/>
              <a:gd name="connsiteX3" fmla="*/ 1659467 w 5621867"/>
              <a:gd name="connsiteY3" fmla="*/ 1513587 h 2744076"/>
              <a:gd name="connsiteX4" fmla="*/ 2201334 w 5621867"/>
              <a:gd name="connsiteY4" fmla="*/ 339542 h 2744076"/>
              <a:gd name="connsiteX5" fmla="*/ 2551289 w 5621867"/>
              <a:gd name="connsiteY5" fmla="*/ 34742 h 2744076"/>
              <a:gd name="connsiteX6" fmla="*/ 3443112 w 5621867"/>
              <a:gd name="connsiteY6" fmla="*/ 1005587 h 2744076"/>
              <a:gd name="connsiteX7" fmla="*/ 4233334 w 5621867"/>
              <a:gd name="connsiteY7" fmla="*/ 1987720 h 2744076"/>
              <a:gd name="connsiteX8" fmla="*/ 5621867 w 5621867"/>
              <a:gd name="connsiteY8" fmla="*/ 1107187 h 2744076"/>
              <a:gd name="connsiteX9" fmla="*/ 5621867 w 5621867"/>
              <a:gd name="connsiteY9" fmla="*/ 1107187 h 2744076"/>
              <a:gd name="connsiteX0-1" fmla="*/ 0 w 5621867"/>
              <a:gd name="connsiteY0-2" fmla="*/ 2754265 h 2754265"/>
              <a:gd name="connsiteX1-3" fmla="*/ 666045 w 5621867"/>
              <a:gd name="connsiteY1-4" fmla="*/ 1783420 h 2754265"/>
              <a:gd name="connsiteX2-5" fmla="*/ 1174045 w 5621867"/>
              <a:gd name="connsiteY2-6" fmla="*/ 1162531 h 2754265"/>
              <a:gd name="connsiteX3-7" fmla="*/ 1659467 w 5621867"/>
              <a:gd name="connsiteY3-8" fmla="*/ 1523776 h 2754265"/>
              <a:gd name="connsiteX4-9" fmla="*/ 2201334 w 5621867"/>
              <a:gd name="connsiteY4-10" fmla="*/ 349731 h 2754265"/>
              <a:gd name="connsiteX5-11" fmla="*/ 2596445 w 5621867"/>
              <a:gd name="connsiteY5-12" fmla="*/ 33642 h 2754265"/>
              <a:gd name="connsiteX6-13" fmla="*/ 3443112 w 5621867"/>
              <a:gd name="connsiteY6-14" fmla="*/ 1015776 h 2754265"/>
              <a:gd name="connsiteX7-15" fmla="*/ 4233334 w 5621867"/>
              <a:gd name="connsiteY7-16" fmla="*/ 1997909 h 2754265"/>
              <a:gd name="connsiteX8-17" fmla="*/ 5621867 w 5621867"/>
              <a:gd name="connsiteY8-18" fmla="*/ 1117376 h 2754265"/>
              <a:gd name="connsiteX9-19" fmla="*/ 5621867 w 5621867"/>
              <a:gd name="connsiteY9-20" fmla="*/ 1117376 h 2754265"/>
              <a:gd name="connsiteX0-21" fmla="*/ 0 w 5621867"/>
              <a:gd name="connsiteY0-22" fmla="*/ 2737334 h 2737334"/>
              <a:gd name="connsiteX1-23" fmla="*/ 666045 w 5621867"/>
              <a:gd name="connsiteY1-24" fmla="*/ 1766489 h 2737334"/>
              <a:gd name="connsiteX2-25" fmla="*/ 1174045 w 5621867"/>
              <a:gd name="connsiteY2-26" fmla="*/ 1145600 h 2737334"/>
              <a:gd name="connsiteX3-27" fmla="*/ 1659467 w 5621867"/>
              <a:gd name="connsiteY3-28" fmla="*/ 1506845 h 2737334"/>
              <a:gd name="connsiteX4-29" fmla="*/ 2201334 w 5621867"/>
              <a:gd name="connsiteY4-30" fmla="*/ 332800 h 2737334"/>
              <a:gd name="connsiteX5-31" fmla="*/ 2596445 w 5621867"/>
              <a:gd name="connsiteY5-32" fmla="*/ 16711 h 2737334"/>
              <a:gd name="connsiteX6-33" fmla="*/ 3443112 w 5621867"/>
              <a:gd name="connsiteY6-34" fmla="*/ 998845 h 2737334"/>
              <a:gd name="connsiteX7-35" fmla="*/ 4233334 w 5621867"/>
              <a:gd name="connsiteY7-36" fmla="*/ 1980978 h 2737334"/>
              <a:gd name="connsiteX8-37" fmla="*/ 5621867 w 5621867"/>
              <a:gd name="connsiteY8-38" fmla="*/ 1100445 h 2737334"/>
              <a:gd name="connsiteX9-39" fmla="*/ 5621867 w 5621867"/>
              <a:gd name="connsiteY9-40" fmla="*/ 1100445 h 2737334"/>
              <a:gd name="connsiteX0-41" fmla="*/ 0 w 5621867"/>
              <a:gd name="connsiteY0-42" fmla="*/ 2737334 h 2737334"/>
              <a:gd name="connsiteX1-43" fmla="*/ 666045 w 5621867"/>
              <a:gd name="connsiteY1-44" fmla="*/ 1766489 h 2737334"/>
              <a:gd name="connsiteX2-45" fmla="*/ 1174045 w 5621867"/>
              <a:gd name="connsiteY2-46" fmla="*/ 1145600 h 2737334"/>
              <a:gd name="connsiteX3-47" fmla="*/ 1659467 w 5621867"/>
              <a:gd name="connsiteY3-48" fmla="*/ 1506845 h 2737334"/>
              <a:gd name="connsiteX4-49" fmla="*/ 2201334 w 5621867"/>
              <a:gd name="connsiteY4-50" fmla="*/ 332800 h 2737334"/>
              <a:gd name="connsiteX5-51" fmla="*/ 2596445 w 5621867"/>
              <a:gd name="connsiteY5-52" fmla="*/ 16711 h 2737334"/>
              <a:gd name="connsiteX6-53" fmla="*/ 3443112 w 5621867"/>
              <a:gd name="connsiteY6-54" fmla="*/ 998845 h 2737334"/>
              <a:gd name="connsiteX7-55" fmla="*/ 4233334 w 5621867"/>
              <a:gd name="connsiteY7-56" fmla="*/ 1980978 h 2737334"/>
              <a:gd name="connsiteX8-57" fmla="*/ 5621867 w 5621867"/>
              <a:gd name="connsiteY8-58" fmla="*/ 1100445 h 2737334"/>
              <a:gd name="connsiteX9-59" fmla="*/ 5621867 w 5621867"/>
              <a:gd name="connsiteY9-60" fmla="*/ 1100445 h 2737334"/>
              <a:gd name="connsiteX0-61" fmla="*/ 0 w 5621867"/>
              <a:gd name="connsiteY0-62" fmla="*/ 2739123 h 2739123"/>
              <a:gd name="connsiteX1-63" fmla="*/ 666045 w 5621867"/>
              <a:gd name="connsiteY1-64" fmla="*/ 1768278 h 2739123"/>
              <a:gd name="connsiteX2-65" fmla="*/ 1174045 w 5621867"/>
              <a:gd name="connsiteY2-66" fmla="*/ 1147389 h 2739123"/>
              <a:gd name="connsiteX3-67" fmla="*/ 1659467 w 5621867"/>
              <a:gd name="connsiteY3-68" fmla="*/ 1508634 h 2739123"/>
              <a:gd name="connsiteX4-69" fmla="*/ 2201334 w 5621867"/>
              <a:gd name="connsiteY4-70" fmla="*/ 334589 h 2739123"/>
              <a:gd name="connsiteX5-71" fmla="*/ 2596445 w 5621867"/>
              <a:gd name="connsiteY5-72" fmla="*/ 18500 h 2739123"/>
              <a:gd name="connsiteX6-73" fmla="*/ 3443112 w 5621867"/>
              <a:gd name="connsiteY6-74" fmla="*/ 1000634 h 2739123"/>
              <a:gd name="connsiteX7-75" fmla="*/ 4233334 w 5621867"/>
              <a:gd name="connsiteY7-76" fmla="*/ 1982767 h 2739123"/>
              <a:gd name="connsiteX8-77" fmla="*/ 5621867 w 5621867"/>
              <a:gd name="connsiteY8-78" fmla="*/ 1102234 h 2739123"/>
              <a:gd name="connsiteX9-79" fmla="*/ 5621867 w 5621867"/>
              <a:gd name="connsiteY9-80" fmla="*/ 1102234 h 2739123"/>
              <a:gd name="connsiteX0-81" fmla="*/ 0 w 5621867"/>
              <a:gd name="connsiteY0-82" fmla="*/ 2739123 h 2739123"/>
              <a:gd name="connsiteX1-83" fmla="*/ 666045 w 5621867"/>
              <a:gd name="connsiteY1-84" fmla="*/ 1768278 h 2739123"/>
              <a:gd name="connsiteX2-85" fmla="*/ 1174045 w 5621867"/>
              <a:gd name="connsiteY2-86" fmla="*/ 1147389 h 2739123"/>
              <a:gd name="connsiteX3-87" fmla="*/ 1659467 w 5621867"/>
              <a:gd name="connsiteY3-88" fmla="*/ 1508634 h 2739123"/>
              <a:gd name="connsiteX4-89" fmla="*/ 2201334 w 5621867"/>
              <a:gd name="connsiteY4-90" fmla="*/ 334589 h 2739123"/>
              <a:gd name="connsiteX5-91" fmla="*/ 2596445 w 5621867"/>
              <a:gd name="connsiteY5-92" fmla="*/ 18500 h 2739123"/>
              <a:gd name="connsiteX6-93" fmla="*/ 3443112 w 5621867"/>
              <a:gd name="connsiteY6-94" fmla="*/ 1000634 h 2739123"/>
              <a:gd name="connsiteX7-95" fmla="*/ 4233334 w 5621867"/>
              <a:gd name="connsiteY7-96" fmla="*/ 1982767 h 2739123"/>
              <a:gd name="connsiteX8-97" fmla="*/ 5621867 w 5621867"/>
              <a:gd name="connsiteY8-98" fmla="*/ 1102234 h 2739123"/>
              <a:gd name="connsiteX9-99" fmla="*/ 5621867 w 5621867"/>
              <a:gd name="connsiteY9-100" fmla="*/ 1102234 h 2739123"/>
              <a:gd name="connsiteX0-101" fmla="*/ 0 w 5621867"/>
              <a:gd name="connsiteY0-102" fmla="*/ 2765948 h 2765948"/>
              <a:gd name="connsiteX1-103" fmla="*/ 666045 w 5621867"/>
              <a:gd name="connsiteY1-104" fmla="*/ 1795103 h 2765948"/>
              <a:gd name="connsiteX2-105" fmla="*/ 1174045 w 5621867"/>
              <a:gd name="connsiteY2-106" fmla="*/ 1174214 h 2765948"/>
              <a:gd name="connsiteX3-107" fmla="*/ 1659467 w 5621867"/>
              <a:gd name="connsiteY3-108" fmla="*/ 1535459 h 2765948"/>
              <a:gd name="connsiteX4-109" fmla="*/ 2201334 w 5621867"/>
              <a:gd name="connsiteY4-110" fmla="*/ 361414 h 2765948"/>
              <a:gd name="connsiteX5-111" fmla="*/ 2596445 w 5621867"/>
              <a:gd name="connsiteY5-112" fmla="*/ 45325 h 2765948"/>
              <a:gd name="connsiteX6-113" fmla="*/ 3443112 w 5621867"/>
              <a:gd name="connsiteY6-114" fmla="*/ 1027459 h 2765948"/>
              <a:gd name="connsiteX7-115" fmla="*/ 4233334 w 5621867"/>
              <a:gd name="connsiteY7-116" fmla="*/ 2009592 h 2765948"/>
              <a:gd name="connsiteX8-117" fmla="*/ 5621867 w 5621867"/>
              <a:gd name="connsiteY8-118" fmla="*/ 1129059 h 2765948"/>
              <a:gd name="connsiteX9-119" fmla="*/ 5621867 w 5621867"/>
              <a:gd name="connsiteY9-120" fmla="*/ 1129059 h 2765948"/>
              <a:gd name="connsiteX0-121" fmla="*/ 0 w 5621867"/>
              <a:gd name="connsiteY0-122" fmla="*/ 2736542 h 2736542"/>
              <a:gd name="connsiteX1-123" fmla="*/ 666045 w 5621867"/>
              <a:gd name="connsiteY1-124" fmla="*/ 1765697 h 2736542"/>
              <a:gd name="connsiteX2-125" fmla="*/ 1174045 w 5621867"/>
              <a:gd name="connsiteY2-126" fmla="*/ 1144808 h 2736542"/>
              <a:gd name="connsiteX3-127" fmla="*/ 1659467 w 5621867"/>
              <a:gd name="connsiteY3-128" fmla="*/ 1506053 h 2736542"/>
              <a:gd name="connsiteX4-129" fmla="*/ 2201334 w 5621867"/>
              <a:gd name="connsiteY4-130" fmla="*/ 332008 h 2736542"/>
              <a:gd name="connsiteX5-131" fmla="*/ 2596445 w 5621867"/>
              <a:gd name="connsiteY5-132" fmla="*/ 15919 h 2736542"/>
              <a:gd name="connsiteX6-133" fmla="*/ 3443112 w 5621867"/>
              <a:gd name="connsiteY6-134" fmla="*/ 998053 h 2736542"/>
              <a:gd name="connsiteX7-135" fmla="*/ 4233334 w 5621867"/>
              <a:gd name="connsiteY7-136" fmla="*/ 1980186 h 2736542"/>
              <a:gd name="connsiteX8-137" fmla="*/ 5621867 w 5621867"/>
              <a:gd name="connsiteY8-138" fmla="*/ 1099653 h 2736542"/>
              <a:gd name="connsiteX9-139" fmla="*/ 5621867 w 5621867"/>
              <a:gd name="connsiteY9-140" fmla="*/ 1099653 h 2736542"/>
              <a:gd name="connsiteX0-141" fmla="*/ 0 w 5621867"/>
              <a:gd name="connsiteY0-142" fmla="*/ 2732899 h 2732899"/>
              <a:gd name="connsiteX1-143" fmla="*/ 666045 w 5621867"/>
              <a:gd name="connsiteY1-144" fmla="*/ 1762054 h 2732899"/>
              <a:gd name="connsiteX2-145" fmla="*/ 1174045 w 5621867"/>
              <a:gd name="connsiteY2-146" fmla="*/ 1141165 h 2732899"/>
              <a:gd name="connsiteX3-147" fmla="*/ 1659467 w 5621867"/>
              <a:gd name="connsiteY3-148" fmla="*/ 1502410 h 2732899"/>
              <a:gd name="connsiteX4-149" fmla="*/ 2201334 w 5621867"/>
              <a:gd name="connsiteY4-150" fmla="*/ 328365 h 2732899"/>
              <a:gd name="connsiteX5-151" fmla="*/ 2596445 w 5621867"/>
              <a:gd name="connsiteY5-152" fmla="*/ 12276 h 2732899"/>
              <a:gd name="connsiteX6-153" fmla="*/ 3443112 w 5621867"/>
              <a:gd name="connsiteY6-154" fmla="*/ 994410 h 2732899"/>
              <a:gd name="connsiteX7-155" fmla="*/ 4233334 w 5621867"/>
              <a:gd name="connsiteY7-156" fmla="*/ 1976543 h 2732899"/>
              <a:gd name="connsiteX8-157" fmla="*/ 5621867 w 5621867"/>
              <a:gd name="connsiteY8-158" fmla="*/ 1096010 h 2732899"/>
              <a:gd name="connsiteX9-159" fmla="*/ 5621867 w 5621867"/>
              <a:gd name="connsiteY9-160" fmla="*/ 1096010 h 2732899"/>
              <a:gd name="connsiteX0-161" fmla="*/ 0 w 5621867"/>
              <a:gd name="connsiteY0-162" fmla="*/ 2732899 h 2732899"/>
              <a:gd name="connsiteX1-163" fmla="*/ 666045 w 5621867"/>
              <a:gd name="connsiteY1-164" fmla="*/ 1762054 h 2732899"/>
              <a:gd name="connsiteX2-165" fmla="*/ 1174045 w 5621867"/>
              <a:gd name="connsiteY2-166" fmla="*/ 1141165 h 2732899"/>
              <a:gd name="connsiteX3-167" fmla="*/ 1659467 w 5621867"/>
              <a:gd name="connsiteY3-168" fmla="*/ 1502410 h 2732899"/>
              <a:gd name="connsiteX4-169" fmla="*/ 2201334 w 5621867"/>
              <a:gd name="connsiteY4-170" fmla="*/ 328365 h 2732899"/>
              <a:gd name="connsiteX5-171" fmla="*/ 2596445 w 5621867"/>
              <a:gd name="connsiteY5-172" fmla="*/ 12276 h 2732899"/>
              <a:gd name="connsiteX6-173" fmla="*/ 3443112 w 5621867"/>
              <a:gd name="connsiteY6-174" fmla="*/ 994410 h 2732899"/>
              <a:gd name="connsiteX7-175" fmla="*/ 4233334 w 5621867"/>
              <a:gd name="connsiteY7-176" fmla="*/ 1976543 h 2732899"/>
              <a:gd name="connsiteX8-177" fmla="*/ 5621867 w 5621867"/>
              <a:gd name="connsiteY8-178" fmla="*/ 1096010 h 2732899"/>
              <a:gd name="connsiteX9-179" fmla="*/ 5621867 w 5621867"/>
              <a:gd name="connsiteY9-180" fmla="*/ 1096010 h 2732899"/>
              <a:gd name="connsiteX0-181" fmla="*/ 0 w 5621867"/>
              <a:gd name="connsiteY0-182" fmla="*/ 2743634 h 2743634"/>
              <a:gd name="connsiteX1-183" fmla="*/ 666045 w 5621867"/>
              <a:gd name="connsiteY1-184" fmla="*/ 1772789 h 2743634"/>
              <a:gd name="connsiteX2-185" fmla="*/ 1174045 w 5621867"/>
              <a:gd name="connsiteY2-186" fmla="*/ 1151900 h 2743634"/>
              <a:gd name="connsiteX3-187" fmla="*/ 1659467 w 5621867"/>
              <a:gd name="connsiteY3-188" fmla="*/ 1513145 h 2743634"/>
              <a:gd name="connsiteX4-189" fmla="*/ 2201334 w 5621867"/>
              <a:gd name="connsiteY4-190" fmla="*/ 339100 h 2743634"/>
              <a:gd name="connsiteX5-191" fmla="*/ 2596445 w 5621867"/>
              <a:gd name="connsiteY5-192" fmla="*/ 23011 h 2743634"/>
              <a:gd name="connsiteX6-193" fmla="*/ 3443112 w 5621867"/>
              <a:gd name="connsiteY6-194" fmla="*/ 1005145 h 2743634"/>
              <a:gd name="connsiteX7-195" fmla="*/ 4233334 w 5621867"/>
              <a:gd name="connsiteY7-196" fmla="*/ 1987278 h 2743634"/>
              <a:gd name="connsiteX8-197" fmla="*/ 5621867 w 5621867"/>
              <a:gd name="connsiteY8-198" fmla="*/ 1106745 h 2743634"/>
              <a:gd name="connsiteX9-199" fmla="*/ 5621867 w 5621867"/>
              <a:gd name="connsiteY9-200" fmla="*/ 1106745 h 2743634"/>
              <a:gd name="connsiteX0-201" fmla="*/ 0 w 5621867"/>
              <a:gd name="connsiteY0-202" fmla="*/ 2742930 h 2742930"/>
              <a:gd name="connsiteX1-203" fmla="*/ 666045 w 5621867"/>
              <a:gd name="connsiteY1-204" fmla="*/ 1772085 h 2742930"/>
              <a:gd name="connsiteX2-205" fmla="*/ 1174045 w 5621867"/>
              <a:gd name="connsiteY2-206" fmla="*/ 1151196 h 2742930"/>
              <a:gd name="connsiteX3-207" fmla="*/ 1659467 w 5621867"/>
              <a:gd name="connsiteY3-208" fmla="*/ 1512441 h 2742930"/>
              <a:gd name="connsiteX4-209" fmla="*/ 2201334 w 5621867"/>
              <a:gd name="connsiteY4-210" fmla="*/ 338396 h 2742930"/>
              <a:gd name="connsiteX5-211" fmla="*/ 2596445 w 5621867"/>
              <a:gd name="connsiteY5-212" fmla="*/ 22307 h 2742930"/>
              <a:gd name="connsiteX6-213" fmla="*/ 3443112 w 5621867"/>
              <a:gd name="connsiteY6-214" fmla="*/ 1004441 h 2742930"/>
              <a:gd name="connsiteX7-215" fmla="*/ 4233334 w 5621867"/>
              <a:gd name="connsiteY7-216" fmla="*/ 1986574 h 2742930"/>
              <a:gd name="connsiteX8-217" fmla="*/ 5621867 w 5621867"/>
              <a:gd name="connsiteY8-218" fmla="*/ 1106041 h 2742930"/>
              <a:gd name="connsiteX9-219" fmla="*/ 5621867 w 5621867"/>
              <a:gd name="connsiteY9-220" fmla="*/ 1106041 h 2742930"/>
              <a:gd name="connsiteX0-221" fmla="*/ 0 w 5621867"/>
              <a:gd name="connsiteY0-222" fmla="*/ 2743634 h 2743634"/>
              <a:gd name="connsiteX1-223" fmla="*/ 666045 w 5621867"/>
              <a:gd name="connsiteY1-224" fmla="*/ 1772789 h 2743634"/>
              <a:gd name="connsiteX2-225" fmla="*/ 1174045 w 5621867"/>
              <a:gd name="connsiteY2-226" fmla="*/ 1151900 h 2743634"/>
              <a:gd name="connsiteX3-227" fmla="*/ 1659467 w 5621867"/>
              <a:gd name="connsiteY3-228" fmla="*/ 1513145 h 2743634"/>
              <a:gd name="connsiteX4-229" fmla="*/ 2201334 w 5621867"/>
              <a:gd name="connsiteY4-230" fmla="*/ 339100 h 2743634"/>
              <a:gd name="connsiteX5-231" fmla="*/ 2596445 w 5621867"/>
              <a:gd name="connsiteY5-232" fmla="*/ 23011 h 2743634"/>
              <a:gd name="connsiteX6-233" fmla="*/ 3443112 w 5621867"/>
              <a:gd name="connsiteY6-234" fmla="*/ 1005145 h 2743634"/>
              <a:gd name="connsiteX7-235" fmla="*/ 4233334 w 5621867"/>
              <a:gd name="connsiteY7-236" fmla="*/ 1987278 h 2743634"/>
              <a:gd name="connsiteX8-237" fmla="*/ 5621867 w 5621867"/>
              <a:gd name="connsiteY8-238" fmla="*/ 1106745 h 2743634"/>
              <a:gd name="connsiteX9-239" fmla="*/ 5621867 w 5621867"/>
              <a:gd name="connsiteY9-240" fmla="*/ 1106745 h 2743634"/>
              <a:gd name="connsiteX0-241" fmla="*/ 0 w 5621867"/>
              <a:gd name="connsiteY0-242" fmla="*/ 2787574 h 2787574"/>
              <a:gd name="connsiteX1-243" fmla="*/ 666045 w 5621867"/>
              <a:gd name="connsiteY1-244" fmla="*/ 1816729 h 2787574"/>
              <a:gd name="connsiteX2-245" fmla="*/ 1174045 w 5621867"/>
              <a:gd name="connsiteY2-246" fmla="*/ 1195840 h 2787574"/>
              <a:gd name="connsiteX3-247" fmla="*/ 1659467 w 5621867"/>
              <a:gd name="connsiteY3-248" fmla="*/ 1557085 h 2787574"/>
              <a:gd name="connsiteX4-249" fmla="*/ 2201334 w 5621867"/>
              <a:gd name="connsiteY4-250" fmla="*/ 383040 h 2787574"/>
              <a:gd name="connsiteX5-251" fmla="*/ 2691980 w 5621867"/>
              <a:gd name="connsiteY5-252" fmla="*/ 26008 h 2787574"/>
              <a:gd name="connsiteX6-253" fmla="*/ 3443112 w 5621867"/>
              <a:gd name="connsiteY6-254" fmla="*/ 1049085 h 2787574"/>
              <a:gd name="connsiteX7-255" fmla="*/ 4233334 w 5621867"/>
              <a:gd name="connsiteY7-256" fmla="*/ 2031218 h 2787574"/>
              <a:gd name="connsiteX8-257" fmla="*/ 5621867 w 5621867"/>
              <a:gd name="connsiteY8-258" fmla="*/ 1150685 h 2787574"/>
              <a:gd name="connsiteX9-259" fmla="*/ 5621867 w 5621867"/>
              <a:gd name="connsiteY9-260" fmla="*/ 1150685 h 2787574"/>
              <a:gd name="connsiteX0-261" fmla="*/ 0 w 5621867"/>
              <a:gd name="connsiteY0-262" fmla="*/ 2787574 h 2787574"/>
              <a:gd name="connsiteX1-263" fmla="*/ 666045 w 5621867"/>
              <a:gd name="connsiteY1-264" fmla="*/ 1816729 h 2787574"/>
              <a:gd name="connsiteX2-265" fmla="*/ 1174045 w 5621867"/>
              <a:gd name="connsiteY2-266" fmla="*/ 1195840 h 2787574"/>
              <a:gd name="connsiteX3-267" fmla="*/ 1659467 w 5621867"/>
              <a:gd name="connsiteY3-268" fmla="*/ 1557085 h 2787574"/>
              <a:gd name="connsiteX4-269" fmla="*/ 2201334 w 5621867"/>
              <a:gd name="connsiteY4-270" fmla="*/ 383040 h 2787574"/>
              <a:gd name="connsiteX5-271" fmla="*/ 2691980 w 5621867"/>
              <a:gd name="connsiteY5-272" fmla="*/ 26008 h 2787574"/>
              <a:gd name="connsiteX6-273" fmla="*/ 3443112 w 5621867"/>
              <a:gd name="connsiteY6-274" fmla="*/ 1049085 h 2787574"/>
              <a:gd name="connsiteX7-275" fmla="*/ 4356163 w 5621867"/>
              <a:gd name="connsiteY7-276" fmla="*/ 2058513 h 2787574"/>
              <a:gd name="connsiteX8-277" fmla="*/ 5621867 w 5621867"/>
              <a:gd name="connsiteY8-278" fmla="*/ 1150685 h 2787574"/>
              <a:gd name="connsiteX9-279" fmla="*/ 5621867 w 5621867"/>
              <a:gd name="connsiteY9-280" fmla="*/ 1150685 h 2787574"/>
              <a:gd name="connsiteX0-281" fmla="*/ 0 w 5621867"/>
              <a:gd name="connsiteY0-282" fmla="*/ 2787574 h 2787574"/>
              <a:gd name="connsiteX1-283" fmla="*/ 666045 w 5621867"/>
              <a:gd name="connsiteY1-284" fmla="*/ 1816729 h 2787574"/>
              <a:gd name="connsiteX2-285" fmla="*/ 1174045 w 5621867"/>
              <a:gd name="connsiteY2-286" fmla="*/ 1195840 h 2787574"/>
              <a:gd name="connsiteX3-287" fmla="*/ 1659467 w 5621867"/>
              <a:gd name="connsiteY3-288" fmla="*/ 1557085 h 2787574"/>
              <a:gd name="connsiteX4-289" fmla="*/ 2201334 w 5621867"/>
              <a:gd name="connsiteY4-290" fmla="*/ 383040 h 2787574"/>
              <a:gd name="connsiteX5-291" fmla="*/ 2691980 w 5621867"/>
              <a:gd name="connsiteY5-292" fmla="*/ 26008 h 2787574"/>
              <a:gd name="connsiteX6-293" fmla="*/ 3443112 w 5621867"/>
              <a:gd name="connsiteY6-294" fmla="*/ 1049085 h 2787574"/>
              <a:gd name="connsiteX7-295" fmla="*/ 4274277 w 5621867"/>
              <a:gd name="connsiteY7-296" fmla="*/ 2058513 h 2787574"/>
              <a:gd name="connsiteX8-297" fmla="*/ 5621867 w 5621867"/>
              <a:gd name="connsiteY8-298" fmla="*/ 1150685 h 2787574"/>
              <a:gd name="connsiteX9-299" fmla="*/ 5621867 w 5621867"/>
              <a:gd name="connsiteY9-300" fmla="*/ 1150685 h 2787574"/>
              <a:gd name="connsiteX0-301" fmla="*/ 0 w 5621867"/>
              <a:gd name="connsiteY0-302" fmla="*/ 2787574 h 2787574"/>
              <a:gd name="connsiteX1-303" fmla="*/ 666045 w 5621867"/>
              <a:gd name="connsiteY1-304" fmla="*/ 1816729 h 2787574"/>
              <a:gd name="connsiteX2-305" fmla="*/ 1174045 w 5621867"/>
              <a:gd name="connsiteY2-306" fmla="*/ 1195840 h 2787574"/>
              <a:gd name="connsiteX3-307" fmla="*/ 1659467 w 5621867"/>
              <a:gd name="connsiteY3-308" fmla="*/ 1557085 h 2787574"/>
              <a:gd name="connsiteX4-309" fmla="*/ 2201334 w 5621867"/>
              <a:gd name="connsiteY4-310" fmla="*/ 383040 h 2787574"/>
              <a:gd name="connsiteX5-311" fmla="*/ 2691980 w 5621867"/>
              <a:gd name="connsiteY5-312" fmla="*/ 26008 h 2787574"/>
              <a:gd name="connsiteX6-313" fmla="*/ 3443112 w 5621867"/>
              <a:gd name="connsiteY6-314" fmla="*/ 1049085 h 2787574"/>
              <a:gd name="connsiteX7-315" fmla="*/ 4274277 w 5621867"/>
              <a:gd name="connsiteY7-316" fmla="*/ 2058513 h 2787574"/>
              <a:gd name="connsiteX8-317" fmla="*/ 5621867 w 5621867"/>
              <a:gd name="connsiteY8-318" fmla="*/ 1150685 h 2787574"/>
              <a:gd name="connsiteX9-319" fmla="*/ 5621867 w 5621867"/>
              <a:gd name="connsiteY9-320" fmla="*/ 1150685 h 2787574"/>
            </a:gdLst>
            <a:ahLst/>
            <a:cxnLst>
              <a:cxn ang="0">
                <a:pos x="connsiteX0-301" y="connsiteY0-302"/>
              </a:cxn>
              <a:cxn ang="0">
                <a:pos x="connsiteX1-303" y="connsiteY1-304"/>
              </a:cxn>
              <a:cxn ang="0">
                <a:pos x="connsiteX2-305" y="connsiteY2-306"/>
              </a:cxn>
              <a:cxn ang="0">
                <a:pos x="connsiteX3-307" y="connsiteY3-308"/>
              </a:cxn>
              <a:cxn ang="0">
                <a:pos x="connsiteX4-309" y="connsiteY4-310"/>
              </a:cxn>
              <a:cxn ang="0">
                <a:pos x="connsiteX5-311" y="connsiteY5-312"/>
              </a:cxn>
              <a:cxn ang="0">
                <a:pos x="connsiteX6-313" y="connsiteY6-314"/>
              </a:cxn>
              <a:cxn ang="0">
                <a:pos x="connsiteX7-315" y="connsiteY7-316"/>
              </a:cxn>
              <a:cxn ang="0">
                <a:pos x="connsiteX8-317" y="connsiteY8-318"/>
              </a:cxn>
              <a:cxn ang="0">
                <a:pos x="connsiteX9-319" y="connsiteY9-320"/>
              </a:cxn>
            </a:cxnLst>
            <a:rect l="l" t="t" r="r" b="b"/>
            <a:pathLst>
              <a:path w="5621867" h="2787574">
                <a:moveTo>
                  <a:pt x="0" y="2787574"/>
                </a:moveTo>
                <a:cubicBezTo>
                  <a:pt x="235185" y="2434796"/>
                  <a:pt x="470371" y="2082018"/>
                  <a:pt x="666045" y="1816729"/>
                </a:cubicBezTo>
                <a:cubicBezTo>
                  <a:pt x="861719" y="1551440"/>
                  <a:pt x="1008475" y="1239114"/>
                  <a:pt x="1174045" y="1195840"/>
                </a:cubicBezTo>
                <a:cubicBezTo>
                  <a:pt x="1339615" y="1152566"/>
                  <a:pt x="1488252" y="1692552"/>
                  <a:pt x="1659467" y="1557085"/>
                </a:cubicBezTo>
                <a:cubicBezTo>
                  <a:pt x="1830682" y="1421618"/>
                  <a:pt x="2029248" y="638220"/>
                  <a:pt x="2201334" y="383040"/>
                </a:cubicBezTo>
                <a:cubicBezTo>
                  <a:pt x="2373420" y="127860"/>
                  <a:pt x="2462439" y="-73711"/>
                  <a:pt x="2691980" y="26008"/>
                </a:cubicBezTo>
                <a:cubicBezTo>
                  <a:pt x="2921521" y="125727"/>
                  <a:pt x="3274930" y="710334"/>
                  <a:pt x="3443112" y="1049085"/>
                </a:cubicBezTo>
                <a:cubicBezTo>
                  <a:pt x="3611294" y="1387836"/>
                  <a:pt x="3933728" y="2007714"/>
                  <a:pt x="4274277" y="2058513"/>
                </a:cubicBezTo>
                <a:cubicBezTo>
                  <a:pt x="4614826" y="2109312"/>
                  <a:pt x="5621867" y="1150685"/>
                  <a:pt x="5621867" y="1150685"/>
                </a:cubicBezTo>
                <a:lnTo>
                  <a:pt x="5621867" y="1150685"/>
                </a:lnTo>
              </a:path>
            </a:pathLst>
          </a:cu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流程图: 联系 10"/>
          <p:cNvSpPr/>
          <p:nvPr/>
        </p:nvSpPr>
        <p:spPr>
          <a:xfrm>
            <a:off x="1772357" y="4639735"/>
            <a:ext cx="73377" cy="53622"/>
          </a:xfrm>
          <a:prstGeom prst="flowChartConnector">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流程图: 联系 11"/>
          <p:cNvSpPr/>
          <p:nvPr/>
        </p:nvSpPr>
        <p:spPr>
          <a:xfrm>
            <a:off x="2534363" y="3516478"/>
            <a:ext cx="73377" cy="53622"/>
          </a:xfrm>
          <a:prstGeom prst="flowChartConnector">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联系 12"/>
          <p:cNvSpPr/>
          <p:nvPr/>
        </p:nvSpPr>
        <p:spPr>
          <a:xfrm>
            <a:off x="3019790" y="3674524"/>
            <a:ext cx="73377" cy="53622"/>
          </a:xfrm>
          <a:prstGeom prst="flowChartConnector">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联系 13"/>
          <p:cNvSpPr/>
          <p:nvPr/>
        </p:nvSpPr>
        <p:spPr>
          <a:xfrm>
            <a:off x="3651974" y="2782693"/>
            <a:ext cx="73377" cy="53622"/>
          </a:xfrm>
          <a:prstGeom prst="flowChartConnector">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联系 14"/>
          <p:cNvSpPr/>
          <p:nvPr/>
        </p:nvSpPr>
        <p:spPr>
          <a:xfrm>
            <a:off x="4938899" y="3155242"/>
            <a:ext cx="73377" cy="53622"/>
          </a:xfrm>
          <a:prstGeom prst="flowChartConnector">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flipH="1">
            <a:off x="3183479" y="2057400"/>
            <a:ext cx="1049867" cy="1411111"/>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P spid="14" grpId="0" animBg="1"/>
      <p:bldP spid="1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内容回顾与总结</a:t>
            </a:r>
            <a:endParaRPr lang="zh-CN" altLang="en-US"/>
          </a:p>
        </p:txBody>
      </p:sp>
      <p:sp>
        <p:nvSpPr>
          <p:cNvPr id="3" name="内容占位符 2"/>
          <p:cNvSpPr>
            <a:spLocks noGrp="1"/>
          </p:cNvSpPr>
          <p:nvPr>
            <p:ph idx="1"/>
          </p:nvPr>
        </p:nvSpPr>
        <p:spPr>
          <a:xfrm>
            <a:off x="457200" y="1600200"/>
            <a:ext cx="8229600" cy="4664122"/>
          </a:xfrm>
        </p:spPr>
        <p:txBody>
          <a:bodyPr>
            <a:normAutofit/>
          </a:bodyPr>
          <a:lstStyle/>
          <a:p>
            <a:r>
              <a:rPr lang="zh-CN" altLang="en-US"/>
              <a:t>本章</a:t>
            </a:r>
            <a:r>
              <a:rPr lang="zh-CN" altLang="en-US" smtClean="0"/>
              <a:t>学习内容</a:t>
            </a:r>
            <a:endParaRPr lang="en-US" altLang="zh-CN" smtClean="0"/>
          </a:p>
          <a:p>
            <a:pPr marL="971550" lvl="1" indent="-514350">
              <a:buFont typeface="+mj-lt"/>
              <a:buAutoNum type="arabicPeriod"/>
            </a:pPr>
            <a:r>
              <a:rPr lang="zh-CN" altLang="en-US" smtClean="0"/>
              <a:t>数字微分：数字微分的计算及误差；</a:t>
            </a:r>
            <a:endParaRPr lang="en-US" altLang="zh-CN" smtClean="0"/>
          </a:p>
          <a:p>
            <a:pPr marL="971550" lvl="1" indent="-514350">
              <a:buFont typeface="+mj-lt"/>
              <a:buAutoNum type="arabicPeriod"/>
            </a:pPr>
            <a:r>
              <a:rPr lang="zh-CN" altLang="en-US" smtClean="0"/>
              <a:t>数字积分：梯形公式、辛普森公式及其组合公式、误差计算；</a:t>
            </a:r>
            <a:endParaRPr lang="en-US" altLang="zh-CN" smtClean="0"/>
          </a:p>
          <a:p>
            <a:pPr marL="971550" lvl="1" indent="-514350">
              <a:buFont typeface="+mj-lt"/>
              <a:buAutoNum type="arabicPeriod"/>
            </a:pPr>
            <a:r>
              <a:rPr lang="zh-CN" altLang="en-US" smtClean="0"/>
              <a:t>一元方程求根：二分法、函数迭代法、牛顿迭代法，其使用条件、收敛性。</a:t>
            </a:r>
            <a:endParaRPr lang="en-US" altLang="zh-CN" smtClean="0"/>
          </a:p>
          <a:p>
            <a:r>
              <a:rPr lang="zh-CN" altLang="en-US" smtClean="0"/>
              <a:t>课下自学内容</a:t>
            </a:r>
            <a:endParaRPr lang="en-US" altLang="zh-CN" smtClean="0"/>
          </a:p>
          <a:p>
            <a:pPr lvl="1"/>
            <a:r>
              <a:rPr lang="zh-CN" altLang="en-US" smtClean="0"/>
              <a:t>基于埃尔米特插值的数字积分；</a:t>
            </a:r>
            <a:endParaRPr lang="en-US" altLang="zh-CN" smtClean="0"/>
          </a:p>
          <a:p>
            <a:pPr lvl="1"/>
            <a:r>
              <a:rPr lang="zh-CN" altLang="en-US"/>
              <a:t>弦截</a:t>
            </a:r>
            <a:r>
              <a:rPr lang="zh-CN" altLang="en-US" smtClean="0"/>
              <a:t>法、抛物线法方程求根。</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1954" y="2213873"/>
            <a:ext cx="6432550" cy="2308324"/>
          </a:xfrm>
          <a:prstGeom prst="rect">
            <a:avLst/>
          </a:prstGeom>
          <a:solidFill>
            <a:schemeClr val="tx2"/>
          </a:solidFill>
        </p:spPr>
        <p:txBody>
          <a:bodyPr wrap="square" rtlCol="0">
            <a:spAutoFit/>
          </a:bodyPr>
          <a:lstStyle/>
          <a:p>
            <a:pPr algn="ctr"/>
            <a:r>
              <a:rPr lang="en-US" sz="7200" smtClean="0">
                <a:solidFill>
                  <a:schemeClr val="accent2"/>
                </a:solidFill>
              </a:rPr>
              <a:t>Thank  You  &amp;  Any Questions?</a:t>
            </a:r>
            <a:endParaRPr lang="en-US" sz="7200" dirty="0" smtClean="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数字微分的计算</a:t>
            </a:r>
            <a:endParaRPr lang="zh-CN" altLang="en-US"/>
          </a:p>
        </p:txBody>
      </p:sp>
      <p:sp>
        <p:nvSpPr>
          <p:cNvPr id="3" name="内容占位符 2"/>
          <p:cNvSpPr>
            <a:spLocks noGrp="1"/>
          </p:cNvSpPr>
          <p:nvPr>
            <p:ph idx="1"/>
          </p:nvPr>
        </p:nvSpPr>
        <p:spPr>
          <a:xfrm>
            <a:off x="457200" y="1600201"/>
            <a:ext cx="8229600" cy="2781118"/>
          </a:xfrm>
        </p:spPr>
        <p:txBody>
          <a:bodyPr/>
          <a:lstStyle/>
          <a:p>
            <a:r>
              <a:rPr lang="zh-CN" altLang="en-US" smtClean="0"/>
              <a:t>计算的推导：</a:t>
            </a:r>
            <a:endParaRPr lang="en-US" altLang="zh-CN" smtClean="0"/>
          </a:p>
          <a:p>
            <a:pPr lvl="1"/>
            <a:r>
              <a:rPr lang="zh-CN" altLang="en-US" smtClean="0"/>
              <a:t>设采样点为                 ，得拉格朗日插值多项式</a:t>
            </a:r>
            <a:endParaRPr lang="en-US" altLang="zh-CN" smtClean="0"/>
          </a:p>
          <a:p>
            <a:pPr lvl="1"/>
            <a:endParaRPr lang="en-US" altLang="zh-CN" smtClean="0"/>
          </a:p>
          <a:p>
            <a:pPr lvl="1"/>
            <a:endParaRPr lang="en-US" altLang="zh-CN"/>
          </a:p>
          <a:p>
            <a:pPr lvl="1"/>
            <a:r>
              <a:rPr lang="zh-CN" altLang="en-US" smtClean="0"/>
              <a:t>对上述公式进行求导得</a:t>
            </a:r>
            <a:endParaRPr lang="zh-CN" altLang="en-US"/>
          </a:p>
        </p:txBody>
      </p:sp>
      <p:pic>
        <p:nvPicPr>
          <p:cNvPr id="1028" name="Picture 4" descr="C:\Users\Administrator\Desktop\laeqed67236667402682605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1059" y="2763111"/>
            <a:ext cx="3648075" cy="100965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istrator\Desktop\laeqed806240792803184176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6351" y="2307158"/>
            <a:ext cx="1228725" cy="333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Administrator\Desktop\laeqed724157944737905694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1564" y="4381318"/>
            <a:ext cx="4057650" cy="100965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Administrator\Desktop\laeqed720796467267028917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8731" y="5483131"/>
            <a:ext cx="3505200" cy="11811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istrator\Desktop\laeqed892941983644092438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3015" y="5999472"/>
            <a:ext cx="219075" cy="95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2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数字微分的计算</a:t>
            </a:r>
            <a:endParaRPr lang="zh-CN" altLang="en-US"/>
          </a:p>
        </p:txBody>
      </p:sp>
      <p:sp>
        <p:nvSpPr>
          <p:cNvPr id="3" name="内容占位符 2"/>
          <p:cNvSpPr>
            <a:spLocks noGrp="1"/>
          </p:cNvSpPr>
          <p:nvPr>
            <p:ph idx="1"/>
          </p:nvPr>
        </p:nvSpPr>
        <p:spPr/>
        <p:txBody>
          <a:bodyPr/>
          <a:lstStyle/>
          <a:p>
            <a:r>
              <a:rPr lang="zh-CN" altLang="en-US" smtClean="0"/>
              <a:t>观察点处求值</a:t>
            </a:r>
            <a:endParaRPr lang="en-US" altLang="zh-CN" smtClean="0"/>
          </a:p>
          <a:p>
            <a:pPr lvl="1"/>
            <a:r>
              <a:rPr lang="zh-CN" altLang="en-US" smtClean="0"/>
              <a:t>观察公式                                                    ，如果仅关心那些                                         处的导数值，那么数字微分应如何表示？</a:t>
            </a:r>
            <a:endParaRPr lang="en-US" altLang="zh-CN" smtClean="0"/>
          </a:p>
          <a:p>
            <a:r>
              <a:rPr lang="zh-CN" altLang="en-US" smtClean="0"/>
              <a:t>在            处的微分值</a:t>
            </a:r>
            <a:endParaRPr lang="en-US" altLang="zh-CN" smtClean="0"/>
          </a:p>
          <a:p>
            <a:pPr lvl="1"/>
            <a:endParaRPr lang="en-US" altLang="zh-CN" smtClean="0"/>
          </a:p>
          <a:p>
            <a:pPr lvl="1"/>
            <a:r>
              <a:rPr lang="en-US" altLang="zh-CN" smtClean="0"/>
              <a:t>  </a:t>
            </a:r>
          </a:p>
          <a:p>
            <a:pPr lvl="1"/>
            <a:endParaRPr lang="zh-CN" altLang="en-US"/>
          </a:p>
        </p:txBody>
      </p:sp>
      <p:pic>
        <p:nvPicPr>
          <p:cNvPr id="3075" name="Picture 3" descr="C:\Users\Administrator\Desktop\laeqed387592203341732557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6644" y="1921621"/>
            <a:ext cx="4029075" cy="8667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C:\Users\Administrator\Desktop\laeqed446815728900983720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7673" y="2743240"/>
            <a:ext cx="2962275" cy="31432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dministrator\Desktop\laeqed117003028113977016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0350" y="3769689"/>
            <a:ext cx="891295" cy="228537"/>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Administrator\Desktop\laeqed671833887575134506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7217" y="4362424"/>
            <a:ext cx="6229350" cy="120015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istrator\Desktop\laeqed881414968305612732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32222" y="5616575"/>
            <a:ext cx="6353175" cy="10191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7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7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7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误差估计</a:t>
            </a:r>
            <a:endParaRPr lang="zh-CN" altLang="en-US"/>
          </a:p>
        </p:txBody>
      </p:sp>
      <p:sp>
        <p:nvSpPr>
          <p:cNvPr id="3" name="内容占位符 2"/>
          <p:cNvSpPr>
            <a:spLocks noGrp="1"/>
          </p:cNvSpPr>
          <p:nvPr>
            <p:ph idx="1"/>
          </p:nvPr>
        </p:nvSpPr>
        <p:spPr/>
        <p:txBody>
          <a:bodyPr/>
          <a:lstStyle/>
          <a:p>
            <a:r>
              <a:rPr lang="zh-CN" altLang="en-US" smtClean="0"/>
              <a:t>误差公式推导</a:t>
            </a:r>
            <a:endParaRPr lang="en-US" altLang="zh-CN" smtClean="0"/>
          </a:p>
          <a:p>
            <a:pPr lvl="1"/>
            <a:r>
              <a:rPr lang="zh-CN" altLang="en-US" smtClean="0"/>
              <a:t>记原始函数为        ，则由拉格朗日插值性质得：</a:t>
            </a:r>
            <a:endParaRPr lang="en-US" altLang="zh-CN" smtClean="0"/>
          </a:p>
          <a:p>
            <a:pPr lvl="1"/>
            <a:endParaRPr lang="en-US" altLang="zh-CN"/>
          </a:p>
          <a:p>
            <a:pPr lvl="1"/>
            <a:endParaRPr lang="en-US" altLang="zh-CN" smtClean="0"/>
          </a:p>
          <a:p>
            <a:pPr lvl="1"/>
            <a:r>
              <a:rPr lang="zh-CN" altLang="en-US" smtClean="0"/>
              <a:t>对上式求导，得：</a:t>
            </a:r>
            <a:endParaRPr lang="en-US" altLang="zh-CN" smtClean="0"/>
          </a:p>
          <a:p>
            <a:pPr lvl="1"/>
            <a:endParaRPr lang="en-US" altLang="zh-CN"/>
          </a:p>
          <a:p>
            <a:pPr lvl="1"/>
            <a:endParaRPr lang="en-US" altLang="zh-CN" smtClean="0"/>
          </a:p>
          <a:p>
            <a:pPr lvl="1"/>
            <a:r>
              <a:rPr lang="zh-CN" altLang="en-US" smtClean="0"/>
              <a:t>若                                      ，则上式变为：</a:t>
            </a:r>
            <a:endParaRPr lang="zh-CN" altLang="en-US"/>
          </a:p>
        </p:txBody>
      </p:sp>
      <p:pic>
        <p:nvPicPr>
          <p:cNvPr id="2050" name="Picture 2" descr="C:\Users\Administrator\Desktop\laeqed821839110658824504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1695" y="2296045"/>
            <a:ext cx="542925" cy="32385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dministrator\Desktop\laeqed408876348689622578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6707" y="2756888"/>
            <a:ext cx="4695825" cy="8858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dministrator\Desktop\laeqed4073604646226766178.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7200" y="4419509"/>
            <a:ext cx="8412294" cy="82006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Administrator\Desktop\laeqed446815728900983720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31052" y="5381572"/>
            <a:ext cx="2962275" cy="31432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Administrator\Desktop\laeqed456156498688578206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8079" y="5810250"/>
            <a:ext cx="5010151" cy="1047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5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5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程序实现</a:t>
            </a:r>
            <a:r>
              <a:rPr lang="en-US" altLang="zh-CN" smtClean="0"/>
              <a:t>(1)</a:t>
            </a:r>
            <a:endParaRPr lang="zh-CN" altLang="en-US"/>
          </a:p>
        </p:txBody>
      </p:sp>
      <p:sp>
        <p:nvSpPr>
          <p:cNvPr id="4" name="TextBox 3"/>
          <p:cNvSpPr txBox="1"/>
          <p:nvPr/>
        </p:nvSpPr>
        <p:spPr>
          <a:xfrm>
            <a:off x="435919" y="1733633"/>
            <a:ext cx="8307326" cy="4093428"/>
          </a:xfrm>
          <a:prstGeom prst="rect">
            <a:avLst/>
          </a:prstGeom>
          <a:solidFill>
            <a:schemeClr val="tx2"/>
          </a:solidFill>
        </p:spPr>
        <p:txBody>
          <a:bodyPr wrap="square" rtlCol="0">
            <a:spAutoFit/>
          </a:bodyPr>
          <a:lstStyle/>
          <a:p>
            <a:r>
              <a:rPr lang="en-US" sz="3200" smtClean="0">
                <a:solidFill>
                  <a:srgbClr val="00B050"/>
                </a:solidFill>
              </a:rPr>
              <a:t>def</a:t>
            </a:r>
            <a:r>
              <a:rPr lang="en-US" sz="3200" smtClean="0">
                <a:solidFill>
                  <a:schemeClr val="bg1"/>
                </a:solidFill>
              </a:rPr>
              <a:t>  list_prod (l):</a:t>
            </a:r>
          </a:p>
          <a:p>
            <a:r>
              <a:rPr lang="en-US" sz="3200" smtClean="0">
                <a:solidFill>
                  <a:schemeClr val="bg2"/>
                </a:solidFill>
              </a:rPr>
              <a:t>’’’l: list consisting of sampling points </a:t>
            </a:r>
          </a:p>
          <a:p>
            <a:r>
              <a:rPr lang="en-US" sz="3200">
                <a:solidFill>
                  <a:schemeClr val="bg2"/>
                </a:solidFill>
              </a:rPr>
              <a:t> </a:t>
            </a:r>
            <a:r>
              <a:rPr lang="en-US" sz="3200" smtClean="0">
                <a:solidFill>
                  <a:schemeClr val="bg2"/>
                </a:solidFill>
              </a:rPr>
              <a:t>   [x0,x1,…,xn]</a:t>
            </a:r>
          </a:p>
          <a:p>
            <a:r>
              <a:rPr lang="en-US" sz="3200">
                <a:solidFill>
                  <a:schemeClr val="bg2"/>
                </a:solidFill>
              </a:rPr>
              <a:t> </a:t>
            </a:r>
            <a:r>
              <a:rPr lang="en-US" sz="3200" smtClean="0">
                <a:solidFill>
                  <a:schemeClr val="bg2"/>
                </a:solidFill>
              </a:rPr>
              <a:t>   returns: x0*x1*…*xi*…*xn ’’’</a:t>
            </a:r>
          </a:p>
          <a:p>
            <a:r>
              <a:rPr lang="en-US" sz="3200">
                <a:solidFill>
                  <a:schemeClr val="bg2"/>
                </a:solidFill>
              </a:rPr>
              <a:t> </a:t>
            </a:r>
            <a:r>
              <a:rPr lang="en-US" sz="3200" smtClean="0">
                <a:solidFill>
                  <a:schemeClr val="bg2"/>
                </a:solidFill>
              </a:rPr>
              <a:t>   </a:t>
            </a:r>
            <a:r>
              <a:rPr lang="en-US" sz="3200" smtClean="0">
                <a:solidFill>
                  <a:schemeClr val="bg1"/>
                </a:solidFill>
              </a:rPr>
              <a:t>m = 1</a:t>
            </a:r>
          </a:p>
          <a:p>
            <a:r>
              <a:rPr lang="en-US" sz="3200" smtClean="0">
                <a:solidFill>
                  <a:schemeClr val="bg1"/>
                </a:solidFill>
              </a:rPr>
              <a:t>    </a:t>
            </a:r>
            <a:r>
              <a:rPr lang="en-US" sz="3200" smtClean="0">
                <a:solidFill>
                  <a:srgbClr val="00B050"/>
                </a:solidFill>
              </a:rPr>
              <a:t>for</a:t>
            </a:r>
            <a:r>
              <a:rPr lang="en-US" sz="3200" smtClean="0">
                <a:solidFill>
                  <a:schemeClr val="bg1"/>
                </a:solidFill>
              </a:rPr>
              <a:t>  c  </a:t>
            </a:r>
            <a:r>
              <a:rPr lang="en-US" sz="3200" smtClean="0">
                <a:solidFill>
                  <a:srgbClr val="00B050"/>
                </a:solidFill>
              </a:rPr>
              <a:t>in</a:t>
            </a:r>
            <a:r>
              <a:rPr lang="en-US" sz="3200" smtClean="0">
                <a:solidFill>
                  <a:schemeClr val="bg1"/>
                </a:solidFill>
              </a:rPr>
              <a:t> range(len(l)) : </a:t>
            </a:r>
          </a:p>
          <a:p>
            <a:r>
              <a:rPr lang="en-US" sz="3600" smtClean="0">
                <a:solidFill>
                  <a:schemeClr val="accent2"/>
                </a:solidFill>
              </a:rPr>
              <a:t> 	</a:t>
            </a:r>
            <a:r>
              <a:rPr lang="en-US" sz="3600">
                <a:solidFill>
                  <a:schemeClr val="bg1"/>
                </a:solidFill>
              </a:rPr>
              <a:t>	</a:t>
            </a:r>
            <a:r>
              <a:rPr lang="en-US" sz="3200" smtClean="0">
                <a:solidFill>
                  <a:schemeClr val="bg1"/>
                </a:solidFill>
              </a:rPr>
              <a:t>m *=  c</a:t>
            </a:r>
          </a:p>
          <a:p>
            <a:r>
              <a:rPr lang="en-US" sz="3200">
                <a:solidFill>
                  <a:schemeClr val="bg1"/>
                </a:solidFill>
              </a:rPr>
              <a:t> </a:t>
            </a:r>
            <a:r>
              <a:rPr lang="en-US" sz="3200" smtClean="0">
                <a:solidFill>
                  <a:schemeClr val="bg1"/>
                </a:solidFill>
              </a:rPr>
              <a:t>   </a:t>
            </a:r>
            <a:r>
              <a:rPr lang="en-US" sz="3200" smtClean="0">
                <a:solidFill>
                  <a:srgbClr val="00B050"/>
                </a:solidFill>
              </a:rPr>
              <a:t>return</a:t>
            </a:r>
            <a:r>
              <a:rPr lang="en-US" sz="3200" smtClean="0">
                <a:solidFill>
                  <a:schemeClr val="bg1"/>
                </a:solidFill>
              </a:rPr>
              <a:t> m</a:t>
            </a:r>
            <a:endParaRPr lang="en-US" sz="3600" dirty="0" smtClean="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程序</a:t>
            </a:r>
            <a:r>
              <a:rPr lang="zh-CN" altLang="en-US" smtClean="0"/>
              <a:t>实现 </a:t>
            </a:r>
            <a:r>
              <a:rPr lang="en-US" altLang="zh-CN" smtClean="0"/>
              <a:t>(2)</a:t>
            </a:r>
            <a:endParaRPr lang="zh-CN" altLang="en-US"/>
          </a:p>
        </p:txBody>
      </p:sp>
      <p:sp>
        <p:nvSpPr>
          <p:cNvPr id="4" name="TextBox 3"/>
          <p:cNvSpPr txBox="1"/>
          <p:nvPr/>
        </p:nvSpPr>
        <p:spPr>
          <a:xfrm>
            <a:off x="513644" y="1699764"/>
            <a:ext cx="8087193" cy="4524315"/>
          </a:xfrm>
          <a:prstGeom prst="rect">
            <a:avLst/>
          </a:prstGeom>
          <a:solidFill>
            <a:schemeClr val="tx2"/>
          </a:solidFill>
        </p:spPr>
        <p:txBody>
          <a:bodyPr wrap="square" rtlCol="0">
            <a:spAutoFit/>
          </a:bodyPr>
          <a:lstStyle/>
          <a:p>
            <a:r>
              <a:rPr lang="en-US" sz="3200" smtClean="0">
                <a:solidFill>
                  <a:srgbClr val="00B050"/>
                </a:solidFill>
              </a:rPr>
              <a:t>def</a:t>
            </a:r>
            <a:r>
              <a:rPr lang="en-US" sz="3200" smtClean="0">
                <a:solidFill>
                  <a:schemeClr val="bg1"/>
                </a:solidFill>
              </a:rPr>
              <a:t>  num_diff (lx, lf, i):</a:t>
            </a:r>
          </a:p>
          <a:p>
            <a:r>
              <a:rPr lang="en-US" sz="3200" smtClean="0">
                <a:solidFill>
                  <a:schemeClr val="bg2"/>
                </a:solidFill>
              </a:rPr>
              <a:t>”””lx: list of sampling points [x0,x1,…,xn]</a:t>
            </a:r>
          </a:p>
          <a:p>
            <a:r>
              <a:rPr lang="en-US" sz="3200">
                <a:solidFill>
                  <a:schemeClr val="bg2"/>
                </a:solidFill>
              </a:rPr>
              <a:t> </a:t>
            </a:r>
            <a:r>
              <a:rPr lang="en-US" sz="3200" smtClean="0">
                <a:solidFill>
                  <a:schemeClr val="bg2"/>
                </a:solidFill>
              </a:rPr>
              <a:t>     lf: list of sampling values [f0,f1,…,fn]</a:t>
            </a:r>
          </a:p>
          <a:p>
            <a:r>
              <a:rPr lang="en-US" sz="3200">
                <a:solidFill>
                  <a:schemeClr val="bg2"/>
                </a:solidFill>
              </a:rPr>
              <a:t> </a:t>
            </a:r>
            <a:r>
              <a:rPr lang="en-US" sz="3200" smtClean="0">
                <a:solidFill>
                  <a:schemeClr val="bg2"/>
                </a:solidFill>
              </a:rPr>
              <a:t>     i:  index of </a:t>
            </a:r>
            <a:r>
              <a:rPr lang="en-US" altLang="zh-CN" sz="3200">
                <a:solidFill>
                  <a:schemeClr val="bg2"/>
                </a:solidFill>
              </a:rPr>
              <a:t>the </a:t>
            </a:r>
            <a:r>
              <a:rPr lang="en-US" sz="3200" smtClean="0">
                <a:solidFill>
                  <a:schemeClr val="bg2"/>
                </a:solidFill>
              </a:rPr>
              <a:t>designated point”””</a:t>
            </a:r>
          </a:p>
          <a:p>
            <a:r>
              <a:rPr lang="en-US" sz="3200">
                <a:solidFill>
                  <a:schemeClr val="bg2"/>
                </a:solidFill>
              </a:rPr>
              <a:t> </a:t>
            </a:r>
            <a:r>
              <a:rPr lang="en-US" sz="3200" smtClean="0">
                <a:solidFill>
                  <a:schemeClr val="bg2"/>
                </a:solidFill>
              </a:rPr>
              <a:t>    </a:t>
            </a:r>
            <a:r>
              <a:rPr lang="en-US" sz="3200" smtClean="0">
                <a:solidFill>
                  <a:schemeClr val="bg1"/>
                </a:solidFill>
              </a:rPr>
              <a:t>l = [j </a:t>
            </a:r>
            <a:r>
              <a:rPr lang="en-US" sz="3200" smtClean="0">
                <a:solidFill>
                  <a:srgbClr val="00B050"/>
                </a:solidFill>
              </a:rPr>
              <a:t>for</a:t>
            </a:r>
            <a:r>
              <a:rPr lang="en-US" sz="3200" smtClean="0">
                <a:solidFill>
                  <a:schemeClr val="bg1"/>
                </a:solidFill>
              </a:rPr>
              <a:t> j </a:t>
            </a:r>
            <a:r>
              <a:rPr lang="en-US" sz="3200" smtClean="0">
                <a:solidFill>
                  <a:srgbClr val="00B050"/>
                </a:solidFill>
              </a:rPr>
              <a:t>in</a:t>
            </a:r>
            <a:r>
              <a:rPr lang="en-US" sz="3200" smtClean="0">
                <a:solidFill>
                  <a:schemeClr val="bg1"/>
                </a:solidFill>
              </a:rPr>
              <a:t> </a:t>
            </a:r>
            <a:r>
              <a:rPr lang="en-US" altLang="zh-CN" sz="3200" smtClean="0">
                <a:solidFill>
                  <a:schemeClr val="bg1"/>
                </a:solidFill>
              </a:rPr>
              <a:t>range(len(lx)) </a:t>
            </a:r>
            <a:r>
              <a:rPr lang="en-US" altLang="zh-CN" sz="3200" smtClean="0">
                <a:solidFill>
                  <a:srgbClr val="00B050"/>
                </a:solidFill>
              </a:rPr>
              <a:t>if</a:t>
            </a:r>
            <a:r>
              <a:rPr lang="en-US" altLang="zh-CN" sz="3200" smtClean="0">
                <a:solidFill>
                  <a:schemeClr val="bg1"/>
                </a:solidFill>
              </a:rPr>
              <a:t> j!=i]</a:t>
            </a:r>
            <a:endParaRPr lang="en-US" sz="3200" smtClean="0">
              <a:solidFill>
                <a:schemeClr val="bg1"/>
              </a:solidFill>
            </a:endParaRPr>
          </a:p>
          <a:p>
            <a:r>
              <a:rPr lang="en-US" sz="3200">
                <a:solidFill>
                  <a:schemeClr val="bg2"/>
                </a:solidFill>
              </a:rPr>
              <a:t> </a:t>
            </a:r>
            <a:r>
              <a:rPr lang="en-US" sz="3200" smtClean="0">
                <a:solidFill>
                  <a:schemeClr val="bg2"/>
                </a:solidFill>
              </a:rPr>
              <a:t>   </a:t>
            </a:r>
            <a:r>
              <a:rPr lang="en-US" sz="3200" smtClean="0">
                <a:solidFill>
                  <a:schemeClr val="bg1"/>
                </a:solidFill>
              </a:rPr>
              <a:t>v1 = sum(lf[i]*[1.0/(lx[i]-lx[j]) </a:t>
            </a:r>
            <a:r>
              <a:rPr lang="en-US" sz="3200" smtClean="0">
                <a:solidFill>
                  <a:srgbClr val="00B050"/>
                </a:solidFill>
              </a:rPr>
              <a:t>for</a:t>
            </a:r>
            <a:r>
              <a:rPr lang="en-US" sz="3200" smtClean="0">
                <a:solidFill>
                  <a:schemeClr val="bg1"/>
                </a:solidFill>
              </a:rPr>
              <a:t> j </a:t>
            </a:r>
            <a:r>
              <a:rPr lang="en-US" sz="3200" smtClean="0">
                <a:solidFill>
                  <a:srgbClr val="00B050"/>
                </a:solidFill>
              </a:rPr>
              <a:t>in</a:t>
            </a:r>
            <a:r>
              <a:rPr lang="en-US" sz="3200" smtClean="0">
                <a:solidFill>
                  <a:schemeClr val="bg1"/>
                </a:solidFill>
              </a:rPr>
              <a:t> l])</a:t>
            </a:r>
          </a:p>
          <a:p>
            <a:r>
              <a:rPr lang="en-US" sz="3200">
                <a:solidFill>
                  <a:schemeClr val="bg1"/>
                </a:solidFill>
              </a:rPr>
              <a:t> </a:t>
            </a:r>
            <a:r>
              <a:rPr lang="en-US" sz="3200" smtClean="0">
                <a:solidFill>
                  <a:schemeClr val="bg1"/>
                </a:solidFill>
              </a:rPr>
              <a:t>   v2 = sum([lf[j]/(lx[j]-lx[i])*list_prod([(lx[i]-lx[k])/(lx[j]-lx[k]) </a:t>
            </a:r>
            <a:r>
              <a:rPr lang="en-US" sz="3200" smtClean="0">
                <a:solidFill>
                  <a:srgbClr val="00B050"/>
                </a:solidFill>
              </a:rPr>
              <a:t>for</a:t>
            </a:r>
            <a:r>
              <a:rPr lang="en-US" sz="3200" smtClean="0">
                <a:solidFill>
                  <a:schemeClr val="bg1"/>
                </a:solidFill>
              </a:rPr>
              <a:t> k </a:t>
            </a:r>
            <a:r>
              <a:rPr lang="en-US" sz="3200" smtClean="0">
                <a:solidFill>
                  <a:srgbClr val="00B050"/>
                </a:solidFill>
              </a:rPr>
              <a:t>in</a:t>
            </a:r>
            <a:r>
              <a:rPr lang="en-US" sz="3200" smtClean="0">
                <a:solidFill>
                  <a:schemeClr val="bg1"/>
                </a:solidFill>
              </a:rPr>
              <a:t> l </a:t>
            </a:r>
            <a:r>
              <a:rPr lang="en-US" sz="3200" smtClean="0">
                <a:solidFill>
                  <a:srgbClr val="00B050"/>
                </a:solidFill>
              </a:rPr>
              <a:t>if</a:t>
            </a:r>
            <a:r>
              <a:rPr lang="en-US" sz="3200" smtClean="0">
                <a:solidFill>
                  <a:schemeClr val="bg1"/>
                </a:solidFill>
              </a:rPr>
              <a:t> k!=j]) </a:t>
            </a:r>
            <a:r>
              <a:rPr lang="en-US" altLang="zh-CN" sz="3200" smtClean="0">
                <a:solidFill>
                  <a:srgbClr val="00B050"/>
                </a:solidFill>
              </a:rPr>
              <a:t>for</a:t>
            </a:r>
            <a:r>
              <a:rPr lang="en-US" altLang="zh-CN" sz="3200" smtClean="0">
                <a:solidFill>
                  <a:schemeClr val="bg1"/>
                </a:solidFill>
              </a:rPr>
              <a:t> </a:t>
            </a:r>
            <a:r>
              <a:rPr lang="en-US" altLang="zh-CN" sz="3200">
                <a:solidFill>
                  <a:schemeClr val="bg1"/>
                </a:solidFill>
              </a:rPr>
              <a:t>j </a:t>
            </a:r>
            <a:r>
              <a:rPr lang="en-US" altLang="zh-CN" sz="3200">
                <a:solidFill>
                  <a:srgbClr val="00B050"/>
                </a:solidFill>
              </a:rPr>
              <a:t>in</a:t>
            </a:r>
            <a:r>
              <a:rPr lang="en-US" altLang="zh-CN" sz="3200">
                <a:solidFill>
                  <a:schemeClr val="bg1"/>
                </a:solidFill>
              </a:rPr>
              <a:t> l</a:t>
            </a:r>
            <a:r>
              <a:rPr lang="en-US" sz="3200" smtClean="0">
                <a:solidFill>
                  <a:schemeClr val="bg1"/>
                </a:solidFill>
              </a:rPr>
              <a:t>])</a:t>
            </a:r>
          </a:p>
          <a:p>
            <a:r>
              <a:rPr lang="en-US" sz="3200" smtClean="0">
                <a:solidFill>
                  <a:srgbClr val="00B050"/>
                </a:solidFill>
              </a:rPr>
              <a:t>return</a:t>
            </a:r>
            <a:r>
              <a:rPr lang="en-US" sz="3200" smtClean="0">
                <a:solidFill>
                  <a:schemeClr val="bg1"/>
                </a:solidFill>
              </a:rPr>
              <a:t>  v1+v2</a:t>
            </a:r>
            <a:endParaRPr lang="en-US" sz="3600"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 Black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Black .thmx</Template>
  <TotalTime>879</TotalTime>
  <Words>2013</Words>
  <Application>Microsoft Macintosh PowerPoint</Application>
  <PresentationFormat>全屏显示(4:3)</PresentationFormat>
  <Paragraphs>267</Paragraphs>
  <Slides>41</Slides>
  <Notes>4</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41</vt:i4>
      </vt:variant>
    </vt:vector>
  </HeadingPairs>
  <TitlesOfParts>
    <vt:vector size="45" baseType="lpstr">
      <vt:lpstr>Arial</vt:lpstr>
      <vt:lpstr>Calibri</vt:lpstr>
      <vt:lpstr>宋体</vt:lpstr>
      <vt:lpstr> Black </vt:lpstr>
      <vt:lpstr>大学计算基础</vt:lpstr>
      <vt:lpstr>本章内容</vt:lpstr>
      <vt:lpstr>数字微分问题</vt:lpstr>
      <vt:lpstr>数字微分问题</vt:lpstr>
      <vt:lpstr>数字微分的计算</vt:lpstr>
      <vt:lpstr>数字微分的计算</vt:lpstr>
      <vt:lpstr>误差估计</vt:lpstr>
      <vt:lpstr>程序实现(1)</vt:lpstr>
      <vt:lpstr>程序实现 (2)</vt:lpstr>
      <vt:lpstr>编程练习</vt:lpstr>
      <vt:lpstr>本章内容</vt:lpstr>
      <vt:lpstr>数字积分问题</vt:lpstr>
      <vt:lpstr>数字积分的计算</vt:lpstr>
      <vt:lpstr>两节点数字积分—梯形公式</vt:lpstr>
      <vt:lpstr>组合梯形公式</vt:lpstr>
      <vt:lpstr>组合梯形公式</vt:lpstr>
      <vt:lpstr>三节点数字积分—辛普森公式</vt:lpstr>
      <vt:lpstr>组合辛普森公式</vt:lpstr>
      <vt:lpstr>组合辛普森公式</vt:lpstr>
      <vt:lpstr>数字积分的误差</vt:lpstr>
      <vt:lpstr>本章内容</vt:lpstr>
      <vt:lpstr>一元方程求根问题 (1) </vt:lpstr>
      <vt:lpstr>一元方程求根问题 (2)</vt:lpstr>
      <vt:lpstr>一元方程求根问题 (3)</vt:lpstr>
      <vt:lpstr>一元方程求根问题 (4)</vt:lpstr>
      <vt:lpstr>方程近似解 (1)</vt:lpstr>
      <vt:lpstr>方程近似解 (2)</vt:lpstr>
      <vt:lpstr>二分法方程求解(1)</vt:lpstr>
      <vt:lpstr>二分法方程求解 (2)</vt:lpstr>
      <vt:lpstr>二分法方程求解 (3)</vt:lpstr>
      <vt:lpstr>二分法方程求解 (4)</vt:lpstr>
      <vt:lpstr>函数迭代法 (1)</vt:lpstr>
      <vt:lpstr>函数迭代法 (2)</vt:lpstr>
      <vt:lpstr>函数迭代法 (3)</vt:lpstr>
      <vt:lpstr>函数迭代法 (4)</vt:lpstr>
      <vt:lpstr>牛顿迭代法 (1)</vt:lpstr>
      <vt:lpstr>牛顿迭代法 (2)</vt:lpstr>
      <vt:lpstr>牛顿迭代法 (3)</vt:lpstr>
      <vt:lpstr>牛顿迭代法 (4)</vt:lpstr>
      <vt:lpstr>内容回顾与总结</vt:lpstr>
      <vt:lpstr>PowerPoint 演示文稿</vt:lpstr>
    </vt:vector>
  </TitlesOfParts>
  <Company>NUDT</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大学计算基础</dc:title>
  <dc:creator>Wanwei Liu</dc:creator>
  <cp:lastModifiedBy>李 暾</cp:lastModifiedBy>
  <cp:revision>838</cp:revision>
  <dcterms:created xsi:type="dcterms:W3CDTF">2016-12-22T08:03:24Z</dcterms:created>
  <dcterms:modified xsi:type="dcterms:W3CDTF">2018-10-08T14:44:38Z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2052-10.1.0.5630</vt:lpwstr>
  </property>
</Properties>
</file>