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95" r:id="rId4"/>
    <p:sldId id="301" r:id="rId6"/>
    <p:sldId id="260" r:id="rId7"/>
    <p:sldId id="305" r:id="rId8"/>
    <p:sldId id="306" r:id="rId9"/>
    <p:sldId id="263" r:id="rId10"/>
    <p:sldId id="307" r:id="rId11"/>
    <p:sldId id="308" r:id="rId12"/>
    <p:sldId id="302" r:id="rId13"/>
    <p:sldId id="264" r:id="rId14"/>
    <p:sldId id="309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273" r:id="rId23"/>
    <p:sldId id="319" r:id="rId24"/>
    <p:sldId id="275" r:id="rId25"/>
    <p:sldId id="276" r:id="rId26"/>
    <p:sldId id="321" r:id="rId27"/>
    <p:sldId id="278" r:id="rId28"/>
    <p:sldId id="322" r:id="rId29"/>
    <p:sldId id="327" r:id="rId30"/>
    <p:sldId id="280" r:id="rId31"/>
    <p:sldId id="282" r:id="rId32"/>
    <p:sldId id="283" r:id="rId33"/>
    <p:sldId id="284" r:id="rId34"/>
    <p:sldId id="285" r:id="rId35"/>
    <p:sldId id="287" r:id="rId36"/>
    <p:sldId id="288" r:id="rId37"/>
    <p:sldId id="324" r:id="rId38"/>
    <p:sldId id="289" r:id="rId39"/>
    <p:sldId id="328" r:id="rId40"/>
    <p:sldId id="290" r:id="rId41"/>
    <p:sldId id="291" r:id="rId42"/>
    <p:sldId id="326" r:id="rId43"/>
    <p:sldId id="292" r:id="rId44"/>
    <p:sldId id="293" r:id="rId45"/>
    <p:sldId id="294" r:id="rId46"/>
    <p:sldId id="325" r:id="rId4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FF6600"/>
    <a:srgbClr val="CC0000"/>
    <a:srgbClr val="FFFFCC"/>
    <a:srgbClr val="0000FF"/>
    <a:srgbClr val="EAEAEA"/>
    <a:srgbClr val="008000"/>
    <a:srgbClr val="FFE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6" autoAdjust="0"/>
    <p:restoredTop sz="94646" autoAdjust="0"/>
  </p:normalViewPr>
  <p:slideViewPr>
    <p:cSldViewPr>
      <p:cViewPr varScale="1">
        <p:scale>
          <a:sx n="60" d="100"/>
          <a:sy n="60" d="100"/>
        </p:scale>
        <p:origin x="392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9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0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4F55DB2-DECF-4A99-895D-7D50335391B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A59A9CB-58A9-4559-AE16-857FEF020685}" type="slidenum"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69" tIns="46035" rIns="92069" bIns="46035"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7172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fld id="{9579D5AE-D5D5-4F5F-8476-5626522C557D}" type="slidenum">
              <a:rPr lang="en-US" altLang="zh-CN" smtClean="0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/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grpSp>
          <p:nvGrpSpPr>
            <p:cNvPr id="6" name="Group 6"/>
            <p:cNvGrpSpPr/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defRPr/>
                </a:pPr>
                <a:endParaRPr lang="zh-CN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endParaRPr lang="zh-CN" altLang="en-US"/>
            </a:p>
          </p:txBody>
        </p:sp>
      </p:grpSp>
      <p:sp>
        <p:nvSpPr>
          <p:cNvPr id="5838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5838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149BE11B-DD1C-4474-BD35-C9557804B27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53672-8564-4587-B3DC-E91989C3FB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16114-3846-4D84-B9C8-3430F585D1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457200" y="2514600"/>
            <a:ext cx="8153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533400"/>
            <a:ext cx="7721600" cy="1905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3028950"/>
            <a:ext cx="6400800" cy="177165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>
                <a:latin typeface="Arial Black" panose="020B0A04020102020204" pitchFamily="34" charset="0"/>
              </a:defRPr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11200" y="6229350"/>
            <a:ext cx="19304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9600" y="6229350"/>
            <a:ext cx="2844800" cy="514350"/>
          </a:xfrm>
        </p:spPr>
        <p:txBody>
          <a:bodyPr/>
          <a:lstStyle>
            <a:lvl1pPr algn="l">
              <a:spcBef>
                <a:spcPct val="0"/>
              </a:spcBef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604000" y="6229350"/>
            <a:ext cx="1828800" cy="514350"/>
          </a:xfrm>
        </p:spPr>
        <p:txBody>
          <a:bodyPr/>
          <a:lstStyle>
            <a:lvl1pPr>
              <a:defRPr>
                <a:solidFill>
                  <a:srgbClr val="5E574E"/>
                </a:solidFill>
              </a:defRPr>
            </a:lvl1pPr>
          </a:lstStyle>
          <a:p>
            <a:pPr>
              <a:defRPr/>
            </a:pPr>
            <a:fld id="{6EF0E04E-4A88-4DEC-9C1E-E45CFD4BDE8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FD3C7-7D41-4F9F-9AED-5A030C44DEF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DD587-E551-4E02-B810-E2292997C1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885950"/>
            <a:ext cx="4013200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2800" y="1885950"/>
            <a:ext cx="4013200" cy="41719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3C67E-A0D0-4C34-A0BE-7CF923FFAEC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F5E64-BD25-452A-AEB9-853EA1E9FDB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A619D-208E-4EE3-8C65-2E05625E2AF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74F70-A70D-4557-AAD4-EAC1D260C15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EE291-A1B2-4DE2-BFDB-A8364F8A85C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5EE3B-9A28-4A77-9162-373E60C8A1C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E26E4-0962-4F99-82BB-FAB827C8A8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EE058-02F0-483B-B766-B921451D77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228600"/>
            <a:ext cx="2057400" cy="58293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6400" y="228600"/>
            <a:ext cx="6019800" cy="58293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7A8A4-CB3A-46C7-BD23-EAC117FC2FA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2E79D-B99C-485B-A2C0-3A604C0FAB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D4D60-3A35-4E38-978B-4ED4630594B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E03A8-4EA0-48F7-8A3B-8CC908C0B0F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C9A1-BE50-4512-A66E-AAEC4393FE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69E3-0528-4D0B-9DF7-CB732175F9D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53528-2E53-4D6F-AD68-10562FC7BB0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6A400-A2FA-4E3F-B9FE-7D1EDE262DF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417513" y="476250"/>
            <a:ext cx="43815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539750" y="935038"/>
            <a:ext cx="422275" cy="474662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911225" y="8985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27000" y="8255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762000" y="620713"/>
            <a:ext cx="31750" cy="105251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442913" y="11588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735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5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735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400"/>
            </a:lvl1pPr>
          </a:lstStyle>
          <a:p>
            <a:pPr>
              <a:defRPr/>
            </a:pPr>
            <a:fld id="{6F59FEA1-3F94-48A9-870B-DD40951722FC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228600"/>
            <a:ext cx="8204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885950"/>
            <a:ext cx="81788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31800" y="62293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2935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ctr"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31000" y="6229350"/>
            <a:ext cx="19050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spcBef>
                <a:spcPct val="50000"/>
              </a:spcBef>
              <a:defRPr sz="14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BA1FD4-35B5-4BD5-835B-8ED73E91D303}" type="slidenum">
              <a:rPr lang="en-US" altLang="zh-CN"/>
            </a:fld>
            <a:endParaRPr lang="en-US" altLang="zh-CN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457200" y="1600200"/>
            <a:ext cx="815340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Monotype Sorts" pitchFamily="2" charset="2"/>
        <a:buChar char="z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Monotype Sorts" pitchFamily="2" charset="2"/>
        <a:buChar char="y"/>
        <a:defRPr kumimoji="1"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Font typeface="Monotype Sorts" pitchFamily="2" charset="2"/>
        <a:buChar char="x"/>
        <a:defRPr kumimoji="1"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•"/>
        <a:defRPr kumimoji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–"/>
        <a:defRPr kumimoji="1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–"/>
        <a:defRPr kumimoji="1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–"/>
        <a:defRPr kumimoji="1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–"/>
        <a:defRPr kumimoji="1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–"/>
        <a:defRPr kumimoji="1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GIF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image" Target="../media/image1.GIF"/><Relationship Id="rId5" Type="http://schemas.openxmlformats.org/officeDocument/2006/relationships/slide" Target="slide32.xml"/><Relationship Id="rId4" Type="http://schemas.openxmlformats.org/officeDocument/2006/relationships/slide" Target="slide27.xml"/><Relationship Id="rId3" Type="http://schemas.openxmlformats.org/officeDocument/2006/relationships/slide" Target="slide21.xml"/><Relationship Id="rId2" Type="http://schemas.openxmlformats.org/officeDocument/2006/relationships/slide" Target="slide12.xml"/><Relationship Id="rId12" Type="http://schemas.openxmlformats.org/officeDocument/2006/relationships/slideLayout" Target="../slideLayouts/slideLayout2.xml"/><Relationship Id="rId11" Type="http://schemas.openxmlformats.org/officeDocument/2006/relationships/slide" Target="slide25.xml"/><Relationship Id="rId10" Type="http://schemas.openxmlformats.org/officeDocument/2006/relationships/image" Target="../media/image5.png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image" Target="../media/image10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27.xml"/><Relationship Id="rId27" Type="http://schemas.openxmlformats.org/officeDocument/2006/relationships/image" Target="../media/image11.png"/><Relationship Id="rId26" Type="http://schemas.openxmlformats.org/officeDocument/2006/relationships/tags" Target="../tags/tag26.xml"/><Relationship Id="rId25" Type="http://schemas.openxmlformats.org/officeDocument/2006/relationships/tags" Target="../tags/tag25.xml"/><Relationship Id="rId24" Type="http://schemas.openxmlformats.org/officeDocument/2006/relationships/tags" Target="../tags/tag24.xml"/><Relationship Id="rId23" Type="http://schemas.openxmlformats.org/officeDocument/2006/relationships/tags" Target="../tags/tag23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0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image" Target="../media/image4.GIF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slide" Target="slide40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0" Type="http://schemas.openxmlformats.org/officeDocument/2006/relationships/slideLayout" Target="../slideLayouts/slideLayout2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7" Type="http://schemas.openxmlformats.org/officeDocument/2006/relationships/notesSlide" Target="../notesSlides/notesSlide2.x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51.xml"/><Relationship Id="rId24" Type="http://schemas.openxmlformats.org/officeDocument/2006/relationships/image" Target="../media/image11.png"/><Relationship Id="rId23" Type="http://schemas.openxmlformats.org/officeDocument/2006/relationships/tags" Target="../tags/tag50.xml"/><Relationship Id="rId22" Type="http://schemas.openxmlformats.org/officeDocument/2006/relationships/tags" Target="../tags/tag49.xml"/><Relationship Id="rId21" Type="http://schemas.openxmlformats.org/officeDocument/2006/relationships/tags" Target="../tags/tag48.xml"/><Relationship Id="rId20" Type="http://schemas.openxmlformats.org/officeDocument/2006/relationships/tags" Target="../tags/tag47.xml"/><Relationship Id="rId2" Type="http://schemas.openxmlformats.org/officeDocument/2006/relationships/tags" Target="../tags/tag29.xml"/><Relationship Id="rId19" Type="http://schemas.openxmlformats.org/officeDocument/2006/relationships/tags" Target="../tags/tag46.xml"/><Relationship Id="rId18" Type="http://schemas.openxmlformats.org/officeDocument/2006/relationships/tags" Target="../tags/tag45.xml"/><Relationship Id="rId17" Type="http://schemas.openxmlformats.org/officeDocument/2006/relationships/tags" Target="../tags/tag44.xml"/><Relationship Id="rId16" Type="http://schemas.openxmlformats.org/officeDocument/2006/relationships/tags" Target="../tags/tag4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60.xml"/><Relationship Id="rId8" Type="http://schemas.openxmlformats.org/officeDocument/2006/relationships/tags" Target="../tags/tag59.xml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78.xml"/><Relationship Id="rId27" Type="http://schemas.openxmlformats.org/officeDocument/2006/relationships/image" Target="../media/image11.png"/><Relationship Id="rId26" Type="http://schemas.openxmlformats.org/officeDocument/2006/relationships/tags" Target="../tags/tag77.xml"/><Relationship Id="rId25" Type="http://schemas.openxmlformats.org/officeDocument/2006/relationships/tags" Target="../tags/tag76.xml"/><Relationship Id="rId24" Type="http://schemas.openxmlformats.org/officeDocument/2006/relationships/tags" Target="../tags/tag75.xml"/><Relationship Id="rId23" Type="http://schemas.openxmlformats.org/officeDocument/2006/relationships/tags" Target="../tags/tag74.xml"/><Relationship Id="rId22" Type="http://schemas.openxmlformats.org/officeDocument/2006/relationships/tags" Target="../tags/tag73.xml"/><Relationship Id="rId21" Type="http://schemas.openxmlformats.org/officeDocument/2006/relationships/tags" Target="../tags/tag72.xml"/><Relationship Id="rId20" Type="http://schemas.openxmlformats.org/officeDocument/2006/relationships/tags" Target="../tags/tag71.xml"/><Relationship Id="rId2" Type="http://schemas.openxmlformats.org/officeDocument/2006/relationships/tags" Target="../tags/tag53.xml"/><Relationship Id="rId19" Type="http://schemas.openxmlformats.org/officeDocument/2006/relationships/tags" Target="../tags/tag70.xml"/><Relationship Id="rId18" Type="http://schemas.openxmlformats.org/officeDocument/2006/relationships/tags" Target="../tags/tag69.xml"/><Relationship Id="rId17" Type="http://schemas.openxmlformats.org/officeDocument/2006/relationships/tags" Target="../tags/tag68.xml"/><Relationship Id="rId16" Type="http://schemas.openxmlformats.org/officeDocument/2006/relationships/tags" Target="../tags/tag67.xml"/><Relationship Id="rId15" Type="http://schemas.openxmlformats.org/officeDocument/2006/relationships/tags" Target="../tags/tag66.xml"/><Relationship Id="rId14" Type="http://schemas.openxmlformats.org/officeDocument/2006/relationships/tags" Target="../tags/tag65.xml"/><Relationship Id="rId13" Type="http://schemas.openxmlformats.org/officeDocument/2006/relationships/tags" Target="../tags/tag64.xml"/><Relationship Id="rId12" Type="http://schemas.openxmlformats.org/officeDocument/2006/relationships/tags" Target="../tags/tag63.xml"/><Relationship Id="rId11" Type="http://schemas.openxmlformats.org/officeDocument/2006/relationships/tags" Target="../tags/tag62.xml"/><Relationship Id="rId10" Type="http://schemas.openxmlformats.org/officeDocument/2006/relationships/tags" Target="../tags/tag61.xml"/><Relationship Id="rId1" Type="http://schemas.openxmlformats.org/officeDocument/2006/relationships/tags" Target="../tags/tag52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hyperlink" Target="http://zh.wikipedia.org/wiki/%E5%87%BD%E6%95%B0_(%E8%AE%A1%E7%AE%97%E6%9C%BA%E7%A7%91%E5%AD%A6)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2498090" y="265430"/>
            <a:ext cx="6553200" cy="1177925"/>
          </a:xfrm>
          <a:prstGeom prst="rect">
            <a:avLst/>
          </a:prstGeom>
          <a:gradFill rotWithShape="1">
            <a:gsLst>
              <a:gs pos="0">
                <a:srgbClr val="333399">
                  <a:gamma/>
                  <a:shade val="82353"/>
                  <a:invGamma/>
                </a:srgbClr>
              </a:gs>
              <a:gs pos="100000">
                <a:srgbClr val="333399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folHlink"/>
            </a:solidFill>
            <a:miter lim="800000"/>
          </a:ln>
          <a:effectLst/>
        </p:spPr>
        <p:txBody>
          <a:bodyPr lIns="92075" tIns="46038" rIns="92075" bIns="46038" anchor="b"/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隶书" pitchFamily="49" charset="-122"/>
                <a:cs typeface="+mn-cs"/>
              </a:rPr>
              <a:t>面向对象程序设计</a:t>
            </a:r>
            <a:endParaRPr kumimoji="1" lang="zh-CN" altLang="en-US" sz="6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隶书" pitchFamily="49" charset="-122"/>
              <a:cs typeface="+mn-cs"/>
            </a:endParaRPr>
          </a:p>
        </p:txBody>
      </p:sp>
      <p:grpSp>
        <p:nvGrpSpPr>
          <p:cNvPr id="6150" name="Group 51"/>
          <p:cNvGrpSpPr/>
          <p:nvPr/>
        </p:nvGrpSpPr>
        <p:grpSpPr bwMode="auto">
          <a:xfrm>
            <a:off x="5003800" y="5516563"/>
            <a:ext cx="3960813" cy="1196975"/>
            <a:chOff x="3742" y="3657"/>
            <a:chExt cx="1905" cy="572"/>
          </a:xfrm>
        </p:grpSpPr>
        <p:pic>
          <p:nvPicPr>
            <p:cNvPr id="6160" name="Picture 42" descr="0012"/>
            <p:cNvPicPr>
              <a:picLocks noChangeAspect="1" noChangeArrowheads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61" name="Group 43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6162" name="Picture 44" descr="BD14801_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3" name="Picture 45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164" name="Picture 46" descr="00055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5" name="Picture 47" descr="0012"/>
              <p:cNvPicPr>
                <a:picLocks noChangeAspect="1" noChangeArrowheads="1" noCrop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6" name="Picture 48" descr="BD14801_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" name="Text Box 23"/>
          <p:cNvSpPr txBox="1">
            <a:spLocks noChangeArrowheads="1"/>
          </p:cNvSpPr>
          <p:nvPr/>
        </p:nvSpPr>
        <p:spPr bwMode="auto">
          <a:xfrm>
            <a:off x="3349079" y="3762942"/>
            <a:ext cx="5616624" cy="71564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just"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pPr>
            <a:r>
              <a:rPr lang="zh-CN" altLang="en-US" sz="406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第</a:t>
            </a:r>
            <a:r>
              <a:rPr lang="en-US" altLang="zh-CN" sz="406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406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章 </a:t>
            </a:r>
            <a:r>
              <a:rPr lang="en-US" altLang="zh-CN" sz="406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C++</a:t>
            </a:r>
            <a:r>
              <a:rPr lang="zh-CN" altLang="en-US" sz="406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对</a:t>
            </a:r>
            <a:r>
              <a:rPr lang="en-US" altLang="zh-CN" sz="406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C</a:t>
            </a:r>
            <a:r>
              <a:rPr lang="zh-CN" altLang="en-US" sz="406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的扩充</a:t>
            </a:r>
            <a:endParaRPr lang="en-US" altLang="zh-CN" sz="406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760" y="2453640"/>
            <a:ext cx="2815560" cy="3960000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99" advTm="19184"/>
    </mc:Choice>
    <mc:Fallback>
      <p:transition spd="slow" advTm="19184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23850" y="1916113"/>
            <a:ext cx="8388350" cy="301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b="1"/>
              <a:t>       </a:t>
            </a:r>
            <a:r>
              <a:rPr kumimoji="1" lang="zh-CN" altLang="en-US" b="1"/>
              <a:t>使用</a:t>
            </a:r>
            <a:r>
              <a:rPr kumimoji="1" lang="en-US" altLang="zh-CN" b="1"/>
              <a:t>using</a:t>
            </a:r>
            <a:r>
              <a:rPr kumimoji="1" lang="zh-CN" altLang="en-US" b="1"/>
              <a:t>指示符，可以一次性地使名字空间中所有成员都可以直接被使用，比</a:t>
            </a:r>
            <a:r>
              <a:rPr kumimoji="1" lang="en-US" altLang="zh-CN" b="1"/>
              <a:t>using</a:t>
            </a:r>
            <a:r>
              <a:rPr kumimoji="1" lang="zh-CN" altLang="en-US" b="1"/>
              <a:t>声明更方便。</a:t>
            </a:r>
            <a:endParaRPr kumimoji="1" lang="zh-CN" altLang="en-US" b="1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/>
              <a:t>       </a:t>
            </a:r>
            <a:r>
              <a:rPr kumimoji="1" lang="en-US" altLang="zh-CN" b="1"/>
              <a:t>using</a:t>
            </a:r>
            <a:r>
              <a:rPr kumimoji="1" lang="zh-CN" altLang="en-US" b="1"/>
              <a:t>指示符以关键字</a:t>
            </a:r>
            <a:r>
              <a:rPr kumimoji="1" lang="en-US" altLang="zh-CN" b="1">
                <a:solidFill>
                  <a:srgbClr val="0000D8"/>
                </a:solidFill>
              </a:rPr>
              <a:t>using</a:t>
            </a:r>
            <a:r>
              <a:rPr kumimoji="1" lang="zh-CN" altLang="en-US" b="1"/>
              <a:t>开头，后面是关键字</a:t>
            </a:r>
            <a:r>
              <a:rPr kumimoji="1" lang="en-US" altLang="zh-CN" b="1">
                <a:solidFill>
                  <a:srgbClr val="0000D8"/>
                </a:solidFill>
              </a:rPr>
              <a:t>namespace</a:t>
            </a:r>
            <a:r>
              <a:rPr kumimoji="1" lang="zh-CN" altLang="en-US" b="1"/>
              <a:t>，然后是名字空间名。</a:t>
            </a:r>
            <a:endParaRPr kumimoji="1" lang="zh-CN" altLang="en-US" b="1"/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692275" y="260350"/>
            <a:ext cx="5759450" cy="771525"/>
          </a:xfrm>
          <a:prstGeom prst="rect">
            <a:avLst/>
          </a:prstGeom>
          <a:solidFill>
            <a:srgbClr val="CCECFF"/>
          </a:solidFill>
          <a:ln w="9525">
            <a:solidFill>
              <a:srgbClr val="0099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4400" b="1"/>
              <a:t>3. </a:t>
            </a:r>
            <a:r>
              <a:rPr kumimoji="1" lang="zh-CN" altLang="en-US" sz="4400" b="1"/>
              <a:t>使用</a:t>
            </a:r>
            <a:r>
              <a:rPr kumimoji="1" lang="en-US" altLang="zh-CN" sz="4400" b="1">
                <a:solidFill>
                  <a:srgbClr val="0000D8"/>
                </a:solidFill>
              </a:rPr>
              <a:t>using</a:t>
            </a:r>
            <a:r>
              <a:rPr kumimoji="1" lang="zh-CN" altLang="en-US" sz="4400" b="1"/>
              <a:t>指示符</a:t>
            </a:r>
            <a:endParaRPr kumimoji="1" lang="zh-CN" altLang="en-US" sz="4400" b="1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116013" y="5373688"/>
            <a:ext cx="6480175" cy="760412"/>
          </a:xfrm>
          <a:prstGeom prst="rect">
            <a:avLst/>
          </a:prstGeom>
          <a:solidFill>
            <a:srgbClr val="FFD9FF"/>
          </a:solidFill>
          <a:ln w="9525">
            <a:solidFill>
              <a:srgbClr val="FFFF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en-US" altLang="zh-CN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using  namespace  </a:t>
            </a:r>
            <a:r>
              <a:rPr kumimoji="1" lang="en-US" altLang="zh-CN" sz="3600" b="1">
                <a:effectLst>
                  <a:outerShdw blurRad="38100" dist="38100" dir="2700000" algn="tl">
                    <a:srgbClr val="FFFFFF"/>
                  </a:outerShdw>
                </a:effectLst>
              </a:rPr>
              <a:t>std;</a:t>
            </a:r>
            <a:endParaRPr kumimoji="1" lang="en-US" altLang="zh-CN" sz="36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>
            <a:spLocks noChangeArrowheads="1"/>
          </p:cNvSpPr>
          <p:nvPr/>
        </p:nvSpPr>
        <p:spPr bwMode="auto">
          <a:xfrm>
            <a:off x="1692275" y="260350"/>
            <a:ext cx="5759450" cy="771525"/>
          </a:xfrm>
          <a:prstGeom prst="rect">
            <a:avLst/>
          </a:prstGeom>
          <a:solidFill>
            <a:srgbClr val="CCECFF"/>
          </a:solidFill>
          <a:ln w="9525">
            <a:solidFill>
              <a:srgbClr val="0099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4400" b="1"/>
              <a:t>3. </a:t>
            </a:r>
            <a:r>
              <a:rPr kumimoji="1" lang="zh-CN" altLang="en-US" sz="4400" b="1"/>
              <a:t>使用</a:t>
            </a:r>
            <a:r>
              <a:rPr kumimoji="1" lang="en-US" altLang="zh-CN" sz="4400" b="1">
                <a:solidFill>
                  <a:srgbClr val="0000D8"/>
                </a:solidFill>
              </a:rPr>
              <a:t>using</a:t>
            </a:r>
            <a:r>
              <a:rPr kumimoji="1" lang="zh-CN" altLang="en-US" sz="4400" b="1"/>
              <a:t>指示符</a:t>
            </a:r>
            <a:endParaRPr kumimoji="1" lang="zh-CN" altLang="en-US" sz="4400" b="1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23850" y="2060575"/>
            <a:ext cx="8604250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CC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标准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C++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库中的所有组件都是在一个被称为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std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的名字空间中声明和定义的。因此，在采用标准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C++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的平台上使用标准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C++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库中的组件，只要写上这个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using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指示符，就可以直接使用</a:t>
            </a:r>
            <a:r>
              <a:rPr kumimoji="1" lang="zh-CN" altLang="en-US" sz="28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标准</a:t>
            </a:r>
            <a:r>
              <a:rPr kumimoji="1" lang="en-US" altLang="zh-CN" sz="28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C++</a:t>
            </a:r>
            <a:r>
              <a:rPr kumimoji="1" lang="zh-CN" altLang="en-US" sz="28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库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中的所有成员。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28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注意：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如果使用了名空间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std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，则在使用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#include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编译预处理命令包含头文件时，必须去掉头文件的扩展名</a:t>
            </a:r>
            <a:r>
              <a:rPr kumimoji="1" lang="en-US" altLang="zh-CN" sz="2800" b="1">
                <a:latin typeface="楷体_GB2312" pitchFamily="49" charset="-122"/>
                <a:ea typeface="楷体_GB2312" pitchFamily="49" charset="-122"/>
              </a:rPr>
              <a:t>.h</a:t>
            </a:r>
            <a:r>
              <a:rPr kumimoji="1" lang="zh-CN" altLang="en-US" sz="2800" b="1">
                <a:latin typeface="楷体_GB2312" pitchFamily="49" charset="-122"/>
                <a:ea typeface="楷体_GB2312" pitchFamily="49" charset="-122"/>
              </a:rPr>
              <a:t>，否则会出错。</a:t>
            </a:r>
            <a:endParaRPr kumimoji="1"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323850" y="1046163"/>
            <a:ext cx="8675688" cy="57673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>
                <a:solidFill>
                  <a:srgbClr val="0000D8"/>
                </a:solidFill>
              </a:rPr>
              <a:t>#include</a:t>
            </a:r>
            <a:r>
              <a:rPr lang="en-US" altLang="zh-CN" sz="2600" b="1" dirty="0"/>
              <a:t>&lt;iostream&gt;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>
                <a:solidFill>
                  <a:srgbClr val="0000D8"/>
                </a:solidFill>
              </a:rPr>
              <a:t>using namespace</a:t>
            </a:r>
            <a:r>
              <a:rPr lang="en-US" altLang="zh-CN" sz="2600" b="1" dirty="0"/>
              <a:t> std;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>
                <a:solidFill>
                  <a:srgbClr val="0000D8"/>
                </a:solidFill>
              </a:rPr>
              <a:t>namespace</a:t>
            </a:r>
            <a:r>
              <a:rPr lang="en-US" altLang="zh-CN" sz="2600" b="1" dirty="0"/>
              <a:t> A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/>
              <a:t>{   </a:t>
            </a:r>
            <a:r>
              <a:rPr lang="en-US" altLang="zh-CN" sz="2600" b="1" dirty="0">
                <a:solidFill>
                  <a:srgbClr val="0000D8"/>
                </a:solidFill>
              </a:rPr>
              <a:t>int</a:t>
            </a:r>
            <a:r>
              <a:rPr lang="en-US" altLang="zh-CN" sz="2600" b="1" dirty="0"/>
              <a:t> x=1;  }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>
                <a:solidFill>
                  <a:srgbClr val="0000D8"/>
                </a:solidFill>
              </a:rPr>
              <a:t>namespace</a:t>
            </a:r>
            <a:r>
              <a:rPr lang="en-US" altLang="zh-CN" sz="2600" b="1" dirty="0"/>
              <a:t> B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/>
              <a:t>{   </a:t>
            </a:r>
            <a:r>
              <a:rPr lang="en-US" altLang="zh-CN" sz="2600" b="1" dirty="0">
                <a:solidFill>
                  <a:srgbClr val="0000D8"/>
                </a:solidFill>
              </a:rPr>
              <a:t>int</a:t>
            </a:r>
            <a:r>
              <a:rPr lang="en-US" altLang="zh-CN" sz="2600" b="1" dirty="0"/>
              <a:t> x=2;  }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>
                <a:solidFill>
                  <a:srgbClr val="0000D8"/>
                </a:solidFill>
              </a:rPr>
              <a:t>void</a:t>
            </a:r>
            <a:r>
              <a:rPr lang="en-US" altLang="zh-CN" sz="2600" b="1" dirty="0"/>
              <a:t> main()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/>
              <a:t>{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/>
              <a:t>    </a:t>
            </a:r>
            <a:r>
              <a:rPr lang="en-US" altLang="zh-CN" sz="2600" b="1" dirty="0">
                <a:solidFill>
                  <a:srgbClr val="0000D8"/>
                </a:solidFill>
              </a:rPr>
              <a:t>int</a:t>
            </a:r>
            <a:r>
              <a:rPr lang="en-US" altLang="zh-CN" sz="2600" b="1" dirty="0"/>
              <a:t> y=x;     </a:t>
            </a:r>
            <a:endParaRPr lang="es-ES" altLang="zh-CN" sz="24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s-ES" altLang="zh-CN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 sz="2600" b="1" dirty="0">
                <a:solidFill>
                  <a:srgbClr val="0000D8"/>
                </a:solidFill>
              </a:rPr>
              <a:t>int</a:t>
            </a:r>
            <a:r>
              <a:rPr lang="en-US" altLang="zh-CN" sz="2600" b="1" dirty="0"/>
              <a:t> a=A::x;    </a:t>
            </a:r>
            <a:endParaRPr lang="en-US" altLang="zh-CN" sz="22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>
                <a:solidFill>
                  <a:srgbClr val="0000D8"/>
                </a:solidFill>
              </a:rPr>
              <a:t>    int</a:t>
            </a:r>
            <a:r>
              <a:rPr lang="en-US" altLang="zh-CN" sz="2600" b="1" dirty="0"/>
              <a:t> b=B::x;    </a:t>
            </a:r>
            <a:endParaRPr lang="en-US" altLang="zh-CN" sz="22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/>
              <a:t>    </a:t>
            </a:r>
            <a:r>
              <a:rPr lang="en-US" altLang="zh-CN" sz="2600" b="1" dirty="0" err="1"/>
              <a:t>cout</a:t>
            </a:r>
            <a:r>
              <a:rPr lang="en-US" altLang="zh-CN" sz="2600" b="1" dirty="0"/>
              <a:t>&lt;&lt;a&lt;&lt;b&lt;&lt;</a:t>
            </a:r>
            <a:r>
              <a:rPr lang="en-US" altLang="zh-CN" sz="2600" b="1" dirty="0" err="1"/>
              <a:t>endl</a:t>
            </a:r>
            <a:r>
              <a:rPr lang="en-US" altLang="zh-CN" sz="2600" b="1" dirty="0"/>
              <a:t>;</a:t>
            </a:r>
            <a:endParaRPr lang="en-US" altLang="zh-CN" sz="2600" b="1" dirty="0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 dirty="0"/>
              <a:t>}</a:t>
            </a:r>
            <a:endParaRPr lang="en-US" altLang="zh-CN" sz="2600" b="1" dirty="0"/>
          </a:p>
        </p:txBody>
      </p:sp>
      <p:sp>
        <p:nvSpPr>
          <p:cNvPr id="76807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451725" y="1268413"/>
            <a:ext cx="1152525" cy="863600"/>
          </a:xfrm>
          <a:prstGeom prst="actionButtonBlank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A5002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zh-CN" altLang="en-US" sz="4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例</a:t>
            </a:r>
            <a:endParaRPr lang="zh-CN" altLang="en-US" sz="4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itchFamily="49" charset="-122"/>
            </a:endParaRPr>
          </a:p>
        </p:txBody>
      </p:sp>
      <p:sp>
        <p:nvSpPr>
          <p:cNvPr id="76808" name="Text Box 8"/>
          <p:cNvSpPr txBox="1">
            <a:spLocks noChangeArrowheads="1"/>
          </p:cNvSpPr>
          <p:nvPr/>
        </p:nvSpPr>
        <p:spPr bwMode="auto">
          <a:xfrm>
            <a:off x="755650" y="4564063"/>
            <a:ext cx="4176713" cy="44926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using</a:t>
            </a:r>
            <a:r>
              <a:rPr lang="en-US" altLang="zh-CN" sz="2600" b="1"/>
              <a:t> </a:t>
            </a:r>
            <a:r>
              <a:rPr lang="en-US" altLang="zh-CN" sz="2600" b="1">
                <a:solidFill>
                  <a:srgbClr val="0000FF"/>
                </a:solidFill>
              </a:rPr>
              <a:t>namespace</a:t>
            </a:r>
            <a:r>
              <a:rPr lang="en-US" altLang="zh-CN" sz="2600" b="1"/>
              <a:t> A;</a:t>
            </a:r>
            <a:endParaRPr lang="en-US" altLang="zh-CN" sz="2600" b="1"/>
          </a:p>
        </p:txBody>
      </p:sp>
      <p:sp>
        <p:nvSpPr>
          <p:cNvPr id="76809" name="Text Box 9"/>
          <p:cNvSpPr txBox="1">
            <a:spLocks noChangeArrowheads="1"/>
          </p:cNvSpPr>
          <p:nvPr/>
        </p:nvSpPr>
        <p:spPr bwMode="auto">
          <a:xfrm>
            <a:off x="755650" y="5084763"/>
            <a:ext cx="2447925" cy="40957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a=x+y;</a:t>
            </a:r>
            <a:endParaRPr lang="en-US" altLang="zh-CN" sz="2600" b="1"/>
          </a:p>
        </p:txBody>
      </p:sp>
      <p:sp>
        <p:nvSpPr>
          <p:cNvPr id="76810" name="Text Box 10"/>
          <p:cNvSpPr txBox="1">
            <a:spLocks noChangeArrowheads="1"/>
          </p:cNvSpPr>
          <p:nvPr/>
        </p:nvSpPr>
        <p:spPr bwMode="auto">
          <a:xfrm>
            <a:off x="2411413" y="2420938"/>
            <a:ext cx="1584325" cy="449262"/>
          </a:xfrm>
          <a:prstGeom prst="rect">
            <a:avLst/>
          </a:prstGeom>
          <a:solidFill>
            <a:srgbClr val="FFD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y;  }</a:t>
            </a:r>
            <a:endParaRPr lang="en-US" altLang="zh-CN" sz="2600" b="1"/>
          </a:p>
        </p:txBody>
      </p:sp>
      <p:pic>
        <p:nvPicPr>
          <p:cNvPr id="76811" name="Picture 11" descr="2008041403130014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516563"/>
            <a:ext cx="14478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6" grpId="0" animBg="1"/>
      <p:bldP spid="76807" grpId="0" animBg="1"/>
      <p:bldP spid="76808" grpId="0" animBg="1"/>
      <p:bldP spid="76809" grpId="0" animBg="1"/>
      <p:bldP spid="768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304800" y="1347788"/>
            <a:ext cx="8588375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    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通常定义变量（或对象），编译器在编译时都可以根据该变量（或对象）的类型知道所需内存空间的大小，从而系统在适当的时候为他们分配确定的存储空间。这种内存分配称为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静态存储分配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。</a:t>
            </a:r>
            <a:endParaRPr lang="zh-CN" altLang="en-US" sz="24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幼圆" pitchFamily="49" charset="-122"/>
              <a:ea typeface="幼圆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    有些对象只有在程序运行时才能确定，这样编译器在编译时就无法为他们预定存储空间，只能在程序运行时，系统根据运行时的要求进行内存分配，这种方法称为</a:t>
            </a:r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动态存储分配</a:t>
            </a:r>
            <a:r>
              <a:rPr lang="zh-CN" altLang="en-US" sz="2400" b="1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。</a:t>
            </a:r>
            <a:endParaRPr lang="zh-CN" altLang="en-US" sz="2400" b="1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361950" y="4652963"/>
            <a:ext cx="8458200" cy="2039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　  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当程序运行到需要一个动态分配的变量或对象时，必须向系统</a:t>
            </a:r>
            <a:r>
              <a:rPr kumimoji="1"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申请取得</a:t>
            </a: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堆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中的一块所需大小的存贮空间，用于存贮该变量或对象。当不再使用该变量或对象时，要</a:t>
            </a:r>
            <a:r>
              <a:rPr kumimoji="1"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显式释放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它所占用的存贮空间，这样系统就能对该堆空间进行再次分配，做到重复使用有限的资源。</a:t>
            </a:r>
            <a:endParaRPr kumimoji="1" lang="zh-CN" altLang="en-US" sz="2400" b="1">
              <a:effectLst>
                <a:outerShdw blurRad="38100" dist="38100" dir="2700000" algn="tl">
                  <a:srgbClr val="C0C0C0"/>
                </a:outerShdw>
              </a:effectLst>
              <a:ea typeface="幼圆" pitchFamily="49" charset="-122"/>
            </a:endParaRPr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1763713" y="260350"/>
            <a:ext cx="6697662" cy="714375"/>
          </a:xfrm>
          <a:prstGeom prst="rect">
            <a:avLst/>
          </a:prstGeom>
          <a:noFill/>
          <a:ln w="12700" algn="ctr">
            <a:solidFill>
              <a:schemeClr val="bg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2.8 </a:t>
            </a:r>
            <a:r>
              <a:rPr lang="zh-CN" altLang="en-US" sz="40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动态内存的分配与释放</a:t>
            </a:r>
            <a:endParaRPr lang="zh-CN" altLang="en-US" sz="40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8858" name="Text Box 10" descr="花束"/>
          <p:cNvSpPr txBox="1">
            <a:spLocks noChangeArrowheads="1"/>
          </p:cNvSpPr>
          <p:nvPr/>
        </p:nvSpPr>
        <p:spPr bwMode="auto">
          <a:xfrm>
            <a:off x="395288" y="1428750"/>
            <a:ext cx="8353425" cy="3656013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tIns="180000" rIns="180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在程序运行时可使用的内存空间称为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堆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heap)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， 堆内存就是在程序运行时获得的内存空间，在程序编译和连接时不必确定它的大小，它随着程序的运行过程变化，时大时小，因此堆内存是动态的，堆内存也称为动态内存。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8862" name="Picture 14" descr="cf62cb32105cb9d11a4cff2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0"/>
          <a:stretch>
            <a:fillRect/>
          </a:stretch>
        </p:blipFill>
        <p:spPr bwMode="auto">
          <a:xfrm rot="536262">
            <a:off x="793750" y="1047750"/>
            <a:ext cx="1208088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8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88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2" grpId="0" autoUpdateAnimBg="0"/>
      <p:bldP spid="78853" grpId="0" autoUpdateAnimBg="0"/>
      <p:bldP spid="788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90500" y="1757363"/>
            <a:ext cx="8763000" cy="498475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381000" y="2108200"/>
            <a:ext cx="8313738" cy="304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kumimoji="1" lang="en-US" altLang="zh-CN" sz="2400" dirty="0"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en-US" altLang="zh-CN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zh-CN" altLang="en-US" sz="2400" dirty="0">
                <a:latin typeface="隶书" pitchFamily="49" charset="-122"/>
                <a:ea typeface="隶书" pitchFamily="49" charset="-122"/>
              </a:rPr>
              <a:t>运算符用于申请所需的内存空间，返回指定类型的一个指针</a:t>
            </a:r>
            <a:r>
              <a:rPr kumimoji="1" lang="en-US" altLang="zh-CN" sz="2400" dirty="0">
                <a:latin typeface="隶书" pitchFamily="49" charset="-122"/>
                <a:ea typeface="隶书" pitchFamily="49" charset="-122"/>
              </a:rPr>
              <a:t>(</a:t>
            </a:r>
            <a:r>
              <a:rPr kumimoji="1" lang="zh-CN" altLang="en-US" sz="2400" dirty="0">
                <a:latin typeface="隶书" pitchFamily="49" charset="-122"/>
                <a:ea typeface="隶书" pitchFamily="49" charset="-122"/>
              </a:rPr>
              <a:t>常量，即内存空间首地址</a:t>
            </a:r>
            <a:r>
              <a:rPr kumimoji="1" lang="en-US" altLang="zh-CN" sz="2400" dirty="0">
                <a:latin typeface="隶书" pitchFamily="49" charset="-122"/>
                <a:ea typeface="隶书" pitchFamily="49" charset="-122"/>
              </a:rPr>
              <a:t>)</a:t>
            </a:r>
            <a:r>
              <a:rPr kumimoji="1" lang="zh-CN" altLang="en-US" sz="2400" dirty="0">
                <a:latin typeface="隶书" pitchFamily="49" charset="-122"/>
                <a:ea typeface="隶书" pitchFamily="49" charset="-122"/>
              </a:rPr>
              <a:t>。它的语法格式为：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 </a:t>
            </a:r>
            <a:endParaRPr kumimoji="1" lang="en-US" altLang="zh-CN" sz="2600" dirty="0">
              <a:latin typeface="隶书" pitchFamily="49" charset="-122"/>
              <a:ea typeface="隶书" pitchFamily="49" charset="-122"/>
            </a:endParaRPr>
          </a:p>
          <a:p>
            <a:pPr algn="just">
              <a:lnSpc>
                <a:spcPct val="110000"/>
              </a:lnSpc>
              <a:defRPr/>
            </a:pPr>
            <a:r>
              <a:rPr kumimoji="1" lang="zh-CN" altLang="en-US" sz="28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      指针变量 </a:t>
            </a:r>
            <a:r>
              <a:rPr kumimoji="1" lang="en-US" altLang="zh-CN" sz="2800" b="1" dirty="0">
                <a:latin typeface="Times New Roman" panose="02020603050405020304" pitchFamily="18" charset="0"/>
                <a:ea typeface="隶书" pitchFamily="49" charset="-122"/>
              </a:rPr>
              <a:t>= </a:t>
            </a:r>
            <a:r>
              <a:rPr kumimoji="1" lang="en-US" altLang="zh-CN" sz="2800" b="1" dirty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en-US" altLang="zh-CN" sz="2800" dirty="0">
                <a:latin typeface="隶书" pitchFamily="49" charset="-122"/>
                <a:ea typeface="隶书" pitchFamily="49" charset="-122"/>
              </a:rPr>
              <a:t> </a:t>
            </a:r>
            <a:r>
              <a:rPr kumimoji="1" lang="zh-CN" altLang="en-US" sz="2800" dirty="0">
                <a:solidFill>
                  <a:schemeClr val="folHlink"/>
                </a:solidFill>
                <a:latin typeface="隶书" pitchFamily="49" charset="-122"/>
                <a:ea typeface="隶书" pitchFamily="49" charset="-122"/>
              </a:rPr>
              <a:t>数据类型</a:t>
            </a:r>
            <a:r>
              <a:rPr kumimoji="1" lang="en-US" altLang="zh-CN" sz="2800" dirty="0">
                <a:latin typeface="Times New Roman" panose="02020603050405020304" pitchFamily="18" charset="0"/>
                <a:ea typeface="隶书" pitchFamily="49" charset="-122"/>
              </a:rPr>
              <a:t>;</a:t>
            </a:r>
            <a:endParaRPr kumimoji="1" lang="en-US" altLang="zh-CN" sz="2600" dirty="0">
              <a:latin typeface="隶书" pitchFamily="49" charset="-122"/>
              <a:ea typeface="隶书" pitchFamily="49" charset="-122"/>
            </a:endParaRPr>
          </a:p>
          <a:p>
            <a:pPr algn="just">
              <a:lnSpc>
                <a:spcPct val="110000"/>
              </a:lnSpc>
              <a:defRPr/>
            </a:pPr>
            <a:r>
              <a:rPr kumimoji="1" lang="zh-CN" altLang="en-US" sz="2400" dirty="0">
                <a:latin typeface="隶书" pitchFamily="49" charset="-122"/>
                <a:ea typeface="隶书" pitchFamily="49" charset="-122"/>
              </a:rPr>
              <a:t>其中，指针变量应预先声明，指针变量指向的数据类型与</a:t>
            </a:r>
            <a:r>
              <a:rPr kumimoji="1" lang="en-US" altLang="zh-CN" sz="2400" b="1" dirty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zh-CN" altLang="en-US" sz="2400" dirty="0">
                <a:latin typeface="隶书" pitchFamily="49" charset="-122"/>
                <a:ea typeface="隶书" pitchFamily="49" charset="-122"/>
              </a:rPr>
              <a:t>后面的数据类型相同。若申请成功，则返回分配空间的首地址赋给指针变量；否则（如没有足够的内存空间）返回</a:t>
            </a:r>
            <a:r>
              <a:rPr kumimoji="1" lang="en-US" altLang="zh-CN" sz="2400" dirty="0">
                <a:latin typeface="隶书" pitchFamily="49" charset="-122"/>
                <a:ea typeface="隶书" pitchFamily="49" charset="-122"/>
              </a:rPr>
              <a:t>0</a:t>
            </a:r>
            <a:r>
              <a:rPr kumimoji="1" lang="zh-CN" altLang="en-US" sz="2400" dirty="0">
                <a:latin typeface="隶书" pitchFamily="49" charset="-122"/>
                <a:ea typeface="隶书" pitchFamily="49" charset="-122"/>
              </a:rPr>
              <a:t>（</a:t>
            </a:r>
            <a:r>
              <a:rPr kumimoji="1" lang="en-US" altLang="zh-CN" sz="2400" dirty="0">
                <a:latin typeface="隶书" pitchFamily="49" charset="-122"/>
                <a:ea typeface="隶书" pitchFamily="49" charset="-122"/>
              </a:rPr>
              <a:t>NULL</a:t>
            </a:r>
            <a:r>
              <a:rPr kumimoji="1" lang="zh-CN" altLang="en-US" sz="2400" dirty="0">
                <a:latin typeface="隶书" pitchFamily="49" charset="-122"/>
                <a:ea typeface="隶书" pitchFamily="49" charset="-122"/>
              </a:rPr>
              <a:t>一个空指针）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。</a:t>
            </a:r>
            <a:endParaRPr kumimoji="1" lang="zh-CN" altLang="en-US" sz="26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742950" y="5099050"/>
            <a:ext cx="2762250" cy="1647825"/>
          </a:xfrm>
          <a:prstGeom prst="rect">
            <a:avLst/>
          </a:prstGeom>
          <a:solidFill>
            <a:srgbClr val="ECFBFC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Times New Roman" panose="02020603050405020304" pitchFamily="18" charset="0"/>
                <a:ea typeface="隶书" pitchFamily="49" charset="-122"/>
              </a:rPr>
              <a:t>例如：</a:t>
            </a:r>
            <a:endParaRPr kumimoji="1" lang="zh-CN" altLang="en-US" sz="2600" b="1"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Times New Roman" panose="02020603050405020304" pitchFamily="18" charset="0"/>
              </a:rPr>
              <a:t> 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*p;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Times New Roman" panose="02020603050405020304" pitchFamily="18" charset="0"/>
              </a:rPr>
              <a:t>   p=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new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;</a:t>
            </a:r>
            <a:endParaRPr kumimoji="1" lang="en-US" altLang="zh-CN" sz="2600" b="1">
              <a:latin typeface="Times New Roman" panose="02020603050405020304" pitchFamily="18" charset="0"/>
            </a:endParaRPr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2667000" y="6053138"/>
            <a:ext cx="762000" cy="488950"/>
          </a:xfrm>
          <a:prstGeom prst="rect">
            <a:avLst/>
          </a:prstGeom>
          <a:solidFill>
            <a:srgbClr val="ECFBF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kumimoji="1" lang="en-US" altLang="zh-CN" sz="2600" b="1">
                <a:latin typeface="Times New Roman" panose="02020603050405020304" pitchFamily="18" charset="0"/>
              </a:rPr>
              <a:t>20</a:t>
            </a:r>
            <a:r>
              <a:rPr kumimoji="1" lang="en-US" altLang="zh-CN" sz="2600" b="1">
                <a:solidFill>
                  <a:schemeClr val="tx2"/>
                </a:solidFill>
                <a:latin typeface="Times New Roman" panose="02020603050405020304" pitchFamily="18" charset="0"/>
              </a:rPr>
              <a:t>);</a:t>
            </a:r>
            <a:endParaRPr kumimoji="1" lang="en-US" altLang="zh-CN" sz="26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9878" name="AutoShape 6"/>
          <p:cNvSpPr>
            <a:spLocks noChangeArrowheads="1"/>
          </p:cNvSpPr>
          <p:nvPr/>
        </p:nvSpPr>
        <p:spPr bwMode="auto">
          <a:xfrm>
            <a:off x="4419600" y="5070475"/>
            <a:ext cx="4343400" cy="1668463"/>
          </a:xfrm>
          <a:prstGeom prst="wedgeRectCallout">
            <a:avLst>
              <a:gd name="adj1" fmla="val -74963"/>
              <a:gd name="adj2" fmla="val 28875"/>
            </a:avLst>
          </a:prstGeom>
          <a:solidFill>
            <a:srgbClr val="FFFFCC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系统为指针</a:t>
            </a:r>
            <a:r>
              <a:rPr kumimoji="1" lang="en-US" altLang="zh-CN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p</a:t>
            </a: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开辟了一个用来保存</a:t>
            </a:r>
            <a:r>
              <a:rPr kumimoji="1" lang="en-US" altLang="zh-CN" sz="2400" b="1">
                <a:solidFill>
                  <a:srgbClr val="3333CC"/>
                </a:solidFill>
                <a:latin typeface="Times New Roman" panose="02020603050405020304" pitchFamily="18" charset="0"/>
                <a:ea typeface="隶书" pitchFamily="49" charset="-122"/>
              </a:rPr>
              <a:t>int</a:t>
            </a: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类型数据的内存空间</a:t>
            </a:r>
            <a:r>
              <a:rPr kumimoji="1" lang="en-US" altLang="zh-CN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(</a:t>
            </a: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在申请时，也可以进行初始化 </a:t>
            </a:r>
            <a:r>
              <a:rPr kumimoji="1" lang="en-US" altLang="zh-CN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)</a:t>
            </a: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。</a:t>
            </a:r>
            <a:endParaRPr kumimoji="1" lang="zh-CN" altLang="en-US" sz="24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9879" name="Line 7"/>
          <p:cNvSpPr>
            <a:spLocks noChangeShapeType="1"/>
          </p:cNvSpPr>
          <p:nvPr/>
        </p:nvSpPr>
        <p:spPr bwMode="auto">
          <a:xfrm>
            <a:off x="1141413" y="3429000"/>
            <a:ext cx="4191000" cy="0"/>
          </a:xfrm>
          <a:prstGeom prst="line">
            <a:avLst/>
          </a:prstGeom>
          <a:noFill/>
          <a:ln w="28575">
            <a:solidFill>
              <a:schemeClr val="hlink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523875" y="1401763"/>
            <a:ext cx="3200400" cy="682625"/>
          </a:xfrm>
          <a:prstGeom prst="rect">
            <a:avLst/>
          </a:prstGeom>
          <a:solidFill>
            <a:srgbClr val="CCFFCC"/>
          </a:solidFill>
          <a:ln w="28575">
            <a:solidFill>
              <a:srgbClr val="00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46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en-US" altLang="zh-CN" sz="460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kumimoji="1" lang="zh-CN" altLang="en-US" sz="4200">
                <a:latin typeface="隶书" pitchFamily="49" charset="-122"/>
                <a:ea typeface="隶书" pitchFamily="49" charset="-122"/>
              </a:rPr>
              <a:t>运算符</a:t>
            </a:r>
            <a:endParaRPr kumimoji="1" lang="zh-CN" altLang="en-US" sz="42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9881" name="Text Box 9" descr="花束"/>
          <p:cNvSpPr txBox="1">
            <a:spLocks noChangeArrowheads="1"/>
          </p:cNvSpPr>
          <p:nvPr/>
        </p:nvSpPr>
        <p:spPr bwMode="auto">
          <a:xfrm>
            <a:off x="304800" y="228600"/>
            <a:ext cx="8534400" cy="977900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kumimoji="1"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幼圆" pitchFamily="49" charset="-122"/>
                <a:ea typeface="幼圆" pitchFamily="49" charset="-122"/>
              </a:rPr>
              <a:t>在</a:t>
            </a:r>
            <a:r>
              <a:rPr kumimoji="1"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幼圆" pitchFamily="49" charset="-122"/>
                <a:ea typeface="幼圆" pitchFamily="49" charset="-122"/>
              </a:rPr>
              <a:t>C++</a:t>
            </a:r>
            <a:r>
              <a:rPr kumimoji="1"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幼圆" pitchFamily="49" charset="-122"/>
                <a:ea typeface="幼圆" pitchFamily="49" charset="-122"/>
              </a:rPr>
              <a:t>中，申请和释放堆中分配的存贮空间，分别使用</a:t>
            </a:r>
            <a:r>
              <a:rPr kumimoji="1"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幼圆" pitchFamily="49" charset="-122"/>
                <a:ea typeface="幼圆" pitchFamily="49" charset="-122"/>
              </a:rPr>
              <a:t>new</a:t>
            </a:r>
            <a:r>
              <a:rPr kumimoji="1"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幼圆" pitchFamily="49" charset="-122"/>
                <a:ea typeface="幼圆" pitchFamily="49" charset="-122"/>
              </a:rPr>
              <a:t>和</a:t>
            </a:r>
            <a:r>
              <a:rPr kumimoji="1"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幼圆" pitchFamily="49" charset="-122"/>
                <a:ea typeface="幼圆" pitchFamily="49" charset="-122"/>
              </a:rPr>
              <a:t>delete</a:t>
            </a:r>
            <a:r>
              <a:rPr kumimoji="1" lang="zh-CN" altLang="en-US" sz="2400" b="1">
                <a:effectLst>
                  <a:outerShdw blurRad="38100" dist="38100" dir="2700000" algn="tl">
                    <a:srgbClr val="FFFFFF"/>
                  </a:outerShdw>
                </a:effectLst>
                <a:latin typeface="幼圆" pitchFamily="49" charset="-122"/>
                <a:ea typeface="幼圆" pitchFamily="49" charset="-122"/>
              </a:rPr>
              <a:t>两个运算符来完成，其使用的格式如下：</a:t>
            </a:r>
            <a:endParaRPr kumimoji="1" lang="zh-CN" altLang="en-US" sz="24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 animBg="1" autoUpdateAnimBg="0"/>
      <p:bldP spid="79877" grpId="0" animBg="1" autoUpdateAnimBg="0"/>
      <p:bldP spid="79878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152400" y="381000"/>
            <a:ext cx="8763000" cy="6400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742950" y="4567238"/>
            <a:ext cx="2762250" cy="1647825"/>
          </a:xfrm>
          <a:prstGeom prst="rect">
            <a:avLst/>
          </a:prstGeom>
          <a:solidFill>
            <a:srgbClr val="ECFBFC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Times New Roman" panose="02020603050405020304" pitchFamily="18" charset="0"/>
                <a:ea typeface="隶书" pitchFamily="49" charset="-122"/>
              </a:rPr>
              <a:t>例如：</a:t>
            </a:r>
            <a:endParaRPr kumimoji="1" lang="zh-CN" altLang="en-US" sz="2600" b="1">
              <a:latin typeface="Times New Roman" panose="02020603050405020304" pitchFamily="18" charset="0"/>
              <a:ea typeface="隶书" pitchFamily="49" charset="-122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Times New Roman" panose="02020603050405020304" pitchFamily="18" charset="0"/>
              </a:rPr>
              <a:t> 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*p;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Times New Roman" panose="02020603050405020304" pitchFamily="18" charset="0"/>
              </a:rPr>
              <a:t>   p=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new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[20] ;</a:t>
            </a:r>
            <a:endParaRPr kumimoji="1" lang="en-US" altLang="zh-CN" sz="2600" b="1">
              <a:latin typeface="Times New Roman" panose="02020603050405020304" pitchFamily="18" charset="0"/>
            </a:endParaRPr>
          </a:p>
        </p:txBody>
      </p:sp>
      <p:sp>
        <p:nvSpPr>
          <p:cNvPr id="80900" name="AutoShape 4"/>
          <p:cNvSpPr>
            <a:spLocks noChangeArrowheads="1"/>
          </p:cNvSpPr>
          <p:nvPr/>
        </p:nvSpPr>
        <p:spPr bwMode="auto">
          <a:xfrm>
            <a:off x="4343400" y="4652963"/>
            <a:ext cx="4114800" cy="1511300"/>
          </a:xfrm>
          <a:prstGeom prst="wedgeRectCallout">
            <a:avLst>
              <a:gd name="adj1" fmla="val -73310"/>
              <a:gd name="adj2" fmla="val 28296"/>
            </a:avLst>
          </a:prstGeom>
          <a:solidFill>
            <a:srgbClr val="FFFFCC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系统为指针</a:t>
            </a:r>
            <a:r>
              <a:rPr kumimoji="1" lang="en-US" altLang="zh-CN" sz="24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p</a:t>
            </a: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开辟了一个用来保存</a:t>
            </a:r>
            <a:r>
              <a:rPr kumimoji="1" lang="en-US" altLang="zh-CN" sz="2400" b="1">
                <a:solidFill>
                  <a:srgbClr val="3333CC"/>
                </a:solidFill>
                <a:latin typeface="Times New Roman" panose="02020603050405020304" pitchFamily="18" charset="0"/>
                <a:ea typeface="隶书" pitchFamily="49" charset="-122"/>
              </a:rPr>
              <a:t>int</a:t>
            </a: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类型数组的内存空间，数组中有</a:t>
            </a:r>
            <a:r>
              <a:rPr kumimoji="1" lang="en-US" altLang="zh-CN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20</a:t>
            </a: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个元素 。</a:t>
            </a:r>
            <a:endParaRPr kumimoji="1" lang="zh-CN" altLang="en-US" sz="24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533400" y="990600"/>
            <a:ext cx="7986713" cy="332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E9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kumimoji="1" lang="en-US" altLang="zh-CN" sz="2600" dirty="0">
                <a:latin typeface="隶书" pitchFamily="49" charset="-122"/>
                <a:ea typeface="隶书" pitchFamily="49" charset="-122"/>
              </a:rPr>
              <a:t>       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也可以用</a:t>
            </a:r>
            <a:r>
              <a:rPr kumimoji="1" lang="en-US" altLang="zh-CN" sz="2600" b="1" dirty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运算符申请一块保存数组的内存空间，即</a:t>
            </a:r>
            <a:r>
              <a:rPr kumimoji="1" lang="zh-CN" altLang="en-US" sz="2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动态创建一个数组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。</a:t>
            </a:r>
            <a:endParaRPr kumimoji="1" lang="zh-CN" altLang="en-US" sz="2600" dirty="0">
              <a:latin typeface="隶书" pitchFamily="49" charset="-122"/>
              <a:ea typeface="隶书" pitchFamily="49" charset="-122"/>
            </a:endParaRPr>
          </a:p>
          <a:p>
            <a:pPr algn="just">
              <a:defRPr/>
            </a:pPr>
            <a:endParaRPr kumimoji="1" lang="zh-CN" altLang="en-US" sz="2600" dirty="0">
              <a:solidFill>
                <a:schemeClr val="tx2"/>
              </a:solidFill>
              <a:latin typeface="隶书" pitchFamily="49" charset="-122"/>
              <a:ea typeface="隶书" pitchFamily="49" charset="-122"/>
            </a:endParaRPr>
          </a:p>
          <a:p>
            <a:pPr algn="just">
              <a:defRPr/>
            </a:pPr>
            <a:r>
              <a:rPr kumimoji="1" lang="zh-CN" altLang="en-US" sz="2600" dirty="0">
                <a:solidFill>
                  <a:schemeClr val="tx2"/>
                </a:solidFill>
                <a:latin typeface="隶书" pitchFamily="49" charset="-122"/>
                <a:ea typeface="隶书" pitchFamily="49" charset="-122"/>
              </a:rPr>
              <a:t>格式为：</a:t>
            </a:r>
            <a:r>
              <a:rPr kumimoji="1" lang="zh-CN" altLang="en-US" sz="30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指针变量</a:t>
            </a:r>
            <a:r>
              <a:rPr kumimoji="1" lang="zh-CN" altLang="en-US" sz="3000" dirty="0">
                <a:latin typeface="隶书" pitchFamily="49" charset="-122"/>
                <a:ea typeface="隶书" pitchFamily="49" charset="-122"/>
              </a:rPr>
              <a:t>＝</a:t>
            </a:r>
            <a:r>
              <a:rPr kumimoji="1" lang="en-US" altLang="zh-CN" sz="3000" b="1" dirty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en-US" altLang="zh-CN" sz="3000" dirty="0">
                <a:latin typeface="隶书" pitchFamily="49" charset="-122"/>
                <a:ea typeface="隶书" pitchFamily="49" charset="-122"/>
              </a:rPr>
              <a:t> </a:t>
            </a:r>
            <a:r>
              <a:rPr kumimoji="1" lang="zh-CN" altLang="en-US" sz="3000" dirty="0">
                <a:solidFill>
                  <a:schemeClr val="folHlink"/>
                </a:solidFill>
                <a:latin typeface="隶书" pitchFamily="49" charset="-122"/>
                <a:ea typeface="隶书" pitchFamily="49" charset="-122"/>
              </a:rPr>
              <a:t>数据类型</a:t>
            </a:r>
            <a:r>
              <a:rPr kumimoji="1" lang="en-US" altLang="zh-CN" sz="3000" dirty="0">
                <a:latin typeface="隶书" pitchFamily="49" charset="-122"/>
                <a:ea typeface="隶书" pitchFamily="49" charset="-122"/>
              </a:rPr>
              <a:t>[</a:t>
            </a:r>
            <a:r>
              <a:rPr kumimoji="1" lang="zh-CN" altLang="en-US" sz="3000" dirty="0">
                <a:latin typeface="隶书" pitchFamily="49" charset="-122"/>
                <a:ea typeface="隶书" pitchFamily="49" charset="-122"/>
              </a:rPr>
              <a:t>数组大小</a:t>
            </a:r>
            <a:r>
              <a:rPr kumimoji="1" lang="en-US" altLang="zh-CN" sz="3000" dirty="0">
                <a:latin typeface="隶书" pitchFamily="49" charset="-122"/>
                <a:ea typeface="隶书" pitchFamily="49" charset="-122"/>
              </a:rPr>
              <a:t>]</a:t>
            </a:r>
            <a:r>
              <a:rPr kumimoji="1" lang="en-US" altLang="zh-CN" sz="3000" b="1" dirty="0">
                <a:latin typeface="Times New Roman" panose="02020603050405020304" pitchFamily="18" charset="0"/>
                <a:ea typeface="隶书" pitchFamily="49" charset="-122"/>
              </a:rPr>
              <a:t>;</a:t>
            </a:r>
            <a:endParaRPr kumimoji="1" lang="en-US" altLang="zh-CN" sz="3000" b="1" dirty="0">
              <a:latin typeface="Times New Roman" panose="02020603050405020304" pitchFamily="18" charset="0"/>
              <a:ea typeface="隶书" pitchFamily="49" charset="-122"/>
            </a:endParaRPr>
          </a:p>
          <a:p>
            <a:pPr algn="just">
              <a:defRPr/>
            </a:pPr>
            <a:r>
              <a:rPr kumimoji="1" lang="en-US" altLang="zh-CN" sz="2600" dirty="0">
                <a:latin typeface="隶书" pitchFamily="49" charset="-122"/>
                <a:ea typeface="隶书" pitchFamily="49" charset="-122"/>
              </a:rPr>
              <a:t>    </a:t>
            </a:r>
            <a:endParaRPr kumimoji="1" lang="en-US" altLang="zh-CN" sz="2600" dirty="0">
              <a:latin typeface="隶书" pitchFamily="49" charset="-122"/>
              <a:ea typeface="隶书" pitchFamily="49" charset="-122"/>
            </a:endParaRPr>
          </a:p>
          <a:p>
            <a:pPr algn="just">
              <a:defRPr/>
            </a:pP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其中，数组大小给出</a:t>
            </a:r>
            <a:r>
              <a:rPr kumimoji="1" lang="zh-CN" altLang="en-US" sz="26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数组元素的个数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，指针指向分配的内存空间</a:t>
            </a:r>
            <a:r>
              <a:rPr kumimoji="1" lang="zh-CN" altLang="en-US" sz="2600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首地址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，指针的类型与</a:t>
            </a:r>
            <a:r>
              <a:rPr kumimoji="1" lang="en-US" altLang="zh-CN" sz="2600" b="1" dirty="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zh-CN" altLang="en-US" sz="2600" dirty="0">
                <a:latin typeface="隶书" pitchFamily="49" charset="-122"/>
                <a:ea typeface="隶书" pitchFamily="49" charset="-122"/>
              </a:rPr>
              <a:t>后的数据类型相同。</a:t>
            </a:r>
            <a:endParaRPr kumimoji="1" lang="zh-CN" altLang="en-US" sz="26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>
            <a:off x="1981200" y="2743200"/>
            <a:ext cx="6248400" cy="0"/>
          </a:xfrm>
          <a:prstGeom prst="line">
            <a:avLst/>
          </a:prstGeom>
          <a:noFill/>
          <a:ln w="28575">
            <a:solidFill>
              <a:schemeClr val="hlink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304800" y="152400"/>
            <a:ext cx="3200400" cy="682625"/>
          </a:xfrm>
          <a:prstGeom prst="rect">
            <a:avLst/>
          </a:prstGeom>
          <a:solidFill>
            <a:srgbClr val="CCFFCC"/>
          </a:solidFill>
          <a:ln w="28575">
            <a:solidFill>
              <a:srgbClr val="00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46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en-US" altLang="zh-CN" sz="460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kumimoji="1" lang="zh-CN" altLang="en-US" sz="4200">
                <a:latin typeface="隶书" pitchFamily="49" charset="-122"/>
                <a:ea typeface="隶书" pitchFamily="49" charset="-122"/>
              </a:rPr>
              <a:t>运算符</a:t>
            </a:r>
            <a:endParaRPr kumimoji="1" lang="zh-CN" altLang="en-US" sz="42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 animBg="1" autoUpdateAnimBg="0"/>
      <p:bldP spid="80900" grpId="0" animBg="1" autoUpdateAnimBg="0"/>
      <p:bldP spid="8090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57200" y="685800"/>
            <a:ext cx="8153400" cy="363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fol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</a:pPr>
            <a:endParaRPr kumimoji="1" lang="en-US" altLang="zh-CN" sz="2600" b="1">
              <a:latin typeface="隶书" pitchFamily="49" charset="-122"/>
              <a:ea typeface="隶书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当程序中不再使用由运算符</a:t>
            </a:r>
            <a:r>
              <a:rPr kumimoji="1" lang="en-US" altLang="zh-CN" sz="24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申请的某个内存空间时，可以用</a:t>
            </a:r>
            <a:r>
              <a:rPr kumimoji="1" lang="en-US" altLang="zh-CN" sz="24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delete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运算符释放它。</a:t>
            </a:r>
            <a:endParaRPr kumimoji="1" lang="zh-CN" altLang="en-US" sz="2400">
              <a:latin typeface="隶书" pitchFamily="49" charset="-122"/>
              <a:ea typeface="隶书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它的语法格式为：</a:t>
            </a:r>
            <a:r>
              <a:rPr kumimoji="1" lang="en-US" altLang="zh-CN" sz="24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delete</a:t>
            </a:r>
            <a:r>
              <a:rPr kumimoji="1" lang="en-US" altLang="zh-CN" sz="2400"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指针变量</a:t>
            </a:r>
            <a:r>
              <a:rPr kumimoji="1" lang="en-US" altLang="zh-CN" sz="2400" b="1">
                <a:latin typeface="Times New Roman" panose="02020603050405020304" pitchFamily="18" charset="0"/>
                <a:ea typeface="隶书" pitchFamily="49" charset="-122"/>
              </a:rPr>
              <a:t>;</a:t>
            </a:r>
            <a:endParaRPr kumimoji="1" lang="en-US" altLang="zh-CN" sz="2400" b="1">
              <a:latin typeface="Times New Roman" panose="02020603050405020304" pitchFamily="18" charset="0"/>
              <a:ea typeface="隶书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                                delete</a:t>
            </a:r>
            <a:r>
              <a:rPr kumimoji="1" lang="en-US" altLang="zh-CN" sz="240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  </a:t>
            </a:r>
            <a:r>
              <a:rPr kumimoji="1" lang="en-US" altLang="zh-CN" sz="2400">
                <a:latin typeface="隶书" pitchFamily="49" charset="-122"/>
                <a:ea typeface="隶书" pitchFamily="49" charset="-122"/>
              </a:rPr>
              <a:t>[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常量</a:t>
            </a:r>
            <a:r>
              <a:rPr kumimoji="1" lang="en-US" altLang="zh-CN" sz="2400">
                <a:latin typeface="隶书" pitchFamily="49" charset="-122"/>
                <a:ea typeface="隶书" pitchFamily="49" charset="-122"/>
              </a:rPr>
              <a:t>]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指针变量</a:t>
            </a:r>
            <a:r>
              <a:rPr kumimoji="1" lang="en-US" altLang="zh-CN" sz="2400" b="1">
                <a:latin typeface="Times New Roman" panose="02020603050405020304" pitchFamily="18" charset="0"/>
                <a:ea typeface="隶书" pitchFamily="49" charset="-122"/>
              </a:rPr>
              <a:t>;</a:t>
            </a:r>
            <a:endParaRPr kumimoji="1" lang="en-US" altLang="zh-CN" sz="2400" b="1">
              <a:latin typeface="Times New Roman" panose="02020603050405020304" pitchFamily="18" charset="0"/>
              <a:ea typeface="隶书" pitchFamily="49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>
                <a:latin typeface="隶书" pitchFamily="49" charset="-122"/>
                <a:ea typeface="隶书" pitchFamily="49" charset="-122"/>
              </a:rPr>
              <a:t>    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它的功能是释放由</a:t>
            </a:r>
            <a:r>
              <a:rPr kumimoji="1" lang="en-US" altLang="zh-CN" sz="24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new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申请到的内存空间。其中指针变量是指向需要释放内存空间的指针变量名字，并且</a:t>
            </a:r>
            <a:r>
              <a:rPr kumimoji="1" lang="en-US" altLang="zh-CN" sz="24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delete</a:t>
            </a:r>
            <a:r>
              <a:rPr kumimoji="1" lang="zh-CN" altLang="en-US" sz="2400">
                <a:latin typeface="隶书" pitchFamily="49" charset="-122"/>
                <a:ea typeface="隶书" pitchFamily="49" charset="-122"/>
              </a:rPr>
              <a:t>只是删除动态内存空间，并不是将指针变量本身删除。</a:t>
            </a:r>
            <a:endParaRPr kumimoji="1" lang="zh-CN" altLang="en-US" sz="24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28600" y="533400"/>
            <a:ext cx="8763000" cy="6096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1924" name="AutoShape 4"/>
          <p:cNvSpPr>
            <a:spLocks noChangeArrowheads="1"/>
          </p:cNvSpPr>
          <p:nvPr/>
        </p:nvSpPr>
        <p:spPr bwMode="auto">
          <a:xfrm>
            <a:off x="6051550" y="1125538"/>
            <a:ext cx="2590800" cy="1268412"/>
          </a:xfrm>
          <a:prstGeom prst="wedgeRectCallout">
            <a:avLst>
              <a:gd name="adj1" fmla="val -115514"/>
              <a:gd name="adj2" fmla="val 68324"/>
            </a:avLst>
          </a:prstGeom>
          <a:solidFill>
            <a:srgbClr val="FFE9E9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90000"/>
              </a:lnSpc>
              <a:spcBef>
                <a:spcPct val="0"/>
              </a:spcBef>
              <a:buClrTx/>
              <a:buSzTx/>
              <a:buFont typeface="Wingdings" panose="05000000000000000000" pitchFamily="2" charset="2"/>
              <a:buNone/>
            </a:pPr>
            <a:r>
              <a:rPr kumimoji="1" lang="zh-CN" altLang="en-US" sz="2400">
                <a:solidFill>
                  <a:srgbClr val="000000"/>
                </a:solidFill>
                <a:latin typeface="隶书" pitchFamily="49" charset="-122"/>
                <a:ea typeface="隶书" pitchFamily="49" charset="-122"/>
              </a:rPr>
              <a:t>常量可以省略，且不用考虑数组的维数。</a:t>
            </a:r>
            <a:endParaRPr kumimoji="1" lang="zh-CN" altLang="en-US" sz="2400">
              <a:solidFill>
                <a:srgbClr val="0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1925" name="Rectangle 5"/>
          <p:cNvSpPr>
            <a:spLocks noChangeArrowheads="1"/>
          </p:cNvSpPr>
          <p:nvPr/>
        </p:nvSpPr>
        <p:spPr bwMode="auto">
          <a:xfrm>
            <a:off x="2743200" y="4471988"/>
            <a:ext cx="3733800" cy="1851025"/>
          </a:xfrm>
          <a:prstGeom prst="rect">
            <a:avLst/>
          </a:prstGeom>
          <a:solidFill>
            <a:srgbClr val="ECFBFC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tIns="0" bIns="0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 *p1=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new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;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 *p2=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new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[20];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delete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 p1;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delete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[ ]p2;</a:t>
            </a:r>
            <a:endParaRPr kumimoji="1" lang="en-US" altLang="zh-CN" sz="2600" b="1">
              <a:latin typeface="Times New Roman" panose="02020603050405020304" pitchFamily="18" charset="0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09600" y="228600"/>
            <a:ext cx="3886200" cy="682625"/>
          </a:xfrm>
          <a:prstGeom prst="rect">
            <a:avLst/>
          </a:prstGeom>
          <a:solidFill>
            <a:srgbClr val="CCFFCC"/>
          </a:solidFill>
          <a:ln w="28575">
            <a:solidFill>
              <a:srgbClr val="00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4600" b="1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delete</a:t>
            </a:r>
            <a:r>
              <a:rPr kumimoji="1" lang="en-US" altLang="zh-CN" sz="4600">
                <a:solidFill>
                  <a:schemeClr val="folHlink"/>
                </a:solidFill>
                <a:latin typeface="Times New Roman" panose="02020603050405020304" pitchFamily="18" charset="0"/>
                <a:ea typeface="隶书" pitchFamily="49" charset="-122"/>
              </a:rPr>
              <a:t> </a:t>
            </a:r>
            <a:r>
              <a:rPr kumimoji="1" lang="zh-CN" altLang="en-US" sz="4200">
                <a:latin typeface="隶书" pitchFamily="49" charset="-122"/>
                <a:ea typeface="隶书" pitchFamily="49" charset="-122"/>
              </a:rPr>
              <a:t>运算符</a:t>
            </a:r>
            <a:endParaRPr kumimoji="1" lang="zh-CN" altLang="en-US" sz="420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 animBg="1" autoUpdateAnimBg="0"/>
      <p:bldP spid="81925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381000" y="914400"/>
            <a:ext cx="84582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 1.</a:t>
            </a:r>
            <a:r>
              <a:rPr kumimoji="1" lang="en-US" altLang="zh-CN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_GB2312" pitchFamily="49" charset="-122"/>
              </a:rPr>
              <a:t>new</a:t>
            </a: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运算符返回的是一个指向所分配类型变量（对象）的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_GB2312" pitchFamily="49" charset="-122"/>
              </a:rPr>
              <a:t>指针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。对所创建的变量或对象，都是通过该指针来间接操作的，而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动态创建的对象本身没有名字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。 </a:t>
            </a:r>
            <a:endParaRPr kumimoji="1" lang="zh-CN" altLang="en-US" sz="2400" b="1" dirty="0">
              <a:latin typeface="楷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304800" y="2333625"/>
            <a:ext cx="85344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 2.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一般定义变量和对象时要用标识符命名，称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命名对象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，而动态所创建的变量或对象称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无名对象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。堆区是不会自动在分配时做初始化的（包括清零），所以必须用初始化式（ </a:t>
            </a: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)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来显式初始化。但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不可对动态数组初始化</a:t>
            </a:r>
            <a:endParaRPr kumimoji="1" lang="zh-CN" altLang="en-US" sz="2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381000" y="4114800"/>
            <a:ext cx="8305800" cy="250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 3.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指针变量＝</a:t>
            </a:r>
            <a:r>
              <a:rPr kumimoji="1" lang="en-US" altLang="zh-CN" sz="2400" b="1" dirty="0">
                <a:solidFill>
                  <a:schemeClr val="folHlink"/>
                </a:solidFill>
                <a:latin typeface="楷体" panose="02010609060101010101" pitchFamily="49" charset="-122"/>
                <a:ea typeface="楷体_GB2312" pitchFamily="49" charset="-122"/>
              </a:rPr>
              <a:t>new</a:t>
            </a: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数据类型</a:t>
            </a: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[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数组大小</a:t>
            </a: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];</a:t>
            </a:r>
            <a:endParaRPr kumimoji="1" lang="en-US" altLang="zh-CN" sz="2400" b="1" dirty="0">
              <a:latin typeface="楷体" panose="02010609060101010101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Clr>
                <a:schemeClr val="folHlink"/>
              </a:buClr>
              <a:buSzPct val="120000"/>
              <a:buFont typeface="Wingdings" panose="05000000000000000000" pitchFamily="2" charset="2"/>
              <a:buNone/>
              <a:defRPr/>
            </a:pP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  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请注意</a:t>
            </a:r>
            <a:r>
              <a:rPr kumimoji="1" lang="zh-CN" altLang="en-US" sz="24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数组大小</a:t>
            </a:r>
            <a:r>
              <a:rPr kumimoji="1" lang="zh-CN" altLang="en-US" sz="24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不是常量表达式，即它的值不必在编译时确定，可以在运行时确定。变量 </a:t>
            </a:r>
            <a:r>
              <a:rPr kumimoji="1" lang="en-US" altLang="zh-CN" sz="2400" b="1" dirty="0">
                <a:latin typeface="楷体" panose="02010609060101010101" pitchFamily="49" charset="-122"/>
                <a:ea typeface="楷体_GB2312" pitchFamily="49" charset="-122"/>
              </a:rPr>
              <a:t>n 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在编译时没有确定的值，而是在运行中输入，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_GB2312" pitchFamily="49" charset="-122"/>
              </a:rPr>
              <a:t>按运行时所需分配堆空间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，这一点是动态分配的优点，可克服数组</a:t>
            </a:r>
            <a:r>
              <a:rPr kumimoji="1" lang="zh-CN" altLang="en-US" sz="2400" b="1" dirty="0">
                <a:latin typeface="Arial" panose="020B0604020202020204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大开小用</a:t>
            </a:r>
            <a:r>
              <a:rPr kumimoji="1" lang="zh-CN" altLang="en-US" sz="2400" b="1" dirty="0">
                <a:latin typeface="Arial" panose="020B0604020202020204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latin typeface="楷体" panose="02010609060101010101" pitchFamily="49" charset="-122"/>
                <a:ea typeface="楷体_GB2312" pitchFamily="49" charset="-122"/>
              </a:rPr>
              <a:t>的弊端，在表、排序与查找中的算法，若用动态数组，通用性更好。</a:t>
            </a:r>
            <a:endParaRPr kumimoji="1" lang="zh-CN" altLang="en-US" sz="2400" b="1" dirty="0">
              <a:latin typeface="楷体" panose="02010609060101010101" pitchFamily="49" charset="-122"/>
              <a:ea typeface="楷体_GB2312" pitchFamily="49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28600" y="533400"/>
            <a:ext cx="8763000" cy="6096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457200" y="152400"/>
            <a:ext cx="2057400" cy="5889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说明：</a:t>
            </a:r>
            <a:endParaRPr kumimoji="1"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81000" y="990600"/>
            <a:ext cx="8458200" cy="146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 4. 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动态分配失败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。返回一个空指针（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NULL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），表示发生了异常，堆资源不足，分配失败。因此，一定要检查分配的内存指针是否为空，如果是空指针，则不能引用这个指针，否则将造成系统崩溃。</a:t>
            </a:r>
            <a:endParaRPr kumimoji="1"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28600" y="533400"/>
            <a:ext cx="8763000" cy="6096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457200" y="152400"/>
            <a:ext cx="2057400" cy="5889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说明：</a:t>
            </a:r>
            <a:endParaRPr kumimoji="1"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908175" y="2565400"/>
            <a:ext cx="5334000" cy="1887538"/>
          </a:xfrm>
          <a:prstGeom prst="rect">
            <a:avLst/>
          </a:prstGeom>
          <a:solidFill>
            <a:srgbClr val="E5FFE5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  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 *p=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new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  </a:t>
            </a: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int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[20];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  if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(p!=NULL)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Times New Roman" panose="02020603050405020304" pitchFamily="18" charset="0"/>
              </a:rPr>
              <a:t>      { …}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chemeClr val="folHlink"/>
                </a:solidFill>
                <a:latin typeface="Times New Roman" panose="02020603050405020304" pitchFamily="18" charset="0"/>
              </a:rPr>
              <a:t>  else</a:t>
            </a:r>
            <a:r>
              <a:rPr kumimoji="1" lang="en-US" altLang="zh-CN" sz="2600" b="1">
                <a:latin typeface="Times New Roman" panose="02020603050405020304" pitchFamily="18" charset="0"/>
              </a:rPr>
              <a:t> </a:t>
            </a:r>
            <a:endParaRPr kumimoji="1" lang="en-US" altLang="zh-CN" sz="2600" b="1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Times New Roman" panose="02020603050405020304" pitchFamily="18" charset="0"/>
              </a:rPr>
              <a:t>      { …}</a:t>
            </a:r>
            <a:endParaRPr kumimoji="1" lang="en-US" altLang="zh-CN" sz="2600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468313" y="4797425"/>
            <a:ext cx="8280400" cy="157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 5. 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指针删除与堆空间释放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。删除一个指针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p;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实际意思是删除了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p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所指的目标（变量或对象等），释放了它所占的堆空间，而不是删除ｐ本身，释放堆空间后，ｐ成了</a:t>
            </a:r>
            <a:r>
              <a:rPr kumimoji="1"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空悬指针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</a:t>
            </a:r>
            <a:endParaRPr kumimoji="1"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381000" y="990600"/>
            <a:ext cx="8458200" cy="270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 6. 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动态分配的变量或对象的生命期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。</a:t>
            </a:r>
            <a:r>
              <a:rPr kumimoji="1" lang="zh-CN" altLang="en-US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无名对象的生命期并不依赖于建立它的作用域，比如在函数中建立的动态对象在函数返回后仍可使用</a:t>
            </a:r>
            <a:r>
              <a:rPr kumimoji="1" lang="zh-CN" altLang="en-US" sz="2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kumimoji="1" lang="zh-CN" altLang="en-US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我们也称堆空间为自由空间（</a:t>
            </a:r>
            <a:r>
              <a:rPr kumimoji="1" lang="en-US" altLang="zh-CN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free store</a:t>
            </a:r>
            <a:r>
              <a:rPr kumimoji="1" lang="zh-CN" altLang="en-US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）就是这个原因。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但必须记住释放该对象所占堆空间，并只能释放一次，在函数内建立，而在函数外释放是一件很容易</a:t>
            </a:r>
            <a:r>
              <a:rPr kumimoji="1" lang="zh-CN" altLang="en-US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失控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的事，往往会出错。</a:t>
            </a:r>
            <a:r>
              <a:rPr kumimoji="1" lang="zh-CN" altLang="en-US" sz="2400">
                <a:latin typeface="楷体_GB2312" pitchFamily="49" charset="-122"/>
                <a:ea typeface="楷体_GB2312" pitchFamily="49" charset="-122"/>
              </a:rPr>
              <a:t>  </a:t>
            </a:r>
            <a:endParaRPr kumimoji="1"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endParaRPr kumimoji="1" lang="en-US" altLang="zh-CN" sz="24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28600" y="533400"/>
            <a:ext cx="8763000" cy="6096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457200" y="152400"/>
            <a:ext cx="2057400" cy="5889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说明：</a:t>
            </a:r>
            <a:endParaRPr kumimoji="1"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381000" y="3962400"/>
            <a:ext cx="8512175" cy="2344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buClr>
                <a:schemeClr val="folHlink"/>
              </a:buClr>
              <a:buSzPct val="12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 7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．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内存泄漏（</a:t>
            </a:r>
            <a:r>
              <a:rPr kumimoji="1"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memory leak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）和重复释放</a:t>
            </a:r>
            <a:r>
              <a:rPr kumimoji="1" lang="zh-CN" altLang="en-US" sz="2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new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与　　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delete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是配对使用的， 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delete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只能释放堆空间。如果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new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返回的指针值丢失，则所分配的堆空间无法回收，称</a:t>
            </a:r>
            <a:r>
              <a:rPr kumimoji="1" lang="zh-CN" altLang="en-US" sz="24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内存泄漏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，同一空间重复释放也是危险的，因为该空间可能已另分配，所以必须妥善保存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new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返回的指针，以保证不发生内存泄漏，也必须保证不会重复释放堆内存空间。</a:t>
            </a:r>
            <a:endParaRPr kumimoji="1"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611188" y="4437063"/>
            <a:ext cx="8064500" cy="2160587"/>
          </a:xfrm>
          <a:prstGeom prst="rect">
            <a:avLst/>
          </a:prstGeom>
          <a:solidFill>
            <a:srgbClr val="FFD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282575" y="1550988"/>
            <a:ext cx="8610600" cy="497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2600" b="1">
                <a:solidFill>
                  <a:srgbClr val="0000FF"/>
                </a:solidFill>
              </a:rPr>
              <a:t>#include</a:t>
            </a:r>
            <a:r>
              <a:rPr lang="en-US" altLang="zh-CN" sz="2600" b="1"/>
              <a:t> &lt;iostream&gt;</a:t>
            </a:r>
            <a:endParaRPr lang="en-US" altLang="zh-CN" sz="2600" b="1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600" b="1">
                <a:solidFill>
                  <a:srgbClr val="0000FF"/>
                </a:solidFill>
              </a:rPr>
              <a:t>using namespace</a:t>
            </a:r>
            <a:r>
              <a:rPr lang="en-US" altLang="zh-CN" sz="2600" b="1"/>
              <a:t> std;</a:t>
            </a:r>
            <a:endParaRPr lang="en-US" altLang="zh-CN" sz="2600" b="1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600" b="1">
                <a:solidFill>
                  <a:srgbClr val="0000FF"/>
                </a:solidFill>
              </a:rPr>
              <a:t>void</a:t>
            </a:r>
            <a:r>
              <a:rPr lang="en-US" altLang="zh-CN" sz="2600" b="1"/>
              <a:t> main()</a:t>
            </a:r>
            <a:endParaRPr lang="en-US" altLang="zh-CN" sz="2600" b="1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600" b="1"/>
              <a:t>{</a:t>
            </a:r>
            <a:endParaRPr lang="en-US" altLang="zh-CN" sz="2600" b="1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600" b="1"/>
              <a:t>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 n;             </a:t>
            </a:r>
            <a:r>
              <a:rPr lang="en-US" altLang="zh-CN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// </a:t>
            </a:r>
            <a:r>
              <a:rPr lang="zh-CN" altLang="en-US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定义数组元素的个数</a:t>
            </a:r>
            <a:endParaRPr lang="zh-CN" altLang="en-US" sz="2600" b="1" i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600" b="1">
                <a:solidFill>
                  <a:srgbClr val="0000FF"/>
                </a:solidFill>
              </a:rPr>
              <a:t>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*p;            </a:t>
            </a:r>
            <a:endParaRPr lang="en-US" altLang="zh-CN" sz="2600" b="1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600" b="1"/>
              <a:t>      cout</a:t>
            </a:r>
            <a:r>
              <a:rPr lang="en-US" altLang="zh-CN" sz="2400" b="1"/>
              <a:t>&lt;&lt; "please input the length of the array : ";</a:t>
            </a:r>
            <a:endParaRPr lang="en-US" altLang="zh-CN" sz="2400" b="1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600" b="1"/>
              <a:t>      cin&gt;&gt;n;</a:t>
            </a:r>
            <a:endParaRPr lang="en-US" altLang="zh-CN" sz="2600" b="1"/>
          </a:p>
          <a:p>
            <a:pPr eaLnBrk="1" hangingPunct="1">
              <a:lnSpc>
                <a:spcPct val="90000"/>
              </a:lnSpc>
              <a:defRPr/>
            </a:pPr>
            <a:r>
              <a:rPr kumimoji="1" lang="en-US" altLang="zh-CN" b="1">
                <a:solidFill>
                  <a:schemeClr val="bg2"/>
                </a:solidFill>
              </a:rPr>
              <a:t>        </a:t>
            </a:r>
            <a:r>
              <a:rPr lang="en-US" altLang="zh-CN" sz="2600" b="1">
                <a:solidFill>
                  <a:srgbClr val="0000FF"/>
                </a:solidFill>
              </a:rPr>
              <a:t>if</a:t>
            </a:r>
            <a:r>
              <a:rPr lang="en-US" altLang="zh-CN" sz="2600" b="1"/>
              <a:t> ((p=</a:t>
            </a:r>
            <a:r>
              <a:rPr lang="en-US" altLang="zh-CN" sz="2600" b="1">
                <a:solidFill>
                  <a:srgbClr val="0000FF"/>
                </a:solidFill>
              </a:rPr>
              <a:t>new</a:t>
            </a:r>
            <a:r>
              <a:rPr lang="en-US" altLang="zh-CN" sz="2600" b="1"/>
              <a:t>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[n])==0)    </a:t>
            </a:r>
            <a:endParaRPr lang="en-US" altLang="zh-CN" sz="2600" b="1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600" b="1"/>
              <a:t>     {</a:t>
            </a:r>
            <a:endParaRPr lang="en-US" altLang="zh-CN" sz="2600" b="1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600" b="1"/>
              <a:t>         cout&lt;&lt; "can't allocate more memory,</a:t>
            </a:r>
            <a:endParaRPr lang="en-US" altLang="zh-CN" sz="2600" b="1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600" b="1"/>
              <a:t>                         terminating. "&lt;&lt;endl;</a:t>
            </a:r>
            <a:endParaRPr lang="en-US" altLang="zh-CN" sz="2600" b="1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zh-CN" sz="2600" b="1"/>
              <a:t>         </a:t>
            </a:r>
            <a:r>
              <a:rPr lang="en-US" altLang="zh-CN" sz="2600" b="1">
                <a:solidFill>
                  <a:srgbClr val="0000FF"/>
                </a:solidFill>
              </a:rPr>
              <a:t>exit</a:t>
            </a:r>
            <a:r>
              <a:rPr lang="en-US" altLang="zh-CN" sz="2600" b="1"/>
              <a:t>(1);</a:t>
            </a:r>
            <a:endParaRPr lang="en-US" altLang="zh-CN" sz="2600" b="1"/>
          </a:p>
          <a:p>
            <a:pPr eaLnBrk="1" hangingPunct="1">
              <a:defRPr/>
            </a:pPr>
            <a:r>
              <a:rPr lang="en-US" altLang="zh-CN" sz="2600" b="1"/>
              <a:t>     }              </a:t>
            </a:r>
            <a:r>
              <a:rPr lang="en-US" altLang="zh-CN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//</a:t>
            </a:r>
            <a:r>
              <a:rPr lang="zh-CN" altLang="en-US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检查动态分配内存</a:t>
            </a:r>
            <a:r>
              <a:rPr lang="en-US" altLang="zh-CN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zh-CN" altLang="en-US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若不成功</a:t>
            </a:r>
            <a:r>
              <a:rPr lang="en-US" altLang="zh-CN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zh-CN" altLang="en-US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退出系统</a:t>
            </a:r>
            <a:r>
              <a:rPr lang="zh-CN" altLang="en-US" sz="2600" b="1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endParaRPr lang="zh-CN" altLang="en-US" sz="26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34950" y="188913"/>
            <a:ext cx="8612188" cy="108108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0000FF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                   【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例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2.4】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从堆内存中获取一个整型数组，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                     赋值后并打印出来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(P19)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539750" y="188913"/>
            <a:ext cx="1309688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7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</a:t>
            </a:r>
            <a:endParaRPr lang="en-US" altLang="zh-CN" sz="7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188913"/>
            <a:ext cx="8172450" cy="1200150"/>
          </a:xfrm>
          <a:effectLst>
            <a:outerShdw dist="35921" dir="13500000" algn="ctr" rotWithShape="0">
              <a:srgbClr val="CC9900"/>
            </a:outerShdw>
          </a:effectLst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6000">
                <a:latin typeface="隶书" pitchFamily="49" charset="-122"/>
                <a:ea typeface="隶书" pitchFamily="49" charset="-122"/>
              </a:rPr>
              <a:t> </a:t>
            </a:r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第</a:t>
            </a:r>
            <a:r>
              <a:rPr kumimoji="1" lang="en-US" altLang="zh-CN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2</a:t>
            </a:r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章  </a:t>
            </a:r>
            <a:r>
              <a:rPr kumimoji="1" lang="en-US" altLang="zh-CN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C++</a:t>
            </a:r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对</a:t>
            </a:r>
            <a:r>
              <a:rPr kumimoji="1" lang="en-US" altLang="zh-CN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C</a:t>
            </a:r>
            <a:r>
              <a:rPr kumimoji="1" lang="zh-CN" altLang="en-US" sz="54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的扩充</a:t>
            </a:r>
            <a:endParaRPr kumimoji="1" lang="zh-CN" altLang="en-US" sz="60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2132013"/>
            <a:ext cx="6408738" cy="3889375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1" action="ppaction://hlinksldjump"/>
              </a:rPr>
              <a:t>2.4</a:t>
            </a:r>
            <a:r>
              <a:rPr lang="en-US" altLang="zh-CN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命名空间</a:t>
            </a:r>
            <a:r>
              <a:rPr lang="zh-CN" altLang="en-US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400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2.8</a:t>
            </a:r>
            <a:r>
              <a:rPr lang="en-US" altLang="zh-CN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动态内存的分配</a:t>
            </a:r>
            <a:endParaRPr lang="zh-CN" altLang="en-US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2.10</a:t>
            </a:r>
            <a:r>
              <a:rPr lang="en-US" altLang="zh-CN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引用</a:t>
            </a:r>
            <a:endParaRPr lang="zh-CN" altLang="en-US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2.11</a:t>
            </a:r>
            <a:r>
              <a:rPr lang="en-US" altLang="zh-CN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const 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修饰符</a:t>
            </a:r>
            <a:endParaRPr lang="zh-CN" altLang="en-US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11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2.13</a:t>
            </a:r>
            <a:r>
              <a:rPr lang="en-US" altLang="zh-CN" sz="34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C++</a:t>
            </a:r>
            <a:r>
              <a:rPr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中函数的新特性</a:t>
            </a:r>
            <a:endParaRPr lang="zh-CN" altLang="en-US" b="1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6148" name="Group 4"/>
          <p:cNvGrpSpPr/>
          <p:nvPr/>
        </p:nvGrpSpPr>
        <p:grpSpPr bwMode="auto">
          <a:xfrm>
            <a:off x="5003800" y="5516563"/>
            <a:ext cx="3960813" cy="1196975"/>
            <a:chOff x="3742" y="3657"/>
            <a:chExt cx="1905" cy="572"/>
          </a:xfrm>
        </p:grpSpPr>
        <p:pic>
          <p:nvPicPr>
            <p:cNvPr id="6150" name="Picture 5" descr="0012"/>
            <p:cNvPicPr>
              <a:picLocks noChangeAspect="1" noChangeArrowheads="1" noCrop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51" name="Group 6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6152" name="Picture 7" descr="BD14801_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53" name="Picture 8"/>
              <p:cNvPicPr>
                <a:picLocks noChangeAspect="1" noChangeArrowheads="1"/>
              </p:cNvPicPr>
              <p:nvPr/>
            </p:nvPicPr>
            <p:blipFill>
              <a:blip r:embed="rId8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6154" name="Picture 9" descr="00055"/>
              <p:cNvPicPr>
                <a:picLocks noChangeAspect="1" noChangeArrowheads="1" noCrop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55" name="Picture 10" descr="0012"/>
              <p:cNvPicPr>
                <a:picLocks noChangeAspect="1" noChangeArrowheads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56" name="Picture 11" descr="BD14801_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149" name="Rectangle 12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659563" y="5589588"/>
            <a:ext cx="2233612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234950" y="188913"/>
            <a:ext cx="8612188" cy="108108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0000FF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                   【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例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2.4】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从堆内存中获取一个整型数组，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细黑" pitchFamily="2" charset="-122"/>
              <a:ea typeface="华文细黑" pitchFamily="2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                     赋值后并打印出来</a:t>
            </a:r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。</a:t>
            </a:r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(P19)</a:t>
            </a:r>
            <a:endParaRPr lang="en-US" altLang="zh-CN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323850" y="1628775"/>
            <a:ext cx="8351838" cy="390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    </a:t>
            </a:r>
            <a:r>
              <a:rPr lang="en-US" altLang="zh-CN" sz="2600" b="1">
                <a:solidFill>
                  <a:srgbClr val="0000FF"/>
                </a:solidFill>
              </a:rPr>
              <a:t>for</a:t>
            </a:r>
            <a:r>
              <a:rPr lang="en-US" altLang="zh-CN" sz="2600" b="1"/>
              <a:t>(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i=0;i&lt;n;i++)  </a:t>
            </a:r>
            <a:endParaRPr lang="en-US" altLang="zh-CN" sz="2600" b="1"/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          p[i]= i *2;</a:t>
            </a:r>
            <a:endParaRPr lang="en-US" altLang="zh-CN" sz="2600" b="1"/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    cout&lt;&lt;"Now output the array : "&lt;&lt;endl;</a:t>
            </a:r>
            <a:endParaRPr lang="en-US" altLang="zh-CN" sz="2600" b="1"/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    </a:t>
            </a:r>
            <a:r>
              <a:rPr lang="en-US" altLang="zh-CN" sz="2600" b="1">
                <a:solidFill>
                  <a:srgbClr val="0000FF"/>
                </a:solidFill>
              </a:rPr>
              <a:t>for</a:t>
            </a:r>
            <a:r>
              <a:rPr lang="en-US" altLang="zh-CN" sz="2600" b="1"/>
              <a:t>( i=0;i&lt;n;i++)</a:t>
            </a:r>
            <a:endParaRPr lang="en-US" altLang="zh-CN" sz="2600" b="1"/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          cout&lt;&lt;p[i]&lt;&lt; "  ";</a:t>
            </a:r>
            <a:endParaRPr lang="en-US" altLang="zh-CN" sz="2600" b="1"/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    cout&lt;&lt;endl;</a:t>
            </a:r>
            <a:endParaRPr lang="en-US" altLang="zh-CN" sz="2600" b="1"/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    </a:t>
            </a:r>
            <a:r>
              <a:rPr lang="en-US" altLang="zh-CN" sz="2600" b="1">
                <a:solidFill>
                  <a:srgbClr val="0000FF"/>
                </a:solidFill>
              </a:rPr>
              <a:t>delete</a:t>
            </a:r>
            <a:r>
              <a:rPr lang="en-US" altLang="zh-CN" sz="2600" b="1"/>
              <a:t> [ ]p;         </a:t>
            </a:r>
            <a:r>
              <a:rPr lang="en-US" altLang="zh-CN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// </a:t>
            </a:r>
            <a:r>
              <a:rPr lang="zh-CN" altLang="en-US" sz="2600" b="1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释放内存空间</a:t>
            </a:r>
            <a:endParaRPr lang="zh-CN" altLang="en-US" sz="2600" b="1" i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/>
              <a:t>}</a:t>
            </a:r>
            <a:endParaRPr lang="en-US" altLang="zh-CN" sz="2600" b="1"/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755650" y="5300663"/>
            <a:ext cx="6696075" cy="1320800"/>
          </a:xfrm>
          <a:prstGeom prst="rect">
            <a:avLst/>
          </a:prstGeom>
          <a:solidFill>
            <a:srgbClr val="1C1C1C"/>
          </a:solidFill>
          <a:ln w="38100" algn="ctr">
            <a:solidFill>
              <a:srgbClr val="008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chemeClr val="bg1"/>
                </a:solidFill>
              </a:rPr>
              <a:t>Please input the length of the array: 6</a:t>
            </a:r>
            <a:endParaRPr lang="en-US" altLang="zh-CN" sz="2600" b="1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chemeClr val="bg1"/>
                </a:solidFill>
              </a:rPr>
              <a:t>Now output the array:</a:t>
            </a:r>
            <a:endParaRPr lang="en-US" altLang="zh-CN" sz="2600" b="1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chemeClr val="bg1"/>
                </a:solidFill>
              </a:rPr>
              <a:t>0  2  4  6  8  10</a:t>
            </a:r>
            <a:endParaRPr lang="en-US" altLang="zh-CN" sz="2600" b="1">
              <a:solidFill>
                <a:schemeClr val="bg1"/>
              </a:solidFill>
            </a:endParaRPr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539750" y="188913"/>
            <a:ext cx="1309688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7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</a:t>
            </a:r>
            <a:endParaRPr lang="en-US" altLang="zh-CN" sz="7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ingdings" panose="05000000000000000000" pitchFamily="2" charset="2"/>
            </a:endParaRPr>
          </a:p>
        </p:txBody>
      </p:sp>
      <p:pic>
        <p:nvPicPr>
          <p:cNvPr id="90121" name="Picture 9" descr="2008041403130014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5794375"/>
            <a:ext cx="1087437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  <p:bldP spid="901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547813" y="4292600"/>
            <a:ext cx="6480175" cy="792163"/>
          </a:xfrm>
          <a:prstGeom prst="rect">
            <a:avLst/>
          </a:prstGeom>
          <a:solidFill>
            <a:srgbClr val="EAEAEA"/>
          </a:solidFill>
          <a:ln w="38100">
            <a:solidFill>
              <a:srgbClr val="CC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260350"/>
            <a:ext cx="4032250" cy="774700"/>
          </a:xfrm>
          <a:solidFill>
            <a:schemeClr val="bg1"/>
          </a:solidFill>
          <a:ln w="12700" cap="flat" algn="ctr">
            <a:solidFill>
              <a:schemeClr val="bg1"/>
            </a:solidFill>
            <a:miter lim="800000"/>
          </a:ln>
        </p:spPr>
        <p:txBody>
          <a:bodyPr anchor="t">
            <a:spAutoFit/>
          </a:bodyPr>
          <a:lstStyle/>
          <a:p>
            <a:pPr eaLnBrk="1" hangingPunct="1"/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2.10 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  用</a:t>
            </a:r>
            <a:endParaRPr lang="zh-CN" altLang="en-US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23850" y="1517650"/>
            <a:ext cx="8640763" cy="498157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/>
              <a:t>        </a:t>
            </a:r>
            <a:r>
              <a:rPr kumimoji="1" lang="zh-CN" altLang="en-US" sz="2600" b="1"/>
              <a:t>引用是</a:t>
            </a:r>
            <a:r>
              <a:rPr kumimoji="1" lang="en-US" altLang="zh-CN" sz="2600" b="1"/>
              <a:t>C++</a:t>
            </a:r>
            <a:r>
              <a:rPr kumimoji="1" lang="zh-CN" altLang="en-US" sz="2600" b="1"/>
              <a:t>的一个特殊的数据类型描述，用于在程序的不同部分使用两个以上的变量名指向同一地址，使得对其中任一个变量的操作实际上都是对同一地址单元进行的。在这种两个以上变量名的关系上，被声明为引用类型的变量名则是实际变量名的</a:t>
            </a:r>
            <a:r>
              <a:rPr kumimoji="1" lang="zh-CN" altLang="en-US" sz="2600" b="1">
                <a:solidFill>
                  <a:srgbClr val="CC0000"/>
                </a:solidFill>
                <a:ea typeface="黑体" panose="02010609060101010101" pitchFamily="49" charset="-122"/>
              </a:rPr>
              <a:t>别名</a:t>
            </a:r>
            <a:r>
              <a:rPr kumimoji="1" lang="zh-CN" altLang="en-US" sz="2600" b="1"/>
              <a:t>。</a:t>
            </a:r>
            <a:endParaRPr kumimoji="1" lang="zh-CN" altLang="en-US" sz="2600" b="1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/>
              <a:t>       引用运算符为</a:t>
            </a:r>
            <a:r>
              <a:rPr kumimoji="1" lang="en-US" altLang="zh-CN" sz="2600" b="1"/>
              <a:t>&amp;</a:t>
            </a:r>
            <a:r>
              <a:rPr kumimoji="1" lang="zh-CN" altLang="en-US" sz="2600" b="1"/>
              <a:t>，声明引用的一般形式为：</a:t>
            </a:r>
            <a:endParaRPr kumimoji="1" lang="zh-CN" altLang="en-US" sz="2600" b="1"/>
          </a:p>
          <a:p>
            <a:pPr marL="0" indent="0" eaLnBrk="1" hangingPunct="1">
              <a:lnSpc>
                <a:spcPct val="110000"/>
              </a:lnSpc>
              <a:spcBef>
                <a:spcPct val="50000"/>
              </a:spcBef>
              <a:spcAft>
                <a:spcPct val="50000"/>
              </a:spcAft>
              <a:buClrTx/>
              <a:buSzTx/>
              <a:buFontTx/>
              <a:buNone/>
            </a:pPr>
            <a:r>
              <a:rPr kumimoji="1" lang="zh-CN" altLang="en-US" sz="2600" b="1"/>
              <a:t>                </a:t>
            </a:r>
            <a:r>
              <a:rPr kumimoji="1" lang="zh-CN" altLang="en-US" sz="3000" b="1">
                <a:solidFill>
                  <a:srgbClr val="0000FF"/>
                </a:solidFill>
              </a:rPr>
              <a:t>数据类型</a:t>
            </a:r>
            <a:r>
              <a:rPr kumimoji="1" lang="zh-CN" altLang="en-US" sz="3000" b="1"/>
              <a:t> </a:t>
            </a:r>
            <a:r>
              <a:rPr kumimoji="1" lang="en-US" altLang="zh-CN" sz="3000" b="1"/>
              <a:t>&amp;</a:t>
            </a:r>
            <a:r>
              <a:rPr kumimoji="1" lang="zh-CN" altLang="en-US" sz="3000" b="1"/>
              <a:t>引用变量名 </a:t>
            </a:r>
            <a:r>
              <a:rPr kumimoji="1" lang="en-US" altLang="zh-CN" sz="3000" b="1"/>
              <a:t>= </a:t>
            </a:r>
            <a:r>
              <a:rPr kumimoji="1" lang="zh-CN" altLang="en-US" sz="3000" b="1"/>
              <a:t>变量名；</a:t>
            </a:r>
            <a:endParaRPr kumimoji="1" lang="zh-CN" altLang="en-US" sz="3000" b="1"/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/>
              <a:t>       对引用操作，实际上就是对被引用的变量操作。引用不是值，不占存储空间，声明引用时，目标的存储状态不会改变。引用一旦被初始化，就不能再重新赋值。 </a:t>
            </a:r>
            <a:endParaRPr kumimoji="1" lang="zh-CN" altLang="en-US" sz="26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2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6627" name="Text Box 2"/>
          <p:cNvSpPr txBox="1">
            <a:spLocks noChangeArrowheads="1"/>
          </p:cNvSpPr>
          <p:nvPr/>
        </p:nvSpPr>
        <p:spPr bwMode="auto">
          <a:xfrm>
            <a:off x="539750" y="1700213"/>
            <a:ext cx="8077200" cy="4894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#include</a:t>
            </a:r>
            <a:r>
              <a:rPr lang="en-US" altLang="zh-CN" sz="2600" b="1"/>
              <a:t> &lt;iostream.h&gt;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void </a:t>
            </a:r>
            <a:r>
              <a:rPr lang="en-US" altLang="zh-CN" sz="2600" b="1"/>
              <a:t>main()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/>
              <a:t>{  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/>
              <a:t>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num=50</a:t>
            </a:r>
            <a:r>
              <a:rPr lang="zh-CN" altLang="en-US" sz="2600" b="1"/>
              <a:t>；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&amp;ref=num</a:t>
            </a:r>
            <a:r>
              <a:rPr lang="zh-CN" altLang="en-US" sz="2600" b="1"/>
              <a:t>；</a:t>
            </a:r>
            <a:endParaRPr lang="zh-CN" altLang="en-US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/>
              <a:t>      </a:t>
            </a:r>
            <a:r>
              <a:rPr lang="en-US" altLang="zh-CN" sz="2600" b="1"/>
              <a:t>ref+=10</a:t>
            </a:r>
            <a:r>
              <a:rPr lang="zh-CN" altLang="en-US" sz="2600" b="1"/>
              <a:t>；</a:t>
            </a:r>
            <a:endParaRPr lang="zh-CN" altLang="en-US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/>
              <a:t>      </a:t>
            </a:r>
            <a:r>
              <a:rPr lang="en-US" altLang="zh-CN" sz="2600" b="1"/>
              <a:t>cout&lt;&lt;"num="&lt;&lt;num&lt;&lt;endl</a:t>
            </a:r>
            <a:r>
              <a:rPr lang="zh-CN" altLang="en-US" sz="2600" b="1"/>
              <a:t>；</a:t>
            </a:r>
            <a:endParaRPr lang="zh-CN" altLang="en-US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/>
              <a:t>      </a:t>
            </a:r>
            <a:r>
              <a:rPr lang="en-US" altLang="zh-CN" sz="2600" b="1"/>
              <a:t>cout&lt;&lt; "ref="&lt;&lt;ref&lt;&lt;endl;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/>
              <a:t>      num+=40</a:t>
            </a:r>
            <a:r>
              <a:rPr lang="zh-CN" altLang="en-US" sz="2600" b="1"/>
              <a:t>；</a:t>
            </a:r>
            <a:endParaRPr lang="zh-CN" altLang="en-US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/>
              <a:t>      </a:t>
            </a:r>
            <a:r>
              <a:rPr lang="en-US" altLang="zh-CN" sz="2600" b="1"/>
              <a:t>cout&lt;&lt; "num="&lt;&lt;num&lt;&lt;endl</a:t>
            </a:r>
            <a:r>
              <a:rPr lang="zh-CN" altLang="en-US" sz="2600" b="1"/>
              <a:t>；</a:t>
            </a:r>
            <a:endParaRPr lang="zh-CN" altLang="en-US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/>
              <a:t>      </a:t>
            </a:r>
            <a:r>
              <a:rPr lang="en-US" altLang="zh-CN" sz="2600" b="1"/>
              <a:t>cout&lt;&lt;"ref="&lt;&lt;ref&lt;&lt;endl;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/>
              <a:t>}</a:t>
            </a:r>
            <a:endParaRPr lang="en-US" altLang="zh-CN" sz="2600" b="1"/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827088" y="188913"/>
            <a:ext cx="7577137" cy="1081087"/>
          </a:xfrm>
          <a:prstGeom prst="rect">
            <a:avLst/>
          </a:prstGeom>
          <a:gradFill rotWithShape="1">
            <a:gsLst>
              <a:gs pos="0">
                <a:srgbClr val="0000FF"/>
              </a:gs>
              <a:gs pos="100000">
                <a:srgbClr val="0000FF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 algn="ctr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                              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【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例</a:t>
            </a:r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细黑" pitchFamily="2" charset="-122"/>
                <a:ea typeface="华文细黑" pitchFamily="2" charset="-122"/>
              </a:rPr>
              <a:t>2.5】</a:t>
            </a:r>
            <a:r>
              <a:rPr lang="zh-CN" altLang="en-US" sz="3200" b="1">
                <a:solidFill>
                  <a:schemeClr val="bg1"/>
                </a:solidFill>
              </a:rPr>
              <a:t>引用举例。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1187450" y="101600"/>
            <a:ext cx="1309688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7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rPr>
              <a:t></a:t>
            </a:r>
            <a:endParaRPr lang="en-US" altLang="zh-CN" sz="7200" b="1"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sym typeface="Wingdings" panose="05000000000000000000" pitchFamily="2" charset="2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804025" y="3860800"/>
            <a:ext cx="1943100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num=60</a:t>
            </a:r>
            <a:endParaRPr lang="en-US" altLang="zh-CN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6804025" y="4365625"/>
            <a:ext cx="1943100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00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ref=60</a:t>
            </a:r>
            <a:endParaRPr lang="en-US" altLang="zh-CN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6804025" y="5203825"/>
            <a:ext cx="1943100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CC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num=100</a:t>
            </a:r>
            <a:endParaRPr lang="en-US" altLang="zh-CN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6804025" y="5708650"/>
            <a:ext cx="1943100" cy="466725"/>
          </a:xfrm>
          <a:prstGeom prst="rect">
            <a:avLst/>
          </a:prstGeom>
          <a:solidFill>
            <a:srgbClr val="FFFFCC"/>
          </a:solidFill>
          <a:ln w="9525">
            <a:solidFill>
              <a:srgbClr val="00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ref=100</a:t>
            </a:r>
            <a:endParaRPr lang="en-US" altLang="zh-CN" sz="2400" b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 animBg="1"/>
      <p:bldP spid="24585" grpId="0" animBg="1"/>
      <p:bldP spid="24586" grpId="0" animBg="1"/>
      <p:bldP spid="2458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93195" name="Text Box 11"/>
          <p:cNvSpPr txBox="1">
            <a:spLocks noChangeArrowheads="1"/>
          </p:cNvSpPr>
          <p:nvPr/>
        </p:nvSpPr>
        <p:spPr bwMode="auto">
          <a:xfrm>
            <a:off x="611188" y="188913"/>
            <a:ext cx="4176712" cy="6858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关于引用的说明：</a:t>
            </a:r>
            <a:endParaRPr kumimoji="1"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7652" name="Picture 13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26988"/>
            <a:ext cx="10160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94" name="Text Box 10" descr="花束"/>
          <p:cNvSpPr txBox="1">
            <a:spLocks noChangeArrowheads="1"/>
          </p:cNvSpPr>
          <p:nvPr/>
        </p:nvSpPr>
        <p:spPr bwMode="auto">
          <a:xfrm>
            <a:off x="322263" y="1190625"/>
            <a:ext cx="8713787" cy="547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72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(1)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在一行上声明多个引用型变量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函数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名时，要在每个变量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函数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名前都冠以</a:t>
            </a:r>
            <a:r>
              <a:rPr lang="zh-CN" altLang="en-US" sz="2600" b="1">
                <a:latin typeface="Arial" panose="020B0604020202020204" pitchFamily="34" charset="0"/>
                <a:ea typeface="华文楷体" panose="02010600040101010101" pitchFamily="2" charset="-122"/>
              </a:rPr>
              <a:t>“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&amp;</a:t>
            </a:r>
            <a:r>
              <a:rPr lang="en-US" altLang="zh-CN" sz="2600" b="1">
                <a:latin typeface="Arial" panose="020B0604020202020204" pitchFamily="34" charset="0"/>
                <a:ea typeface="华文楷体" panose="02010600040101010101" pitchFamily="2" charset="-122"/>
              </a:rPr>
              <a:t>”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符号。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引用不是变量，所以引用本身不能被修改，在程序中对引用的存取都是对它所引用的变量的存取。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一个变量被声明为引用时必须进行初始化，除非这个引用是用作函数的参数或返回值，为引用提供的初始值应为变量。引用一旦被初始化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就不能再重新赋值。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(4)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由于引用不是变量，所以，不能说明引用的引用，也不能说明数组元素的类型为引用数组，或指向引用的指针。例如：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 &amp;a[5];      </a:t>
            </a:r>
            <a:r>
              <a:rPr lang="en-US" altLang="zh-CN" sz="2600" b="1">
                <a:solidFill>
                  <a:srgbClr val="008000"/>
                </a:solidFill>
              </a:rPr>
              <a:t>// </a:t>
            </a:r>
            <a:r>
              <a:rPr lang="zh-CN" altLang="en-US" sz="2600" b="1">
                <a:solidFill>
                  <a:srgbClr val="008000"/>
                </a:solidFill>
              </a:rPr>
              <a:t>错误</a:t>
            </a:r>
            <a:endParaRPr lang="zh-CN" altLang="en-US" sz="2600" b="1">
              <a:solidFill>
                <a:srgbClr val="0080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solidFill>
                  <a:srgbClr val="0000FF"/>
                </a:solidFill>
              </a:rPr>
              <a:t>            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 &amp;*p;	     </a:t>
            </a:r>
            <a:r>
              <a:rPr lang="en-US" altLang="zh-CN" sz="2600" b="1">
                <a:solidFill>
                  <a:srgbClr val="008000"/>
                </a:solidFill>
              </a:rPr>
              <a:t>// </a:t>
            </a:r>
            <a:r>
              <a:rPr lang="zh-CN" altLang="en-US" sz="2600" b="1">
                <a:solidFill>
                  <a:srgbClr val="008000"/>
                </a:solidFill>
              </a:rPr>
              <a:t>错误</a:t>
            </a:r>
            <a:endParaRPr lang="zh-CN" altLang="en-US" sz="2600" b="1">
              <a:solidFill>
                <a:srgbClr val="008000"/>
              </a:solidFill>
            </a:endParaRPr>
          </a:p>
        </p:txBody>
      </p:sp>
      <p:pic>
        <p:nvPicPr>
          <p:cNvPr id="93198" name="Picture 14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0"/>
          <a:stretch>
            <a:fillRect/>
          </a:stretch>
        </p:blipFill>
        <p:spPr bwMode="auto">
          <a:xfrm rot="-2370595">
            <a:off x="7881938" y="5668963"/>
            <a:ext cx="9382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611188" y="188913"/>
            <a:ext cx="4176712" cy="6858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关于引用的说明：</a:t>
            </a:r>
            <a:endParaRPr kumimoji="1"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8676" name="Picture 5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26988"/>
            <a:ext cx="10160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2" descr="花束"/>
          <p:cNvSpPr txBox="1">
            <a:spLocks noChangeArrowheads="1"/>
          </p:cNvSpPr>
          <p:nvPr/>
        </p:nvSpPr>
        <p:spPr bwMode="auto">
          <a:xfrm>
            <a:off x="309563" y="1052513"/>
            <a:ext cx="8583612" cy="547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72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(5)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由于指针也是变量，因此可以说明对指针变量的引用。例如：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2600" b="1">
                <a:solidFill>
                  <a:srgbClr val="0000FF"/>
                </a:solidFill>
              </a:rPr>
              <a:t>int </a:t>
            </a:r>
            <a:r>
              <a:rPr lang="en-US" altLang="zh-CN" sz="2600" b="1"/>
              <a:t>*a;  int *&amp;p=a;   </a:t>
            </a:r>
            <a:endParaRPr lang="en-US" altLang="zh-CN" sz="2600" b="1"/>
          </a:p>
          <a:p>
            <a:pPr eaLnBrk="1" hangingPunct="1">
              <a:lnSpc>
                <a:spcPct val="8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                 int</a:t>
            </a:r>
            <a:r>
              <a:rPr lang="en-US" altLang="zh-CN" sz="2600" b="1"/>
              <a:t> b;    p=&amp;b;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</a:t>
            </a:r>
            <a:r>
              <a:rPr lang="en-US" altLang="zh-CN" sz="2600" b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// a</a:t>
            </a:r>
            <a:r>
              <a:rPr lang="zh-CN" altLang="en-US" sz="2600" b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指向变量</a:t>
            </a:r>
            <a:r>
              <a:rPr lang="en-US" altLang="zh-CN" sz="2600" b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</a:t>
            </a:r>
            <a:endParaRPr lang="en-US" altLang="zh-CN" sz="2600" b="1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(6)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引用与指针不同。指针的值是某一变量的内存单元地址，而引用则与初始化它的变量具有相同的内存单元地址。指针是个变量，可以把它再赋值成其它的地址，然而，建立引用时必须进行初始化并且决不会再指向其它不同的变量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kumimoji="1" lang="zh-CN" altLang="en-US" sz="1800" b="1">
                <a:solidFill>
                  <a:schemeClr val="bg2"/>
                </a:solidFill>
              </a:rPr>
              <a:t>          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(7)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要注意区分引用运算符和地址运算符的区别。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solidFill>
                  <a:srgbClr val="0000FF"/>
                </a:solidFill>
              </a:rPr>
              <a:t>          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num=50; 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&amp;ref=num;</a:t>
            </a:r>
            <a:endParaRPr lang="en-US" altLang="zh-CN" sz="2600" b="1"/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                 int</a:t>
            </a:r>
            <a:r>
              <a:rPr lang="en-US" altLang="zh-CN" sz="2600" b="1"/>
              <a:t> *p=&amp;ref;</a:t>
            </a:r>
            <a:endParaRPr lang="en-US" altLang="zh-CN" sz="2600" b="1"/>
          </a:p>
        </p:txBody>
      </p:sp>
      <p:pic>
        <p:nvPicPr>
          <p:cNvPr id="28678" name="Picture 1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0"/>
          <a:stretch>
            <a:fillRect/>
          </a:stretch>
        </p:blipFill>
        <p:spPr bwMode="auto">
          <a:xfrm rot="-2370595">
            <a:off x="7881938" y="5668963"/>
            <a:ext cx="9382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4176712" cy="6858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关于引用的说明：</a:t>
            </a:r>
            <a:endParaRPr kumimoji="1"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9700" name="Picture 4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26988"/>
            <a:ext cx="10160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7" name="Text Box 5" descr="花束"/>
          <p:cNvSpPr txBox="1">
            <a:spLocks noChangeArrowheads="1"/>
          </p:cNvSpPr>
          <p:nvPr/>
        </p:nvSpPr>
        <p:spPr bwMode="auto">
          <a:xfrm>
            <a:off x="323850" y="930275"/>
            <a:ext cx="8583613" cy="545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72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000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(8)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可以用一个引用初始化另一个引用。例如：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9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 num=50; 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 &amp;ref1=num;</a:t>
            </a:r>
            <a:endParaRPr lang="en-US" altLang="zh-CN" sz="2600" b="1"/>
          </a:p>
          <a:p>
            <a:pPr eaLnBrk="1" hangingPunct="1">
              <a:lnSpc>
                <a:spcPct val="95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/>
              <a:t>     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&amp;ref2=ref1;    ref2=100;	</a:t>
            </a:r>
            <a:r>
              <a:rPr lang="en-US" altLang="zh-CN" sz="2600" b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// num</a:t>
            </a:r>
            <a:r>
              <a:rPr lang="zh-CN" altLang="en-US" sz="2600" b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</a:t>
            </a:r>
            <a:r>
              <a:rPr lang="en-US" altLang="zh-CN" sz="2600" b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endParaRPr lang="en-US" altLang="zh-CN" sz="2600" b="1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90000"/>
              </a:lnSpc>
              <a:spcBef>
                <a:spcPct val="3000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其中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ref2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也是对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num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的引用。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(9)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函数调用可以作为 </a:t>
            </a:r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左值</a:t>
            </a:r>
            <a:endParaRPr lang="zh-CN" altLang="en-US" sz="3000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引用表达式是一个左值，因此它可以出现在形、实参数的任何一方。若一个函数返回了引用，那么该函数的调用也可以被赋值。一般说，当返回值不是本函数内定义的局部变量时就可以返回一个引用。在通常情况下，引用返回值只用在需对函数的调用重新赋值的场合，也就是对函数的返回值重新赋值的时候。避免将局部作用域中变量的地址返回，就使函数调用表达式作为左值来使用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95246" name="Group 14"/>
          <p:cNvGrpSpPr/>
          <p:nvPr/>
        </p:nvGrpSpPr>
        <p:grpSpPr bwMode="auto">
          <a:xfrm>
            <a:off x="2051050" y="5951538"/>
            <a:ext cx="5329238" cy="1006475"/>
            <a:chOff x="2199" y="3703"/>
            <a:chExt cx="3357" cy="634"/>
          </a:xfrm>
        </p:grpSpPr>
        <p:grpSp>
          <p:nvGrpSpPr>
            <p:cNvPr id="29705" name="Group 12"/>
            <p:cNvGrpSpPr/>
            <p:nvPr/>
          </p:nvGrpSpPr>
          <p:grpSpPr bwMode="auto">
            <a:xfrm>
              <a:off x="2199" y="3703"/>
              <a:ext cx="3357" cy="634"/>
              <a:chOff x="2199" y="3703"/>
              <a:chExt cx="3357" cy="634"/>
            </a:xfrm>
          </p:grpSpPr>
          <p:sp>
            <p:nvSpPr>
              <p:cNvPr id="29707" name="Text Box 9"/>
              <p:cNvSpPr txBox="1">
                <a:spLocks noChangeArrowheads="1"/>
              </p:cNvSpPr>
              <p:nvPr/>
            </p:nvSpPr>
            <p:spPr bwMode="auto">
              <a:xfrm>
                <a:off x="2789" y="3838"/>
                <a:ext cx="1225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anose="05000000000000000000" pitchFamily="2" charset="2"/>
                  <a:buChar char="n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zh-CN" sz="2800" b="1">
                    <a:solidFill>
                      <a:srgbClr val="0000FF"/>
                    </a:solidFill>
                  </a:rPr>
                  <a:t>【</a:t>
                </a:r>
                <a:r>
                  <a:rPr lang="zh-CN" altLang="en-US" sz="2800" b="1">
                    <a:solidFill>
                      <a:srgbClr val="0000FF"/>
                    </a:solidFill>
                  </a:rPr>
                  <a:t>例</a:t>
                </a:r>
                <a:r>
                  <a:rPr lang="en-US" altLang="zh-CN" sz="2800" b="1">
                    <a:solidFill>
                      <a:srgbClr val="0000FF"/>
                    </a:solidFill>
                  </a:rPr>
                  <a:t>2.8 】</a:t>
                </a:r>
                <a:endParaRPr lang="en-US" altLang="zh-CN" sz="28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29708" name="Text Box 10"/>
              <p:cNvSpPr txBox="1">
                <a:spLocks noChangeArrowheads="1"/>
              </p:cNvSpPr>
              <p:nvPr/>
            </p:nvSpPr>
            <p:spPr bwMode="auto">
              <a:xfrm>
                <a:off x="3968" y="3838"/>
                <a:ext cx="1588" cy="32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anose="05000000000000000000" pitchFamily="2" charset="2"/>
                  <a:buChar char="n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en-US" altLang="zh-CN" sz="2800" b="1">
                    <a:solidFill>
                      <a:srgbClr val="0000FF"/>
                    </a:solidFill>
                  </a:rPr>
                  <a:t>【</a:t>
                </a:r>
                <a:r>
                  <a:rPr lang="zh-CN" altLang="en-US" sz="2800" b="1">
                    <a:solidFill>
                      <a:srgbClr val="0000FF"/>
                    </a:solidFill>
                  </a:rPr>
                  <a:t>例</a:t>
                </a:r>
                <a:r>
                  <a:rPr lang="en-US" altLang="zh-CN" sz="2800" b="1">
                    <a:solidFill>
                      <a:srgbClr val="0000FF"/>
                    </a:solidFill>
                  </a:rPr>
                  <a:t>2. 9】</a:t>
                </a:r>
                <a:endParaRPr lang="en-US" altLang="zh-CN" sz="2800" b="1">
                  <a:solidFill>
                    <a:srgbClr val="0000FF"/>
                  </a:solidFill>
                </a:endParaRPr>
              </a:p>
            </p:txBody>
          </p:sp>
          <p:sp>
            <p:nvSpPr>
              <p:cNvPr id="95243" name="Rectangle 11"/>
              <p:cNvSpPr>
                <a:spLocks noChangeArrowheads="1"/>
              </p:cNvSpPr>
              <p:nvPr/>
            </p:nvSpPr>
            <p:spPr bwMode="auto">
              <a:xfrm>
                <a:off x="2199" y="3703"/>
                <a:ext cx="825" cy="63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eaLnBrk="1" hangingPunct="1">
                  <a:defRPr/>
                </a:pPr>
                <a:r>
                  <a:rPr lang="en-US" altLang="zh-CN" sz="6000" b="1">
                    <a:solidFill>
                      <a:schemeClr val="hlink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sym typeface="Wingdings" panose="05000000000000000000" pitchFamily="2" charset="2"/>
                  </a:rPr>
                  <a:t></a:t>
                </a:r>
                <a:endParaRPr lang="en-US" altLang="zh-CN" sz="60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Wingdings" panose="05000000000000000000" pitchFamily="2" charset="2"/>
                </a:endParaRPr>
              </a:p>
            </p:txBody>
          </p:sp>
        </p:grpSp>
        <p:sp>
          <p:nvSpPr>
            <p:cNvPr id="29706" name="Text Box 13"/>
            <p:cNvSpPr txBox="1">
              <a:spLocks noChangeArrowheads="1"/>
            </p:cNvSpPr>
            <p:nvPr/>
          </p:nvSpPr>
          <p:spPr bwMode="auto">
            <a:xfrm>
              <a:off x="2381" y="3860"/>
              <a:ext cx="499" cy="2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 b="1"/>
                <a:t>28</a:t>
              </a:r>
              <a:endParaRPr lang="en-US" altLang="zh-CN" sz="2400" b="1"/>
            </a:p>
          </p:txBody>
        </p:sp>
      </p:grpSp>
      <p:sp>
        <p:nvSpPr>
          <p:cNvPr id="95247" name="Text Box 15" descr="花束"/>
          <p:cNvSpPr txBox="1">
            <a:spLocks noChangeArrowheads="1"/>
          </p:cNvSpPr>
          <p:nvPr/>
        </p:nvSpPr>
        <p:spPr bwMode="auto">
          <a:xfrm>
            <a:off x="250825" y="188913"/>
            <a:ext cx="8713788" cy="280035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28575" algn="ctr">
            <a:solidFill>
              <a:schemeClr val="accent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tIns="180000" rIns="180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C++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中，任何命名的存储区域都称为</a:t>
            </a:r>
            <a:r>
              <a:rPr lang="zh-CN" altLang="en-US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左值，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这个存储区域的内容可以被修改。任何未命名的存储区域，如堆栈中创建的临时变量，称为</a:t>
            </a:r>
            <a:r>
              <a:rPr lang="zh-CN" altLang="en-US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右值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；右值表示一个表达式运算后的值，如果是基本类型，就不能修改；如果是用户自定义类型，就可以被修改，且称为可修改的右值。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5249" name="Picture 17" descr="200804140313001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950" y="6197600"/>
            <a:ext cx="8001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/>
      <p:bldP spid="9524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17563" y="1223963"/>
            <a:ext cx="8423275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对于</a:t>
            </a:r>
            <a:r>
              <a:rPr lang="en-US" altLang="zh-CN" sz="260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int a(10),&amp;ra=a;</a:t>
            </a:r>
            <a:r>
              <a:rPr lang="zh-CN" altLang="en-US" sz="260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语句，下列描述错误的是（	）。</a:t>
            </a:r>
            <a:endParaRPr lang="zh-CN" altLang="en-US" sz="260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3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2786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是变量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的引用，即为变量的别名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4" name="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3589338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的值为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5" name="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28800" y="45005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的地址值为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&amp;a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6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8800" y="535781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改变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的值为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20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，变量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的值仍为</a:t>
            </a:r>
            <a:r>
              <a:rPr lang="en-US" altLang="zh-CN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14425" y="284956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14425" y="370681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114425" y="456406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14425" y="5421313"/>
            <a:ext cx="514350" cy="514350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矩形: 圆角 12"/>
          <p:cNvSpPr/>
          <p:nvPr>
            <p:custDataLst>
              <p:tags r:id="rId10"/>
            </p:custDataLst>
          </p:nvPr>
        </p:nvSpPr>
        <p:spPr>
          <a:xfrm>
            <a:off x="6172200" y="6215063"/>
            <a:ext cx="1543050" cy="411162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提交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9525000" y="0"/>
            <a:ext cx="3840163" cy="685800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9B9B9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3" name="文本框 2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613900" y="6326188"/>
            <a:ext cx="3662363" cy="461962"/>
          </a:xfrm>
          <a:prstGeom prst="rect">
            <a:avLst/>
          </a:prstGeom>
          <a:solidFill>
            <a:srgbClr val="FBFAE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可为此题添加文本、图片、公式等解析，且需将内容全部放在本区域内。正常使用需</a:t>
            </a:r>
            <a:r>
              <a:rPr lang="en-US" altLang="zh-CN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3.0</a:t>
            </a:r>
            <a:r>
              <a:rPr lang="zh-CN" altLang="en-US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以上版本</a:t>
            </a:r>
            <a:endParaRPr lang="zh-CN" altLang="en-US" sz="1200">
              <a:solidFill>
                <a:srgbClr val="F84F4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34" name="文本框 2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779000" y="1270000"/>
            <a:ext cx="3332163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上述语句中定义了基本整型变量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，其初始值为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为变量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的引用，即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的别名，变量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的值即为引用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的值，对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的值进行修改，实质上是修改了变量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的值，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的地址值即为变量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的地址值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&amp;a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，实际上取引用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ra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的地址值没有任何意义。</a:t>
            </a:r>
            <a:endParaRPr lang="zh-CN" altLang="en-US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0735" name="组合 23"/>
          <p:cNvGrpSpPr/>
          <p:nvPr>
            <p:custDataLst>
              <p:tags r:id="rId14"/>
            </p:custDataLst>
          </p:nvPr>
        </p:nvGrpSpPr>
        <p:grpSpPr bwMode="auto">
          <a:xfrm>
            <a:off x="9537700" y="0"/>
            <a:ext cx="3814763" cy="647700"/>
            <a:chOff x="9537700" y="0"/>
            <a:chExt cx="3815080" cy="647700"/>
          </a:xfrm>
        </p:grpSpPr>
        <p:sp>
          <p:nvSpPr>
            <p:cNvPr id="21" name="RemarkBack"/>
            <p:cNvSpPr/>
            <p:nvPr>
              <p:custDataLst>
                <p:tags r:id="rId15"/>
              </p:custDataLst>
            </p:nvPr>
          </p:nvSpPr>
          <p:spPr>
            <a:xfrm>
              <a:off x="9537700" y="12700"/>
              <a:ext cx="381508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RemarkBlock"/>
            <p:cNvSpPr/>
            <p:nvPr>
              <p:custDataLst>
                <p:tags r:id="rId16"/>
              </p:custDataLst>
            </p:nvPr>
          </p:nvSpPr>
          <p:spPr>
            <a:xfrm>
              <a:off x="9537700" y="12700"/>
              <a:ext cx="190516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747" name="RemarkTitleText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9779000" y="0"/>
              <a:ext cx="19050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答案解析</a:t>
              </a:r>
              <a:endPara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RemarkBack"/>
          <p:cNvSpPr/>
          <p:nvPr>
            <p:custDataLst>
              <p:tags r:id="rId18"/>
            </p:custDataLst>
          </p:nvPr>
        </p:nvSpPr>
        <p:spPr>
          <a:xfrm>
            <a:off x="9537700" y="12700"/>
            <a:ext cx="3814763" cy="635000"/>
          </a:xfrm>
          <a:prstGeom prst="rect">
            <a:avLst/>
          </a:prstGeom>
          <a:solidFill>
            <a:srgbClr val="F6F7F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RemarkBlock"/>
          <p:cNvSpPr/>
          <p:nvPr>
            <p:custDataLst>
              <p:tags r:id="rId19"/>
            </p:custDataLst>
          </p:nvPr>
        </p:nvSpPr>
        <p:spPr>
          <a:xfrm>
            <a:off x="9537700" y="12700"/>
            <a:ext cx="190500" cy="635000"/>
          </a:xfrm>
          <a:prstGeom prst="rect">
            <a:avLst/>
          </a:prstGeom>
          <a:solidFill>
            <a:srgbClr val="639EF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738" name="RemarkTitleText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779000" y="0"/>
            <a:ext cx="1905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答案解析</a:t>
            </a:r>
            <a:endParaRPr lang="zh-CN" altLang="en-US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30739" name="组合 17"/>
          <p:cNvGrpSpPr/>
          <p:nvPr>
            <p:custDataLst>
              <p:tags r:id="rId21"/>
            </p:custDataLst>
          </p:nvPr>
        </p:nvGrpSpPr>
        <p:grpSpPr bwMode="auto"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14" name="TitleBackground"/>
            <p:cNvSpPr/>
            <p:nvPr>
              <p:custDataLst>
                <p:tags r:id="rId22"/>
              </p:custDataLst>
            </p:nvPr>
          </p:nvSpPr>
          <p:spPr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ColorBlock"/>
            <p:cNvSpPr/>
            <p:nvPr>
              <p:custDataLst>
                <p:tags r:id="rId23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743" name="TypeText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6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单选题</a:t>
              </a:r>
              <a:endPara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744" name="TipText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525905" y="109220"/>
              <a:ext cx="2286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>
                  <a:solidFill>
                    <a:srgbClr val="80808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30740" name="图片 2"/>
          <p:cNvPicPr>
            <a:picLocks noChangeArrowheads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600" y="63500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8"/>
    </p:custData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0" name="Rectangle 1034"/>
          <p:cNvSpPr>
            <a:spLocks noChangeArrowheads="1"/>
          </p:cNvSpPr>
          <p:nvPr/>
        </p:nvSpPr>
        <p:spPr bwMode="auto">
          <a:xfrm>
            <a:off x="1476375" y="2205038"/>
            <a:ext cx="5759450" cy="647700"/>
          </a:xfrm>
          <a:prstGeom prst="rect">
            <a:avLst/>
          </a:prstGeom>
          <a:solidFill>
            <a:srgbClr val="FFD9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>
          <a:xfrm>
            <a:off x="1908175" y="260350"/>
            <a:ext cx="5830888" cy="774700"/>
          </a:xfrm>
          <a:solidFill>
            <a:schemeClr val="bg1"/>
          </a:solidFill>
          <a:ln w="12700" cap="flat" algn="ctr">
            <a:solidFill>
              <a:schemeClr val="bg1"/>
            </a:solidFill>
            <a:miter lim="800000"/>
          </a:ln>
        </p:spPr>
        <p:txBody>
          <a:bodyPr anchor="t">
            <a:spAutoFit/>
          </a:bodyPr>
          <a:lstStyle/>
          <a:p>
            <a:pPr eaLnBrk="1" hangingPunct="1"/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2.11 const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修饰符</a:t>
            </a:r>
            <a:endParaRPr lang="zh-CN" altLang="en-US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42988" y="1628775"/>
            <a:ext cx="6140450" cy="1184275"/>
          </a:xfrm>
        </p:spPr>
        <p:txBody>
          <a:bodyPr/>
          <a:lstStyle/>
          <a:p>
            <a:pPr marL="0" indent="758825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#define</a:t>
            </a:r>
            <a:r>
              <a:rPr lang="en-US" altLang="zh-CN" sz="2600" b="1"/>
              <a:t>  PI  3.1415926</a:t>
            </a:r>
            <a:endParaRPr lang="en-US" altLang="zh-CN" sz="2600" b="1"/>
          </a:p>
          <a:p>
            <a:pPr marL="0" indent="758825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const  double</a:t>
            </a:r>
            <a:r>
              <a:rPr lang="en-US" altLang="zh-CN" sz="2600" b="1"/>
              <a:t>  PI=3.1415926;</a:t>
            </a:r>
            <a:r>
              <a:rPr lang="en-US" altLang="zh-CN" sz="2600" b="1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1749" name="Text Box 1030" descr="花束"/>
          <p:cNvSpPr txBox="1">
            <a:spLocks noChangeArrowheads="1"/>
          </p:cNvSpPr>
          <p:nvPr/>
        </p:nvSpPr>
        <p:spPr bwMode="auto">
          <a:xfrm>
            <a:off x="468313" y="2924175"/>
            <a:ext cx="8207375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72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这个常量是有类型的，它有地址，可以用指针指向这个值，但不能修改它。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C++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建议用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const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取代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#define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定义常量。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与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#define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定义的常量有所不同，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const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定义的常量可以有自己的数据类型，这样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C++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编译程序可以进行更加严格的类型检查，具有良好的编译时的检测性。 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1750" name="Group 1035"/>
          <p:cNvGrpSpPr/>
          <p:nvPr/>
        </p:nvGrpSpPr>
        <p:grpSpPr bwMode="auto">
          <a:xfrm>
            <a:off x="6659563" y="6021388"/>
            <a:ext cx="2305050" cy="692150"/>
            <a:chOff x="3742" y="3657"/>
            <a:chExt cx="1905" cy="572"/>
          </a:xfrm>
        </p:grpSpPr>
        <p:pic>
          <p:nvPicPr>
            <p:cNvPr id="31751" name="Picture 1036" descr="0012"/>
            <p:cNvPicPr>
              <a:picLocks noChangeAspect="1" noChangeArrowheads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1752" name="Group 1037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31753" name="Picture 1038" descr="BD14801_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54" name="Picture 1039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755" name="Picture 1040" descr="00055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56" name="Picture 1041" descr="0012"/>
              <p:cNvPicPr>
                <a:picLocks noChangeAspect="1" noChangeArrowheads="1" noCrop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1757" name="Picture 1042" descr="BD14801_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descr="花束"/>
          <p:cNvSpPr>
            <a:spLocks noChangeArrowheads="1"/>
          </p:cNvSpPr>
          <p:nvPr/>
        </p:nvSpPr>
        <p:spPr bwMode="auto">
          <a:xfrm>
            <a:off x="395288" y="1187450"/>
            <a:ext cx="8382000" cy="512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72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(1)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使用</a:t>
            </a:r>
            <a:r>
              <a:rPr lang="en-US" altLang="zh-CN" sz="2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const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修饰符定义常量时，必须初始化；  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函数参数也可以用</a:t>
            </a:r>
            <a:r>
              <a:rPr lang="en-US" altLang="zh-CN" sz="2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const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说明，用于保证实参在该函数内部不被改动，大多数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C++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编译器能对具有</a:t>
            </a:r>
            <a:r>
              <a:rPr lang="en-US" altLang="zh-CN" sz="2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const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参数的函数进行更好的代码优化。例如，通过函数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max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求出整型数组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a[100]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中的最大值，函数原型应该是：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en-US" altLang="zh-CN" sz="2600" b="1">
                <a:solidFill>
                  <a:srgbClr val="0000FF"/>
                </a:solidFill>
              </a:rPr>
              <a:t>int </a:t>
            </a:r>
            <a:r>
              <a:rPr lang="en-US" altLang="zh-CN" sz="2600" b="1"/>
              <a:t> max( </a:t>
            </a:r>
            <a:r>
              <a:rPr lang="en-US" altLang="zh-CN" sz="2600" b="1">
                <a:solidFill>
                  <a:srgbClr val="0000FF"/>
                </a:solidFill>
              </a:rPr>
              <a:t>const  int</a:t>
            </a:r>
            <a:r>
              <a:rPr lang="en-US" altLang="zh-CN" sz="2600" b="1"/>
              <a:t>* pa);</a:t>
            </a:r>
            <a:endParaRPr lang="en-US" altLang="zh-CN" sz="2600" b="1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这样做的目的是确保原数组的数据不被破坏，即在函数中对数组元素的操作只许读，不许写。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771" name="Rectangle 4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11188" y="188913"/>
            <a:ext cx="4176712" cy="6858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关于</a:t>
            </a:r>
            <a:r>
              <a:rPr kumimoji="1"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const</a:t>
            </a: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的说明：</a:t>
            </a:r>
            <a:endParaRPr kumimoji="1"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2773" name="Picture 6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26988"/>
            <a:ext cx="10160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7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0"/>
          <a:stretch>
            <a:fillRect/>
          </a:stretch>
        </p:blipFill>
        <p:spPr bwMode="auto">
          <a:xfrm rot="-2370595">
            <a:off x="7881938" y="5668963"/>
            <a:ext cx="9382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11188" y="188913"/>
            <a:ext cx="7416800" cy="6858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const</a:t>
            </a: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与指针一起使用的组合情况</a:t>
            </a:r>
            <a:r>
              <a:rPr kumimoji="1"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:  </a:t>
            </a:r>
            <a:endParaRPr kumimoji="1"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3796" name="Picture 6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26988"/>
            <a:ext cx="10160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7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0"/>
          <a:stretch>
            <a:fillRect/>
          </a:stretch>
        </p:blipFill>
        <p:spPr bwMode="auto">
          <a:xfrm rot="-2370595">
            <a:off x="7881938" y="5668963"/>
            <a:ext cx="9382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 descr="花束"/>
          <p:cNvSpPr>
            <a:spLocks noGrp="1" noChangeArrowheads="1"/>
          </p:cNvSpPr>
          <p:nvPr>
            <p:ph type="body" idx="1"/>
          </p:nvPr>
        </p:nvSpPr>
        <p:spPr>
          <a:xfrm>
            <a:off x="250825" y="1125538"/>
            <a:ext cx="8642350" cy="5194300"/>
          </a:xfrm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lIns="72000" tIns="180000" rIns="72000" bIns="180000">
            <a:spAutoFit/>
          </a:bodyPr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(1) 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指向常量的指针</a:t>
            </a:r>
            <a:endParaRPr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指向常量的指针是一个指向常量的指针变量。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600" b="1">
                <a:solidFill>
                  <a:srgbClr val="0000FF"/>
                </a:solidFill>
              </a:rPr>
              <a:t>                 </a:t>
            </a:r>
            <a:r>
              <a:rPr lang="en-US" altLang="zh-CN" sz="2600" b="1">
                <a:solidFill>
                  <a:srgbClr val="0000FF"/>
                </a:solidFill>
              </a:rPr>
              <a:t>const char</a:t>
            </a:r>
            <a:r>
              <a:rPr lang="en-US" altLang="zh-CN" sz="2600" b="1"/>
              <a:t>* pc="abcd";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en-US" altLang="zh-CN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声明指向常量的指针变量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pc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，指向一个字符串常量。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由于使用了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const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，不允许改变指针所指的常量，因此以下语句是错误的：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600" b="1"/>
              <a:t>                 </a:t>
            </a:r>
            <a:r>
              <a:rPr lang="en-US" altLang="zh-CN" sz="2600" b="1"/>
              <a:t>pc[3]='x';</a:t>
            </a:r>
            <a:endParaRPr lang="en-US" altLang="zh-CN" sz="2600" b="1"/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但是由于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pc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是一个指向常量的普通指针变量，不是常指针，因此可以改变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pc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的值。例如以下语句是允许的：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</a:t>
            </a:r>
            <a:r>
              <a:rPr lang="en-US" altLang="zh-CN" sz="2600" b="1"/>
              <a:t>pc="jkkk";</a:t>
            </a:r>
            <a:endParaRPr lang="en-US" altLang="zh-CN" sz="26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260350"/>
            <a:ext cx="4752975" cy="774700"/>
          </a:xfrm>
          <a:solidFill>
            <a:schemeClr val="bg1"/>
          </a:solidFill>
          <a:ln w="12700" cap="flat" algn="ctr">
            <a:solidFill>
              <a:schemeClr val="bg1"/>
            </a:solidFill>
            <a:miter lim="800000"/>
          </a:ln>
        </p:spPr>
        <p:txBody>
          <a:bodyPr anchor="t">
            <a:spAutoFit/>
          </a:bodyPr>
          <a:lstStyle/>
          <a:p>
            <a:pPr eaLnBrk="1" hangingPunct="1"/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  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命名空间</a:t>
            </a:r>
            <a:endParaRPr lang="zh-CN" altLang="en-US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2133600"/>
            <a:ext cx="6626225" cy="647700"/>
          </a:xfrm>
          <a:solidFill>
            <a:srgbClr val="FFFFCC"/>
          </a:solidFill>
          <a:ln>
            <a:solidFill>
              <a:srgbClr val="0000D8"/>
            </a:solidFill>
            <a:miter lim="800000"/>
          </a:ln>
        </p:spPr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2.4.1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为什么要引入</a:t>
            </a:r>
            <a:r>
              <a:rPr lang="zh-CN" altLang="en-US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命名空间</a:t>
            </a:r>
            <a:endParaRPr lang="zh-CN" altLang="en-US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395288" y="2997200"/>
            <a:ext cx="8135937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 b="1"/>
              <a:t>       </a:t>
            </a:r>
            <a:r>
              <a:rPr lang="zh-CN" altLang="en-US" sz="2800" b="1"/>
              <a:t>命名空间是随标准</a:t>
            </a:r>
            <a:r>
              <a:rPr lang="en-US" altLang="zh-CN" sz="2800" b="1"/>
              <a:t>C++</a:t>
            </a:r>
            <a:r>
              <a:rPr lang="zh-CN" altLang="en-US" sz="2800" b="1"/>
              <a:t>而引入的，用来防止全局空间内的命名冲突，即重名问题。</a:t>
            </a:r>
            <a:endParaRPr lang="zh-CN" altLang="en-US" sz="2800" b="1"/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/>
              <a:t>       大型应用系统常常由许多人来设计完成，命名冲突是一种潜在的危险，程序员必须细心地定义标识符，以保证名字的惟一性。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9"/>
          <p:cNvGrpSpPr/>
          <p:nvPr/>
        </p:nvGrpSpPr>
        <p:grpSpPr bwMode="auto">
          <a:xfrm>
            <a:off x="107950" y="-26988"/>
            <a:ext cx="8891588" cy="6696076"/>
            <a:chOff x="68" y="-17"/>
            <a:chExt cx="5601" cy="4218"/>
          </a:xfrm>
        </p:grpSpPr>
        <p:grpSp>
          <p:nvGrpSpPr>
            <p:cNvPr id="34820" name="Group 8"/>
            <p:cNvGrpSpPr/>
            <p:nvPr/>
          </p:nvGrpSpPr>
          <p:grpSpPr bwMode="auto">
            <a:xfrm>
              <a:off x="68" y="-17"/>
              <a:ext cx="5601" cy="4218"/>
              <a:chOff x="68" y="-17"/>
              <a:chExt cx="5601" cy="4218"/>
            </a:xfrm>
          </p:grpSpPr>
          <p:sp>
            <p:nvSpPr>
              <p:cNvPr id="34822" name="Rectangle 4"/>
              <p:cNvSpPr>
                <a:spLocks noChangeArrowheads="1"/>
              </p:cNvSpPr>
              <p:nvPr/>
            </p:nvSpPr>
            <p:spPr bwMode="auto">
              <a:xfrm>
                <a:off x="113" y="346"/>
                <a:ext cx="5556" cy="3855"/>
              </a:xfrm>
              <a:prstGeom prst="rect">
                <a:avLst/>
              </a:prstGeom>
              <a:noFill/>
              <a:ln w="9525">
                <a:solidFill>
                  <a:srgbClr val="0000FF"/>
                </a:solidFill>
                <a:miter lim="800000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lr>
                    <a:schemeClr val="folHlink"/>
                  </a:buClr>
                  <a:buSzPct val="60000"/>
                  <a:buFont typeface="Wingdings" panose="05000000000000000000" pitchFamily="2" charset="2"/>
                  <a:buChar char="n"/>
                  <a:defRPr sz="32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hlink"/>
                  </a:buClr>
                  <a:buSzPct val="55000"/>
                  <a:buFont typeface="Wingdings" panose="05000000000000000000" pitchFamily="2" charset="2"/>
                  <a:buChar char="n"/>
                  <a:defRPr sz="28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folHlink"/>
                  </a:buClr>
                  <a:buSzPct val="50000"/>
                  <a:buFont typeface="Wingdings" panose="05000000000000000000" pitchFamily="2" charset="2"/>
                  <a:buChar char="n"/>
                  <a:defRPr sz="24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55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1"/>
                  </a:buClr>
                  <a:buSzPct val="50000"/>
                  <a:buFont typeface="Wingdings" panose="05000000000000000000" pitchFamily="2" charset="2"/>
                  <a:buChar char="n"/>
                  <a:defRPr sz="2000">
                    <a:solidFill>
                      <a:schemeClr val="tx1"/>
                    </a:solidFill>
                    <a:latin typeface="Tahoma" panose="020B060403050404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1800"/>
              </a:p>
            </p:txBody>
          </p:sp>
          <p:sp>
            <p:nvSpPr>
              <p:cNvPr id="32773" name="Text Box 5"/>
              <p:cNvSpPr txBox="1">
                <a:spLocks noChangeArrowheads="1"/>
              </p:cNvSpPr>
              <p:nvPr/>
            </p:nvSpPr>
            <p:spPr bwMode="auto">
              <a:xfrm>
                <a:off x="385" y="119"/>
                <a:ext cx="4672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solidFill>
                  <a:srgbClr val="FF99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50000"/>
                  </a:spcBef>
                  <a:defRPr/>
                </a:pPr>
                <a:r>
                  <a:rPr kumimoji="1" lang="en-US" altLang="zh-CN"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</a:rPr>
                  <a:t>const</a:t>
                </a:r>
                <a:r>
                  <a:rPr kumimoji="1" lang="zh-CN" altLang="en-US"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</a:rPr>
                  <a:t>与指针一起使用的组合情况</a:t>
                </a:r>
                <a:r>
                  <a:rPr kumimoji="1" lang="en-US" altLang="zh-CN" sz="32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Times New Roman" panose="02020603050405020304" pitchFamily="18" charset="0"/>
                  </a:rPr>
                  <a:t>:  </a:t>
                </a:r>
                <a:endParaRPr kumimoji="1" lang="en-US" altLang="zh-CN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34824" name="Picture 6" descr="cf62cb32105cb9d11a4cff22"/>
              <p:cNvPicPr>
                <a:picLocks noChangeAspect="1" noChangeArrowheads="1"/>
              </p:cNvPicPr>
              <p:nvPr/>
            </p:nvPicPr>
            <p:blipFill>
              <a:blip r:embed="rId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" y="-17"/>
                <a:ext cx="640" cy="13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34821" name="Picture 7" descr="cf62cb32105cb9d11a4cff2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9330"/>
            <a:stretch>
              <a:fillRect/>
            </a:stretch>
          </p:blipFill>
          <p:spPr bwMode="auto">
            <a:xfrm rot="-2370596">
              <a:off x="4965" y="3571"/>
              <a:ext cx="591" cy="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1" name="Rectangle 3" descr="花束"/>
          <p:cNvSpPr>
            <a:spLocks noChangeArrowheads="1"/>
          </p:cNvSpPr>
          <p:nvPr/>
        </p:nvSpPr>
        <p:spPr bwMode="auto">
          <a:xfrm>
            <a:off x="323850" y="1125538"/>
            <a:ext cx="8388350" cy="519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72000" bIns="180000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(2) 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常指针</a:t>
            </a:r>
            <a:endParaRPr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常指针是指针本身，而不是它指向的对象声明为常量。例如：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/>
              <a:t>             </a:t>
            </a:r>
            <a:r>
              <a:rPr lang="en-US" altLang="zh-CN" sz="2600" b="1">
                <a:solidFill>
                  <a:srgbClr val="0000FF"/>
                </a:solidFill>
              </a:rPr>
              <a:t>char</a:t>
            </a:r>
            <a:r>
              <a:rPr lang="en-US" altLang="zh-CN" sz="2600" b="1"/>
              <a:t> *</a:t>
            </a:r>
            <a:r>
              <a:rPr lang="en-US" altLang="zh-CN" sz="2600" b="1">
                <a:solidFill>
                  <a:srgbClr val="0000FF"/>
                </a:solidFill>
              </a:rPr>
              <a:t>const </a:t>
            </a:r>
            <a:r>
              <a:rPr lang="en-US" altLang="zh-CN" sz="2600" b="1"/>
              <a:t> pc="abcd";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// </a:t>
            </a:r>
            <a:r>
              <a:rPr lang="zh-CN" altLang="en-US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常指针</a:t>
            </a:r>
            <a:endParaRPr lang="zh-CN" altLang="en-US" sz="2600" b="1" i="1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这个语句的含义为：声明一个名为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pc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的指针变量，该指针是指向字符型数据的常指针，用</a:t>
            </a:r>
            <a:r>
              <a:rPr lang="zh-CN" altLang="en-US" sz="2600" b="1">
                <a:latin typeface="Arial" panose="020B0604020202020204"/>
                <a:ea typeface="华文楷体" panose="02010600040101010101" pitchFamily="2" charset="-122"/>
              </a:rPr>
              <a:t>“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abcd</a:t>
            </a:r>
            <a:r>
              <a:rPr lang="en-US" altLang="zh-CN" sz="2600" b="1">
                <a:latin typeface="Arial" panose="020B0604020202020204"/>
                <a:ea typeface="华文楷体" panose="02010600040101010101" pitchFamily="2" charset="-122"/>
              </a:rPr>
              <a:t>”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的地址初始化该常指针。创建一个常指针，就是创建不能移动的固定指针，但是它所指的数据可以改变。例如：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600" b="1"/>
              <a:t>pc[3]='x';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en-US" altLang="zh-CN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// </a:t>
            </a:r>
            <a:r>
              <a:rPr lang="zh-CN" altLang="en-US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合法</a:t>
            </a:r>
            <a:endParaRPr lang="zh-CN" altLang="en-US" sz="2600" b="1" i="1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600" b="1"/>
              <a:t>pc="dfasdfa";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en-US" altLang="zh-CN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// </a:t>
            </a:r>
            <a:r>
              <a:rPr lang="zh-CN" altLang="en-US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不合法</a:t>
            </a:r>
            <a:endParaRPr lang="zh-CN" altLang="en-US" sz="2600" b="1" i="1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6"/>
          <p:cNvGrpSpPr/>
          <p:nvPr/>
        </p:nvGrpSpPr>
        <p:grpSpPr bwMode="auto">
          <a:xfrm>
            <a:off x="107950" y="-26988"/>
            <a:ext cx="8891588" cy="6696076"/>
            <a:chOff x="68" y="-17"/>
            <a:chExt cx="5601" cy="4218"/>
          </a:xfrm>
        </p:grpSpPr>
        <p:sp>
          <p:nvSpPr>
            <p:cNvPr id="35845" name="Rectangle 7"/>
            <p:cNvSpPr>
              <a:spLocks noChangeArrowheads="1"/>
            </p:cNvSpPr>
            <p:nvPr/>
          </p:nvSpPr>
          <p:spPr bwMode="auto">
            <a:xfrm>
              <a:off x="113" y="346"/>
              <a:ext cx="5556" cy="3855"/>
            </a:xfrm>
            <a:prstGeom prst="rect">
              <a:avLst/>
            </a:prstGeom>
            <a:noFill/>
            <a:ln w="9525">
              <a:solidFill>
                <a:srgbClr val="0000FF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1800"/>
            </a:p>
          </p:txBody>
        </p:sp>
        <p:sp>
          <p:nvSpPr>
            <p:cNvPr id="33800" name="Text Box 8"/>
            <p:cNvSpPr txBox="1">
              <a:spLocks noChangeArrowheads="1"/>
            </p:cNvSpPr>
            <p:nvPr/>
          </p:nvSpPr>
          <p:spPr bwMode="auto">
            <a:xfrm>
              <a:off x="385" y="119"/>
              <a:ext cx="4672" cy="432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solidFill>
                <a:srgbClr val="FF99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  <a:defRPr/>
              </a:pPr>
              <a:r>
                <a:rPr kumimoji="1" lang="en-US" altLang="zh-CN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const</a:t>
              </a:r>
              <a:r>
                <a:rPr kumimoji="1" lang="zh-CN" alt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与指针一起使用的组合情况</a:t>
              </a:r>
              <a:r>
                <a:rPr kumimoji="1" lang="en-US" altLang="zh-CN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anose="02020603050405020304" pitchFamily="18" charset="0"/>
                </a:rPr>
                <a:t>:  </a:t>
              </a:r>
              <a:endParaRPr kumimoji="1"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endParaRPr>
            </a:p>
          </p:txBody>
        </p:sp>
        <p:pic>
          <p:nvPicPr>
            <p:cNvPr id="35847" name="Picture 9" descr="cf62cb32105cb9d11a4cff2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" y="-17"/>
              <a:ext cx="640" cy="1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795" name="Rectangle 3" descr="花束"/>
          <p:cNvSpPr>
            <a:spLocks noChangeArrowheads="1"/>
          </p:cNvSpPr>
          <p:nvPr/>
        </p:nvSpPr>
        <p:spPr bwMode="auto">
          <a:xfrm>
            <a:off x="323850" y="1125538"/>
            <a:ext cx="8640763" cy="5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1">
                  <a:blip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2000" tIns="180000" rIns="72000" bIns="180000">
            <a:spAutoFit/>
          </a:bodyPr>
          <a:lstStyle/>
          <a:p>
            <a:pPr eaLnBrk="1" hangingPunct="1">
              <a:lnSpc>
                <a:spcPct val="130000"/>
              </a:lnSpc>
              <a:defRPr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(3) </a:t>
            </a:r>
            <a:r>
              <a:rPr lang="zh-CN" altLang="en-US" sz="3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指向常量的常指针</a:t>
            </a:r>
            <a:endParaRPr lang="zh-CN" altLang="en-US" sz="3000" b="1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整个指针本身不能改变，它所指向的值也不能改变。要声明一个指向常量的常指针，二者都要声明为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const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>
                <a:solidFill>
                  <a:srgbClr val="0000FF"/>
                </a:solidFill>
              </a:rPr>
              <a:t>const  char</a:t>
            </a:r>
            <a:r>
              <a:rPr lang="en-US" altLang="zh-CN" sz="2600" b="1"/>
              <a:t>*</a:t>
            </a:r>
            <a:r>
              <a:rPr lang="en-US" altLang="zh-CN" sz="2600" b="1">
                <a:solidFill>
                  <a:srgbClr val="0000FF"/>
                </a:solidFill>
              </a:rPr>
              <a:t>  const</a:t>
            </a:r>
            <a:r>
              <a:rPr lang="en-US" altLang="zh-CN" sz="2600" b="1"/>
              <a:t>  pc="abcd"; </a:t>
            </a:r>
            <a:endParaRPr lang="en-US" altLang="zh-CN" sz="2600" b="1"/>
          </a:p>
          <a:p>
            <a:pPr eaLnBrk="1" hangingPunct="1">
              <a:lnSpc>
                <a:spcPct val="130000"/>
              </a:lnSpc>
              <a:defRPr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这个语句的含义为：声明一个名为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pc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的指针变量，它是一个指向字符型常量的常指针，用</a:t>
            </a:r>
            <a:r>
              <a:rPr lang="zh-CN" altLang="en-US" sz="2600" b="1">
                <a:latin typeface="Arial" panose="020B0604020202020204"/>
                <a:ea typeface="华文楷体" panose="02010600040101010101" pitchFamily="2" charset="-122"/>
              </a:rPr>
              <a:t>“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abcd</a:t>
            </a:r>
            <a:r>
              <a:rPr lang="en-US" altLang="zh-CN" sz="2600" b="1">
                <a:latin typeface="Arial" panose="020B0604020202020204"/>
                <a:ea typeface="华文楷体" panose="02010600040101010101" pitchFamily="2" charset="-122"/>
              </a:rPr>
              <a:t>”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的地址初始化该指针。以下两个语句都是错误的：</a:t>
            </a:r>
            <a:endParaRPr lang="zh-CN" altLang="en-US" sz="2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/>
              <a:t>pc[3]='x';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en-US" altLang="zh-CN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// </a:t>
            </a:r>
            <a:r>
              <a:rPr lang="zh-CN" altLang="en-US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错误，不能改变指针所指的值</a:t>
            </a:r>
            <a:endParaRPr lang="zh-CN" altLang="en-US" sz="2600" b="1" i="1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en-US" altLang="zh-CN" sz="2600" b="1"/>
              <a:t>pc="dfasdfa";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// </a:t>
            </a:r>
            <a:r>
              <a:rPr lang="zh-CN" altLang="en-US" sz="2600" b="1" i="1">
                <a:solidFill>
                  <a:srgbClr val="008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错误，不能改变指针本身</a:t>
            </a:r>
            <a:endParaRPr lang="zh-CN" altLang="en-US" sz="2600" b="1" i="1">
              <a:solidFill>
                <a:srgbClr val="008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3803" name="Picture 11" descr="20080414031300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5794375"/>
            <a:ext cx="1087437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260350"/>
            <a:ext cx="7521575" cy="714375"/>
          </a:xfrm>
          <a:solidFill>
            <a:schemeClr val="bg1"/>
          </a:solidFill>
          <a:ln w="12700" cap="flat" algn="ctr">
            <a:solidFill>
              <a:schemeClr val="bg1"/>
            </a:solidFill>
            <a:miter lim="800000"/>
          </a:ln>
        </p:spPr>
        <p:txBody>
          <a:bodyPr anchor="t">
            <a:spAutoFit/>
          </a:bodyPr>
          <a:lstStyle/>
          <a:p>
            <a:pPr eaLnBrk="1" hangingPunct="1">
              <a:defRPr/>
            </a:pPr>
            <a:r>
              <a:rPr lang="en-US" altLang="zh-CN" sz="40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2.13 C++</a:t>
            </a:r>
            <a:r>
              <a:rPr lang="zh-CN" altLang="en-US" sz="40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语言中函数的新特性</a:t>
            </a:r>
            <a:endParaRPr lang="zh-CN" altLang="en-US" sz="4000" b="1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71513" y="1700213"/>
            <a:ext cx="8148637" cy="4465637"/>
          </a:xfrm>
        </p:spPr>
        <p:txBody>
          <a:bodyPr/>
          <a:lstStyle/>
          <a:p>
            <a:pPr marL="193675" indent="-193675" algn="just" eaLnBrk="1" hangingPunct="1">
              <a:lnSpc>
                <a:spcPct val="130000"/>
              </a:lnSpc>
              <a:buFont typeface="Wingdings" panose="05000000000000000000" pitchFamily="2" charset="2"/>
              <a:buNone/>
              <a:defRPr/>
            </a:pPr>
            <a:endParaRPr lang="en-US" altLang="zh-CN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2"/>
              <a:cs typeface="Arial Unicode MS" pitchFamily="34" charset="-122"/>
            </a:endParaRPr>
          </a:p>
          <a:p>
            <a:pPr marL="193675" indent="-193675" algn="just" eaLnBrk="1" hangingPunct="1">
              <a:lnSpc>
                <a:spcPct val="130000"/>
              </a:lnSpc>
              <a:buFont typeface="Wingdings" panose="05000000000000000000" pitchFamily="2" charset="2"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hlinkClick r:id="rId1" action="ppaction://hlinksldjump"/>
              </a:rPr>
              <a:t>2.13.2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内联（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inline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）函数</a:t>
            </a: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2"/>
              <a:cs typeface="Arial Unicode MS" pitchFamily="34" charset="-122"/>
            </a:endParaRPr>
          </a:p>
          <a:p>
            <a:pPr marL="193675" indent="-193675" algn="just" eaLnBrk="1" hangingPunct="1">
              <a:lnSpc>
                <a:spcPct val="130000"/>
              </a:lnSpc>
              <a:buFont typeface="Wingdings" panose="05000000000000000000" pitchFamily="2" charset="2"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hlinkClick r:id="rId2" action="ppaction://hlinksldjump"/>
              </a:rPr>
              <a:t>2.13.3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带缺省参数的函数</a:t>
            </a: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2"/>
              <a:cs typeface="Arial Unicode MS" pitchFamily="34" charset="-122"/>
            </a:endParaRPr>
          </a:p>
          <a:p>
            <a:pPr marL="193675" indent="-193675" algn="just" eaLnBrk="1" hangingPunct="1">
              <a:lnSpc>
                <a:spcPct val="130000"/>
              </a:lnSpc>
              <a:buFont typeface="Wingdings" panose="05000000000000000000" pitchFamily="2" charset="2"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hlinkClick r:id="rId3" action="ppaction://hlinksldjump"/>
              </a:rPr>
              <a:t>2.13.4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函数重载（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overload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2"/>
              <a:cs typeface="Arial Unicode MS" pitchFamily="34" charset="-122"/>
            </a:endParaRPr>
          </a:p>
          <a:p>
            <a:pPr marL="193675" indent="-193675" algn="just" eaLnBrk="1" hangingPunct="1">
              <a:lnSpc>
                <a:spcPct val="130000"/>
              </a:lnSpc>
              <a:buFont typeface="Wingdings" panose="05000000000000000000" pitchFamily="2" charset="2"/>
              <a:buNone/>
              <a:defRPr/>
            </a:pP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hlinkClick r:id="rId4" action="ppaction://hlinksldjump"/>
              </a:rPr>
              <a:t>2.13.5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  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函数模板（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function template</a:t>
            </a:r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</a:rPr>
              <a:t>）</a:t>
            </a:r>
            <a:endParaRPr lang="zh-CN" altLang="en-US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2"/>
              <a:cs typeface="Arial Unicode MS" pitchFamily="34" charset="-122"/>
            </a:endParaRPr>
          </a:p>
          <a:p>
            <a:pPr marL="193675" indent="-193675" eaLnBrk="1" hangingPunct="1">
              <a:lnSpc>
                <a:spcPct val="130000"/>
              </a:lnSpc>
              <a:buFont typeface="Wingdings" panose="05000000000000000000" pitchFamily="2" charset="2"/>
              <a:buNone/>
              <a:defRPr/>
            </a:pP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36868" name="Group 19"/>
          <p:cNvGrpSpPr/>
          <p:nvPr/>
        </p:nvGrpSpPr>
        <p:grpSpPr bwMode="auto">
          <a:xfrm>
            <a:off x="6659563" y="6021388"/>
            <a:ext cx="2305050" cy="692150"/>
            <a:chOff x="3742" y="3657"/>
            <a:chExt cx="1905" cy="572"/>
          </a:xfrm>
        </p:grpSpPr>
        <p:pic>
          <p:nvPicPr>
            <p:cNvPr id="36869" name="Picture 20" descr="0012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6870" name="Group 21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36871" name="Picture 22" descr="BD14801_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72" name="Picture 23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6873" name="Picture 24" descr="00055"/>
              <p:cNvPicPr>
                <a:picLocks noChangeAspect="1" noChangeArrowheads="1" noCrop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74" name="Picture 25" descr="0012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6875" name="Picture 26" descr="BD14801_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ChangeArrowheads="1"/>
          </p:cNvSpPr>
          <p:nvPr/>
        </p:nvSpPr>
        <p:spPr bwMode="auto">
          <a:xfrm>
            <a:off x="179388" y="476250"/>
            <a:ext cx="8785225" cy="6192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450" y="215900"/>
            <a:ext cx="6624638" cy="692150"/>
          </a:xfrm>
          <a:solidFill>
            <a:srgbClr val="FFFFCC"/>
          </a:solidFill>
          <a:ln cap="flat" algn="ctr">
            <a:solidFill>
              <a:srgbClr val="0000D8"/>
            </a:solidFill>
            <a:miter lim="800000"/>
          </a:ln>
        </p:spPr>
        <p:txBody>
          <a:bodyPr anchor="t"/>
          <a:lstStyle/>
          <a:p>
            <a:pPr algn="ctr" eaLnBrk="1" hangingPunct="1">
              <a:lnSpc>
                <a:spcPct val="11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2.13.2	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内联（</a:t>
            </a: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inline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）函数</a:t>
            </a:r>
            <a:endParaRPr lang="zh-CN" altLang="en-US" sz="36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7338" y="1052513"/>
            <a:ext cx="8532812" cy="5334000"/>
          </a:xfrm>
        </p:spPr>
        <p:txBody>
          <a:bodyPr/>
          <a:lstStyle/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Char char="u"/>
              <a:defRPr/>
            </a:pPr>
            <a:r>
              <a:rPr lang="zh-CN" altLang="en-US" sz="2600" b="1">
                <a:latin typeface="宋体" panose="02010600030101010101" pitchFamily="2" charset="-122"/>
              </a:rPr>
              <a:t>在执行程序过程中如果要进行函数调用，则系统要将程序当前的一些状态信息存到栈中，之后进行</a:t>
            </a:r>
            <a:r>
              <a:rPr lang="zh-CN" altLang="en-US" sz="2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虚实结合</a:t>
            </a:r>
            <a:r>
              <a:rPr lang="zh-CN" altLang="en-US" sz="2600" b="1">
                <a:latin typeface="宋体" panose="02010600030101010101" pitchFamily="2" charset="-122"/>
              </a:rPr>
              <a:t>，同时转到函数的代码处去执行函数体语句，这些参数保存与传递的过程中需要时间和空间的开销，使得程序执行效率降低，特别是在程序</a:t>
            </a:r>
            <a:r>
              <a:rPr lang="zh-CN" altLang="en-US" sz="26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频繁地进行函数调用</a:t>
            </a:r>
            <a:r>
              <a:rPr lang="zh-CN" altLang="en-US" sz="2600" b="1">
                <a:latin typeface="宋体" panose="02010600030101010101" pitchFamily="2" charset="-122"/>
              </a:rPr>
              <a:t>以及函数代码段比较少时，这个问题会变得更为严重。为了解决这个问题，</a:t>
            </a:r>
            <a:r>
              <a:rPr lang="en-US" altLang="zh-CN" sz="2600" b="1">
                <a:latin typeface="宋体" panose="02010600030101010101" pitchFamily="2" charset="-122"/>
              </a:rPr>
              <a:t>C++</a:t>
            </a:r>
            <a:r>
              <a:rPr lang="zh-CN" altLang="en-US" sz="2600" b="1">
                <a:latin typeface="宋体" panose="02010600030101010101" pitchFamily="2" charset="-122"/>
              </a:rPr>
              <a:t>引入了内联函数机制。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Char char="u"/>
              <a:defRPr/>
            </a:pPr>
            <a:r>
              <a:rPr lang="zh-CN" altLang="en-US" sz="2600" b="1">
                <a:latin typeface="宋体" panose="02010600030101010101" pitchFamily="2" charset="-122"/>
              </a:rPr>
              <a:t>使用内联函数是一种用</a:t>
            </a:r>
            <a:r>
              <a:rPr lang="zh-CN" altLang="en-US" sz="26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空间换时间</a:t>
            </a:r>
            <a:r>
              <a:rPr lang="zh-CN" altLang="en-US" sz="2600" b="1">
                <a:latin typeface="宋体" panose="02010600030101010101" pitchFamily="2" charset="-122"/>
              </a:rPr>
              <a:t>的措施，若内联函数较长，且调用太频繁时，程序将加长很多。因此，通常</a:t>
            </a:r>
            <a:r>
              <a:rPr lang="zh-CN" altLang="en-US" sz="26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只有较短的函数才定义为内联函数</a:t>
            </a:r>
            <a:r>
              <a:rPr lang="zh-CN" altLang="en-US" sz="2600" b="1">
                <a:latin typeface="宋体" panose="02010600030101010101" pitchFamily="2" charset="-122"/>
              </a:rPr>
              <a:t>，对于较长的函数最好作为一般函数处理。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  <p:grpSp>
        <p:nvGrpSpPr>
          <p:cNvPr id="37893" name="Group 7"/>
          <p:cNvGrpSpPr/>
          <p:nvPr/>
        </p:nvGrpSpPr>
        <p:grpSpPr bwMode="auto">
          <a:xfrm>
            <a:off x="6875463" y="6121400"/>
            <a:ext cx="2305050" cy="692150"/>
            <a:chOff x="3742" y="3657"/>
            <a:chExt cx="1905" cy="572"/>
          </a:xfrm>
        </p:grpSpPr>
        <p:pic>
          <p:nvPicPr>
            <p:cNvPr id="37894" name="Picture 8" descr="0012"/>
            <p:cNvPicPr>
              <a:picLocks noChangeAspect="1" noChangeArrowheads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7895" name="Group 9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37896" name="Picture 10" descr="BD14801_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897" name="Picture 11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7898" name="Picture 12" descr="00055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899" name="Picture 13" descr="0012"/>
              <p:cNvPicPr>
                <a:picLocks noChangeAspect="1" noChangeArrowheads="1" noCrop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0" name="Picture 14" descr="BD14801_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79388" y="476250"/>
            <a:ext cx="8785225" cy="6192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1187450" y="215900"/>
            <a:ext cx="6624638" cy="692150"/>
          </a:xfrm>
          <a:solidFill>
            <a:srgbClr val="FFFFCC"/>
          </a:solidFill>
          <a:ln cap="flat" algn="ctr">
            <a:solidFill>
              <a:srgbClr val="0000D8"/>
            </a:solidFill>
            <a:miter lim="800000"/>
          </a:ln>
        </p:spPr>
        <p:txBody>
          <a:bodyPr anchor="t"/>
          <a:lstStyle/>
          <a:p>
            <a:pPr algn="ctr" eaLnBrk="1" hangingPunct="1">
              <a:lnSpc>
                <a:spcPct val="11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2.13.2	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内联（</a:t>
            </a: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inline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）函数</a:t>
            </a:r>
            <a:endParaRPr lang="zh-CN" altLang="en-US" sz="36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532813" cy="53340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一般情况下，我们对内联函数做如下的</a:t>
            </a:r>
            <a:r>
              <a:rPr lang="zh-CN" altLang="en-GB" sz="2600" b="1">
                <a:latin typeface="宋体" panose="02010600030101010101" pitchFamily="2" charset="-122"/>
              </a:rPr>
              <a:t>限制：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(1) </a:t>
            </a:r>
            <a:r>
              <a:rPr lang="zh-CN" altLang="en-GB" sz="2600" b="1">
                <a:latin typeface="宋体" panose="02010600030101010101" pitchFamily="2" charset="-122"/>
              </a:rPr>
              <a:t>不能有递归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zh-CN" altLang="en-GB" sz="2600" b="1">
                <a:latin typeface="宋体" panose="02010600030101010101" pitchFamily="2" charset="-122"/>
              </a:rPr>
              <a:t>(2) 不能包含静态数据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zh-CN" altLang="en-GB" sz="2600" b="1">
                <a:latin typeface="宋体" panose="02010600030101010101" pitchFamily="2" charset="-122"/>
              </a:rPr>
              <a:t>(3) 不能包含循环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zh-CN" altLang="en-GB" sz="2600" b="1">
                <a:latin typeface="宋体" panose="02010600030101010101" pitchFamily="2" charset="-122"/>
              </a:rPr>
              <a:t>(4) 不能包含</a:t>
            </a:r>
            <a:r>
              <a:rPr lang="en-GB" altLang="zh-CN" sz="2600" b="1">
                <a:latin typeface="宋体" panose="02010600030101010101" pitchFamily="2" charset="-122"/>
              </a:rPr>
              <a:t>switch</a:t>
            </a:r>
            <a:r>
              <a:rPr lang="zh-CN" altLang="en-GB" sz="2600" b="1">
                <a:latin typeface="宋体" panose="02010600030101010101" pitchFamily="2" charset="-122"/>
              </a:rPr>
              <a:t>和</a:t>
            </a:r>
            <a:r>
              <a:rPr lang="en-GB" altLang="zh-CN" sz="2600" b="1">
                <a:latin typeface="宋体" panose="02010600030101010101" pitchFamily="2" charset="-122"/>
              </a:rPr>
              <a:t>goto</a:t>
            </a:r>
            <a:r>
              <a:rPr lang="zh-CN" altLang="en-GB" sz="2600" b="1">
                <a:latin typeface="宋体" panose="02010600030101010101" pitchFamily="2" charset="-122"/>
              </a:rPr>
              <a:t>语句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zh-CN" altLang="en-GB" sz="2600" b="1">
                <a:latin typeface="宋体" panose="02010600030101010101" pitchFamily="2" charset="-122"/>
              </a:rPr>
              <a:t>(5) 不能包含数组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zh-CN" altLang="en-GB" sz="2600" b="1">
                <a:latin typeface="宋体" panose="02010600030101010101" pitchFamily="2" charset="-122"/>
              </a:rPr>
              <a:t>若一个内联函数定义不满足以上限制，则编译系统把它当作普通函数对待。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None/>
            </a:pPr>
            <a:r>
              <a:rPr lang="en-US" altLang="zh-CN" sz="3000" b="1">
                <a:solidFill>
                  <a:schemeClr val="tx2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>
                <a:solidFill>
                  <a:schemeClr val="tx2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3000" b="1">
                <a:solidFill>
                  <a:schemeClr val="tx2"/>
                </a:solidFill>
                <a:latin typeface="宋体" panose="02010600030101010101" pitchFamily="2" charset="-122"/>
              </a:rPr>
              <a:t>2.11】</a:t>
            </a:r>
            <a:r>
              <a:rPr lang="zh-CN" altLang="en-US" sz="3000" b="1">
                <a:solidFill>
                  <a:schemeClr val="tx2"/>
                </a:solidFill>
                <a:latin typeface="宋体" panose="02010600030101010101" pitchFamily="2" charset="-122"/>
              </a:rPr>
              <a:t>内联函数的使用。</a:t>
            </a:r>
            <a:endParaRPr lang="zh-CN" altLang="en-US" sz="30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104463" name="Group 15"/>
          <p:cNvGrpSpPr/>
          <p:nvPr/>
        </p:nvGrpSpPr>
        <p:grpSpPr bwMode="auto">
          <a:xfrm>
            <a:off x="6300788" y="5157788"/>
            <a:ext cx="1871662" cy="1433512"/>
            <a:chOff x="3969" y="3249"/>
            <a:chExt cx="1179" cy="903"/>
          </a:xfrm>
        </p:grpSpPr>
        <p:sp>
          <p:nvSpPr>
            <p:cNvPr id="104461" name="Rectangle 13"/>
            <p:cNvSpPr>
              <a:spLocks noChangeArrowheads="1"/>
            </p:cNvSpPr>
            <p:nvPr/>
          </p:nvSpPr>
          <p:spPr bwMode="auto">
            <a:xfrm>
              <a:off x="3969" y="3249"/>
              <a:ext cx="1179" cy="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8800" b="1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Wingdings" panose="05000000000000000000" pitchFamily="2" charset="2"/>
                </a:rPr>
                <a:t></a:t>
              </a:r>
              <a:endParaRPr lang="en-US" altLang="zh-CN" sz="88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endParaRPr>
            </a:p>
          </p:txBody>
        </p:sp>
        <p:sp>
          <p:nvSpPr>
            <p:cNvPr id="38919" name="Text Box 14"/>
            <p:cNvSpPr txBox="1">
              <a:spLocks noChangeArrowheads="1"/>
            </p:cNvSpPr>
            <p:nvPr/>
          </p:nvSpPr>
          <p:spPr bwMode="auto">
            <a:xfrm>
              <a:off x="4195" y="3473"/>
              <a:ext cx="77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b="1"/>
                <a:t>33</a:t>
              </a:r>
              <a:endParaRPr lang="en-US" altLang="zh-CN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1" name="Rectangle 1037"/>
          <p:cNvSpPr>
            <a:spLocks noChangeArrowheads="1"/>
          </p:cNvSpPr>
          <p:nvPr/>
        </p:nvSpPr>
        <p:spPr bwMode="auto">
          <a:xfrm>
            <a:off x="755650" y="4076700"/>
            <a:ext cx="7993063" cy="936625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900" name="Rectangle 1036"/>
          <p:cNvSpPr>
            <a:spLocks noChangeArrowheads="1"/>
          </p:cNvSpPr>
          <p:nvPr/>
        </p:nvSpPr>
        <p:spPr bwMode="auto">
          <a:xfrm>
            <a:off x="833438" y="2373313"/>
            <a:ext cx="7488237" cy="647700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9940" name="Rectangle 1031"/>
          <p:cNvSpPr>
            <a:spLocks noChangeArrowheads="1"/>
          </p:cNvSpPr>
          <p:nvPr/>
        </p:nvSpPr>
        <p:spPr bwMode="auto">
          <a:xfrm>
            <a:off x="179388" y="476250"/>
            <a:ext cx="8785225" cy="6192838"/>
          </a:xfrm>
          <a:prstGeom prst="rect">
            <a:avLst/>
          </a:prstGeom>
          <a:noFill/>
          <a:ln w="9525">
            <a:solidFill>
              <a:srgbClr val="99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890" name="Rectangle 1026"/>
          <p:cNvSpPr>
            <a:spLocks noChangeArrowheads="1"/>
          </p:cNvSpPr>
          <p:nvPr/>
        </p:nvSpPr>
        <p:spPr bwMode="auto">
          <a:xfrm>
            <a:off x="533400" y="144463"/>
            <a:ext cx="7772400" cy="620712"/>
          </a:xfrm>
          <a:prstGeom prst="rect">
            <a:avLst/>
          </a:prstGeom>
          <a:solidFill>
            <a:srgbClr val="FFFFCC"/>
          </a:solidFill>
          <a:ln w="9525" algn="ctr">
            <a:solidFill>
              <a:srgbClr val="0000D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2.13.3	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带默认参数的函数</a:t>
            </a:r>
            <a:endParaRPr lang="zh-CN" altLang="en-US" sz="36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Rectangle 1027"/>
          <p:cNvSpPr>
            <a:spLocks noChangeArrowheads="1"/>
          </p:cNvSpPr>
          <p:nvPr/>
        </p:nvSpPr>
        <p:spPr bwMode="auto">
          <a:xfrm>
            <a:off x="179388" y="1033463"/>
            <a:ext cx="8713787" cy="58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669925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26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如果在函数说明或函数定义中为形参指定一个默认值，则称此函数为带默认参数的函数</a:t>
            </a:r>
            <a:r>
              <a:rPr kumimoji="1" lang="zh-CN" altLang="en-US" sz="26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kumimoji="1" lang="zh-CN" altLang="en-US" sz="2600" b="1" dirty="0">
                <a:latin typeface="宋体" panose="02010600030101010101" pitchFamily="2" charset="-122"/>
              </a:rPr>
              <a:t>当函数调用发生后，在形参表中等号后的各“默认值”将起实参的传递作用。</a:t>
            </a:r>
            <a:endParaRPr kumimoji="1" lang="zh-CN" altLang="en-US" sz="2600" b="1" dirty="0">
              <a:latin typeface="宋体" panose="02010600030101010101" pitchFamily="2" charset="-122"/>
            </a:endParaRPr>
          </a:p>
          <a:p>
            <a:pPr indent="669925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en-US" altLang="zh-CN" sz="2600" b="1" dirty="0">
                <a:solidFill>
                  <a:srgbClr val="0000FF"/>
                </a:solidFill>
              </a:rPr>
              <a:t>void  </a:t>
            </a:r>
            <a:r>
              <a:rPr lang="en-US" altLang="zh-CN" sz="2600" b="1" dirty="0"/>
              <a:t>fun(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>
                <a:solidFill>
                  <a:srgbClr val="0000FF"/>
                </a:solidFill>
              </a:rPr>
              <a:t> </a:t>
            </a:r>
            <a:r>
              <a:rPr lang="en-US" altLang="zh-CN" sz="2600" b="1" dirty="0"/>
              <a:t>a,</a:t>
            </a:r>
            <a:r>
              <a:rPr lang="en-US" altLang="zh-CN" sz="2600" b="1" dirty="0">
                <a:solidFill>
                  <a:srgbClr val="0000FF"/>
                </a:solidFill>
              </a:rPr>
              <a:t> 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>
                <a:solidFill>
                  <a:srgbClr val="0000FF"/>
                </a:solidFill>
              </a:rPr>
              <a:t> </a:t>
            </a:r>
            <a:r>
              <a:rPr lang="en-US" altLang="zh-CN" sz="2600" b="1" dirty="0"/>
              <a:t>b=1,</a:t>
            </a:r>
            <a:r>
              <a:rPr lang="en-US" altLang="zh-CN" sz="2600" b="1" dirty="0">
                <a:solidFill>
                  <a:srgbClr val="0000FF"/>
                </a:solidFill>
              </a:rPr>
              <a:t> 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>
                <a:solidFill>
                  <a:srgbClr val="0000FF"/>
                </a:solidFill>
              </a:rPr>
              <a:t> </a:t>
            </a:r>
            <a:r>
              <a:rPr lang="en-US" altLang="zh-CN" sz="2600" b="1" dirty="0"/>
              <a:t>c=4,</a:t>
            </a:r>
            <a:r>
              <a:rPr lang="en-US" altLang="zh-CN" sz="2600" b="1" dirty="0">
                <a:solidFill>
                  <a:srgbClr val="0000FF"/>
                </a:solidFill>
              </a:rPr>
              <a:t> 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d=5</a:t>
            </a:r>
            <a:r>
              <a:rPr lang="en-US" altLang="zh-CN" sz="2600" b="1" dirty="0">
                <a:solidFill>
                  <a:srgbClr val="0000FF"/>
                </a:solidFill>
              </a:rPr>
              <a:t>);</a:t>
            </a:r>
            <a:endParaRPr lang="en-US" altLang="zh-CN" sz="2600" b="1" dirty="0">
              <a:solidFill>
                <a:srgbClr val="0000FF"/>
              </a:solidFill>
            </a:endParaRPr>
          </a:p>
          <a:p>
            <a:pPr indent="669925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2600" b="1" dirty="0">
                <a:latin typeface="宋体" panose="02010600030101010101" pitchFamily="2" charset="-122"/>
              </a:rPr>
              <a:t>如果函数有多个默认参数，则默认参数必须是</a:t>
            </a:r>
            <a:r>
              <a:rPr kumimoji="1" lang="zh-CN" altLang="en-US" sz="2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从右向左</a:t>
            </a:r>
            <a:r>
              <a:rPr kumimoji="1" lang="zh-CN" altLang="en-US" sz="2600" b="1" dirty="0">
                <a:latin typeface="宋体" panose="02010600030101010101" pitchFamily="2" charset="-122"/>
              </a:rPr>
              <a:t>定义，并且在一个默认参数的右边不能有未指定默认值的参数。</a:t>
            </a:r>
            <a:r>
              <a:rPr kumimoji="1" lang="zh-CN" altLang="en-US" sz="2600" b="1" dirty="0">
                <a:solidFill>
                  <a:schemeClr val="folHlink"/>
                </a:solidFill>
                <a:latin typeface="宋体" panose="02010600030101010101" pitchFamily="2" charset="-122"/>
              </a:rPr>
              <a:t> </a:t>
            </a:r>
            <a:endParaRPr kumimoji="1" lang="zh-CN" altLang="en-US" sz="2600" b="1" dirty="0">
              <a:solidFill>
                <a:schemeClr val="folHlink"/>
              </a:solidFill>
              <a:latin typeface="宋体" panose="02010600030101010101" pitchFamily="2" charset="-122"/>
            </a:endParaRPr>
          </a:p>
          <a:p>
            <a:pPr indent="669925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en-US" altLang="zh-CN" sz="2600" b="1" dirty="0">
                <a:solidFill>
                  <a:srgbClr val="0000FF"/>
                </a:solidFill>
              </a:rPr>
              <a:t>void </a:t>
            </a:r>
            <a:r>
              <a:rPr lang="en-US" altLang="zh-CN" sz="2600" b="1" dirty="0"/>
              <a:t> fun(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a=3,</a:t>
            </a:r>
            <a:r>
              <a:rPr lang="en-US" altLang="zh-CN" sz="2600" b="1" dirty="0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b=6,</a:t>
            </a:r>
            <a:r>
              <a:rPr lang="en-US" altLang="zh-CN" sz="2600" b="1" dirty="0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</a:t>
            </a:r>
            <a:r>
              <a:rPr lang="en-US" altLang="zh-CN" sz="2600" b="1" dirty="0" err="1"/>
              <a:t>c,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d);</a:t>
            </a:r>
            <a:endParaRPr lang="en-US" altLang="zh-CN" sz="2600" b="1" dirty="0"/>
          </a:p>
          <a:p>
            <a:pPr indent="669925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lang="en-US" altLang="zh-CN" sz="2600" b="1" dirty="0">
                <a:solidFill>
                  <a:srgbClr val="0000FF"/>
                </a:solidFill>
              </a:rPr>
              <a:t>void</a:t>
            </a:r>
            <a:r>
              <a:rPr lang="en-US" altLang="zh-CN" sz="2600" b="1" dirty="0"/>
              <a:t>  fun(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a=65,</a:t>
            </a:r>
            <a:r>
              <a:rPr lang="en-US" altLang="zh-CN" sz="2600" b="1" dirty="0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b=3,</a:t>
            </a:r>
            <a:r>
              <a:rPr lang="en-US" altLang="zh-CN" sz="2600" b="1" dirty="0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</a:t>
            </a:r>
            <a:r>
              <a:rPr lang="en-US" altLang="zh-CN" sz="2600" b="1" dirty="0" err="1"/>
              <a:t>c,</a:t>
            </a:r>
            <a:r>
              <a:rPr lang="en-US" altLang="zh-CN" sz="2600" b="1" dirty="0" err="1">
                <a:solidFill>
                  <a:srgbClr val="0000FF"/>
                </a:solidFill>
              </a:rPr>
              <a:t>int</a:t>
            </a:r>
            <a:r>
              <a:rPr lang="en-US" altLang="zh-CN" sz="2600" b="1" dirty="0"/>
              <a:t> d=3);</a:t>
            </a:r>
            <a:endParaRPr lang="en-US" altLang="zh-CN" sz="2600" b="1" dirty="0"/>
          </a:p>
          <a:p>
            <a:pPr indent="669925" algn="just" eaLnBrk="1" hangingPunct="1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2600" b="1" dirty="0">
                <a:latin typeface="宋体" panose="02010600030101010101" pitchFamily="2" charset="-122"/>
              </a:rPr>
              <a:t>需要</a:t>
            </a:r>
            <a:r>
              <a:rPr kumimoji="1" lang="zh-CN" altLang="en-US" sz="26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特别注意</a:t>
            </a:r>
            <a:r>
              <a:rPr kumimoji="1" lang="zh-CN" altLang="en-US" sz="2600" b="1" dirty="0">
                <a:latin typeface="宋体" panose="02010600030101010101" pitchFamily="2" charset="-122"/>
              </a:rPr>
              <a:t>的是如果在函数原型的声明中设置了函数参数的默认值，则不可再在函数定义的头部重复设置，否则编译时将出现错误信息。</a:t>
            </a:r>
            <a:endParaRPr kumimoji="1" lang="zh-CN" altLang="en-US" sz="2600" b="1" dirty="0">
              <a:latin typeface="宋体" panose="02010600030101010101" pitchFamily="2" charset="-122"/>
            </a:endParaRPr>
          </a:p>
        </p:txBody>
      </p:sp>
      <p:grpSp>
        <p:nvGrpSpPr>
          <p:cNvPr id="37899" name="Group 1035"/>
          <p:cNvGrpSpPr/>
          <p:nvPr/>
        </p:nvGrpSpPr>
        <p:grpSpPr bwMode="auto">
          <a:xfrm>
            <a:off x="8032750" y="4216400"/>
            <a:ext cx="504825" cy="576263"/>
            <a:chOff x="4921" y="2568"/>
            <a:chExt cx="318" cy="363"/>
          </a:xfrm>
        </p:grpSpPr>
        <p:sp>
          <p:nvSpPr>
            <p:cNvPr id="39949" name="Line 1033"/>
            <p:cNvSpPr>
              <a:spLocks noChangeShapeType="1"/>
            </p:cNvSpPr>
            <p:nvPr/>
          </p:nvSpPr>
          <p:spPr bwMode="auto">
            <a:xfrm flipH="1">
              <a:off x="4921" y="2568"/>
              <a:ext cx="318" cy="363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0" name="Line 1034"/>
            <p:cNvSpPr>
              <a:spLocks noChangeShapeType="1"/>
            </p:cNvSpPr>
            <p:nvPr/>
          </p:nvSpPr>
          <p:spPr bwMode="auto">
            <a:xfrm>
              <a:off x="4967" y="2614"/>
              <a:ext cx="272" cy="27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7902" name="Text Box 1038"/>
          <p:cNvSpPr txBox="1">
            <a:spLocks noChangeArrowheads="1"/>
          </p:cNvSpPr>
          <p:nvPr/>
        </p:nvSpPr>
        <p:spPr bwMode="auto">
          <a:xfrm>
            <a:off x="868363" y="1844675"/>
            <a:ext cx="7416800" cy="528638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void  </a:t>
            </a:r>
            <a:r>
              <a:rPr lang="en-US" altLang="zh-CN" sz="2600" b="1"/>
              <a:t>fun(</a:t>
            </a:r>
            <a:r>
              <a:rPr lang="en-US" altLang="zh-CN" sz="2600" b="1">
                <a:solidFill>
                  <a:srgbClr val="0000FF"/>
                </a:solidFill>
              </a:rPr>
              <a:t>int </a:t>
            </a:r>
            <a:r>
              <a:rPr lang="en-US" altLang="zh-CN" sz="2600" b="1"/>
              <a:t>,</a:t>
            </a:r>
            <a:r>
              <a:rPr lang="en-US" altLang="zh-CN" sz="2600" b="1">
                <a:solidFill>
                  <a:srgbClr val="0000FF"/>
                </a:solidFill>
              </a:rPr>
              <a:t> int </a:t>
            </a:r>
            <a:r>
              <a:rPr lang="en-US" altLang="zh-CN" sz="2600" b="1"/>
              <a:t>=1,</a:t>
            </a:r>
            <a:r>
              <a:rPr lang="en-US" altLang="zh-CN" sz="2600" b="1">
                <a:solidFill>
                  <a:srgbClr val="0000FF"/>
                </a:solidFill>
              </a:rPr>
              <a:t> int</a:t>
            </a:r>
            <a:r>
              <a:rPr lang="en-US" altLang="zh-CN" sz="2600" b="1"/>
              <a:t>=4,</a:t>
            </a:r>
            <a:r>
              <a:rPr lang="en-US" altLang="zh-CN" sz="2600" b="1">
                <a:solidFill>
                  <a:srgbClr val="0000FF"/>
                </a:solidFill>
              </a:rPr>
              <a:t> int</a:t>
            </a:r>
            <a:r>
              <a:rPr lang="en-US" altLang="zh-CN" sz="2600" b="1"/>
              <a:t> =5</a:t>
            </a:r>
            <a:r>
              <a:rPr lang="en-US" altLang="zh-CN" sz="2600" b="1">
                <a:solidFill>
                  <a:srgbClr val="0000FF"/>
                </a:solidFill>
              </a:rPr>
              <a:t>);</a:t>
            </a:r>
            <a:endParaRPr lang="en-US" altLang="zh-CN" sz="2600" b="1">
              <a:solidFill>
                <a:srgbClr val="0000FF"/>
              </a:solidFill>
            </a:endParaRPr>
          </a:p>
        </p:txBody>
      </p:sp>
      <p:grpSp>
        <p:nvGrpSpPr>
          <p:cNvPr id="13" name="Group 15"/>
          <p:cNvGrpSpPr/>
          <p:nvPr/>
        </p:nvGrpSpPr>
        <p:grpSpPr bwMode="auto">
          <a:xfrm>
            <a:off x="6638925" y="5665788"/>
            <a:ext cx="1871663" cy="1431925"/>
            <a:chOff x="3969" y="3249"/>
            <a:chExt cx="1179" cy="903"/>
          </a:xfrm>
        </p:grpSpPr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3969" y="3249"/>
              <a:ext cx="1179" cy="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8800" b="1" dirty="0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Wingdings" panose="05000000000000000000" pitchFamily="2" charset="2"/>
                </a:rPr>
                <a:t></a:t>
              </a:r>
              <a:endParaRPr lang="en-US" altLang="zh-CN" sz="8800" b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endParaRPr>
            </a:p>
          </p:txBody>
        </p:sp>
        <p:sp>
          <p:nvSpPr>
            <p:cNvPr id="39948" name="Text Box 14"/>
            <p:cNvSpPr txBox="1">
              <a:spLocks noChangeArrowheads="1"/>
            </p:cNvSpPr>
            <p:nvPr/>
          </p:nvSpPr>
          <p:spPr bwMode="auto">
            <a:xfrm>
              <a:off x="4195" y="3473"/>
              <a:ext cx="77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b="1"/>
                <a:t>35</a:t>
              </a:r>
              <a:endParaRPr lang="en-US" altLang="zh-CN" b="1"/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148263" y="5930900"/>
            <a:ext cx="1201737" cy="708025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思考</a:t>
            </a:r>
            <a:endParaRPr lang="zh-CN" altLang="en-US" sz="40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1" grpId="0" animBg="1"/>
      <p:bldP spid="37900" grpId="0" animBg="1"/>
      <p:bldP spid="37890" grpId="0" animBg="1"/>
      <p:bldP spid="37902" grpId="0" animBg="1"/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11188" y="1270000"/>
            <a:ext cx="8278812" cy="150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000066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下列关于设置缺省参数值的描述中，错误的是（	）。</a:t>
            </a:r>
            <a:endParaRPr lang="zh-CN" altLang="en-US" sz="2600">
              <a:solidFill>
                <a:srgbClr val="000066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963" name="文本框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2786063"/>
            <a:ext cx="677545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可对函数的部分参数或全部参数设置缺省值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964" name="文本框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364331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在有函数原型时，缺省值应该设置在函数原型中，而不是函数定义时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965" name="文本框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28800" y="45005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设置函数缺省参数值时，只可用常量，不可用含有变量的表达式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966" name="文本框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05000" y="535781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设置函数参数默认值应从右向左设置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14425" y="284956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14425" y="370681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114425" y="4564063"/>
            <a:ext cx="514350" cy="514350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14425" y="542131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矩形: 圆角 12"/>
          <p:cNvSpPr/>
          <p:nvPr>
            <p:custDataLst>
              <p:tags r:id="rId10"/>
            </p:custDataLst>
          </p:nvPr>
        </p:nvSpPr>
        <p:spPr>
          <a:xfrm>
            <a:off x="6172200" y="6215063"/>
            <a:ext cx="1543050" cy="411162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提交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9525000" y="0"/>
            <a:ext cx="3840163" cy="685800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9B9B9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3" name="文本框 2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613900" y="6326188"/>
            <a:ext cx="3662363" cy="461962"/>
          </a:xfrm>
          <a:prstGeom prst="rect">
            <a:avLst/>
          </a:prstGeom>
          <a:solidFill>
            <a:srgbClr val="FBFAE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可为此题添加文本、图片、公式等解析，且需将内容全部放在本区域内。正常使用需</a:t>
            </a:r>
            <a:r>
              <a:rPr lang="en-US" altLang="zh-CN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3.0</a:t>
            </a:r>
            <a:r>
              <a:rPr lang="zh-CN" altLang="en-US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以上版本</a:t>
            </a:r>
            <a:endParaRPr lang="zh-CN" altLang="en-US" sz="1200">
              <a:solidFill>
                <a:srgbClr val="F84F4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0974" name="文本框 2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779000" y="1270000"/>
            <a:ext cx="3332163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微软雅黑" panose="020B0503020204020204" charset="-122"/>
              </a:rPr>
              <a:t>函数的缺省参数从最右边开始，中间不能间隔非缺省参数；可以对函数的部分或全部参数设置缺省值；在有函数原型时，缺省值应该设置在函数原型中，而不是函数定义时；缺省值可以使用常量，也可以是变量或含有变量的表达式。</a:t>
            </a:r>
            <a:endParaRPr lang="zh-CN" altLang="en-US" sz="24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微软雅黑" panose="020B0503020204020204" charset="-122"/>
            </a:endParaRPr>
          </a:p>
        </p:txBody>
      </p:sp>
      <p:grpSp>
        <p:nvGrpSpPr>
          <p:cNvPr id="40975" name="组合 17"/>
          <p:cNvGrpSpPr/>
          <p:nvPr>
            <p:custDataLst>
              <p:tags r:id="rId14"/>
            </p:custDataLst>
          </p:nvPr>
        </p:nvGrpSpPr>
        <p:grpSpPr bwMode="auto"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14" name="TitleBackground"/>
            <p:cNvSpPr/>
            <p:nvPr>
              <p:custDataLst>
                <p:tags r:id="rId15"/>
              </p:custDataLst>
            </p:nvPr>
          </p:nvSpPr>
          <p:spPr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ColorBlock"/>
            <p:cNvSpPr/>
            <p:nvPr>
              <p:custDataLst>
                <p:tags r:id="rId16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983" name="TypeText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6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单选题</a:t>
              </a:r>
              <a:endPara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0984" name="TipText"/>
            <p:cNvSpPr txBox="1"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525905" y="109220"/>
              <a:ext cx="2286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rgbClr val="80808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40976" name="组合 23"/>
          <p:cNvGrpSpPr/>
          <p:nvPr>
            <p:custDataLst>
              <p:tags r:id="rId19"/>
            </p:custDataLst>
          </p:nvPr>
        </p:nvGrpSpPr>
        <p:grpSpPr bwMode="auto">
          <a:xfrm>
            <a:off x="9537700" y="0"/>
            <a:ext cx="3814763" cy="647700"/>
            <a:chOff x="9537700" y="0"/>
            <a:chExt cx="3815080" cy="647700"/>
          </a:xfrm>
        </p:grpSpPr>
        <p:sp>
          <p:nvSpPr>
            <p:cNvPr id="21" name="RemarkBack"/>
            <p:cNvSpPr/>
            <p:nvPr>
              <p:custDataLst>
                <p:tags r:id="rId20"/>
              </p:custDataLst>
            </p:nvPr>
          </p:nvSpPr>
          <p:spPr>
            <a:xfrm>
              <a:off x="9537700" y="12700"/>
              <a:ext cx="381508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RemarkBlock"/>
            <p:cNvSpPr/>
            <p:nvPr>
              <p:custDataLst>
                <p:tags r:id="rId21"/>
              </p:custDataLst>
            </p:nvPr>
          </p:nvSpPr>
          <p:spPr>
            <a:xfrm>
              <a:off x="9537700" y="12700"/>
              <a:ext cx="190516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980" name="RemarkTitleText"/>
            <p:cNvSpPr txBox="1"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9779000" y="0"/>
              <a:ext cx="19050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答案解析</a:t>
              </a:r>
              <a:endParaRPr lang="zh-CN" altLang="en-US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40977" name="图片 2"/>
          <p:cNvPicPr>
            <a:picLocks noChangeArrowheads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600" y="63500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5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4"/>
          <p:cNvSpPr>
            <a:spLocks noChangeArrowheads="1"/>
          </p:cNvSpPr>
          <p:nvPr/>
        </p:nvSpPr>
        <p:spPr bwMode="auto">
          <a:xfrm>
            <a:off x="179388" y="476250"/>
            <a:ext cx="8785225" cy="6192838"/>
          </a:xfrm>
          <a:prstGeom prst="rect">
            <a:avLst/>
          </a:prstGeom>
          <a:noFill/>
          <a:ln w="12700">
            <a:solidFill>
              <a:srgbClr val="99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129462" cy="693738"/>
          </a:xfrm>
          <a:solidFill>
            <a:srgbClr val="FFFFCC"/>
          </a:solidFill>
          <a:ln w="12700" cap="flat" algn="ctr">
            <a:solidFill>
              <a:srgbClr val="996600"/>
            </a:solidFill>
            <a:miter lim="800000"/>
          </a:ln>
        </p:spPr>
        <p:txBody>
          <a:bodyPr anchor="t"/>
          <a:lstStyle/>
          <a:p>
            <a:pPr algn="ctr" eaLnBrk="1" hangingPunct="1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2.13.4	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函数重载（</a:t>
            </a: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overload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196975"/>
            <a:ext cx="8497888" cy="4967288"/>
          </a:xfrm>
        </p:spPr>
        <p:txBody>
          <a:bodyPr/>
          <a:lstStyle/>
          <a:p>
            <a:pPr marL="0" indent="758825" algn="just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C++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编译系统允许为两个或两个以上的函数取相同的函数名，但是形参的个数或者形参的类型不应相同，编译系统会根据实参和形参的类型及个数的最佳匹配，自动确定调用哪一个函数，这就是所谓的</a:t>
            </a:r>
            <a:r>
              <a:rPr kumimoji="1" lang="zh-CN" altLang="en-US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函数重载。</a:t>
            </a:r>
            <a:endParaRPr kumimoji="1" lang="zh-CN" altLang="en-US" sz="28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758825" algn="just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函数重载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无需特别声明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，只要所定义的函数与已经定义的同名函数形参形式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类型、个数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）不完全相同，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C++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编译器就认为是函数的重载。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0" indent="758825" algn="just" eaLnBrk="1" hangingPunct="1">
              <a:buFont typeface="Wingdings" panose="05000000000000000000" pitchFamily="2" charset="2"/>
              <a:buNone/>
              <a:defRPr/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0" indent="758825" algn="just" eaLnBrk="1" hangingPunct="1">
              <a:buFont typeface="Wingdings" panose="05000000000000000000" pitchFamily="2" charset="2"/>
              <a:buNone/>
              <a:defRPr/>
            </a:pP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2.12】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重载函数应用举例 </a:t>
            </a:r>
            <a:endParaRPr lang="zh-CN" altLang="en-US" sz="3000" b="1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pSp>
        <p:nvGrpSpPr>
          <p:cNvPr id="38917" name="Group 5"/>
          <p:cNvGrpSpPr/>
          <p:nvPr/>
        </p:nvGrpSpPr>
        <p:grpSpPr bwMode="auto">
          <a:xfrm>
            <a:off x="6877050" y="5157788"/>
            <a:ext cx="1871663" cy="1433512"/>
            <a:chOff x="3969" y="3249"/>
            <a:chExt cx="1179" cy="903"/>
          </a:xfrm>
        </p:grpSpPr>
        <p:sp>
          <p:nvSpPr>
            <p:cNvPr id="38918" name="Rectangle 6"/>
            <p:cNvSpPr>
              <a:spLocks noChangeArrowheads="1"/>
            </p:cNvSpPr>
            <p:nvPr/>
          </p:nvSpPr>
          <p:spPr bwMode="auto">
            <a:xfrm>
              <a:off x="3969" y="3249"/>
              <a:ext cx="1179" cy="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88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Wingdings" panose="05000000000000000000" pitchFamily="2" charset="2"/>
                </a:rPr>
                <a:t></a:t>
              </a:r>
              <a:endParaRPr lang="en-US" altLang="zh-CN" sz="8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endParaRPr>
            </a:p>
          </p:txBody>
        </p:sp>
        <p:sp>
          <p:nvSpPr>
            <p:cNvPr id="43015" name="Text Box 7"/>
            <p:cNvSpPr txBox="1">
              <a:spLocks noChangeArrowheads="1"/>
            </p:cNvSpPr>
            <p:nvPr/>
          </p:nvSpPr>
          <p:spPr bwMode="auto">
            <a:xfrm>
              <a:off x="4195" y="3473"/>
              <a:ext cx="77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b="1"/>
                <a:t>3 6</a:t>
              </a:r>
              <a:endParaRPr lang="en-US" altLang="zh-CN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99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611188" y="188913"/>
            <a:ext cx="5329237" cy="6858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在使用重载函数时要注意</a:t>
            </a:r>
            <a:r>
              <a:rPr kumimoji="1"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:</a:t>
            </a:r>
            <a:endParaRPr kumimoji="1"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44036" name="Picture 7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26988"/>
            <a:ext cx="10160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8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330"/>
          <a:stretch>
            <a:fillRect/>
          </a:stretch>
        </p:blipFill>
        <p:spPr bwMode="auto">
          <a:xfrm rot="-2370595">
            <a:off x="7881938" y="5668963"/>
            <a:ext cx="938212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268413"/>
            <a:ext cx="8591550" cy="5113337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zh-CN" sz="2600" b="1">
                <a:latin typeface="楷体_GB2312" pitchFamily="49" charset="-122"/>
                <a:ea typeface="楷体_GB2312" pitchFamily="49" charset="-122"/>
              </a:rPr>
              <a:t>    ① </a:t>
            </a: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不可以定义两个具有相同名称、相同参数类型和相同参数个数，只是函数返回值不同的函数。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600" b="1">
                <a:solidFill>
                  <a:srgbClr val="0000FF"/>
                </a:solidFill>
              </a:rPr>
              <a:t>int </a:t>
            </a:r>
            <a:r>
              <a:rPr lang="en-US" altLang="zh-CN" sz="2600" b="1"/>
              <a:t> func(</a:t>
            </a:r>
            <a:r>
              <a:rPr lang="en-US" altLang="zh-CN" sz="2600" b="1">
                <a:solidFill>
                  <a:srgbClr val="0000FF"/>
                </a:solidFill>
              </a:rPr>
              <a:t>int </a:t>
            </a:r>
            <a:r>
              <a:rPr lang="en-US" altLang="zh-CN" sz="2600" b="1"/>
              <a:t>x)</a:t>
            </a:r>
            <a:r>
              <a:rPr lang="en-GB" altLang="zh-CN" sz="2600" b="1"/>
              <a:t>；</a:t>
            </a:r>
            <a:endParaRPr lang="zh-CN" altLang="en-US" sz="2600" b="1"/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rgbClr val="0000FF"/>
                </a:solidFill>
              </a:rPr>
              <a:t>            </a:t>
            </a:r>
            <a:r>
              <a:rPr lang="en-US" altLang="zh-CN" sz="2600" b="1">
                <a:solidFill>
                  <a:srgbClr val="0000FF"/>
                </a:solidFill>
              </a:rPr>
              <a:t>float  </a:t>
            </a:r>
            <a:r>
              <a:rPr lang="en-US" altLang="zh-CN" sz="2600" b="1"/>
              <a:t>func(</a:t>
            </a:r>
            <a:r>
              <a:rPr lang="en-US" altLang="zh-CN" sz="2600" b="1">
                <a:solidFill>
                  <a:srgbClr val="0000FF"/>
                </a:solidFill>
              </a:rPr>
              <a:t>int </a:t>
            </a:r>
            <a:r>
              <a:rPr lang="en-US" altLang="zh-CN" sz="2600" b="1"/>
              <a:t>x)</a:t>
            </a:r>
            <a:r>
              <a:rPr lang="en-GB" altLang="zh-CN" sz="2600" b="1"/>
              <a:t>；</a:t>
            </a:r>
            <a:endParaRPr lang="zh-CN" altLang="en-US" sz="2600" b="1"/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    ② 如果某个函数参数有缺省值，必须保证其参数缺省后调用形式不与其它函数混淆。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zh-CN" altLang="en-US" sz="2600" b="1"/>
              <a:t>          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 f(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a, </a:t>
            </a:r>
            <a:r>
              <a:rPr lang="en-US" altLang="zh-CN" sz="2600" b="1">
                <a:solidFill>
                  <a:srgbClr val="0000FF"/>
                </a:solidFill>
              </a:rPr>
              <a:t>float</a:t>
            </a:r>
            <a:r>
              <a:rPr lang="en-US" altLang="zh-CN" sz="2600" b="1"/>
              <a:t> b);</a:t>
            </a:r>
            <a:endParaRPr lang="en-US" altLang="zh-CN" sz="2600" b="1"/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en-US" altLang="zh-CN" sz="2600" b="1"/>
              <a:t>           </a:t>
            </a:r>
            <a:r>
              <a:rPr lang="en-US" altLang="zh-CN" sz="2600" b="1">
                <a:solidFill>
                  <a:srgbClr val="0000FF"/>
                </a:solidFill>
              </a:rPr>
              <a:t>void</a:t>
            </a:r>
            <a:r>
              <a:rPr lang="en-US" altLang="zh-CN" sz="2600" b="1"/>
              <a:t>  f(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a, </a:t>
            </a:r>
            <a:r>
              <a:rPr lang="en-US" altLang="zh-CN" sz="2600" b="1">
                <a:solidFill>
                  <a:srgbClr val="0000FF"/>
                </a:solidFill>
              </a:rPr>
              <a:t>float</a:t>
            </a:r>
            <a:r>
              <a:rPr lang="en-US" altLang="zh-CN" sz="2600" b="1"/>
              <a:t> b, </a:t>
            </a: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c=0);</a:t>
            </a:r>
            <a:endParaRPr lang="en-US" altLang="zh-CN" sz="2600" b="1"/>
          </a:p>
          <a:p>
            <a:pPr marL="0" indent="0" algn="just" eaLnBrk="1" hangingPunct="1">
              <a:buFont typeface="Wingdings" panose="05000000000000000000" pitchFamily="2" charset="2"/>
              <a:buNone/>
            </a:pPr>
            <a:r>
              <a:rPr lang="en-US" altLang="zh-CN" sz="2600" b="1"/>
              <a:t>        </a:t>
            </a: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函数调用语句：</a:t>
            </a:r>
            <a:r>
              <a:rPr lang="en-US" altLang="zh-CN" sz="2600" b="1"/>
              <a:t>f(10, 2.0);</a:t>
            </a:r>
            <a:r>
              <a:rPr lang="zh-CN" altLang="en-US" sz="2600" b="1">
                <a:latin typeface="楷体_GB2312" pitchFamily="49" charset="-122"/>
                <a:ea typeface="楷体_GB2312" pitchFamily="49" charset="-122"/>
              </a:rPr>
              <a:t>具有二义性，既可以调用第一个函数，也可以调用第二个函数，编译器不能根据参数的形式确定到底调用哪一个。</a:t>
            </a:r>
            <a:endParaRPr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4425" y="831850"/>
            <a:ext cx="73152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/>
              <a:t>【例</a:t>
            </a:r>
            <a:r>
              <a:rPr lang="en-US" altLang="zh-CN" sz="2800"/>
              <a:t>1</a:t>
            </a:r>
            <a:r>
              <a:rPr lang="zh-CN" altLang="zh-CN" sz="2800"/>
              <a:t>】下列选择重载函数的不同实现的判断条件中，错误的是（</a:t>
            </a:r>
            <a:r>
              <a:rPr lang="en-US" altLang="zh-CN" sz="2800"/>
              <a:t>		</a:t>
            </a:r>
            <a:r>
              <a:rPr lang="zh-CN" altLang="zh-CN" sz="2800"/>
              <a:t>）。</a:t>
            </a:r>
            <a:endParaRPr lang="zh-CN" altLang="zh-CN" sz="2800"/>
          </a:p>
        </p:txBody>
      </p:sp>
      <p:sp>
        <p:nvSpPr>
          <p:cNvPr id="45059" name="文本框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28800" y="27860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/>
              <a:t>参数类型不同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5060" name="文本框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364331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/>
              <a:t>参数个数不同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5061" name="文本框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28800" y="450056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/>
              <a:t>参数顺序不同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5062" name="文本框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28800" y="5357813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800"/>
              <a:t>函数返回值不同</a:t>
            </a:r>
            <a:endParaRPr lang="zh-CN" altLang="en-US" sz="2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椭圆 10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1114425" y="284956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椭圆 11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1114425" y="370681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椭圆 1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114425" y="4564063"/>
            <a:ext cx="514350" cy="514350"/>
          </a:xfrm>
          <a:prstGeom prst="ellipse">
            <a:avLst/>
          </a:prstGeom>
          <a:solidFill>
            <a:srgbClr val="808080"/>
          </a:solidFill>
          <a:ln w="127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14425" y="5421313"/>
            <a:ext cx="514350" cy="514350"/>
          </a:xfrm>
          <a:prstGeom prst="ellipse">
            <a:avLst/>
          </a:prstGeom>
          <a:solidFill>
            <a:srgbClr val="00FF00"/>
          </a:solidFill>
          <a:ln w="254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en-US" altLang="zh-CN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矩形: 圆角 14"/>
          <p:cNvSpPr/>
          <p:nvPr>
            <p:custDataLst>
              <p:tags r:id="rId10"/>
            </p:custDataLst>
          </p:nvPr>
        </p:nvSpPr>
        <p:spPr>
          <a:xfrm>
            <a:off x="6172200" y="6215063"/>
            <a:ext cx="1543050" cy="411162"/>
          </a:xfrm>
          <a:prstGeom prst="roundRect">
            <a:avLst/>
          </a:prstGeom>
          <a:solidFill>
            <a:srgbClr val="808080"/>
          </a:solidFill>
          <a:ln w="38100" cmpd="sng">
            <a:solidFill>
              <a:srgbClr val="0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提交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11"/>
            </p:custDataLst>
          </p:nvPr>
        </p:nvSpPr>
        <p:spPr>
          <a:xfrm>
            <a:off x="9525000" y="0"/>
            <a:ext cx="3840163" cy="685800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9B9B9B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069" name="文本框 26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613900" y="6326188"/>
            <a:ext cx="3662363" cy="461962"/>
          </a:xfrm>
          <a:prstGeom prst="rect">
            <a:avLst/>
          </a:prstGeom>
          <a:solidFill>
            <a:srgbClr val="FBFAE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FFFFFF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可为此题添加文本、图片、公式等解析，且需将内容全部放在本区域内。正常使用需</a:t>
            </a:r>
            <a:r>
              <a:rPr lang="en-US" altLang="zh-CN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3.0</a:t>
            </a:r>
            <a:r>
              <a:rPr lang="zh-CN" altLang="en-US" sz="1200">
                <a:solidFill>
                  <a:srgbClr val="F84F4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以上版本</a:t>
            </a:r>
            <a:endParaRPr lang="zh-CN" altLang="en-US" sz="1200">
              <a:solidFill>
                <a:srgbClr val="F84F4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5070" name="文本框 2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779000" y="1270000"/>
            <a:ext cx="3332163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4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重载函数是指函数名相同而参数有所不同的函数，参数不同包括参数类型不同、个数不同或顺序不同。若只是函数返回值不同，则不能判定为重载函数，会出现编译错误。没有参数的两个函数是不可能重载的。</a:t>
            </a:r>
            <a:endParaRPr lang="zh-CN" altLang="en-US" sz="24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微软雅黑" panose="020B0503020204020204" charset="-122"/>
            </a:endParaRPr>
          </a:p>
        </p:txBody>
      </p:sp>
      <p:grpSp>
        <p:nvGrpSpPr>
          <p:cNvPr id="45071" name="组合 25"/>
          <p:cNvGrpSpPr/>
          <p:nvPr>
            <p:custDataLst>
              <p:tags r:id="rId14"/>
            </p:custDataLst>
          </p:nvPr>
        </p:nvGrpSpPr>
        <p:grpSpPr bwMode="auto">
          <a:xfrm>
            <a:off x="9537700" y="0"/>
            <a:ext cx="3814763" cy="647700"/>
            <a:chOff x="9537700" y="0"/>
            <a:chExt cx="3815080" cy="647700"/>
          </a:xfrm>
        </p:grpSpPr>
        <p:sp>
          <p:nvSpPr>
            <p:cNvPr id="23" name="RemarkBack"/>
            <p:cNvSpPr/>
            <p:nvPr>
              <p:custDataLst>
                <p:tags r:id="rId15"/>
              </p:custDataLst>
            </p:nvPr>
          </p:nvSpPr>
          <p:spPr>
            <a:xfrm>
              <a:off x="9537700" y="12700"/>
              <a:ext cx="381508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RemarkBlock"/>
            <p:cNvSpPr/>
            <p:nvPr>
              <p:custDataLst>
                <p:tags r:id="rId16"/>
              </p:custDataLst>
            </p:nvPr>
          </p:nvSpPr>
          <p:spPr>
            <a:xfrm>
              <a:off x="9537700" y="12700"/>
              <a:ext cx="190516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083" name="RemarkTitleText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9779000" y="0"/>
              <a:ext cx="19050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答案解析</a:t>
              </a:r>
              <a:endPara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9" name="RemarkBack"/>
          <p:cNvSpPr/>
          <p:nvPr>
            <p:custDataLst>
              <p:tags r:id="rId18"/>
            </p:custDataLst>
          </p:nvPr>
        </p:nvSpPr>
        <p:spPr>
          <a:xfrm>
            <a:off x="9537700" y="12700"/>
            <a:ext cx="3814763" cy="635000"/>
          </a:xfrm>
          <a:prstGeom prst="rect">
            <a:avLst/>
          </a:prstGeom>
          <a:solidFill>
            <a:srgbClr val="F6F7F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RemarkBlock"/>
          <p:cNvSpPr/>
          <p:nvPr>
            <p:custDataLst>
              <p:tags r:id="rId19"/>
            </p:custDataLst>
          </p:nvPr>
        </p:nvSpPr>
        <p:spPr>
          <a:xfrm>
            <a:off x="9537700" y="12700"/>
            <a:ext cx="190500" cy="635000"/>
          </a:xfrm>
          <a:prstGeom prst="rect">
            <a:avLst/>
          </a:prstGeom>
          <a:solidFill>
            <a:srgbClr val="639EF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5074" name="RemarkTitleText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779000" y="0"/>
            <a:ext cx="1905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答案解析</a:t>
            </a:r>
            <a:endParaRPr lang="zh-CN" altLang="en-US" sz="18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5075" name="组合 19"/>
          <p:cNvGrpSpPr/>
          <p:nvPr>
            <p:custDataLst>
              <p:tags r:id="rId21"/>
            </p:custDataLst>
          </p:nvPr>
        </p:nvGrpSpPr>
        <p:grpSpPr bwMode="auto">
          <a:xfrm>
            <a:off x="0" y="0"/>
            <a:ext cx="9144000" cy="635000"/>
            <a:chOff x="0" y="0"/>
            <a:chExt cx="9144000" cy="635000"/>
          </a:xfrm>
        </p:grpSpPr>
        <p:sp>
          <p:nvSpPr>
            <p:cNvPr id="16" name="TitleBackground"/>
            <p:cNvSpPr/>
            <p:nvPr>
              <p:custDataLst>
                <p:tags r:id="rId22"/>
              </p:custDataLst>
            </p:nvPr>
          </p:nvSpPr>
          <p:spPr>
            <a:xfrm>
              <a:off x="0" y="0"/>
              <a:ext cx="9144000" cy="635000"/>
            </a:xfrm>
            <a:prstGeom prst="rect">
              <a:avLst/>
            </a:prstGeom>
            <a:solidFill>
              <a:srgbClr val="F6F7F8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ColorBlock"/>
            <p:cNvSpPr/>
            <p:nvPr>
              <p:custDataLst>
                <p:tags r:id="rId23"/>
              </p:custDataLst>
            </p:nvPr>
          </p:nvSpPr>
          <p:spPr>
            <a:xfrm>
              <a:off x="0" y="0"/>
              <a:ext cx="190500" cy="635000"/>
            </a:xfrm>
            <a:prstGeom prst="rect">
              <a:avLst/>
            </a:prstGeom>
            <a:solidFill>
              <a:srgbClr val="639EF4"/>
            </a:solidFill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5079" name="TypeText"/>
            <p:cNvSpPr txBox="1"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254000" y="0"/>
              <a:ext cx="1905000" cy="63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6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单选题</a:t>
              </a:r>
              <a:endParaRPr lang="zh-CN" altLang="en-US" sz="2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5080" name="TipText"/>
            <p:cNvSpPr txBox="1"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525905" y="109220"/>
              <a:ext cx="2286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>
                  <a:solidFill>
                    <a:srgbClr val="80808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</a:t>
              </a:r>
              <a:r>
                <a:rPr lang="zh-CN" altLang="en-US" sz="2000">
                  <a:solidFill>
                    <a:srgbClr val="80808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分</a:t>
              </a:r>
              <a:endParaRPr lang="zh-CN" altLang="en-US" sz="2000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45076" name="图片 4"/>
          <p:cNvPicPr>
            <a:picLocks noChangeArrowheads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4600" y="63500"/>
            <a:ext cx="14224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28"/>
    </p:custData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539750" y="1341438"/>
            <a:ext cx="8135938" cy="533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/>
              <a:t>       </a:t>
            </a:r>
            <a:r>
              <a:rPr lang="zh-CN" altLang="en-US" sz="2600" b="1"/>
              <a:t>一个标识符可在多个命名空间中定义，它在不同命名空间中的含义是互不相干的。这样，在一个新的命名空间中可定义任何标识符，它们不会与任何已有的标识符发生冲突，因为已有的定义都处于其它命名空间中。</a:t>
            </a:r>
            <a:endParaRPr lang="zh-CN" altLang="en-US" sz="2600" b="1"/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/>
              <a:t>       例如，设</a:t>
            </a:r>
            <a:r>
              <a:rPr lang="en-US" altLang="zh-CN" sz="2600" b="1"/>
              <a:t>Bill</a:t>
            </a:r>
            <a:r>
              <a:rPr lang="zh-CN" altLang="en-US" sz="2600" b="1"/>
              <a:t>是</a:t>
            </a:r>
            <a:r>
              <a:rPr lang="en-US" altLang="zh-CN" sz="2600" b="1"/>
              <a:t>X</a:t>
            </a:r>
            <a:r>
              <a:rPr lang="zh-CN" altLang="en-US" sz="2600" b="1"/>
              <a:t>公司的员工，工号为</a:t>
            </a:r>
            <a:r>
              <a:rPr lang="en-US" altLang="zh-CN" sz="2600" b="1"/>
              <a:t>123</a:t>
            </a:r>
            <a:r>
              <a:rPr lang="zh-CN" altLang="en-US" sz="2600" b="1"/>
              <a:t>，而</a:t>
            </a:r>
            <a:r>
              <a:rPr lang="en-US" altLang="zh-CN" sz="2600" b="1"/>
              <a:t>John</a:t>
            </a:r>
            <a:r>
              <a:rPr lang="zh-CN" altLang="en-US" sz="2600" b="1"/>
              <a:t>是</a:t>
            </a:r>
            <a:r>
              <a:rPr lang="en-US" altLang="zh-CN" sz="2600" b="1"/>
              <a:t>Y</a:t>
            </a:r>
            <a:r>
              <a:rPr lang="zh-CN" altLang="en-US" sz="2600" b="1"/>
              <a:t>公司的员工，工号也是</a:t>
            </a:r>
            <a:r>
              <a:rPr lang="en-US" altLang="zh-CN" sz="2600" b="1"/>
              <a:t>123</a:t>
            </a:r>
            <a:r>
              <a:rPr lang="zh-CN" altLang="en-US" sz="2600" b="1"/>
              <a:t>。由于两人在不同的公司工作，可以使用相同的工号来标识而不会造成混乱，这里每个公司就表示一个独立的命名空间。如果两人在同一家公司工作，其工号就不能相同了，否则会发生混乱。</a:t>
            </a:r>
            <a:endParaRPr lang="zh-CN" altLang="en-US" sz="2600" b="1"/>
          </a:p>
        </p:txBody>
      </p:sp>
      <p:sp>
        <p:nvSpPr>
          <p:cNvPr id="8195" name="Rectangle 7"/>
          <p:cNvSpPr>
            <a:spLocks noChangeArrowheads="1"/>
          </p:cNvSpPr>
          <p:nvPr/>
        </p:nvSpPr>
        <p:spPr bwMode="auto">
          <a:xfrm>
            <a:off x="179388" y="620713"/>
            <a:ext cx="8821737" cy="6121400"/>
          </a:xfrm>
          <a:prstGeom prst="rect">
            <a:avLst/>
          </a:prstGeom>
          <a:noFill/>
          <a:ln w="9525">
            <a:solidFill>
              <a:srgbClr val="0000D8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196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114425" y="188913"/>
            <a:ext cx="6626225" cy="647700"/>
          </a:xfrm>
          <a:solidFill>
            <a:srgbClr val="FFFFCC"/>
          </a:solidFill>
          <a:ln cap="flat" algn="ctr">
            <a:solidFill>
              <a:srgbClr val="0000D8"/>
            </a:solidFill>
            <a:miter lim="800000"/>
          </a:ln>
        </p:spPr>
        <p:txBody>
          <a:bodyPr/>
          <a:lstStyle/>
          <a:p>
            <a:pPr marL="0" indent="0" algn="ctr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2.4.1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为什么要引入</a:t>
            </a:r>
            <a:r>
              <a:rPr lang="zh-CN" altLang="en-US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命名空间</a:t>
            </a:r>
            <a:endParaRPr lang="zh-CN" altLang="en-US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197" name="Group 9"/>
          <p:cNvGrpSpPr/>
          <p:nvPr/>
        </p:nvGrpSpPr>
        <p:grpSpPr bwMode="auto">
          <a:xfrm>
            <a:off x="6659563" y="6021388"/>
            <a:ext cx="2305050" cy="692150"/>
            <a:chOff x="3742" y="3657"/>
            <a:chExt cx="1905" cy="572"/>
          </a:xfrm>
        </p:grpSpPr>
        <p:pic>
          <p:nvPicPr>
            <p:cNvPr id="8198" name="Picture 10" descr="0012"/>
            <p:cNvPicPr>
              <a:picLocks noChangeAspect="1" noChangeArrowheads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199" name="Group 11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8200" name="Picture 12" descr="BD14801_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1" name="Picture 13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8202" name="Picture 14" descr="00055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3" name="Picture 15" descr="0012"/>
              <p:cNvPicPr>
                <a:picLocks noChangeAspect="1" noChangeArrowheads="1" noCrop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04" name="Picture 16" descr="BD14801_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5"/>
          <p:cNvSpPr>
            <a:spLocks noChangeArrowheads="1"/>
          </p:cNvSpPr>
          <p:nvPr/>
        </p:nvSpPr>
        <p:spPr bwMode="auto">
          <a:xfrm>
            <a:off x="179388" y="476250"/>
            <a:ext cx="8785225" cy="6192838"/>
          </a:xfrm>
          <a:prstGeom prst="rect">
            <a:avLst/>
          </a:prstGeom>
          <a:noFill/>
          <a:ln w="12700">
            <a:solidFill>
              <a:srgbClr val="99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88913"/>
            <a:ext cx="8588375" cy="765175"/>
          </a:xfrm>
          <a:solidFill>
            <a:srgbClr val="FFFFCC"/>
          </a:solidFill>
          <a:ln w="12700" cap="flat" algn="ctr">
            <a:solidFill>
              <a:srgbClr val="996600"/>
            </a:solidFill>
            <a:miter lim="800000"/>
          </a:ln>
        </p:spPr>
        <p:txBody>
          <a:bodyPr anchor="t"/>
          <a:lstStyle/>
          <a:p>
            <a:pPr algn="ctr" eaLnBrk="1" hangingPunct="1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2.13.5 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函数模板（</a:t>
            </a: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function template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569325" cy="518318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Char char="u"/>
            </a:pPr>
            <a:r>
              <a:rPr lang="zh-CN" altLang="en-US" sz="2600" b="1">
                <a:latin typeface="宋体" panose="02010600030101010101" pitchFamily="2" charset="-122"/>
              </a:rPr>
              <a:t>模板是一种使用</a:t>
            </a:r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无类型参数</a:t>
            </a:r>
            <a:r>
              <a:rPr lang="zh-CN" altLang="en-US" sz="2600" b="1">
                <a:latin typeface="宋体" panose="02010600030101010101" pitchFamily="2" charset="-122"/>
              </a:rPr>
              <a:t>来产生一系列函数或类的机制。模板是以一种完全通用的方法来设计函数和类，而不必预先说明将被使用的每个对象的数据类型。通过模板可以产生类或函数的集合，使它们操作不同的数据类型，从而避免为每一种数据类型产生一个单独的类或函数。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marL="0" indent="758825" algn="just" eaLnBrk="1" hangingPunct="1">
              <a:lnSpc>
                <a:spcPct val="120000"/>
              </a:lnSpc>
              <a:spcBef>
                <a:spcPct val="10000"/>
              </a:spcBef>
              <a:buClr>
                <a:srgbClr val="CC0000"/>
              </a:buClr>
              <a:buSzPct val="120000"/>
              <a:buFont typeface="Wingdings" panose="05000000000000000000" pitchFamily="2" charset="2"/>
              <a:buChar char="u"/>
            </a:pPr>
            <a:r>
              <a:rPr lang="en-US" altLang="zh-CN" sz="2600" b="1">
                <a:latin typeface="宋体" panose="02010600030101010101" pitchFamily="2" charset="-122"/>
              </a:rPr>
              <a:t>C++</a:t>
            </a:r>
            <a:r>
              <a:rPr lang="zh-CN" altLang="en-US" sz="2600" b="1">
                <a:latin typeface="宋体" panose="02010600030101010101" pitchFamily="2" charset="-122"/>
              </a:rPr>
              <a:t>提供的</a:t>
            </a:r>
            <a:r>
              <a:rPr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函数模板</a:t>
            </a:r>
            <a:r>
              <a:rPr lang="zh-CN" altLang="en-US" sz="2600" b="1">
                <a:latin typeface="宋体" panose="02010600030101010101" pitchFamily="2" charset="-122"/>
              </a:rPr>
              <a:t>可以定义一个对任何类型变量进行操作的函数，从而</a:t>
            </a:r>
            <a:r>
              <a:rPr lang="zh-CN" altLang="en-US" sz="3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增强了函数设计的通用性</a:t>
            </a:r>
            <a:r>
              <a:rPr lang="zh-CN" altLang="en-US" sz="2600" b="1">
                <a:latin typeface="宋体" panose="02010600030101010101" pitchFamily="2" charset="-122"/>
              </a:rPr>
              <a:t>。这是因为普通函数只能传递变量参数，而函数模板提供了传递类型的机制。</a:t>
            </a:r>
            <a:endParaRPr lang="zh-CN" altLang="en-US" sz="2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ChangeArrowheads="1"/>
          </p:cNvSpPr>
          <p:nvPr/>
        </p:nvSpPr>
        <p:spPr bwMode="auto">
          <a:xfrm>
            <a:off x="827088" y="1700213"/>
            <a:ext cx="7632700" cy="2305050"/>
          </a:xfrm>
          <a:prstGeom prst="rect">
            <a:avLst/>
          </a:prstGeom>
          <a:solidFill>
            <a:srgbClr val="FFE7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7705725" cy="3006725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函数模板的一般说明形式如下：</a:t>
            </a:r>
            <a:endParaRPr lang="zh-CN" altLang="en-US" sz="26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     </a:t>
            </a:r>
            <a:r>
              <a:rPr lang="en-US" altLang="zh-CN" sz="2600" b="1">
                <a:solidFill>
                  <a:srgbClr val="0000FF"/>
                </a:solidFill>
              </a:rPr>
              <a:t>template </a:t>
            </a:r>
            <a:r>
              <a:rPr lang="en-US" altLang="zh-CN" sz="2600" b="1">
                <a:latin typeface="宋体" panose="02010600030101010101" pitchFamily="2" charset="-122"/>
              </a:rPr>
              <a:t>&lt;</a:t>
            </a:r>
            <a:r>
              <a:rPr lang="zh-CN" altLang="en-US" sz="2600" b="1">
                <a:latin typeface="宋体" panose="02010600030101010101" pitchFamily="2" charset="-122"/>
              </a:rPr>
              <a:t>模板参数表</a:t>
            </a:r>
            <a:r>
              <a:rPr lang="en-US" altLang="zh-CN" sz="2600" b="1">
                <a:latin typeface="宋体" panose="02010600030101010101" pitchFamily="2" charset="-122"/>
              </a:rPr>
              <a:t>&gt;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     &lt;</a:t>
            </a:r>
            <a:r>
              <a:rPr lang="zh-CN" altLang="en-US" sz="2600" b="1">
                <a:latin typeface="宋体" panose="02010600030101010101" pitchFamily="2" charset="-122"/>
              </a:rPr>
              <a:t>返回值类型</a:t>
            </a:r>
            <a:r>
              <a:rPr lang="en-US" altLang="zh-CN" sz="2600" b="1">
                <a:latin typeface="宋体" panose="02010600030101010101" pitchFamily="2" charset="-122"/>
              </a:rPr>
              <a:t>&gt;&lt;</a:t>
            </a:r>
            <a:r>
              <a:rPr lang="zh-CN" altLang="en-US" sz="2600" b="1">
                <a:latin typeface="宋体" panose="02010600030101010101" pitchFamily="2" charset="-122"/>
              </a:rPr>
              <a:t>函数名</a:t>
            </a:r>
            <a:r>
              <a:rPr lang="en-US" altLang="zh-CN" sz="2600" b="1">
                <a:latin typeface="宋体" panose="02010600030101010101" pitchFamily="2" charset="-122"/>
              </a:rPr>
              <a:t>&gt; (</a:t>
            </a:r>
            <a:r>
              <a:rPr lang="zh-CN" altLang="en-US" sz="2600" b="1">
                <a:latin typeface="宋体" panose="02010600030101010101" pitchFamily="2" charset="-122"/>
              </a:rPr>
              <a:t>函数模板形参表</a:t>
            </a:r>
            <a:r>
              <a:rPr lang="en-US" altLang="zh-CN" sz="2600" b="1">
                <a:latin typeface="宋体" panose="02010600030101010101" pitchFamily="2" charset="-122"/>
              </a:rPr>
              <a:t>)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     {</a:t>
            </a:r>
            <a:endParaRPr lang="en-US" altLang="zh-CN" sz="2600" b="1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sz="2600" b="1">
                <a:latin typeface="宋体" panose="02010600030101010101" pitchFamily="2" charset="-122"/>
              </a:rPr>
              <a:t>            // </a:t>
            </a:r>
            <a:r>
              <a:rPr lang="zh-CN" altLang="en-US" sz="2600" b="1">
                <a:latin typeface="宋体" panose="02010600030101010101" pitchFamily="2" charset="-122"/>
              </a:rPr>
              <a:t>函数定义体</a:t>
            </a:r>
            <a:endParaRPr lang="zh-CN" altLang="en-US" sz="2600" b="1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600" b="1">
                <a:latin typeface="宋体" panose="02010600030101010101" pitchFamily="2" charset="-122"/>
              </a:rPr>
              <a:t>      </a:t>
            </a:r>
            <a:r>
              <a:rPr lang="en-US" altLang="zh-CN" sz="2600" b="1">
                <a:latin typeface="宋体" panose="02010600030101010101" pitchFamily="2" charset="-122"/>
              </a:rPr>
              <a:t>}</a:t>
            </a:r>
            <a:endParaRPr lang="en-US" altLang="zh-CN" sz="2600" b="1">
              <a:latin typeface="宋体" panose="02010600030101010101" pitchFamily="2" charset="-122"/>
            </a:endParaRPr>
          </a:p>
        </p:txBody>
      </p:sp>
      <p:sp>
        <p:nvSpPr>
          <p:cNvPr id="47108" name="Rectangle 5"/>
          <p:cNvSpPr>
            <a:spLocks noChangeArrowheads="1"/>
          </p:cNvSpPr>
          <p:nvPr/>
        </p:nvSpPr>
        <p:spPr bwMode="auto">
          <a:xfrm>
            <a:off x="179388" y="476250"/>
            <a:ext cx="8785225" cy="6192838"/>
          </a:xfrm>
          <a:prstGeom prst="rect">
            <a:avLst/>
          </a:prstGeom>
          <a:noFill/>
          <a:ln w="12700">
            <a:solidFill>
              <a:srgbClr val="99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47109" name="Rectangle 6"/>
          <p:cNvSpPr>
            <a:spLocks noGrp="1" noChangeArrowheads="1"/>
          </p:cNvSpPr>
          <p:nvPr>
            <p:ph type="title"/>
          </p:nvPr>
        </p:nvSpPr>
        <p:spPr>
          <a:xfrm>
            <a:off x="304800" y="188913"/>
            <a:ext cx="8588375" cy="765175"/>
          </a:xfrm>
          <a:solidFill>
            <a:srgbClr val="FFFFCC"/>
          </a:solidFill>
          <a:ln w="12700" cap="flat" algn="ctr">
            <a:solidFill>
              <a:srgbClr val="996600"/>
            </a:solidFill>
            <a:miter lim="800000"/>
          </a:ln>
        </p:spPr>
        <p:txBody>
          <a:bodyPr anchor="t"/>
          <a:lstStyle/>
          <a:p>
            <a:pPr algn="ctr" eaLnBrk="1" hangingPunct="1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2.13.5 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函数模板（</a:t>
            </a: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function template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250825" y="4448175"/>
            <a:ext cx="8569325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   &lt;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模板参数表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&gt;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尖括号中不能为空，参数可以有多个，用逗号分开。模板参数主要是模板类型参数。模板类型参数代表一种类型，由关键字 </a:t>
            </a:r>
            <a:r>
              <a:rPr lang="en-US" altLang="zh-CN" sz="2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class</a:t>
            </a:r>
            <a:r>
              <a:rPr lang="en-US" altLang="zh-CN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或 </a:t>
            </a:r>
            <a:r>
              <a:rPr lang="en-US" altLang="zh-CN" sz="2600" b="1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typename</a:t>
            </a:r>
            <a:r>
              <a:rPr lang="zh-CN" altLang="en-US" sz="2600" b="1">
                <a:latin typeface="华文楷体" panose="02010600040101010101" pitchFamily="2" charset="-122"/>
                <a:ea typeface="华文楷体" panose="02010600040101010101" pitchFamily="2" charset="-122"/>
              </a:rPr>
              <a:t>后加一个标识符构成，它们表示后面的参数名代表一个基本数据类型或用户定义的类型。</a:t>
            </a:r>
            <a:endParaRPr lang="zh-CN" altLang="en-US" sz="260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450" y="1700213"/>
            <a:ext cx="3960813" cy="43338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3" name="椭圆形标注 2"/>
          <p:cNvSpPr/>
          <p:nvPr/>
        </p:nvSpPr>
        <p:spPr>
          <a:xfrm>
            <a:off x="4787900" y="2708275"/>
            <a:ext cx="4176713" cy="1512888"/>
          </a:xfrm>
          <a:prstGeom prst="wedgeEllipseCallout">
            <a:avLst>
              <a:gd name="adj1" fmla="val -59707"/>
              <a:gd name="adj2" fmla="val -89233"/>
            </a:avLst>
          </a:prstGeom>
          <a:solidFill>
            <a:schemeClr val="bg2">
              <a:lumMod val="10000"/>
              <a:lumOff val="90000"/>
            </a:schemeClr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2400" b="1">
                <a:solidFill>
                  <a:srgbClr val="00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模板声明语句必须置于与其相关的函数声明或定义语句之前</a:t>
            </a:r>
            <a:endParaRPr lang="zh-CN" altLang="en-US" sz="2400" b="1" dirty="0">
              <a:solidFill>
                <a:srgbClr val="00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92" grpId="0"/>
      <p:bldP spid="2" grpId="0" animBg="1"/>
      <p:bldP spid="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23850" y="1320800"/>
            <a:ext cx="8610600" cy="465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600" b="1">
                <a:solidFill>
                  <a:srgbClr val="0000FF"/>
                </a:solidFill>
              </a:rPr>
              <a:t>template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&lt;</a:t>
            </a:r>
            <a:r>
              <a:rPr lang="en-US" altLang="zh-CN" sz="2600" b="1">
                <a:solidFill>
                  <a:srgbClr val="0000FF"/>
                </a:solidFill>
              </a:rPr>
              <a:t>class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T&gt;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en-US" altLang="zh-CN" sz="2600" b="1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T</a:t>
            </a:r>
            <a:r>
              <a:rPr kumimoji="1" lang="en-US" altLang="zh-CN" sz="2600" b="1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可以在程序运行时被任何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C++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语言支持的数据类型所取代。如有两个以上的模板参数时，使用逗号分隔，</a:t>
            </a:r>
            <a:endParaRPr kumimoji="1" lang="zh-CN" altLang="en-US" sz="26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en-US" altLang="zh-CN" sz="2600" b="1">
                <a:solidFill>
                  <a:srgbClr val="0000FF"/>
                </a:solidFill>
              </a:rPr>
              <a:t>template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&lt;</a:t>
            </a:r>
            <a:r>
              <a:rPr lang="en-US" altLang="zh-CN" sz="2600" b="1">
                <a:solidFill>
                  <a:srgbClr val="0000FF"/>
                </a:solidFill>
              </a:rPr>
              <a:t>class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T1,</a:t>
            </a:r>
            <a:r>
              <a:rPr lang="en-US" altLang="zh-CN" sz="2600" b="1">
                <a:solidFill>
                  <a:srgbClr val="0000FF"/>
                </a:solidFill>
              </a:rPr>
              <a:t>class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T2&gt;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6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函数模板定义不是一个实实在在的函数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，编译系统不为其产生任何执行代码。该定义只是对函数的描述，表示它每次能单独处理在类型形式参数表中说明的数据类型。</a:t>
            </a:r>
            <a:endParaRPr kumimoji="1" lang="zh-CN" altLang="en-US" sz="2600" b="1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spcBef>
                <a:spcPct val="10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600" b="1">
                <a:solidFill>
                  <a:schemeClr val="tx2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600" b="1">
                <a:solidFill>
                  <a:schemeClr val="tx2"/>
                </a:solidFill>
                <a:latin typeface="宋体" panose="02010600030101010101" pitchFamily="2" charset="-122"/>
              </a:rPr>
              <a:t>2.13】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编写一个对具有</a:t>
            </a:r>
            <a:r>
              <a:rPr lang="en-US" altLang="zh-CN" sz="2600" b="1">
                <a:solidFill>
                  <a:schemeClr val="tx2"/>
                </a:solidFill>
                <a:latin typeface="宋体" panose="02010600030101010101" pitchFamily="2" charset="-122"/>
              </a:rPr>
              <a:t>n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个元素的数组</a:t>
            </a:r>
            <a:r>
              <a:rPr lang="en-US" altLang="zh-CN" sz="2600" b="1">
                <a:solidFill>
                  <a:schemeClr val="tx2"/>
                </a:solidFill>
                <a:latin typeface="宋体" panose="02010600030101010101" pitchFamily="2" charset="-122"/>
              </a:rPr>
              <a:t>a[]</a:t>
            </a:r>
            <a:r>
              <a:rPr lang="zh-CN" altLang="en-US" sz="2600" b="1">
                <a:solidFill>
                  <a:schemeClr val="tx2"/>
                </a:solidFill>
                <a:latin typeface="宋体" panose="02010600030101010101" pitchFamily="2" charset="-122"/>
              </a:rPr>
              <a:t>求最小值的程序，将求最小值的函数设计成函数模板。</a:t>
            </a:r>
            <a:endParaRPr lang="zh-CN" altLang="en-US" sz="26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79388" y="476250"/>
            <a:ext cx="8785225" cy="6192838"/>
          </a:xfrm>
          <a:prstGeom prst="rect">
            <a:avLst/>
          </a:prstGeom>
          <a:noFill/>
          <a:ln w="12700">
            <a:solidFill>
              <a:srgbClr val="99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304800" y="188913"/>
            <a:ext cx="8588375" cy="765175"/>
          </a:xfrm>
          <a:prstGeom prst="rect">
            <a:avLst/>
          </a:prstGeom>
          <a:solidFill>
            <a:srgbClr val="FFFFCC"/>
          </a:solidFill>
          <a:ln w="12700" algn="ctr">
            <a:solidFill>
              <a:srgbClr val="9966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2.13.5 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函数模板（</a:t>
            </a:r>
            <a:r>
              <a:rPr lang="en-US" altLang="zh-CN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function template</a:t>
            </a:r>
            <a:r>
              <a:rPr lang="zh-CN" altLang="en-US" sz="36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3600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3013" name="Group 5"/>
          <p:cNvGrpSpPr/>
          <p:nvPr/>
        </p:nvGrpSpPr>
        <p:grpSpPr bwMode="auto">
          <a:xfrm>
            <a:off x="7092950" y="5451475"/>
            <a:ext cx="1871663" cy="1433513"/>
            <a:chOff x="3969" y="3249"/>
            <a:chExt cx="1179" cy="903"/>
          </a:xfrm>
        </p:grpSpPr>
        <p:sp>
          <p:nvSpPr>
            <p:cNvPr id="43014" name="Rectangle 6"/>
            <p:cNvSpPr>
              <a:spLocks noChangeArrowheads="1"/>
            </p:cNvSpPr>
            <p:nvPr/>
          </p:nvSpPr>
          <p:spPr bwMode="auto">
            <a:xfrm>
              <a:off x="3969" y="3249"/>
              <a:ext cx="1179" cy="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88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Wingdings" panose="05000000000000000000" pitchFamily="2" charset="2"/>
                </a:rPr>
                <a:t></a:t>
              </a:r>
              <a:endParaRPr lang="en-US" altLang="zh-CN" sz="8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endParaRPr>
            </a:p>
          </p:txBody>
        </p:sp>
        <p:sp>
          <p:nvSpPr>
            <p:cNvPr id="48136" name="Text Box 7"/>
            <p:cNvSpPr txBox="1">
              <a:spLocks noChangeArrowheads="1"/>
            </p:cNvSpPr>
            <p:nvPr/>
          </p:nvSpPr>
          <p:spPr bwMode="auto">
            <a:xfrm>
              <a:off x="4195" y="3473"/>
              <a:ext cx="77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b="1"/>
                <a:t>3 8</a:t>
              </a:r>
              <a:endParaRPr lang="en-US" altLang="zh-CN" b="1"/>
            </a:p>
          </p:txBody>
        </p:sp>
      </p:grpSp>
      <p:sp>
        <p:nvSpPr>
          <p:cNvPr id="43016" name="Rectangle 8" descr="花束"/>
          <p:cNvSpPr>
            <a:spLocks noChangeArrowheads="1"/>
          </p:cNvSpPr>
          <p:nvPr/>
        </p:nvSpPr>
        <p:spPr bwMode="auto">
          <a:xfrm>
            <a:off x="282575" y="1250950"/>
            <a:ext cx="8610600" cy="3833813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80000" tIns="72000" rIns="180000" bIns="72000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模板函数有一个</a:t>
            </a:r>
            <a:r>
              <a:rPr lang="zh-CN" altLang="en-US" sz="32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特点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，虽然模板参数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T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可以实例化成各种类型，但是</a:t>
            </a:r>
            <a:r>
              <a:rPr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采用模板参数</a:t>
            </a:r>
            <a:r>
              <a:rPr lang="en-US" altLang="zh-CN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T</a:t>
            </a:r>
            <a:r>
              <a:rPr lang="zh-CN" altLang="en-US" sz="2800" b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的各参数之间必须保持完全一致的类型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。模板类型并不具有隐式的类型转换，例如在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int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char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之间、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float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int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之间、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float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double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之间等的隐式类型转换。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    函数模板方法克服了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语言用大量不同函数名来表示相似功能；克服了</a:t>
            </a:r>
            <a:r>
              <a:rPr lang="en-US" altLang="zh-CN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C++</a:t>
            </a:r>
            <a:r>
              <a:rPr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楷体_GB2312" pitchFamily="49" charset="-122"/>
                <a:ea typeface="楷体_GB2312" pitchFamily="49" charset="-122"/>
              </a:rPr>
              <a:t>函数重载用相同函数名字重写几个函数的烦琐。</a:t>
            </a:r>
            <a:endParaRPr lang="zh-CN" altLang="en-US" sz="2800" b="1">
              <a:effectLst>
                <a:outerShdw blurRad="38100" dist="38100" dir="2700000" algn="tl">
                  <a:srgbClr val="FFFFFF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ChangeArrowheads="1"/>
          </p:cNvSpPr>
          <p:nvPr/>
        </p:nvSpPr>
        <p:spPr bwMode="auto">
          <a:xfrm>
            <a:off x="179388" y="549275"/>
            <a:ext cx="8820150" cy="6119813"/>
          </a:xfrm>
          <a:prstGeom prst="rect">
            <a:avLst/>
          </a:prstGeom>
          <a:noFill/>
          <a:ln w="9525">
            <a:solidFill>
              <a:srgbClr val="99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5329237" cy="6858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defRPr/>
            </a:pPr>
            <a:r>
              <a:rPr kumimoji="1"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函数模板与重载函数</a:t>
            </a:r>
            <a:r>
              <a:rPr kumimoji="1"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:</a:t>
            </a:r>
            <a:endParaRPr kumimoji="1" lang="en-US" altLang="zh-CN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49156" name="Picture 4" descr="cf62cb32105cb9d11a4cff2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-26988"/>
            <a:ext cx="1016000" cy="2133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3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539750" y="1412875"/>
            <a:ext cx="8204200" cy="4121150"/>
          </a:xfr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当模板函数与重载函数同时出现在一个程序体内时，</a:t>
            </a:r>
            <a:r>
              <a:rPr lang="en-US" altLang="zh-CN" sz="3000" b="1" dirty="0">
                <a:latin typeface="楷体_GB2312" pitchFamily="49" charset="-122"/>
                <a:ea typeface="楷体_GB2312" pitchFamily="49" charset="-122"/>
              </a:rPr>
              <a:t>C++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编译器的求解次序是</a:t>
            </a:r>
            <a:r>
              <a:rPr lang="zh-CN" altLang="en-US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先调用重载函数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；如果不匹配，则调用模板函数；如果还不匹配则进行强制类型转换，前面几种方法都不对，则最后报告出错。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  <a:p>
            <a:pPr marL="0" indent="0" eaLnBrk="1" hangingPunct="1">
              <a:lnSpc>
                <a:spcPct val="120000"/>
              </a:lnSpc>
              <a:buFont typeface="Wingdings" panose="05000000000000000000" pitchFamily="2" charset="2"/>
              <a:buNone/>
              <a:defRPr/>
            </a:pP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【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2.14】</a:t>
            </a:r>
            <a:r>
              <a:rPr lang="zh-CN" altLang="en-US" sz="3000" b="1" dirty="0">
                <a:solidFill>
                  <a:schemeClr val="tx2"/>
                </a:solidFill>
                <a:latin typeface="宋体" panose="02010600030101010101" pitchFamily="2" charset="-122"/>
              </a:rPr>
              <a:t>模板函数与重载函数。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8553" name="Group 9"/>
          <p:cNvGrpSpPr/>
          <p:nvPr/>
        </p:nvGrpSpPr>
        <p:grpSpPr bwMode="auto">
          <a:xfrm>
            <a:off x="6516688" y="5084763"/>
            <a:ext cx="1871662" cy="1433512"/>
            <a:chOff x="3969" y="3249"/>
            <a:chExt cx="1179" cy="903"/>
          </a:xfrm>
        </p:grpSpPr>
        <p:sp>
          <p:nvSpPr>
            <p:cNvPr id="108554" name="Rectangle 10"/>
            <p:cNvSpPr>
              <a:spLocks noChangeArrowheads="1"/>
            </p:cNvSpPr>
            <p:nvPr/>
          </p:nvSpPr>
          <p:spPr bwMode="auto">
            <a:xfrm>
              <a:off x="3969" y="3249"/>
              <a:ext cx="1179" cy="9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altLang="zh-CN" sz="8800" b="1">
                  <a:solidFill>
                    <a:schemeClr val="hlink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sym typeface="Wingdings" panose="05000000000000000000" pitchFamily="2" charset="2"/>
                </a:rPr>
                <a:t></a:t>
              </a:r>
              <a:endParaRPr lang="en-US" altLang="zh-CN" sz="8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sym typeface="Wingdings" panose="05000000000000000000" pitchFamily="2" charset="2"/>
              </a:endParaRPr>
            </a:p>
          </p:txBody>
        </p:sp>
        <p:sp>
          <p:nvSpPr>
            <p:cNvPr id="49161" name="Text Box 11"/>
            <p:cNvSpPr txBox="1">
              <a:spLocks noChangeArrowheads="1"/>
            </p:cNvSpPr>
            <p:nvPr/>
          </p:nvSpPr>
          <p:spPr bwMode="auto">
            <a:xfrm>
              <a:off x="4195" y="3473"/>
              <a:ext cx="77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  <a:buChar char="n"/>
                <a:defRPr sz="32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hlink"/>
                </a:buClr>
                <a:buSzPct val="55000"/>
                <a:buFont typeface="Wingdings" panose="05000000000000000000" pitchFamily="2" charset="2"/>
                <a:buChar char="n"/>
                <a:defRPr sz="28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folHlink"/>
                </a:buClr>
                <a:buSzPct val="50000"/>
                <a:buFont typeface="Wingdings" panose="05000000000000000000" pitchFamily="2" charset="2"/>
                <a:buChar char="n"/>
                <a:defRPr sz="24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55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50000"/>
                <a:buFont typeface="Wingdings" panose="05000000000000000000" pitchFamily="2" charset="2"/>
                <a:buChar char="n"/>
                <a:defRPr sz="2000"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b="1"/>
                <a:t>40</a:t>
              </a:r>
              <a:endParaRPr lang="en-US" altLang="zh-CN" b="1"/>
            </a:p>
          </p:txBody>
        </p:sp>
      </p:grpSp>
      <p:pic>
        <p:nvPicPr>
          <p:cNvPr id="108556" name="Picture 12" descr="2008041403130014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959475"/>
            <a:ext cx="871537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250825" y="1268413"/>
            <a:ext cx="8497888" cy="5135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/>
              <a:t>       </a:t>
            </a:r>
            <a:r>
              <a:rPr lang="zh-CN" altLang="en-US" sz="2600" b="1"/>
              <a:t>这一特点是使用命名空间的主要理由。在大型的计算机程序中，往往会出现成百上千个标识符。命名空间提供了一种</a:t>
            </a:r>
            <a:r>
              <a:rPr lang="zh-CN" altLang="en-US" sz="2800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隐藏区域标识符</a:t>
            </a:r>
            <a:r>
              <a:rPr lang="zh-CN" altLang="en-US" sz="2600" b="1"/>
              <a:t>的机制。通过将逻辑上相关的标识符组织成相应的命名空间，可使整个系统更加模块化。</a:t>
            </a:r>
            <a:endParaRPr lang="zh-CN" altLang="en-US" sz="2600" b="1"/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600" b="1"/>
              <a:t>       在编程语言中，命名空间是一种特殊的作用域，它包含了处于该作用域内的标识符，且本身也用一个标识符来表示，这样便将一系列在逻辑上相关的标识符用一个标识符组织了起来。许多现代编程语言都支持命名空间。</a:t>
            </a:r>
            <a:endParaRPr lang="zh-CN" altLang="en-US" sz="2600" b="1">
              <a:hlinkClick r:id="rId1" tooltip="函数 (计算机科学)"/>
            </a:endParaRPr>
          </a:p>
          <a:p>
            <a:pPr eaLnBrk="1" hangingPunct="1">
              <a:lnSpc>
                <a:spcPct val="140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zh-CN" sz="2600" b="1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179388" y="620713"/>
            <a:ext cx="8821737" cy="6121400"/>
          </a:xfrm>
          <a:prstGeom prst="rect">
            <a:avLst/>
          </a:prstGeom>
          <a:noFill/>
          <a:ln w="9525">
            <a:solidFill>
              <a:srgbClr val="0000D8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114425" y="188913"/>
            <a:ext cx="6626225" cy="647700"/>
          </a:xfrm>
          <a:solidFill>
            <a:srgbClr val="FFFFCC"/>
          </a:solidFill>
          <a:ln cap="flat" algn="ctr">
            <a:solidFill>
              <a:srgbClr val="0000D8"/>
            </a:solidFill>
            <a:miter lim="800000"/>
          </a:ln>
        </p:spPr>
        <p:txBody>
          <a:bodyPr/>
          <a:lstStyle/>
          <a:p>
            <a:pPr marL="0" indent="0" algn="ctr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2.4.1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为什么要引入</a:t>
            </a:r>
            <a:r>
              <a:rPr lang="zh-CN" altLang="en-US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命名空间</a:t>
            </a:r>
            <a:endParaRPr lang="zh-CN" altLang="en-US" b="1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221" name="Group 5"/>
          <p:cNvGrpSpPr/>
          <p:nvPr/>
        </p:nvGrpSpPr>
        <p:grpSpPr bwMode="auto">
          <a:xfrm>
            <a:off x="6659563" y="6021388"/>
            <a:ext cx="2305050" cy="692150"/>
            <a:chOff x="3742" y="3657"/>
            <a:chExt cx="1905" cy="572"/>
          </a:xfrm>
        </p:grpSpPr>
        <p:pic>
          <p:nvPicPr>
            <p:cNvPr id="9222" name="Picture 6" descr="0012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23" name="Group 7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9224" name="Picture 8" descr="BD14801_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5" name="Picture 9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9226" name="Picture 10" descr="00055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7" name="Picture 11" descr="0012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28" name="Picture 12" descr="BD14801_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39750" y="3357563"/>
            <a:ext cx="8208963" cy="332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2667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3395345" algn="l"/>
              </a:tabLst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tabLst>
                <a:tab pos="3395345" algn="l"/>
              </a:tabLst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花括号括起来的部分称声明块。声明块中可以包括：类、变量（带有初始化）、函数（带有定义）等。在域外使用域内的成员时，需加上名字空间名作为前缀，后面加上</a:t>
            </a:r>
            <a:r>
              <a:rPr kumimoji="1" lang="zh-CN" altLang="en-US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域操作符</a:t>
            </a:r>
            <a:r>
              <a:rPr kumimoji="1" lang="zh-CN" altLang="en-US" sz="30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kumimoji="1" lang="en-US" altLang="zh-CN" sz="3000" b="1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::</a:t>
            </a:r>
            <a:r>
              <a:rPr kumimoji="1" lang="en-US" altLang="zh-CN" sz="3000" b="1">
                <a:solidFill>
                  <a:srgbClr val="CC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。这里添加了名字空间名称的成员名被称为限定修饰名。如</a:t>
            </a:r>
            <a:r>
              <a:rPr kumimoji="1" lang="zh-CN" altLang="en-GB" sz="2600" b="1">
                <a:latin typeface="楷体_GB2312" pitchFamily="49" charset="-122"/>
                <a:ea typeface="楷体_GB2312" pitchFamily="49" charset="-122"/>
              </a:rPr>
              <a:t>：</a:t>
            </a:r>
            <a:r>
              <a:rPr kumimoji="1" lang="en-US" altLang="zh-CN" sz="2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ns1::a</a:t>
            </a:r>
            <a:r>
              <a:rPr kumimoji="1" lang="en-GB" altLang="zh-CN" sz="26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en-US" altLang="zh-CN" sz="2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ns1::fun1()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等等。</a:t>
            </a:r>
            <a:endParaRPr kumimoji="1" lang="zh-CN" altLang="en-US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  最外层的名字空间域称为全局名字空间域（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global namespace scope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），即文件域。</a:t>
            </a:r>
            <a:endParaRPr kumimoji="1"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403350" y="1303338"/>
            <a:ext cx="3384550" cy="1808162"/>
          </a:xfrm>
          <a:prstGeom prst="rect">
            <a:avLst/>
          </a:prstGeom>
          <a:solidFill>
            <a:srgbClr val="CCECFF"/>
          </a:solidFill>
          <a:ln w="9525">
            <a:solidFill>
              <a:schemeClr val="fol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solidFill>
                  <a:srgbClr val="0000D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namespace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ns1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{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D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float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a,b,c;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fun1( ){……}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}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0244" name="Rectangle 5"/>
          <p:cNvSpPr>
            <a:spLocks noChangeArrowheads="1"/>
          </p:cNvSpPr>
          <p:nvPr/>
        </p:nvSpPr>
        <p:spPr bwMode="auto">
          <a:xfrm>
            <a:off x="179388" y="549275"/>
            <a:ext cx="8821737" cy="619283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0245" name="AutoShape 6"/>
          <p:cNvSpPr/>
          <p:nvPr/>
        </p:nvSpPr>
        <p:spPr bwMode="auto">
          <a:xfrm>
            <a:off x="4932363" y="1879600"/>
            <a:ext cx="215900" cy="1189038"/>
          </a:xfrm>
          <a:prstGeom prst="rightBrace">
            <a:avLst>
              <a:gd name="adj1" fmla="val 45895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5292725" y="2205038"/>
            <a:ext cx="1584325" cy="528637"/>
          </a:xfrm>
          <a:prstGeom prst="rect">
            <a:avLst/>
          </a:prstGeom>
          <a:solidFill>
            <a:srgbClr val="009999"/>
          </a:solidFill>
          <a:ln w="9525" algn="ctr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声明块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0247" name="Rectangle 9"/>
          <p:cNvSpPr>
            <a:spLocks noChangeArrowheads="1"/>
          </p:cNvSpPr>
          <p:nvPr/>
        </p:nvSpPr>
        <p:spPr bwMode="auto">
          <a:xfrm>
            <a:off x="1762125" y="188913"/>
            <a:ext cx="5257800" cy="647700"/>
          </a:xfrm>
          <a:prstGeom prst="rect">
            <a:avLst/>
          </a:prstGeom>
          <a:solidFill>
            <a:srgbClr val="FFFFCC"/>
          </a:solidFill>
          <a:ln w="9525" algn="ctr">
            <a:solidFill>
              <a:srgbClr val="0000D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2.4.2  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如何创建命名空间</a:t>
            </a:r>
            <a:endParaRPr lang="zh-CN" altLang="en-US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8" name="Line 10"/>
          <p:cNvSpPr>
            <a:spLocks noChangeShapeType="1"/>
          </p:cNvSpPr>
          <p:nvPr/>
        </p:nvSpPr>
        <p:spPr bwMode="auto">
          <a:xfrm flipH="1">
            <a:off x="4356100" y="1557338"/>
            <a:ext cx="1152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5580063" y="1412875"/>
            <a:ext cx="2087562" cy="528638"/>
          </a:xfrm>
          <a:prstGeom prst="rect">
            <a:avLst/>
          </a:prstGeom>
          <a:solidFill>
            <a:srgbClr val="009999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命名空间名</a:t>
            </a:r>
            <a:endParaRPr kumimoji="1" lang="zh-CN" alt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179388" y="549275"/>
            <a:ext cx="8821737" cy="619283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1267" name="Rectangle 7"/>
          <p:cNvSpPr>
            <a:spLocks noChangeArrowheads="1"/>
          </p:cNvSpPr>
          <p:nvPr/>
        </p:nvSpPr>
        <p:spPr bwMode="auto">
          <a:xfrm>
            <a:off x="1762125" y="188913"/>
            <a:ext cx="5257800" cy="647700"/>
          </a:xfrm>
          <a:prstGeom prst="rect">
            <a:avLst/>
          </a:prstGeom>
          <a:solidFill>
            <a:srgbClr val="FFFFCC"/>
          </a:solidFill>
          <a:ln w="9525" algn="ctr">
            <a:solidFill>
              <a:srgbClr val="0000D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2.4.2  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如何创建命名空间</a:t>
            </a:r>
            <a:endParaRPr lang="zh-CN" altLang="en-US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570" name="Rectangle 10"/>
          <p:cNvSpPr>
            <a:spLocks noChangeArrowheads="1"/>
          </p:cNvSpPr>
          <p:nvPr/>
        </p:nvSpPr>
        <p:spPr bwMode="auto">
          <a:xfrm>
            <a:off x="466725" y="3330575"/>
            <a:ext cx="8353425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indent="266700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tabLst>
                <a:tab pos="3395345" algn="l"/>
              </a:tabLst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tabLst>
                <a:tab pos="3395345" algn="l"/>
              </a:tabLst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tabLst>
                <a:tab pos="3395345" algn="l"/>
              </a:tabLst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名字空间域可分层嵌套，有分层屏蔽作用。例如：</a:t>
            </a:r>
            <a:endParaRPr kumimoji="1" lang="zh-CN" altLang="en-US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solidFill>
                  <a:srgbClr val="0000D8"/>
                </a:solidFill>
                <a:latin typeface="楷体_GB2312" pitchFamily="49" charset="-122"/>
                <a:ea typeface="楷体_GB2312" pitchFamily="49" charset="-122"/>
              </a:rPr>
              <a:t>namespace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n1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{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en-US" altLang="zh-CN" sz="2600" b="1">
                <a:solidFill>
                  <a:srgbClr val="0000D8"/>
                </a:solidFill>
                <a:latin typeface="楷体_GB2312" pitchFamily="49" charset="-122"/>
                <a:ea typeface="楷体_GB2312" pitchFamily="49" charset="-122"/>
              </a:rPr>
              <a:t>namespace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n2 </a:t>
            </a:r>
            <a:r>
              <a:rPr kumimoji="1" lang="en-US" altLang="zh-CN" sz="2600" b="1"/>
              <a:t>// </a:t>
            </a:r>
            <a:r>
              <a:rPr kumimoji="1" lang="zh-CN" altLang="en-US" sz="2600" b="1"/>
              <a:t>名字空间嵌套</a:t>
            </a:r>
            <a:endParaRPr kumimoji="1" lang="zh-CN" altLang="en-US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{	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kumimoji="1" lang="en-US" altLang="zh-CN" sz="2600" b="1">
                <a:solidFill>
                  <a:srgbClr val="0000D8"/>
                </a:solidFill>
                <a:latin typeface="楷体_GB2312" pitchFamily="49" charset="-122"/>
                <a:ea typeface="楷体_GB2312" pitchFamily="49" charset="-122"/>
              </a:rPr>
              <a:t>class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matrix{</a:t>
            </a:r>
            <a:r>
              <a:rPr kumimoji="1" lang="en-US" altLang="zh-CN" sz="2600" b="1"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}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   }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}</a:t>
            </a:r>
            <a:endParaRPr kumimoji="1" lang="en-US" altLang="zh-CN" sz="2600" b="1">
              <a:latin typeface="楷体_GB2312" pitchFamily="49" charset="-122"/>
              <a:ea typeface="楷体_GB2312" pitchFamily="49" charset="-122"/>
            </a:endParaRPr>
          </a:p>
          <a:p>
            <a:pPr algn="just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访问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matrix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，可写：</a:t>
            </a:r>
            <a:r>
              <a:rPr kumimoji="1" lang="en-US" altLang="zh-CN" sz="2600" b="1">
                <a:latin typeface="楷体_GB2312" pitchFamily="49" charset="-122"/>
                <a:ea typeface="楷体_GB2312" pitchFamily="49" charset="-122"/>
              </a:rPr>
              <a:t>n1::n2::matrix </a:t>
            </a:r>
            <a:r>
              <a:rPr kumimoji="1" lang="zh-CN" altLang="en-US" sz="2600" b="1">
                <a:latin typeface="楷体_GB2312" pitchFamily="49" charset="-122"/>
                <a:ea typeface="楷体_GB2312" pitchFamily="49" charset="-122"/>
              </a:rPr>
              <a:t>。</a:t>
            </a:r>
            <a:endParaRPr kumimoji="1" lang="zh-CN" altLang="en-US" sz="2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6571" name="Text Box 11"/>
          <p:cNvSpPr txBox="1">
            <a:spLocks noChangeArrowheads="1"/>
          </p:cNvSpPr>
          <p:nvPr/>
        </p:nvSpPr>
        <p:spPr bwMode="auto">
          <a:xfrm>
            <a:off x="1403350" y="1303338"/>
            <a:ext cx="3384550" cy="1808162"/>
          </a:xfrm>
          <a:prstGeom prst="rect">
            <a:avLst/>
          </a:prstGeom>
          <a:solidFill>
            <a:srgbClr val="CCECFF"/>
          </a:solidFill>
          <a:ln w="9525">
            <a:solidFill>
              <a:schemeClr val="fol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solidFill>
                  <a:srgbClr val="0000D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namespace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ns1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{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</a:t>
            </a:r>
            <a:r>
              <a:rPr lang="en-US" altLang="zh-CN" sz="3200" b="1">
                <a:solidFill>
                  <a:srgbClr val="0000D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</a:rPr>
              <a:t>float</a:t>
            </a: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a,b,c;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     fun1( ){……}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  <a:p>
            <a:pPr eaLnBrk="1" hangingPunct="1">
              <a:lnSpc>
                <a:spcPct val="70000"/>
              </a:lnSpc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</a:rPr>
              <a:t>}</a:t>
            </a:r>
            <a:endParaRPr lang="en-US" altLang="zh-CN" sz="3200" b="1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1270" name="AutoShape 12"/>
          <p:cNvSpPr/>
          <p:nvPr/>
        </p:nvSpPr>
        <p:spPr bwMode="auto">
          <a:xfrm>
            <a:off x="4932363" y="1879600"/>
            <a:ext cx="215900" cy="1189038"/>
          </a:xfrm>
          <a:prstGeom prst="rightBrace">
            <a:avLst>
              <a:gd name="adj1" fmla="val 45895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66573" name="Text Box 13"/>
          <p:cNvSpPr txBox="1">
            <a:spLocks noChangeArrowheads="1"/>
          </p:cNvSpPr>
          <p:nvPr/>
        </p:nvSpPr>
        <p:spPr bwMode="auto">
          <a:xfrm>
            <a:off x="5292725" y="2205038"/>
            <a:ext cx="1584325" cy="528637"/>
          </a:xfrm>
          <a:prstGeom prst="rect">
            <a:avLst/>
          </a:prstGeom>
          <a:solidFill>
            <a:srgbClr val="009999"/>
          </a:solidFill>
          <a:ln w="9525" algn="ctr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声明块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11272" name="Line 14"/>
          <p:cNvSpPr>
            <a:spLocks noChangeShapeType="1"/>
          </p:cNvSpPr>
          <p:nvPr/>
        </p:nvSpPr>
        <p:spPr bwMode="auto">
          <a:xfrm flipH="1">
            <a:off x="4356100" y="1557338"/>
            <a:ext cx="11525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5580063" y="1412875"/>
            <a:ext cx="2087562" cy="528638"/>
          </a:xfrm>
          <a:prstGeom prst="rect">
            <a:avLst/>
          </a:prstGeom>
          <a:solidFill>
            <a:srgbClr val="009999"/>
          </a:solidFill>
          <a:ln w="9525">
            <a:solidFill>
              <a:srgbClr val="FF99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命名空间名</a:t>
            </a:r>
            <a:endParaRPr kumimoji="1" lang="zh-CN" altLang="en-US" sz="4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anose="02010609060101010101" pitchFamily="49" charset="-122"/>
            </a:endParaRPr>
          </a:p>
        </p:txBody>
      </p:sp>
      <p:grpSp>
        <p:nvGrpSpPr>
          <p:cNvPr id="11274" name="Group 16"/>
          <p:cNvGrpSpPr/>
          <p:nvPr/>
        </p:nvGrpSpPr>
        <p:grpSpPr bwMode="auto">
          <a:xfrm>
            <a:off x="6659563" y="6021388"/>
            <a:ext cx="2305050" cy="692150"/>
            <a:chOff x="3742" y="3657"/>
            <a:chExt cx="1905" cy="572"/>
          </a:xfrm>
        </p:grpSpPr>
        <p:pic>
          <p:nvPicPr>
            <p:cNvPr id="11275" name="Picture 17" descr="0012"/>
            <p:cNvPicPr>
              <a:picLocks noChangeAspect="1" noChangeArrowheads="1" noCrop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76" name="Group 18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11277" name="Picture 19" descr="BD14801_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8" name="Picture 20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279" name="Picture 21" descr="00055"/>
              <p:cNvPicPr>
                <a:picLocks noChangeAspect="1" noChangeArrowheads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0" name="Picture 22" descr="0012"/>
              <p:cNvPicPr>
                <a:picLocks noChangeAspect="1" noChangeArrowheads="1" noCrop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1" name="Picture 23" descr="BD14801_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3"/>
          <p:cNvSpPr>
            <a:spLocks noChangeArrowheads="1"/>
          </p:cNvSpPr>
          <p:nvPr/>
        </p:nvSpPr>
        <p:spPr bwMode="auto">
          <a:xfrm>
            <a:off x="755650" y="2492375"/>
            <a:ext cx="7488238" cy="3024188"/>
          </a:xfrm>
          <a:prstGeom prst="rect">
            <a:avLst/>
          </a:prstGeom>
          <a:solidFill>
            <a:srgbClr val="CCE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179388" y="549275"/>
            <a:ext cx="8821737" cy="619283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1762125" y="188913"/>
            <a:ext cx="6122988" cy="647700"/>
          </a:xfrm>
          <a:prstGeom prst="rect">
            <a:avLst/>
          </a:prstGeom>
          <a:solidFill>
            <a:srgbClr val="FFFFCC"/>
          </a:solidFill>
          <a:ln w="9525" algn="ctr">
            <a:solidFill>
              <a:srgbClr val="0000D8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2.4.3   </a:t>
            </a:r>
            <a:r>
              <a:rPr lang="zh-CN" altLang="en-US" b="1">
                <a:solidFill>
                  <a:schemeClr val="fol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如何访问命名空间成员</a:t>
            </a:r>
            <a:endParaRPr lang="zh-CN" altLang="en-US" b="1">
              <a:solidFill>
                <a:schemeClr val="fol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3" name="Text Box 10"/>
          <p:cNvSpPr txBox="1">
            <a:spLocks noChangeArrowheads="1"/>
          </p:cNvSpPr>
          <p:nvPr/>
        </p:nvSpPr>
        <p:spPr bwMode="auto">
          <a:xfrm>
            <a:off x="1042988" y="2565400"/>
            <a:ext cx="7199312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Blip>
                <a:blip r:embed="rId1"/>
              </a:buBlip>
            </a:pPr>
            <a:r>
              <a:rPr kumimoji="1" lang="en-US" altLang="zh-CN" sz="4000" b="1"/>
              <a:t>1.</a:t>
            </a:r>
            <a:r>
              <a:rPr lang="en-US" altLang="zh-CN" sz="4000"/>
              <a:t>  </a:t>
            </a:r>
            <a:r>
              <a:rPr kumimoji="1" lang="zh-CN" altLang="en-US" sz="4000" b="1"/>
              <a:t>使用</a:t>
            </a:r>
            <a:r>
              <a:rPr kumimoji="1" lang="zh-CN" altLang="en-US" sz="4000" b="1">
                <a:solidFill>
                  <a:srgbClr val="0000D8"/>
                </a:solidFill>
                <a:ea typeface="黑体" panose="02010609060101010101" pitchFamily="49" charset="-122"/>
              </a:rPr>
              <a:t>域操作符</a:t>
            </a:r>
            <a:r>
              <a:rPr kumimoji="1" lang="zh-CN" altLang="en-US" sz="4000" b="1"/>
              <a:t>直接访问</a:t>
            </a:r>
            <a:endParaRPr kumimoji="1" lang="zh-CN" altLang="en-US" sz="40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Blip>
                <a:blip r:embed="rId1"/>
              </a:buBlip>
            </a:pPr>
            <a:r>
              <a:rPr kumimoji="1" lang="en-US" altLang="zh-CN" sz="4000" b="1"/>
              <a:t>2.  </a:t>
            </a:r>
            <a:r>
              <a:rPr kumimoji="1" lang="zh-CN" altLang="en-US" sz="4000" b="1"/>
              <a:t>使用</a:t>
            </a:r>
            <a:r>
              <a:rPr kumimoji="1" lang="en-US" altLang="zh-CN" sz="4000" b="1">
                <a:solidFill>
                  <a:srgbClr val="0000D8"/>
                </a:solidFill>
              </a:rPr>
              <a:t>using</a:t>
            </a:r>
            <a:r>
              <a:rPr kumimoji="1" lang="en-US" altLang="zh-CN" sz="4000" b="1"/>
              <a:t> </a:t>
            </a:r>
            <a:r>
              <a:rPr kumimoji="1" lang="zh-CN" altLang="en-US" sz="4000" b="1"/>
              <a:t>声明</a:t>
            </a:r>
            <a:endParaRPr kumimoji="1" lang="zh-CN" altLang="en-US" sz="4000" b="1"/>
          </a:p>
          <a:p>
            <a:pPr eaLnBrk="1" hangingPunct="1">
              <a:spcBef>
                <a:spcPct val="50000"/>
              </a:spcBef>
              <a:buClrTx/>
              <a:buSzTx/>
              <a:buFontTx/>
              <a:buBlip>
                <a:blip r:embed="rId1"/>
              </a:buBlip>
            </a:pPr>
            <a:r>
              <a:rPr kumimoji="1" lang="en-US" altLang="zh-CN" sz="4000" b="1"/>
              <a:t>3.  </a:t>
            </a:r>
            <a:r>
              <a:rPr kumimoji="1" lang="zh-CN" altLang="en-US" sz="4000" b="1"/>
              <a:t>使用</a:t>
            </a:r>
            <a:r>
              <a:rPr kumimoji="1" lang="en-US" altLang="zh-CN" sz="4000" b="1">
                <a:solidFill>
                  <a:srgbClr val="0000D8"/>
                </a:solidFill>
              </a:rPr>
              <a:t>using</a:t>
            </a:r>
            <a:r>
              <a:rPr kumimoji="1" lang="en-US" altLang="zh-CN" sz="4000" b="1"/>
              <a:t> </a:t>
            </a:r>
            <a:r>
              <a:rPr kumimoji="1" lang="zh-CN" altLang="en-US" sz="4000" b="1"/>
              <a:t>指令</a:t>
            </a:r>
            <a:endParaRPr kumimoji="1" lang="zh-CN" altLang="en-US" sz="4000" b="1"/>
          </a:p>
        </p:txBody>
      </p:sp>
      <p:sp>
        <p:nvSpPr>
          <p:cNvPr id="12294" name="Text Box 14"/>
          <p:cNvSpPr txBox="1">
            <a:spLocks noChangeArrowheads="1"/>
          </p:cNvSpPr>
          <p:nvPr/>
        </p:nvSpPr>
        <p:spPr bwMode="auto">
          <a:xfrm>
            <a:off x="827088" y="1412875"/>
            <a:ext cx="7200900" cy="696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3600" b="1">
                <a:solidFill>
                  <a:schemeClr val="folHlink"/>
                </a:solidFill>
                <a:ea typeface="黑体" panose="02010609060101010101" pitchFamily="49" charset="-122"/>
              </a:rPr>
              <a:t>访问命名空间成员，有三种方法：</a:t>
            </a:r>
            <a:endParaRPr lang="zh-CN" altLang="en-US" sz="3600">
              <a:ea typeface="黑体" panose="02010609060101010101" pitchFamily="49" charset="-122"/>
            </a:endParaRPr>
          </a:p>
        </p:txBody>
      </p:sp>
      <p:grpSp>
        <p:nvGrpSpPr>
          <p:cNvPr id="12295" name="Group 15"/>
          <p:cNvGrpSpPr/>
          <p:nvPr/>
        </p:nvGrpSpPr>
        <p:grpSpPr bwMode="auto">
          <a:xfrm>
            <a:off x="5795963" y="5661025"/>
            <a:ext cx="3168650" cy="1052513"/>
            <a:chOff x="3742" y="3657"/>
            <a:chExt cx="1905" cy="572"/>
          </a:xfrm>
        </p:grpSpPr>
        <p:pic>
          <p:nvPicPr>
            <p:cNvPr id="12302" name="Picture 16" descr="0012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5285" y="3664"/>
              <a:ext cx="350" cy="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303" name="Group 17"/>
            <p:cNvGrpSpPr/>
            <p:nvPr/>
          </p:nvGrpSpPr>
          <p:grpSpPr bwMode="auto">
            <a:xfrm>
              <a:off x="3742" y="3657"/>
              <a:ext cx="1899" cy="572"/>
              <a:chOff x="4377" y="3884"/>
              <a:chExt cx="1175" cy="363"/>
            </a:xfrm>
          </p:grpSpPr>
          <p:pic>
            <p:nvPicPr>
              <p:cNvPr id="12304" name="Picture 18" descr="BD14801_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961" t="-23077"/>
              <a:stretch>
                <a:fillRect/>
              </a:stretch>
            </p:blipFill>
            <p:spPr bwMode="auto">
              <a:xfrm>
                <a:off x="4377" y="4156"/>
                <a:ext cx="1175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5" name="Picture 19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892" t="32242" r="66414" b="61581"/>
              <a:stretch>
                <a:fillRect/>
              </a:stretch>
            </p:blipFill>
            <p:spPr bwMode="auto">
              <a:xfrm>
                <a:off x="5058" y="3956"/>
                <a:ext cx="317" cy="2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2306" name="Picture 20" descr="00055"/>
              <p:cNvPicPr>
                <a:picLocks noChangeAspect="1" noChangeArrowheads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89" y="4137"/>
                <a:ext cx="105" cy="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7" name="Picture 21" descr="0012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5400000">
                <a:off x="4798" y="4060"/>
                <a:ext cx="165" cy="1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08" name="Picture 22" descr="BD14801_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3077" t="40274" r="7692" b="44577"/>
              <a:stretch>
                <a:fillRect/>
              </a:stretch>
            </p:blipFill>
            <p:spPr bwMode="auto">
              <a:xfrm>
                <a:off x="5420" y="3884"/>
                <a:ext cx="45" cy="3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7608" name="Text Box 24"/>
          <p:cNvSpPr txBox="1">
            <a:spLocks noChangeArrowheads="1"/>
          </p:cNvSpPr>
          <p:nvPr/>
        </p:nvSpPr>
        <p:spPr bwMode="auto">
          <a:xfrm>
            <a:off x="1116013" y="3500438"/>
            <a:ext cx="5832475" cy="18430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180000" bIns="18000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3600" b="1">
                <a:solidFill>
                  <a:srgbClr val="CC0000"/>
                </a:solidFill>
              </a:rPr>
              <a:t>    </a:t>
            </a:r>
            <a:r>
              <a:rPr kumimoji="1" lang="en-US" altLang="zh-CN" sz="3600" b="1"/>
              <a:t>ns1::a</a:t>
            </a:r>
            <a:endParaRPr kumimoji="1" lang="en-US" altLang="zh-CN" sz="3600" b="1"/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3600" b="1"/>
              <a:t>    n1::n2::matrix</a:t>
            </a:r>
            <a:endParaRPr kumimoji="1" lang="en-US" altLang="zh-CN" sz="3600" b="1">
              <a:solidFill>
                <a:srgbClr val="CC0000"/>
              </a:solidFill>
            </a:endParaRPr>
          </a:p>
        </p:txBody>
      </p:sp>
      <p:sp>
        <p:nvSpPr>
          <p:cNvPr id="67609" name="Text Box 25"/>
          <p:cNvSpPr txBox="1">
            <a:spLocks noChangeArrowheads="1"/>
          </p:cNvSpPr>
          <p:nvPr/>
        </p:nvSpPr>
        <p:spPr bwMode="auto">
          <a:xfrm>
            <a:off x="323850" y="908050"/>
            <a:ext cx="8675688" cy="57673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#include</a:t>
            </a:r>
            <a:r>
              <a:rPr lang="en-US" altLang="zh-CN" sz="2600" b="1"/>
              <a:t>&lt;iostream&gt;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using namespace</a:t>
            </a:r>
            <a:r>
              <a:rPr lang="en-US" altLang="zh-CN" sz="2600" b="1"/>
              <a:t> std;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namespace</a:t>
            </a:r>
            <a:r>
              <a:rPr lang="en-US" altLang="zh-CN" sz="2600" b="1"/>
              <a:t> A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{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x=1;  }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namespace</a:t>
            </a:r>
            <a:r>
              <a:rPr lang="en-US" altLang="zh-CN" sz="2600" b="1"/>
              <a:t> B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{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x=2;  }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void</a:t>
            </a:r>
            <a:r>
              <a:rPr lang="en-US" altLang="zh-CN" sz="2600" b="1"/>
              <a:t> main()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{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 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y=x;     </a:t>
            </a:r>
            <a:endParaRPr lang="es-ES" altLang="zh-CN" sz="2400" b="1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s-ES" altLang="zh-CN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a=A::x;    </a:t>
            </a:r>
            <a:endParaRPr lang="en-US" altLang="zh-CN" sz="2200" b="1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    int</a:t>
            </a:r>
            <a:r>
              <a:rPr lang="en-US" altLang="zh-CN" sz="2600" b="1"/>
              <a:t> b=B::x;    </a:t>
            </a:r>
            <a:endParaRPr lang="en-US" altLang="zh-CN" sz="2200" b="1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    cout&lt;&lt;a&lt;&lt;b&lt;&lt;endl;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}</a:t>
            </a:r>
            <a:endParaRPr lang="en-US" altLang="zh-CN" sz="2600" b="1"/>
          </a:p>
        </p:txBody>
      </p:sp>
      <p:sp>
        <p:nvSpPr>
          <p:cNvPr id="67610" name="Text Box 26"/>
          <p:cNvSpPr txBox="1">
            <a:spLocks noChangeArrowheads="1"/>
          </p:cNvSpPr>
          <p:nvPr/>
        </p:nvSpPr>
        <p:spPr bwMode="auto">
          <a:xfrm>
            <a:off x="2268538" y="4411663"/>
            <a:ext cx="6624637" cy="457200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s-ES" altLang="zh-CN" sz="2400" b="1">
                <a:solidFill>
                  <a:srgbClr val="008000"/>
                </a:solidFill>
              </a:rPr>
              <a:t>//error C2065: 'x' : undeclared identifier</a:t>
            </a:r>
            <a:endParaRPr lang="en-US" altLang="zh-CN" sz="2400" b="1">
              <a:solidFill>
                <a:srgbClr val="008000"/>
              </a:solidFill>
            </a:endParaRPr>
          </a:p>
        </p:txBody>
      </p:sp>
      <p:sp>
        <p:nvSpPr>
          <p:cNvPr id="67611" name="Text Box 27"/>
          <p:cNvSpPr txBox="1">
            <a:spLocks noChangeArrowheads="1"/>
          </p:cNvSpPr>
          <p:nvPr/>
        </p:nvSpPr>
        <p:spPr bwMode="auto">
          <a:xfrm>
            <a:off x="3276600" y="5143500"/>
            <a:ext cx="1368425" cy="427038"/>
          </a:xfrm>
          <a:prstGeom prst="rect">
            <a:avLst/>
          </a:prstGeom>
          <a:solidFill>
            <a:srgbClr val="EAEAE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200" b="1">
                <a:solidFill>
                  <a:srgbClr val="008000"/>
                </a:solidFill>
              </a:rPr>
              <a:t>//OK</a:t>
            </a:r>
            <a:endParaRPr lang="en-US" altLang="zh-CN" sz="2200" b="1">
              <a:solidFill>
                <a:srgbClr val="008000"/>
              </a:solidFill>
            </a:endParaRPr>
          </a:p>
        </p:txBody>
      </p:sp>
      <p:sp>
        <p:nvSpPr>
          <p:cNvPr id="67612" name="AutoShape 28"/>
          <p:cNvSpPr/>
          <p:nvPr/>
        </p:nvSpPr>
        <p:spPr bwMode="auto">
          <a:xfrm>
            <a:off x="2987675" y="5072063"/>
            <a:ext cx="71438" cy="576262"/>
          </a:xfrm>
          <a:prstGeom prst="rightBrace">
            <a:avLst>
              <a:gd name="adj1" fmla="val 67222"/>
              <a:gd name="adj2" fmla="val 50000"/>
            </a:avLst>
          </a:prstGeom>
          <a:noFill/>
          <a:ln w="3810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sz="1800">
              <a:solidFill>
                <a:srgbClr val="008000"/>
              </a:solidFill>
            </a:endParaRPr>
          </a:p>
        </p:txBody>
      </p:sp>
      <p:sp>
        <p:nvSpPr>
          <p:cNvPr id="67613" name="AutoShape 2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451725" y="1268413"/>
            <a:ext cx="1152525" cy="863600"/>
          </a:xfrm>
          <a:prstGeom prst="actionButtonBlank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A5002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zh-CN" altLang="en-US" sz="4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例</a:t>
            </a:r>
            <a:endParaRPr lang="zh-CN" altLang="en-US" sz="4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6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6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67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8" grpId="0" animBg="1"/>
      <p:bldP spid="67609" grpId="0" animBg="1"/>
      <p:bldP spid="67610" grpId="0" animBg="1"/>
      <p:bldP spid="67611" grpId="0" animBg="1"/>
      <p:bldP spid="67612" grpId="0" animBg="1"/>
      <p:bldP spid="676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6" name="Rectangle 20"/>
          <p:cNvSpPr>
            <a:spLocks noChangeArrowheads="1"/>
          </p:cNvSpPr>
          <p:nvPr/>
        </p:nvSpPr>
        <p:spPr bwMode="auto">
          <a:xfrm>
            <a:off x="2195513" y="4149725"/>
            <a:ext cx="2016125" cy="6477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60437" name="Rectangle 21"/>
          <p:cNvSpPr>
            <a:spLocks noChangeArrowheads="1"/>
          </p:cNvSpPr>
          <p:nvPr/>
        </p:nvSpPr>
        <p:spPr bwMode="auto">
          <a:xfrm>
            <a:off x="5580063" y="2133600"/>
            <a:ext cx="2232025" cy="647700"/>
          </a:xfrm>
          <a:prstGeom prst="rect">
            <a:avLst/>
          </a:prstGeom>
          <a:solidFill>
            <a:srgbClr val="FFFFCC"/>
          </a:solidFill>
          <a:ln w="38100">
            <a:solidFill>
              <a:schemeClr val="hlink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684213" y="2060575"/>
            <a:ext cx="8135937" cy="460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/>
              <a:t>使用</a:t>
            </a:r>
            <a:r>
              <a:rPr kumimoji="1" lang="en-US" altLang="zh-CN" b="1"/>
              <a:t>using</a:t>
            </a:r>
            <a:r>
              <a:rPr kumimoji="1" lang="zh-CN" altLang="en-US" b="1"/>
              <a:t>声明可只写一次 </a:t>
            </a:r>
            <a:r>
              <a:rPr kumimoji="1" lang="zh-CN" altLang="en-US" b="1">
                <a:ea typeface="黑体" panose="02010609060101010101" pitchFamily="49" charset="-122"/>
              </a:rPr>
              <a:t>限定修饰名</a:t>
            </a:r>
            <a:r>
              <a:rPr kumimoji="1" lang="en-US" altLang="zh-CN" b="1"/>
              <a:t>using</a:t>
            </a:r>
            <a:r>
              <a:rPr kumimoji="1" lang="zh-CN" altLang="en-US" b="1"/>
              <a:t>声明以关键字</a:t>
            </a:r>
            <a:r>
              <a:rPr kumimoji="1" lang="en-US" altLang="zh-CN" b="1"/>
              <a:t>using</a:t>
            </a:r>
            <a:r>
              <a:rPr kumimoji="1" lang="zh-CN" altLang="en-US" b="1"/>
              <a:t>开头，后面是被限定修饰的名字空间成员名，例如：</a:t>
            </a:r>
            <a:endParaRPr kumimoji="1" lang="zh-CN" altLang="en-US" b="1"/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600" b="1">
                <a:solidFill>
                  <a:schemeClr val="folHlink"/>
                </a:solidFill>
              </a:rPr>
              <a:t>using  </a:t>
            </a:r>
            <a:r>
              <a:rPr kumimoji="1" lang="en-US" altLang="zh-CN" sz="3600" b="1"/>
              <a:t>n1::n2:: matrix;</a:t>
            </a:r>
            <a:endParaRPr kumimoji="1" lang="en-US" altLang="zh-CN" sz="3600" b="1"/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endParaRPr kumimoji="1" lang="en-US" altLang="zh-CN" b="1"/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/>
              <a:t>以后在程序中使用</a:t>
            </a:r>
            <a:r>
              <a:rPr kumimoji="1" lang="en-US" altLang="zh-CN" b="1"/>
              <a:t>matrix</a:t>
            </a:r>
            <a:r>
              <a:rPr kumimoji="1" lang="zh-CN" altLang="en-US" b="1"/>
              <a:t>时，就可以直接使用成员名，而不必使用限定修饰名。	</a:t>
            </a:r>
            <a:endParaRPr kumimoji="1" lang="zh-CN" altLang="en-US" b="1"/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1692275" y="260350"/>
            <a:ext cx="5472113" cy="771525"/>
          </a:xfrm>
          <a:prstGeom prst="rect">
            <a:avLst/>
          </a:prstGeom>
          <a:solidFill>
            <a:srgbClr val="CCECFF"/>
          </a:solidFill>
          <a:ln w="9525">
            <a:solidFill>
              <a:srgbClr val="009999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kumimoji="1" lang="en-US" altLang="zh-CN" sz="4400" b="1"/>
              <a:t>2. </a:t>
            </a:r>
            <a:r>
              <a:rPr kumimoji="1" lang="zh-CN" altLang="en-US" sz="4400" b="1"/>
              <a:t>使用</a:t>
            </a:r>
            <a:r>
              <a:rPr kumimoji="1" lang="en-US" altLang="zh-CN" sz="4400" b="1">
                <a:solidFill>
                  <a:srgbClr val="0000D8"/>
                </a:solidFill>
              </a:rPr>
              <a:t>using</a:t>
            </a:r>
            <a:r>
              <a:rPr kumimoji="1" lang="en-US" altLang="zh-CN" sz="4400" b="1"/>
              <a:t> </a:t>
            </a:r>
            <a:r>
              <a:rPr kumimoji="1" lang="zh-CN" altLang="en-US" sz="4400" b="1"/>
              <a:t>声明</a:t>
            </a:r>
            <a:endParaRPr kumimoji="1" lang="zh-CN" altLang="en-US" sz="4400" b="1"/>
          </a:p>
        </p:txBody>
      </p:sp>
      <p:sp>
        <p:nvSpPr>
          <p:cNvPr id="60439" name="Text Box 23"/>
          <p:cNvSpPr txBox="1">
            <a:spLocks noChangeArrowheads="1"/>
          </p:cNvSpPr>
          <p:nvPr/>
        </p:nvSpPr>
        <p:spPr bwMode="auto">
          <a:xfrm>
            <a:off x="323850" y="1046163"/>
            <a:ext cx="8675688" cy="57673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#include</a:t>
            </a:r>
            <a:r>
              <a:rPr lang="en-US" altLang="zh-CN" sz="2600" b="1"/>
              <a:t>&lt;iostream&gt;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using namespace</a:t>
            </a:r>
            <a:r>
              <a:rPr lang="en-US" altLang="zh-CN" sz="2600" b="1"/>
              <a:t> std;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namespace</a:t>
            </a:r>
            <a:r>
              <a:rPr lang="en-US" altLang="zh-CN" sz="2600" b="1"/>
              <a:t> A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{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x=1;  }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namespace</a:t>
            </a:r>
            <a:r>
              <a:rPr lang="en-US" altLang="zh-CN" sz="2600" b="1"/>
              <a:t> B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{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x=2;  }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void</a:t>
            </a:r>
            <a:r>
              <a:rPr lang="en-US" altLang="zh-CN" sz="2600" b="1"/>
              <a:t> main()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{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 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y=x;     </a:t>
            </a:r>
            <a:endParaRPr lang="es-ES" altLang="zh-CN" sz="2400" b="1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s-ES" altLang="zh-CN" b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en-US" altLang="zh-CN" sz="2600" b="1">
                <a:solidFill>
                  <a:srgbClr val="0000D8"/>
                </a:solidFill>
              </a:rPr>
              <a:t>int</a:t>
            </a:r>
            <a:r>
              <a:rPr lang="en-US" altLang="zh-CN" sz="2600" b="1"/>
              <a:t> a=A::x;    </a:t>
            </a:r>
            <a:endParaRPr lang="en-US" altLang="zh-CN" sz="2200" b="1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>
                <a:solidFill>
                  <a:srgbClr val="0000D8"/>
                </a:solidFill>
              </a:rPr>
              <a:t>    int</a:t>
            </a:r>
            <a:r>
              <a:rPr lang="en-US" altLang="zh-CN" sz="2600" b="1"/>
              <a:t> b=B::x;    </a:t>
            </a:r>
            <a:endParaRPr lang="en-US" altLang="zh-CN" sz="2200" b="1">
              <a:solidFill>
                <a:srgbClr val="008000"/>
              </a:solidFill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    cout&lt;&lt;a&lt;&lt;b&lt;&lt;endl;</a:t>
            </a:r>
            <a:endParaRPr lang="en-US" altLang="zh-CN" sz="2600" b="1"/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600" b="1"/>
              <a:t>}</a:t>
            </a:r>
            <a:endParaRPr lang="en-US" altLang="zh-CN" sz="2600" b="1"/>
          </a:p>
        </p:txBody>
      </p:sp>
      <p:sp>
        <p:nvSpPr>
          <p:cNvPr id="60440" name="Text Box 24"/>
          <p:cNvSpPr txBox="1">
            <a:spLocks noChangeArrowheads="1"/>
          </p:cNvSpPr>
          <p:nvPr/>
        </p:nvSpPr>
        <p:spPr bwMode="auto">
          <a:xfrm>
            <a:off x="755650" y="4564063"/>
            <a:ext cx="2663825" cy="449262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using</a:t>
            </a:r>
            <a:r>
              <a:rPr lang="en-US" altLang="zh-CN" sz="2600" b="1"/>
              <a:t> A::x;</a:t>
            </a:r>
            <a:endParaRPr lang="en-US" altLang="zh-CN" sz="2600" b="1"/>
          </a:p>
        </p:txBody>
      </p:sp>
      <p:sp>
        <p:nvSpPr>
          <p:cNvPr id="60441" name="Text Box 25"/>
          <p:cNvSpPr txBox="1">
            <a:spLocks noChangeArrowheads="1"/>
          </p:cNvSpPr>
          <p:nvPr/>
        </p:nvSpPr>
        <p:spPr bwMode="auto">
          <a:xfrm>
            <a:off x="755650" y="5084763"/>
            <a:ext cx="2087563" cy="409575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600" b="1">
                <a:solidFill>
                  <a:srgbClr val="0000FF"/>
                </a:solidFill>
              </a:rPr>
              <a:t>int</a:t>
            </a:r>
            <a:r>
              <a:rPr lang="en-US" altLang="zh-CN" sz="2600" b="1"/>
              <a:t> a=x;</a:t>
            </a:r>
            <a:endParaRPr lang="en-US" altLang="zh-CN" sz="2600" b="1"/>
          </a:p>
        </p:txBody>
      </p:sp>
      <p:sp>
        <p:nvSpPr>
          <p:cNvPr id="60442" name="AutoShape 2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451725" y="1268413"/>
            <a:ext cx="1152525" cy="863600"/>
          </a:xfrm>
          <a:prstGeom prst="actionButtonBlank">
            <a:avLst/>
          </a:prstGeom>
          <a:gradFill rotWithShape="1">
            <a:gsLst>
              <a:gs pos="0">
                <a:schemeClr val="folHlink">
                  <a:gamma/>
                  <a:shade val="46275"/>
                  <a:invGamma/>
                </a:schemeClr>
              </a:gs>
              <a:gs pos="100000">
                <a:schemeClr val="folHlink"/>
              </a:gs>
            </a:gsLst>
            <a:path path="rect">
              <a:fillToRect l="50000" t="50000" r="50000" b="50000"/>
            </a:path>
          </a:gradFill>
          <a:ln w="12700">
            <a:solidFill>
              <a:srgbClr val="A5002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zh-CN" altLang="en-US" sz="4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例</a:t>
            </a:r>
            <a:endParaRPr lang="zh-CN" altLang="en-US" sz="4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6" grpId="0" animBg="1"/>
      <p:bldP spid="60437" grpId="0" animBg="1"/>
      <p:bldP spid="60435" grpId="0" animBg="1"/>
      <p:bldP spid="60439" grpId="0" animBg="1"/>
      <p:bldP spid="60440" grpId="0" animBg="1"/>
      <p:bldP spid="60441" grpId="0" animBg="1"/>
      <p:bldP spid="60442" grpId="0" animBg="1"/>
    </p:bldLst>
  </p:timing>
</p:sld>
</file>

<file path=ppt/tags/tag1.xml><?xml version="1.0" encoding="utf-8"?>
<p:tagLst xmlns:p="http://schemas.openxmlformats.org/presentationml/2006/main">
  <p:tag name="RAINPROBLEM" val="ProblemBody"/>
</p:tagLst>
</file>

<file path=ppt/tags/tag10.xml><?xml version="1.0" encoding="utf-8"?>
<p:tagLst xmlns:p="http://schemas.openxmlformats.org/presentationml/2006/main">
  <p:tag name="RAINPROBLEM" val="ProblemSubmit"/>
  <p:tag name="RAINPROBLEMTYPE" val="MultipleChoice"/>
</p:tagLst>
</file>

<file path=ppt/tags/tag11.xml><?xml version="1.0" encoding="utf-8"?>
<p:tagLst xmlns:p="http://schemas.openxmlformats.org/presentationml/2006/main">
  <p:tag name="RAINPROBLEM" val="ProblemRemarkBoard"/>
</p:tagLst>
</file>

<file path=ppt/tags/tag12.xml><?xml version="1.0" encoding="utf-8"?>
<p:tagLst xmlns:p="http://schemas.openxmlformats.org/presentationml/2006/main">
  <p:tag name="PROBLEMREMARKTITLE" val="ProblemRemarkBoardTip"/>
</p:tagLst>
</file>

<file path=ppt/tags/tag13.xml><?xml version="1.0" encoding="utf-8"?>
<p:tagLst xmlns:p="http://schemas.openxmlformats.org/presentationml/2006/main">
  <p:tag name="RAINPROBLEM" val="ProblemRemark"/>
</p:tagLst>
</file>

<file path=ppt/tags/tag14.xml><?xml version="1.0" encoding="utf-8"?>
<p:tagLst xmlns:p="http://schemas.openxmlformats.org/presentationml/2006/main">
  <p:tag name="PROBLEMREMARKTITLE" val="ProblemRemarkBoardTitle"/>
</p:tagLst>
</file>

<file path=ppt/tags/tag15.xml><?xml version="1.0" encoding="utf-8"?>
<p:tagLst xmlns:p="http://schemas.openxmlformats.org/presentationml/2006/main">
  <p:tag name="PROBLEMREMARKTITLE" val="ProblemRemarkBoardTitle"/>
</p:tagLst>
</file>

<file path=ppt/tags/tag16.xml><?xml version="1.0" encoding="utf-8"?>
<p:tagLst xmlns:p="http://schemas.openxmlformats.org/presentationml/2006/main">
  <p:tag name="PROBLEMREMARKTITLE" val="ProblemRemarkBoardTitle"/>
</p:tagLst>
</file>

<file path=ppt/tags/tag17.xml><?xml version="1.0" encoding="utf-8"?>
<p:tagLst xmlns:p="http://schemas.openxmlformats.org/presentationml/2006/main">
  <p:tag name="PROBLEMREMARKTITLE" val="ProblemRemarkBoardTitle"/>
</p:tagLst>
</file>

<file path=ppt/tags/tag18.xml><?xml version="1.0" encoding="utf-8"?>
<p:tagLst xmlns:p="http://schemas.openxmlformats.org/presentationml/2006/main">
  <p:tag name="PROBLEMREMARKTITLE" val="ProblemRemarkBoardTitle"/>
</p:tagLst>
</file>

<file path=ppt/tags/tag19.xml><?xml version="1.0" encoding="utf-8"?>
<p:tagLst xmlns:p="http://schemas.openxmlformats.org/presentationml/2006/main">
  <p:tag name="PROBLEMREMARKTITLE" val="ProblemRemarkBoardTitle"/>
</p:tagLst>
</file>

<file path=ppt/tags/tag2.xml><?xml version="1.0" encoding="utf-8"?>
<p:tagLst xmlns:p="http://schemas.openxmlformats.org/presentationml/2006/main">
  <p:tag name="RAINPROBLEM" val="ProblemItem"/>
</p:tagLst>
</file>

<file path=ppt/tags/tag20.xml><?xml version="1.0" encoding="utf-8"?>
<p:tagLst xmlns:p="http://schemas.openxmlformats.org/presentationml/2006/main">
  <p:tag name="PROBLEMREMARKTITLE" val="ProblemRemarkBoardTitle"/>
</p:tagLst>
</file>

<file path=ppt/tags/tag21.xml><?xml version="1.0" encoding="utf-8"?>
<p:tagLst xmlns:p="http://schemas.openxmlformats.org/presentationml/2006/main">
  <p:tag name="RAINPROBLEMTYPE" val="ProblemTypeMarker"/>
</p:tagLst>
</file>

<file path=ppt/tags/tag22.xml><?xml version="1.0" encoding="utf-8"?>
<p:tagLst xmlns:p="http://schemas.openxmlformats.org/presentationml/2006/main">
  <p:tag name="RAINPROBLEMTYPE" val="ProblemTypeMarker"/>
</p:tagLst>
</file>

<file path=ppt/tags/tag23.xml><?xml version="1.0" encoding="utf-8"?>
<p:tagLst xmlns:p="http://schemas.openxmlformats.org/presentationml/2006/main">
  <p:tag name="RAINPROBLEMTYPE" val="ProblemTypeMarker"/>
</p:tagLst>
</file>

<file path=ppt/tags/tag24.xml><?xml version="1.0" encoding="utf-8"?>
<p:tagLst xmlns:p="http://schemas.openxmlformats.org/presentationml/2006/main">
  <p:tag name="RAINPROBLEMTYPE" val="ProblemTypeMarker"/>
</p:tagLst>
</file>

<file path=ppt/tags/tag25.xml><?xml version="1.0" encoding="utf-8"?>
<p:tagLst xmlns:p="http://schemas.openxmlformats.org/presentationml/2006/main">
  <p:tag name="RAINPROBLEMTYPE" val="ProblemTypeMarker"/>
</p:tagLst>
</file>

<file path=ppt/tags/tag26.xml><?xml version="1.0" encoding="utf-8"?>
<p:tagLst xmlns:p="http://schemas.openxmlformats.org/presentationml/2006/main">
  <p:tag name="RAINPROBLEM" val="ProblemSetting"/>
  <p:tag name="RAINPROBLEMTYPE" val="MultipleChoice"/>
</p:tagLst>
</file>

<file path=ppt/tags/tag27.xml><?xml version="1.0" encoding="utf-8"?>
<p:tagLst xmlns:p="http://schemas.openxmlformats.org/presentationml/2006/main">
  <p:tag name="RAINPROBLEM" val="MultipleChoice"/>
  <p:tag name="PROBLEMSCORE" val="1.0"/>
  <p:tag name="PROBLEMHASREMARK" val="True"/>
  <p:tag name="PROBLEMREMARK" val="上述语句中定义了基本整型变量a，其初始值为10，ra为变量a的引用，即a的别名，变量a的值即为引用ra的值，对ra的值进行修改，实质上是修改了变量a的值，ra的地址值即为变量a的地址值&amp;a，实际上取引用ra的地址值没有任何意义。"/>
</p:tagLst>
</file>

<file path=ppt/tags/tag28.xml><?xml version="1.0" encoding="utf-8"?>
<p:tagLst xmlns:p="http://schemas.openxmlformats.org/presentationml/2006/main">
  <p:tag name="RAINPROBLEM" val="ProblemBody"/>
</p:tagLst>
</file>

<file path=ppt/tags/tag29.xml><?xml version="1.0" encoding="utf-8"?>
<p:tagLst xmlns:p="http://schemas.openxmlformats.org/presentationml/2006/main">
  <p:tag name="RAINPROBLEM" val="ProblemItem"/>
</p:tagLst>
</file>

<file path=ppt/tags/tag3.xml><?xml version="1.0" encoding="utf-8"?>
<p:tagLst xmlns:p="http://schemas.openxmlformats.org/presentationml/2006/main">
  <p:tag name="RAINPROBLEM" val="ProblemItem"/>
</p:tagLst>
</file>

<file path=ppt/tags/tag30.xml><?xml version="1.0" encoding="utf-8"?>
<p:tagLst xmlns:p="http://schemas.openxmlformats.org/presentationml/2006/main">
  <p:tag name="RAINPROBLEM" val="ProblemItem"/>
</p:tagLst>
</file>

<file path=ppt/tags/tag31.xml><?xml version="1.0" encoding="utf-8"?>
<p:tagLst xmlns:p="http://schemas.openxmlformats.org/presentationml/2006/main">
  <p:tag name="RAINPROBLEM" val="ProblemItem"/>
</p:tagLst>
</file>

<file path=ppt/tags/tag32.xml><?xml version="1.0" encoding="utf-8"?>
<p:tagLst xmlns:p="http://schemas.openxmlformats.org/presentationml/2006/main">
  <p:tag name="RAINPROBLEM" val="ProblemItem"/>
</p:tagLst>
</file>

<file path=ppt/tags/tag33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34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35.xml><?xml version="1.0" encoding="utf-8"?>
<p:tagLst xmlns:p="http://schemas.openxmlformats.org/presentationml/2006/main">
  <p:tag name="RAINPROBLEM" val="ProblemBullet"/>
  <p:tag name="RAINPROBLEMTYPE" val="MultipleChoice"/>
  <p:tag name="RAINBULLET" val="Correct"/>
</p:tagLst>
</file>

<file path=ppt/tags/tag36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37.xml><?xml version="1.0" encoding="utf-8"?>
<p:tagLst xmlns:p="http://schemas.openxmlformats.org/presentationml/2006/main">
  <p:tag name="RAINPROBLEM" val="ProblemSubmit"/>
  <p:tag name="RAINPROBLEMTYPE" val="MultipleChoice"/>
</p:tagLst>
</file>

<file path=ppt/tags/tag38.xml><?xml version="1.0" encoding="utf-8"?>
<p:tagLst xmlns:p="http://schemas.openxmlformats.org/presentationml/2006/main">
  <p:tag name="RAINPROBLEM" val="ProblemRemarkBoard"/>
</p:tagLst>
</file>

<file path=ppt/tags/tag39.xml><?xml version="1.0" encoding="utf-8"?>
<p:tagLst xmlns:p="http://schemas.openxmlformats.org/presentationml/2006/main">
  <p:tag name="PROBLEMREMARKTITLE" val="ProblemRemarkBoardTip"/>
</p:tagLst>
</file>

<file path=ppt/tags/tag4.xml><?xml version="1.0" encoding="utf-8"?>
<p:tagLst xmlns:p="http://schemas.openxmlformats.org/presentationml/2006/main">
  <p:tag name="RAINPROBLEM" val="ProblemItem"/>
</p:tagLst>
</file>

<file path=ppt/tags/tag40.xml><?xml version="1.0" encoding="utf-8"?>
<p:tagLst xmlns:p="http://schemas.openxmlformats.org/presentationml/2006/main">
  <p:tag name="RAINPROBLEM" val="ProblemRemark"/>
</p:tagLst>
</file>

<file path=ppt/tags/tag41.xml><?xml version="1.0" encoding="utf-8"?>
<p:tagLst xmlns:p="http://schemas.openxmlformats.org/presentationml/2006/main">
  <p:tag name="RAINPROBLEMTYPE" val="ProblemTypeMarker"/>
</p:tagLst>
</file>

<file path=ppt/tags/tag42.xml><?xml version="1.0" encoding="utf-8"?>
<p:tagLst xmlns:p="http://schemas.openxmlformats.org/presentationml/2006/main">
  <p:tag name="RAINPROBLEMTYPE" val="ProblemTypeMarker"/>
</p:tagLst>
</file>

<file path=ppt/tags/tag43.xml><?xml version="1.0" encoding="utf-8"?>
<p:tagLst xmlns:p="http://schemas.openxmlformats.org/presentationml/2006/main">
  <p:tag name="RAINPROBLEMTYPE" val="ProblemTypeMarker"/>
</p:tagLst>
</file>

<file path=ppt/tags/tag44.xml><?xml version="1.0" encoding="utf-8"?>
<p:tagLst xmlns:p="http://schemas.openxmlformats.org/presentationml/2006/main">
  <p:tag name="RAINPROBLEMTYPE" val="ProblemTypeMarker"/>
</p:tagLst>
</file>

<file path=ppt/tags/tag45.xml><?xml version="1.0" encoding="utf-8"?>
<p:tagLst xmlns:p="http://schemas.openxmlformats.org/presentationml/2006/main">
  <p:tag name="RAINPROBLEMTYPE" val="ProblemTypeMarker"/>
</p:tagLst>
</file>

<file path=ppt/tags/tag46.xml><?xml version="1.0" encoding="utf-8"?>
<p:tagLst xmlns:p="http://schemas.openxmlformats.org/presentationml/2006/main">
  <p:tag name="PROBLEMREMARKTITLE" val="ProblemRemarkBoardTitle"/>
</p:tagLst>
</file>

<file path=ppt/tags/tag47.xml><?xml version="1.0" encoding="utf-8"?>
<p:tagLst xmlns:p="http://schemas.openxmlformats.org/presentationml/2006/main">
  <p:tag name="PROBLEMREMARKTITLE" val="ProblemRemarkBoardTitle"/>
</p:tagLst>
</file>

<file path=ppt/tags/tag48.xml><?xml version="1.0" encoding="utf-8"?>
<p:tagLst xmlns:p="http://schemas.openxmlformats.org/presentationml/2006/main">
  <p:tag name="PROBLEMREMARKTITLE" val="ProblemRemarkBoardTitle"/>
</p:tagLst>
</file>

<file path=ppt/tags/tag49.xml><?xml version="1.0" encoding="utf-8"?>
<p:tagLst xmlns:p="http://schemas.openxmlformats.org/presentationml/2006/main">
  <p:tag name="PROBLEMREMARKTITLE" val="ProblemRemarkBoardTitle"/>
</p:tagLst>
</file>

<file path=ppt/tags/tag5.xml><?xml version="1.0" encoding="utf-8"?>
<p:tagLst xmlns:p="http://schemas.openxmlformats.org/presentationml/2006/main">
  <p:tag name="RAINPROBLEM" val="ProblemItem"/>
</p:tagLst>
</file>

<file path=ppt/tags/tag50.xml><?xml version="1.0" encoding="utf-8"?>
<p:tagLst xmlns:p="http://schemas.openxmlformats.org/presentationml/2006/main">
  <p:tag name="RAINPROBLEM" val="ProblemSetting"/>
  <p:tag name="RAINPROBLEMTYPE" val="MultipleChoice"/>
</p:tagLst>
</file>

<file path=ppt/tags/tag51.xml><?xml version="1.0" encoding="utf-8"?>
<p:tagLst xmlns:p="http://schemas.openxmlformats.org/presentationml/2006/main">
  <p:tag name="RAINPROBLEM" val="MultipleChoice"/>
  <p:tag name="PROBLEMSCORE" val="1.0"/>
  <p:tag name="PROBLEMHASREMARK" val="True"/>
  <p:tag name="PROBLEMREMARK" val="函数的缺省参数从最右边开始，中间不能间隔非缺省参数；可以对函数的部分或全部参数设置缺省值；在有函数原型时，缺省值应该设置在函数原型中，而不是函数定义时；缺省值可以使用常量，也可以是变量或含有变量的表达式。"/>
</p:tagLst>
</file>

<file path=ppt/tags/tag52.xml><?xml version="1.0" encoding="utf-8"?>
<p:tagLst xmlns:p="http://schemas.openxmlformats.org/presentationml/2006/main">
  <p:tag name="RAINPROBLEM" val="ProblemBody"/>
</p:tagLst>
</file>

<file path=ppt/tags/tag53.xml><?xml version="1.0" encoding="utf-8"?>
<p:tagLst xmlns:p="http://schemas.openxmlformats.org/presentationml/2006/main">
  <p:tag name="RAINPROBLEM" val="ProblemItem"/>
</p:tagLst>
</file>

<file path=ppt/tags/tag54.xml><?xml version="1.0" encoding="utf-8"?>
<p:tagLst xmlns:p="http://schemas.openxmlformats.org/presentationml/2006/main">
  <p:tag name="RAINPROBLEM" val="ProblemItem"/>
</p:tagLst>
</file>

<file path=ppt/tags/tag55.xml><?xml version="1.0" encoding="utf-8"?>
<p:tagLst xmlns:p="http://schemas.openxmlformats.org/presentationml/2006/main">
  <p:tag name="RAINPROBLEM" val="ProblemItem"/>
</p:tagLst>
</file>

<file path=ppt/tags/tag56.xml><?xml version="1.0" encoding="utf-8"?>
<p:tagLst xmlns:p="http://schemas.openxmlformats.org/presentationml/2006/main">
  <p:tag name="RAINPROBLEM" val="ProblemItem"/>
</p:tagLst>
</file>

<file path=ppt/tags/tag57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58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59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6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60.xml><?xml version="1.0" encoding="utf-8"?>
<p:tagLst xmlns:p="http://schemas.openxmlformats.org/presentationml/2006/main">
  <p:tag name="RAINPROBLEM" val="ProblemBullet"/>
  <p:tag name="RAINPROBLEMTYPE" val="MultipleChoice"/>
  <p:tag name="RAINBULLET" val="Correct"/>
</p:tagLst>
</file>

<file path=ppt/tags/tag61.xml><?xml version="1.0" encoding="utf-8"?>
<p:tagLst xmlns:p="http://schemas.openxmlformats.org/presentationml/2006/main">
  <p:tag name="RAINPROBLEM" val="ProblemSubmit"/>
  <p:tag name="RAINPROBLEMTYPE" val="MultipleChoice"/>
</p:tagLst>
</file>

<file path=ppt/tags/tag62.xml><?xml version="1.0" encoding="utf-8"?>
<p:tagLst xmlns:p="http://schemas.openxmlformats.org/presentationml/2006/main">
  <p:tag name="RAINPROBLEM" val="ProblemRemarkBoard"/>
</p:tagLst>
</file>

<file path=ppt/tags/tag63.xml><?xml version="1.0" encoding="utf-8"?>
<p:tagLst xmlns:p="http://schemas.openxmlformats.org/presentationml/2006/main">
  <p:tag name="PROBLEMREMARKTITLE" val="ProblemRemarkBoardTip"/>
</p:tagLst>
</file>

<file path=ppt/tags/tag64.xml><?xml version="1.0" encoding="utf-8"?>
<p:tagLst xmlns:p="http://schemas.openxmlformats.org/presentationml/2006/main">
  <p:tag name="RAINPROBLEM" val="ProblemRemark"/>
</p:tagLst>
</file>

<file path=ppt/tags/tag65.xml><?xml version="1.0" encoding="utf-8"?>
<p:tagLst xmlns:p="http://schemas.openxmlformats.org/presentationml/2006/main">
  <p:tag name="PROBLEMREMARKTITLE" val="ProblemRemarkBoardTitle"/>
</p:tagLst>
</file>

<file path=ppt/tags/tag66.xml><?xml version="1.0" encoding="utf-8"?>
<p:tagLst xmlns:p="http://schemas.openxmlformats.org/presentationml/2006/main">
  <p:tag name="PROBLEMREMARKTITLE" val="ProblemRemarkBoardTitle"/>
</p:tagLst>
</file>

<file path=ppt/tags/tag67.xml><?xml version="1.0" encoding="utf-8"?>
<p:tagLst xmlns:p="http://schemas.openxmlformats.org/presentationml/2006/main">
  <p:tag name="PROBLEMREMARKTITLE" val="ProblemRemarkBoardTitle"/>
</p:tagLst>
</file>

<file path=ppt/tags/tag68.xml><?xml version="1.0" encoding="utf-8"?>
<p:tagLst xmlns:p="http://schemas.openxmlformats.org/presentationml/2006/main">
  <p:tag name="PROBLEMREMARKTITLE" val="ProblemRemarkBoardTitle"/>
</p:tagLst>
</file>

<file path=ppt/tags/tag69.xml><?xml version="1.0" encoding="utf-8"?>
<p:tagLst xmlns:p="http://schemas.openxmlformats.org/presentationml/2006/main">
  <p:tag name="PROBLEMREMARKTITLE" val="ProblemRemarkBoardTitle"/>
</p:tagLst>
</file>

<file path=ppt/tags/tag7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70.xml><?xml version="1.0" encoding="utf-8"?>
<p:tagLst xmlns:p="http://schemas.openxmlformats.org/presentationml/2006/main">
  <p:tag name="PROBLEMREMARKTITLE" val="ProblemRemarkBoardTitle"/>
</p:tagLst>
</file>

<file path=ppt/tags/tag71.xml><?xml version="1.0" encoding="utf-8"?>
<p:tagLst xmlns:p="http://schemas.openxmlformats.org/presentationml/2006/main">
  <p:tag name="PROBLEMREMARKTITLE" val="ProblemRemarkBoardTitle"/>
</p:tagLst>
</file>

<file path=ppt/tags/tag72.xml><?xml version="1.0" encoding="utf-8"?>
<p:tagLst xmlns:p="http://schemas.openxmlformats.org/presentationml/2006/main">
  <p:tag name="RAINPROBLEMTYPE" val="ProblemTypeMarker"/>
</p:tagLst>
</file>

<file path=ppt/tags/tag73.xml><?xml version="1.0" encoding="utf-8"?>
<p:tagLst xmlns:p="http://schemas.openxmlformats.org/presentationml/2006/main">
  <p:tag name="RAINPROBLEMTYPE" val="ProblemTypeMarker"/>
</p:tagLst>
</file>

<file path=ppt/tags/tag74.xml><?xml version="1.0" encoding="utf-8"?>
<p:tagLst xmlns:p="http://schemas.openxmlformats.org/presentationml/2006/main">
  <p:tag name="RAINPROBLEMTYPE" val="ProblemTypeMarker"/>
</p:tagLst>
</file>

<file path=ppt/tags/tag75.xml><?xml version="1.0" encoding="utf-8"?>
<p:tagLst xmlns:p="http://schemas.openxmlformats.org/presentationml/2006/main">
  <p:tag name="RAINPROBLEMTYPE" val="ProblemTypeMarker"/>
</p:tagLst>
</file>

<file path=ppt/tags/tag76.xml><?xml version="1.0" encoding="utf-8"?>
<p:tagLst xmlns:p="http://schemas.openxmlformats.org/presentationml/2006/main">
  <p:tag name="RAINPROBLEMTYPE" val="ProblemTypeMarker"/>
</p:tagLst>
</file>

<file path=ppt/tags/tag77.xml><?xml version="1.0" encoding="utf-8"?>
<p:tagLst xmlns:p="http://schemas.openxmlformats.org/presentationml/2006/main">
  <p:tag name="RAINPROBLEM" val="ProblemSetting"/>
  <p:tag name="RAINPROBLEMTYPE" val="MultipleChoice"/>
</p:tagLst>
</file>

<file path=ppt/tags/tag78.xml><?xml version="1.0" encoding="utf-8"?>
<p:tagLst xmlns:p="http://schemas.openxmlformats.org/presentationml/2006/main">
  <p:tag name="RAINPROBLEM" val="MultipleChoice"/>
  <p:tag name="PROBLEMSCORE" val="1.0"/>
  <p:tag name="PROBLEMHASREMARK" val="True"/>
  <p:tag name="PROBLEMREMARK" val="重载函数是指函数名相同而参数有所不同的函数，参数不同包括参数类型不同、个数不同或顺序不同。若只是函数返回值不同，则不能判定为重载函数，会出现编译错误。没有参数的两个函数是不可能重载的。"/>
</p:tagLst>
</file>

<file path=ppt/tags/tag8.xml><?xml version="1.0" encoding="utf-8"?>
<p:tagLst xmlns:p="http://schemas.openxmlformats.org/presentationml/2006/main">
  <p:tag name="RAINPROBLEM" val="ProblemBullet"/>
  <p:tag name="RAINPROBLEMTYPE" val="MultipleChoice"/>
  <p:tag name="RAINBULLET" val="Wrong"/>
</p:tagLst>
</file>

<file path=ppt/tags/tag9.xml><?xml version="1.0" encoding="utf-8"?>
<p:tagLst xmlns:p="http://schemas.openxmlformats.org/presentationml/2006/main">
  <p:tag name="RAINPROBLEM" val="ProblemBullet"/>
  <p:tag name="RAINPROBLEMTYPE" val="MultipleChoice"/>
  <p:tag name="RAINBULLET" val="Correct"/>
</p:tagLst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tallings">
  <a:themeElements>
    <a:clrScheme name="stallings 8">
      <a:dk1>
        <a:srgbClr val="000000"/>
      </a:dk1>
      <a:lt1>
        <a:srgbClr val="FFFFFF"/>
      </a:lt1>
      <a:dk2>
        <a:srgbClr val="000000"/>
      </a:dk2>
      <a:lt2>
        <a:srgbClr val="5E574E"/>
      </a:lt2>
      <a:accent1>
        <a:srgbClr val="FF66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FB8AA"/>
      </a:accent5>
      <a:accent6>
        <a:srgbClr val="E7B900"/>
      </a:accent6>
      <a:hlink>
        <a:srgbClr val="0000CC"/>
      </a:hlink>
      <a:folHlink>
        <a:srgbClr val="808000"/>
      </a:folHlink>
    </a:clrScheme>
    <a:fontScheme name="stallings">
      <a:majorFont>
        <a:latin typeface="Arial Black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stallings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llings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llings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llings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llings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llings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llings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llings 8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0000CC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11433</Words>
  <Application>WPS 演示</Application>
  <PresentationFormat>全屏显示(4:3)</PresentationFormat>
  <Paragraphs>596</Paragraphs>
  <Slides>43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43</vt:i4>
      </vt:variant>
    </vt:vector>
  </HeadingPairs>
  <TitlesOfParts>
    <vt:vector size="66" baseType="lpstr">
      <vt:lpstr>Arial</vt:lpstr>
      <vt:lpstr>宋体</vt:lpstr>
      <vt:lpstr>Wingdings</vt:lpstr>
      <vt:lpstr>Tahoma</vt:lpstr>
      <vt:lpstr>Arial Black</vt:lpstr>
      <vt:lpstr>Monotype Sorts</vt:lpstr>
      <vt:lpstr>Wingdings</vt:lpstr>
      <vt:lpstr>Times New Roman</vt:lpstr>
      <vt:lpstr>隶书</vt:lpstr>
      <vt:lpstr>微软雅黑</vt:lpstr>
      <vt:lpstr>华文新魏</vt:lpstr>
      <vt:lpstr>楷体_GB2312</vt:lpstr>
      <vt:lpstr>黑体</vt:lpstr>
      <vt:lpstr>新宋体</vt:lpstr>
      <vt:lpstr>Arial Unicode MS</vt:lpstr>
      <vt:lpstr>幼圆</vt:lpstr>
      <vt:lpstr>楷体</vt:lpstr>
      <vt:lpstr>Arial</vt:lpstr>
      <vt:lpstr>华文细黑</vt:lpstr>
      <vt:lpstr>华文楷体</vt:lpstr>
      <vt:lpstr>Arial Unicode MS</vt:lpstr>
      <vt:lpstr>Blends</vt:lpstr>
      <vt:lpstr>stallings</vt:lpstr>
      <vt:lpstr>PowerPoint 演示文稿</vt:lpstr>
      <vt:lpstr> 第2章  C++对C的扩充</vt:lpstr>
      <vt:lpstr>2.4   命名空间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2.10  引  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2.11 const修饰符</vt:lpstr>
      <vt:lpstr>PowerPoint 演示文稿</vt:lpstr>
      <vt:lpstr>PowerPoint 演示文稿</vt:lpstr>
      <vt:lpstr>PowerPoint 演示文稿</vt:lpstr>
      <vt:lpstr>PowerPoint 演示文稿</vt:lpstr>
      <vt:lpstr>2.13 C++语言中函数的新特性</vt:lpstr>
      <vt:lpstr>2.13.2	内联（inline）函数</vt:lpstr>
      <vt:lpstr>2.13.2	内联（inline）函数</vt:lpstr>
      <vt:lpstr>PowerPoint 演示文稿</vt:lpstr>
      <vt:lpstr>PowerPoint 演示文稿</vt:lpstr>
      <vt:lpstr>2.13.4	函数重载（overload）</vt:lpstr>
      <vt:lpstr>PowerPoint 演示文稿</vt:lpstr>
      <vt:lpstr>PowerPoint 演示文稿</vt:lpstr>
      <vt:lpstr>2.13.5 函数模板（function template）</vt:lpstr>
      <vt:lpstr>2.13.5 函数模板（function template）</vt:lpstr>
      <vt:lpstr>PowerPoint 演示文稿</vt:lpstr>
      <vt:lpstr>PowerPoint 演示文稿</vt:lpstr>
    </vt:vector>
  </TitlesOfParts>
  <Company>sunny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</dc:creator>
  <cp:lastModifiedBy>Administrator</cp:lastModifiedBy>
  <cp:revision>327</cp:revision>
  <dcterms:created xsi:type="dcterms:W3CDTF">2005-08-10T12:07:00Z</dcterms:created>
  <dcterms:modified xsi:type="dcterms:W3CDTF">2020-11-06T11:33:34Z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