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427" r:id="rId4"/>
    <p:sldId id="256" r:id="rId6"/>
    <p:sldId id="257" r:id="rId7"/>
    <p:sldId id="268" r:id="rId8"/>
    <p:sldId id="271" r:id="rId9"/>
    <p:sldId id="428" r:id="rId10"/>
    <p:sldId id="259" r:id="rId11"/>
    <p:sldId id="275" r:id="rId12"/>
    <p:sldId id="260" r:id="rId13"/>
    <p:sldId id="280" r:id="rId14"/>
    <p:sldId id="429" r:id="rId15"/>
    <p:sldId id="262" r:id="rId16"/>
    <p:sldId id="263" r:id="rId17"/>
    <p:sldId id="266" r:id="rId18"/>
    <p:sldId id="430" r:id="rId19"/>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FFE5"/>
    <a:srgbClr val="0000FF"/>
    <a:srgbClr val="CC0000"/>
    <a:srgbClr val="FF9900"/>
    <a:srgbClr val="FF0000"/>
    <a:srgbClr val="008000"/>
    <a:srgbClr val="FFFF00"/>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77" autoAdjust="0"/>
    <p:restoredTop sz="94646" autoAdjust="0"/>
  </p:normalViewPr>
  <p:slideViewPr>
    <p:cSldViewPr>
      <p:cViewPr varScale="1">
        <p:scale>
          <a:sx n="60" d="100"/>
          <a:sy n="60" d="100"/>
        </p:scale>
        <p:origin x="1468"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kumimoji="1" sz="1200">
                <a:latin typeface="Times New Roman" panose="02020603050405020304" pitchFamily="18" charset="0"/>
              </a:defRPr>
            </a:lvl1pPr>
          </a:lstStyle>
          <a:p>
            <a:pPr>
              <a:defRPr/>
            </a:pPr>
            <a:endParaRPr lang="en-US" altLang="zh-CN"/>
          </a:p>
        </p:txBody>
      </p:sp>
      <p:sp>
        <p:nvSpPr>
          <p:cNvPr id="26627"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kumimoji="1" sz="1200">
                <a:latin typeface="Times New Roman" panose="02020603050405020304" pitchFamily="18" charset="0"/>
              </a:defRPr>
            </a:lvl1pPr>
          </a:lstStyle>
          <a:p>
            <a:pPr>
              <a:defRPr/>
            </a:pPr>
            <a:endParaRPr lang="en-US" altLang="zh-CN"/>
          </a:p>
        </p:txBody>
      </p:sp>
      <p:sp>
        <p:nvSpPr>
          <p:cNvPr id="5124"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9"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26630"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kumimoji="1" sz="1200">
                <a:latin typeface="Times New Roman" panose="02020603050405020304" pitchFamily="18" charset="0"/>
              </a:defRPr>
            </a:lvl1pPr>
          </a:lstStyle>
          <a:p>
            <a:pPr>
              <a:defRPr/>
            </a:pPr>
            <a:endParaRPr lang="en-US" altLang="zh-CN"/>
          </a:p>
        </p:txBody>
      </p:sp>
      <p:sp>
        <p:nvSpPr>
          <p:cNvPr id="26631"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defRPr kumimoji="1" sz="1200">
                <a:latin typeface="Times New Roman" panose="02020603050405020304" pitchFamily="18" charset="0"/>
              </a:defRPr>
            </a:lvl1pPr>
          </a:lstStyle>
          <a:p>
            <a:pPr>
              <a:defRPr/>
            </a:pPr>
            <a:fld id="{A1B75571-EE83-48E2-B600-11764A47AF6A}"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8BDA297A-CC5E-46D5-B2DA-E465DE0AD93E}" type="slidenum">
              <a:rPr kumimoji="0" lang="en-US" altLang="zh-CN" smtClean="0">
                <a:solidFill>
                  <a:srgbClr val="000000"/>
                </a:solidFill>
                <a:latin typeface="Arial" panose="020B0604020202020204" pitchFamily="34" charset="0"/>
              </a:rPr>
            </a:fld>
            <a:endParaRPr kumimoji="0" lang="en-US" altLang="zh-CN">
              <a:solidFill>
                <a:srgbClr val="000000"/>
              </a:solidFill>
              <a:latin typeface="Arial" panose="020B0604020202020204" pitchFamily="34" charset="0"/>
            </a:endParaRPr>
          </a:p>
        </p:txBody>
      </p:sp>
      <p:sp>
        <p:nvSpPr>
          <p:cNvPr id="7171" name="Rectangle 2"/>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9" tIns="46035" rIns="92069" bIns="46035"/>
          <a:lstStyle/>
          <a:p>
            <a:pPr eaLnBrk="1" hangingPunct="1"/>
            <a:endParaRPr lang="zh-CN" altLang="zh-CN">
              <a:latin typeface="Arial" panose="020B0604020202020204" pitchFamily="34" charset="0"/>
            </a:endParaRPr>
          </a:p>
        </p:txBody>
      </p:sp>
      <p:sp>
        <p:nvSpPr>
          <p:cNvPr id="7172" name="Rectangle 3"/>
          <p:cNvSpPr>
            <a:spLocks noGrp="1" noRot="1" noChangeAspect="1" noChangeArrowheads="1" noTextEdit="1"/>
          </p:cNvSpPr>
          <p:nvPr>
            <p:ph type="sldImg"/>
          </p:nvPr>
        </p:nvSpPr>
        <p:spPr>
          <a:xfrm>
            <a:off x="1150938" y="692150"/>
            <a:ext cx="4556125" cy="3416300"/>
          </a:xfrm>
          <a:ln w="12700" cap="flat">
            <a:solidFill>
              <a:schemeClr val="tx1"/>
            </a:solid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p:nvPr>
        </p:nvSpPr>
        <p:spPr/>
      </p:sp>
      <p:sp>
        <p:nvSpPr>
          <p:cNvPr id="16387" name="备注占位符 2"/>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388" name="灯片编号占位符 3"/>
          <p:cNvSpPr>
            <a:spLocks noGrp="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E97352E5-F358-43F8-9401-9EA80A509831}"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009063"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9" y="2640"/>
                <a:ext cx="335"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20492"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a:t>单击此处编辑母版标题样式</a:t>
            </a:r>
            <a:endParaRPr lang="zh-CN" altLang="en-US" noProof="0"/>
          </a:p>
        </p:txBody>
      </p:sp>
      <p:sp>
        <p:nvSpPr>
          <p:cNvPr id="20493"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E971912D-37AF-4133-90D6-3A55316CB1EC}"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3D0FF183-9F17-4685-84E1-D0A89C653138}"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16B96E1C-0F3A-40D5-94D7-1EE181E407B6}"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009063"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9" y="2640"/>
                <a:ext cx="335"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23564" name="Rectangle 12"/>
          <p:cNvSpPr>
            <a:spLocks noGrp="1" noChangeArrowheads="1"/>
          </p:cNvSpPr>
          <p:nvPr>
            <p:ph type="ctrTitle"/>
          </p:nvPr>
        </p:nvSpPr>
        <p:spPr>
          <a:xfrm>
            <a:off x="990600" y="1676400"/>
            <a:ext cx="7772400" cy="1462088"/>
          </a:xfrm>
        </p:spPr>
        <p:txBody>
          <a:bodyPr/>
          <a:lstStyle>
            <a:lvl1pPr>
              <a:defRPr/>
            </a:lvl1pPr>
          </a:lstStyle>
          <a:p>
            <a:pPr lvl="0"/>
            <a:r>
              <a:rPr lang="zh-CN" altLang="en-US" noProof="0"/>
              <a:t>单击此处编辑母版标题样式</a:t>
            </a:r>
            <a:endParaRPr lang="zh-CN" altLang="en-US" noProof="0"/>
          </a:p>
        </p:txBody>
      </p:sp>
      <p:sp>
        <p:nvSpPr>
          <p:cNvPr id="23565" name="Rectangle 13"/>
          <p:cNvSpPr>
            <a:spLocks noGrp="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49CCD63E-2EF9-4CF9-82BA-A44804854639}"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C3A1028C-A0DE-4E19-BBC6-C27A856A5D86}"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B3728CC5-B234-42C4-AFE9-1C901CF787E4}"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071872CD-CFB3-49FD-91D6-9B2E408C3E59}"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D47B9AF0-B36D-4F63-AC42-6D4DEBB44A50}"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6EAB3FE5-1BF3-40C9-9CA7-B7B769CC6843}"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D37EF204-8DA4-4A86-83D1-1CCADD0C7B26}"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19FF0DCF-2927-448B-92D2-2C50C6F8AF1E}"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1A3AEE8B-E863-4ADB-BFFC-800143CFA0A0}"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5C1F58B3-6C5E-495B-9578-10AEAB1BB32C}"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1FDA2F36-CC56-4245-B90E-87FCB6ECBE3F}"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04050" y="214313"/>
            <a:ext cx="1951038"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150938" y="214313"/>
            <a:ext cx="570071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E6454F40-F288-4468-9B93-24C49086EA1B}"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56D61BBC-EC97-48EB-8BE9-E2A833E04097}"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5F153ADD-20E5-4528-BB7E-6069A749E565}"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FA8C6275-E737-4D36-BD35-307D4027B4A1}"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25874EAC-3DBE-4FC8-B0DD-93A128C52A84}"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A2883AF6-07B9-439F-98C0-7A8E8E24CEE9}"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D1E0E812-270E-4404-A609-20F662BA8E85}"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E4109A83-42C4-4AB0-8FCE-1D570A4EE150}"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476250"/>
            <a:ext cx="438150" cy="474663"/>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8" name="Rectangle 4"/>
          <p:cNvSpPr>
            <a:spLocks noChangeArrowheads="1"/>
          </p:cNvSpPr>
          <p:nvPr/>
        </p:nvSpPr>
        <p:spPr bwMode="ltGray">
          <a:xfrm>
            <a:off x="539750" y="935038"/>
            <a:ext cx="422275" cy="47466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29" name="Rectangle 5"/>
          <p:cNvSpPr>
            <a:spLocks noChangeArrowheads="1"/>
          </p:cNvSpPr>
          <p:nvPr/>
        </p:nvSpPr>
        <p:spPr bwMode="ltGray">
          <a:xfrm>
            <a:off x="911225" y="898525"/>
            <a:ext cx="368300"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0" name="Rectangle 6"/>
          <p:cNvSpPr>
            <a:spLocks noChangeArrowheads="1"/>
          </p:cNvSpPr>
          <p:nvPr/>
        </p:nvSpPr>
        <p:spPr bwMode="ltGray">
          <a:xfrm>
            <a:off x="127000" y="825500"/>
            <a:ext cx="560388"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1" name="Rectangle 7"/>
          <p:cNvSpPr>
            <a:spLocks noChangeArrowheads="1"/>
          </p:cNvSpPr>
          <p:nvPr/>
        </p:nvSpPr>
        <p:spPr bwMode="gray">
          <a:xfrm>
            <a:off x="762000" y="620713"/>
            <a:ext cx="31750" cy="1052512"/>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2" name="Rectangle 8"/>
          <p:cNvSpPr>
            <a:spLocks noChangeArrowheads="1"/>
          </p:cNvSpPr>
          <p:nvPr/>
        </p:nvSpPr>
        <p:spPr bwMode="gray">
          <a:xfrm>
            <a:off x="442913" y="1158875"/>
            <a:ext cx="82264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9467" name="Rectangle 11"/>
          <p:cNvSpPr>
            <a:spLocks noGrp="1" noChangeArrowheads="1"/>
          </p:cNvSpPr>
          <p:nvPr>
            <p:ph type="dt" sz="half" idx="2"/>
          </p:nvPr>
        </p:nvSpPr>
        <p:spPr bwMode="auto">
          <a:xfrm>
            <a:off x="1162050" y="6243638"/>
            <a:ext cx="1905000" cy="457200"/>
          </a:xfrm>
          <a:prstGeom prst="rect">
            <a:avLst/>
          </a:prstGeom>
          <a:noFill/>
          <a:ln>
            <a:noFill/>
          </a:ln>
          <a:effectLst/>
        </p:spPr>
        <p:txBody>
          <a:bodyPr vert="horz" wrap="square" lIns="91440" tIns="45720" rIns="91440" bIns="45720" numCol="1" anchor="b" anchorCtr="0" compatLnSpc="1"/>
          <a:lstStyle>
            <a:lvl1pPr eaLnBrk="1" hangingPunct="1">
              <a:defRPr sz="1400"/>
            </a:lvl1pPr>
          </a:lstStyle>
          <a:p>
            <a:pPr>
              <a:defRPr/>
            </a:pPr>
            <a:endParaRPr lang="en-US" altLang="zh-CN"/>
          </a:p>
        </p:txBody>
      </p:sp>
      <p:sp>
        <p:nvSpPr>
          <p:cNvPr id="19468" name="Rectangle 12"/>
          <p:cNvSpPr>
            <a:spLocks noGrp="1" noChangeArrowheads="1"/>
          </p:cNvSpPr>
          <p:nvPr>
            <p:ph type="ftr" sz="quarter" idx="3"/>
          </p:nvPr>
        </p:nvSpPr>
        <p:spPr bwMode="auto">
          <a:xfrm>
            <a:off x="3657600" y="6243638"/>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400"/>
            </a:lvl1pPr>
          </a:lstStyle>
          <a:p>
            <a:pPr>
              <a:defRPr/>
            </a:pPr>
            <a:endParaRPr lang="en-US" altLang="zh-CN"/>
          </a:p>
        </p:txBody>
      </p:sp>
      <p:sp>
        <p:nvSpPr>
          <p:cNvPr id="19469" name="Rectangle 13"/>
          <p:cNvSpPr>
            <a:spLocks noGrp="1" noChangeArrowheads="1"/>
          </p:cNvSpPr>
          <p:nvPr>
            <p:ph type="sldNum" sz="quarter" idx="4"/>
          </p:nvPr>
        </p:nvSpPr>
        <p:spPr bwMode="auto">
          <a:xfrm>
            <a:off x="7042150" y="6243638"/>
            <a:ext cx="1905000" cy="457200"/>
          </a:xfrm>
          <a:prstGeom prst="rect">
            <a:avLst/>
          </a:prstGeom>
          <a:noFill/>
          <a:ln>
            <a:noFill/>
          </a:ln>
          <a:effectLst/>
        </p:spPr>
        <p:txBody>
          <a:bodyPr vert="horz" wrap="square" lIns="91440" tIns="45720" rIns="91440" bIns="45720" numCol="1" anchor="b" anchorCtr="0" compatLnSpc="1"/>
          <a:lstStyle>
            <a:lvl1pPr algn="r" eaLnBrk="1" hangingPunct="1">
              <a:defRPr sz="1400"/>
            </a:lvl1pPr>
          </a:lstStyle>
          <a:p>
            <a:pPr>
              <a:defRPr/>
            </a:pPr>
            <a:fld id="{C5FEAAE0-8FF7-49D1-92A7-6DA097F47FF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ltGray">
          <a:xfrm>
            <a:off x="417513" y="1098550"/>
            <a:ext cx="438150" cy="474663"/>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1"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2" name="Rectangle 4"/>
          <p:cNvSpPr>
            <a:spLocks noChangeArrowheads="1"/>
          </p:cNvSpPr>
          <p:nvPr/>
        </p:nvSpPr>
        <p:spPr bwMode="ltGray">
          <a:xfrm>
            <a:off x="541338" y="1520825"/>
            <a:ext cx="422275" cy="474663"/>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3"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4"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5" name="Rectangle 7"/>
          <p:cNvSpPr>
            <a:spLocks noChangeArrowheads="1"/>
          </p:cNvSpPr>
          <p:nvPr/>
        </p:nvSpPr>
        <p:spPr bwMode="gray">
          <a:xfrm>
            <a:off x="762000" y="990600"/>
            <a:ext cx="31750" cy="105251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6"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zh-CN" sz="2400"/>
          </a:p>
        </p:txBody>
      </p:sp>
      <p:sp>
        <p:nvSpPr>
          <p:cNvPr id="2057" name="Rectangle 9"/>
          <p:cNvSpPr>
            <a:spLocks noGrp="1" noChangeArrowheads="1"/>
          </p:cNvSpPr>
          <p:nvPr>
            <p:ph type="title"/>
          </p:nvPr>
        </p:nvSpPr>
        <p:spPr bwMode="auto">
          <a:xfrm>
            <a:off x="1150938" y="214313"/>
            <a:ext cx="7793037"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2058" name="Rectangle 10"/>
          <p:cNvSpPr>
            <a:spLocks noGrp="1" noChangeArrowheads="1"/>
          </p:cNvSpPr>
          <p:nvPr>
            <p:ph type="body" idx="1"/>
          </p:nvPr>
        </p:nvSpPr>
        <p:spPr bwMode="auto">
          <a:xfrm>
            <a:off x="1182688" y="2017713"/>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2539" name="Rectangle 11"/>
          <p:cNvSpPr>
            <a:spLocks noGrp="1" noChangeArrowheads="1"/>
          </p:cNvSpPr>
          <p:nvPr>
            <p:ph type="dt" sz="half" idx="2"/>
          </p:nvPr>
        </p:nvSpPr>
        <p:spPr bwMode="auto">
          <a:xfrm>
            <a:off x="1162050" y="6243638"/>
            <a:ext cx="1905000" cy="457200"/>
          </a:xfrm>
          <a:prstGeom prst="rect">
            <a:avLst/>
          </a:prstGeom>
          <a:noFill/>
          <a:ln>
            <a:noFill/>
          </a:ln>
          <a:effectLst/>
        </p:spPr>
        <p:txBody>
          <a:bodyPr vert="horz" wrap="square" lIns="91440" tIns="45720" rIns="91440" bIns="45720" numCol="1" anchor="b" anchorCtr="0" compatLnSpc="1"/>
          <a:lstStyle>
            <a:lvl1pPr eaLnBrk="1" hangingPunct="1">
              <a:defRPr sz="1400"/>
            </a:lvl1pPr>
          </a:lstStyle>
          <a:p>
            <a:pPr>
              <a:defRPr/>
            </a:pPr>
            <a:endParaRPr lang="en-US" altLang="zh-CN"/>
          </a:p>
        </p:txBody>
      </p:sp>
      <p:sp>
        <p:nvSpPr>
          <p:cNvPr id="22540" name="Rectangle 12"/>
          <p:cNvSpPr>
            <a:spLocks noGrp="1" noChangeArrowheads="1"/>
          </p:cNvSpPr>
          <p:nvPr>
            <p:ph type="ftr" sz="quarter" idx="3"/>
          </p:nvPr>
        </p:nvSpPr>
        <p:spPr bwMode="auto">
          <a:xfrm>
            <a:off x="3657600" y="6243638"/>
            <a:ext cx="2895600" cy="457200"/>
          </a:xfrm>
          <a:prstGeom prst="rect">
            <a:avLst/>
          </a:prstGeom>
          <a:noFill/>
          <a:ln>
            <a:noFill/>
          </a:ln>
          <a:effectLst/>
        </p:spPr>
        <p:txBody>
          <a:bodyPr vert="horz" wrap="square" lIns="91440" tIns="45720" rIns="91440" bIns="45720" numCol="1" anchor="b" anchorCtr="0" compatLnSpc="1"/>
          <a:lstStyle>
            <a:lvl1pPr algn="ctr" eaLnBrk="1" hangingPunct="1">
              <a:defRPr sz="1400"/>
            </a:lvl1pPr>
          </a:lstStyle>
          <a:p>
            <a:pPr>
              <a:defRPr/>
            </a:pPr>
            <a:endParaRPr lang="en-US" altLang="zh-CN"/>
          </a:p>
        </p:txBody>
      </p:sp>
      <p:sp>
        <p:nvSpPr>
          <p:cNvPr id="22541" name="Rectangle 13"/>
          <p:cNvSpPr>
            <a:spLocks noGrp="1" noChangeArrowheads="1"/>
          </p:cNvSpPr>
          <p:nvPr>
            <p:ph type="sldNum" sz="quarter" idx="4"/>
          </p:nvPr>
        </p:nvSpPr>
        <p:spPr bwMode="auto">
          <a:xfrm>
            <a:off x="7042150" y="6243638"/>
            <a:ext cx="1905000" cy="457200"/>
          </a:xfrm>
          <a:prstGeom prst="rect">
            <a:avLst/>
          </a:prstGeom>
          <a:noFill/>
          <a:ln>
            <a:noFill/>
          </a:ln>
          <a:effectLst/>
        </p:spPr>
        <p:txBody>
          <a:bodyPr vert="horz" wrap="square" lIns="91440" tIns="45720" rIns="91440" bIns="45720" numCol="1" anchor="b" anchorCtr="0" compatLnSpc="1"/>
          <a:lstStyle>
            <a:lvl1pPr algn="r" eaLnBrk="1" hangingPunct="1">
              <a:defRPr sz="1400"/>
            </a:lvl1pPr>
          </a:lstStyle>
          <a:p>
            <a:pPr>
              <a:defRPr/>
            </a:pPr>
            <a:fld id="{FA7C28F0-6561-41E3-92B4-445983C5D242}"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23454;&#20363;&#21270;&#22278;&#65288;&#31532;4&#31456;&#65289;.docx" TargetMode="External"/><Relationship Id="rId2" Type="http://schemas.openxmlformats.org/officeDocument/2006/relationships/image" Target="../media/image9.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hyperlink" Target="exam/25_&#20351;&#29992;&#21451;&#20803;&#31867;/25_&#20351;&#29992;&#21451;&#20803;&#31867;.sln" TargetMode="External"/><Relationship Id="rId4" Type="http://schemas.openxmlformats.org/officeDocument/2006/relationships/hyperlink" Target="exam/24_&#20351;&#29992;&#21451;&#20803;&#25104;&#21592;/24_&#20351;&#29992;&#21451;&#20803;&#25104;&#21592;.sln" TargetMode="External"/><Relationship Id="rId3" Type="http://schemas.openxmlformats.org/officeDocument/2006/relationships/hyperlink" Target="exam/23_&#20351;&#29992;&#19968;&#20010;&#21451;&#20803;&#20989;&#25968;&#35775;&#38382;&#20004;&#20010;&#19981;&#21516;&#30340;&#31867;/23_&#20351;&#29992;&#19968;&#20010;&#21451;&#20803;&#20989;&#25968;&#35775;&#38382;&#20004;&#20010;&#19981;&#21516;&#30340;&#31867;.sln" TargetMode="External"/><Relationship Id="rId2" Type="http://schemas.openxmlformats.org/officeDocument/2006/relationships/hyperlink" Target="exam/22_&#20351;&#29992;&#21451;&#20803;&#26102;&#30340;&#23398;&#29983;&#31649;&#29702;&#31995;&#32479;/22_&#20351;&#29992;&#21451;&#20803;&#26102;&#30340;&#23398;&#29983;&#31649;&#29702;&#31995;&#32479;.sln" TargetMode="External"/><Relationship Id="rId1" Type="http://schemas.openxmlformats.org/officeDocument/2006/relationships/hyperlink" Target="exam/21_&#27809;&#26377;&#20351;&#29992;&#21451;&#20803;&#26102;&#30340;&#23398;&#29983;&#31649;&#29702;&#31995;&#32479;/21_&#27809;&#26377;&#20351;&#29992;&#21451;&#20803;&#26102;&#30340;&#23398;&#29983;&#31649;&#29702;&#31995;&#32479;.sln" TargetMode="External"/></Relationships>
</file>

<file path=ppt/slides/_rels/slide2.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image" Target="../media/image4.GIF"/><Relationship Id="rId7" Type="http://schemas.openxmlformats.org/officeDocument/2006/relationships/image" Target="../media/image3.png"/><Relationship Id="rId6" Type="http://schemas.openxmlformats.org/officeDocument/2006/relationships/image" Target="../media/image2.png"/><Relationship Id="rId5" Type="http://schemas.openxmlformats.org/officeDocument/2006/relationships/image" Target="../media/image1.GIF"/><Relationship Id="rId4" Type="http://schemas.openxmlformats.org/officeDocument/2006/relationships/slide" Target="slide13.xml"/><Relationship Id="rId3" Type="http://schemas.openxmlformats.org/officeDocument/2006/relationships/slide" Target="slide12.xml"/><Relationship Id="rId2" Type="http://schemas.openxmlformats.org/officeDocument/2006/relationships/slide" Target="slide7.xml"/><Relationship Id="rId10" Type="http://schemas.openxmlformats.org/officeDocument/2006/relationships/slideLayout" Target="../slideLayouts/slideLayout17.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5.png"/><Relationship Id="rId6" Type="http://schemas.openxmlformats.org/officeDocument/2006/relationships/image" Target="../media/image4.GIF"/><Relationship Id="rId5" Type="http://schemas.openxmlformats.org/officeDocument/2006/relationships/image" Target="../media/image3.png"/><Relationship Id="rId4" Type="http://schemas.openxmlformats.org/officeDocument/2006/relationships/image" Target="../media/image2.png"/><Relationship Id="rId3" Type="http://schemas.openxmlformats.org/officeDocument/2006/relationships/image" Target="../media/image1.GIF"/><Relationship Id="rId2" Type="http://schemas.openxmlformats.org/officeDocument/2006/relationships/image" Target="../media/image7.jpeg"/><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jpeg"/><Relationship Id="rId1"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743200" y="708025"/>
            <a:ext cx="6048375" cy="1059180"/>
          </a:xfrm>
          <a:prstGeom prst="rect">
            <a:avLst/>
          </a:prstGeom>
          <a:gradFill rotWithShape="1">
            <a:gsLst>
              <a:gs pos="0">
                <a:srgbClr val="333399">
                  <a:gamma/>
                  <a:shade val="82353"/>
                  <a:invGamma/>
                </a:srgbClr>
              </a:gs>
              <a:gs pos="100000">
                <a:srgbClr val="333399"/>
              </a:gs>
            </a:gsLst>
            <a:path path="shape">
              <a:fillToRect l="50000" t="50000" r="50000" b="50000"/>
            </a:path>
          </a:gradFill>
          <a:ln w="9525">
            <a:solidFill>
              <a:schemeClr val="folHlink"/>
            </a:solidFill>
            <a:miter lim="800000"/>
          </a:ln>
          <a:effectLst/>
        </p:spPr>
        <p:txBody>
          <a:bodyPr lIns="84992" tIns="42497" rIns="84992" bIns="42497" anchor="b"/>
          <a:lstStyle/>
          <a:p>
            <a:pPr algn="ctr" eaLnBrk="1" hangingPunct="1">
              <a:lnSpc>
                <a:spcPct val="90000"/>
              </a:lnSpc>
              <a:defRPr/>
            </a:pPr>
            <a:r>
              <a:rPr kumimoji="1" lang="zh-CN" altLang="en-US" sz="5540" b="1">
                <a:solidFill>
                  <a:srgbClr val="FFFFFF"/>
                </a:solidFill>
                <a:effectLst>
                  <a:outerShdw blurRad="38100" dist="38100" dir="2700000" algn="tl">
                    <a:srgbClr val="000000"/>
                  </a:outerShdw>
                </a:effectLst>
                <a:ea typeface="隶书" pitchFamily="49" charset="-122"/>
              </a:rPr>
              <a:t>面向对象程序设计</a:t>
            </a:r>
            <a:endParaRPr kumimoji="1" lang="zh-CN" altLang="en-US" sz="5540" b="1">
              <a:solidFill>
                <a:srgbClr val="FFFFFF"/>
              </a:solidFill>
              <a:effectLst>
                <a:outerShdw blurRad="38100" dist="38100" dir="2700000" algn="tl">
                  <a:srgbClr val="000000"/>
                </a:outerShdw>
              </a:effectLst>
              <a:ea typeface="隶书" pitchFamily="49" charset="-122"/>
            </a:endParaRPr>
          </a:p>
        </p:txBody>
      </p:sp>
      <p:grpSp>
        <p:nvGrpSpPr>
          <p:cNvPr id="6148" name="Group 51"/>
          <p:cNvGrpSpPr/>
          <p:nvPr/>
        </p:nvGrpSpPr>
        <p:grpSpPr bwMode="auto">
          <a:xfrm>
            <a:off x="4970463" y="5356225"/>
            <a:ext cx="3656012" cy="1104900"/>
            <a:chOff x="3742" y="3657"/>
            <a:chExt cx="1905" cy="572"/>
          </a:xfrm>
        </p:grpSpPr>
        <p:pic>
          <p:nvPicPr>
            <p:cNvPr id="6159" name="Picture 4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60" name="Group 43"/>
            <p:cNvGrpSpPr/>
            <p:nvPr/>
          </p:nvGrpSpPr>
          <p:grpSpPr bwMode="auto">
            <a:xfrm>
              <a:off x="3742" y="3657"/>
              <a:ext cx="1899" cy="572"/>
              <a:chOff x="4377" y="3884"/>
              <a:chExt cx="1175" cy="363"/>
            </a:xfrm>
          </p:grpSpPr>
          <p:pic>
            <p:nvPicPr>
              <p:cNvPr id="6161" name="Picture 44"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2" name="Picture 4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3" name="Picture 46"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4" name="Picture 4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5" name="Picture 48"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3" name="Text Box 23"/>
          <p:cNvSpPr txBox="1">
            <a:spLocks noChangeArrowheads="1"/>
          </p:cNvSpPr>
          <p:nvPr/>
        </p:nvSpPr>
        <p:spPr bwMode="auto">
          <a:xfrm>
            <a:off x="3779838" y="3584575"/>
            <a:ext cx="4425950" cy="715645"/>
          </a:xfrm>
          <a:prstGeom prst="rect">
            <a:avLst/>
          </a:prstGeom>
          <a:noFill/>
          <a:ln>
            <a:noFill/>
          </a:ln>
          <a:effectLst/>
        </p:spPr>
        <p:txBody>
          <a:bodyPr>
            <a:spAutoFit/>
          </a:bodyPr>
          <a:lstStyle/>
          <a:p>
            <a:pPr eaLnBrk="1" hangingPunct="1">
              <a:spcBef>
                <a:spcPct val="50000"/>
              </a:spcBef>
              <a:defRPr/>
            </a:pPr>
            <a:r>
              <a:rPr lang="zh-CN" altLang="en-US" sz="4060" b="1" dirty="0">
                <a:solidFill>
                  <a:srgbClr val="CC0000"/>
                </a:solidFill>
                <a:effectLst>
                  <a:outerShdw blurRad="38100" dist="38100" dir="2700000" algn="tl">
                    <a:srgbClr val="C0C0C0"/>
                  </a:outerShdw>
                </a:effectLst>
                <a:latin typeface="华文新魏" pitchFamily="2" charset="-122"/>
                <a:ea typeface="华文新魏" pitchFamily="2" charset="-122"/>
              </a:rPr>
              <a:t>第</a:t>
            </a:r>
            <a:r>
              <a:rPr lang="en-US" altLang="zh-CN" sz="4060" b="1" dirty="0">
                <a:solidFill>
                  <a:srgbClr val="CC0000"/>
                </a:solidFill>
                <a:effectLst>
                  <a:outerShdw blurRad="38100" dist="38100" dir="2700000" algn="tl">
                    <a:srgbClr val="C0C0C0"/>
                  </a:outerShdw>
                </a:effectLst>
                <a:latin typeface="华文新魏" pitchFamily="2" charset="-122"/>
                <a:ea typeface="华文新魏" pitchFamily="2" charset="-122"/>
              </a:rPr>
              <a:t>4</a:t>
            </a:r>
            <a:r>
              <a:rPr lang="zh-CN" altLang="en-US" sz="4060" b="1" dirty="0">
                <a:solidFill>
                  <a:srgbClr val="CC0000"/>
                </a:solidFill>
                <a:effectLst>
                  <a:outerShdw blurRad="38100" dist="38100" dir="2700000" algn="tl">
                    <a:srgbClr val="C0C0C0"/>
                  </a:outerShdw>
                </a:effectLst>
                <a:latin typeface="华文新魏" pitchFamily="2" charset="-122"/>
                <a:ea typeface="华文新魏" pitchFamily="2" charset="-122"/>
              </a:rPr>
              <a:t>章  友 元</a:t>
            </a:r>
            <a:endParaRPr lang="en-US" altLang="zh-CN" sz="4060" b="1" dirty="0">
              <a:solidFill>
                <a:srgbClr val="CC0000"/>
              </a:solidFill>
              <a:effectLst>
                <a:outerShdw blurRad="38100" dist="38100" dir="2700000" algn="tl">
                  <a:srgbClr val="C0C0C0"/>
                </a:outerShdw>
              </a:effectLst>
              <a:latin typeface="Times New Roman" panose="02020603050405020304" pitchFamily="18" charset="0"/>
              <a:ea typeface="华文新魏" pitchFamily="2" charset="-122"/>
            </a:endParaRPr>
          </a:p>
        </p:txBody>
      </p:sp>
      <p:pic>
        <p:nvPicPr>
          <p:cNvPr id="3" name="图片 2"/>
          <p:cNvPicPr>
            <a:picLocks noChangeAspect="1"/>
          </p:cNvPicPr>
          <p:nvPr/>
        </p:nvPicPr>
        <p:blipFill>
          <a:blip r:embed="rId6"/>
          <a:stretch>
            <a:fillRect/>
          </a:stretch>
        </p:blipFill>
        <p:spPr>
          <a:xfrm>
            <a:off x="365760" y="2453640"/>
            <a:ext cx="2815560" cy="3960000"/>
          </a:xfrm>
          <a:prstGeom prst="rect">
            <a:avLst/>
          </a:prstGeom>
          <a:ln>
            <a:solidFill>
              <a:schemeClr val="bg2"/>
            </a:solidFill>
          </a:ln>
        </p:spPr>
      </p:pic>
    </p:spTree>
  </p:cSld>
  <p:clrMapOvr>
    <a:masterClrMapping/>
  </p:clrMapOvr>
  <p:transition spd="slow" advTm="19184"/>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5"/>
          <p:cNvSpPr>
            <a:spLocks noChangeArrowheads="1"/>
          </p:cNvSpPr>
          <p:nvPr/>
        </p:nvSpPr>
        <p:spPr bwMode="auto">
          <a:xfrm>
            <a:off x="250825" y="487363"/>
            <a:ext cx="8559800" cy="6110287"/>
          </a:xfrm>
          <a:prstGeom prst="rect">
            <a:avLst/>
          </a:prstGeom>
          <a:solidFill>
            <a:schemeClr val="bg1"/>
          </a:solidFill>
          <a:ln w="9525">
            <a:solidFill>
              <a:srgbClr val="0000FF"/>
            </a:solidFill>
            <a:miter lim="800000"/>
            <a:headEnd type="none" w="sm" len="sm"/>
            <a:tailEnd type="none" w="sm" len="sm"/>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8195" name="Rectangle 3"/>
          <p:cNvSpPr>
            <a:spLocks noGrp="1" noChangeArrowheads="1"/>
          </p:cNvSpPr>
          <p:nvPr>
            <p:ph type="body" idx="1"/>
          </p:nvPr>
        </p:nvSpPr>
        <p:spPr>
          <a:xfrm>
            <a:off x="827088" y="892175"/>
            <a:ext cx="7921625" cy="5784850"/>
          </a:xfrm>
        </p:spPr>
        <p:txBody>
          <a:bodyPr>
            <a:spAutoFit/>
          </a:bodyPr>
          <a:lstStyle/>
          <a:p>
            <a:pPr marL="0" indent="0" algn="just" eaLnBrk="1" hangingPunct="1">
              <a:lnSpc>
                <a:spcPct val="125000"/>
              </a:lnSpc>
              <a:spcBef>
                <a:spcPct val="30000"/>
              </a:spcBef>
              <a:buClrTx/>
              <a:buSzTx/>
              <a:buFont typeface="Wingdings" panose="05000000000000000000" pitchFamily="2" charset="2"/>
              <a:buNone/>
              <a:defRPr/>
            </a:pPr>
            <a:r>
              <a:rPr lang="en-US" altLang="zh-CN" sz="2400" b="1" dirty="0">
                <a:latin typeface="Times New Roman" panose="02020603050405020304" pitchFamily="18" charset="0"/>
              </a:rPr>
              <a:t>      5. </a:t>
            </a:r>
            <a:r>
              <a:rPr kumimoji="1" lang="zh-CN" altLang="en-US" sz="2400" b="1" dirty="0">
                <a:latin typeface="宋体" panose="02010600030101010101" pitchFamily="2" charset="-122"/>
              </a:rPr>
              <a:t>成员函数和友元函数具有同等的特权（</a:t>
            </a:r>
            <a:r>
              <a:rPr kumimoji="1" lang="en-US" altLang="zh-CN" sz="2400" b="1" dirty="0">
                <a:latin typeface="宋体" panose="02010600030101010101" pitchFamily="2" charset="-122"/>
              </a:rPr>
              <a:t>100% </a:t>
            </a:r>
            <a:r>
              <a:rPr kumimoji="1" lang="zh-CN" altLang="en-US" sz="2400" b="1" dirty="0">
                <a:latin typeface="宋体" panose="02010600030101010101" pitchFamily="2" charset="-122"/>
              </a:rPr>
              <a:t>的），主要的区别在于调用形式不同。友元函数的</a:t>
            </a:r>
            <a:r>
              <a:rPr lang="zh-CN" altLang="en-US" sz="2400" b="1" dirty="0">
                <a:latin typeface="Times New Roman" panose="02020603050405020304" pitchFamily="18" charset="0"/>
              </a:rPr>
              <a:t>调用形式与普通函数相同，</a:t>
            </a:r>
            <a:r>
              <a:rPr kumimoji="1" lang="zh-CN" altLang="en-US" sz="2400" b="1" dirty="0">
                <a:latin typeface="宋体" panose="02010600030101010101" pitchFamily="2" charset="-122"/>
              </a:rPr>
              <a:t>象</a:t>
            </a:r>
            <a:r>
              <a:rPr kumimoji="1" lang="en-US" altLang="zh-CN" sz="2800" b="1" dirty="0">
                <a:solidFill>
                  <a:srgbClr val="CC0000"/>
                </a:solidFill>
                <a:effectLst>
                  <a:outerShdw blurRad="38100" dist="38100" dir="2700000" algn="tl">
                    <a:srgbClr val="C0C0C0"/>
                  </a:outerShdw>
                </a:effectLst>
                <a:latin typeface="Times New Roman" panose="02020603050405020304" pitchFamily="18" charset="0"/>
              </a:rPr>
              <a:t>f(x)</a:t>
            </a:r>
            <a:r>
              <a:rPr kumimoji="1" lang="zh-CN" altLang="en-US" sz="2400" b="1" dirty="0">
                <a:latin typeface="宋体" panose="02010600030101010101" pitchFamily="2" charset="-122"/>
              </a:rPr>
              <a:t>这样调用，而成员函数象 </a:t>
            </a:r>
            <a:r>
              <a:rPr kumimoji="1" lang="en-US" altLang="zh-CN" sz="2800" b="1" dirty="0" err="1">
                <a:solidFill>
                  <a:srgbClr val="CC0000"/>
                </a:solidFill>
                <a:effectLst>
                  <a:outerShdw blurRad="38100" dist="38100" dir="2700000" algn="tl">
                    <a:srgbClr val="C0C0C0"/>
                  </a:outerShdw>
                </a:effectLst>
                <a:latin typeface="Times New Roman" panose="02020603050405020304" pitchFamily="18" charset="0"/>
              </a:rPr>
              <a:t>x.f</a:t>
            </a:r>
            <a:r>
              <a:rPr kumimoji="1" lang="en-US" altLang="zh-CN" sz="2800" b="1" dirty="0">
                <a:solidFill>
                  <a:srgbClr val="CC0000"/>
                </a:solidFill>
                <a:effectLst>
                  <a:outerShdw blurRad="38100" dist="38100" dir="2700000" algn="tl">
                    <a:srgbClr val="C0C0C0"/>
                  </a:outerShdw>
                </a:effectLst>
                <a:latin typeface="Times New Roman" panose="02020603050405020304" pitchFamily="18" charset="0"/>
              </a:rPr>
              <a:t>( )</a:t>
            </a:r>
            <a:r>
              <a:rPr kumimoji="1" lang="zh-CN" altLang="en-US" sz="2400" b="1" dirty="0">
                <a:latin typeface="宋体" panose="02010600030101010101" pitchFamily="2" charset="-122"/>
              </a:rPr>
              <a:t>这样调用。（</a:t>
            </a:r>
            <a:r>
              <a:rPr lang="zh-CN" altLang="en-US"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注意：</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友元函数不能用成员选择符（</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或</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-&gt;)</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调用</a:t>
            </a:r>
            <a:r>
              <a:rPr kumimoji="1" lang="zh-CN" altLang="en-US" sz="2400" b="1" dirty="0">
                <a:latin typeface="宋体" panose="02010600030101010101" pitchFamily="2" charset="-122"/>
              </a:rPr>
              <a:t>）。因此，允许设计者选择他所认为更具可读性的语法来降低维护成本。</a:t>
            </a:r>
            <a:endParaRPr kumimoji="1" lang="en-US" altLang="zh-CN" sz="2400" b="1" dirty="0">
              <a:latin typeface="宋体" panose="02010600030101010101" pitchFamily="2" charset="-122"/>
            </a:endParaRPr>
          </a:p>
          <a:p>
            <a:pPr marL="0" indent="0" algn="just" eaLnBrk="1" hangingPunct="1">
              <a:lnSpc>
                <a:spcPct val="125000"/>
              </a:lnSpc>
              <a:spcBef>
                <a:spcPts val="0"/>
              </a:spcBef>
              <a:buClrTx/>
              <a:buSzTx/>
              <a:buFontTx/>
              <a:buNone/>
              <a:defRPr/>
            </a:pPr>
            <a:r>
              <a:rPr kumimoji="1" lang="en-US" altLang="zh-CN" sz="2400" b="1" dirty="0">
                <a:latin typeface="宋体" panose="02010600030101010101" pitchFamily="2" charset="-122"/>
              </a:rPr>
              <a:t>   6.</a:t>
            </a:r>
            <a:r>
              <a:rPr kumimoji="1" lang="zh-CN" altLang="en-US" sz="2400" b="1" dirty="0">
                <a:latin typeface="宋体" panose="02010600030101010101" pitchFamily="2" charset="-122"/>
              </a:rPr>
              <a:t>友元函数在类中说明，但其名字的作用域在类外，</a:t>
            </a:r>
            <a:r>
              <a:rPr kumimoji="1"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作用域的开始点在说明点，结束点和类名相同</a:t>
            </a:r>
            <a:r>
              <a:rPr kumimoji="1" lang="zh-CN" altLang="en-US" sz="2400" b="1" dirty="0">
                <a:latin typeface="宋体" panose="02010600030101010101" pitchFamily="2" charset="-122"/>
              </a:rPr>
              <a:t>。因此，友元说明可以代替该函数的函数说明。如果在说明友元时给出了该函数的函数体代码，则它是内联的。</a:t>
            </a:r>
            <a:endParaRPr kumimoji="1" lang="en-US" altLang="zh-CN" sz="2400" b="1" dirty="0">
              <a:latin typeface="宋体" panose="02010600030101010101" pitchFamily="2" charset="-122"/>
            </a:endParaRPr>
          </a:p>
          <a:p>
            <a:pPr marL="0" indent="0" algn="just" eaLnBrk="1" hangingPunct="1">
              <a:lnSpc>
                <a:spcPct val="125000"/>
              </a:lnSpc>
              <a:spcBef>
                <a:spcPts val="0"/>
              </a:spcBef>
              <a:buClrTx/>
              <a:buSzTx/>
              <a:buFontTx/>
              <a:buNone/>
              <a:defRPr/>
            </a:pPr>
            <a:r>
              <a:rPr kumimoji="1" lang="en-US" altLang="zh-CN" sz="2400" b="1" dirty="0">
                <a:latin typeface="宋体" panose="02010600030101010101" pitchFamily="2" charset="-122"/>
              </a:rPr>
              <a:t>   7.</a:t>
            </a:r>
            <a:r>
              <a:rPr kumimoji="1"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一个函数可以成为多个类的友元函数</a:t>
            </a:r>
            <a:r>
              <a:rPr kumimoji="1" lang="zh-CN" altLang="en-US" sz="2400" b="1" dirty="0">
                <a:latin typeface="宋体" panose="02010600030101010101" pitchFamily="2" charset="-122"/>
              </a:rPr>
              <a:t>，因而可以访问多个类的成员。</a:t>
            </a:r>
            <a:endParaRPr kumimoji="1" lang="zh-CN" altLang="en-US" sz="2400" b="1" dirty="0">
              <a:latin typeface="宋体" panose="02010600030101010101" pitchFamily="2" charset="-122"/>
            </a:endParaRPr>
          </a:p>
        </p:txBody>
      </p:sp>
      <p:sp>
        <p:nvSpPr>
          <p:cNvPr id="17412" name="Rectangle 2"/>
          <p:cNvSpPr>
            <a:spLocks noGrp="1" noChangeArrowheads="1"/>
          </p:cNvSpPr>
          <p:nvPr>
            <p:ph type="title"/>
          </p:nvPr>
        </p:nvSpPr>
        <p:spPr>
          <a:xfrm>
            <a:off x="971550" y="188913"/>
            <a:ext cx="5400675" cy="695325"/>
          </a:xfrm>
          <a:gradFill rotWithShape="1">
            <a:gsLst>
              <a:gs pos="0">
                <a:srgbClr val="0000FF"/>
              </a:gs>
              <a:gs pos="100000">
                <a:srgbClr val="000076"/>
              </a:gs>
            </a:gsLst>
            <a:path path="shape">
              <a:fillToRect l="50000" t="50000" r="50000" b="50000"/>
            </a:path>
          </a:gradFill>
          <a:ln>
            <a:solidFill>
              <a:srgbClr val="FF9900"/>
            </a:solidFill>
            <a:miter lim="800000"/>
          </a:ln>
        </p:spPr>
        <p:txBody>
          <a:bodyPr/>
          <a:lstStyle/>
          <a:p>
            <a:pPr algn="ctr" eaLnBrk="1" hangingPunct="1"/>
            <a:r>
              <a:rPr lang="zh-CN" altLang="en-US" sz="3600" b="1">
                <a:solidFill>
                  <a:schemeClr val="bg1"/>
                </a:solidFill>
                <a:latin typeface="宋体" panose="02010600030101010101" pitchFamily="2" charset="-122"/>
              </a:rPr>
              <a:t>关于友元函数的说明：</a:t>
            </a:r>
            <a:endParaRPr lang="zh-CN" altLang="en-US" sz="3600" b="1">
              <a:solidFill>
                <a:schemeClr val="bg1"/>
              </a:solidFill>
              <a:latin typeface="宋体" panose="02010600030101010101" pitchFamily="2" charset="-122"/>
            </a:endParaRPr>
          </a:p>
        </p:txBody>
      </p:sp>
      <p:pic>
        <p:nvPicPr>
          <p:cNvPr id="17413"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9"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799465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195">
                                            <p:txEl>
                                              <p:pRg st="2" end="2"/>
                                            </p:txEl>
                                          </p:spTgt>
                                        </p:tgtEl>
                                        <p:attrNameLst>
                                          <p:attrName>style.visibility</p:attrName>
                                        </p:attrNameLst>
                                      </p:cBhvr>
                                      <p:to>
                                        <p:strVal val="visible"/>
                                      </p:to>
                                    </p:set>
                                  </p:childTnLst>
                                </p:cTn>
                              </p:par>
                              <p:par>
                                <p:cTn id="15" presetID="26" presetClass="entr" presetSubtype="0" fill="hold" nodeType="withEffect">
                                  <p:stCondLst>
                                    <p:cond delay="0"/>
                                  </p:stCondLst>
                                  <p:childTnLst>
                                    <p:set>
                                      <p:cBhvr>
                                        <p:cTn id="16" dur="1" fill="hold">
                                          <p:stCondLst>
                                            <p:cond delay="0"/>
                                          </p:stCondLst>
                                        </p:cTn>
                                        <p:tgtEl>
                                          <p:spTgt spid="8199"/>
                                        </p:tgtEl>
                                        <p:attrNameLst>
                                          <p:attrName>style.visibility</p:attrName>
                                        </p:attrNameLst>
                                      </p:cBhvr>
                                      <p:to>
                                        <p:strVal val="visible"/>
                                      </p:to>
                                    </p:set>
                                    <p:animEffect transition="in" filter="wipe(down)">
                                      <p:cBhvr>
                                        <p:cTn id="17" dur="580">
                                          <p:stCondLst>
                                            <p:cond delay="0"/>
                                          </p:stCondLst>
                                        </p:cTn>
                                        <p:tgtEl>
                                          <p:spTgt spid="8199"/>
                                        </p:tgtEl>
                                      </p:cBhvr>
                                    </p:animEffect>
                                    <p:anim calcmode="lin" valueType="num">
                                      <p:cBhvr>
                                        <p:cTn id="18" dur="1822" tmFilter="0,0; 0.14,0.36; 0.43,0.73; 0.71,0.91; 1.0,1.0">
                                          <p:stCondLst>
                                            <p:cond delay="0"/>
                                          </p:stCondLst>
                                        </p:cTn>
                                        <p:tgtEl>
                                          <p:spTgt spid="8199"/>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8199"/>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8199"/>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8199"/>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8199"/>
                                        </p:tgtEl>
                                        <p:attrNameLst>
                                          <p:attrName>ppt_y</p:attrName>
                                        </p:attrNameLst>
                                      </p:cBhvr>
                                      <p:tavLst>
                                        <p:tav tm="0" fmla="#ppt_y-sin(pi*$)/81">
                                          <p:val>
                                            <p:fltVal val="0"/>
                                          </p:val>
                                        </p:tav>
                                        <p:tav tm="100000">
                                          <p:val>
                                            <p:fltVal val="1"/>
                                          </p:val>
                                        </p:tav>
                                      </p:tavLst>
                                    </p:anim>
                                    <p:animScale>
                                      <p:cBhvr>
                                        <p:cTn id="23" dur="26">
                                          <p:stCondLst>
                                            <p:cond delay="650"/>
                                          </p:stCondLst>
                                        </p:cTn>
                                        <p:tgtEl>
                                          <p:spTgt spid="8199"/>
                                        </p:tgtEl>
                                      </p:cBhvr>
                                      <p:to x="100000" y="60000"/>
                                    </p:animScale>
                                    <p:animScale>
                                      <p:cBhvr>
                                        <p:cTn id="24" dur="166" decel="50000">
                                          <p:stCondLst>
                                            <p:cond delay="676"/>
                                          </p:stCondLst>
                                        </p:cTn>
                                        <p:tgtEl>
                                          <p:spTgt spid="8199"/>
                                        </p:tgtEl>
                                      </p:cBhvr>
                                      <p:to x="100000" y="100000"/>
                                    </p:animScale>
                                    <p:animScale>
                                      <p:cBhvr>
                                        <p:cTn id="25" dur="26">
                                          <p:stCondLst>
                                            <p:cond delay="1312"/>
                                          </p:stCondLst>
                                        </p:cTn>
                                        <p:tgtEl>
                                          <p:spTgt spid="8199"/>
                                        </p:tgtEl>
                                      </p:cBhvr>
                                      <p:to x="100000" y="80000"/>
                                    </p:animScale>
                                    <p:animScale>
                                      <p:cBhvr>
                                        <p:cTn id="26" dur="166" decel="50000">
                                          <p:stCondLst>
                                            <p:cond delay="1338"/>
                                          </p:stCondLst>
                                        </p:cTn>
                                        <p:tgtEl>
                                          <p:spTgt spid="8199"/>
                                        </p:tgtEl>
                                      </p:cBhvr>
                                      <p:to x="100000" y="100000"/>
                                    </p:animScale>
                                    <p:animScale>
                                      <p:cBhvr>
                                        <p:cTn id="27" dur="26">
                                          <p:stCondLst>
                                            <p:cond delay="1642"/>
                                          </p:stCondLst>
                                        </p:cTn>
                                        <p:tgtEl>
                                          <p:spTgt spid="8199"/>
                                        </p:tgtEl>
                                      </p:cBhvr>
                                      <p:to x="100000" y="90000"/>
                                    </p:animScale>
                                    <p:animScale>
                                      <p:cBhvr>
                                        <p:cTn id="28" dur="166" decel="50000">
                                          <p:stCondLst>
                                            <p:cond delay="1668"/>
                                          </p:stCondLst>
                                        </p:cTn>
                                        <p:tgtEl>
                                          <p:spTgt spid="8199"/>
                                        </p:tgtEl>
                                      </p:cBhvr>
                                      <p:to x="100000" y="100000"/>
                                    </p:animScale>
                                    <p:animScale>
                                      <p:cBhvr>
                                        <p:cTn id="29" dur="26">
                                          <p:stCondLst>
                                            <p:cond delay="1808"/>
                                          </p:stCondLst>
                                        </p:cTn>
                                        <p:tgtEl>
                                          <p:spTgt spid="8199"/>
                                        </p:tgtEl>
                                      </p:cBhvr>
                                      <p:to x="100000" y="95000"/>
                                    </p:animScale>
                                    <p:animScale>
                                      <p:cBhvr>
                                        <p:cTn id="30" dur="166" decel="50000">
                                          <p:stCondLst>
                                            <p:cond delay="1834"/>
                                          </p:stCondLst>
                                        </p:cTn>
                                        <p:tgtEl>
                                          <p:spTgt spid="819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5"/>
          <p:cNvSpPr>
            <a:spLocks noChangeArrowheads="1"/>
          </p:cNvSpPr>
          <p:nvPr/>
        </p:nvSpPr>
        <p:spPr bwMode="auto">
          <a:xfrm>
            <a:off x="250825" y="487363"/>
            <a:ext cx="8559800" cy="6110287"/>
          </a:xfrm>
          <a:prstGeom prst="rect">
            <a:avLst/>
          </a:prstGeom>
          <a:solidFill>
            <a:schemeClr val="bg1"/>
          </a:solidFill>
          <a:ln w="9525">
            <a:solidFill>
              <a:srgbClr val="0000FF"/>
            </a:solidFill>
            <a:miter lim="800000"/>
            <a:headEnd type="none" w="sm" len="sm"/>
            <a:tailEnd type="none" w="sm" len="sm"/>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8195" name="Rectangle 3"/>
          <p:cNvSpPr>
            <a:spLocks noGrp="1" noChangeArrowheads="1"/>
          </p:cNvSpPr>
          <p:nvPr>
            <p:ph type="body" idx="1"/>
          </p:nvPr>
        </p:nvSpPr>
        <p:spPr>
          <a:xfrm>
            <a:off x="827088" y="892175"/>
            <a:ext cx="7921625" cy="5784850"/>
          </a:xfrm>
        </p:spPr>
        <p:txBody>
          <a:bodyPr>
            <a:spAutoFit/>
          </a:bodyPr>
          <a:lstStyle/>
          <a:p>
            <a:pPr marL="0" indent="0" algn="just" eaLnBrk="1" hangingPunct="1">
              <a:lnSpc>
                <a:spcPct val="125000"/>
              </a:lnSpc>
              <a:spcBef>
                <a:spcPct val="30000"/>
              </a:spcBef>
              <a:buClrTx/>
              <a:buSzTx/>
              <a:buFont typeface="Wingdings" panose="05000000000000000000" pitchFamily="2" charset="2"/>
              <a:buNone/>
              <a:defRPr/>
            </a:pPr>
            <a:r>
              <a:rPr lang="en-US" altLang="zh-CN" sz="2400" b="1" dirty="0">
                <a:latin typeface="Times New Roman" panose="02020603050405020304" pitchFamily="18" charset="0"/>
              </a:rPr>
              <a:t>      5. </a:t>
            </a:r>
            <a:r>
              <a:rPr kumimoji="1" lang="zh-CN" altLang="en-US" sz="2400" b="1" dirty="0">
                <a:latin typeface="宋体" panose="02010600030101010101" pitchFamily="2" charset="-122"/>
              </a:rPr>
              <a:t>成员函数和友元函数具有同等的特权（</a:t>
            </a:r>
            <a:r>
              <a:rPr kumimoji="1" lang="en-US" altLang="zh-CN" sz="2400" b="1" dirty="0">
                <a:latin typeface="宋体" panose="02010600030101010101" pitchFamily="2" charset="-122"/>
              </a:rPr>
              <a:t>100% </a:t>
            </a:r>
            <a:r>
              <a:rPr kumimoji="1" lang="zh-CN" altLang="en-US" sz="2400" b="1" dirty="0">
                <a:latin typeface="宋体" panose="02010600030101010101" pitchFamily="2" charset="-122"/>
              </a:rPr>
              <a:t>的），主要的区别在于调用形式不同。友元函数的</a:t>
            </a:r>
            <a:r>
              <a:rPr lang="zh-CN" altLang="en-US" sz="2400" b="1" dirty="0">
                <a:latin typeface="Times New Roman" panose="02020603050405020304" pitchFamily="18" charset="0"/>
              </a:rPr>
              <a:t>调用形式与普通函数相同，</a:t>
            </a:r>
            <a:r>
              <a:rPr kumimoji="1" lang="zh-CN" altLang="en-US" sz="2400" b="1" dirty="0">
                <a:latin typeface="宋体" panose="02010600030101010101" pitchFamily="2" charset="-122"/>
              </a:rPr>
              <a:t>象</a:t>
            </a:r>
            <a:r>
              <a:rPr kumimoji="1" lang="en-US" altLang="zh-CN" sz="2800" b="1" dirty="0">
                <a:solidFill>
                  <a:srgbClr val="CC0000"/>
                </a:solidFill>
                <a:effectLst>
                  <a:outerShdw blurRad="38100" dist="38100" dir="2700000" algn="tl">
                    <a:srgbClr val="C0C0C0"/>
                  </a:outerShdw>
                </a:effectLst>
                <a:latin typeface="Times New Roman" panose="02020603050405020304" pitchFamily="18" charset="0"/>
              </a:rPr>
              <a:t>f(x)</a:t>
            </a:r>
            <a:r>
              <a:rPr kumimoji="1" lang="zh-CN" altLang="en-US" sz="2400" b="1" dirty="0">
                <a:latin typeface="宋体" panose="02010600030101010101" pitchFamily="2" charset="-122"/>
              </a:rPr>
              <a:t>这样调用，而成员函数象 </a:t>
            </a:r>
            <a:r>
              <a:rPr kumimoji="1" lang="en-US" altLang="zh-CN" sz="2800" b="1" dirty="0" err="1">
                <a:solidFill>
                  <a:srgbClr val="CC0000"/>
                </a:solidFill>
                <a:effectLst>
                  <a:outerShdw blurRad="38100" dist="38100" dir="2700000" algn="tl">
                    <a:srgbClr val="C0C0C0"/>
                  </a:outerShdw>
                </a:effectLst>
                <a:latin typeface="Times New Roman" panose="02020603050405020304" pitchFamily="18" charset="0"/>
              </a:rPr>
              <a:t>x.f</a:t>
            </a:r>
            <a:r>
              <a:rPr kumimoji="1" lang="en-US" altLang="zh-CN" sz="2800" b="1" dirty="0">
                <a:solidFill>
                  <a:srgbClr val="CC0000"/>
                </a:solidFill>
                <a:effectLst>
                  <a:outerShdw blurRad="38100" dist="38100" dir="2700000" algn="tl">
                    <a:srgbClr val="C0C0C0"/>
                  </a:outerShdw>
                </a:effectLst>
                <a:latin typeface="Times New Roman" panose="02020603050405020304" pitchFamily="18" charset="0"/>
              </a:rPr>
              <a:t>( )</a:t>
            </a:r>
            <a:r>
              <a:rPr kumimoji="1" lang="zh-CN" altLang="en-US" sz="2400" b="1" dirty="0">
                <a:latin typeface="宋体" panose="02010600030101010101" pitchFamily="2" charset="-122"/>
              </a:rPr>
              <a:t>这样调用。（</a:t>
            </a:r>
            <a:r>
              <a:rPr lang="zh-CN" altLang="en-US"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注意：</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友元函数不能用成员选择符（</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或</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-&gt;)</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调用</a:t>
            </a:r>
            <a:r>
              <a:rPr kumimoji="1" lang="zh-CN" altLang="en-US" sz="2400" b="1" dirty="0">
                <a:latin typeface="宋体" panose="02010600030101010101" pitchFamily="2" charset="-122"/>
              </a:rPr>
              <a:t>）。因此，允许设计者选择他所认为更具可读性的语法来降低维护成本。</a:t>
            </a:r>
            <a:endParaRPr kumimoji="1" lang="en-US" altLang="zh-CN" sz="2400" b="1" dirty="0">
              <a:latin typeface="宋体" panose="02010600030101010101" pitchFamily="2" charset="-122"/>
            </a:endParaRPr>
          </a:p>
          <a:p>
            <a:pPr marL="0" indent="0" algn="just" eaLnBrk="1" hangingPunct="1">
              <a:lnSpc>
                <a:spcPct val="125000"/>
              </a:lnSpc>
              <a:spcBef>
                <a:spcPts val="0"/>
              </a:spcBef>
              <a:buClrTx/>
              <a:buSzTx/>
              <a:buFontTx/>
              <a:buNone/>
              <a:defRPr/>
            </a:pPr>
            <a:r>
              <a:rPr kumimoji="1" lang="en-US" altLang="zh-CN" sz="2400" b="1" dirty="0">
                <a:latin typeface="宋体" panose="02010600030101010101" pitchFamily="2" charset="-122"/>
              </a:rPr>
              <a:t>   6.</a:t>
            </a:r>
            <a:r>
              <a:rPr kumimoji="1" lang="zh-CN" altLang="en-US" sz="2400" b="1" dirty="0">
                <a:latin typeface="宋体" panose="02010600030101010101" pitchFamily="2" charset="-122"/>
              </a:rPr>
              <a:t>友元函数在类中说明，但其名字的作用域在类外，</a:t>
            </a:r>
            <a:r>
              <a:rPr kumimoji="1"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作用域的开始点在说明点，结束点和类名相同</a:t>
            </a:r>
            <a:r>
              <a:rPr kumimoji="1" lang="zh-CN" altLang="en-US" sz="2400" b="1" dirty="0">
                <a:latin typeface="宋体" panose="02010600030101010101" pitchFamily="2" charset="-122"/>
              </a:rPr>
              <a:t>。因此，友元说明可以代替该函数的函数说明。如果在说明友元时给出了该函数的函数体代码，则它是内联的。</a:t>
            </a:r>
            <a:endParaRPr kumimoji="1" lang="en-US" altLang="zh-CN" sz="2400" b="1" dirty="0">
              <a:latin typeface="宋体" panose="02010600030101010101" pitchFamily="2" charset="-122"/>
            </a:endParaRPr>
          </a:p>
          <a:p>
            <a:pPr marL="0" indent="0" algn="just" eaLnBrk="1" hangingPunct="1">
              <a:lnSpc>
                <a:spcPct val="125000"/>
              </a:lnSpc>
              <a:spcBef>
                <a:spcPts val="0"/>
              </a:spcBef>
              <a:buClrTx/>
              <a:buSzTx/>
              <a:buFontTx/>
              <a:buNone/>
              <a:defRPr/>
            </a:pPr>
            <a:r>
              <a:rPr kumimoji="1" lang="en-US" altLang="zh-CN" sz="2400" b="1" dirty="0">
                <a:latin typeface="宋体" panose="02010600030101010101" pitchFamily="2" charset="-122"/>
              </a:rPr>
              <a:t>   7.</a:t>
            </a:r>
            <a:r>
              <a:rPr kumimoji="1"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一个函数可以成为多个类的友元函数</a:t>
            </a:r>
            <a:r>
              <a:rPr kumimoji="1" lang="zh-CN" altLang="en-US" sz="2400" b="1" dirty="0">
                <a:latin typeface="宋体" panose="02010600030101010101" pitchFamily="2" charset="-122"/>
              </a:rPr>
              <a:t>，因而可以访问多个类的成员。</a:t>
            </a:r>
            <a:endParaRPr kumimoji="1" lang="zh-CN" altLang="en-US" sz="2400" b="1" dirty="0">
              <a:latin typeface="宋体" panose="02010600030101010101" pitchFamily="2" charset="-122"/>
            </a:endParaRPr>
          </a:p>
        </p:txBody>
      </p:sp>
      <p:sp>
        <p:nvSpPr>
          <p:cNvPr id="18436" name="Rectangle 2"/>
          <p:cNvSpPr>
            <a:spLocks noGrp="1" noChangeArrowheads="1"/>
          </p:cNvSpPr>
          <p:nvPr>
            <p:ph type="title"/>
          </p:nvPr>
        </p:nvSpPr>
        <p:spPr>
          <a:xfrm>
            <a:off x="971550" y="188913"/>
            <a:ext cx="5400675" cy="695325"/>
          </a:xfrm>
          <a:gradFill rotWithShape="1">
            <a:gsLst>
              <a:gs pos="0">
                <a:srgbClr val="0000FF"/>
              </a:gs>
              <a:gs pos="100000">
                <a:srgbClr val="000076"/>
              </a:gs>
            </a:gsLst>
            <a:path path="shape">
              <a:fillToRect l="50000" t="50000" r="50000" b="50000"/>
            </a:path>
          </a:gradFill>
          <a:ln>
            <a:solidFill>
              <a:srgbClr val="FF9900"/>
            </a:solidFill>
            <a:miter lim="800000"/>
          </a:ln>
        </p:spPr>
        <p:txBody>
          <a:bodyPr/>
          <a:lstStyle/>
          <a:p>
            <a:pPr algn="ctr" eaLnBrk="1" hangingPunct="1"/>
            <a:r>
              <a:rPr lang="zh-CN" altLang="en-US" sz="3600" b="1">
                <a:solidFill>
                  <a:schemeClr val="bg1"/>
                </a:solidFill>
                <a:latin typeface="宋体" panose="02010600030101010101" pitchFamily="2" charset="-122"/>
              </a:rPr>
              <a:t>关于友元函数的说明：</a:t>
            </a:r>
            <a:endParaRPr lang="zh-CN" altLang="en-US" sz="3600" b="1">
              <a:solidFill>
                <a:schemeClr val="bg1"/>
              </a:solidFill>
              <a:latin typeface="宋体" panose="02010600030101010101" pitchFamily="2" charset="-122"/>
            </a:endParaRPr>
          </a:p>
        </p:txBody>
      </p:sp>
      <p:pic>
        <p:nvPicPr>
          <p:cNvPr id="18437"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799465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Box 9" descr="蓝色面巾纸"/>
          <p:cNvSpPr txBox="1">
            <a:spLocks noChangeArrowheads="1"/>
          </p:cNvSpPr>
          <p:nvPr/>
        </p:nvSpPr>
        <p:spPr bwMode="auto">
          <a:xfrm>
            <a:off x="103188" y="4351338"/>
            <a:ext cx="8785225" cy="2251075"/>
          </a:xfrm>
          <a:prstGeom prst="rect">
            <a:avLst/>
          </a:prstGeom>
          <a:blipFill dpi="0" rotWithShape="1">
            <a:blip r:embed="rId2"/>
            <a:srcRect/>
            <a:tile tx="0" ty="0" sx="100000" sy="100000" flip="none" algn="tl"/>
          </a:blipFill>
          <a:ln w="9525">
            <a:solidFill>
              <a:srgbClr val="FF0000"/>
            </a:solidFill>
            <a:miter lim="800000"/>
            <a:headEnd type="none" w="sm" len="sm"/>
            <a:tailEnd type="none" w="sm" len="sm"/>
          </a:ln>
          <a:effectLst/>
        </p:spPr>
        <p:txBody>
          <a:bodyPr>
            <a:spAutoFit/>
          </a:bodyPr>
          <a:lstStyle/>
          <a:p>
            <a:pPr algn="just" eaLnBrk="1" hangingPunct="1">
              <a:lnSpc>
                <a:spcPct val="120000"/>
              </a:lnSpc>
              <a:spcBef>
                <a:spcPts val="0"/>
              </a:spcBef>
              <a:defRPr/>
            </a:pPr>
            <a:r>
              <a:rPr kumimoji="1" lang="en-US" altLang="zh-CN" sz="3200" b="1" dirty="0">
                <a:solidFill>
                  <a:srgbClr val="CC0000"/>
                </a:solidFill>
                <a:effectLst>
                  <a:outerShdw blurRad="38100" dist="38100" dir="2700000" algn="tl">
                    <a:srgbClr val="000000"/>
                  </a:outerShdw>
                </a:effectLst>
                <a:ea typeface="黑体" panose="02010609060101010101" pitchFamily="2" charset="-122"/>
              </a:rPr>
              <a:t>       </a:t>
            </a:r>
            <a:r>
              <a:rPr kumimoji="1" lang="zh-CN" altLang="en-US" sz="3600" b="1" dirty="0">
                <a:solidFill>
                  <a:srgbClr val="CC0000"/>
                </a:solidFill>
                <a:effectLst>
                  <a:outerShdw blurRad="38100" dist="38100" dir="2700000" algn="tl">
                    <a:srgbClr val="000000"/>
                  </a:outerShdw>
                </a:effectLst>
                <a:ea typeface="黑体" panose="02010609060101010101" pitchFamily="2" charset="-122"/>
              </a:rPr>
              <a:t>请记住</a:t>
            </a:r>
            <a:r>
              <a:rPr kumimoji="1" lang="zh-CN" altLang="en-US" sz="2800" b="1" dirty="0"/>
              <a:t>：友元函数本身是一个普通函数，由类授权，使它成为类的友元函数，且仅是该类的友元。而</a:t>
            </a:r>
            <a:r>
              <a:rPr kumimoji="1" lang="zh-CN" altLang="en-US" sz="2800" b="1" dirty="0">
                <a:solidFill>
                  <a:srgbClr val="0000FF"/>
                </a:solidFill>
                <a:ea typeface="黑体" panose="02010609060101010101" pitchFamily="2" charset="-122"/>
              </a:rPr>
              <a:t>一个普通函数本身无法把自己定义为友元函数</a:t>
            </a:r>
            <a:r>
              <a:rPr kumimoji="1" lang="zh-CN" altLang="en-US" sz="2800" b="1" dirty="0"/>
              <a:t>，因为这样做无意义，同时也违背了数据隐藏原则。</a:t>
            </a:r>
            <a:endParaRPr lang="zh-CN" altLang="en-US" sz="2800" dirty="0"/>
          </a:p>
        </p:txBody>
      </p:sp>
      <p:sp>
        <p:nvSpPr>
          <p:cNvPr id="14" name="AutoShape 15"/>
          <p:cNvSpPr>
            <a:spLocks noChangeArrowheads="1"/>
          </p:cNvSpPr>
          <p:nvPr/>
        </p:nvSpPr>
        <p:spPr bwMode="auto">
          <a:xfrm>
            <a:off x="749300" y="3738563"/>
            <a:ext cx="7562850" cy="636587"/>
          </a:xfrm>
          <a:prstGeom prst="flowChartTerminator">
            <a:avLst/>
          </a:prstGeom>
          <a:solidFill>
            <a:srgbClr val="002060"/>
          </a:solidFill>
          <a:ln w="9525" algn="ctr">
            <a:solidFill>
              <a:srgbClr val="CC0000"/>
            </a:solidFill>
            <a:miter lim="800000"/>
            <a:headEnd type="none" w="sm" len="sm"/>
            <a:tailEnd type="none" w="sm" len="sm"/>
          </a:ln>
          <a:effectLst>
            <a:outerShdw dist="107763" dir="2700000" algn="ctr" rotWithShape="0">
              <a:schemeClr val="bg2">
                <a:alpha val="50000"/>
              </a:schemeClr>
            </a:outerShdw>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spcBef>
                <a:spcPct val="50000"/>
              </a:spcBef>
              <a:buClrTx/>
              <a:buSzTx/>
              <a:buFontTx/>
              <a:buNone/>
            </a:pPr>
            <a:r>
              <a:rPr lang="zh-CN" altLang="en-US" sz="2600" b="1">
                <a:solidFill>
                  <a:srgbClr val="FFFF00"/>
                </a:solidFill>
                <a:latin typeface="黑体" panose="02010609060101010101" pitchFamily="2" charset="-122"/>
                <a:ea typeface="黑体" panose="02010609060101010101" pitchFamily="2" charset="-122"/>
                <a:hlinkClick r:id="rId3" action="ppaction://hlinkfile"/>
              </a:rPr>
              <a:t>综合举例</a:t>
            </a:r>
            <a:r>
              <a:rPr lang="en-US" altLang="zh-CN" sz="2600" b="1">
                <a:solidFill>
                  <a:srgbClr val="FFFF00"/>
                </a:solidFill>
                <a:latin typeface="黑体" panose="02010609060101010101" pitchFamily="2" charset="-122"/>
                <a:ea typeface="黑体" panose="02010609060101010101" pitchFamily="2" charset="-122"/>
                <a:hlinkClick r:id="rId3" action="ppaction://hlinkfile"/>
              </a:rPr>
              <a:t>1:</a:t>
            </a:r>
            <a:r>
              <a:rPr lang="zh-CN" altLang="en-US" sz="2600" b="1">
                <a:solidFill>
                  <a:srgbClr val="FFFF00"/>
                </a:solidFill>
                <a:latin typeface="黑体" panose="02010609060101010101" pitchFamily="2" charset="-122"/>
                <a:ea typeface="黑体" panose="02010609060101010101" pitchFamily="2" charset="-122"/>
                <a:hlinkClick r:id="rId3" action="ppaction://hlinkfile"/>
              </a:rPr>
              <a:t>在</a:t>
            </a:r>
            <a:r>
              <a:rPr lang="en-US" altLang="zh-CN" sz="2600" b="1">
                <a:solidFill>
                  <a:srgbClr val="FFFF00"/>
                </a:solidFill>
                <a:latin typeface="黑体" panose="02010609060101010101" pitchFamily="2" charset="-122"/>
                <a:ea typeface="黑体" panose="02010609060101010101" pitchFamily="2" charset="-122"/>
                <a:hlinkClick r:id="rId3" action="ppaction://hlinkfile"/>
              </a:rPr>
              <a:t>circle</a:t>
            </a:r>
            <a:r>
              <a:rPr lang="zh-CN" altLang="en-US" sz="2600" b="1">
                <a:solidFill>
                  <a:srgbClr val="FFFF00"/>
                </a:solidFill>
                <a:latin typeface="黑体" panose="02010609060101010101" pitchFamily="2" charset="-122"/>
                <a:ea typeface="黑体" panose="02010609060101010101" pitchFamily="2" charset="-122"/>
                <a:hlinkClick r:id="rId3" action="ppaction://hlinkfile"/>
              </a:rPr>
              <a:t>类中使用友元</a:t>
            </a:r>
            <a:endParaRPr lang="zh-CN" altLang="en-US" sz="2600" b="1">
              <a:solidFill>
                <a:srgbClr val="FFFF00"/>
              </a:solidFill>
              <a:latin typeface="黑体" panose="02010609060101010101" pitchFamily="2" charset="-122"/>
              <a:ea typeface="黑体" panose="0201060906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124075" y="260350"/>
            <a:ext cx="3925888"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4.3 </a:t>
            </a:r>
            <a:r>
              <a:rPr lang="zh-CN" altLang="en-US" b="1">
                <a:solidFill>
                  <a:srgbClr val="0033CC"/>
                </a:solidFill>
                <a:latin typeface="黑体" panose="02010609060101010101" pitchFamily="2" charset="-122"/>
                <a:ea typeface="黑体" panose="02010609060101010101" pitchFamily="2" charset="-122"/>
              </a:rPr>
              <a:t>友元成员</a:t>
            </a:r>
            <a:endParaRPr lang="zh-CN" altLang="en-US" b="1">
              <a:solidFill>
                <a:srgbClr val="0033CC"/>
              </a:solidFill>
              <a:latin typeface="黑体" panose="02010609060101010101" pitchFamily="2" charset="-122"/>
              <a:ea typeface="黑体" panose="02010609060101010101" pitchFamily="2" charset="-122"/>
            </a:endParaRPr>
          </a:p>
        </p:txBody>
      </p:sp>
      <p:sp>
        <p:nvSpPr>
          <p:cNvPr id="10243" name="Rectangle 3"/>
          <p:cNvSpPr>
            <a:spLocks noGrp="1" noChangeArrowheads="1"/>
          </p:cNvSpPr>
          <p:nvPr>
            <p:ph type="body" idx="1"/>
          </p:nvPr>
        </p:nvSpPr>
        <p:spPr>
          <a:xfrm>
            <a:off x="539750" y="1341438"/>
            <a:ext cx="8353425" cy="1008062"/>
          </a:xfrm>
        </p:spPr>
        <p:txBody>
          <a:bodyPr/>
          <a:lstStyle/>
          <a:p>
            <a:pPr marL="0" indent="765175" eaLnBrk="1" hangingPunct="1">
              <a:lnSpc>
                <a:spcPct val="110000"/>
              </a:lnSpc>
              <a:buFont typeface="Wingdings" panose="05000000000000000000" pitchFamily="2" charset="2"/>
              <a:buNone/>
              <a:defRPr/>
            </a:pPr>
            <a:r>
              <a:rPr lang="zh-CN" altLang="en-US" sz="2600" b="1" dirty="0">
                <a:latin typeface="宋体" panose="02010600030101010101" pitchFamily="2" charset="-122"/>
              </a:rPr>
              <a:t>友元成员是指用</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另一个类的成员函数作为类的友元</a:t>
            </a:r>
            <a:r>
              <a:rPr lang="zh-CN" altLang="en-US" sz="2600" b="1" dirty="0">
                <a:latin typeface="宋体" panose="02010600030101010101" pitchFamily="2" charset="-122"/>
              </a:rPr>
              <a:t>，需要在声明友元时加上该友元函数所在的类名。</a:t>
            </a:r>
            <a:endParaRPr lang="zh-CN" altLang="en-US" sz="2600" b="1" dirty="0">
              <a:latin typeface="宋体" panose="02010600030101010101" pitchFamily="2" charset="-122"/>
            </a:endParaRPr>
          </a:p>
        </p:txBody>
      </p:sp>
      <p:sp>
        <p:nvSpPr>
          <p:cNvPr id="19460" name="Rectangle 6"/>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461" name="Rectangle 7"/>
          <p:cNvSpPr>
            <a:spLocks noChangeArrowheads="1"/>
          </p:cNvSpPr>
          <p:nvPr/>
        </p:nvSpPr>
        <p:spPr bwMode="auto">
          <a:xfrm>
            <a:off x="0" y="3429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0248" name="Text Box 8"/>
          <p:cNvSpPr txBox="1">
            <a:spLocks noChangeArrowheads="1"/>
          </p:cNvSpPr>
          <p:nvPr/>
        </p:nvSpPr>
        <p:spPr bwMode="auto">
          <a:xfrm>
            <a:off x="468313" y="5013325"/>
            <a:ext cx="8208962" cy="1366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indent="765175">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buFont typeface="Wingdings" panose="05000000000000000000" pitchFamily="2" charset="2"/>
              <a:buNone/>
            </a:pPr>
            <a:r>
              <a:rPr lang="zh-CN" altLang="en-US" sz="2600" b="1">
                <a:latin typeface="宋体" panose="02010600030101010101" pitchFamily="2" charset="-122"/>
              </a:rPr>
              <a:t>与上一种友元比较，此种友元的作用域范围要小得多。因为这里的友元函数是一个类中的成员，</a:t>
            </a:r>
            <a:r>
              <a:rPr lang="en-US" altLang="zh-CN" sz="2600" b="1">
                <a:solidFill>
                  <a:srgbClr val="0000FF"/>
                </a:solidFill>
              </a:rPr>
              <a:t>friend</a:t>
            </a:r>
            <a:r>
              <a:rPr lang="zh-CN" altLang="en-US" sz="2600" b="1">
                <a:latin typeface="宋体" panose="02010600030101010101" pitchFamily="2" charset="-122"/>
              </a:rPr>
              <a:t>授权该函数可以访问宣布其为友元的类中的所有成员。</a:t>
            </a:r>
            <a:endParaRPr lang="zh-CN" altLang="en-US" sz="2600" b="1">
              <a:latin typeface="宋体" panose="02010600030101010101" pitchFamily="2" charset="-122"/>
            </a:endParaRPr>
          </a:p>
        </p:txBody>
      </p:sp>
      <p:sp>
        <p:nvSpPr>
          <p:cNvPr id="19463" name="Rectangle 10"/>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0251" name="Text Box 11"/>
          <p:cNvSpPr txBox="1">
            <a:spLocks noChangeArrowheads="1"/>
          </p:cNvSpPr>
          <p:nvPr/>
        </p:nvSpPr>
        <p:spPr bwMode="auto">
          <a:xfrm>
            <a:off x="1331913" y="2349500"/>
            <a:ext cx="4319587" cy="2482850"/>
          </a:xfrm>
          <a:prstGeom prst="rect">
            <a:avLst/>
          </a:prstGeom>
          <a:solidFill>
            <a:srgbClr val="E5FFE5"/>
          </a:solidFill>
          <a:ln w="9525"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600" b="1">
                <a:solidFill>
                  <a:srgbClr val="0000FF"/>
                </a:solidFill>
              </a:rPr>
              <a:t>class</a:t>
            </a:r>
            <a:r>
              <a:rPr lang="en-US" altLang="zh-CN" sz="2600" b="1"/>
              <a:t> A{</a:t>
            </a:r>
            <a:endParaRPr lang="en-US" altLang="zh-CN" sz="2600" b="1"/>
          </a:p>
          <a:p>
            <a:pPr eaLnBrk="1" hangingPunct="1">
              <a:spcBef>
                <a:spcPct val="0"/>
              </a:spcBef>
              <a:buClrTx/>
              <a:buSzTx/>
              <a:buFontTx/>
              <a:buNone/>
            </a:pPr>
            <a:r>
              <a:rPr lang="en-US" altLang="zh-CN" sz="1800" b="1"/>
              <a:t>       </a:t>
            </a:r>
            <a:r>
              <a:rPr lang="en-US" altLang="zh-CN" sz="2600" b="1">
                <a:solidFill>
                  <a:srgbClr val="0000FF"/>
                </a:solidFill>
              </a:rPr>
              <a:t>int</a:t>
            </a:r>
            <a:r>
              <a:rPr lang="en-US" altLang="zh-CN" sz="2600" b="1"/>
              <a:t>  a ;</a:t>
            </a:r>
            <a:endParaRPr lang="en-US" altLang="zh-CN" sz="2600" b="1"/>
          </a:p>
          <a:p>
            <a:pPr eaLnBrk="1" hangingPunct="1">
              <a:lnSpc>
                <a:spcPct val="70000"/>
              </a:lnSpc>
              <a:spcBef>
                <a:spcPct val="0"/>
              </a:spcBef>
              <a:spcAft>
                <a:spcPct val="20000"/>
              </a:spcAft>
              <a:buClrTx/>
              <a:buSzTx/>
              <a:buFontTx/>
              <a:buNone/>
            </a:pPr>
            <a:r>
              <a:rPr lang="en-US" altLang="zh-CN" sz="2600" b="1"/>
              <a:t>     </a:t>
            </a:r>
            <a:r>
              <a:rPr lang="en-US" altLang="zh-CN" sz="2600" b="1">
                <a:latin typeface="Arial" panose="020B0604020202020204" pitchFamily="34" charset="0"/>
              </a:rPr>
              <a:t>……</a:t>
            </a:r>
            <a:endParaRPr lang="en-US" altLang="zh-CN" sz="2600" b="1"/>
          </a:p>
          <a:p>
            <a:pPr eaLnBrk="1" hangingPunct="1">
              <a:lnSpc>
                <a:spcPct val="80000"/>
              </a:lnSpc>
              <a:spcBef>
                <a:spcPct val="0"/>
              </a:spcBef>
              <a:buClrTx/>
              <a:buSzTx/>
              <a:buFontTx/>
              <a:buNone/>
            </a:pPr>
            <a:r>
              <a:rPr lang="en-US" altLang="zh-CN" sz="2600" b="1">
                <a:solidFill>
                  <a:srgbClr val="0000FF"/>
                </a:solidFill>
              </a:rPr>
              <a:t>public</a:t>
            </a:r>
            <a:r>
              <a:rPr lang="en-US" altLang="zh-CN" sz="2600" b="1"/>
              <a:t>:</a:t>
            </a:r>
            <a:endParaRPr lang="en-US" altLang="zh-CN" sz="2600" b="1"/>
          </a:p>
          <a:p>
            <a:pPr eaLnBrk="1" hangingPunct="1">
              <a:lnSpc>
                <a:spcPct val="70000"/>
              </a:lnSpc>
              <a:spcBef>
                <a:spcPct val="0"/>
              </a:spcBef>
              <a:spcAft>
                <a:spcPct val="20000"/>
              </a:spcAft>
              <a:buClrTx/>
              <a:buSzTx/>
              <a:buFontTx/>
              <a:buNone/>
            </a:pPr>
            <a:r>
              <a:rPr lang="en-US" altLang="zh-CN" sz="2600" b="1"/>
              <a:t>     </a:t>
            </a:r>
            <a:r>
              <a:rPr lang="en-US" altLang="zh-CN" sz="2600" b="1">
                <a:latin typeface="Arial" panose="020B0604020202020204" pitchFamily="34" charset="0"/>
              </a:rPr>
              <a:t>……</a:t>
            </a:r>
            <a:endParaRPr lang="en-US" altLang="zh-CN" sz="2600" b="1"/>
          </a:p>
          <a:p>
            <a:pPr eaLnBrk="1" hangingPunct="1">
              <a:lnSpc>
                <a:spcPct val="80000"/>
              </a:lnSpc>
              <a:spcBef>
                <a:spcPct val="0"/>
              </a:spcBef>
              <a:buClrTx/>
              <a:buSzTx/>
              <a:buFontTx/>
              <a:buNone/>
            </a:pPr>
            <a:r>
              <a:rPr lang="en-US" altLang="zh-CN" sz="2600" b="1"/>
              <a:t>     </a:t>
            </a:r>
            <a:r>
              <a:rPr lang="en-US" altLang="zh-CN" sz="2600" b="1">
                <a:solidFill>
                  <a:srgbClr val="0000FF"/>
                </a:solidFill>
              </a:rPr>
              <a:t>friend</a:t>
            </a:r>
            <a:r>
              <a:rPr lang="en-US" altLang="zh-CN" sz="2600" b="1"/>
              <a:t> </a:t>
            </a:r>
            <a:r>
              <a:rPr lang="en-US" altLang="zh-CN" sz="2600" b="1">
                <a:solidFill>
                  <a:srgbClr val="0000FF"/>
                </a:solidFill>
              </a:rPr>
              <a:t>void</a:t>
            </a:r>
            <a:r>
              <a:rPr lang="en-US" altLang="zh-CN" sz="2600" b="1"/>
              <a:t> B::fb( );</a:t>
            </a:r>
            <a:endParaRPr lang="en-US" altLang="zh-CN" sz="2600" b="1"/>
          </a:p>
          <a:p>
            <a:pPr eaLnBrk="1" hangingPunct="1">
              <a:lnSpc>
                <a:spcPct val="80000"/>
              </a:lnSpc>
              <a:spcBef>
                <a:spcPct val="0"/>
              </a:spcBef>
              <a:buClrTx/>
              <a:buSzTx/>
              <a:buFontTx/>
              <a:buNone/>
            </a:pPr>
            <a:r>
              <a:rPr lang="en-US" altLang="zh-CN" sz="2600" b="1"/>
              <a:t>};</a:t>
            </a:r>
            <a:endParaRPr lang="en-US" altLang="zh-CN" sz="2600" b="1"/>
          </a:p>
        </p:txBody>
      </p:sp>
      <p:sp>
        <p:nvSpPr>
          <p:cNvPr id="10252" name="Text Box 12"/>
          <p:cNvSpPr txBox="1">
            <a:spLocks noChangeArrowheads="1"/>
          </p:cNvSpPr>
          <p:nvPr/>
        </p:nvSpPr>
        <p:spPr bwMode="auto">
          <a:xfrm>
            <a:off x="5292725" y="4076700"/>
            <a:ext cx="3530600" cy="844550"/>
          </a:xfrm>
          <a:prstGeom prst="rect">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声明类</a:t>
            </a:r>
            <a:r>
              <a:rPr lang="en-US" altLang="zh-CN" sz="2600" b="1"/>
              <a:t>B</a:t>
            </a:r>
            <a:r>
              <a:rPr lang="zh-CN" altLang="en-US" sz="2600" b="1"/>
              <a:t>的成员函数</a:t>
            </a:r>
            <a:r>
              <a:rPr lang="en-US" altLang="zh-CN" sz="2600" b="1"/>
              <a:t>fb</a:t>
            </a:r>
            <a:r>
              <a:rPr lang="zh-CN" altLang="en-US" sz="2600" b="1"/>
              <a:t>为类</a:t>
            </a:r>
            <a:r>
              <a:rPr lang="en-US" altLang="zh-CN" sz="2600" b="1"/>
              <a:t>A</a:t>
            </a:r>
            <a:r>
              <a:rPr lang="zh-CN" altLang="en-US" sz="2600" b="1"/>
              <a:t>的友元函数</a:t>
            </a:r>
            <a:endParaRPr lang="zh-CN" altLang="en-US" sz="2600"/>
          </a:p>
        </p:txBody>
      </p:sp>
      <p:grpSp>
        <p:nvGrpSpPr>
          <p:cNvPr id="19466" name="Group 13"/>
          <p:cNvGrpSpPr/>
          <p:nvPr/>
        </p:nvGrpSpPr>
        <p:grpSpPr bwMode="auto">
          <a:xfrm>
            <a:off x="6832600" y="6094413"/>
            <a:ext cx="2311400" cy="763587"/>
            <a:chOff x="3742" y="3657"/>
            <a:chExt cx="1905" cy="572"/>
          </a:xfrm>
        </p:grpSpPr>
        <p:pic>
          <p:nvPicPr>
            <p:cNvPr id="19467" name="Picture 14"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8" name="Group 15"/>
            <p:cNvGrpSpPr/>
            <p:nvPr/>
          </p:nvGrpSpPr>
          <p:grpSpPr bwMode="auto">
            <a:xfrm>
              <a:off x="3742" y="3657"/>
              <a:ext cx="1899" cy="572"/>
              <a:chOff x="4377" y="3884"/>
              <a:chExt cx="1175" cy="363"/>
            </a:xfrm>
          </p:grpSpPr>
          <p:pic>
            <p:nvPicPr>
              <p:cNvPr id="19469" name="Picture 16"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0" name="Picture 17"/>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471" name="Picture 18"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2" name="Picture 19"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3" name="Picture 20"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0251"/>
                                        </p:tgtEl>
                                        <p:attrNameLst>
                                          <p:attrName>style.visibility</p:attrName>
                                        </p:attrNameLst>
                                      </p:cBhvr>
                                      <p:to>
                                        <p:strVal val="visible"/>
                                      </p:to>
                                    </p:set>
                                    <p:animEffect transition="in" filter="slide(fromTop)">
                                      <p:cBhvr>
                                        <p:cTn id="7" dur="500"/>
                                        <p:tgtEl>
                                          <p:spTgt spid="10251"/>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10252"/>
                                        </p:tgtEl>
                                        <p:attrNameLst>
                                          <p:attrName>style.visibility</p:attrName>
                                        </p:attrNameLst>
                                      </p:cBhvr>
                                      <p:to>
                                        <p:strVal val="visible"/>
                                      </p:to>
                                    </p:set>
                                    <p:animEffect transition="in" filter="slide(fromLeft)">
                                      <p:cBhvr>
                                        <p:cTn id="12" dur="500"/>
                                        <p:tgtEl>
                                          <p:spTgt spid="1025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0248"/>
                                        </p:tgtEl>
                                        <p:attrNameLst>
                                          <p:attrName>style.visibility</p:attrName>
                                        </p:attrNameLst>
                                      </p:cBhvr>
                                      <p:to>
                                        <p:strVal val="visible"/>
                                      </p:to>
                                    </p:set>
                                    <p:animEffect transition="in" filter="fade">
                                      <p:cBhvr>
                                        <p:cTn id="17" dur="1000"/>
                                        <p:tgtEl>
                                          <p:spTgt spid="10248"/>
                                        </p:tgtEl>
                                      </p:cBhvr>
                                    </p:animEffect>
                                    <p:anim calcmode="lin" valueType="num">
                                      <p:cBhvr>
                                        <p:cTn id="18" dur="1000" fill="hold"/>
                                        <p:tgtEl>
                                          <p:spTgt spid="10248"/>
                                        </p:tgtEl>
                                        <p:attrNameLst>
                                          <p:attrName>ppt_x</p:attrName>
                                        </p:attrNameLst>
                                      </p:cBhvr>
                                      <p:tavLst>
                                        <p:tav tm="0">
                                          <p:val>
                                            <p:strVal val="#ppt_x"/>
                                          </p:val>
                                        </p:tav>
                                        <p:tav tm="100000">
                                          <p:val>
                                            <p:strVal val="#ppt_x"/>
                                          </p:val>
                                        </p:tav>
                                      </p:tavLst>
                                    </p:anim>
                                    <p:anim calcmode="lin" valueType="num">
                                      <p:cBhvr>
                                        <p:cTn id="19" dur="1000" fill="hold"/>
                                        <p:tgtEl>
                                          <p:spTgt spid="10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P spid="10251" grpId="0" animBg="1"/>
      <p:bldP spid="1025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124075" y="277813"/>
            <a:ext cx="3852863"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4.4 </a:t>
            </a:r>
            <a:r>
              <a:rPr lang="zh-CN" altLang="en-US" b="1">
                <a:solidFill>
                  <a:srgbClr val="0033CC"/>
                </a:solidFill>
                <a:latin typeface="黑体" panose="02010609060101010101" pitchFamily="2" charset="-122"/>
                <a:ea typeface="黑体" panose="02010609060101010101" pitchFamily="2" charset="-122"/>
              </a:rPr>
              <a:t>友元类</a:t>
            </a:r>
            <a:endParaRPr lang="zh-CN" altLang="en-US" b="1">
              <a:solidFill>
                <a:srgbClr val="0033CC"/>
              </a:solidFill>
              <a:latin typeface="黑体" panose="02010609060101010101" pitchFamily="2" charset="-122"/>
              <a:ea typeface="黑体" panose="02010609060101010101" pitchFamily="2" charset="-122"/>
            </a:endParaRPr>
          </a:p>
        </p:txBody>
      </p:sp>
      <p:sp>
        <p:nvSpPr>
          <p:cNvPr id="20483" name="Rectangle 3"/>
          <p:cNvSpPr>
            <a:spLocks noGrp="1" noChangeArrowheads="1"/>
          </p:cNvSpPr>
          <p:nvPr>
            <p:ph type="body" idx="1"/>
          </p:nvPr>
        </p:nvSpPr>
        <p:spPr>
          <a:xfrm>
            <a:off x="539750" y="1412875"/>
            <a:ext cx="8280400" cy="2447925"/>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marL="0" indent="765175" eaLnBrk="1" hangingPunct="1">
              <a:lnSpc>
                <a:spcPct val="110000"/>
              </a:lnSpc>
              <a:buFont typeface="Wingdings" panose="05000000000000000000" pitchFamily="2" charset="2"/>
              <a:buNone/>
            </a:pPr>
            <a:r>
              <a:rPr lang="zh-CN" altLang="en-US" sz="2600" b="1">
                <a:latin typeface="宋体" panose="02010600030101010101" pitchFamily="2" charset="-122"/>
              </a:rPr>
              <a:t>不仅函数可以作为一个类的友元，一个类也可以作为另一个类的友元。当一个类被说明为另一个类的友元时，它的所有的成员函数都成为另一个类的友元函数，这就意味着作为友元的类中的所有成员函数都可以访问另一个类的私有成员。</a:t>
            </a:r>
            <a:endParaRPr lang="zh-CN" altLang="en-US" sz="2600" b="1">
              <a:latin typeface="宋体" panose="02010600030101010101" pitchFamily="2" charset="-122"/>
            </a:endParaRPr>
          </a:p>
        </p:txBody>
      </p:sp>
      <p:grpSp>
        <p:nvGrpSpPr>
          <p:cNvPr id="20484" name="Group 6"/>
          <p:cNvGrpSpPr/>
          <p:nvPr/>
        </p:nvGrpSpPr>
        <p:grpSpPr bwMode="auto">
          <a:xfrm>
            <a:off x="6832600" y="6094413"/>
            <a:ext cx="2311400" cy="763587"/>
            <a:chOff x="3742" y="3657"/>
            <a:chExt cx="1905" cy="572"/>
          </a:xfrm>
        </p:grpSpPr>
        <p:pic>
          <p:nvPicPr>
            <p:cNvPr id="20488" name="Picture 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9" name="Group 8"/>
            <p:cNvGrpSpPr/>
            <p:nvPr/>
          </p:nvGrpSpPr>
          <p:grpSpPr bwMode="auto">
            <a:xfrm>
              <a:off x="3742" y="3657"/>
              <a:ext cx="1899" cy="572"/>
              <a:chOff x="4377" y="3884"/>
              <a:chExt cx="1175" cy="363"/>
            </a:xfrm>
          </p:grpSpPr>
          <p:pic>
            <p:nvPicPr>
              <p:cNvPr id="20490" name="Picture 9"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92" name="Picture 11"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3" name="Picture 1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13"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1278" name="Text Box 14"/>
          <p:cNvSpPr txBox="1">
            <a:spLocks noChangeArrowheads="1"/>
          </p:cNvSpPr>
          <p:nvPr/>
        </p:nvSpPr>
        <p:spPr bwMode="auto">
          <a:xfrm>
            <a:off x="971550" y="3860800"/>
            <a:ext cx="4319588" cy="2482850"/>
          </a:xfrm>
          <a:prstGeom prst="rect">
            <a:avLst/>
          </a:prstGeom>
          <a:solidFill>
            <a:srgbClr val="E5FFE5"/>
          </a:solidFill>
          <a:ln w="9525"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600" b="1">
                <a:solidFill>
                  <a:srgbClr val="0000FF"/>
                </a:solidFill>
              </a:rPr>
              <a:t>class</a:t>
            </a:r>
            <a:r>
              <a:rPr lang="en-US" altLang="zh-CN" sz="2600" b="1"/>
              <a:t> A{</a:t>
            </a:r>
            <a:endParaRPr lang="en-US" altLang="zh-CN" sz="2600" b="1"/>
          </a:p>
          <a:p>
            <a:pPr eaLnBrk="1" hangingPunct="1">
              <a:spcBef>
                <a:spcPct val="0"/>
              </a:spcBef>
              <a:buClrTx/>
              <a:buSzTx/>
              <a:buFontTx/>
              <a:buNone/>
            </a:pPr>
            <a:r>
              <a:rPr lang="en-US" altLang="zh-CN" sz="1800" b="1"/>
              <a:t>       </a:t>
            </a:r>
            <a:r>
              <a:rPr lang="en-US" altLang="zh-CN" sz="2600" b="1">
                <a:solidFill>
                  <a:srgbClr val="0000FF"/>
                </a:solidFill>
              </a:rPr>
              <a:t>int</a:t>
            </a:r>
            <a:r>
              <a:rPr lang="en-US" altLang="zh-CN" sz="2600" b="1"/>
              <a:t>  a ;</a:t>
            </a:r>
            <a:endParaRPr lang="en-US" altLang="zh-CN" sz="2600" b="1"/>
          </a:p>
          <a:p>
            <a:pPr eaLnBrk="1" hangingPunct="1">
              <a:lnSpc>
                <a:spcPct val="70000"/>
              </a:lnSpc>
              <a:spcBef>
                <a:spcPct val="0"/>
              </a:spcBef>
              <a:spcAft>
                <a:spcPct val="20000"/>
              </a:spcAft>
              <a:buClrTx/>
              <a:buSzTx/>
              <a:buFontTx/>
              <a:buNone/>
            </a:pPr>
            <a:r>
              <a:rPr lang="en-US" altLang="zh-CN" sz="2600" b="1"/>
              <a:t>     </a:t>
            </a:r>
            <a:r>
              <a:rPr lang="en-US" altLang="zh-CN" sz="2600" b="1">
                <a:latin typeface="Arial" panose="020B0604020202020204" pitchFamily="34" charset="0"/>
              </a:rPr>
              <a:t>……</a:t>
            </a:r>
            <a:endParaRPr lang="en-US" altLang="zh-CN" sz="2600" b="1"/>
          </a:p>
          <a:p>
            <a:pPr eaLnBrk="1" hangingPunct="1">
              <a:lnSpc>
                <a:spcPct val="80000"/>
              </a:lnSpc>
              <a:spcBef>
                <a:spcPct val="0"/>
              </a:spcBef>
              <a:buClrTx/>
              <a:buSzTx/>
              <a:buFontTx/>
              <a:buNone/>
            </a:pPr>
            <a:r>
              <a:rPr lang="en-US" altLang="zh-CN" sz="2600" b="1">
                <a:solidFill>
                  <a:srgbClr val="0000FF"/>
                </a:solidFill>
              </a:rPr>
              <a:t>public</a:t>
            </a:r>
            <a:r>
              <a:rPr lang="en-US" altLang="zh-CN" sz="2600" b="1"/>
              <a:t>:</a:t>
            </a:r>
            <a:endParaRPr lang="en-US" altLang="zh-CN" sz="2600" b="1"/>
          </a:p>
          <a:p>
            <a:pPr eaLnBrk="1" hangingPunct="1">
              <a:lnSpc>
                <a:spcPct val="70000"/>
              </a:lnSpc>
              <a:spcBef>
                <a:spcPct val="0"/>
              </a:spcBef>
              <a:spcAft>
                <a:spcPct val="20000"/>
              </a:spcAft>
              <a:buClrTx/>
              <a:buSzTx/>
              <a:buFontTx/>
              <a:buNone/>
            </a:pPr>
            <a:r>
              <a:rPr lang="en-US" altLang="zh-CN" sz="2600" b="1"/>
              <a:t>     </a:t>
            </a:r>
            <a:r>
              <a:rPr lang="en-US" altLang="zh-CN" sz="2600" b="1">
                <a:latin typeface="Arial" panose="020B0604020202020204" pitchFamily="34" charset="0"/>
              </a:rPr>
              <a:t>……</a:t>
            </a:r>
            <a:endParaRPr lang="en-US" altLang="zh-CN" sz="2600" b="1"/>
          </a:p>
          <a:p>
            <a:pPr eaLnBrk="1" hangingPunct="1">
              <a:lnSpc>
                <a:spcPct val="80000"/>
              </a:lnSpc>
              <a:spcBef>
                <a:spcPct val="0"/>
              </a:spcBef>
              <a:buClrTx/>
              <a:buSzTx/>
              <a:buFontTx/>
              <a:buNone/>
            </a:pPr>
            <a:r>
              <a:rPr lang="en-US" altLang="zh-CN" sz="2600" b="1"/>
              <a:t>     </a:t>
            </a:r>
            <a:r>
              <a:rPr lang="en-US" altLang="zh-CN" sz="2600" b="1">
                <a:solidFill>
                  <a:srgbClr val="0000FF"/>
                </a:solidFill>
              </a:rPr>
              <a:t>friend</a:t>
            </a:r>
            <a:r>
              <a:rPr lang="en-US" altLang="zh-CN" sz="2600" b="1"/>
              <a:t> class B;</a:t>
            </a:r>
            <a:endParaRPr lang="en-US" altLang="zh-CN" sz="2600" b="1"/>
          </a:p>
          <a:p>
            <a:pPr eaLnBrk="1" hangingPunct="1">
              <a:lnSpc>
                <a:spcPct val="80000"/>
              </a:lnSpc>
              <a:spcBef>
                <a:spcPct val="0"/>
              </a:spcBef>
              <a:buClrTx/>
              <a:buSzTx/>
              <a:buFontTx/>
              <a:buNone/>
            </a:pPr>
            <a:r>
              <a:rPr lang="en-US" altLang="zh-CN" sz="2600" b="1"/>
              <a:t>};</a:t>
            </a:r>
            <a:endParaRPr lang="en-US" altLang="zh-CN" sz="2600" b="1"/>
          </a:p>
        </p:txBody>
      </p:sp>
      <p:sp>
        <p:nvSpPr>
          <p:cNvPr id="11279" name="Text Box 15"/>
          <p:cNvSpPr txBox="1">
            <a:spLocks noChangeArrowheads="1"/>
          </p:cNvSpPr>
          <p:nvPr/>
        </p:nvSpPr>
        <p:spPr bwMode="auto">
          <a:xfrm>
            <a:off x="4211638" y="5605463"/>
            <a:ext cx="4392612" cy="487362"/>
          </a:xfrm>
          <a:prstGeom prst="rect">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声明类</a:t>
            </a:r>
            <a:r>
              <a:rPr lang="en-US" altLang="zh-CN" sz="2600" b="1"/>
              <a:t>B</a:t>
            </a:r>
            <a:r>
              <a:rPr lang="zh-CN" altLang="en-US" sz="2600" b="1"/>
              <a:t>为类</a:t>
            </a:r>
            <a:r>
              <a:rPr lang="en-US" altLang="zh-CN" sz="2600" b="1"/>
              <a:t>A</a:t>
            </a:r>
            <a:r>
              <a:rPr lang="zh-CN" altLang="en-US" sz="2600" b="1"/>
              <a:t>的友元类</a:t>
            </a:r>
            <a:endParaRPr lang="zh-CN" altLang="en-US" sz="2600"/>
          </a:p>
        </p:txBody>
      </p:sp>
      <p:sp>
        <p:nvSpPr>
          <p:cNvPr id="14" name="AutoShape 11"/>
          <p:cNvSpPr>
            <a:spLocks noChangeArrowheads="1"/>
          </p:cNvSpPr>
          <p:nvPr/>
        </p:nvSpPr>
        <p:spPr bwMode="auto">
          <a:xfrm>
            <a:off x="4802188" y="4302125"/>
            <a:ext cx="3973512" cy="635000"/>
          </a:xfrm>
          <a:prstGeom prst="flowChartTerminator">
            <a:avLst/>
          </a:prstGeom>
          <a:solidFill>
            <a:srgbClr val="002060"/>
          </a:solidFill>
          <a:ln w="9525" algn="ctr">
            <a:solidFill>
              <a:srgbClr val="CC0000"/>
            </a:solidFill>
            <a:miter lim="800000"/>
            <a:headEnd type="none" w="sm" len="sm"/>
            <a:tailEnd type="none" w="sm" len="sm"/>
          </a:ln>
          <a:effectLst>
            <a:outerShdw dist="107763" dir="2700000" algn="ctr" rotWithShape="0">
              <a:schemeClr val="bg2">
                <a:alpha val="50000"/>
              </a:schemeClr>
            </a:outerShdw>
          </a:effec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lnSpc>
                <a:spcPct val="90000"/>
              </a:lnSpc>
              <a:spcBef>
                <a:spcPct val="50000"/>
              </a:spcBef>
              <a:buClrTx/>
              <a:buSzTx/>
              <a:buFontTx/>
              <a:buNone/>
            </a:pPr>
            <a:r>
              <a:rPr lang="en-US" altLang="zh-CN" sz="2600" b="1">
                <a:solidFill>
                  <a:srgbClr val="FFFF00"/>
                </a:solidFill>
                <a:latin typeface="黑体" panose="02010609060101010101" pitchFamily="2" charset="-122"/>
                <a:ea typeface="黑体" panose="02010609060101010101" pitchFamily="2" charset="-122"/>
              </a:rPr>
              <a:t>【</a:t>
            </a:r>
            <a:r>
              <a:rPr lang="zh-CN" altLang="en-US" sz="2600" b="1">
                <a:solidFill>
                  <a:srgbClr val="FFFF00"/>
                </a:solidFill>
                <a:latin typeface="黑体" panose="02010609060101010101" pitchFamily="2" charset="-122"/>
                <a:ea typeface="黑体" panose="02010609060101010101" pitchFamily="2" charset="-122"/>
              </a:rPr>
              <a:t>例</a:t>
            </a:r>
            <a:r>
              <a:rPr lang="en-US" altLang="zh-CN" sz="2600" b="1">
                <a:solidFill>
                  <a:srgbClr val="FFFF00"/>
                </a:solidFill>
                <a:latin typeface="黑体" panose="02010609060101010101" pitchFamily="2" charset="-122"/>
                <a:ea typeface="黑体" panose="02010609060101010101" pitchFamily="2" charset="-122"/>
              </a:rPr>
              <a:t>4.5】【</a:t>
            </a:r>
            <a:r>
              <a:rPr lang="zh-CN" altLang="en-US" sz="2600" b="1">
                <a:solidFill>
                  <a:srgbClr val="FFFF00"/>
                </a:solidFill>
                <a:latin typeface="黑体" panose="02010609060101010101" pitchFamily="2" charset="-122"/>
                <a:ea typeface="黑体" panose="02010609060101010101" pitchFamily="2" charset="-122"/>
              </a:rPr>
              <a:t>例</a:t>
            </a:r>
            <a:r>
              <a:rPr lang="en-US" altLang="zh-CN" sz="2600" b="1">
                <a:solidFill>
                  <a:srgbClr val="FFFF00"/>
                </a:solidFill>
                <a:latin typeface="黑体" panose="02010609060101010101" pitchFamily="2" charset="-122"/>
                <a:ea typeface="黑体" panose="02010609060101010101" pitchFamily="2" charset="-122"/>
              </a:rPr>
              <a:t>4.6】</a:t>
            </a:r>
            <a:endParaRPr lang="en-US" altLang="zh-CN" sz="2600" b="1">
              <a:solidFill>
                <a:srgbClr val="FFFF00"/>
              </a:solidFill>
              <a:latin typeface="黑体" panose="02010609060101010101" pitchFamily="2" charset="-122"/>
              <a:ea typeface="黑体" panose="0201060906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 calcmode="lin" valueType="num">
                                      <p:cBhvr>
                                        <p:cTn id="7" dur="500" fill="hold"/>
                                        <p:tgtEl>
                                          <p:spTgt spid="11266"/>
                                        </p:tgtEl>
                                        <p:attrNameLst>
                                          <p:attrName>ppt_w</p:attrName>
                                        </p:attrNameLst>
                                      </p:cBhvr>
                                      <p:tavLst>
                                        <p:tav tm="0">
                                          <p:val>
                                            <p:fltVal val="0"/>
                                          </p:val>
                                        </p:tav>
                                        <p:tav tm="100000">
                                          <p:val>
                                            <p:strVal val="#ppt_w"/>
                                          </p:val>
                                        </p:tav>
                                      </p:tavLst>
                                    </p:anim>
                                    <p:anim calcmode="lin" valueType="num">
                                      <p:cBhvr>
                                        <p:cTn id="8" dur="500" fill="hold"/>
                                        <p:tgtEl>
                                          <p:spTgt spid="11266"/>
                                        </p:tgtEl>
                                        <p:attrNameLst>
                                          <p:attrName>ppt_h</p:attrName>
                                        </p:attrNameLst>
                                      </p:cBhvr>
                                      <p:tavLst>
                                        <p:tav tm="0">
                                          <p:val>
                                            <p:fltVal val="0"/>
                                          </p:val>
                                        </p:tav>
                                        <p:tav tm="100000">
                                          <p:val>
                                            <p:strVal val="#ppt_h"/>
                                          </p:val>
                                        </p:tav>
                                      </p:tavLst>
                                    </p:anim>
                                    <p:anim calcmode="lin" valueType="num">
                                      <p:cBhvr>
                                        <p:cTn id="9" dur="500" fill="hold"/>
                                        <p:tgtEl>
                                          <p:spTgt spid="11266"/>
                                        </p:tgtEl>
                                        <p:attrNameLst>
                                          <p:attrName>style.rotation</p:attrName>
                                        </p:attrNameLst>
                                      </p:cBhvr>
                                      <p:tavLst>
                                        <p:tav tm="0">
                                          <p:val>
                                            <p:fltVal val="360"/>
                                          </p:val>
                                        </p:tav>
                                        <p:tav tm="100000">
                                          <p:val>
                                            <p:fltVal val="0"/>
                                          </p:val>
                                        </p:tav>
                                      </p:tavLst>
                                    </p:anim>
                                    <p:animEffect transition="in" filter="fade">
                                      <p:cBhvr>
                                        <p:cTn id="10" dur="500"/>
                                        <p:tgtEl>
                                          <p:spTgt spid="1126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11278"/>
                                        </p:tgtEl>
                                        <p:attrNameLst>
                                          <p:attrName>style.visibility</p:attrName>
                                        </p:attrNameLst>
                                      </p:cBhvr>
                                      <p:to>
                                        <p:strVal val="visible"/>
                                      </p:to>
                                    </p:set>
                                    <p:animEffect transition="in" filter="slide(fromTop)">
                                      <p:cBhvr>
                                        <p:cTn id="15" dur="500"/>
                                        <p:tgtEl>
                                          <p:spTgt spid="11278"/>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11279"/>
                                        </p:tgtEl>
                                        <p:attrNameLst>
                                          <p:attrName>style.visibility</p:attrName>
                                        </p:attrNameLst>
                                      </p:cBhvr>
                                      <p:to>
                                        <p:strVal val="visible"/>
                                      </p:to>
                                    </p:set>
                                    <p:animEffect transition="in" filter="slide(fromLeft)">
                                      <p:cBhvr>
                                        <p:cTn id="20" dur="500"/>
                                        <p:tgtEl>
                                          <p:spTgt spid="11279"/>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80">
                                          <p:stCondLst>
                                            <p:cond delay="0"/>
                                          </p:stCondLst>
                                        </p:cTn>
                                        <p:tgtEl>
                                          <p:spTgt spid="14"/>
                                        </p:tgtEl>
                                      </p:cBhvr>
                                    </p:animEffect>
                                    <p:anim calcmode="lin" valueType="num">
                                      <p:cBhvr>
                                        <p:cTn id="2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1" dur="26">
                                          <p:stCondLst>
                                            <p:cond delay="650"/>
                                          </p:stCondLst>
                                        </p:cTn>
                                        <p:tgtEl>
                                          <p:spTgt spid="14"/>
                                        </p:tgtEl>
                                      </p:cBhvr>
                                      <p:to x="100000" y="60000"/>
                                    </p:animScale>
                                    <p:animScale>
                                      <p:cBhvr>
                                        <p:cTn id="32" dur="166" decel="50000">
                                          <p:stCondLst>
                                            <p:cond delay="676"/>
                                          </p:stCondLst>
                                        </p:cTn>
                                        <p:tgtEl>
                                          <p:spTgt spid="14"/>
                                        </p:tgtEl>
                                      </p:cBhvr>
                                      <p:to x="100000" y="100000"/>
                                    </p:animScale>
                                    <p:animScale>
                                      <p:cBhvr>
                                        <p:cTn id="33" dur="26">
                                          <p:stCondLst>
                                            <p:cond delay="1312"/>
                                          </p:stCondLst>
                                        </p:cTn>
                                        <p:tgtEl>
                                          <p:spTgt spid="14"/>
                                        </p:tgtEl>
                                      </p:cBhvr>
                                      <p:to x="100000" y="80000"/>
                                    </p:animScale>
                                    <p:animScale>
                                      <p:cBhvr>
                                        <p:cTn id="34" dur="166" decel="50000">
                                          <p:stCondLst>
                                            <p:cond delay="1338"/>
                                          </p:stCondLst>
                                        </p:cTn>
                                        <p:tgtEl>
                                          <p:spTgt spid="14"/>
                                        </p:tgtEl>
                                      </p:cBhvr>
                                      <p:to x="100000" y="100000"/>
                                    </p:animScale>
                                    <p:animScale>
                                      <p:cBhvr>
                                        <p:cTn id="35" dur="26">
                                          <p:stCondLst>
                                            <p:cond delay="1642"/>
                                          </p:stCondLst>
                                        </p:cTn>
                                        <p:tgtEl>
                                          <p:spTgt spid="14"/>
                                        </p:tgtEl>
                                      </p:cBhvr>
                                      <p:to x="100000" y="90000"/>
                                    </p:animScale>
                                    <p:animScale>
                                      <p:cBhvr>
                                        <p:cTn id="36" dur="166" decel="50000">
                                          <p:stCondLst>
                                            <p:cond delay="1668"/>
                                          </p:stCondLst>
                                        </p:cTn>
                                        <p:tgtEl>
                                          <p:spTgt spid="14"/>
                                        </p:tgtEl>
                                      </p:cBhvr>
                                      <p:to x="100000" y="100000"/>
                                    </p:animScale>
                                    <p:animScale>
                                      <p:cBhvr>
                                        <p:cTn id="37" dur="26">
                                          <p:stCondLst>
                                            <p:cond delay="1808"/>
                                          </p:stCondLst>
                                        </p:cTn>
                                        <p:tgtEl>
                                          <p:spTgt spid="14"/>
                                        </p:tgtEl>
                                      </p:cBhvr>
                                      <p:to x="100000" y="95000"/>
                                    </p:animScale>
                                    <p:animScale>
                                      <p:cBhvr>
                                        <p:cTn id="38" dur="166" decel="50000">
                                          <p:stCondLst>
                                            <p:cond delay="1834"/>
                                          </p:stCondLst>
                                        </p:cTn>
                                        <p:tgtEl>
                                          <p:spTgt spid="1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78" grpId="0" animBg="1"/>
      <p:bldP spid="11279" grpId="0" animBg="1"/>
      <p:bldP spid="14" grpId="0" animBg="1"/>
      <p:bldP spid="14" grpId="1"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755650" y="1268413"/>
            <a:ext cx="7993063" cy="35448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0000"/>
              </a:lnSpc>
              <a:spcBef>
                <a:spcPct val="50000"/>
              </a:spcBef>
              <a:buClrTx/>
              <a:buSzTx/>
              <a:buFontTx/>
              <a:buNone/>
            </a:pPr>
            <a:r>
              <a:rPr kumimoji="1" lang="en-US" altLang="zh-CN" sz="2600" b="1">
                <a:latin typeface="宋体" panose="02010600030101010101" pitchFamily="2" charset="-122"/>
              </a:rPr>
              <a:t>    (1) </a:t>
            </a:r>
            <a:r>
              <a:rPr kumimoji="1" lang="zh-CN" altLang="en-US" sz="2600" b="1">
                <a:latin typeface="宋体" panose="02010600030101010101" pitchFamily="2" charset="-122"/>
              </a:rPr>
              <a:t>友元关系不具有传递性。假设类</a:t>
            </a:r>
            <a:r>
              <a:rPr kumimoji="1" lang="en-US" altLang="zh-CN" sz="2600" b="1">
                <a:latin typeface="宋体" panose="02010600030101010101" pitchFamily="2" charset="-122"/>
              </a:rPr>
              <a:t>A</a:t>
            </a:r>
            <a:r>
              <a:rPr kumimoji="1" lang="zh-CN" altLang="en-US" sz="2600" b="1">
                <a:latin typeface="宋体" panose="02010600030101010101" pitchFamily="2" charset="-122"/>
              </a:rPr>
              <a:t>是类</a:t>
            </a:r>
            <a:r>
              <a:rPr kumimoji="1" lang="en-US" altLang="zh-CN" sz="2600" b="1">
                <a:latin typeface="宋体" panose="02010600030101010101" pitchFamily="2" charset="-122"/>
              </a:rPr>
              <a:t>B</a:t>
            </a:r>
            <a:r>
              <a:rPr kumimoji="1" lang="zh-CN" altLang="en-US" sz="2600" b="1">
                <a:latin typeface="宋体" panose="02010600030101010101" pitchFamily="2" charset="-122"/>
              </a:rPr>
              <a:t>的友元，类</a:t>
            </a:r>
            <a:r>
              <a:rPr kumimoji="1" lang="en-US" altLang="zh-CN" sz="2600" b="1">
                <a:latin typeface="宋体" panose="02010600030101010101" pitchFamily="2" charset="-122"/>
              </a:rPr>
              <a:t>B</a:t>
            </a:r>
            <a:r>
              <a:rPr kumimoji="1" lang="zh-CN" altLang="en-US" sz="2600" b="1">
                <a:latin typeface="宋体" panose="02010600030101010101" pitchFamily="2" charset="-122"/>
              </a:rPr>
              <a:t>是类</a:t>
            </a:r>
            <a:r>
              <a:rPr kumimoji="1" lang="en-US" altLang="zh-CN" sz="2600" b="1">
                <a:latin typeface="宋体" panose="02010600030101010101" pitchFamily="2" charset="-122"/>
              </a:rPr>
              <a:t>C</a:t>
            </a:r>
            <a:r>
              <a:rPr kumimoji="1" lang="zh-CN" altLang="en-US" sz="2600" b="1">
                <a:latin typeface="宋体" panose="02010600030101010101" pitchFamily="2" charset="-122"/>
              </a:rPr>
              <a:t>的友元，除非在类</a:t>
            </a:r>
            <a:r>
              <a:rPr kumimoji="1" lang="en-US" altLang="zh-CN" sz="2600" b="1">
                <a:latin typeface="宋体" panose="02010600030101010101" pitchFamily="2" charset="-122"/>
              </a:rPr>
              <a:t>C</a:t>
            </a:r>
            <a:r>
              <a:rPr kumimoji="1" lang="zh-CN" altLang="en-US" sz="2600" b="1">
                <a:latin typeface="宋体" panose="02010600030101010101" pitchFamily="2" charset="-122"/>
              </a:rPr>
              <a:t>中声明了类</a:t>
            </a:r>
            <a:r>
              <a:rPr kumimoji="1" lang="en-US" altLang="zh-CN" sz="2600" b="1">
                <a:latin typeface="宋体" panose="02010600030101010101" pitchFamily="2" charset="-122"/>
              </a:rPr>
              <a:t>A</a:t>
            </a:r>
            <a:r>
              <a:rPr kumimoji="1" lang="zh-CN" altLang="en-US" sz="2600" b="1">
                <a:latin typeface="宋体" panose="02010600030101010101" pitchFamily="2" charset="-122"/>
              </a:rPr>
              <a:t>是它的友元类，否则类</a:t>
            </a:r>
            <a:r>
              <a:rPr kumimoji="1" lang="en-US" altLang="zh-CN" sz="2600" b="1">
                <a:latin typeface="宋体" panose="02010600030101010101" pitchFamily="2" charset="-122"/>
              </a:rPr>
              <a:t>A</a:t>
            </a:r>
            <a:r>
              <a:rPr kumimoji="1" lang="zh-CN" altLang="en-US" sz="2600" b="1">
                <a:latin typeface="宋体" panose="02010600030101010101" pitchFamily="2" charset="-122"/>
              </a:rPr>
              <a:t>并不是类</a:t>
            </a:r>
            <a:r>
              <a:rPr kumimoji="1" lang="en-US" altLang="zh-CN" sz="2600" b="1">
                <a:latin typeface="宋体" panose="02010600030101010101" pitchFamily="2" charset="-122"/>
              </a:rPr>
              <a:t>C</a:t>
            </a:r>
            <a:r>
              <a:rPr kumimoji="1" lang="zh-CN" altLang="en-US" sz="2600" b="1">
                <a:latin typeface="宋体" panose="02010600030101010101" pitchFamily="2" charset="-122"/>
              </a:rPr>
              <a:t>的友元。</a:t>
            </a:r>
            <a:endParaRPr kumimoji="1" lang="zh-CN" altLang="en-US" sz="2600" b="1">
              <a:latin typeface="宋体" panose="02010600030101010101" pitchFamily="2" charset="-122"/>
            </a:endParaRPr>
          </a:p>
          <a:p>
            <a:pPr eaLnBrk="1" hangingPunct="1">
              <a:lnSpc>
                <a:spcPct val="110000"/>
              </a:lnSpc>
              <a:spcBef>
                <a:spcPct val="50000"/>
              </a:spcBef>
              <a:buClrTx/>
              <a:buSzTx/>
              <a:buFontTx/>
              <a:buNone/>
            </a:pPr>
            <a:r>
              <a:rPr kumimoji="1" lang="zh-CN" altLang="en-US" sz="2600" b="1">
                <a:latin typeface="宋体" panose="02010600030101010101" pitchFamily="2" charset="-122"/>
              </a:rPr>
              <a:t>    </a:t>
            </a:r>
            <a:r>
              <a:rPr kumimoji="1" lang="en-US" altLang="zh-CN" sz="2600" b="1">
                <a:latin typeface="宋体" panose="02010600030101010101" pitchFamily="2" charset="-122"/>
              </a:rPr>
              <a:t>(2) </a:t>
            </a:r>
            <a:r>
              <a:rPr kumimoji="1" lang="zh-CN" altLang="en-US" sz="2600" b="1">
                <a:latin typeface="宋体" panose="02010600030101010101" pitchFamily="2" charset="-122"/>
              </a:rPr>
              <a:t>友元关系是单向的，不具有交换性。假设类</a:t>
            </a:r>
            <a:r>
              <a:rPr kumimoji="1" lang="en-US" altLang="zh-CN" sz="2600" b="1">
                <a:latin typeface="宋体" panose="02010600030101010101" pitchFamily="2" charset="-122"/>
              </a:rPr>
              <a:t>A</a:t>
            </a:r>
            <a:r>
              <a:rPr kumimoji="1" lang="zh-CN" altLang="en-US" sz="2600" b="1">
                <a:latin typeface="宋体" panose="02010600030101010101" pitchFamily="2" charset="-122"/>
              </a:rPr>
              <a:t>是类</a:t>
            </a:r>
            <a:r>
              <a:rPr kumimoji="1" lang="en-US" altLang="zh-CN" sz="2600" b="1">
                <a:latin typeface="宋体" panose="02010600030101010101" pitchFamily="2" charset="-122"/>
              </a:rPr>
              <a:t>B</a:t>
            </a:r>
            <a:r>
              <a:rPr kumimoji="1" lang="zh-CN" altLang="en-US" sz="2600" b="1">
                <a:latin typeface="宋体" panose="02010600030101010101" pitchFamily="2" charset="-122"/>
              </a:rPr>
              <a:t>的友元（即在类</a:t>
            </a:r>
            <a:r>
              <a:rPr kumimoji="1" lang="en-US" altLang="zh-CN" sz="2600" b="1">
                <a:latin typeface="宋体" panose="02010600030101010101" pitchFamily="2" charset="-122"/>
              </a:rPr>
              <a:t>B</a:t>
            </a:r>
            <a:r>
              <a:rPr kumimoji="1" lang="zh-CN" altLang="en-US" sz="2600" b="1">
                <a:latin typeface="宋体" panose="02010600030101010101" pitchFamily="2" charset="-122"/>
              </a:rPr>
              <a:t>定义中声明</a:t>
            </a:r>
            <a:r>
              <a:rPr kumimoji="1" lang="en-US" altLang="zh-CN" sz="2600" b="1">
                <a:latin typeface="宋体" panose="02010600030101010101" pitchFamily="2" charset="-122"/>
              </a:rPr>
              <a:t>A</a:t>
            </a:r>
            <a:r>
              <a:rPr kumimoji="1" lang="zh-CN" altLang="en-US" sz="2600" b="1">
                <a:latin typeface="宋体" panose="02010600030101010101" pitchFamily="2" charset="-122"/>
              </a:rPr>
              <a:t>为友元类），类</a:t>
            </a:r>
            <a:r>
              <a:rPr kumimoji="1" lang="en-US" altLang="zh-CN" sz="2600" b="1">
                <a:latin typeface="宋体" panose="02010600030101010101" pitchFamily="2" charset="-122"/>
              </a:rPr>
              <a:t>B</a:t>
            </a:r>
            <a:r>
              <a:rPr kumimoji="1" lang="zh-CN" altLang="en-US" sz="2600" b="1">
                <a:latin typeface="宋体" panose="02010600030101010101" pitchFamily="2" charset="-122"/>
              </a:rPr>
              <a:t>是否是</a:t>
            </a:r>
            <a:r>
              <a:rPr kumimoji="1" lang="en-US" altLang="zh-CN" sz="2600" b="1">
                <a:latin typeface="宋体" panose="02010600030101010101" pitchFamily="2" charset="-122"/>
              </a:rPr>
              <a:t>A</a:t>
            </a:r>
            <a:r>
              <a:rPr kumimoji="1" lang="zh-CN" altLang="en-US" sz="2600" b="1">
                <a:latin typeface="宋体" panose="02010600030101010101" pitchFamily="2" charset="-122"/>
              </a:rPr>
              <a:t>的友元，要看在类中是否有相应的声明。</a:t>
            </a:r>
            <a:endParaRPr kumimoji="1" lang="zh-CN" altLang="en-US" sz="2600" b="1">
              <a:latin typeface="宋体" panose="02010600030101010101" pitchFamily="2" charset="-122"/>
            </a:endParaRPr>
          </a:p>
          <a:p>
            <a:pPr eaLnBrk="1" hangingPunct="1">
              <a:lnSpc>
                <a:spcPct val="110000"/>
              </a:lnSpc>
              <a:spcBef>
                <a:spcPct val="50000"/>
              </a:spcBef>
              <a:buClrTx/>
              <a:buSzTx/>
              <a:buFontTx/>
              <a:buNone/>
            </a:pPr>
            <a:endParaRPr kumimoji="1" lang="en-US" altLang="zh-CN" sz="2600" b="1">
              <a:latin typeface="宋体" panose="02010600030101010101" pitchFamily="2" charset="-122"/>
            </a:endParaRPr>
          </a:p>
        </p:txBody>
      </p:sp>
      <p:sp>
        <p:nvSpPr>
          <p:cNvPr id="21507" name="Rectangle 5"/>
          <p:cNvSpPr>
            <a:spLocks noChangeArrowheads="1"/>
          </p:cNvSpPr>
          <p:nvPr/>
        </p:nvSpPr>
        <p:spPr bwMode="auto">
          <a:xfrm>
            <a:off x="179388" y="404813"/>
            <a:ext cx="8785225" cy="6264275"/>
          </a:xfrm>
          <a:prstGeom prst="rect">
            <a:avLst/>
          </a:prstGeom>
          <a:noFill/>
          <a:ln w="9525">
            <a:solidFill>
              <a:srgbClr val="0000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1508" name="Rectangle 6"/>
          <p:cNvSpPr>
            <a:spLocks noChangeArrowheads="1"/>
          </p:cNvSpPr>
          <p:nvPr/>
        </p:nvSpPr>
        <p:spPr bwMode="auto">
          <a:xfrm>
            <a:off x="971550" y="188913"/>
            <a:ext cx="5400675" cy="695325"/>
          </a:xfrm>
          <a:prstGeom prst="rect">
            <a:avLst/>
          </a:prstGeom>
          <a:gradFill rotWithShape="1">
            <a:gsLst>
              <a:gs pos="0">
                <a:srgbClr val="0000FF"/>
              </a:gs>
              <a:gs pos="100000">
                <a:srgbClr val="000076"/>
              </a:gs>
            </a:gsLst>
            <a:path path="shape">
              <a:fillToRect l="50000" t="50000" r="50000" b="50000"/>
            </a:path>
          </a:gra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b="1">
                <a:solidFill>
                  <a:schemeClr val="bg1"/>
                </a:solidFill>
                <a:latin typeface="宋体" panose="02010600030101010101" pitchFamily="2" charset="-122"/>
              </a:rPr>
              <a:t>关于友元关系的说明：</a:t>
            </a:r>
            <a:endParaRPr lang="zh-CN" altLang="en-US" sz="3600" b="1">
              <a:solidFill>
                <a:schemeClr val="bg1"/>
              </a:solidFill>
              <a:latin typeface="宋体" panose="02010600030101010101" pitchFamily="2" charset="-122"/>
            </a:endParaRPr>
          </a:p>
        </p:txBody>
      </p:sp>
      <p:pic>
        <p:nvPicPr>
          <p:cNvPr id="21509"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AutoShape 10" descr="蓝色面巾纸"/>
          <p:cNvSpPr>
            <a:spLocks noChangeArrowheads="1"/>
          </p:cNvSpPr>
          <p:nvPr/>
        </p:nvSpPr>
        <p:spPr bwMode="auto">
          <a:xfrm>
            <a:off x="395288" y="5084763"/>
            <a:ext cx="8353425" cy="863600"/>
          </a:xfrm>
          <a:prstGeom prst="roundRect">
            <a:avLst>
              <a:gd name="adj" fmla="val 50000"/>
            </a:avLst>
          </a:prstGeom>
          <a:blipFill dpi="0" rotWithShape="1">
            <a:blip r:embed="rId2"/>
            <a:srcRect/>
            <a:tile tx="0" ty="0" sx="100000" sy="100000" flip="none" algn="tl"/>
          </a:blipFill>
          <a:ln w="57150" cmpd="thickThin">
            <a:solidFill>
              <a:srgbClr val="008000"/>
            </a:solidFill>
            <a:round/>
            <a:headEnd type="none" w="sm" len="sm"/>
            <a:tailEnd type="none" w="sm" len="sm"/>
          </a:ln>
          <a:effectLst>
            <a:outerShdw dist="107763" dir="2700000" algn="ctr" rotWithShape="0">
              <a:schemeClr val="bg2">
                <a:alpha val="50000"/>
              </a:schemeClr>
            </a:outerShdw>
          </a:effectLst>
        </p:spPr>
        <p:txBody>
          <a:bodyPr wrap="none" anchor="ctr"/>
          <a:lstStyle/>
          <a:p>
            <a:pPr algn="ctr" eaLnBrk="1" hangingPunct="1">
              <a:defRPr/>
            </a:pPr>
            <a:r>
              <a:rPr lang="zh-CN" altLang="en-US" sz="3200" b="1">
                <a:effectLst>
                  <a:outerShdw blurRad="38100" dist="38100" dir="2700000" algn="tl">
                    <a:srgbClr val="FFFFFF"/>
                  </a:outerShdw>
                </a:effectLst>
                <a:ea typeface="黑体" panose="02010609060101010101" pitchFamily="2" charset="-122"/>
              </a:rPr>
              <a:t>友元关系既</a:t>
            </a:r>
            <a:r>
              <a:rPr lang="zh-CN" altLang="en-US" sz="3200" b="1">
                <a:solidFill>
                  <a:srgbClr val="CC0000"/>
                </a:solidFill>
                <a:effectLst>
                  <a:outerShdw blurRad="38100" dist="38100" dir="2700000" algn="tl">
                    <a:srgbClr val="000000"/>
                  </a:outerShdw>
                </a:effectLst>
                <a:ea typeface="黑体" panose="02010609060101010101" pitchFamily="2" charset="-122"/>
              </a:rPr>
              <a:t>不继承</a:t>
            </a:r>
            <a:r>
              <a:rPr lang="zh-CN" altLang="en-US" sz="3200" b="1">
                <a:effectLst>
                  <a:outerShdw blurRad="38100" dist="38100" dir="2700000" algn="tl">
                    <a:srgbClr val="FFFFFF"/>
                  </a:outerShdw>
                </a:effectLst>
                <a:ea typeface="黑体" panose="02010609060101010101" pitchFamily="2" charset="-122"/>
              </a:rPr>
              <a:t>，也</a:t>
            </a:r>
            <a:r>
              <a:rPr lang="zh-CN" altLang="en-US" sz="3200" b="1">
                <a:solidFill>
                  <a:srgbClr val="CC0000"/>
                </a:solidFill>
                <a:effectLst>
                  <a:outerShdw blurRad="38100" dist="38100" dir="2700000" algn="tl">
                    <a:srgbClr val="000000"/>
                  </a:outerShdw>
                </a:effectLst>
                <a:ea typeface="黑体" panose="02010609060101010101" pitchFamily="2" charset="-122"/>
              </a:rPr>
              <a:t>不传递</a:t>
            </a:r>
            <a:r>
              <a:rPr lang="zh-CN" altLang="en-US" sz="3200" b="1">
                <a:effectLst>
                  <a:outerShdw blurRad="38100" dist="38100" dir="2700000" algn="tl">
                    <a:srgbClr val="FFFFFF"/>
                  </a:outerShdw>
                </a:effectLst>
                <a:ea typeface="黑体" panose="02010609060101010101" pitchFamily="2" charset="-122"/>
              </a:rPr>
              <a:t>，也</a:t>
            </a:r>
            <a:r>
              <a:rPr lang="zh-CN" altLang="en-US" sz="3200" b="1">
                <a:solidFill>
                  <a:srgbClr val="CC0000"/>
                </a:solidFill>
                <a:effectLst>
                  <a:outerShdw blurRad="38100" dist="38100" dir="2700000" algn="tl">
                    <a:srgbClr val="000000"/>
                  </a:outerShdw>
                </a:effectLst>
                <a:ea typeface="黑体" panose="02010609060101010101" pitchFamily="2" charset="-122"/>
              </a:rPr>
              <a:t>不自反</a:t>
            </a:r>
            <a:r>
              <a:rPr lang="zh-CN" altLang="en-US" sz="1600"/>
              <a:t> </a:t>
            </a:r>
            <a:endParaRPr lang="zh-CN" altLang="en-US" sz="1600"/>
          </a:p>
        </p:txBody>
      </p:sp>
      <p:pic>
        <p:nvPicPr>
          <p:cNvPr id="14344" name="Picture 8"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097838" y="5661025"/>
            <a:ext cx="9382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wipe(down)">
                                      <p:cBhvr>
                                        <p:cTn id="7" dur="580">
                                          <p:stCondLst>
                                            <p:cond delay="0"/>
                                          </p:stCondLst>
                                        </p:cTn>
                                        <p:tgtEl>
                                          <p:spTgt spid="14344"/>
                                        </p:tgtEl>
                                      </p:cBhvr>
                                    </p:animEffect>
                                    <p:anim calcmode="lin" valueType="num">
                                      <p:cBhvr>
                                        <p:cTn id="8" dur="1822" tmFilter="0,0; 0.14,0.36; 0.43,0.73; 0.71,0.91; 1.0,1.0">
                                          <p:stCondLst>
                                            <p:cond delay="0"/>
                                          </p:stCondLst>
                                        </p:cTn>
                                        <p:tgtEl>
                                          <p:spTgt spid="1434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4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4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4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4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44"/>
                                        </p:tgtEl>
                                      </p:cBhvr>
                                      <p:to x="100000" y="60000"/>
                                    </p:animScale>
                                    <p:animScale>
                                      <p:cBhvr>
                                        <p:cTn id="14" dur="166" decel="50000">
                                          <p:stCondLst>
                                            <p:cond delay="676"/>
                                          </p:stCondLst>
                                        </p:cTn>
                                        <p:tgtEl>
                                          <p:spTgt spid="14344"/>
                                        </p:tgtEl>
                                      </p:cBhvr>
                                      <p:to x="100000" y="100000"/>
                                    </p:animScale>
                                    <p:animScale>
                                      <p:cBhvr>
                                        <p:cTn id="15" dur="26">
                                          <p:stCondLst>
                                            <p:cond delay="1312"/>
                                          </p:stCondLst>
                                        </p:cTn>
                                        <p:tgtEl>
                                          <p:spTgt spid="14344"/>
                                        </p:tgtEl>
                                      </p:cBhvr>
                                      <p:to x="100000" y="80000"/>
                                    </p:animScale>
                                    <p:animScale>
                                      <p:cBhvr>
                                        <p:cTn id="16" dur="166" decel="50000">
                                          <p:stCondLst>
                                            <p:cond delay="1338"/>
                                          </p:stCondLst>
                                        </p:cTn>
                                        <p:tgtEl>
                                          <p:spTgt spid="14344"/>
                                        </p:tgtEl>
                                      </p:cBhvr>
                                      <p:to x="100000" y="100000"/>
                                    </p:animScale>
                                    <p:animScale>
                                      <p:cBhvr>
                                        <p:cTn id="17" dur="26">
                                          <p:stCondLst>
                                            <p:cond delay="1642"/>
                                          </p:stCondLst>
                                        </p:cTn>
                                        <p:tgtEl>
                                          <p:spTgt spid="14344"/>
                                        </p:tgtEl>
                                      </p:cBhvr>
                                      <p:to x="100000" y="90000"/>
                                    </p:animScale>
                                    <p:animScale>
                                      <p:cBhvr>
                                        <p:cTn id="18" dur="166" decel="50000">
                                          <p:stCondLst>
                                            <p:cond delay="1668"/>
                                          </p:stCondLst>
                                        </p:cTn>
                                        <p:tgtEl>
                                          <p:spTgt spid="14344"/>
                                        </p:tgtEl>
                                      </p:cBhvr>
                                      <p:to x="100000" y="100000"/>
                                    </p:animScale>
                                    <p:animScale>
                                      <p:cBhvr>
                                        <p:cTn id="19" dur="26">
                                          <p:stCondLst>
                                            <p:cond delay="1808"/>
                                          </p:stCondLst>
                                        </p:cTn>
                                        <p:tgtEl>
                                          <p:spTgt spid="14344"/>
                                        </p:tgtEl>
                                      </p:cBhvr>
                                      <p:to x="100000" y="95000"/>
                                    </p:animScale>
                                    <p:animScale>
                                      <p:cBhvr>
                                        <p:cTn id="20" dur="166" decel="50000">
                                          <p:stCondLst>
                                            <p:cond delay="1834"/>
                                          </p:stCondLst>
                                        </p:cTn>
                                        <p:tgtEl>
                                          <p:spTgt spid="1434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3" presetClass="entr" presetSubtype="0" fill="hold" grpId="0" nodeType="clickEffect">
                                  <p:stCondLst>
                                    <p:cond delay="0"/>
                                  </p:stCondLst>
                                  <p:childTnLst>
                                    <p:set>
                                      <p:cBhvr>
                                        <p:cTn id="24" dur="1" fill="hold">
                                          <p:stCondLst>
                                            <p:cond delay="0"/>
                                          </p:stCondLst>
                                        </p:cTn>
                                        <p:tgtEl>
                                          <p:spTgt spid="14346"/>
                                        </p:tgtEl>
                                        <p:attrNameLst>
                                          <p:attrName>style.visibility</p:attrName>
                                        </p:attrNameLst>
                                      </p:cBhvr>
                                      <p:to>
                                        <p:strVal val="visible"/>
                                      </p:to>
                                    </p:set>
                                    <p:animEffect transition="in" filter="fade">
                                      <p:cBhvr>
                                        <p:cTn id="25" dur="100"/>
                                        <p:tgtEl>
                                          <p:spTgt spid="14346"/>
                                        </p:tgtEl>
                                      </p:cBhvr>
                                    </p:animEffect>
                                    <p:anim calcmode="lin" valueType="num">
                                      <p:cBhvr>
                                        <p:cTn id="26" dur="400" fill="hold"/>
                                        <p:tgtEl>
                                          <p:spTgt spid="14346"/>
                                        </p:tgtEl>
                                        <p:attrNameLst>
                                          <p:attrName>ppt_x</p:attrName>
                                        </p:attrNameLst>
                                      </p:cBhvr>
                                      <p:tavLst>
                                        <p:tav tm="0">
                                          <p:val>
                                            <p:strVal val="#ppt_x"/>
                                          </p:val>
                                        </p:tav>
                                        <p:tav tm="100000">
                                          <p:val>
                                            <p:strVal val="#ppt_x"/>
                                          </p:val>
                                        </p:tav>
                                      </p:tavLst>
                                    </p:anim>
                                    <p:anim calcmode="lin" valueType="num">
                                      <p:cBhvr>
                                        <p:cTn id="27" dur="400" fill="hold"/>
                                        <p:tgtEl>
                                          <p:spTgt spid="14346"/>
                                        </p:tgtEl>
                                        <p:attrNameLst>
                                          <p:attrName>ppt_y</p:attrName>
                                        </p:attrNameLst>
                                      </p:cBhvr>
                                      <p:tavLst>
                                        <p:tav tm="0">
                                          <p:val>
                                            <p:strVal val="#ppt_y+0.31"/>
                                          </p:val>
                                        </p:tav>
                                        <p:tav tm="100000">
                                          <p:val>
                                            <p:strVal val="#ppt_y+0.31"/>
                                          </p:val>
                                        </p:tav>
                                      </p:tavLst>
                                    </p:anim>
                                    <p:anim calcmode="lin" valueType="num">
                                      <p:cBhvr>
                                        <p:cTn id="28" dur="600" decel="50000" fill="hold">
                                          <p:stCondLst>
                                            <p:cond delay="400"/>
                                          </p:stCondLst>
                                        </p:cTn>
                                        <p:tgtEl>
                                          <p:spTgt spid="1434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9" dur="600" decel="50000" fill="hold">
                                          <p:stCondLst>
                                            <p:cond delay="400"/>
                                          </p:stCondLst>
                                        </p:cTn>
                                        <p:tgtEl>
                                          <p:spTgt spid="1434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8" name="Rectangle 12"/>
          <p:cNvSpPr>
            <a:spLocks noChangeArrowheads="1"/>
          </p:cNvSpPr>
          <p:nvPr/>
        </p:nvSpPr>
        <p:spPr bwMode="auto">
          <a:xfrm>
            <a:off x="468313" y="2060575"/>
            <a:ext cx="8207375" cy="3703638"/>
          </a:xfrm>
          <a:prstGeom prst="rect">
            <a:avLst/>
          </a:prstGeom>
          <a:solidFill>
            <a:schemeClr val="bg1"/>
          </a:solidFill>
          <a:ln w="19050">
            <a:solidFill>
              <a:srgbClr val="002060"/>
            </a:solidFill>
            <a:miter lim="800000"/>
          </a:ln>
          <a:effectLst/>
        </p:spPr>
        <p:txBody>
          <a:bodyPr/>
          <a:lstStyle/>
          <a:p>
            <a:pPr marL="342900" indent="-342900" eaLnBrk="1" hangingPunct="1">
              <a:spcBef>
                <a:spcPct val="60000"/>
              </a:spcBef>
              <a:buClr>
                <a:schemeClr val="folHlink"/>
              </a:buClr>
              <a:buSzPct val="60000"/>
              <a:buFont typeface="Wingdings" panose="05000000000000000000" pitchFamily="2" charset="2"/>
              <a:buNone/>
              <a:defRPr/>
            </a:pPr>
            <a:r>
              <a:rPr lang="en-US" altLang="zh-CN" sz="3200" b="1" dirty="0">
                <a:solidFill>
                  <a:schemeClr val="folHlink"/>
                </a:solidFill>
                <a:effectLst>
                  <a:outerShdw blurRad="38100" dist="38100" dir="2700000" algn="tl">
                    <a:srgbClr val="000000"/>
                  </a:outerShdw>
                </a:effectLst>
                <a:hlinkClick r:id="rId1" action="ppaction://hlinkfile"/>
              </a:rPr>
              <a:t>【</a:t>
            </a:r>
            <a:r>
              <a:rPr lang="zh-CN" altLang="en-US" sz="3200" b="1" dirty="0">
                <a:effectLst>
                  <a:outerShdw blurRad="38100" dist="38100" dir="2700000" algn="tl">
                    <a:srgbClr val="FFFFFF"/>
                  </a:outerShdw>
                </a:effectLst>
                <a:hlinkClick r:id="rId1" action="ppaction://hlinkfile"/>
              </a:rPr>
              <a:t>示例程序</a:t>
            </a:r>
            <a:r>
              <a:rPr lang="en-US" altLang="zh-CN" sz="3200" b="1" dirty="0">
                <a:effectLst>
                  <a:outerShdw blurRad="38100" dist="38100" dir="2700000" algn="tl">
                    <a:srgbClr val="FFFFFF"/>
                  </a:outerShdw>
                </a:effectLst>
                <a:hlinkClick r:id="rId1" action="ppaction://hlinkfile"/>
              </a:rPr>
              <a:t>1</a:t>
            </a:r>
            <a:r>
              <a:rPr lang="en-US" altLang="zh-CN" sz="3200" b="1" dirty="0">
                <a:solidFill>
                  <a:schemeClr val="folHlink"/>
                </a:solidFill>
                <a:effectLst>
                  <a:outerShdw blurRad="38100" dist="38100" dir="2700000" algn="tl">
                    <a:srgbClr val="000000"/>
                  </a:outerShdw>
                </a:effectLst>
                <a:hlinkClick r:id="rId1" action="ppaction://hlinkfile"/>
              </a:rPr>
              <a:t>】</a:t>
            </a:r>
            <a:r>
              <a:rPr lang="zh-CN" altLang="en-US" sz="3200" b="1" dirty="0">
                <a:effectLst>
                  <a:outerShdw blurRad="38100" dist="38100" dir="2700000" algn="tl">
                    <a:srgbClr val="FFFFFF"/>
                  </a:outerShdw>
                </a:effectLst>
              </a:rPr>
              <a:t>：未使用友元的学生管理系统</a:t>
            </a:r>
            <a:endParaRPr lang="zh-CN" altLang="en-US" sz="3200" b="1" dirty="0">
              <a:effectLst>
                <a:outerShdw blurRad="38100" dist="38100" dir="2700000" algn="tl">
                  <a:srgbClr val="FFFFFF"/>
                </a:outerShdw>
              </a:effectLst>
            </a:endParaRPr>
          </a:p>
          <a:p>
            <a:pPr marL="342900" indent="-342900" eaLnBrk="1" hangingPunct="1">
              <a:spcBef>
                <a:spcPct val="20000"/>
              </a:spcBef>
              <a:buClr>
                <a:schemeClr val="folHlink"/>
              </a:buClr>
              <a:buSzPct val="60000"/>
              <a:buFont typeface="Wingdings" panose="05000000000000000000" pitchFamily="2" charset="2"/>
              <a:buNone/>
              <a:defRPr/>
            </a:pPr>
            <a:r>
              <a:rPr lang="en-US" altLang="zh-CN" sz="3200" b="1" dirty="0">
                <a:solidFill>
                  <a:schemeClr val="folHlink"/>
                </a:solidFill>
                <a:effectLst>
                  <a:outerShdw blurRad="38100" dist="38100" dir="2700000" algn="tl">
                    <a:srgbClr val="000000"/>
                  </a:outerShdw>
                </a:effectLst>
                <a:hlinkClick r:id="rId2" action="ppaction://hlinkfile"/>
              </a:rPr>
              <a:t>【</a:t>
            </a:r>
            <a:r>
              <a:rPr lang="zh-CN" altLang="en-US" sz="3200" b="1" dirty="0">
                <a:effectLst>
                  <a:outerShdw blurRad="38100" dist="38100" dir="2700000" algn="tl">
                    <a:srgbClr val="FFFFFF"/>
                  </a:outerShdw>
                </a:effectLst>
                <a:hlinkClick r:id="rId2" action="ppaction://hlinkfile"/>
              </a:rPr>
              <a:t>示例程序</a:t>
            </a:r>
            <a:r>
              <a:rPr lang="en-US" altLang="zh-CN" sz="3200" b="1" dirty="0">
                <a:effectLst>
                  <a:outerShdw blurRad="38100" dist="38100" dir="2700000" algn="tl">
                    <a:srgbClr val="FFFFFF"/>
                  </a:outerShdw>
                </a:effectLst>
                <a:hlinkClick r:id="rId2" action="ppaction://hlinkfile"/>
              </a:rPr>
              <a:t>2</a:t>
            </a:r>
            <a:r>
              <a:rPr lang="en-US" altLang="zh-CN" sz="3200" b="1" dirty="0">
                <a:solidFill>
                  <a:schemeClr val="folHlink"/>
                </a:solidFill>
                <a:effectLst>
                  <a:outerShdw blurRad="38100" dist="38100" dir="2700000" algn="tl">
                    <a:srgbClr val="000000"/>
                  </a:outerShdw>
                </a:effectLst>
                <a:hlinkClick r:id="rId2" action="ppaction://hlinkfile"/>
              </a:rPr>
              <a:t>】</a:t>
            </a:r>
            <a:r>
              <a:rPr lang="zh-CN" altLang="en-US" sz="3200" b="1" dirty="0">
                <a:effectLst>
                  <a:outerShdw blurRad="38100" dist="38100" dir="2700000" algn="tl">
                    <a:srgbClr val="FFFFFF"/>
                  </a:outerShdw>
                </a:effectLst>
              </a:rPr>
              <a:t>：使用友元的学生管理系统</a:t>
            </a:r>
            <a:endParaRPr lang="zh-CN" altLang="en-US" sz="3200" b="1" dirty="0">
              <a:effectLst>
                <a:outerShdw blurRad="38100" dist="38100" dir="2700000" algn="tl">
                  <a:srgbClr val="FFFFFF"/>
                </a:outerShdw>
              </a:effectLst>
            </a:endParaRPr>
          </a:p>
          <a:p>
            <a:pPr marL="3048000" indent="-3048000" eaLnBrk="1" hangingPunct="1">
              <a:spcBef>
                <a:spcPct val="20000"/>
              </a:spcBef>
              <a:buClr>
                <a:schemeClr val="folHlink"/>
              </a:buClr>
              <a:buSzPct val="60000"/>
              <a:buFont typeface="Wingdings" panose="05000000000000000000" pitchFamily="2" charset="2"/>
              <a:buNone/>
              <a:defRPr/>
            </a:pPr>
            <a:r>
              <a:rPr lang="en-US" altLang="zh-CN" sz="3200" b="1" dirty="0">
                <a:solidFill>
                  <a:schemeClr val="folHlink"/>
                </a:solidFill>
                <a:effectLst>
                  <a:outerShdw blurRad="38100" dist="38100" dir="2700000" algn="tl">
                    <a:srgbClr val="000000"/>
                  </a:outerShdw>
                </a:effectLst>
                <a:hlinkClick r:id="rId3" action="ppaction://hlinkfile"/>
              </a:rPr>
              <a:t>【</a:t>
            </a:r>
            <a:r>
              <a:rPr lang="zh-CN" altLang="en-US" sz="3200" b="1" dirty="0">
                <a:effectLst>
                  <a:outerShdw blurRad="38100" dist="38100" dir="2700000" algn="tl">
                    <a:srgbClr val="FFFFFF"/>
                  </a:outerShdw>
                </a:effectLst>
                <a:hlinkClick r:id="rId3" action="ppaction://hlinkfile"/>
              </a:rPr>
              <a:t>示例程序</a:t>
            </a:r>
            <a:r>
              <a:rPr lang="en-US" altLang="zh-CN" sz="3200" b="1" dirty="0">
                <a:effectLst>
                  <a:outerShdw blurRad="38100" dist="38100" dir="2700000" algn="tl">
                    <a:srgbClr val="FFFFFF"/>
                  </a:outerShdw>
                </a:effectLst>
                <a:hlinkClick r:id="rId3" action="ppaction://hlinkfile"/>
              </a:rPr>
              <a:t>3</a:t>
            </a:r>
            <a:r>
              <a:rPr lang="en-US" altLang="zh-CN" sz="3200" b="1" dirty="0">
                <a:solidFill>
                  <a:schemeClr val="folHlink"/>
                </a:solidFill>
                <a:effectLst>
                  <a:outerShdw blurRad="38100" dist="38100" dir="2700000" algn="tl">
                    <a:srgbClr val="000000"/>
                  </a:outerShdw>
                </a:effectLst>
                <a:hlinkClick r:id="rId3" action="ppaction://hlinkfile"/>
              </a:rPr>
              <a:t>】</a:t>
            </a:r>
            <a:r>
              <a:rPr lang="zh-CN" altLang="en-US" sz="3200" b="1" dirty="0">
                <a:effectLst>
                  <a:outerShdw blurRad="38100" dist="38100" dir="2700000" algn="tl">
                    <a:srgbClr val="FFFFFF"/>
                  </a:outerShdw>
                </a:effectLst>
              </a:rPr>
              <a:t>：使用一个友元函数访问两个  不同的类 </a:t>
            </a:r>
            <a:endParaRPr lang="zh-CN" altLang="en-US" sz="3200" b="1" dirty="0">
              <a:effectLst>
                <a:outerShdw blurRad="38100" dist="38100" dir="2700000" algn="tl">
                  <a:srgbClr val="FFFFFF"/>
                </a:outerShdw>
              </a:effectLst>
            </a:endParaRPr>
          </a:p>
          <a:p>
            <a:pPr marL="342900" indent="-342900" eaLnBrk="1" hangingPunct="1">
              <a:spcBef>
                <a:spcPct val="20000"/>
              </a:spcBef>
              <a:buClr>
                <a:schemeClr val="folHlink"/>
              </a:buClr>
              <a:buSzPct val="60000"/>
              <a:buFont typeface="Wingdings" panose="05000000000000000000" pitchFamily="2" charset="2"/>
              <a:buNone/>
              <a:defRPr/>
            </a:pPr>
            <a:r>
              <a:rPr lang="en-US" altLang="zh-CN" sz="3200" b="1" dirty="0">
                <a:solidFill>
                  <a:schemeClr val="folHlink"/>
                </a:solidFill>
                <a:effectLst>
                  <a:outerShdw blurRad="38100" dist="38100" dir="2700000" algn="tl">
                    <a:srgbClr val="000000"/>
                  </a:outerShdw>
                </a:effectLst>
                <a:hlinkClick r:id="rId4" action="ppaction://hlinkfile"/>
              </a:rPr>
              <a:t>【</a:t>
            </a:r>
            <a:r>
              <a:rPr lang="zh-CN" altLang="en-US" sz="3200" b="1" dirty="0">
                <a:effectLst>
                  <a:outerShdw blurRad="38100" dist="38100" dir="2700000" algn="tl">
                    <a:srgbClr val="FFFFFF"/>
                  </a:outerShdw>
                </a:effectLst>
                <a:hlinkClick r:id="rId4" action="ppaction://hlinkfile"/>
              </a:rPr>
              <a:t>示例程序</a:t>
            </a:r>
            <a:r>
              <a:rPr lang="en-US" altLang="zh-CN" sz="3200" b="1" dirty="0">
                <a:effectLst>
                  <a:outerShdw blurRad="38100" dist="38100" dir="2700000" algn="tl">
                    <a:srgbClr val="FFFFFF"/>
                  </a:outerShdw>
                </a:effectLst>
                <a:hlinkClick r:id="rId4" action="ppaction://hlinkfile"/>
              </a:rPr>
              <a:t>4</a:t>
            </a:r>
            <a:r>
              <a:rPr lang="en-US" altLang="zh-CN" sz="3200" b="1" dirty="0">
                <a:solidFill>
                  <a:schemeClr val="folHlink"/>
                </a:solidFill>
                <a:effectLst>
                  <a:outerShdw blurRad="38100" dist="38100" dir="2700000" algn="tl">
                    <a:srgbClr val="000000"/>
                  </a:outerShdw>
                </a:effectLst>
                <a:hlinkClick r:id="rId4" action="ppaction://hlinkfile"/>
              </a:rPr>
              <a:t>】</a:t>
            </a:r>
            <a:r>
              <a:rPr lang="zh-CN" altLang="en-US" sz="3200" b="1" dirty="0">
                <a:effectLst>
                  <a:outerShdw blurRad="38100" dist="38100" dir="2700000" algn="tl">
                    <a:srgbClr val="FFFFFF"/>
                  </a:outerShdw>
                </a:effectLst>
              </a:rPr>
              <a:t>：使用友元成员</a:t>
            </a:r>
            <a:endParaRPr lang="en-US" altLang="zh-CN" sz="3200" b="1" dirty="0">
              <a:effectLst>
                <a:outerShdw blurRad="38100" dist="38100" dir="2700000" algn="tl">
                  <a:srgbClr val="FFFFFF"/>
                </a:outerShdw>
              </a:effectLst>
            </a:endParaRPr>
          </a:p>
          <a:p>
            <a:pPr marL="342900" indent="-342900" eaLnBrk="1" hangingPunct="1">
              <a:spcBef>
                <a:spcPct val="20000"/>
              </a:spcBef>
              <a:buClr>
                <a:schemeClr val="folHlink"/>
              </a:buClr>
              <a:buSzPct val="60000"/>
              <a:buFont typeface="Wingdings" panose="05000000000000000000" pitchFamily="2" charset="2"/>
              <a:buNone/>
              <a:defRPr/>
            </a:pPr>
            <a:r>
              <a:rPr lang="en-US" altLang="zh-CN" sz="3200" b="1" dirty="0">
                <a:solidFill>
                  <a:schemeClr val="folHlink"/>
                </a:solidFill>
                <a:effectLst>
                  <a:outerShdw blurRad="38100" dist="38100" dir="2700000" algn="tl">
                    <a:srgbClr val="000000"/>
                  </a:outerShdw>
                </a:effectLst>
                <a:hlinkClick r:id="rId5" action="ppaction://hlinkfile"/>
              </a:rPr>
              <a:t>【</a:t>
            </a:r>
            <a:r>
              <a:rPr lang="zh-CN" altLang="en-US" sz="3200" b="1" dirty="0">
                <a:effectLst>
                  <a:outerShdw blurRad="38100" dist="38100" dir="2700000" algn="tl">
                    <a:srgbClr val="FFFFFF"/>
                  </a:outerShdw>
                </a:effectLst>
                <a:hlinkClick r:id="rId5" action="ppaction://hlinkfile"/>
              </a:rPr>
              <a:t>示例程序</a:t>
            </a:r>
            <a:r>
              <a:rPr lang="en-US" altLang="zh-CN" sz="3200" b="1" dirty="0">
                <a:effectLst>
                  <a:outerShdw blurRad="38100" dist="38100" dir="2700000" algn="tl">
                    <a:srgbClr val="FFFFFF"/>
                  </a:outerShdw>
                </a:effectLst>
                <a:hlinkClick r:id="rId5" action="ppaction://hlinkfile"/>
              </a:rPr>
              <a:t>5</a:t>
            </a:r>
            <a:r>
              <a:rPr lang="en-US" altLang="zh-CN" sz="3200" b="1" dirty="0">
                <a:solidFill>
                  <a:schemeClr val="folHlink"/>
                </a:solidFill>
                <a:effectLst>
                  <a:outerShdw blurRad="38100" dist="38100" dir="2700000" algn="tl">
                    <a:srgbClr val="000000"/>
                  </a:outerShdw>
                </a:effectLst>
                <a:hlinkClick r:id="rId5" action="ppaction://hlinkfile"/>
              </a:rPr>
              <a:t>】</a:t>
            </a:r>
            <a:r>
              <a:rPr lang="zh-CN" altLang="en-US" sz="3200" b="1" dirty="0">
                <a:effectLst>
                  <a:outerShdw blurRad="38100" dist="38100" dir="2700000" algn="tl">
                    <a:srgbClr val="FFFFFF"/>
                  </a:outerShdw>
                </a:effectLst>
              </a:rPr>
              <a:t>：使用友元类</a:t>
            </a:r>
            <a:endParaRPr lang="zh-CN" altLang="en-US" sz="3200" b="1" dirty="0">
              <a:effectLst>
                <a:outerShdw blurRad="38100" dist="38100" dir="2700000" algn="tl">
                  <a:srgbClr val="FFFFFF"/>
                </a:outerShdw>
              </a:effectLst>
            </a:endParaRPr>
          </a:p>
        </p:txBody>
      </p:sp>
      <p:pic>
        <p:nvPicPr>
          <p:cNvPr id="14344" name="Picture 8" descr="cf62cb32105cb9d11a4cff22"/>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097838" y="5661025"/>
            <a:ext cx="9382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6"/>
          <p:cNvSpPr>
            <a:spLocks noChangeArrowheads="1"/>
          </p:cNvSpPr>
          <p:nvPr/>
        </p:nvSpPr>
        <p:spPr bwMode="auto">
          <a:xfrm>
            <a:off x="2987675" y="403225"/>
            <a:ext cx="3168650" cy="695325"/>
          </a:xfrm>
          <a:prstGeom prst="rect">
            <a:avLst/>
          </a:prstGeom>
          <a:gradFill rotWithShape="1">
            <a:gsLst>
              <a:gs pos="0">
                <a:srgbClr val="0000FF"/>
              </a:gs>
              <a:gs pos="100000">
                <a:srgbClr val="000076"/>
              </a:gs>
            </a:gsLst>
            <a:path path="shape">
              <a:fillToRect l="50000" t="50000" r="50000" b="50000"/>
            </a:path>
          </a:gradFill>
          <a:ln w="9525">
            <a:solidFill>
              <a:srgbClr val="FF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b="1">
                <a:solidFill>
                  <a:schemeClr val="bg1"/>
                </a:solidFill>
                <a:latin typeface="宋体" panose="02010600030101010101" pitchFamily="2" charset="-122"/>
              </a:rPr>
              <a:t>程序举例</a:t>
            </a:r>
            <a:endParaRPr lang="zh-CN" altLang="en-US" sz="3600" b="1">
              <a:solidFill>
                <a:schemeClr val="bg1"/>
              </a:solidFill>
              <a:latin typeface="宋体" panose="02010600030101010101" pitchFamily="2"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4344"/>
                                        </p:tgtEl>
                                        <p:attrNameLst>
                                          <p:attrName>style.visibility</p:attrName>
                                        </p:attrNameLst>
                                      </p:cBhvr>
                                      <p:to>
                                        <p:strVal val="visible"/>
                                      </p:to>
                                    </p:set>
                                    <p:animEffect transition="in" filter="wipe(down)">
                                      <p:cBhvr>
                                        <p:cTn id="7" dur="580">
                                          <p:stCondLst>
                                            <p:cond delay="0"/>
                                          </p:stCondLst>
                                        </p:cTn>
                                        <p:tgtEl>
                                          <p:spTgt spid="14344"/>
                                        </p:tgtEl>
                                      </p:cBhvr>
                                    </p:animEffect>
                                    <p:anim calcmode="lin" valueType="num">
                                      <p:cBhvr>
                                        <p:cTn id="8" dur="1822" tmFilter="0,0; 0.14,0.36; 0.43,0.73; 0.71,0.91; 1.0,1.0">
                                          <p:stCondLst>
                                            <p:cond delay="0"/>
                                          </p:stCondLst>
                                        </p:cTn>
                                        <p:tgtEl>
                                          <p:spTgt spid="1434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34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34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34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34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344"/>
                                        </p:tgtEl>
                                      </p:cBhvr>
                                      <p:to x="100000" y="60000"/>
                                    </p:animScale>
                                    <p:animScale>
                                      <p:cBhvr>
                                        <p:cTn id="14" dur="166" decel="50000">
                                          <p:stCondLst>
                                            <p:cond delay="676"/>
                                          </p:stCondLst>
                                        </p:cTn>
                                        <p:tgtEl>
                                          <p:spTgt spid="14344"/>
                                        </p:tgtEl>
                                      </p:cBhvr>
                                      <p:to x="100000" y="100000"/>
                                    </p:animScale>
                                    <p:animScale>
                                      <p:cBhvr>
                                        <p:cTn id="15" dur="26">
                                          <p:stCondLst>
                                            <p:cond delay="1312"/>
                                          </p:stCondLst>
                                        </p:cTn>
                                        <p:tgtEl>
                                          <p:spTgt spid="14344"/>
                                        </p:tgtEl>
                                      </p:cBhvr>
                                      <p:to x="100000" y="80000"/>
                                    </p:animScale>
                                    <p:animScale>
                                      <p:cBhvr>
                                        <p:cTn id="16" dur="166" decel="50000">
                                          <p:stCondLst>
                                            <p:cond delay="1338"/>
                                          </p:stCondLst>
                                        </p:cTn>
                                        <p:tgtEl>
                                          <p:spTgt spid="14344"/>
                                        </p:tgtEl>
                                      </p:cBhvr>
                                      <p:to x="100000" y="100000"/>
                                    </p:animScale>
                                    <p:animScale>
                                      <p:cBhvr>
                                        <p:cTn id="17" dur="26">
                                          <p:stCondLst>
                                            <p:cond delay="1642"/>
                                          </p:stCondLst>
                                        </p:cTn>
                                        <p:tgtEl>
                                          <p:spTgt spid="14344"/>
                                        </p:tgtEl>
                                      </p:cBhvr>
                                      <p:to x="100000" y="90000"/>
                                    </p:animScale>
                                    <p:animScale>
                                      <p:cBhvr>
                                        <p:cTn id="18" dur="166" decel="50000">
                                          <p:stCondLst>
                                            <p:cond delay="1668"/>
                                          </p:stCondLst>
                                        </p:cTn>
                                        <p:tgtEl>
                                          <p:spTgt spid="14344"/>
                                        </p:tgtEl>
                                      </p:cBhvr>
                                      <p:to x="100000" y="100000"/>
                                    </p:animScale>
                                    <p:animScale>
                                      <p:cBhvr>
                                        <p:cTn id="19" dur="26">
                                          <p:stCondLst>
                                            <p:cond delay="1808"/>
                                          </p:stCondLst>
                                        </p:cTn>
                                        <p:tgtEl>
                                          <p:spTgt spid="14344"/>
                                        </p:tgtEl>
                                      </p:cBhvr>
                                      <p:to x="100000" y="95000"/>
                                    </p:animScale>
                                    <p:animScale>
                                      <p:cBhvr>
                                        <p:cTn id="20" dur="166" decel="50000">
                                          <p:stCondLst>
                                            <p:cond delay="1834"/>
                                          </p:stCondLst>
                                        </p:cTn>
                                        <p:tgtEl>
                                          <p:spTgt spid="1434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1979613" y="549275"/>
            <a:ext cx="5688012" cy="1055688"/>
          </a:xfrm>
          <a:effectLst>
            <a:outerShdw dist="35921" dir="13500000" algn="ctr" rotWithShape="0">
              <a:srgbClr val="CC9900"/>
            </a:outerShdw>
          </a:effectLst>
        </p:spPr>
        <p:txBody>
          <a:bodyPr/>
          <a:lstStyle/>
          <a:p>
            <a:pPr eaLnBrk="1" hangingPunct="1">
              <a:defRPr/>
            </a:pPr>
            <a:r>
              <a:rPr kumimoji="1" lang="zh-CN" altLang="en-US" sz="6000" b="1">
                <a:effectLst>
                  <a:outerShdw blurRad="38100" dist="38100" dir="2700000" algn="tl">
                    <a:srgbClr val="C0C0C0"/>
                  </a:outerShdw>
                </a:effectLst>
                <a:latin typeface="黑体" panose="02010609060101010101" pitchFamily="2" charset="-122"/>
                <a:ea typeface="黑体" panose="02010609060101010101" pitchFamily="2" charset="-122"/>
              </a:rPr>
              <a:t>第</a:t>
            </a:r>
            <a:r>
              <a:rPr kumimoji="1" lang="en-US" altLang="zh-CN" sz="6000" b="1">
                <a:effectLst>
                  <a:outerShdw blurRad="38100" dist="38100" dir="2700000" algn="tl">
                    <a:srgbClr val="C0C0C0"/>
                  </a:outerShdw>
                </a:effectLst>
                <a:latin typeface="黑体" panose="02010609060101010101" pitchFamily="2" charset="-122"/>
                <a:ea typeface="黑体" panose="02010609060101010101" pitchFamily="2" charset="-122"/>
              </a:rPr>
              <a:t>4</a:t>
            </a:r>
            <a:r>
              <a:rPr kumimoji="1" lang="zh-CN" altLang="en-US" sz="6000" b="1">
                <a:effectLst>
                  <a:outerShdw blurRad="38100" dist="38100" dir="2700000" algn="tl">
                    <a:srgbClr val="C0C0C0"/>
                  </a:outerShdw>
                </a:effectLst>
                <a:latin typeface="黑体" panose="02010609060101010101" pitchFamily="2" charset="-122"/>
                <a:ea typeface="黑体" panose="02010609060101010101" pitchFamily="2" charset="-122"/>
              </a:rPr>
              <a:t>章   友  元</a:t>
            </a:r>
            <a:endParaRPr kumimoji="1" lang="zh-CN" altLang="en-US" sz="6000" b="1">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2051" name="Rectangle 3"/>
          <p:cNvSpPr>
            <a:spLocks noGrp="1" noChangeArrowheads="1"/>
          </p:cNvSpPr>
          <p:nvPr>
            <p:ph type="subTitle" idx="4294967295"/>
          </p:nvPr>
        </p:nvSpPr>
        <p:spPr>
          <a:xfrm>
            <a:off x="1763713" y="2349500"/>
            <a:ext cx="5761037" cy="3960813"/>
          </a:xfrm>
        </p:spPr>
        <p:txBody>
          <a:bodyPr/>
          <a:lstStyle/>
          <a:p>
            <a:pPr eaLnBrk="1" hangingPunct="1">
              <a:lnSpc>
                <a:spcPct val="90000"/>
              </a:lnSpc>
              <a:buFont typeface="Wingdings" panose="05000000000000000000" pitchFamily="2" charset="2"/>
              <a:buNone/>
              <a:defRPr/>
            </a:pPr>
            <a:r>
              <a:rPr lang="en-US" altLang="zh-CN" sz="3800" b="1" dirty="0">
                <a:solidFill>
                  <a:schemeClr val="tx2"/>
                </a:solidFill>
                <a:effectLst>
                  <a:outerShdw blurRad="38100" dist="38100" dir="2700000" algn="tl">
                    <a:srgbClr val="C0C0C0"/>
                  </a:outerShdw>
                </a:effectLst>
                <a:hlinkClick r:id="rId1" action="ppaction://hlinksldjump"/>
              </a:rPr>
              <a:t>4.1 </a:t>
            </a:r>
            <a:r>
              <a:rPr lang="en-US" altLang="zh-CN" sz="3800" b="1" dirty="0">
                <a:solidFill>
                  <a:schemeClr val="tx2"/>
                </a:solidFill>
                <a:effectLst>
                  <a:outerShdw blurRad="38100" dist="38100" dir="2700000" algn="tl">
                    <a:srgbClr val="C0C0C0"/>
                  </a:outerShdw>
                </a:effectLst>
              </a:rPr>
              <a:t>  </a:t>
            </a:r>
            <a:r>
              <a:rPr lang="zh-CN" altLang="en-US" sz="3800" b="1" dirty="0">
                <a:solidFill>
                  <a:schemeClr val="tx2"/>
                </a:solidFill>
                <a:effectLst>
                  <a:outerShdw blurRad="38100" dist="38100" dir="2700000" algn="tl">
                    <a:srgbClr val="C0C0C0"/>
                  </a:outerShdw>
                </a:effectLst>
              </a:rPr>
              <a:t>友元的概念和定义</a:t>
            </a:r>
            <a:endParaRPr lang="zh-CN" altLang="en-US" sz="3800" b="1" dirty="0">
              <a:solidFill>
                <a:schemeClr val="tx2"/>
              </a:solidFill>
              <a:effectLst>
                <a:outerShdw blurRad="38100" dist="38100" dir="2700000" algn="tl">
                  <a:srgbClr val="C0C0C0"/>
                </a:outerShdw>
              </a:effectLst>
            </a:endParaRPr>
          </a:p>
          <a:p>
            <a:pPr eaLnBrk="1" hangingPunct="1">
              <a:lnSpc>
                <a:spcPct val="90000"/>
              </a:lnSpc>
              <a:buFont typeface="Wingdings" panose="05000000000000000000" pitchFamily="2" charset="2"/>
              <a:buNone/>
              <a:defRPr/>
            </a:pPr>
            <a:r>
              <a:rPr lang="en-US" altLang="zh-CN" sz="3800" b="1" dirty="0">
                <a:solidFill>
                  <a:schemeClr val="tx2"/>
                </a:solidFill>
                <a:effectLst>
                  <a:outerShdw blurRad="38100" dist="38100" dir="2700000" algn="tl">
                    <a:srgbClr val="C0C0C0"/>
                  </a:outerShdw>
                </a:effectLst>
                <a:hlinkClick r:id="rId2" action="ppaction://hlinksldjump"/>
              </a:rPr>
              <a:t>4.2 </a:t>
            </a:r>
            <a:r>
              <a:rPr lang="en-US" altLang="zh-CN" sz="3800" b="1" dirty="0">
                <a:solidFill>
                  <a:schemeClr val="tx2"/>
                </a:solidFill>
                <a:effectLst>
                  <a:outerShdw blurRad="38100" dist="38100" dir="2700000" algn="tl">
                    <a:srgbClr val="C0C0C0"/>
                  </a:outerShdw>
                </a:effectLst>
              </a:rPr>
              <a:t>  </a:t>
            </a:r>
            <a:r>
              <a:rPr lang="zh-CN" altLang="en-US" sz="3800" b="1" dirty="0">
                <a:solidFill>
                  <a:schemeClr val="tx2"/>
                </a:solidFill>
                <a:effectLst>
                  <a:outerShdw blurRad="38100" dist="38100" dir="2700000" algn="tl">
                    <a:srgbClr val="C0C0C0"/>
                  </a:outerShdw>
                </a:effectLst>
              </a:rPr>
              <a:t>友元函数</a:t>
            </a:r>
            <a:endParaRPr lang="zh-CN" altLang="en-US" sz="3800" b="1" dirty="0">
              <a:solidFill>
                <a:schemeClr val="tx2"/>
              </a:solidFill>
              <a:effectLst>
                <a:outerShdw blurRad="38100" dist="38100" dir="2700000" algn="tl">
                  <a:srgbClr val="C0C0C0"/>
                </a:outerShdw>
              </a:effectLst>
            </a:endParaRPr>
          </a:p>
          <a:p>
            <a:pPr eaLnBrk="1" hangingPunct="1">
              <a:lnSpc>
                <a:spcPct val="90000"/>
              </a:lnSpc>
              <a:buFont typeface="Wingdings" panose="05000000000000000000" pitchFamily="2" charset="2"/>
              <a:buNone/>
              <a:defRPr/>
            </a:pPr>
            <a:r>
              <a:rPr lang="en-US" altLang="zh-CN" sz="3800" b="1" dirty="0">
                <a:solidFill>
                  <a:schemeClr val="tx2"/>
                </a:solidFill>
                <a:effectLst>
                  <a:outerShdw blurRad="38100" dist="38100" dir="2700000" algn="tl">
                    <a:srgbClr val="C0C0C0"/>
                  </a:outerShdw>
                </a:effectLst>
                <a:hlinkClick r:id="rId3" action="ppaction://hlinksldjump"/>
              </a:rPr>
              <a:t>4.3 </a:t>
            </a:r>
            <a:r>
              <a:rPr lang="en-US" altLang="zh-CN" sz="3800" b="1" dirty="0">
                <a:solidFill>
                  <a:schemeClr val="tx2"/>
                </a:solidFill>
                <a:effectLst>
                  <a:outerShdw blurRad="38100" dist="38100" dir="2700000" algn="tl">
                    <a:srgbClr val="C0C0C0"/>
                  </a:outerShdw>
                </a:effectLst>
              </a:rPr>
              <a:t>  </a:t>
            </a:r>
            <a:r>
              <a:rPr lang="zh-CN" altLang="en-US" sz="3800" b="1" dirty="0">
                <a:solidFill>
                  <a:schemeClr val="tx2"/>
                </a:solidFill>
                <a:effectLst>
                  <a:outerShdw blurRad="38100" dist="38100" dir="2700000" algn="tl">
                    <a:srgbClr val="C0C0C0"/>
                  </a:outerShdw>
                </a:effectLst>
              </a:rPr>
              <a:t>友元成员</a:t>
            </a:r>
            <a:endParaRPr lang="zh-CN" altLang="en-US" sz="3800" b="1" dirty="0">
              <a:solidFill>
                <a:schemeClr val="tx2"/>
              </a:solidFill>
              <a:effectLst>
                <a:outerShdw blurRad="38100" dist="38100" dir="2700000" algn="tl">
                  <a:srgbClr val="C0C0C0"/>
                </a:outerShdw>
              </a:effectLst>
            </a:endParaRPr>
          </a:p>
          <a:p>
            <a:pPr eaLnBrk="1" hangingPunct="1">
              <a:lnSpc>
                <a:spcPct val="90000"/>
              </a:lnSpc>
              <a:buFont typeface="Wingdings" panose="05000000000000000000" pitchFamily="2" charset="2"/>
              <a:buNone/>
              <a:defRPr/>
            </a:pPr>
            <a:r>
              <a:rPr lang="en-US" altLang="zh-CN" sz="3800" b="1" dirty="0">
                <a:solidFill>
                  <a:schemeClr val="tx2"/>
                </a:solidFill>
                <a:effectLst>
                  <a:outerShdw blurRad="38100" dist="38100" dir="2700000" algn="tl">
                    <a:srgbClr val="C0C0C0"/>
                  </a:outerShdw>
                </a:effectLst>
                <a:hlinkClick r:id="rId4" action="ppaction://hlinksldjump"/>
              </a:rPr>
              <a:t>4.4 </a:t>
            </a:r>
            <a:r>
              <a:rPr lang="en-US" altLang="zh-CN" sz="3800" b="1" dirty="0">
                <a:solidFill>
                  <a:schemeClr val="tx2"/>
                </a:solidFill>
                <a:effectLst>
                  <a:outerShdw blurRad="38100" dist="38100" dir="2700000" algn="tl">
                    <a:srgbClr val="C0C0C0"/>
                  </a:outerShdw>
                </a:effectLst>
              </a:rPr>
              <a:t>  </a:t>
            </a:r>
            <a:r>
              <a:rPr lang="zh-CN" altLang="en-US" sz="3800" b="1" dirty="0">
                <a:solidFill>
                  <a:schemeClr val="tx2"/>
                </a:solidFill>
                <a:effectLst>
                  <a:outerShdw blurRad="38100" dist="38100" dir="2700000" algn="tl">
                    <a:srgbClr val="C0C0C0"/>
                  </a:outerShdw>
                </a:effectLst>
              </a:rPr>
              <a:t>友元类</a:t>
            </a:r>
            <a:endParaRPr lang="zh-CN" altLang="en-US" sz="3800" b="1" dirty="0">
              <a:solidFill>
                <a:schemeClr val="tx2"/>
              </a:solidFill>
              <a:effectLst>
                <a:outerShdw blurRad="38100" dist="38100" dir="2700000" algn="tl">
                  <a:srgbClr val="C0C0C0"/>
                </a:outerShdw>
              </a:effectLst>
            </a:endParaRPr>
          </a:p>
          <a:p>
            <a:pPr eaLnBrk="1" hangingPunct="1">
              <a:lnSpc>
                <a:spcPct val="90000"/>
              </a:lnSpc>
              <a:buFont typeface="Wingdings" panose="05000000000000000000" pitchFamily="2" charset="2"/>
              <a:buNone/>
              <a:defRPr/>
            </a:pPr>
            <a:r>
              <a:rPr lang="en-US" altLang="zh-CN" sz="3800" b="1" dirty="0">
                <a:solidFill>
                  <a:schemeClr val="tx2"/>
                </a:solidFill>
                <a:effectLst>
                  <a:outerShdw blurRad="38100" dist="38100" dir="2700000" algn="tl">
                    <a:srgbClr val="C0C0C0"/>
                  </a:outerShdw>
                </a:effectLst>
              </a:rPr>
              <a:t>4.5   </a:t>
            </a:r>
            <a:r>
              <a:rPr lang="zh-CN" altLang="en-US" sz="3800" b="1" dirty="0">
                <a:solidFill>
                  <a:schemeClr val="tx2"/>
                </a:solidFill>
                <a:effectLst>
                  <a:outerShdw blurRad="38100" dist="38100" dir="2700000" algn="tl">
                    <a:srgbClr val="C0C0C0"/>
                  </a:outerShdw>
                </a:effectLst>
              </a:rPr>
              <a:t>友元综合举例</a:t>
            </a:r>
            <a:endParaRPr lang="en-US" altLang="zh-CN" sz="3800" b="1" dirty="0">
              <a:solidFill>
                <a:schemeClr val="tx2"/>
              </a:solidFill>
              <a:effectLst>
                <a:outerShdw blurRad="38100" dist="38100" dir="2700000" algn="tl">
                  <a:srgbClr val="C0C0C0"/>
                </a:outerShdw>
              </a:effectLst>
            </a:endParaRPr>
          </a:p>
        </p:txBody>
      </p:sp>
      <p:grpSp>
        <p:nvGrpSpPr>
          <p:cNvPr id="8196" name="Group 5"/>
          <p:cNvGrpSpPr/>
          <p:nvPr/>
        </p:nvGrpSpPr>
        <p:grpSpPr bwMode="auto">
          <a:xfrm>
            <a:off x="4427538" y="5516563"/>
            <a:ext cx="4291012" cy="1196975"/>
            <a:chOff x="3742" y="3657"/>
            <a:chExt cx="1905" cy="572"/>
          </a:xfrm>
        </p:grpSpPr>
        <p:pic>
          <p:nvPicPr>
            <p:cNvPr id="8197" name="Picture 6" descr="001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7"/>
            <p:cNvGrpSpPr/>
            <p:nvPr/>
          </p:nvGrpSpPr>
          <p:grpSpPr bwMode="auto">
            <a:xfrm>
              <a:off x="3742" y="3657"/>
              <a:ext cx="1899" cy="572"/>
              <a:chOff x="4377" y="3884"/>
              <a:chExt cx="1175" cy="363"/>
            </a:xfrm>
          </p:grpSpPr>
          <p:pic>
            <p:nvPicPr>
              <p:cNvPr id="8199" name="Picture 8" descr="BD14801_"/>
              <p:cNvPicPr>
                <a:picLocks noChangeAspect="1" noChangeArrowheads="1"/>
              </p:cNvPicPr>
              <p:nvPr/>
            </p:nvPicPr>
            <p:blipFill>
              <a:blip r:embed="rId6">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9"/>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1" name="Picture 10" descr="00055"/>
              <p:cNvPicPr>
                <a:picLocks noChangeAspect="1" noChangeArrowheads="1" noCrop="1"/>
              </p:cNvPicPr>
              <p:nvPr/>
            </p:nvPicPr>
            <p:blipFill>
              <a:blip r:embed="rId8">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1" descr="0012"/>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2" descr="BD14801_"/>
              <p:cNvPicPr>
                <a:picLocks noChangeAspect="1" noChangeArrowheads="1"/>
              </p:cNvPicPr>
              <p:nvPr/>
            </p:nvPicPr>
            <p:blipFill>
              <a:blip r:embed="rId9">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619250" y="260350"/>
            <a:ext cx="6408738" cy="774700"/>
          </a:xfrm>
          <a:ln w="12700" cap="flat" algn="ctr">
            <a:solidFill>
              <a:schemeClr val="bg1"/>
            </a:solidFill>
            <a:miter lim="800000"/>
          </a:ln>
        </p:spPr>
        <p:txBody>
          <a:bodyPr anchor="t">
            <a:spAutoFit/>
          </a:bodyPr>
          <a:lstStyle/>
          <a:p>
            <a:pPr eaLnBrk="1" hangingPunct="1">
              <a:defRPr/>
            </a:pPr>
            <a:r>
              <a:rPr lang="en-US" altLang="zh-CN" b="1">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rPr>
              <a:t>4.1 </a:t>
            </a:r>
            <a:r>
              <a:rPr lang="zh-CN" altLang="en-US" b="1">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rPr>
              <a:t>友元的概念和定义</a:t>
            </a:r>
            <a:endParaRPr lang="zh-CN" altLang="en-US" b="1">
              <a:solidFill>
                <a:srgbClr val="0033CC"/>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9219" name="Text Box 4"/>
          <p:cNvSpPr txBox="1">
            <a:spLocks noChangeArrowheads="1"/>
          </p:cNvSpPr>
          <p:nvPr/>
        </p:nvSpPr>
        <p:spPr bwMode="auto">
          <a:xfrm>
            <a:off x="539750" y="1628775"/>
            <a:ext cx="8056563" cy="421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just" eaLnBrk="1" hangingPunct="1">
              <a:lnSpc>
                <a:spcPct val="110000"/>
              </a:lnSpc>
              <a:spcBef>
                <a:spcPct val="50000"/>
              </a:spcBef>
              <a:buClrTx/>
              <a:buSzTx/>
              <a:buFontTx/>
              <a:buNone/>
            </a:pPr>
            <a:r>
              <a:rPr kumimoji="1" lang="en-US" altLang="zh-CN" sz="2600" b="1">
                <a:latin typeface="宋体" panose="02010600030101010101" pitchFamily="2" charset="-122"/>
              </a:rPr>
              <a:t>    </a:t>
            </a:r>
            <a:r>
              <a:rPr kumimoji="1" lang="zh-CN" altLang="en-US" sz="2600" b="1">
                <a:latin typeface="宋体" panose="02010600030101010101" pitchFamily="2" charset="-122"/>
              </a:rPr>
              <a:t>一个对象的私有数据成员只能在类定义的范围内使用，也就是说只能通过它的公有成员函数来访问。对象的这种数据封装和数据隐藏使对象和外界以一堵不透明的墙隔开，这给软件设计者增加了负担，它要求设计者</a:t>
            </a:r>
            <a:r>
              <a:rPr kumimoji="1" lang="zh-CN" altLang="en-US" sz="2600" b="1">
                <a:solidFill>
                  <a:srgbClr val="0033CC"/>
                </a:solidFill>
                <a:latin typeface="黑体" panose="02010609060101010101" pitchFamily="2" charset="-122"/>
                <a:ea typeface="黑体" panose="02010609060101010101" pitchFamily="2" charset="-122"/>
              </a:rPr>
              <a:t>确保为每个类提供足够的方法，</a:t>
            </a:r>
            <a:r>
              <a:rPr kumimoji="1" lang="zh-CN" altLang="en-US" sz="2600" b="1">
                <a:latin typeface="宋体" panose="02010600030101010101" pitchFamily="2" charset="-122"/>
              </a:rPr>
              <a:t>以应对所遇到的种种情况。</a:t>
            </a:r>
            <a:endParaRPr kumimoji="1" lang="zh-CN" altLang="en-US" sz="2600" b="1">
              <a:latin typeface="宋体" panose="02010600030101010101" pitchFamily="2" charset="-122"/>
            </a:endParaRPr>
          </a:p>
          <a:p>
            <a:pPr algn="just" eaLnBrk="1" hangingPunct="1">
              <a:lnSpc>
                <a:spcPct val="110000"/>
              </a:lnSpc>
              <a:spcBef>
                <a:spcPct val="50000"/>
              </a:spcBef>
              <a:buClrTx/>
              <a:buSzTx/>
              <a:buFontTx/>
              <a:buNone/>
            </a:pPr>
            <a:r>
              <a:rPr kumimoji="1" lang="zh-CN" altLang="en-US" sz="2600" b="1">
                <a:latin typeface="宋体" panose="02010600030101010101" pitchFamily="2" charset="-122"/>
              </a:rPr>
              <a:t>    数据隐藏给</a:t>
            </a:r>
            <a:r>
              <a:rPr kumimoji="1" lang="zh-CN" altLang="en-US" sz="2600" b="1">
                <a:solidFill>
                  <a:srgbClr val="0033CC"/>
                </a:solidFill>
                <a:latin typeface="黑体" panose="02010609060101010101" pitchFamily="2" charset="-122"/>
                <a:ea typeface="黑体" panose="02010609060101010101" pitchFamily="2" charset="-122"/>
              </a:rPr>
              <a:t>两个类共享同一函数或数据</a:t>
            </a:r>
            <a:r>
              <a:rPr kumimoji="1" lang="zh-CN" altLang="en-US" sz="2600" b="1">
                <a:latin typeface="宋体" panose="02010600030101010101" pitchFamily="2" charset="-122"/>
              </a:rPr>
              <a:t>带来了额外开销，这是因为每次访问这些共享内容都需要通过函数调用来完成。</a:t>
            </a:r>
            <a:endParaRPr kumimoji="1" lang="zh-CN" altLang="en-US" sz="2600" b="1">
              <a:latin typeface="宋体" panose="02010600030101010101" pitchFamily="2" charset="-122"/>
            </a:endParaRPr>
          </a:p>
        </p:txBody>
      </p:sp>
      <p:grpSp>
        <p:nvGrpSpPr>
          <p:cNvPr id="9220" name="Group 7"/>
          <p:cNvGrpSpPr/>
          <p:nvPr/>
        </p:nvGrpSpPr>
        <p:grpSpPr bwMode="auto">
          <a:xfrm>
            <a:off x="6832600" y="6094413"/>
            <a:ext cx="2311400" cy="763587"/>
            <a:chOff x="3742" y="3657"/>
            <a:chExt cx="1905" cy="572"/>
          </a:xfrm>
        </p:grpSpPr>
        <p:pic>
          <p:nvPicPr>
            <p:cNvPr id="9221" name="Picture 8"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Group 9"/>
            <p:cNvGrpSpPr/>
            <p:nvPr/>
          </p:nvGrpSpPr>
          <p:grpSpPr bwMode="auto">
            <a:xfrm>
              <a:off x="3742" y="3657"/>
              <a:ext cx="1899" cy="572"/>
              <a:chOff x="4377" y="3884"/>
              <a:chExt cx="1175" cy="363"/>
            </a:xfrm>
          </p:grpSpPr>
          <p:pic>
            <p:nvPicPr>
              <p:cNvPr id="9223" name="Picture 10"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5" name="Picture 12"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3"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4"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1619250" y="260350"/>
            <a:ext cx="6408738"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4.1 </a:t>
            </a:r>
            <a:r>
              <a:rPr lang="zh-CN" altLang="en-US" b="1">
                <a:solidFill>
                  <a:srgbClr val="0033CC"/>
                </a:solidFill>
                <a:latin typeface="黑体" panose="02010609060101010101" pitchFamily="2" charset="-122"/>
                <a:ea typeface="黑体" panose="02010609060101010101" pitchFamily="2" charset="-122"/>
              </a:rPr>
              <a:t>友元的概念和定义</a:t>
            </a:r>
            <a:endParaRPr lang="zh-CN" altLang="en-US" b="1">
              <a:solidFill>
                <a:srgbClr val="0033CC"/>
              </a:solidFill>
              <a:latin typeface="黑体" panose="02010609060101010101" pitchFamily="2" charset="-122"/>
              <a:ea typeface="黑体" panose="02010609060101010101" pitchFamily="2" charset="-122"/>
            </a:endParaRPr>
          </a:p>
        </p:txBody>
      </p:sp>
      <p:sp>
        <p:nvSpPr>
          <p:cNvPr id="35844" name="Text Box 4"/>
          <p:cNvSpPr txBox="1">
            <a:spLocks noChangeArrowheads="1"/>
          </p:cNvSpPr>
          <p:nvPr/>
        </p:nvSpPr>
        <p:spPr bwMode="auto">
          <a:xfrm>
            <a:off x="395288" y="1628775"/>
            <a:ext cx="8280400" cy="4603750"/>
          </a:xfrm>
          <a:prstGeom prst="rect">
            <a:avLst/>
          </a:prstGeom>
          <a:solidFill>
            <a:schemeClr val="bg1"/>
          </a:solidFill>
          <a:ln>
            <a:noFill/>
          </a:ln>
          <a:effectLst/>
        </p:spPr>
        <p:txBody>
          <a:bodyPr>
            <a:spAutoFit/>
          </a:bodyPr>
          <a:lstStyle/>
          <a:p>
            <a:pPr algn="just" eaLnBrk="1" hangingPunct="1">
              <a:lnSpc>
                <a:spcPct val="110000"/>
              </a:lnSpc>
              <a:defRPr/>
            </a:pPr>
            <a:r>
              <a:rPr kumimoji="1" lang="en-US" altLang="zh-CN" sz="2600" b="1">
                <a:latin typeface="宋体" panose="02010600030101010101" pitchFamily="2" charset="-122"/>
              </a:rPr>
              <a:t>    </a:t>
            </a:r>
            <a:r>
              <a:rPr kumimoji="1" lang="zh-CN" altLang="en-US" sz="2600" b="1">
                <a:latin typeface="宋体" panose="02010600030101010101" pitchFamily="2" charset="-122"/>
              </a:rPr>
              <a:t>在某些情况下，把成员级别的访问控制赋于非本类成员的普通函数或者另一个类的成员函数时</a:t>
            </a:r>
            <a:r>
              <a:rPr kumimoji="1" lang="en-US" altLang="zh-CN" sz="2600" b="1">
                <a:latin typeface="宋体" panose="02010600030101010101" pitchFamily="2" charset="-122"/>
              </a:rPr>
              <a:t>,</a:t>
            </a:r>
            <a:r>
              <a:rPr kumimoji="1" lang="zh-CN" altLang="en-US" sz="2600" b="1">
                <a:latin typeface="宋体" panose="02010600030101010101" pitchFamily="2" charset="-122"/>
              </a:rPr>
              <a:t>会更方便一些。</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使用</a:t>
            </a:r>
            <a:r>
              <a:rPr kumimoji="1" lang="en-US" altLang="zh-CN" sz="3000" b="1">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2" charset="-122"/>
              </a:rPr>
              <a:t>friend</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关键字，友元提供了在不同类的成员函数之间、类的成员函数与一般函数之间进行数据共享的机制</a:t>
            </a:r>
            <a:r>
              <a:rPr kumimoji="1" lang="zh-CN" altLang="en-US" sz="2600" b="1">
                <a:effectLst>
                  <a:outerShdw blurRad="38100" dist="38100" dir="2700000" algn="tl">
                    <a:srgbClr val="C0C0C0"/>
                  </a:outerShdw>
                </a:effectLst>
                <a:latin typeface="宋体" panose="02010600030101010101" pitchFamily="2" charset="-122"/>
              </a:rPr>
              <a:t>。</a:t>
            </a:r>
            <a:r>
              <a:rPr kumimoji="1" lang="zh-CN" altLang="en-US" sz="2600" b="1">
                <a:latin typeface="宋体" panose="02010600030101010101" pitchFamily="2" charset="-122"/>
              </a:rPr>
              <a:t>通过友元，一个普通函数或另一个类中的成员函数可以访问类中的私有成员和保护成员。</a:t>
            </a:r>
            <a:endParaRPr kumimoji="1" lang="zh-CN" altLang="en-US" sz="2600" b="1">
              <a:latin typeface="宋体" panose="02010600030101010101" pitchFamily="2" charset="-122"/>
            </a:endParaRPr>
          </a:p>
          <a:p>
            <a:pPr algn="just" eaLnBrk="1" hangingPunct="1">
              <a:lnSpc>
                <a:spcPct val="110000"/>
              </a:lnSpc>
              <a:spcBef>
                <a:spcPct val="20000"/>
              </a:spcBef>
              <a:defRPr/>
            </a:pPr>
            <a:r>
              <a:rPr kumimoji="1" lang="zh-CN" altLang="en-US" sz="2600" b="1">
                <a:latin typeface="宋体" panose="02010600030101010101" pitchFamily="2" charset="-122"/>
              </a:rPr>
              <a:t>    </a:t>
            </a:r>
            <a:r>
              <a:rPr kumimoji="1" lang="en-US" altLang="zh-CN" sz="2600" b="1">
                <a:latin typeface="宋体" panose="02010600030101010101" pitchFamily="2" charset="-122"/>
              </a:rPr>
              <a:t>C++</a:t>
            </a:r>
            <a:r>
              <a:rPr kumimoji="1" lang="zh-CN" altLang="en-US" sz="2600" b="1">
                <a:latin typeface="宋体" panose="02010600030101010101" pitchFamily="2" charset="-122"/>
              </a:rPr>
              <a:t>中的友元为“封装”这堵不透明的墙开了一个小孔，外界可以通过这个小孔窥视类内部的秘密。</a:t>
            </a:r>
            <a:endParaRPr kumimoji="1" lang="zh-CN" altLang="en-US" sz="2600" b="1">
              <a:latin typeface="宋体" panose="02010600030101010101" pitchFamily="2" charset="-122"/>
            </a:endParaRPr>
          </a:p>
          <a:p>
            <a:pPr eaLnBrk="1" hangingPunct="1">
              <a:lnSpc>
                <a:spcPct val="110000"/>
              </a:lnSpc>
              <a:defRPr/>
            </a:pPr>
            <a:r>
              <a:rPr kumimoji="1" lang="zh-CN" altLang="en-US" sz="2600" b="1">
                <a:latin typeface="宋体" panose="02010600030101010101" pitchFamily="2" charset="-122"/>
              </a:rPr>
              <a:t>    </a:t>
            </a:r>
            <a:endParaRPr kumimoji="1" lang="zh-CN" altLang="en-US" sz="2600" b="1">
              <a:latin typeface="宋体" panose="02010600030101010101" pitchFamily="2" charset="-122"/>
            </a:endParaRPr>
          </a:p>
          <a:p>
            <a:pPr eaLnBrk="1" hangingPunct="1">
              <a:lnSpc>
                <a:spcPct val="110000"/>
              </a:lnSpc>
              <a:defRPr/>
            </a:pPr>
            <a:r>
              <a:rPr kumimoji="1" lang="zh-CN" altLang="en-US" sz="2600" b="1">
                <a:solidFill>
                  <a:srgbClr val="FF0000"/>
                </a:solidFill>
                <a:latin typeface="宋体" panose="02010600030101010101" pitchFamily="2" charset="-122"/>
              </a:rPr>
              <a:t>    </a:t>
            </a:r>
            <a:r>
              <a:rPr kumimoji="1" lang="zh-CN" altLang="en-US" sz="2600" b="1">
                <a:latin typeface="宋体" panose="02010600030101010101" pitchFamily="2" charset="-122"/>
              </a:rPr>
              <a:t>友元分为</a:t>
            </a:r>
            <a:r>
              <a:rPr kumimoji="1" lang="zh-CN" altLang="en-US" sz="2600" b="1">
                <a:solidFill>
                  <a:srgbClr val="0000FF"/>
                </a:solidFill>
                <a:latin typeface="黑体" panose="02010609060101010101" pitchFamily="2" charset="-122"/>
                <a:ea typeface="黑体" panose="02010609060101010101" pitchFamily="2" charset="-122"/>
              </a:rPr>
              <a:t>友元函数</a:t>
            </a:r>
            <a:r>
              <a:rPr kumimoji="1" lang="zh-CN" altLang="en-US" sz="2600" b="1">
                <a:latin typeface="宋体" panose="02010600030101010101" pitchFamily="2" charset="-122"/>
              </a:rPr>
              <a:t>、</a:t>
            </a:r>
            <a:r>
              <a:rPr kumimoji="1" lang="zh-CN" altLang="en-US" sz="2600" b="1">
                <a:solidFill>
                  <a:srgbClr val="0000FF"/>
                </a:solidFill>
                <a:latin typeface="黑体" panose="02010609060101010101" pitchFamily="2" charset="-122"/>
                <a:ea typeface="黑体" panose="02010609060101010101" pitchFamily="2" charset="-122"/>
              </a:rPr>
              <a:t>友元成员</a:t>
            </a:r>
            <a:r>
              <a:rPr kumimoji="1" lang="zh-CN" altLang="en-US" sz="2600" b="1">
                <a:latin typeface="宋体" panose="02010600030101010101" pitchFamily="2" charset="-122"/>
              </a:rPr>
              <a:t>和</a:t>
            </a:r>
            <a:r>
              <a:rPr kumimoji="1" lang="zh-CN" altLang="en-US" sz="2600" b="1">
                <a:solidFill>
                  <a:srgbClr val="0000FF"/>
                </a:solidFill>
                <a:latin typeface="黑体" panose="02010609060101010101" pitchFamily="2" charset="-122"/>
                <a:ea typeface="黑体" panose="02010609060101010101" pitchFamily="2" charset="-122"/>
              </a:rPr>
              <a:t>友元类</a:t>
            </a:r>
            <a:r>
              <a:rPr kumimoji="1" lang="zh-CN" altLang="en-US" sz="2600" b="1">
                <a:latin typeface="宋体" panose="02010600030101010101" pitchFamily="2" charset="-122"/>
              </a:rPr>
              <a:t>三种。</a:t>
            </a:r>
            <a:endParaRPr kumimoji="1" lang="zh-CN" altLang="en-US" sz="2600" b="1">
              <a:latin typeface="宋体" panose="02010600030101010101" pitchFamily="2" charset="-122"/>
            </a:endParaRPr>
          </a:p>
        </p:txBody>
      </p:sp>
      <p:grpSp>
        <p:nvGrpSpPr>
          <p:cNvPr id="10244" name="Group 5"/>
          <p:cNvGrpSpPr/>
          <p:nvPr/>
        </p:nvGrpSpPr>
        <p:grpSpPr bwMode="auto">
          <a:xfrm>
            <a:off x="6832600" y="6094413"/>
            <a:ext cx="2311400" cy="763587"/>
            <a:chOff x="3742" y="3657"/>
            <a:chExt cx="1905" cy="572"/>
          </a:xfrm>
        </p:grpSpPr>
        <p:pic>
          <p:nvPicPr>
            <p:cNvPr id="10245" name="Picture 6"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246" name="Group 7"/>
            <p:cNvGrpSpPr/>
            <p:nvPr/>
          </p:nvGrpSpPr>
          <p:grpSpPr bwMode="auto">
            <a:xfrm>
              <a:off x="3742" y="3657"/>
              <a:ext cx="1899" cy="572"/>
              <a:chOff x="4377" y="3884"/>
              <a:chExt cx="1175" cy="363"/>
            </a:xfrm>
          </p:grpSpPr>
          <p:pic>
            <p:nvPicPr>
              <p:cNvPr id="10247" name="Picture 8"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9" name="Picture 10"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11"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12"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35844"/>
                                        </p:tgtEl>
                                        <p:attrNameLst>
                                          <p:attrName>style.visibility</p:attrName>
                                        </p:attrNameLst>
                                      </p:cBhvr>
                                      <p:to>
                                        <p:strVal val="visible"/>
                                      </p:to>
                                    </p:set>
                                    <p:animEffect transition="in" filter="strips(downLeft)">
                                      <p:cBhvr>
                                        <p:cTn id="7" dur="500"/>
                                        <p:tgtEl>
                                          <p:spTgt spid="358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619250" y="260350"/>
            <a:ext cx="6408738"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4.1 </a:t>
            </a:r>
            <a:r>
              <a:rPr lang="zh-CN" altLang="en-US" b="1">
                <a:solidFill>
                  <a:srgbClr val="0033CC"/>
                </a:solidFill>
                <a:latin typeface="黑体" panose="02010609060101010101" pitchFamily="2" charset="-122"/>
                <a:ea typeface="黑体" panose="02010609060101010101" pitchFamily="2" charset="-122"/>
              </a:rPr>
              <a:t>友元的概念和定义</a:t>
            </a:r>
            <a:endParaRPr lang="zh-CN" altLang="en-US" b="1">
              <a:solidFill>
                <a:srgbClr val="0033CC"/>
              </a:solidFill>
              <a:latin typeface="黑体" panose="02010609060101010101" pitchFamily="2" charset="-122"/>
              <a:ea typeface="黑体" panose="02010609060101010101" pitchFamily="2" charset="-122"/>
            </a:endParaRPr>
          </a:p>
        </p:txBody>
      </p:sp>
      <p:sp>
        <p:nvSpPr>
          <p:cNvPr id="38915" name="Text Box 3"/>
          <p:cNvSpPr txBox="1">
            <a:spLocks noChangeArrowheads="1"/>
          </p:cNvSpPr>
          <p:nvPr/>
        </p:nvSpPr>
        <p:spPr bwMode="auto">
          <a:xfrm>
            <a:off x="395288" y="1628775"/>
            <a:ext cx="8280400" cy="4603750"/>
          </a:xfrm>
          <a:prstGeom prst="rect">
            <a:avLst/>
          </a:prstGeom>
          <a:solidFill>
            <a:schemeClr val="bg1"/>
          </a:solidFill>
          <a:ln>
            <a:noFill/>
          </a:ln>
          <a:effectLst/>
        </p:spPr>
        <p:txBody>
          <a:bodyPr>
            <a:spAutoFit/>
          </a:bodyPr>
          <a:lstStyle/>
          <a:p>
            <a:pPr algn="just" eaLnBrk="1" hangingPunct="1">
              <a:lnSpc>
                <a:spcPct val="110000"/>
              </a:lnSpc>
              <a:defRPr/>
            </a:pPr>
            <a:r>
              <a:rPr kumimoji="1" lang="en-US" altLang="zh-CN" sz="2600" b="1">
                <a:latin typeface="宋体" panose="02010600030101010101" pitchFamily="2" charset="-122"/>
              </a:rPr>
              <a:t>    </a:t>
            </a:r>
            <a:r>
              <a:rPr kumimoji="1" lang="zh-CN" altLang="en-US" sz="2600" b="1">
                <a:latin typeface="宋体" panose="02010600030101010101" pitchFamily="2" charset="-122"/>
              </a:rPr>
              <a:t>在某些情况下，把成员级别的访问控制赋于非本类成员的普通函数或者另一个类的成员函数时</a:t>
            </a:r>
            <a:r>
              <a:rPr kumimoji="1" lang="en-US" altLang="zh-CN" sz="2600" b="1">
                <a:latin typeface="宋体" panose="02010600030101010101" pitchFamily="2" charset="-122"/>
              </a:rPr>
              <a:t>,</a:t>
            </a:r>
            <a:r>
              <a:rPr kumimoji="1" lang="zh-CN" altLang="en-US" sz="2600" b="1">
                <a:latin typeface="宋体" panose="02010600030101010101" pitchFamily="2" charset="-122"/>
              </a:rPr>
              <a:t>会更方便一些。</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使用</a:t>
            </a:r>
            <a:r>
              <a:rPr kumimoji="1" lang="en-US" altLang="zh-CN" sz="3000" b="1">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2" charset="-122"/>
              </a:rPr>
              <a:t>friend</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关键字，友元提供了在不同类的成员函数之间、类的成员函数与一般函数之间进行数据共享的机制</a:t>
            </a:r>
            <a:r>
              <a:rPr kumimoji="1" lang="zh-CN" altLang="en-US" sz="2600" b="1">
                <a:effectLst>
                  <a:outerShdw blurRad="38100" dist="38100" dir="2700000" algn="tl">
                    <a:srgbClr val="C0C0C0"/>
                  </a:outerShdw>
                </a:effectLst>
                <a:latin typeface="宋体" panose="02010600030101010101" pitchFamily="2" charset="-122"/>
              </a:rPr>
              <a:t>。</a:t>
            </a:r>
            <a:r>
              <a:rPr kumimoji="1" lang="zh-CN" altLang="en-US" sz="2600" b="1">
                <a:latin typeface="宋体" panose="02010600030101010101" pitchFamily="2" charset="-122"/>
              </a:rPr>
              <a:t>通过友元，一个普通函数或另一个类中的成员函数可以访问类中的私有成员和保护成员。</a:t>
            </a:r>
            <a:endParaRPr kumimoji="1" lang="zh-CN" altLang="en-US" sz="2600" b="1">
              <a:latin typeface="宋体" panose="02010600030101010101" pitchFamily="2" charset="-122"/>
            </a:endParaRPr>
          </a:p>
          <a:p>
            <a:pPr algn="just" eaLnBrk="1" hangingPunct="1">
              <a:lnSpc>
                <a:spcPct val="110000"/>
              </a:lnSpc>
              <a:spcBef>
                <a:spcPct val="20000"/>
              </a:spcBef>
              <a:defRPr/>
            </a:pPr>
            <a:r>
              <a:rPr kumimoji="1" lang="zh-CN" altLang="en-US" sz="2600" b="1">
                <a:latin typeface="宋体" panose="02010600030101010101" pitchFamily="2" charset="-122"/>
              </a:rPr>
              <a:t>    </a:t>
            </a:r>
            <a:r>
              <a:rPr kumimoji="1" lang="en-US" altLang="zh-CN" sz="2600" b="1">
                <a:latin typeface="宋体" panose="02010600030101010101" pitchFamily="2" charset="-122"/>
              </a:rPr>
              <a:t>C++</a:t>
            </a:r>
            <a:r>
              <a:rPr kumimoji="1" lang="zh-CN" altLang="en-US" sz="2600" b="1">
                <a:latin typeface="宋体" panose="02010600030101010101" pitchFamily="2" charset="-122"/>
              </a:rPr>
              <a:t>中的友元为“封装”这堵不透明的墙开了一个小孔，外界可以通过这个小孔窥视类内部的秘密。</a:t>
            </a:r>
            <a:endParaRPr kumimoji="1" lang="zh-CN" altLang="en-US" sz="2600" b="1">
              <a:latin typeface="宋体" panose="02010600030101010101" pitchFamily="2" charset="-122"/>
            </a:endParaRPr>
          </a:p>
          <a:p>
            <a:pPr eaLnBrk="1" hangingPunct="1">
              <a:lnSpc>
                <a:spcPct val="110000"/>
              </a:lnSpc>
              <a:defRPr/>
            </a:pPr>
            <a:r>
              <a:rPr kumimoji="1" lang="zh-CN" altLang="en-US" sz="2600" b="1">
                <a:latin typeface="宋体" panose="02010600030101010101" pitchFamily="2" charset="-122"/>
              </a:rPr>
              <a:t>    </a:t>
            </a:r>
            <a:endParaRPr kumimoji="1" lang="zh-CN" altLang="en-US" sz="2600" b="1">
              <a:latin typeface="宋体" panose="02010600030101010101" pitchFamily="2" charset="-122"/>
            </a:endParaRPr>
          </a:p>
          <a:p>
            <a:pPr eaLnBrk="1" hangingPunct="1">
              <a:lnSpc>
                <a:spcPct val="110000"/>
              </a:lnSpc>
              <a:defRPr/>
            </a:pPr>
            <a:r>
              <a:rPr kumimoji="1" lang="zh-CN" altLang="en-US" sz="2600" b="1">
                <a:solidFill>
                  <a:srgbClr val="FF0000"/>
                </a:solidFill>
                <a:latin typeface="宋体" panose="02010600030101010101" pitchFamily="2" charset="-122"/>
              </a:rPr>
              <a:t>    </a:t>
            </a:r>
            <a:r>
              <a:rPr kumimoji="1" lang="zh-CN" altLang="en-US" sz="2600" b="1">
                <a:latin typeface="宋体" panose="02010600030101010101" pitchFamily="2" charset="-122"/>
              </a:rPr>
              <a:t>友元分为</a:t>
            </a:r>
            <a:r>
              <a:rPr kumimoji="1" lang="zh-CN" altLang="en-US" sz="2600" b="1">
                <a:solidFill>
                  <a:srgbClr val="0000FF"/>
                </a:solidFill>
                <a:latin typeface="黑体" panose="02010609060101010101" pitchFamily="2" charset="-122"/>
                <a:ea typeface="黑体" panose="02010609060101010101" pitchFamily="2" charset="-122"/>
              </a:rPr>
              <a:t>友元函数</a:t>
            </a:r>
            <a:r>
              <a:rPr kumimoji="1" lang="zh-CN" altLang="en-US" sz="2600" b="1">
                <a:latin typeface="宋体" panose="02010600030101010101" pitchFamily="2" charset="-122"/>
              </a:rPr>
              <a:t>、</a:t>
            </a:r>
            <a:r>
              <a:rPr kumimoji="1" lang="zh-CN" altLang="en-US" sz="2600" b="1">
                <a:solidFill>
                  <a:srgbClr val="0000FF"/>
                </a:solidFill>
                <a:latin typeface="黑体" panose="02010609060101010101" pitchFamily="2" charset="-122"/>
                <a:ea typeface="黑体" panose="02010609060101010101" pitchFamily="2" charset="-122"/>
              </a:rPr>
              <a:t>友元成员</a:t>
            </a:r>
            <a:r>
              <a:rPr kumimoji="1" lang="zh-CN" altLang="en-US" sz="2600" b="1">
                <a:latin typeface="宋体" panose="02010600030101010101" pitchFamily="2" charset="-122"/>
              </a:rPr>
              <a:t>和</a:t>
            </a:r>
            <a:r>
              <a:rPr kumimoji="1" lang="zh-CN" altLang="en-US" sz="2600" b="1">
                <a:solidFill>
                  <a:srgbClr val="0000FF"/>
                </a:solidFill>
                <a:latin typeface="黑体" panose="02010609060101010101" pitchFamily="2" charset="-122"/>
                <a:ea typeface="黑体" panose="02010609060101010101" pitchFamily="2" charset="-122"/>
              </a:rPr>
              <a:t>友元类</a:t>
            </a:r>
            <a:r>
              <a:rPr kumimoji="1" lang="zh-CN" altLang="en-US" sz="2600" b="1">
                <a:latin typeface="宋体" panose="02010600030101010101" pitchFamily="2" charset="-122"/>
              </a:rPr>
              <a:t>三种。</a:t>
            </a:r>
            <a:endParaRPr kumimoji="1" lang="zh-CN" altLang="en-US" sz="2600" b="1">
              <a:latin typeface="宋体" panose="02010600030101010101" pitchFamily="2" charset="-122"/>
            </a:endParaRPr>
          </a:p>
        </p:txBody>
      </p:sp>
      <p:pic>
        <p:nvPicPr>
          <p:cNvPr id="38925" name="Picture 13"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1906609">
            <a:off x="107950" y="1557338"/>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69" name="Group 4"/>
          <p:cNvGrpSpPr/>
          <p:nvPr/>
        </p:nvGrpSpPr>
        <p:grpSpPr bwMode="auto">
          <a:xfrm>
            <a:off x="6832600" y="6094413"/>
            <a:ext cx="2311400" cy="763587"/>
            <a:chOff x="3742" y="3657"/>
            <a:chExt cx="1905" cy="572"/>
          </a:xfrm>
        </p:grpSpPr>
        <p:pic>
          <p:nvPicPr>
            <p:cNvPr id="11270" name="Picture 5" descr="001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1" name="Group 6"/>
            <p:cNvGrpSpPr/>
            <p:nvPr/>
          </p:nvGrpSpPr>
          <p:grpSpPr bwMode="auto">
            <a:xfrm>
              <a:off x="3742" y="3657"/>
              <a:ext cx="1899" cy="572"/>
              <a:chOff x="4377" y="3884"/>
              <a:chExt cx="1175" cy="363"/>
            </a:xfrm>
          </p:grpSpPr>
          <p:pic>
            <p:nvPicPr>
              <p:cNvPr id="11272" name="Picture 7" descr="BD14801_"/>
              <p:cNvPicPr>
                <a:picLocks noChangeAspect="1" noChangeArrowheads="1"/>
              </p:cNvPicPr>
              <p:nvPr/>
            </p:nvPicPr>
            <p:blipFill>
              <a:blip r:embed="rId3">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Picture 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4" name="Picture 9" descr="00055"/>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0" descr="001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6" name="Picture 11" descr="BD14801_"/>
              <p:cNvPicPr>
                <a:picLocks noChangeAspect="1" noChangeArrowheads="1"/>
              </p:cNvPicPr>
              <p:nvPr/>
            </p:nvPicPr>
            <p:blipFill>
              <a:blip r:embed="rId6">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8925"/>
                                        </p:tgtEl>
                                        <p:attrNameLst>
                                          <p:attrName>style.visibility</p:attrName>
                                        </p:attrNameLst>
                                      </p:cBhvr>
                                      <p:to>
                                        <p:strVal val="visible"/>
                                      </p:to>
                                    </p:set>
                                    <p:anim calcmode="lin" valueType="num">
                                      <p:cBhvr>
                                        <p:cTn id="7" dur="500" fill="hold"/>
                                        <p:tgtEl>
                                          <p:spTgt spid="38925"/>
                                        </p:tgtEl>
                                        <p:attrNameLst>
                                          <p:attrName>ppt_w</p:attrName>
                                        </p:attrNameLst>
                                      </p:cBhvr>
                                      <p:tavLst>
                                        <p:tav tm="0">
                                          <p:val>
                                            <p:fltVal val="0"/>
                                          </p:val>
                                        </p:tav>
                                        <p:tav tm="100000">
                                          <p:val>
                                            <p:strVal val="#ppt_w"/>
                                          </p:val>
                                        </p:tav>
                                      </p:tavLst>
                                    </p:anim>
                                    <p:anim calcmode="lin" valueType="num">
                                      <p:cBhvr>
                                        <p:cTn id="8" dur="500" fill="hold"/>
                                        <p:tgtEl>
                                          <p:spTgt spid="38925"/>
                                        </p:tgtEl>
                                        <p:attrNameLst>
                                          <p:attrName>ppt_h</p:attrName>
                                        </p:attrNameLst>
                                      </p:cBhvr>
                                      <p:tavLst>
                                        <p:tav tm="0">
                                          <p:val>
                                            <p:fltVal val="0"/>
                                          </p:val>
                                        </p:tav>
                                        <p:tav tm="100000">
                                          <p:val>
                                            <p:strVal val="#ppt_h"/>
                                          </p:val>
                                        </p:tav>
                                      </p:tavLst>
                                    </p:anim>
                                    <p:anim calcmode="lin" valueType="num">
                                      <p:cBhvr>
                                        <p:cTn id="9" dur="500" fill="hold"/>
                                        <p:tgtEl>
                                          <p:spTgt spid="38925"/>
                                        </p:tgtEl>
                                        <p:attrNameLst>
                                          <p:attrName>style.rotation</p:attrName>
                                        </p:attrNameLst>
                                      </p:cBhvr>
                                      <p:tavLst>
                                        <p:tav tm="0">
                                          <p:val>
                                            <p:fltVal val="360"/>
                                          </p:val>
                                        </p:tav>
                                        <p:tav tm="100000">
                                          <p:val>
                                            <p:fltVal val="0"/>
                                          </p:val>
                                        </p:tav>
                                      </p:tavLst>
                                    </p:anim>
                                    <p:animEffect transition="in" filter="fade">
                                      <p:cBhvr>
                                        <p:cTn id="10" dur="500"/>
                                        <p:tgtEl>
                                          <p:spTgt spid="389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619250" y="260350"/>
            <a:ext cx="6408738"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4.1 </a:t>
            </a:r>
            <a:r>
              <a:rPr lang="zh-CN" altLang="en-US" b="1">
                <a:solidFill>
                  <a:srgbClr val="0033CC"/>
                </a:solidFill>
                <a:latin typeface="黑体" panose="02010609060101010101" pitchFamily="2" charset="-122"/>
                <a:ea typeface="黑体" panose="02010609060101010101" pitchFamily="2" charset="-122"/>
              </a:rPr>
              <a:t>友元的概念和定义</a:t>
            </a:r>
            <a:endParaRPr lang="zh-CN" altLang="en-US" b="1">
              <a:solidFill>
                <a:srgbClr val="0033CC"/>
              </a:solidFill>
              <a:latin typeface="黑体" panose="02010609060101010101" pitchFamily="2" charset="-122"/>
              <a:ea typeface="黑体" panose="02010609060101010101" pitchFamily="2" charset="-122"/>
            </a:endParaRPr>
          </a:p>
        </p:txBody>
      </p:sp>
      <p:sp>
        <p:nvSpPr>
          <p:cNvPr id="38915" name="Text Box 3"/>
          <p:cNvSpPr txBox="1">
            <a:spLocks noChangeArrowheads="1"/>
          </p:cNvSpPr>
          <p:nvPr/>
        </p:nvSpPr>
        <p:spPr bwMode="auto">
          <a:xfrm>
            <a:off x="395288" y="1628775"/>
            <a:ext cx="8280400" cy="4603750"/>
          </a:xfrm>
          <a:prstGeom prst="rect">
            <a:avLst/>
          </a:prstGeom>
          <a:solidFill>
            <a:schemeClr val="bg1"/>
          </a:solidFill>
          <a:ln>
            <a:noFill/>
          </a:ln>
          <a:effectLst/>
        </p:spPr>
        <p:txBody>
          <a:bodyPr>
            <a:spAutoFit/>
          </a:bodyPr>
          <a:lstStyle/>
          <a:p>
            <a:pPr algn="just" eaLnBrk="1" hangingPunct="1">
              <a:lnSpc>
                <a:spcPct val="110000"/>
              </a:lnSpc>
              <a:defRPr/>
            </a:pPr>
            <a:r>
              <a:rPr kumimoji="1" lang="en-US" altLang="zh-CN" sz="2600" b="1">
                <a:latin typeface="宋体" panose="02010600030101010101" pitchFamily="2" charset="-122"/>
              </a:rPr>
              <a:t>    </a:t>
            </a:r>
            <a:r>
              <a:rPr kumimoji="1" lang="zh-CN" altLang="en-US" sz="2600" b="1">
                <a:latin typeface="宋体" panose="02010600030101010101" pitchFamily="2" charset="-122"/>
              </a:rPr>
              <a:t>在某些情况下，把成员级别的访问控制赋于非本类成员的普通函数或者另一个类的成员函数时</a:t>
            </a:r>
            <a:r>
              <a:rPr kumimoji="1" lang="en-US" altLang="zh-CN" sz="2600" b="1">
                <a:latin typeface="宋体" panose="02010600030101010101" pitchFamily="2" charset="-122"/>
              </a:rPr>
              <a:t>,</a:t>
            </a:r>
            <a:r>
              <a:rPr kumimoji="1" lang="zh-CN" altLang="en-US" sz="2600" b="1">
                <a:latin typeface="宋体" panose="02010600030101010101" pitchFamily="2" charset="-122"/>
              </a:rPr>
              <a:t>会更方便一些。</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使用</a:t>
            </a:r>
            <a:r>
              <a:rPr kumimoji="1" lang="en-US" altLang="zh-CN" sz="3000" b="1">
                <a:solidFill>
                  <a:srgbClr val="0000FF"/>
                </a:solidFill>
                <a:effectLst>
                  <a:outerShdw blurRad="38100" dist="38100" dir="2700000" algn="tl">
                    <a:srgbClr val="C0C0C0"/>
                  </a:outerShdw>
                </a:effectLst>
                <a:latin typeface="Times New Roman" panose="02020603050405020304" pitchFamily="18" charset="0"/>
                <a:ea typeface="黑体" panose="02010609060101010101" pitchFamily="2" charset="-122"/>
              </a:rPr>
              <a:t>friend</a:t>
            </a:r>
            <a:r>
              <a:rPr kumimoji="1"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关键字，友元提供了在不同类的成员函数之间、类的成员函数与一般函数之间进行数据共享的机制</a:t>
            </a:r>
            <a:r>
              <a:rPr kumimoji="1" lang="zh-CN" altLang="en-US" sz="2600" b="1">
                <a:effectLst>
                  <a:outerShdw blurRad="38100" dist="38100" dir="2700000" algn="tl">
                    <a:srgbClr val="C0C0C0"/>
                  </a:outerShdw>
                </a:effectLst>
                <a:latin typeface="宋体" panose="02010600030101010101" pitchFamily="2" charset="-122"/>
              </a:rPr>
              <a:t>。</a:t>
            </a:r>
            <a:r>
              <a:rPr kumimoji="1" lang="zh-CN" altLang="en-US" sz="2600" b="1">
                <a:latin typeface="宋体" panose="02010600030101010101" pitchFamily="2" charset="-122"/>
              </a:rPr>
              <a:t>通过友元，一个普通函数或另一个类中的成员函数可以访问类中的私有成员和保护成员。</a:t>
            </a:r>
            <a:endParaRPr kumimoji="1" lang="zh-CN" altLang="en-US" sz="2600" b="1">
              <a:latin typeface="宋体" panose="02010600030101010101" pitchFamily="2" charset="-122"/>
            </a:endParaRPr>
          </a:p>
          <a:p>
            <a:pPr algn="just" eaLnBrk="1" hangingPunct="1">
              <a:lnSpc>
                <a:spcPct val="110000"/>
              </a:lnSpc>
              <a:spcBef>
                <a:spcPct val="20000"/>
              </a:spcBef>
              <a:defRPr/>
            </a:pPr>
            <a:r>
              <a:rPr kumimoji="1" lang="zh-CN" altLang="en-US" sz="2600" b="1">
                <a:latin typeface="宋体" panose="02010600030101010101" pitchFamily="2" charset="-122"/>
              </a:rPr>
              <a:t>    </a:t>
            </a:r>
            <a:r>
              <a:rPr kumimoji="1" lang="en-US" altLang="zh-CN" sz="2600" b="1">
                <a:latin typeface="宋体" panose="02010600030101010101" pitchFamily="2" charset="-122"/>
              </a:rPr>
              <a:t>C++</a:t>
            </a:r>
            <a:r>
              <a:rPr kumimoji="1" lang="zh-CN" altLang="en-US" sz="2600" b="1">
                <a:latin typeface="宋体" panose="02010600030101010101" pitchFamily="2" charset="-122"/>
              </a:rPr>
              <a:t>中的友元为“封装”这堵不透明的墙开了一个小孔，外界可以通过这个小孔窥视类内部的秘密。</a:t>
            </a:r>
            <a:endParaRPr kumimoji="1" lang="zh-CN" altLang="en-US" sz="2600" b="1">
              <a:latin typeface="宋体" panose="02010600030101010101" pitchFamily="2" charset="-122"/>
            </a:endParaRPr>
          </a:p>
          <a:p>
            <a:pPr eaLnBrk="1" hangingPunct="1">
              <a:lnSpc>
                <a:spcPct val="110000"/>
              </a:lnSpc>
              <a:defRPr/>
            </a:pPr>
            <a:r>
              <a:rPr kumimoji="1" lang="zh-CN" altLang="en-US" sz="2600" b="1">
                <a:latin typeface="宋体" panose="02010600030101010101" pitchFamily="2" charset="-122"/>
              </a:rPr>
              <a:t>    </a:t>
            </a:r>
            <a:endParaRPr kumimoji="1" lang="zh-CN" altLang="en-US" sz="2600" b="1">
              <a:latin typeface="宋体" panose="02010600030101010101" pitchFamily="2" charset="-122"/>
            </a:endParaRPr>
          </a:p>
          <a:p>
            <a:pPr eaLnBrk="1" hangingPunct="1">
              <a:lnSpc>
                <a:spcPct val="110000"/>
              </a:lnSpc>
              <a:defRPr/>
            </a:pPr>
            <a:r>
              <a:rPr kumimoji="1" lang="zh-CN" altLang="en-US" sz="2600" b="1">
                <a:solidFill>
                  <a:srgbClr val="FF0000"/>
                </a:solidFill>
                <a:latin typeface="宋体" panose="02010600030101010101" pitchFamily="2" charset="-122"/>
              </a:rPr>
              <a:t>    </a:t>
            </a:r>
            <a:r>
              <a:rPr kumimoji="1" lang="zh-CN" altLang="en-US" sz="2600" b="1">
                <a:latin typeface="宋体" panose="02010600030101010101" pitchFamily="2" charset="-122"/>
              </a:rPr>
              <a:t>友元分为</a:t>
            </a:r>
            <a:r>
              <a:rPr kumimoji="1" lang="zh-CN" altLang="en-US" sz="2600" b="1">
                <a:solidFill>
                  <a:srgbClr val="0000FF"/>
                </a:solidFill>
                <a:latin typeface="黑体" panose="02010609060101010101" pitchFamily="2" charset="-122"/>
                <a:ea typeface="黑体" panose="02010609060101010101" pitchFamily="2" charset="-122"/>
              </a:rPr>
              <a:t>友元函数</a:t>
            </a:r>
            <a:r>
              <a:rPr kumimoji="1" lang="zh-CN" altLang="en-US" sz="2600" b="1">
                <a:latin typeface="宋体" panose="02010600030101010101" pitchFamily="2" charset="-122"/>
              </a:rPr>
              <a:t>、</a:t>
            </a:r>
            <a:r>
              <a:rPr kumimoji="1" lang="zh-CN" altLang="en-US" sz="2600" b="1">
                <a:solidFill>
                  <a:srgbClr val="0000FF"/>
                </a:solidFill>
                <a:latin typeface="黑体" panose="02010609060101010101" pitchFamily="2" charset="-122"/>
                <a:ea typeface="黑体" panose="02010609060101010101" pitchFamily="2" charset="-122"/>
              </a:rPr>
              <a:t>友元成员</a:t>
            </a:r>
            <a:r>
              <a:rPr kumimoji="1" lang="zh-CN" altLang="en-US" sz="2600" b="1">
                <a:latin typeface="宋体" panose="02010600030101010101" pitchFamily="2" charset="-122"/>
              </a:rPr>
              <a:t>和</a:t>
            </a:r>
            <a:r>
              <a:rPr kumimoji="1" lang="zh-CN" altLang="en-US" sz="2600" b="1">
                <a:solidFill>
                  <a:srgbClr val="0000FF"/>
                </a:solidFill>
                <a:latin typeface="黑体" panose="02010609060101010101" pitchFamily="2" charset="-122"/>
                <a:ea typeface="黑体" panose="02010609060101010101" pitchFamily="2" charset="-122"/>
              </a:rPr>
              <a:t>友元类</a:t>
            </a:r>
            <a:r>
              <a:rPr kumimoji="1" lang="zh-CN" altLang="en-US" sz="2600" b="1">
                <a:latin typeface="宋体" panose="02010600030101010101" pitchFamily="2" charset="-122"/>
              </a:rPr>
              <a:t>三种。</a:t>
            </a:r>
            <a:endParaRPr kumimoji="1" lang="zh-CN" altLang="en-US" sz="2600" b="1">
              <a:latin typeface="宋体" panose="02010600030101010101" pitchFamily="2" charset="-122"/>
            </a:endParaRPr>
          </a:p>
        </p:txBody>
      </p:sp>
      <p:sp>
        <p:nvSpPr>
          <p:cNvPr id="38924" name="Text Box 12" descr="花束"/>
          <p:cNvSpPr txBox="1">
            <a:spLocks noChangeArrowheads="1"/>
          </p:cNvSpPr>
          <p:nvPr/>
        </p:nvSpPr>
        <p:spPr bwMode="auto">
          <a:xfrm>
            <a:off x="250825" y="1773238"/>
            <a:ext cx="8640763" cy="4714875"/>
          </a:xfrm>
          <a:prstGeom prst="rect">
            <a:avLst/>
          </a:prstGeom>
          <a:blipFill dpi="0" rotWithShape="1">
            <a:blip r:embed="rId1"/>
            <a:srcRect/>
            <a:tile tx="0" ty="0" sx="100000" sy="100000" flip="none" algn="tl"/>
          </a:blipFill>
          <a:ln>
            <a:noFill/>
          </a:ln>
          <a:effectLst/>
        </p:spPr>
        <p:txBody>
          <a:bodyPr lIns="180000" tIns="72000" rIns="180000" bIns="180000">
            <a:spAutoFit/>
          </a:bodyPr>
          <a:lstStyle/>
          <a:p>
            <a:pPr eaLnBrk="1" hangingPunct="1">
              <a:lnSpc>
                <a:spcPct val="120000"/>
              </a:lnSpc>
              <a:spcBef>
                <a:spcPct val="50000"/>
              </a:spcBef>
              <a:defRPr/>
            </a:pPr>
            <a:r>
              <a:rPr lang="en-US" altLang="zh-CN" sz="2800" b="1" dirty="0">
                <a:effectLst>
                  <a:outerShdw blurRad="38100" dist="38100" dir="2700000" algn="tl">
                    <a:srgbClr val="FFFFFF"/>
                  </a:outerShdw>
                </a:effectLst>
                <a:latin typeface="楷体_GB2312" pitchFamily="49" charset="-122"/>
                <a:ea typeface="楷体_GB2312" pitchFamily="49" charset="-122"/>
              </a:rPr>
              <a:t>    </a:t>
            </a:r>
            <a:r>
              <a:rPr lang="zh-CN" altLang="en-US" sz="44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注意：</a:t>
            </a:r>
            <a:r>
              <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rPr>
              <a:t>友元能够使得普通函数直接访问类的保护数据，避免了类成员函数的频繁调用，可以节约处理器开销，提高程序的效率。但矛盾的是，即使是最大限度的保护，避免把类成员全部设置成</a:t>
            </a:r>
            <a:r>
              <a:rPr lang="en-US" altLang="zh-CN" sz="2800" b="1" dirty="0">
                <a:solidFill>
                  <a:srgbClr val="0000FF"/>
                </a:solidFill>
                <a:effectLst>
                  <a:outerShdw blurRad="38100" dist="38100" dir="2700000" algn="tl">
                    <a:srgbClr val="000000"/>
                  </a:outerShdw>
                </a:effectLst>
                <a:latin typeface="Times New Roman" panose="02020603050405020304" pitchFamily="18" charset="0"/>
                <a:ea typeface="楷体_GB2312" pitchFamily="49" charset="-122"/>
              </a:rPr>
              <a:t>public</a:t>
            </a:r>
            <a:r>
              <a:rPr lang="zh-CN" altLang="en-US" sz="2800" b="1" dirty="0">
                <a:effectLst>
                  <a:outerShdw blurRad="38100" dist="38100" dir="2700000" algn="tl">
                    <a:srgbClr val="FFFFFF"/>
                  </a:outerShdw>
                </a:effectLst>
                <a:latin typeface="楷体_GB2312" pitchFamily="49" charset="-122"/>
                <a:ea typeface="楷体_GB2312" pitchFamily="49" charset="-122"/>
              </a:rPr>
              <a:t>，</a:t>
            </a:r>
            <a:r>
              <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rPr>
              <a:t>同样也破坏了类的封装特性，这即是</a:t>
            </a:r>
            <a:r>
              <a:rPr lang="zh-CN" altLang="en-US" sz="3200" b="1" dirty="0">
                <a:solidFill>
                  <a:srgbClr val="FF0000"/>
                </a:solidFill>
                <a:effectLst>
                  <a:outerShdw blurRad="38100" dist="38100" dir="2700000" algn="tl">
                    <a:srgbClr val="000000"/>
                  </a:outerShdw>
                </a:effectLst>
                <a:latin typeface="黑体" panose="02010609060101010101" pitchFamily="2" charset="-122"/>
                <a:ea typeface="黑体" panose="02010609060101010101" pitchFamily="2" charset="-122"/>
              </a:rPr>
              <a:t>友元的缺点</a:t>
            </a:r>
            <a:r>
              <a:rPr lang="zh-CN" altLang="en-US" sz="2800" b="1" dirty="0">
                <a:effectLst>
                  <a:outerShdw blurRad="38100" dist="38100" dir="2700000" algn="tl">
                    <a:srgbClr val="FFFFFF"/>
                  </a:outerShdw>
                </a:effectLst>
                <a:latin typeface="楷体_GB2312" pitchFamily="49" charset="-122"/>
                <a:ea typeface="楷体_GB2312" pitchFamily="49" charset="-122"/>
              </a:rPr>
              <a:t>，</a:t>
            </a:r>
            <a:r>
              <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rPr>
              <a:t>在现在</a:t>
            </a:r>
            <a:r>
              <a:rPr lang="en-US" altLang="zh-CN" sz="2800" b="1" dirty="0">
                <a:effectLst>
                  <a:outerShdw blurRad="38100" dist="38100" dir="2700000" algn="tl">
                    <a:srgbClr val="FFFFFF"/>
                  </a:outerShdw>
                </a:effectLst>
                <a:latin typeface="楷体" panose="02010609060101010101" pitchFamily="49" charset="-122"/>
                <a:ea typeface="楷体" panose="02010609060101010101" pitchFamily="49" charset="-122"/>
              </a:rPr>
              <a:t>CPU</a:t>
            </a:r>
            <a:r>
              <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rPr>
              <a:t>速度越来越快的今天我们并不推荐使用它，但它作为</a:t>
            </a:r>
            <a:r>
              <a:rPr lang="en-US" altLang="zh-CN" sz="2800" b="1" dirty="0">
                <a:effectLst>
                  <a:outerShdw blurRad="38100" dist="38100" dir="2700000" algn="tl">
                    <a:srgbClr val="FFFFFF"/>
                  </a:outerShdw>
                </a:effectLst>
                <a:latin typeface="楷体" panose="02010609060101010101" pitchFamily="49" charset="-122"/>
                <a:ea typeface="楷体" panose="02010609060101010101" pitchFamily="49" charset="-122"/>
              </a:rPr>
              <a:t>C++ </a:t>
            </a:r>
            <a:r>
              <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rPr>
              <a:t>一个必要的知识点，一个完整的组成部分，我们还是需要讨论一下的。</a:t>
            </a:r>
            <a:endParaRPr lang="zh-CN" altLang="en-US" sz="2800" b="1" dirty="0">
              <a:effectLst>
                <a:outerShdw blurRad="38100" dist="38100" dir="2700000" algn="tl">
                  <a:srgbClr val="FFFFFF"/>
                </a:outerShdw>
              </a:effectLst>
              <a:latin typeface="楷体" panose="02010609060101010101" pitchFamily="49" charset="-122"/>
              <a:ea typeface="楷体" panose="02010609060101010101" pitchFamily="49" charset="-122"/>
            </a:endParaRPr>
          </a:p>
        </p:txBody>
      </p:sp>
      <p:pic>
        <p:nvPicPr>
          <p:cNvPr id="12293" name="Picture 13" descr="cf62cb32105cb9d11a4cff2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1906609">
            <a:off x="107950" y="1557338"/>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4" name="Group 4"/>
          <p:cNvGrpSpPr/>
          <p:nvPr/>
        </p:nvGrpSpPr>
        <p:grpSpPr bwMode="auto">
          <a:xfrm>
            <a:off x="6832600" y="6094413"/>
            <a:ext cx="2311400" cy="763587"/>
            <a:chOff x="3742" y="3657"/>
            <a:chExt cx="1905" cy="572"/>
          </a:xfrm>
        </p:grpSpPr>
        <p:pic>
          <p:nvPicPr>
            <p:cNvPr id="12295" name="Picture 5" descr="001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6" name="Group 6"/>
            <p:cNvGrpSpPr/>
            <p:nvPr/>
          </p:nvGrpSpPr>
          <p:grpSpPr bwMode="auto">
            <a:xfrm>
              <a:off x="3742" y="3657"/>
              <a:ext cx="1899" cy="572"/>
              <a:chOff x="4377" y="3884"/>
              <a:chExt cx="1175" cy="363"/>
            </a:xfrm>
          </p:grpSpPr>
          <p:pic>
            <p:nvPicPr>
              <p:cNvPr id="12297" name="Picture 7" descr="BD14801_"/>
              <p:cNvPicPr>
                <a:picLocks noChangeAspect="1" noChangeArrowheads="1"/>
              </p:cNvPicPr>
              <p:nvPr/>
            </p:nvPicPr>
            <p:blipFill>
              <a:blip r:embed="rId4">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8" name="Picture 8"/>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9" name="Picture 9" descr="00055"/>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0" name="Picture 10" descr="0012"/>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1" name="Picture 11" descr="BD14801_"/>
              <p:cNvPicPr>
                <a:picLocks noChangeAspect="1" noChangeArrowheads="1"/>
              </p:cNvPicPr>
              <p:nvPr/>
            </p:nvPicPr>
            <p:blipFill>
              <a:blip r:embed="rId7">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grpId="0" nodeType="afterEffect">
                                  <p:stCondLst>
                                    <p:cond delay="0"/>
                                  </p:stCondLst>
                                  <p:childTnLst>
                                    <p:set>
                                      <p:cBhvr>
                                        <p:cTn id="6" dur="1" fill="hold">
                                          <p:stCondLst>
                                            <p:cond delay="0"/>
                                          </p:stCondLst>
                                        </p:cTn>
                                        <p:tgtEl>
                                          <p:spTgt spid="38924"/>
                                        </p:tgtEl>
                                        <p:attrNameLst>
                                          <p:attrName>style.visibility</p:attrName>
                                        </p:attrNameLst>
                                      </p:cBhvr>
                                      <p:to>
                                        <p:strVal val="visible"/>
                                      </p:to>
                                    </p:set>
                                    <p:animEffect transition="in" filter="fade">
                                      <p:cBhvr>
                                        <p:cTn id="7" dur="100"/>
                                        <p:tgtEl>
                                          <p:spTgt spid="38924"/>
                                        </p:tgtEl>
                                      </p:cBhvr>
                                    </p:animEffect>
                                    <p:anim calcmode="lin" valueType="num">
                                      <p:cBhvr>
                                        <p:cTn id="8" dur="400" fill="hold"/>
                                        <p:tgtEl>
                                          <p:spTgt spid="38924"/>
                                        </p:tgtEl>
                                        <p:attrNameLst>
                                          <p:attrName>ppt_x</p:attrName>
                                        </p:attrNameLst>
                                      </p:cBhvr>
                                      <p:tavLst>
                                        <p:tav tm="0">
                                          <p:val>
                                            <p:strVal val="#ppt_x"/>
                                          </p:val>
                                        </p:tav>
                                        <p:tav tm="100000">
                                          <p:val>
                                            <p:strVal val="#ppt_x"/>
                                          </p:val>
                                        </p:tav>
                                      </p:tavLst>
                                    </p:anim>
                                    <p:anim calcmode="lin" valueType="num">
                                      <p:cBhvr>
                                        <p:cTn id="9" dur="400" fill="hold"/>
                                        <p:tgtEl>
                                          <p:spTgt spid="38924"/>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892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8924"/>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24"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08175" y="260350"/>
            <a:ext cx="5026025"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rgbClr val="0033CC"/>
                </a:solidFill>
                <a:latin typeface="黑体" panose="02010609060101010101" pitchFamily="2" charset="-122"/>
                <a:ea typeface="黑体" panose="02010609060101010101" pitchFamily="2" charset="-122"/>
              </a:rPr>
              <a:t>4.2 </a:t>
            </a:r>
            <a:r>
              <a:rPr lang="zh-CN" altLang="en-US" b="1">
                <a:solidFill>
                  <a:srgbClr val="0033CC"/>
                </a:solidFill>
                <a:latin typeface="黑体" panose="02010609060101010101" pitchFamily="2" charset="-122"/>
                <a:ea typeface="黑体" panose="02010609060101010101" pitchFamily="2" charset="-122"/>
              </a:rPr>
              <a:t>友元函数</a:t>
            </a:r>
            <a:endParaRPr lang="zh-CN" altLang="en-US" b="1">
              <a:solidFill>
                <a:srgbClr val="0033CC"/>
              </a:solidFill>
              <a:latin typeface="黑体" panose="02010609060101010101" pitchFamily="2" charset="-122"/>
              <a:ea typeface="黑体" panose="02010609060101010101" pitchFamily="2" charset="-122"/>
            </a:endParaRPr>
          </a:p>
        </p:txBody>
      </p:sp>
      <p:sp>
        <p:nvSpPr>
          <p:cNvPr id="7174" name="Text Box 6"/>
          <p:cNvSpPr txBox="1">
            <a:spLocks noChangeArrowheads="1"/>
          </p:cNvSpPr>
          <p:nvPr/>
        </p:nvSpPr>
        <p:spPr bwMode="auto">
          <a:xfrm>
            <a:off x="466725" y="1412875"/>
            <a:ext cx="8208963" cy="1163638"/>
          </a:xfrm>
          <a:prstGeom prst="rect">
            <a:avLst/>
          </a:prstGeom>
          <a:solidFill>
            <a:schemeClr val="bg1"/>
          </a:solidFill>
          <a:ln>
            <a:noFill/>
          </a:ln>
          <a:effectLst/>
        </p:spPr>
        <p:txBody>
          <a:bodyPr>
            <a:spAutoFit/>
          </a:bodyPr>
          <a:lstStyle/>
          <a:p>
            <a:pPr algn="just" eaLnBrk="1" hangingPunct="1">
              <a:lnSpc>
                <a:spcPct val="90000"/>
              </a:lnSpc>
              <a:defRPr/>
            </a:pPr>
            <a:r>
              <a:rPr kumimoji="1" lang="en-US" altLang="zh-CN" sz="2600" b="1" dirty="0">
                <a:latin typeface="宋体" panose="02010600030101010101" pitchFamily="2" charset="-122"/>
              </a:rPr>
              <a:t>    </a:t>
            </a:r>
            <a:r>
              <a:rPr kumimoji="1" lang="zh-CN" altLang="en-US" sz="2600" b="1" dirty="0">
                <a:latin typeface="宋体" panose="02010600030101010101" pitchFamily="2" charset="-122"/>
              </a:rPr>
              <a:t>在</a:t>
            </a:r>
            <a:r>
              <a:rPr kumimoji="1" lang="zh-CN" altLang="en-US" sz="2600" b="1" dirty="0">
                <a:solidFill>
                  <a:srgbClr val="0000FF"/>
                </a:solidFill>
                <a:latin typeface="黑体" panose="02010609060101010101" pitchFamily="2" charset="-122"/>
                <a:ea typeface="黑体" panose="02010609060101010101" pitchFamily="2" charset="-122"/>
              </a:rPr>
              <a:t>类中声明</a:t>
            </a:r>
            <a:r>
              <a:rPr kumimoji="1" lang="zh-CN" altLang="en-US" sz="2600" b="1" dirty="0">
                <a:latin typeface="宋体" panose="02010600030101010101" pitchFamily="2" charset="-122"/>
              </a:rPr>
              <a:t>一个普通函数，在前面加上</a:t>
            </a:r>
            <a:r>
              <a:rPr kumimoji="1" lang="en-US" altLang="zh-CN" sz="2600" b="1" dirty="0">
                <a:solidFill>
                  <a:srgbClr val="0000FF"/>
                </a:solidFill>
                <a:effectLst>
                  <a:outerShdw blurRad="38100" dist="38100" dir="2700000" algn="tl">
                    <a:srgbClr val="C0C0C0"/>
                  </a:outerShdw>
                </a:effectLst>
                <a:latin typeface="Times New Roman" panose="02020603050405020304" pitchFamily="18" charset="0"/>
              </a:rPr>
              <a:t>friend</a:t>
            </a:r>
            <a:r>
              <a:rPr kumimoji="1" lang="zh-CN" altLang="en-US" sz="2600" b="1" dirty="0">
                <a:latin typeface="宋体" panose="02010600030101010101" pitchFamily="2" charset="-122"/>
              </a:rPr>
              <a:t>修饰，那么这个普通函数就成了该类的</a:t>
            </a:r>
            <a:r>
              <a:rPr kumimoji="1"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友元函数</a:t>
            </a:r>
            <a:r>
              <a:rPr kumimoji="1" lang="zh-CN" altLang="en-US" sz="2600" b="1" dirty="0">
                <a:latin typeface="宋体" panose="02010600030101010101" pitchFamily="2" charset="-122"/>
              </a:rPr>
              <a:t>，可以访问该类的一切成员 。</a:t>
            </a:r>
            <a:endParaRPr kumimoji="1" lang="zh-CN" altLang="en-US" sz="2600" b="1" dirty="0">
              <a:latin typeface="宋体" panose="02010600030101010101" pitchFamily="2" charset="-122"/>
            </a:endParaRPr>
          </a:p>
        </p:txBody>
      </p:sp>
      <p:sp>
        <p:nvSpPr>
          <p:cNvPr id="7179" name="Text Box 11"/>
          <p:cNvSpPr txBox="1">
            <a:spLocks noChangeArrowheads="1"/>
          </p:cNvSpPr>
          <p:nvPr/>
        </p:nvSpPr>
        <p:spPr bwMode="auto">
          <a:xfrm>
            <a:off x="611188" y="2781300"/>
            <a:ext cx="5832475" cy="3544888"/>
          </a:xfrm>
          <a:prstGeom prst="rect">
            <a:avLst/>
          </a:prstGeom>
          <a:solidFill>
            <a:srgbClr val="E5FFE5"/>
          </a:solidFill>
          <a:ln>
            <a:noFill/>
          </a:ln>
          <a:effectLst/>
        </p:spPr>
        <p:txBody>
          <a:bodyPr>
            <a:spAutoFit/>
          </a:bodyPr>
          <a:lstStyle/>
          <a:p>
            <a:pPr eaLnBrk="1" hangingPunct="1">
              <a:lnSpc>
                <a:spcPct val="90000"/>
              </a:lnSpc>
              <a:defRPr/>
            </a:pPr>
            <a:r>
              <a:rPr lang="en-US" altLang="zh-CN" sz="2600" b="1" dirty="0">
                <a:solidFill>
                  <a:srgbClr val="0000FF"/>
                </a:solidFill>
              </a:rPr>
              <a:t>class</a:t>
            </a:r>
            <a:r>
              <a:rPr lang="en-US" altLang="zh-CN" sz="2600" b="1" dirty="0"/>
              <a:t> Circle</a:t>
            </a:r>
            <a:endParaRPr lang="en-US" altLang="zh-CN" sz="2600" b="1" dirty="0"/>
          </a:p>
          <a:p>
            <a:pPr eaLnBrk="1" hangingPunct="1">
              <a:lnSpc>
                <a:spcPct val="90000"/>
              </a:lnSpc>
              <a:defRPr/>
            </a:pPr>
            <a:r>
              <a:rPr lang="en-US" altLang="zh-CN" sz="2600" b="1" dirty="0"/>
              <a:t>{    </a:t>
            </a:r>
            <a:r>
              <a:rPr lang="en-US" altLang="zh-CN" sz="2600" b="1" dirty="0" err="1">
                <a:solidFill>
                  <a:srgbClr val="0000FF"/>
                </a:solidFill>
              </a:rPr>
              <a:t>struct</a:t>
            </a:r>
            <a:r>
              <a:rPr lang="en-US" altLang="zh-CN" sz="2600" b="1" dirty="0"/>
              <a:t> point{ </a:t>
            </a:r>
            <a:r>
              <a:rPr lang="en-US" altLang="zh-CN" sz="2600" b="1" dirty="0" err="1">
                <a:solidFill>
                  <a:srgbClr val="0000FF"/>
                </a:solidFill>
              </a:rPr>
              <a:t>int</a:t>
            </a:r>
            <a:r>
              <a:rPr lang="en-US" altLang="zh-CN" sz="2600" b="1" dirty="0"/>
              <a:t> </a:t>
            </a:r>
            <a:r>
              <a:rPr lang="en-US" altLang="zh-CN" sz="2600" b="1" dirty="0" err="1"/>
              <a:t>x,y</a:t>
            </a:r>
            <a:r>
              <a:rPr lang="en-US" altLang="zh-CN" sz="2600" b="1" dirty="0"/>
              <a:t>;}center;</a:t>
            </a:r>
            <a:endParaRPr lang="en-US" altLang="zh-CN" sz="2600" b="1" dirty="0"/>
          </a:p>
          <a:p>
            <a:pPr eaLnBrk="1" hangingPunct="1">
              <a:lnSpc>
                <a:spcPct val="90000"/>
              </a:lnSpc>
              <a:defRPr/>
            </a:pPr>
            <a:r>
              <a:rPr lang="en-US" altLang="zh-CN" sz="2600" b="1" dirty="0"/>
              <a:t>      </a:t>
            </a:r>
            <a:r>
              <a:rPr lang="en-US" altLang="zh-CN" sz="2600" b="1" dirty="0" err="1">
                <a:solidFill>
                  <a:srgbClr val="0000FF"/>
                </a:solidFill>
              </a:rPr>
              <a:t>int</a:t>
            </a:r>
            <a:r>
              <a:rPr lang="en-US" altLang="zh-CN" sz="2600" b="1" dirty="0"/>
              <a:t> radius;</a:t>
            </a:r>
            <a:endParaRPr lang="en-US" altLang="zh-CN" sz="2600" b="1" dirty="0"/>
          </a:p>
          <a:p>
            <a:pPr eaLnBrk="1" hangingPunct="1">
              <a:lnSpc>
                <a:spcPct val="90000"/>
              </a:lnSpc>
              <a:defRPr/>
            </a:pPr>
            <a:r>
              <a:rPr lang="en-US" altLang="zh-CN" sz="2600" b="1" dirty="0">
                <a:solidFill>
                  <a:srgbClr val="0000FF"/>
                </a:solidFill>
              </a:rPr>
              <a:t>public</a:t>
            </a:r>
            <a:r>
              <a:rPr lang="en-US" altLang="zh-CN" sz="2600" b="1" dirty="0"/>
              <a:t>:</a:t>
            </a:r>
            <a:endParaRPr lang="en-US" altLang="zh-CN" sz="2600" b="1" dirty="0"/>
          </a:p>
          <a:p>
            <a:pPr eaLnBrk="1" hangingPunct="1">
              <a:lnSpc>
                <a:spcPct val="90000"/>
              </a:lnSpc>
              <a:defRPr/>
            </a:pPr>
            <a:r>
              <a:rPr lang="en-US" altLang="zh-CN" sz="2600" b="1" dirty="0"/>
              <a:t>      </a:t>
            </a:r>
            <a:r>
              <a:rPr lang="en-US" altLang="zh-CN" sz="2600" b="1" dirty="0">
                <a:effectLst>
                  <a:outerShdw blurRad="38100" dist="38100" dir="2700000" algn="tl">
                    <a:srgbClr val="FFFFFF"/>
                  </a:outerShdw>
                </a:effectLst>
                <a:latin typeface="Arial" panose="020B0604020202020204"/>
              </a:rPr>
              <a:t>……</a:t>
            </a:r>
            <a:endParaRPr lang="en-US" altLang="zh-CN" sz="2600" b="1" dirty="0">
              <a:effectLst>
                <a:outerShdw blurRad="38100" dist="38100" dir="2700000" algn="tl">
                  <a:srgbClr val="FFFFFF"/>
                </a:outerShdw>
              </a:effectLst>
            </a:endParaRPr>
          </a:p>
          <a:p>
            <a:pPr eaLnBrk="1" hangingPunct="1">
              <a:lnSpc>
                <a:spcPct val="90000"/>
              </a:lnSpc>
              <a:defRPr/>
            </a:pPr>
            <a:r>
              <a:rPr lang="en-US" altLang="zh-CN" sz="2600" b="1" dirty="0"/>
              <a:t>      </a:t>
            </a:r>
            <a:r>
              <a:rPr lang="en-US" altLang="zh-CN" sz="2600" b="1" dirty="0">
                <a:solidFill>
                  <a:srgbClr val="0000FF"/>
                </a:solidFill>
              </a:rPr>
              <a:t>double</a:t>
            </a:r>
            <a:r>
              <a:rPr lang="en-US" altLang="zh-CN" sz="2600" b="1" dirty="0"/>
              <a:t> </a:t>
            </a:r>
            <a:r>
              <a:rPr lang="en-US" altLang="zh-CN" sz="2600" b="1" dirty="0" err="1"/>
              <a:t>getArea</a:t>
            </a:r>
            <a:r>
              <a:rPr lang="en-US" altLang="zh-CN" sz="2600" b="1" dirty="0"/>
              <a:t>();</a:t>
            </a:r>
            <a:endParaRPr lang="en-US" altLang="zh-CN" sz="2600" b="1" dirty="0"/>
          </a:p>
          <a:p>
            <a:pPr eaLnBrk="1" hangingPunct="1">
              <a:lnSpc>
                <a:spcPct val="90000"/>
              </a:lnSpc>
              <a:defRPr/>
            </a:pPr>
            <a:r>
              <a:rPr lang="en-US" altLang="zh-CN" sz="2600" b="1" dirty="0"/>
              <a:t>      </a:t>
            </a:r>
            <a:r>
              <a:rPr lang="en-US" altLang="zh-CN" sz="2600" b="1" dirty="0">
                <a:solidFill>
                  <a:srgbClr val="0000FF"/>
                </a:solidFill>
              </a:rPr>
              <a:t>double</a:t>
            </a:r>
            <a:r>
              <a:rPr lang="en-US" altLang="zh-CN" sz="2600" b="1" dirty="0"/>
              <a:t> </a:t>
            </a:r>
            <a:r>
              <a:rPr lang="en-US" altLang="zh-CN" sz="2600" b="1" dirty="0" err="1"/>
              <a:t>getDistance</a:t>
            </a:r>
            <a:r>
              <a:rPr lang="en-US" altLang="zh-CN" sz="2600" b="1" dirty="0"/>
              <a:t>();</a:t>
            </a:r>
            <a:endParaRPr lang="en-US" altLang="zh-CN" sz="2600" b="1" dirty="0"/>
          </a:p>
          <a:p>
            <a:pPr eaLnBrk="1" hangingPunct="1">
              <a:lnSpc>
                <a:spcPct val="90000"/>
              </a:lnSpc>
              <a:spcBef>
                <a:spcPct val="30000"/>
              </a:spcBef>
              <a:defRPr/>
            </a:pPr>
            <a:r>
              <a:rPr lang="en-US" altLang="zh-CN" sz="2600" b="1" dirty="0"/>
              <a:t>      </a:t>
            </a:r>
            <a:r>
              <a:rPr lang="en-US" altLang="zh-CN" sz="2600" b="1" dirty="0">
                <a:solidFill>
                  <a:srgbClr val="0000FF"/>
                </a:solidFill>
              </a:rPr>
              <a:t>friend </a:t>
            </a:r>
            <a:r>
              <a:rPr lang="en-US" altLang="zh-CN" sz="2600" b="1" dirty="0"/>
              <a:t> </a:t>
            </a:r>
            <a:r>
              <a:rPr lang="en-US" altLang="zh-CN" sz="2600" b="1" dirty="0">
                <a:solidFill>
                  <a:srgbClr val="0000FF"/>
                </a:solidFill>
              </a:rPr>
              <a:t>void</a:t>
            </a:r>
            <a:r>
              <a:rPr lang="en-US" altLang="zh-CN" sz="2600" b="1" dirty="0"/>
              <a:t> display(Circle);</a:t>
            </a:r>
            <a:endParaRPr lang="en-US" altLang="zh-CN" sz="2600" b="1" dirty="0"/>
          </a:p>
          <a:p>
            <a:pPr eaLnBrk="1" hangingPunct="1">
              <a:lnSpc>
                <a:spcPct val="90000"/>
              </a:lnSpc>
              <a:spcBef>
                <a:spcPct val="30000"/>
              </a:spcBef>
              <a:defRPr/>
            </a:pPr>
            <a:r>
              <a:rPr lang="en-US" altLang="zh-CN" sz="2600" b="1" dirty="0"/>
              <a:t>};</a:t>
            </a:r>
            <a:endParaRPr lang="en-US" altLang="zh-CN" sz="2600" b="1" dirty="0"/>
          </a:p>
        </p:txBody>
      </p:sp>
      <p:sp>
        <p:nvSpPr>
          <p:cNvPr id="7180" name="Text Box 12"/>
          <p:cNvSpPr txBox="1">
            <a:spLocks noChangeArrowheads="1"/>
          </p:cNvSpPr>
          <p:nvPr/>
        </p:nvSpPr>
        <p:spPr bwMode="auto">
          <a:xfrm>
            <a:off x="4932363" y="5969000"/>
            <a:ext cx="3960812" cy="844550"/>
          </a:xfrm>
          <a:prstGeom prst="rect">
            <a:avLst/>
          </a:prstGeom>
          <a:solidFill>
            <a:schemeClr val="bg1"/>
          </a:solidFill>
          <a:ln w="38100">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声明普通函数</a:t>
            </a:r>
            <a:r>
              <a:rPr lang="en-US" altLang="zh-CN" sz="2600" b="1"/>
              <a:t>display</a:t>
            </a:r>
            <a:r>
              <a:rPr lang="zh-CN" altLang="en-US" sz="2600" b="1"/>
              <a:t>为类</a:t>
            </a:r>
            <a:r>
              <a:rPr lang="en-US" altLang="zh-CN" sz="2600" b="1"/>
              <a:t>Circle</a:t>
            </a:r>
            <a:r>
              <a:rPr lang="zh-CN" altLang="en-US" sz="2600" b="1"/>
              <a:t>的友元函数</a:t>
            </a:r>
            <a:endParaRPr lang="zh-CN" altLang="en-US" sz="2600"/>
          </a:p>
        </p:txBody>
      </p:sp>
      <p:sp>
        <p:nvSpPr>
          <p:cNvPr id="7181" name="Rectangle 13"/>
          <p:cNvSpPr>
            <a:spLocks noChangeArrowheads="1"/>
          </p:cNvSpPr>
          <p:nvPr/>
        </p:nvSpPr>
        <p:spPr bwMode="auto">
          <a:xfrm>
            <a:off x="1116013" y="5373688"/>
            <a:ext cx="4895850" cy="503237"/>
          </a:xfrm>
          <a:prstGeom prst="rect">
            <a:avLst/>
          </a:prstGeom>
          <a:noFill/>
          <a:ln w="38100">
            <a:solidFill>
              <a:srgbClr val="FF99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 calcmode="lin" valueType="num">
                                      <p:cBhvr>
                                        <p:cTn id="9" dur="500" fill="hold"/>
                                        <p:tgtEl>
                                          <p:spTgt spid="7170"/>
                                        </p:tgtEl>
                                        <p:attrNameLst>
                                          <p:attrName>style.rotation</p:attrName>
                                        </p:attrNameLst>
                                      </p:cBhvr>
                                      <p:tavLst>
                                        <p:tav tm="0">
                                          <p:val>
                                            <p:fltVal val="360"/>
                                          </p:val>
                                        </p:tav>
                                        <p:tav tm="100000">
                                          <p:val>
                                            <p:fltVal val="0"/>
                                          </p:val>
                                        </p:tav>
                                      </p:tavLst>
                                    </p:anim>
                                    <p:animEffect transition="in" filter="fade">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179"/>
                                        </p:tgtEl>
                                        <p:attrNameLst>
                                          <p:attrName>style.visibility</p:attrName>
                                        </p:attrNameLst>
                                      </p:cBhvr>
                                      <p:to>
                                        <p:strVal val="visible"/>
                                      </p:to>
                                    </p:set>
                                    <p:animEffect transition="in" filter="fade">
                                      <p:cBhvr>
                                        <p:cTn id="15" dur="500"/>
                                        <p:tgtEl>
                                          <p:spTgt spid="7179"/>
                                        </p:tgtEl>
                                      </p:cBhvr>
                                    </p:animEffect>
                                    <p:anim calcmode="lin" valueType="num">
                                      <p:cBhvr>
                                        <p:cTn id="16" dur="500" fill="hold"/>
                                        <p:tgtEl>
                                          <p:spTgt spid="7179"/>
                                        </p:tgtEl>
                                        <p:attrNameLst>
                                          <p:attrName>ppt_x</p:attrName>
                                        </p:attrNameLst>
                                      </p:cBhvr>
                                      <p:tavLst>
                                        <p:tav tm="0">
                                          <p:val>
                                            <p:strVal val="#ppt_x"/>
                                          </p:val>
                                        </p:tav>
                                        <p:tav tm="100000">
                                          <p:val>
                                            <p:strVal val="#ppt_x"/>
                                          </p:val>
                                        </p:tav>
                                      </p:tavLst>
                                    </p:anim>
                                    <p:anim calcmode="lin" valueType="num">
                                      <p:cBhvr>
                                        <p:cTn id="17" dur="500" fill="hold"/>
                                        <p:tgtEl>
                                          <p:spTgt spid="7179"/>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7181"/>
                                        </p:tgtEl>
                                        <p:attrNameLst>
                                          <p:attrName>style.visibility</p:attrName>
                                        </p:attrNameLst>
                                      </p:cBhvr>
                                      <p:to>
                                        <p:strVal val="visible"/>
                                      </p:to>
                                    </p:set>
                                    <p:anim calcmode="lin" valueType="num">
                                      <p:cBhvr>
                                        <p:cTn id="22" dur="500" fill="hold"/>
                                        <p:tgtEl>
                                          <p:spTgt spid="7181"/>
                                        </p:tgtEl>
                                        <p:attrNameLst>
                                          <p:attrName>ppt_w</p:attrName>
                                        </p:attrNameLst>
                                      </p:cBhvr>
                                      <p:tavLst>
                                        <p:tav tm="0">
                                          <p:val>
                                            <p:fltVal val="0"/>
                                          </p:val>
                                        </p:tav>
                                        <p:tav tm="100000">
                                          <p:val>
                                            <p:strVal val="#ppt_w"/>
                                          </p:val>
                                        </p:tav>
                                      </p:tavLst>
                                    </p:anim>
                                    <p:anim calcmode="lin" valueType="num">
                                      <p:cBhvr>
                                        <p:cTn id="23" dur="500" fill="hold"/>
                                        <p:tgtEl>
                                          <p:spTgt spid="7181"/>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12" presetClass="entr" presetSubtype="1" fill="hold" grpId="0" nodeType="afterEffect">
                                  <p:stCondLst>
                                    <p:cond delay="0"/>
                                  </p:stCondLst>
                                  <p:childTnLst>
                                    <p:set>
                                      <p:cBhvr>
                                        <p:cTn id="26" dur="1" fill="hold">
                                          <p:stCondLst>
                                            <p:cond delay="0"/>
                                          </p:stCondLst>
                                        </p:cTn>
                                        <p:tgtEl>
                                          <p:spTgt spid="7180"/>
                                        </p:tgtEl>
                                        <p:attrNameLst>
                                          <p:attrName>style.visibility</p:attrName>
                                        </p:attrNameLst>
                                      </p:cBhvr>
                                      <p:to>
                                        <p:strVal val="visible"/>
                                      </p:to>
                                    </p:set>
                                    <p:animEffect transition="in" filter="slide(fromTop)">
                                      <p:cBhvr>
                                        <p:cTn id="27" dur="500"/>
                                        <p:tgtEl>
                                          <p:spTgt spid="7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nimBg="1"/>
      <p:bldP spid="7179" grpId="0" animBg="1"/>
      <p:bldP spid="7180" grpId="0" animBg="1"/>
      <p:bldP spid="718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19050" y="0"/>
            <a:ext cx="9137650" cy="6858000"/>
          </a:xfrm>
          <a:prstGeom prst="rect">
            <a:avLst/>
          </a:prstGeom>
          <a:solidFill>
            <a:schemeClr val="bg1"/>
          </a:solidFill>
          <a:ln>
            <a:noFill/>
          </a:ln>
          <a:extLst>
            <a:ext uri="{91240B29-F687-4F45-9708-019B960494DF}">
              <a14:hiddenLine xmlns:a14="http://schemas.microsoft.com/office/drawing/2010/main" w="9525">
                <a:solidFill>
                  <a:srgbClr val="000000"/>
                </a:solidFill>
                <a:round/>
                <a:headEnd type="none" w="sm" len="sm"/>
                <a:tailEnd type="none" w="sm" len="sm"/>
              </a14:hiddenLine>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2290" name="Text Box 2"/>
          <p:cNvSpPr txBox="1">
            <a:spLocks noChangeArrowheads="1"/>
          </p:cNvSpPr>
          <p:nvPr/>
        </p:nvSpPr>
        <p:spPr bwMode="auto">
          <a:xfrm>
            <a:off x="223838" y="908050"/>
            <a:ext cx="8410575" cy="5710238"/>
          </a:xfrm>
          <a:prstGeom prst="rect">
            <a:avLst/>
          </a:prstGeom>
          <a:solidFill>
            <a:schemeClr val="bg1"/>
          </a:solidFill>
          <a:ln w="9525">
            <a:solidFill>
              <a:srgbClr val="0000FF"/>
            </a:solidFill>
            <a:miter lim="800000"/>
          </a:ln>
          <a:effectLst/>
        </p:spPr>
        <p:txBody>
          <a:bodyPr>
            <a:spAutoFit/>
          </a:bodyPr>
          <a:lstStyle/>
          <a:p>
            <a:pPr eaLnBrk="1" hangingPunct="1">
              <a:lnSpc>
                <a:spcPct val="125000"/>
              </a:lnSpc>
              <a:defRPr/>
            </a:pPr>
            <a:r>
              <a:rPr lang="en-US" altLang="zh-CN" sz="2400" b="1" dirty="0">
                <a:solidFill>
                  <a:srgbClr val="008000"/>
                </a:solidFill>
                <a:latin typeface="Times New Roman" panose="02020603050405020304" pitchFamily="18" charset="0"/>
              </a:rPr>
              <a:t>       </a:t>
            </a:r>
            <a:endParaRPr lang="en-US" altLang="zh-CN" sz="2400" b="1" dirty="0">
              <a:solidFill>
                <a:srgbClr val="008000"/>
              </a:solidFill>
              <a:latin typeface="Times New Roman" panose="02020603050405020304" pitchFamily="18" charset="0"/>
            </a:endParaRPr>
          </a:p>
          <a:p>
            <a:pPr eaLnBrk="1" hangingPunct="1">
              <a:lnSpc>
                <a:spcPct val="125000"/>
              </a:lnSpc>
              <a:defRPr/>
            </a:pPr>
            <a:r>
              <a:rPr lang="en-US" altLang="zh-CN" sz="2400" b="1" dirty="0">
                <a:latin typeface="Times New Roman" panose="02020603050405020304" pitchFamily="18" charset="0"/>
              </a:rPr>
              <a:t>          </a:t>
            </a:r>
            <a:r>
              <a:rPr lang="zh-CN" sz="2600" b="1" dirty="0">
                <a:latin typeface="Times New Roman" panose="02020603050405020304" pitchFamily="18" charset="0"/>
              </a:rPr>
              <a:t>友元函数的说明</a:t>
            </a:r>
            <a:r>
              <a:rPr lang="zh-CN" altLang="en-US" sz="2600" b="1" dirty="0">
                <a:latin typeface="Times New Roman" panose="02020603050405020304" pitchFamily="18" charset="0"/>
              </a:rPr>
              <a:t>方法</a:t>
            </a:r>
            <a:r>
              <a:rPr lang="zh-CN" sz="2600" b="1" dirty="0">
                <a:latin typeface="Times New Roman" panose="02020603050405020304" pitchFamily="18" charset="0"/>
              </a:rPr>
              <a:t>：</a:t>
            </a:r>
            <a:endParaRPr lang="zh-CN" sz="2600" b="1" dirty="0">
              <a:latin typeface="Times New Roman" panose="02020603050405020304" pitchFamily="18" charset="0"/>
            </a:endParaRPr>
          </a:p>
          <a:p>
            <a:pPr eaLnBrk="1" hangingPunct="1">
              <a:lnSpc>
                <a:spcPct val="125000"/>
              </a:lnSpc>
              <a:defRPr/>
            </a:pPr>
            <a:r>
              <a:rPr lang="en-US" altLang="zh-CN" sz="2400" b="1" dirty="0">
                <a:solidFill>
                  <a:srgbClr val="0000FF"/>
                </a:solidFill>
                <a:effectLst>
                  <a:outerShdw blurRad="38100" dist="38100" dir="2700000" algn="tl">
                    <a:srgbClr val="000000">
                      <a:alpha val="43137"/>
                    </a:srgbClr>
                  </a:outerShdw>
                </a:effectLst>
                <a:latin typeface="Times New Roman" panose="02020603050405020304" pitchFamily="18" charset="0"/>
              </a:rPr>
              <a:t>       </a:t>
            </a:r>
            <a:r>
              <a:rPr lang="zh-CN" sz="2400" b="1" dirty="0">
                <a:solidFill>
                  <a:srgbClr val="0000FF"/>
                </a:solidFill>
                <a:effectLst>
                  <a:outerShdw blurRad="38100" dist="38100" dir="2700000" algn="tl">
                    <a:srgbClr val="000000">
                      <a:alpha val="43137"/>
                    </a:srgbClr>
                  </a:outerShdw>
                </a:effectLst>
                <a:latin typeface="Times New Roman" panose="02020603050405020304" pitchFamily="18" charset="0"/>
              </a:rPr>
              <a:t> </a:t>
            </a:r>
            <a:r>
              <a:rPr lang="en-US" altLang="zh-CN" sz="2400" b="1" dirty="0">
                <a:solidFill>
                  <a:srgbClr val="0000FF"/>
                </a:solidFill>
                <a:effectLst>
                  <a:outerShdw blurRad="38100" dist="38100" dir="2700000" algn="tl">
                    <a:srgbClr val="000000">
                      <a:alpha val="43137"/>
                    </a:srgbClr>
                  </a:outerShdw>
                </a:effectLst>
                <a:latin typeface="Times New Roman" panose="02020603050405020304" pitchFamily="18" charset="0"/>
              </a:rPr>
              <a:t>           </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f</a:t>
            </a:r>
            <a:r>
              <a:rPr lang="zh-CN"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riend</a:t>
            </a:r>
            <a:r>
              <a:rPr lang="zh-CN" alt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&lt;</a:t>
            </a:r>
            <a:r>
              <a:rPr 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返回值类型</a:t>
            </a:r>
            <a:r>
              <a:rPr lang="zh-CN" alt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&gt; &lt;</a:t>
            </a:r>
            <a:r>
              <a:rPr 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函数名</a:t>
            </a:r>
            <a:r>
              <a:rPr lang="zh-CN" alt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&gt; (&lt;</a:t>
            </a:r>
            <a:r>
              <a:rPr 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参数表</a:t>
            </a:r>
            <a:r>
              <a:rPr lang="zh-CN" alt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&gt;)</a:t>
            </a:r>
            <a:r>
              <a:rPr lang="zh-CN" altLang="en-US"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endParaRPr lang="zh-CN" alt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a:p>
            <a:pPr eaLnBrk="1" hangingPunct="1">
              <a:lnSpc>
                <a:spcPct val="125000"/>
              </a:lnSpc>
              <a:defRPr/>
            </a:pPr>
            <a:r>
              <a:rPr lang="zh-CN" sz="2600" b="1" dirty="0">
                <a:latin typeface="Times New Roman" panose="02020603050405020304" pitchFamily="18" charset="0"/>
              </a:rPr>
              <a:t>友元函数</a:t>
            </a:r>
            <a:r>
              <a:rPr lang="zh-CN" altLang="en-US" sz="2600" b="1" dirty="0">
                <a:latin typeface="Times New Roman" panose="02020603050405020304" pitchFamily="18" charset="0"/>
              </a:rPr>
              <a:t>的</a:t>
            </a:r>
            <a:r>
              <a:rPr lang="zh-CN" sz="2600" b="1" dirty="0">
                <a:latin typeface="Times New Roman" panose="02020603050405020304" pitchFamily="18" charset="0"/>
              </a:rPr>
              <a:t>特点：</a:t>
            </a:r>
            <a:endParaRPr lang="zh-CN" sz="2600" b="1" dirty="0">
              <a:latin typeface="Times New Roman" panose="02020603050405020304" pitchFamily="18" charset="0"/>
            </a:endParaRPr>
          </a:p>
          <a:p>
            <a:pPr eaLnBrk="1" hangingPunct="1">
              <a:lnSpc>
                <a:spcPct val="125000"/>
              </a:lnSpc>
              <a:defRPr/>
            </a:pPr>
            <a:r>
              <a:rPr lang="en-US" altLang="zh-CN" sz="2400" b="1" dirty="0">
                <a:latin typeface="Times New Roman" panose="02020603050405020304" pitchFamily="18" charset="0"/>
              </a:rPr>
              <a:t>      </a:t>
            </a:r>
            <a:r>
              <a:rPr lang="zh-CN" altLang="zh-CN" sz="2400" b="1" dirty="0">
                <a:latin typeface="Times New Roman" panose="02020603050405020304" pitchFamily="18" charset="0"/>
              </a:rPr>
              <a:t>1</a:t>
            </a:r>
            <a:r>
              <a:rPr lang="en-US" altLang="zh-CN" sz="2400" b="1" dirty="0">
                <a:latin typeface="Times New Roman" panose="02020603050405020304" pitchFamily="18" charset="0"/>
              </a:rPr>
              <a:t>. </a:t>
            </a:r>
            <a:r>
              <a:rPr lang="zh-CN" sz="2400" b="1" dirty="0">
                <a:latin typeface="Times New Roman" panose="02020603050405020304" pitchFamily="18" charset="0"/>
              </a:rPr>
              <a:t>一个类的</a:t>
            </a:r>
            <a:r>
              <a:rPr lang="zh-CN"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友元函数不是类的成员函数</a:t>
            </a:r>
            <a:r>
              <a:rPr lang="zh-CN" sz="2400" b="1" dirty="0">
                <a:latin typeface="Times New Roman" panose="02020603050405020304" pitchFamily="18" charset="0"/>
              </a:rPr>
              <a:t>，它是独立于类的</a:t>
            </a:r>
            <a:r>
              <a:rPr lang="zh-CN" altLang="en-US" sz="2400" b="1" dirty="0">
                <a:latin typeface="Times New Roman" panose="02020603050405020304" pitchFamily="18" charset="0"/>
              </a:rPr>
              <a:t>一般的</a:t>
            </a:r>
            <a:r>
              <a:rPr lang="zh-CN" sz="2400" b="1" dirty="0">
                <a:latin typeface="Times New Roman" panose="02020603050405020304" pitchFamily="18" charset="0"/>
              </a:rPr>
              <a:t>外部函数，可以访问这个类的所有私有和保护成员</a:t>
            </a:r>
            <a:r>
              <a:rPr lang="zh-CN" altLang="en-US" sz="2400" b="1" dirty="0">
                <a:latin typeface="Times New Roman" panose="02020603050405020304" pitchFamily="18" charset="0"/>
              </a:rPr>
              <a:t>。</a:t>
            </a:r>
            <a:endParaRPr lang="zh-CN" sz="2400" b="1" dirty="0">
              <a:latin typeface="Times New Roman" panose="02020603050405020304" pitchFamily="18" charset="0"/>
            </a:endParaRPr>
          </a:p>
          <a:p>
            <a:pPr eaLnBrk="1" hangingPunct="1">
              <a:lnSpc>
                <a:spcPct val="125000"/>
              </a:lnSpc>
              <a:defRPr/>
            </a:pPr>
            <a:r>
              <a:rPr lang="en-US" altLang="zh-CN" sz="2400" b="1" dirty="0">
                <a:latin typeface="Times New Roman" panose="02020603050405020304" pitchFamily="18" charset="0"/>
              </a:rPr>
              <a:t>      </a:t>
            </a:r>
            <a:r>
              <a:rPr lang="zh-CN" altLang="zh-CN" sz="2400" b="1" dirty="0">
                <a:latin typeface="Times New Roman" panose="02020603050405020304" pitchFamily="18" charset="0"/>
              </a:rPr>
              <a:t>2</a:t>
            </a:r>
            <a:r>
              <a:rPr lang="en-US" altLang="zh-CN" sz="2400" b="1" dirty="0">
                <a:latin typeface="Times New Roman" panose="02020603050405020304" pitchFamily="18" charset="0"/>
              </a:rPr>
              <a:t>. </a:t>
            </a:r>
            <a:r>
              <a:rPr kumimoji="1" lang="zh-CN" altLang="en-US" sz="2400" b="1" dirty="0">
                <a:latin typeface="宋体" panose="02010600030101010101" pitchFamily="2" charset="-122"/>
              </a:rPr>
              <a:t>从技术上讲，</a:t>
            </a:r>
            <a:r>
              <a:rPr kumimoji="1" lang="zh-CN" altLang="en-US"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可以在类定义中的任何一个位置声明友元函数</a:t>
            </a:r>
            <a:r>
              <a:rPr kumimoji="1" lang="zh-CN" altLang="en-US" sz="2400" b="1" dirty="0">
                <a:latin typeface="宋体" panose="02010600030101010101" pitchFamily="2" charset="-122"/>
              </a:rPr>
              <a:t>。因为该声明涉及到非成员函数，因此访问限定符（</a:t>
            </a:r>
            <a:r>
              <a:rPr kumimoji="1"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private, public, protected</a:t>
            </a:r>
            <a:r>
              <a:rPr kumimoji="1" lang="zh-CN" altLang="en-US" sz="2400" b="1" dirty="0">
                <a:latin typeface="宋体" panose="02010600030101010101" pitchFamily="2" charset="-122"/>
              </a:rPr>
              <a:t>）是不起作用的。但是，一般情况下很多人习惯上在类中首先给出友元函数的声明。</a:t>
            </a:r>
            <a:endParaRPr lang="en-US" altLang="zh-CN" sz="2400" b="1" dirty="0">
              <a:latin typeface="+mn-ea"/>
              <a:ea typeface="+mn-ea"/>
            </a:endParaRPr>
          </a:p>
          <a:p>
            <a:pPr eaLnBrk="1" hangingPunct="1">
              <a:lnSpc>
                <a:spcPct val="125000"/>
              </a:lnSpc>
              <a:defRPr/>
            </a:pPr>
            <a:r>
              <a:rPr lang="en-US" altLang="zh-CN" sz="2400" b="1" dirty="0">
                <a:latin typeface="Times New Roman" panose="02020603050405020304" pitchFamily="18" charset="0"/>
              </a:rPr>
              <a:t>      </a:t>
            </a:r>
            <a:r>
              <a:rPr lang="zh-CN" altLang="zh-CN" sz="2400" b="1" dirty="0">
                <a:latin typeface="Times New Roman" panose="02020603050405020304" pitchFamily="18" charset="0"/>
              </a:rPr>
              <a:t>3</a:t>
            </a:r>
            <a:r>
              <a:rPr lang="en-US" altLang="zh-CN" sz="2400" b="1" dirty="0">
                <a:latin typeface="Times New Roman" panose="02020603050405020304" pitchFamily="18" charset="0"/>
              </a:rPr>
              <a:t>. </a:t>
            </a:r>
            <a:r>
              <a:rPr lang="zh-CN" sz="2400" b="1" dirty="0">
                <a:latin typeface="Times New Roman" panose="02020603050405020304" pitchFamily="18" charset="0"/>
              </a:rPr>
              <a:t>友元函数可定义在类内</a:t>
            </a:r>
            <a:r>
              <a:rPr lang="zh-CN" altLang="en-US" sz="2400" b="1" dirty="0">
                <a:latin typeface="Times New Roman" panose="02020603050405020304" pitchFamily="18" charset="0"/>
              </a:rPr>
              <a:t>（内联）</a:t>
            </a:r>
            <a:r>
              <a:rPr lang="zh-CN" sz="2400" b="1" dirty="0">
                <a:latin typeface="Times New Roman" panose="02020603050405020304" pitchFamily="18" charset="0"/>
              </a:rPr>
              <a:t>或类外</a:t>
            </a:r>
            <a:r>
              <a:rPr lang="zh-CN" altLang="en-US" sz="2400" b="1" dirty="0">
                <a:latin typeface="Times New Roman" panose="02020603050405020304" pitchFamily="18" charset="0"/>
              </a:rPr>
              <a:t>。在</a:t>
            </a:r>
            <a:r>
              <a:rPr lang="zh-CN" altLang="en-US"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类外</a:t>
            </a:r>
            <a:r>
              <a:rPr lang="zh-CN"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定义</a:t>
            </a:r>
            <a:r>
              <a:rPr lang="zh-CN" altLang="en-US" sz="2400" b="1" dirty="0">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时</a:t>
            </a:r>
            <a:r>
              <a:rPr lang="zh-CN" altLang="en-US" sz="2400" b="1" dirty="0">
                <a:latin typeface="Times New Roman" panose="02020603050405020304" pitchFamily="18" charset="0"/>
              </a:rPr>
              <a:t>，</a:t>
            </a:r>
            <a:r>
              <a:rPr lang="zh-CN" sz="2400" b="1" dirty="0">
                <a:latin typeface="Times New Roman" panose="02020603050405020304" pitchFamily="18" charset="0"/>
              </a:rPr>
              <a:t>格式与普通函数相同</a:t>
            </a:r>
            <a:r>
              <a:rPr lang="zh-CN" altLang="en-US" sz="2400" b="1" dirty="0">
                <a:latin typeface="Times New Roman" panose="02020603050405020304" pitchFamily="18" charset="0"/>
              </a:rPr>
              <a:t>，</a:t>
            </a:r>
            <a:r>
              <a:rPr lang="zh-CN" altLang="en-US"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不需要加</a:t>
            </a:r>
            <a:r>
              <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friend</a:t>
            </a:r>
            <a:r>
              <a:rPr lang="zh-CN" altLang="en-US" sz="2400" b="1" dirty="0">
                <a:solidFill>
                  <a:srgbClr val="FF0000"/>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关键字和 </a:t>
            </a:r>
            <a:r>
              <a:rPr lang="zh-CN" altLang="en-US"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类名</a:t>
            </a:r>
            <a:r>
              <a:rPr lang="en-US" altLang="zh-CN" sz="2400" b="1">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rPr>
              <a:t>::</a:t>
            </a:r>
            <a:endParaRPr lang="en-US" altLang="zh-CN" sz="2400" b="1" dirty="0">
              <a:solidFill>
                <a:srgbClr val="0000FF"/>
              </a:solidFill>
              <a:effectLst>
                <a:outerShdw blurRad="38100" dist="38100" dir="2700000" algn="tl">
                  <a:srgbClr val="000000">
                    <a:alpha val="43137"/>
                  </a:srgbClr>
                </a:outerShdw>
              </a:effectLst>
              <a:latin typeface="黑体" panose="02010609060101010101" pitchFamily="2" charset="-122"/>
              <a:ea typeface="黑体" panose="02010609060101010101" pitchFamily="2" charset="-122"/>
            </a:endParaRPr>
          </a:p>
        </p:txBody>
      </p:sp>
      <p:sp>
        <p:nvSpPr>
          <p:cNvPr id="14340" name="Rectangle 4">
            <a:hlinkClick r:id="" action="ppaction://hlinkshowjump?jump=nextslide"/>
          </p:cNvPr>
          <p:cNvSpPr>
            <a:spLocks noChangeArrowheads="1"/>
          </p:cNvSpPr>
          <p:nvPr/>
        </p:nvSpPr>
        <p:spPr bwMode="auto">
          <a:xfrm>
            <a:off x="7872413" y="6434138"/>
            <a:ext cx="3429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341" name="Oval 5">
            <a:hlinkClick r:id="rId1" action="ppaction://hlinksldjump"/>
          </p:cNvPr>
          <p:cNvSpPr>
            <a:spLocks noChangeArrowheads="1"/>
          </p:cNvSpPr>
          <p:nvPr/>
        </p:nvSpPr>
        <p:spPr bwMode="auto">
          <a:xfrm>
            <a:off x="8291513" y="6438900"/>
            <a:ext cx="68580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342" name="Rectangle 2"/>
          <p:cNvSpPr txBox="1">
            <a:spLocks noChangeArrowheads="1"/>
          </p:cNvSpPr>
          <p:nvPr/>
        </p:nvSpPr>
        <p:spPr bwMode="auto">
          <a:xfrm>
            <a:off x="1189038" y="560388"/>
            <a:ext cx="5400675" cy="695325"/>
          </a:xfrm>
          <a:prstGeom prst="rect">
            <a:avLst/>
          </a:prstGeom>
          <a:gradFill rotWithShape="1">
            <a:gsLst>
              <a:gs pos="0">
                <a:srgbClr val="0000FF"/>
              </a:gs>
              <a:gs pos="100000">
                <a:srgbClr val="000076"/>
              </a:gs>
            </a:gsLst>
            <a:path path="shape">
              <a:fillToRect l="50000" t="50000" r="50000" b="50000"/>
            </a:path>
          </a:gradFill>
          <a:ln w="9525">
            <a:solidFill>
              <a:srgbClr val="FF9900"/>
            </a:solidFill>
            <a:miter lim="800000"/>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zh-CN" altLang="en-US" sz="3600" b="1">
                <a:solidFill>
                  <a:schemeClr val="bg1"/>
                </a:solidFill>
                <a:latin typeface="宋体" panose="02010600030101010101" pitchFamily="2" charset="-122"/>
              </a:rPr>
              <a:t>关于友元函数的说明：</a:t>
            </a:r>
            <a:endParaRPr lang="zh-CN" altLang="en-US" sz="3600" b="1">
              <a:solidFill>
                <a:schemeClr val="bg1"/>
              </a:solidFill>
              <a:latin typeface="宋体" panose="02010600030101010101" pitchFamily="2" charset="-122"/>
            </a:endParaRPr>
          </a:p>
        </p:txBody>
      </p:sp>
      <p:pic>
        <p:nvPicPr>
          <p:cNvPr id="14343" name="Picture 6" descr="cf62cb32105cb9d11a4cff2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 y="0"/>
            <a:ext cx="1016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5362" name="Rectangle 5"/>
          <p:cNvSpPr>
            <a:spLocks noChangeArrowheads="1"/>
          </p:cNvSpPr>
          <p:nvPr/>
        </p:nvSpPr>
        <p:spPr bwMode="auto">
          <a:xfrm>
            <a:off x="179388" y="404813"/>
            <a:ext cx="8785225" cy="6264275"/>
          </a:xfrm>
          <a:prstGeom prst="rect">
            <a:avLst/>
          </a:prstGeom>
          <a:noFill/>
          <a:ln w="9525">
            <a:solidFill>
              <a:srgbClr val="0000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5363" name="Rectangle 2"/>
          <p:cNvSpPr>
            <a:spLocks noGrp="1" noChangeArrowheads="1"/>
          </p:cNvSpPr>
          <p:nvPr>
            <p:ph type="title"/>
          </p:nvPr>
        </p:nvSpPr>
        <p:spPr>
          <a:xfrm>
            <a:off x="971550" y="188913"/>
            <a:ext cx="5400675" cy="695325"/>
          </a:xfrm>
          <a:gradFill rotWithShape="1">
            <a:gsLst>
              <a:gs pos="0">
                <a:srgbClr val="0000FF"/>
              </a:gs>
              <a:gs pos="100000">
                <a:srgbClr val="000076"/>
              </a:gs>
            </a:gsLst>
            <a:path path="shape">
              <a:fillToRect l="50000" t="50000" r="50000" b="50000"/>
            </a:path>
          </a:gradFill>
          <a:ln>
            <a:solidFill>
              <a:srgbClr val="FF9900"/>
            </a:solidFill>
            <a:miter lim="800000"/>
          </a:ln>
        </p:spPr>
        <p:txBody>
          <a:bodyPr/>
          <a:lstStyle/>
          <a:p>
            <a:pPr algn="ctr" eaLnBrk="1" hangingPunct="1"/>
            <a:r>
              <a:rPr lang="zh-CN" altLang="en-US" sz="3600" b="1">
                <a:solidFill>
                  <a:schemeClr val="bg1"/>
                </a:solidFill>
                <a:latin typeface="宋体" panose="02010600030101010101" pitchFamily="2" charset="-122"/>
              </a:rPr>
              <a:t>关于友元函数的说明：</a:t>
            </a:r>
            <a:endParaRPr lang="zh-CN" altLang="en-US" sz="3600" b="1">
              <a:solidFill>
                <a:schemeClr val="bg1"/>
              </a:solidFill>
              <a:latin typeface="宋体" panose="02010600030101010101" pitchFamily="2" charset="-122"/>
            </a:endParaRPr>
          </a:p>
        </p:txBody>
      </p:sp>
      <p:pic>
        <p:nvPicPr>
          <p:cNvPr id="15364"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Rectangle 3"/>
          <p:cNvSpPr>
            <a:spLocks noGrp="1" noChangeArrowheads="1"/>
          </p:cNvSpPr>
          <p:nvPr>
            <p:ph type="body" idx="1"/>
          </p:nvPr>
        </p:nvSpPr>
        <p:spPr>
          <a:xfrm>
            <a:off x="690563" y="915988"/>
            <a:ext cx="8280400" cy="2863850"/>
          </a:xfrm>
        </p:spPr>
        <p:txBody>
          <a:bodyPr>
            <a:spAutoFit/>
          </a:bodyPr>
          <a:lstStyle/>
          <a:p>
            <a:pPr marL="0" indent="0" algn="just" eaLnBrk="1" hangingPunct="1">
              <a:lnSpc>
                <a:spcPct val="125000"/>
              </a:lnSpc>
              <a:spcBef>
                <a:spcPct val="0"/>
              </a:spcBef>
              <a:buClrTx/>
              <a:buSzTx/>
              <a:buFontTx/>
              <a:buNone/>
              <a:defRPr/>
            </a:pPr>
            <a:r>
              <a:rPr kumimoji="1" lang="en-US" altLang="zh-CN" sz="2600" b="1" dirty="0">
                <a:latin typeface="宋体" panose="02010600030101010101" pitchFamily="2" charset="-122"/>
              </a:rPr>
              <a:t>   </a:t>
            </a:r>
            <a:r>
              <a:rPr kumimoji="1" lang="en-US" altLang="zh-CN" sz="2400" b="1" dirty="0">
                <a:latin typeface="宋体" panose="02010600030101010101" pitchFamily="2" charset="-122"/>
              </a:rPr>
              <a:t>4.</a:t>
            </a:r>
            <a:r>
              <a:rPr kumimoji="1" lang="zh-CN" altLang="en-US" sz="2400" b="1" dirty="0"/>
              <a:t>友元函数一般带有一个该类的</a:t>
            </a:r>
            <a:r>
              <a:rPr kumimoji="1" lang="zh-CN" altLang="en-US" sz="2400" b="1" dirty="0">
                <a:solidFill>
                  <a:srgbClr val="0000FF"/>
                </a:solidFill>
                <a:effectLst>
                  <a:outerShdw blurRad="38100" dist="38100" dir="2700000" algn="tl">
                    <a:srgbClr val="C0C0C0"/>
                  </a:outerShdw>
                </a:effectLst>
                <a:ea typeface="黑体" panose="02010609060101010101" pitchFamily="2" charset="-122"/>
              </a:rPr>
              <a:t>入口参数</a:t>
            </a:r>
            <a:r>
              <a:rPr kumimoji="1" lang="zh-CN" altLang="en-US" sz="2400" b="1" dirty="0"/>
              <a:t>。因为友元函数不是类的成员，没有</a:t>
            </a:r>
            <a:r>
              <a:rPr kumimoji="1" lang="en-US" altLang="zh-CN" sz="2400" b="1" dirty="0"/>
              <a:t>this</a:t>
            </a:r>
            <a:r>
              <a:rPr kumimoji="1" lang="zh-CN" altLang="en-US" sz="2400" b="1" dirty="0"/>
              <a:t>指针，所以它不能直接引用对象成员的名称，它必须通过作为入口参数传递进来的对象名或对象指针来引用该对象的成员。</a:t>
            </a:r>
            <a:endParaRPr kumimoji="1" lang="en-US" altLang="zh-CN" sz="2400" b="1" dirty="0"/>
          </a:p>
          <a:p>
            <a:pPr marL="914400" lvl="2" indent="0">
              <a:buFont typeface="Wingdings" panose="05000000000000000000" pitchFamily="2" charset="2"/>
              <a:buNone/>
              <a:defRPr/>
            </a:pPr>
            <a:r>
              <a:rPr lang="zh-CN" altLang="zh-CN" b="1" dirty="0">
                <a:effectLst>
                  <a:outerShdw blurRad="38100" dist="38100" dir="2700000" algn="tl">
                    <a:srgbClr val="000000">
                      <a:alpha val="43137"/>
                    </a:srgbClr>
                  </a:outerShdw>
                </a:effectLst>
                <a:latin typeface="+mn-ea"/>
              </a:rPr>
              <a:t>对象名.成员名</a:t>
            </a:r>
            <a:endParaRPr lang="zh-CN" altLang="zh-CN" b="1" dirty="0">
              <a:effectLst>
                <a:outerShdw blurRad="38100" dist="38100" dir="2700000" algn="tl">
                  <a:srgbClr val="000000">
                    <a:alpha val="43137"/>
                  </a:srgbClr>
                </a:outerShdw>
              </a:effectLst>
              <a:latin typeface="+mn-ea"/>
            </a:endParaRPr>
          </a:p>
          <a:p>
            <a:pPr marL="914400" lvl="2" indent="0">
              <a:buFont typeface="Wingdings" panose="05000000000000000000" pitchFamily="2" charset="2"/>
              <a:buNone/>
              <a:defRPr/>
            </a:pPr>
            <a:r>
              <a:rPr lang="zh-CN" altLang="zh-CN" b="1" dirty="0">
                <a:effectLst>
                  <a:outerShdw blurRad="38100" dist="38100" dir="2700000" algn="tl">
                    <a:srgbClr val="000000">
                      <a:alpha val="43137"/>
                    </a:srgbClr>
                  </a:outerShdw>
                </a:effectLst>
                <a:latin typeface="+mn-ea"/>
              </a:rPr>
              <a:t>对象指针-&gt;成员名</a:t>
            </a:r>
            <a:r>
              <a:rPr kumimoji="1" lang="en-US" altLang="zh-CN" b="1" dirty="0">
                <a:effectLst>
                  <a:outerShdw blurRad="38100" dist="38100" dir="2700000" algn="tl">
                    <a:srgbClr val="000000">
                      <a:alpha val="43137"/>
                    </a:srgbClr>
                  </a:outerShdw>
                </a:effectLst>
                <a:latin typeface="+mn-ea"/>
              </a:rPr>
              <a:t> </a:t>
            </a:r>
            <a:endParaRPr kumimoji="1" lang="zh-CN" altLang="en-US" b="1" dirty="0">
              <a:effectLst>
                <a:outerShdw blurRad="38100" dist="38100" dir="2700000" algn="tl">
                  <a:srgbClr val="000000">
                    <a:alpha val="43137"/>
                  </a:srgbClr>
                </a:outerShdw>
              </a:effectLst>
              <a:latin typeface="+mn-ea"/>
            </a:endParaRPr>
          </a:p>
        </p:txBody>
      </p:sp>
      <p:grpSp>
        <p:nvGrpSpPr>
          <p:cNvPr id="8206" name="Group 14"/>
          <p:cNvGrpSpPr/>
          <p:nvPr/>
        </p:nvGrpSpPr>
        <p:grpSpPr bwMode="auto">
          <a:xfrm>
            <a:off x="395288" y="3984625"/>
            <a:ext cx="8424862" cy="2200275"/>
            <a:chOff x="204" y="2770"/>
            <a:chExt cx="5307" cy="1386"/>
          </a:xfrm>
        </p:grpSpPr>
        <p:sp>
          <p:nvSpPr>
            <p:cNvPr id="15369" name="Text Box 8"/>
            <p:cNvSpPr txBox="1">
              <a:spLocks noChangeArrowheads="1"/>
            </p:cNvSpPr>
            <p:nvPr/>
          </p:nvSpPr>
          <p:spPr bwMode="auto">
            <a:xfrm>
              <a:off x="204" y="2770"/>
              <a:ext cx="5307" cy="1386"/>
            </a:xfrm>
            <a:prstGeom prst="rect">
              <a:avLst/>
            </a:prstGeom>
            <a:solidFill>
              <a:srgbClr val="E5FFE5"/>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80000" tIns="108000" rIns="180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600" b="1">
                  <a:solidFill>
                    <a:srgbClr val="0000FF"/>
                  </a:solidFill>
                </a:rPr>
                <a:t>void</a:t>
              </a:r>
              <a:r>
                <a:rPr lang="en-US" altLang="zh-CN" sz="2600" b="1"/>
                <a:t> display (Circle c1)</a:t>
              </a:r>
              <a:endParaRPr lang="en-US" altLang="zh-CN" sz="2600" b="1"/>
            </a:p>
            <a:p>
              <a:pPr eaLnBrk="1" hangingPunct="1">
                <a:spcBef>
                  <a:spcPct val="0"/>
                </a:spcBef>
                <a:buClrTx/>
                <a:buSzTx/>
                <a:buFontTx/>
                <a:buNone/>
              </a:pPr>
              <a:r>
                <a:rPr lang="en-US" altLang="zh-CN" sz="2600" b="1"/>
                <a:t>{    cout&lt;&lt;"the center of the circle is : "</a:t>
              </a:r>
              <a:endParaRPr lang="en-US" altLang="zh-CN" sz="2600" b="1"/>
            </a:p>
            <a:p>
              <a:pPr eaLnBrk="1" hangingPunct="1">
                <a:spcBef>
                  <a:spcPct val="0"/>
                </a:spcBef>
                <a:buClrTx/>
                <a:buSzTx/>
                <a:buFontTx/>
                <a:buNone/>
              </a:pPr>
              <a:r>
                <a:rPr lang="en-US" altLang="zh-CN" sz="2600" b="1"/>
                <a:t>	    &lt;&lt;c1.center.x &lt;&lt;","&lt;&lt;c1.center.y ;</a:t>
              </a:r>
              <a:endParaRPr lang="en-US" altLang="zh-CN" sz="2600" b="1"/>
            </a:p>
            <a:p>
              <a:pPr eaLnBrk="1" hangingPunct="1">
                <a:spcBef>
                  <a:spcPct val="0"/>
                </a:spcBef>
                <a:buClrTx/>
                <a:buSzTx/>
                <a:buFontTx/>
                <a:buNone/>
              </a:pPr>
              <a:r>
                <a:rPr lang="en-US" altLang="zh-CN" sz="2600" b="1"/>
                <a:t>      cout&lt;&lt;"  the radius is : "&lt;&lt;c1.radius&lt;&lt;endl;</a:t>
              </a:r>
              <a:endParaRPr lang="en-US" altLang="zh-CN" sz="2600" b="1"/>
            </a:p>
            <a:p>
              <a:pPr eaLnBrk="1" hangingPunct="1">
                <a:spcBef>
                  <a:spcPct val="0"/>
                </a:spcBef>
                <a:buClrTx/>
                <a:buSzTx/>
                <a:buFontTx/>
                <a:buNone/>
              </a:pPr>
              <a:r>
                <a:rPr lang="en-US" altLang="zh-CN" sz="2600" b="1"/>
                <a:t>}</a:t>
              </a:r>
              <a:endParaRPr lang="en-US" altLang="zh-CN" sz="2600" b="1"/>
            </a:p>
          </p:txBody>
        </p:sp>
        <p:sp>
          <p:nvSpPr>
            <p:cNvPr id="15370" name="Line 9"/>
            <p:cNvSpPr>
              <a:spLocks noChangeShapeType="1"/>
            </p:cNvSpPr>
            <p:nvPr/>
          </p:nvSpPr>
          <p:spPr bwMode="auto">
            <a:xfrm>
              <a:off x="1453" y="3566"/>
              <a:ext cx="1069" cy="0"/>
            </a:xfrm>
            <a:prstGeom prst="line">
              <a:avLst/>
            </a:prstGeom>
            <a:noFill/>
            <a:ln w="3810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1" name="Line 10"/>
            <p:cNvSpPr>
              <a:spLocks noChangeShapeType="1"/>
            </p:cNvSpPr>
            <p:nvPr/>
          </p:nvSpPr>
          <p:spPr bwMode="auto">
            <a:xfrm>
              <a:off x="3459" y="3566"/>
              <a:ext cx="1070" cy="0"/>
            </a:xfrm>
            <a:prstGeom prst="line">
              <a:avLst/>
            </a:prstGeom>
            <a:noFill/>
            <a:ln w="3810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372" name="Line 11"/>
            <p:cNvSpPr>
              <a:spLocks noChangeShapeType="1"/>
            </p:cNvSpPr>
            <p:nvPr/>
          </p:nvSpPr>
          <p:spPr bwMode="auto">
            <a:xfrm>
              <a:off x="3577" y="3838"/>
              <a:ext cx="891" cy="0"/>
            </a:xfrm>
            <a:prstGeom prst="line">
              <a:avLst/>
            </a:prstGeom>
            <a:noFill/>
            <a:ln w="3810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8205" name="Text Box 13"/>
          <p:cNvSpPr txBox="1">
            <a:spLocks noChangeArrowheads="1"/>
          </p:cNvSpPr>
          <p:nvPr/>
        </p:nvSpPr>
        <p:spPr bwMode="auto">
          <a:xfrm>
            <a:off x="5292725" y="3879850"/>
            <a:ext cx="3170238" cy="590550"/>
          </a:xfrm>
          <a:prstGeom prst="rect">
            <a:avLst/>
          </a:prstGeom>
          <a:solidFill>
            <a:schemeClr val="bg1"/>
          </a:solidFill>
          <a:ln w="28575">
            <a:solidFill>
              <a:srgbClr val="CC0000"/>
            </a:solidFill>
            <a:miter lim="800000"/>
            <a:headEnd type="none" w="sm" len="sm"/>
            <a:tailEnd type="none" w="sm" len="sm"/>
          </a:ln>
          <a:effectLst/>
        </p:spPr>
        <p:txBody>
          <a:bodyPr>
            <a:spAutoFit/>
          </a:bodyPr>
          <a:lstStyle/>
          <a:p>
            <a:pPr algn="ctr" eaLnBrk="1" hangingPunct="1">
              <a:lnSpc>
                <a:spcPct val="110000"/>
              </a:lnSpc>
              <a:spcBef>
                <a:spcPct val="50000"/>
              </a:spcBef>
              <a:defRPr/>
            </a:pPr>
            <a:r>
              <a:rPr lang="en-US" altLang="zh-CN" sz="2800" b="1">
                <a:effectLst>
                  <a:outerShdw blurRad="38100" dist="38100" dir="2700000" algn="tl">
                    <a:srgbClr val="C0C0C0"/>
                  </a:outerShdw>
                </a:effectLst>
              </a:rPr>
              <a:t>circle_main.cpp</a:t>
            </a:r>
            <a:endParaRPr lang="en-US" altLang="zh-CN" sz="2800" b="1">
              <a:effectLst>
                <a:outerShdw blurRad="38100" dist="38100" dir="2700000" algn="tl">
                  <a:srgbClr val="C0C0C0"/>
                </a:outerShdw>
              </a:effectLst>
            </a:endParaRPr>
          </a:p>
        </p:txBody>
      </p:sp>
      <p:pic>
        <p:nvPicPr>
          <p:cNvPr id="8199"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097838" y="5661025"/>
            <a:ext cx="9382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8206"/>
                                        </p:tgtEl>
                                        <p:attrNameLst>
                                          <p:attrName>style.visibility</p:attrName>
                                        </p:attrNameLst>
                                      </p:cBhvr>
                                      <p:to>
                                        <p:strVal val="visible"/>
                                      </p:to>
                                    </p:set>
                                    <p:anim calcmode="lin" valueType="num">
                                      <p:cBhvr>
                                        <p:cTn id="7" dur="500" fill="hold"/>
                                        <p:tgtEl>
                                          <p:spTgt spid="8206"/>
                                        </p:tgtEl>
                                        <p:attrNameLst>
                                          <p:attrName>ppt_w</p:attrName>
                                        </p:attrNameLst>
                                      </p:cBhvr>
                                      <p:tavLst>
                                        <p:tav tm="0">
                                          <p:val>
                                            <p:fltVal val="0"/>
                                          </p:val>
                                        </p:tav>
                                        <p:tav tm="100000">
                                          <p:val>
                                            <p:strVal val="#ppt_w"/>
                                          </p:val>
                                        </p:tav>
                                      </p:tavLst>
                                    </p:anim>
                                    <p:anim calcmode="lin" valueType="num">
                                      <p:cBhvr>
                                        <p:cTn id="8" dur="500" fill="hold"/>
                                        <p:tgtEl>
                                          <p:spTgt spid="820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8205"/>
                                        </p:tgtEl>
                                        <p:attrNameLst>
                                          <p:attrName>style.visibility</p:attrName>
                                        </p:attrNameLst>
                                      </p:cBhvr>
                                      <p:to>
                                        <p:strVal val="visible"/>
                                      </p:to>
                                    </p:set>
                                    <p:animEffect transition="in" filter="wipe(down)">
                                      <p:cBhvr>
                                        <p:cTn id="13" dur="580">
                                          <p:stCondLst>
                                            <p:cond delay="0"/>
                                          </p:stCondLst>
                                        </p:cTn>
                                        <p:tgtEl>
                                          <p:spTgt spid="8205"/>
                                        </p:tgtEl>
                                      </p:cBhvr>
                                    </p:animEffect>
                                    <p:anim calcmode="lin" valueType="num">
                                      <p:cBhvr>
                                        <p:cTn id="14" dur="1822" tmFilter="0,0; 0.14,0.36; 0.43,0.73; 0.71,0.91; 1.0,1.0">
                                          <p:stCondLst>
                                            <p:cond delay="0"/>
                                          </p:stCondLst>
                                        </p:cTn>
                                        <p:tgtEl>
                                          <p:spTgt spid="820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820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820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820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8205"/>
                                        </p:tgtEl>
                                        <p:attrNameLst>
                                          <p:attrName>ppt_y</p:attrName>
                                        </p:attrNameLst>
                                      </p:cBhvr>
                                      <p:tavLst>
                                        <p:tav tm="0" fmla="#ppt_y-sin(pi*$)/81">
                                          <p:val>
                                            <p:fltVal val="0"/>
                                          </p:val>
                                        </p:tav>
                                        <p:tav tm="100000">
                                          <p:val>
                                            <p:fltVal val="1"/>
                                          </p:val>
                                        </p:tav>
                                      </p:tavLst>
                                    </p:anim>
                                    <p:animScale>
                                      <p:cBhvr>
                                        <p:cTn id="19" dur="26">
                                          <p:stCondLst>
                                            <p:cond delay="650"/>
                                          </p:stCondLst>
                                        </p:cTn>
                                        <p:tgtEl>
                                          <p:spTgt spid="8205"/>
                                        </p:tgtEl>
                                      </p:cBhvr>
                                      <p:to x="100000" y="60000"/>
                                    </p:animScale>
                                    <p:animScale>
                                      <p:cBhvr>
                                        <p:cTn id="20" dur="166" decel="50000">
                                          <p:stCondLst>
                                            <p:cond delay="676"/>
                                          </p:stCondLst>
                                        </p:cTn>
                                        <p:tgtEl>
                                          <p:spTgt spid="8205"/>
                                        </p:tgtEl>
                                      </p:cBhvr>
                                      <p:to x="100000" y="100000"/>
                                    </p:animScale>
                                    <p:animScale>
                                      <p:cBhvr>
                                        <p:cTn id="21" dur="26">
                                          <p:stCondLst>
                                            <p:cond delay="1312"/>
                                          </p:stCondLst>
                                        </p:cTn>
                                        <p:tgtEl>
                                          <p:spTgt spid="8205"/>
                                        </p:tgtEl>
                                      </p:cBhvr>
                                      <p:to x="100000" y="80000"/>
                                    </p:animScale>
                                    <p:animScale>
                                      <p:cBhvr>
                                        <p:cTn id="22" dur="166" decel="50000">
                                          <p:stCondLst>
                                            <p:cond delay="1338"/>
                                          </p:stCondLst>
                                        </p:cTn>
                                        <p:tgtEl>
                                          <p:spTgt spid="8205"/>
                                        </p:tgtEl>
                                      </p:cBhvr>
                                      <p:to x="100000" y="100000"/>
                                    </p:animScale>
                                    <p:animScale>
                                      <p:cBhvr>
                                        <p:cTn id="23" dur="26">
                                          <p:stCondLst>
                                            <p:cond delay="1642"/>
                                          </p:stCondLst>
                                        </p:cTn>
                                        <p:tgtEl>
                                          <p:spTgt spid="8205"/>
                                        </p:tgtEl>
                                      </p:cBhvr>
                                      <p:to x="100000" y="90000"/>
                                    </p:animScale>
                                    <p:animScale>
                                      <p:cBhvr>
                                        <p:cTn id="24" dur="166" decel="50000">
                                          <p:stCondLst>
                                            <p:cond delay="1668"/>
                                          </p:stCondLst>
                                        </p:cTn>
                                        <p:tgtEl>
                                          <p:spTgt spid="8205"/>
                                        </p:tgtEl>
                                      </p:cBhvr>
                                      <p:to x="100000" y="100000"/>
                                    </p:animScale>
                                    <p:animScale>
                                      <p:cBhvr>
                                        <p:cTn id="25" dur="26">
                                          <p:stCondLst>
                                            <p:cond delay="1808"/>
                                          </p:stCondLst>
                                        </p:cTn>
                                        <p:tgtEl>
                                          <p:spTgt spid="8205"/>
                                        </p:tgtEl>
                                      </p:cBhvr>
                                      <p:to x="100000" y="95000"/>
                                    </p:animScale>
                                    <p:animScale>
                                      <p:cBhvr>
                                        <p:cTn id="26" dur="166" decel="50000">
                                          <p:stCondLst>
                                            <p:cond delay="1834"/>
                                          </p:stCondLst>
                                        </p:cTn>
                                        <p:tgtEl>
                                          <p:spTgt spid="8205"/>
                                        </p:tgtEl>
                                      </p:cBhvr>
                                      <p:to x="100000" y="100000"/>
                                    </p:animScale>
                                  </p:childTnLst>
                                </p:cTn>
                              </p:par>
                            </p:childTnLst>
                          </p:cTn>
                        </p:par>
                        <p:par>
                          <p:cTn id="27" fill="hold">
                            <p:stCondLst>
                              <p:cond delay="2000"/>
                            </p:stCondLst>
                            <p:childTnLst>
                              <p:par>
                                <p:cTn id="28" presetID="26" presetClass="entr" presetSubtype="0" fill="hold" nodeType="afterEffect">
                                  <p:stCondLst>
                                    <p:cond delay="0"/>
                                  </p:stCondLst>
                                  <p:childTnLst>
                                    <p:set>
                                      <p:cBhvr>
                                        <p:cTn id="29" dur="1" fill="hold">
                                          <p:stCondLst>
                                            <p:cond delay="0"/>
                                          </p:stCondLst>
                                        </p:cTn>
                                        <p:tgtEl>
                                          <p:spTgt spid="8199"/>
                                        </p:tgtEl>
                                        <p:attrNameLst>
                                          <p:attrName>style.visibility</p:attrName>
                                        </p:attrNameLst>
                                      </p:cBhvr>
                                      <p:to>
                                        <p:strVal val="visible"/>
                                      </p:to>
                                    </p:set>
                                    <p:animEffect transition="in" filter="wipe(down)">
                                      <p:cBhvr>
                                        <p:cTn id="30" dur="580">
                                          <p:stCondLst>
                                            <p:cond delay="0"/>
                                          </p:stCondLst>
                                        </p:cTn>
                                        <p:tgtEl>
                                          <p:spTgt spid="8199"/>
                                        </p:tgtEl>
                                      </p:cBhvr>
                                    </p:animEffect>
                                    <p:anim calcmode="lin" valueType="num">
                                      <p:cBhvr>
                                        <p:cTn id="31" dur="1822" tmFilter="0,0; 0.14,0.36; 0.43,0.73; 0.71,0.91; 1.0,1.0">
                                          <p:stCondLst>
                                            <p:cond delay="0"/>
                                          </p:stCondLst>
                                        </p:cTn>
                                        <p:tgtEl>
                                          <p:spTgt spid="8199"/>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8199"/>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8199"/>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8199"/>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8199"/>
                                        </p:tgtEl>
                                        <p:attrNameLst>
                                          <p:attrName>ppt_y</p:attrName>
                                        </p:attrNameLst>
                                      </p:cBhvr>
                                      <p:tavLst>
                                        <p:tav tm="0" fmla="#ppt_y-sin(pi*$)/81">
                                          <p:val>
                                            <p:fltVal val="0"/>
                                          </p:val>
                                        </p:tav>
                                        <p:tav tm="100000">
                                          <p:val>
                                            <p:fltVal val="1"/>
                                          </p:val>
                                        </p:tav>
                                      </p:tavLst>
                                    </p:anim>
                                    <p:animScale>
                                      <p:cBhvr>
                                        <p:cTn id="36" dur="26">
                                          <p:stCondLst>
                                            <p:cond delay="650"/>
                                          </p:stCondLst>
                                        </p:cTn>
                                        <p:tgtEl>
                                          <p:spTgt spid="8199"/>
                                        </p:tgtEl>
                                      </p:cBhvr>
                                      <p:to x="100000" y="60000"/>
                                    </p:animScale>
                                    <p:animScale>
                                      <p:cBhvr>
                                        <p:cTn id="37" dur="166" decel="50000">
                                          <p:stCondLst>
                                            <p:cond delay="676"/>
                                          </p:stCondLst>
                                        </p:cTn>
                                        <p:tgtEl>
                                          <p:spTgt spid="8199"/>
                                        </p:tgtEl>
                                      </p:cBhvr>
                                      <p:to x="100000" y="100000"/>
                                    </p:animScale>
                                    <p:animScale>
                                      <p:cBhvr>
                                        <p:cTn id="38" dur="26">
                                          <p:stCondLst>
                                            <p:cond delay="1312"/>
                                          </p:stCondLst>
                                        </p:cTn>
                                        <p:tgtEl>
                                          <p:spTgt spid="8199"/>
                                        </p:tgtEl>
                                      </p:cBhvr>
                                      <p:to x="100000" y="80000"/>
                                    </p:animScale>
                                    <p:animScale>
                                      <p:cBhvr>
                                        <p:cTn id="39" dur="166" decel="50000">
                                          <p:stCondLst>
                                            <p:cond delay="1338"/>
                                          </p:stCondLst>
                                        </p:cTn>
                                        <p:tgtEl>
                                          <p:spTgt spid="8199"/>
                                        </p:tgtEl>
                                      </p:cBhvr>
                                      <p:to x="100000" y="100000"/>
                                    </p:animScale>
                                    <p:animScale>
                                      <p:cBhvr>
                                        <p:cTn id="40" dur="26">
                                          <p:stCondLst>
                                            <p:cond delay="1642"/>
                                          </p:stCondLst>
                                        </p:cTn>
                                        <p:tgtEl>
                                          <p:spTgt spid="8199"/>
                                        </p:tgtEl>
                                      </p:cBhvr>
                                      <p:to x="100000" y="90000"/>
                                    </p:animScale>
                                    <p:animScale>
                                      <p:cBhvr>
                                        <p:cTn id="41" dur="166" decel="50000">
                                          <p:stCondLst>
                                            <p:cond delay="1668"/>
                                          </p:stCondLst>
                                        </p:cTn>
                                        <p:tgtEl>
                                          <p:spTgt spid="8199"/>
                                        </p:tgtEl>
                                      </p:cBhvr>
                                      <p:to x="100000" y="100000"/>
                                    </p:animScale>
                                    <p:animScale>
                                      <p:cBhvr>
                                        <p:cTn id="42" dur="26">
                                          <p:stCondLst>
                                            <p:cond delay="1808"/>
                                          </p:stCondLst>
                                        </p:cTn>
                                        <p:tgtEl>
                                          <p:spTgt spid="8199"/>
                                        </p:tgtEl>
                                      </p:cBhvr>
                                      <p:to x="100000" y="95000"/>
                                    </p:animScale>
                                    <p:animScale>
                                      <p:cBhvr>
                                        <p:cTn id="43" dur="166" decel="50000">
                                          <p:stCondLst>
                                            <p:cond delay="1834"/>
                                          </p:stCondLst>
                                        </p:cTn>
                                        <p:tgtEl>
                                          <p:spTgt spid="819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5" grpId="0" animBg="1"/>
    </p:bldLst>
  </p:timing>
</p:sld>
</file>

<file path=ppt/theme/theme1.xml><?xml version="1.0" encoding="utf-8"?>
<a:theme xmlns:a="http://schemas.openxmlformats.org/drawingml/2006/main" name="1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第3章 类和对象</Template>
  <TotalTime>0</TotalTime>
  <Words>3430</Words>
  <Application>WPS 演示</Application>
  <PresentationFormat>全屏显示(4:3)</PresentationFormat>
  <Paragraphs>144</Paragraphs>
  <Slides>15</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15</vt:i4>
      </vt:variant>
    </vt:vector>
  </HeadingPairs>
  <TitlesOfParts>
    <vt:vector size="31" baseType="lpstr">
      <vt:lpstr>Arial</vt:lpstr>
      <vt:lpstr>宋体</vt:lpstr>
      <vt:lpstr>Wingdings</vt:lpstr>
      <vt:lpstr>Tahoma</vt:lpstr>
      <vt:lpstr>Times New Roman</vt:lpstr>
      <vt:lpstr>隶书</vt:lpstr>
      <vt:lpstr>微软雅黑</vt:lpstr>
      <vt:lpstr>华文新魏</vt:lpstr>
      <vt:lpstr>黑体</vt:lpstr>
      <vt:lpstr>楷体_GB2312</vt:lpstr>
      <vt:lpstr>新宋体</vt:lpstr>
      <vt:lpstr>楷体</vt:lpstr>
      <vt:lpstr>Arial</vt:lpstr>
      <vt:lpstr>Arial Unicode MS</vt:lpstr>
      <vt:lpstr>1_Blends</vt:lpstr>
      <vt:lpstr>Blends</vt:lpstr>
      <vt:lpstr>PowerPoint 演示文稿</vt:lpstr>
      <vt:lpstr>第4章   友  元</vt:lpstr>
      <vt:lpstr>4.1 友元的概念和定义</vt:lpstr>
      <vt:lpstr>4.1 友元的概念和定义</vt:lpstr>
      <vt:lpstr>4.1 友元的概念和定义</vt:lpstr>
      <vt:lpstr>4.1 友元的概念和定义</vt:lpstr>
      <vt:lpstr>4.2 友元函数</vt:lpstr>
      <vt:lpstr>PowerPoint 演示文稿</vt:lpstr>
      <vt:lpstr>关于友元函数的说明：</vt:lpstr>
      <vt:lpstr>关于友元函数的说明：</vt:lpstr>
      <vt:lpstr>关于友元函数的说明：</vt:lpstr>
      <vt:lpstr>4.3 友元成员</vt:lpstr>
      <vt:lpstr>4.4 友元类</vt:lpstr>
      <vt:lpstr>PowerPoint 演示文稿</vt:lpstr>
      <vt:lpstr>PowerPoint 演示文稿</vt:lpstr>
    </vt:vector>
  </TitlesOfParts>
  <Company>Microsoft 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友元</dc:title>
  <dc:creator>lrm</dc:creator>
  <cp:lastModifiedBy>Administrator</cp:lastModifiedBy>
  <cp:revision>141</cp:revision>
  <dcterms:created xsi:type="dcterms:W3CDTF">2005-09-06T09:11:00Z</dcterms:created>
  <dcterms:modified xsi:type="dcterms:W3CDTF">2020-11-06T11:12:10Z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