
<file path=[Content_Types].xml><?xml version="1.0" encoding="utf-8"?>
<Types xmlns="http://schemas.openxmlformats.org/package/2006/content-types">
  <Default Extension="jpeg" ContentType="image/jpeg"/>
  <Default Extension="gif" ContentType="image/gi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p:sldMasterIdLst>
    <p:sldMasterId id="2147483648" r:id="rId1"/>
    <p:sldMasterId id="2147483660" r:id="rId3"/>
    <p:sldMasterId id="2147483672" r:id="rId4"/>
  </p:sldMasterIdLst>
  <p:notesMasterIdLst>
    <p:notesMasterId r:id="rId6"/>
  </p:notesMasterIdLst>
  <p:handoutMasterIdLst>
    <p:handoutMasterId r:id="rId74"/>
  </p:handoutMasterIdLst>
  <p:sldIdLst>
    <p:sldId id="295" r:id="rId5"/>
    <p:sldId id="338" r:id="rId7"/>
    <p:sldId id="339" r:id="rId8"/>
    <p:sldId id="417" r:id="rId9"/>
    <p:sldId id="415" r:id="rId10"/>
    <p:sldId id="411" r:id="rId11"/>
    <p:sldId id="412" r:id="rId12"/>
    <p:sldId id="340" r:id="rId13"/>
    <p:sldId id="341" r:id="rId14"/>
    <p:sldId id="386" r:id="rId15"/>
    <p:sldId id="387" r:id="rId16"/>
    <p:sldId id="413" r:id="rId17"/>
    <p:sldId id="389" r:id="rId18"/>
    <p:sldId id="390" r:id="rId19"/>
    <p:sldId id="344" r:id="rId20"/>
    <p:sldId id="345" r:id="rId21"/>
    <p:sldId id="391" r:id="rId22"/>
    <p:sldId id="346" r:id="rId23"/>
    <p:sldId id="348" r:id="rId24"/>
    <p:sldId id="392" r:id="rId25"/>
    <p:sldId id="351" r:id="rId26"/>
    <p:sldId id="352" r:id="rId27"/>
    <p:sldId id="353" r:id="rId28"/>
    <p:sldId id="354" r:id="rId29"/>
    <p:sldId id="414" r:id="rId30"/>
    <p:sldId id="357" r:id="rId31"/>
    <p:sldId id="358" r:id="rId32"/>
    <p:sldId id="359" r:id="rId33"/>
    <p:sldId id="395" r:id="rId34"/>
    <p:sldId id="356" r:id="rId35"/>
    <p:sldId id="427" r:id="rId36"/>
    <p:sldId id="428" r:id="rId37"/>
    <p:sldId id="429" r:id="rId38"/>
    <p:sldId id="360" r:id="rId39"/>
    <p:sldId id="361" r:id="rId40"/>
    <p:sldId id="362" r:id="rId41"/>
    <p:sldId id="363" r:id="rId42"/>
    <p:sldId id="396" r:id="rId43"/>
    <p:sldId id="365" r:id="rId44"/>
    <p:sldId id="397" r:id="rId45"/>
    <p:sldId id="398" r:id="rId46"/>
    <p:sldId id="399" r:id="rId47"/>
    <p:sldId id="366" r:id="rId48"/>
    <p:sldId id="419" r:id="rId49"/>
    <p:sldId id="400" r:id="rId50"/>
    <p:sldId id="367" r:id="rId51"/>
    <p:sldId id="420" r:id="rId52"/>
    <p:sldId id="368" r:id="rId53"/>
    <p:sldId id="369" r:id="rId54"/>
    <p:sldId id="423" r:id="rId55"/>
    <p:sldId id="424" r:id="rId56"/>
    <p:sldId id="401" r:id="rId57"/>
    <p:sldId id="403" r:id="rId58"/>
    <p:sldId id="370" r:id="rId59"/>
    <p:sldId id="371" r:id="rId60"/>
    <p:sldId id="405" r:id="rId61"/>
    <p:sldId id="406" r:id="rId62"/>
    <p:sldId id="372" r:id="rId63"/>
    <p:sldId id="407" r:id="rId64"/>
    <p:sldId id="408" r:id="rId65"/>
    <p:sldId id="409" r:id="rId66"/>
    <p:sldId id="374" r:id="rId67"/>
    <p:sldId id="375" r:id="rId68"/>
    <p:sldId id="377" r:id="rId69"/>
    <p:sldId id="378" r:id="rId70"/>
    <p:sldId id="379" r:id="rId71"/>
    <p:sldId id="425" r:id="rId72"/>
    <p:sldId id="426" r:id="rId73"/>
  </p:sldIdLst>
  <p:sldSz cx="9906000" cy="6858000" type="A4"/>
  <p:notesSz cx="9418320" cy="6873875"/>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Tahoma" panose="020B060403050404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CC0000"/>
    <a:srgbClr val="0000FF"/>
    <a:srgbClr val="7CB9CE"/>
    <a:srgbClr val="FF6600"/>
    <a:srgbClr val="FFFFEB"/>
    <a:srgbClr val="FFEBFF"/>
    <a:srgbClr val="E7FF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16" autoAdjust="0"/>
    <p:restoredTop sz="99655" autoAdjust="0"/>
  </p:normalViewPr>
  <p:slideViewPr>
    <p:cSldViewPr>
      <p:cViewPr varScale="1">
        <p:scale>
          <a:sx n="64" d="100"/>
          <a:sy n="64" d="100"/>
        </p:scale>
        <p:origin x="172" y="40"/>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22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handoutMaster" Target="handoutMasters/handoutMaster1.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2.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81463" cy="342900"/>
          </a:xfrm>
          <a:prstGeom prst="rect">
            <a:avLst/>
          </a:prstGeom>
          <a:noFill/>
          <a:ln>
            <a:noFill/>
          </a:ln>
          <a:effectLst/>
        </p:spPr>
        <p:txBody>
          <a:bodyPr vert="horz" wrap="square" lIns="93095" tIns="46548" rIns="93095" bIns="46548" numCol="1" anchor="t" anchorCtr="0" compatLnSpc="1"/>
          <a:lstStyle>
            <a:lvl1pPr defTabSz="930275" eaLnBrk="0" hangingPunct="0">
              <a:defRPr kumimoji="1" sz="1200">
                <a:latin typeface="Times New Roman" panose="02020603050405020304" pitchFamily="18" charset="0"/>
              </a:defRPr>
            </a:lvl1pPr>
          </a:lstStyle>
          <a:p>
            <a:pPr>
              <a:defRPr/>
            </a:pPr>
            <a:endParaRPr lang="zh-CN" altLang="en-US"/>
          </a:p>
        </p:txBody>
      </p:sp>
      <p:sp>
        <p:nvSpPr>
          <p:cNvPr id="38915" name="Rectangle 3"/>
          <p:cNvSpPr>
            <a:spLocks noGrp="1" noChangeArrowheads="1"/>
          </p:cNvSpPr>
          <p:nvPr>
            <p:ph type="dt" sz="quarter" idx="1"/>
          </p:nvPr>
        </p:nvSpPr>
        <p:spPr bwMode="auto">
          <a:xfrm>
            <a:off x="5337175" y="0"/>
            <a:ext cx="4081463" cy="342900"/>
          </a:xfrm>
          <a:prstGeom prst="rect">
            <a:avLst/>
          </a:prstGeom>
          <a:noFill/>
          <a:ln>
            <a:noFill/>
          </a:ln>
          <a:effectLst/>
        </p:spPr>
        <p:txBody>
          <a:bodyPr vert="horz" wrap="square" lIns="93095" tIns="46548" rIns="93095" bIns="46548" numCol="1" anchor="t" anchorCtr="0" compatLnSpc="1"/>
          <a:lstStyle>
            <a:lvl1pPr algn="r" defTabSz="930275" eaLnBrk="0" hangingPunct="0">
              <a:defRPr kumimoji="1" sz="1200">
                <a:latin typeface="Times New Roman" panose="02020603050405020304" pitchFamily="18" charset="0"/>
              </a:defRPr>
            </a:lvl1pPr>
          </a:lstStyle>
          <a:p>
            <a:pPr>
              <a:defRPr/>
            </a:pPr>
            <a:endParaRPr lang="en-US" altLang="zh-CN"/>
          </a:p>
        </p:txBody>
      </p:sp>
      <p:sp>
        <p:nvSpPr>
          <p:cNvPr id="38916" name="Rectangle 4"/>
          <p:cNvSpPr>
            <a:spLocks noGrp="1" noChangeArrowheads="1"/>
          </p:cNvSpPr>
          <p:nvPr>
            <p:ph type="ftr" sz="quarter" idx="2"/>
          </p:nvPr>
        </p:nvSpPr>
        <p:spPr bwMode="auto">
          <a:xfrm>
            <a:off x="0" y="6529388"/>
            <a:ext cx="4081463" cy="344487"/>
          </a:xfrm>
          <a:prstGeom prst="rect">
            <a:avLst/>
          </a:prstGeom>
          <a:noFill/>
          <a:ln>
            <a:noFill/>
          </a:ln>
          <a:effectLst/>
        </p:spPr>
        <p:txBody>
          <a:bodyPr vert="horz" wrap="square" lIns="93095" tIns="46548" rIns="93095" bIns="46548" numCol="1" anchor="b" anchorCtr="0" compatLnSpc="1"/>
          <a:lstStyle>
            <a:lvl1pPr defTabSz="930275" eaLnBrk="0" hangingPunct="0">
              <a:defRPr kumimoji="1" sz="1200">
                <a:latin typeface="Times New Roman" panose="02020603050405020304" pitchFamily="18" charset="0"/>
              </a:defRPr>
            </a:lvl1pPr>
          </a:lstStyle>
          <a:p>
            <a:pPr>
              <a:defRPr/>
            </a:pPr>
            <a:endParaRPr lang="en-US" altLang="zh-CN"/>
          </a:p>
        </p:txBody>
      </p:sp>
      <p:sp>
        <p:nvSpPr>
          <p:cNvPr id="38917" name="Rectangle 5"/>
          <p:cNvSpPr>
            <a:spLocks noGrp="1" noChangeArrowheads="1"/>
          </p:cNvSpPr>
          <p:nvPr>
            <p:ph type="sldNum" sz="quarter" idx="3"/>
          </p:nvPr>
        </p:nvSpPr>
        <p:spPr bwMode="auto">
          <a:xfrm>
            <a:off x="5337175" y="6529388"/>
            <a:ext cx="4081463" cy="344487"/>
          </a:xfrm>
          <a:prstGeom prst="rect">
            <a:avLst/>
          </a:prstGeom>
          <a:noFill/>
          <a:ln>
            <a:noFill/>
          </a:ln>
          <a:effectLst/>
        </p:spPr>
        <p:txBody>
          <a:bodyPr vert="horz" wrap="square" lIns="93095" tIns="46548" rIns="93095" bIns="46548" numCol="1" anchor="b" anchorCtr="0" compatLnSpc="1"/>
          <a:lstStyle>
            <a:lvl1pPr algn="r" defTabSz="930275">
              <a:defRPr kumimoji="1" sz="1200" smtClean="0">
                <a:latin typeface="Times New Roman" panose="02020603050405020304" pitchFamily="18" charset="0"/>
              </a:defRPr>
            </a:lvl1pPr>
          </a:lstStyle>
          <a:p>
            <a:pPr>
              <a:defRPr/>
            </a:pPr>
            <a:fld id="{C38CCD6B-43CF-46A0-B210-29AA7C8ECF0E}" type="slidenum">
              <a:rPr lang="zh-CN" altLang="en-US"/>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082" name="Rectangle 2"/>
          <p:cNvSpPr>
            <a:spLocks noGrp="1" noChangeArrowheads="1"/>
          </p:cNvSpPr>
          <p:nvPr>
            <p:ph type="hdr" sz="quarter"/>
          </p:nvPr>
        </p:nvSpPr>
        <p:spPr bwMode="auto">
          <a:xfrm>
            <a:off x="0" y="0"/>
            <a:ext cx="4081463" cy="344488"/>
          </a:xfrm>
          <a:prstGeom prst="rect">
            <a:avLst/>
          </a:prstGeom>
          <a:noFill/>
          <a:ln>
            <a:noFill/>
          </a:ln>
          <a:effectLst/>
        </p:spPr>
        <p:txBody>
          <a:bodyPr vert="horz" wrap="square" lIns="91440" tIns="45720" rIns="91440" bIns="45720" numCol="1" anchor="t" anchorCtr="0" compatLnSpc="1"/>
          <a:lstStyle>
            <a:lvl1pPr eaLnBrk="1" hangingPunct="1">
              <a:defRPr kumimoji="1" sz="1200">
                <a:latin typeface="Times New Roman" panose="02020603050405020304" pitchFamily="18" charset="0"/>
              </a:defRPr>
            </a:lvl1pPr>
          </a:lstStyle>
          <a:p>
            <a:pPr>
              <a:defRPr/>
            </a:pPr>
            <a:endParaRPr lang="zh-CN" altLang="en-US"/>
          </a:p>
        </p:txBody>
      </p:sp>
      <p:sp>
        <p:nvSpPr>
          <p:cNvPr id="174083" name="Rectangle 3"/>
          <p:cNvSpPr>
            <a:spLocks noGrp="1" noChangeArrowheads="1"/>
          </p:cNvSpPr>
          <p:nvPr>
            <p:ph type="dt" idx="1"/>
          </p:nvPr>
        </p:nvSpPr>
        <p:spPr bwMode="auto">
          <a:xfrm>
            <a:off x="5335588" y="0"/>
            <a:ext cx="4081462" cy="344488"/>
          </a:xfrm>
          <a:prstGeom prst="rect">
            <a:avLst/>
          </a:prstGeom>
          <a:noFill/>
          <a:ln>
            <a:noFill/>
          </a:ln>
          <a:effectLst/>
        </p:spPr>
        <p:txBody>
          <a:bodyPr vert="horz" wrap="square" lIns="91440" tIns="45720" rIns="91440" bIns="45720" numCol="1" anchor="t" anchorCtr="0" compatLnSpc="1"/>
          <a:lstStyle>
            <a:lvl1pPr algn="r" eaLnBrk="1" hangingPunct="1">
              <a:defRPr kumimoji="1" sz="1200">
                <a:latin typeface="Times New Roman" panose="02020603050405020304" pitchFamily="18" charset="0"/>
              </a:defRPr>
            </a:lvl1pPr>
          </a:lstStyle>
          <a:p>
            <a:pPr>
              <a:defRPr/>
            </a:pPr>
            <a:endParaRPr lang="en-US" altLang="zh-CN"/>
          </a:p>
        </p:txBody>
      </p:sp>
      <p:sp>
        <p:nvSpPr>
          <p:cNvPr id="7172" name="Rectangle 4"/>
          <p:cNvSpPr>
            <a:spLocks noGrp="1" noRot="1" noChangeAspect="1" noChangeArrowheads="1" noTextEdit="1"/>
          </p:cNvSpPr>
          <p:nvPr>
            <p:ph type="sldImg" idx="2"/>
          </p:nvPr>
        </p:nvSpPr>
        <p:spPr bwMode="auto">
          <a:xfrm>
            <a:off x="2847975" y="515938"/>
            <a:ext cx="3722688" cy="25781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74085" name="Rectangle 5"/>
          <p:cNvSpPr>
            <a:spLocks noGrp="1" noChangeArrowheads="1"/>
          </p:cNvSpPr>
          <p:nvPr>
            <p:ph type="body" sz="quarter" idx="3"/>
          </p:nvPr>
        </p:nvSpPr>
        <p:spPr bwMode="auto">
          <a:xfrm>
            <a:off x="941388" y="3265488"/>
            <a:ext cx="7535862" cy="3092450"/>
          </a:xfrm>
          <a:prstGeom prst="rect">
            <a:avLst/>
          </a:prstGeom>
          <a:noFill/>
          <a:ln>
            <a:noFill/>
          </a:ln>
          <a:effec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174086" name="Rectangle 6"/>
          <p:cNvSpPr>
            <a:spLocks noGrp="1" noChangeArrowheads="1"/>
          </p:cNvSpPr>
          <p:nvPr>
            <p:ph type="ftr" sz="quarter" idx="4"/>
          </p:nvPr>
        </p:nvSpPr>
        <p:spPr bwMode="auto">
          <a:xfrm>
            <a:off x="0" y="6529388"/>
            <a:ext cx="4081463" cy="342900"/>
          </a:xfrm>
          <a:prstGeom prst="rect">
            <a:avLst/>
          </a:prstGeom>
          <a:noFill/>
          <a:ln>
            <a:noFill/>
          </a:ln>
          <a:effectLst/>
        </p:spPr>
        <p:txBody>
          <a:bodyPr vert="horz" wrap="square" lIns="91440" tIns="45720" rIns="91440" bIns="45720" numCol="1" anchor="b" anchorCtr="0" compatLnSpc="1"/>
          <a:lstStyle>
            <a:lvl1pPr eaLnBrk="1" hangingPunct="1">
              <a:defRPr kumimoji="1" sz="1200">
                <a:latin typeface="Times New Roman" panose="02020603050405020304" pitchFamily="18" charset="0"/>
              </a:defRPr>
            </a:lvl1pPr>
          </a:lstStyle>
          <a:p>
            <a:pPr>
              <a:defRPr/>
            </a:pPr>
            <a:endParaRPr lang="en-US" altLang="zh-CN"/>
          </a:p>
        </p:txBody>
      </p:sp>
      <p:sp>
        <p:nvSpPr>
          <p:cNvPr id="174087" name="Rectangle 7"/>
          <p:cNvSpPr>
            <a:spLocks noGrp="1" noChangeArrowheads="1"/>
          </p:cNvSpPr>
          <p:nvPr>
            <p:ph type="sldNum" sz="quarter" idx="5"/>
          </p:nvPr>
        </p:nvSpPr>
        <p:spPr bwMode="auto">
          <a:xfrm>
            <a:off x="5335588" y="6529388"/>
            <a:ext cx="4081462" cy="342900"/>
          </a:xfrm>
          <a:prstGeom prst="rect">
            <a:avLst/>
          </a:prstGeom>
          <a:noFill/>
          <a:ln>
            <a:noFill/>
          </a:ln>
          <a:effectLst/>
        </p:spPr>
        <p:txBody>
          <a:bodyPr vert="horz" wrap="square" lIns="91440" tIns="45720" rIns="91440" bIns="45720" numCol="1" anchor="b" anchorCtr="0" compatLnSpc="1"/>
          <a:lstStyle>
            <a:lvl1pPr algn="r" eaLnBrk="1" hangingPunct="1">
              <a:defRPr kumimoji="1" sz="1200" smtClean="0">
                <a:latin typeface="Times New Roman" panose="02020603050405020304" pitchFamily="18" charset="0"/>
              </a:defRPr>
            </a:lvl1pPr>
          </a:lstStyle>
          <a:p>
            <a:pPr>
              <a:defRPr/>
            </a:pPr>
            <a:fld id="{E616655B-31AE-4DA1-BA0F-DDF655BE60FD}"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30000"/>
              </a:spcBef>
              <a:defRPr sz="1200">
                <a:solidFill>
                  <a:schemeClr val="tx1"/>
                </a:solidFill>
                <a:latin typeface="Times New Roman" panose="02020603050405020304" pitchFamily="18" charset="0"/>
                <a:ea typeface="宋体" panose="02010600030101010101" pitchFamily="2" charset="-122"/>
              </a:defRPr>
            </a:lvl1pPr>
            <a:lvl2pPr marL="742950" indent="-285750">
              <a:spcBef>
                <a:spcPct val="30000"/>
              </a:spcBef>
              <a:defRPr sz="1200">
                <a:solidFill>
                  <a:schemeClr val="tx1"/>
                </a:solidFill>
                <a:latin typeface="Times New Roman" panose="02020603050405020304" pitchFamily="18" charset="0"/>
                <a:ea typeface="宋体" panose="02010600030101010101" pitchFamily="2" charset="-122"/>
              </a:defRPr>
            </a:lvl2pPr>
            <a:lvl3pPr marL="1143000" indent="-228600">
              <a:spcBef>
                <a:spcPct val="30000"/>
              </a:spcBef>
              <a:defRPr sz="1200">
                <a:solidFill>
                  <a:schemeClr val="tx1"/>
                </a:solidFill>
                <a:latin typeface="Times New Roman" panose="02020603050405020304" pitchFamily="18" charset="0"/>
                <a:ea typeface="宋体" panose="02010600030101010101" pitchFamily="2" charset="-122"/>
              </a:defRPr>
            </a:lvl3pPr>
            <a:lvl4pPr marL="1600200" indent="-228600">
              <a:spcBef>
                <a:spcPct val="30000"/>
              </a:spcBef>
              <a:defRPr sz="1200">
                <a:solidFill>
                  <a:schemeClr val="tx1"/>
                </a:solidFill>
                <a:latin typeface="Times New Roman" panose="02020603050405020304" pitchFamily="18" charset="0"/>
                <a:ea typeface="宋体" panose="02010600030101010101" pitchFamily="2" charset="-122"/>
              </a:defRPr>
            </a:lvl4pPr>
            <a:lvl5pPr marL="2057400" indent="-228600">
              <a:spcBef>
                <a:spcPct val="30000"/>
              </a:spcBef>
              <a:defRPr sz="12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ea typeface="宋体" panose="02010600030101010101" pitchFamily="2" charset="-122"/>
              </a:defRPr>
            </a:lvl9pPr>
          </a:lstStyle>
          <a:p>
            <a:pPr>
              <a:spcBef>
                <a:spcPct val="0"/>
              </a:spcBef>
            </a:pPr>
            <a:fld id="{0AC64278-78F8-4FCC-98BB-5E57A8965531}" type="slidenum">
              <a:rPr kumimoji="0" lang="en-US" altLang="zh-CN">
                <a:solidFill>
                  <a:srgbClr val="000000"/>
                </a:solidFill>
                <a:latin typeface="Arial" panose="020B0604020202020204" pitchFamily="34" charset="0"/>
              </a:rPr>
            </a:fld>
            <a:endParaRPr kumimoji="0" lang="en-US" altLang="zh-CN">
              <a:solidFill>
                <a:srgbClr val="000000"/>
              </a:solidFill>
              <a:latin typeface="Arial" panose="020B0604020202020204" pitchFamily="34" charset="0"/>
            </a:endParaRPr>
          </a:p>
        </p:txBody>
      </p:sp>
      <p:sp>
        <p:nvSpPr>
          <p:cNvPr id="10243" name="Rectangle 2"/>
          <p:cNvSpPr>
            <a:spLocks noGrp="1" noChangeArrowheads="1"/>
          </p:cNvSpPr>
          <p:nvPr>
            <p:ph type="body" idx="1"/>
          </p:nvPr>
        </p:nvSpPr>
        <p:spPr>
          <a:xfrm>
            <a:off x="914400" y="4343400"/>
            <a:ext cx="5029200" cy="41148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69" tIns="46035" rIns="92069" bIns="46035"/>
          <a:lstStyle/>
          <a:p>
            <a:pPr eaLnBrk="1" hangingPunct="1"/>
            <a:endParaRPr lang="zh-CN" altLang="zh-CN">
              <a:latin typeface="Arial" panose="020B0604020202020204" pitchFamily="34" charset="0"/>
            </a:endParaRPr>
          </a:p>
        </p:txBody>
      </p:sp>
      <p:sp>
        <p:nvSpPr>
          <p:cNvPr id="10244" name="Rectangle 3"/>
          <p:cNvSpPr>
            <a:spLocks noGrp="1" noRot="1" noChangeAspect="1" noChangeArrowheads="1" noTextEdit="1"/>
          </p:cNvSpPr>
          <p:nvPr>
            <p:ph type="sldImg"/>
          </p:nvPr>
        </p:nvSpPr>
        <p:spPr>
          <a:xfrm>
            <a:off x="962025" y="692150"/>
            <a:ext cx="4933950" cy="3416300"/>
          </a:xfrm>
          <a:ln w="12700" cap="flat">
            <a:solidFill>
              <a:schemeClr val="tx1"/>
            </a:solid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4" name="Group 2"/>
          <p:cNvGrpSpPr/>
          <p:nvPr/>
        </p:nvGrpSpPr>
        <p:grpSpPr bwMode="auto">
          <a:xfrm>
            <a:off x="0" y="2438400"/>
            <a:ext cx="9759950" cy="1052513"/>
            <a:chOff x="0" y="1536"/>
            <a:chExt cx="5675" cy="663"/>
          </a:xfrm>
        </p:grpSpPr>
        <p:grpSp>
          <p:nvGrpSpPr>
            <p:cNvPr id="5" name="Group 3"/>
            <p:cNvGrpSpPr/>
            <p:nvPr/>
          </p:nvGrpSpPr>
          <p:grpSpPr bwMode="auto">
            <a:xfrm>
              <a:off x="183" y="1604"/>
              <a:ext cx="448"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13" name="Rectangle 5"/>
              <p:cNvSpPr>
                <a:spLocks noChangeArrowheads="1"/>
              </p:cNvSpPr>
              <p:nvPr/>
            </p:nvSpPr>
            <p:spPr bwMode="auto">
              <a:xfrm>
                <a:off x="1057" y="336"/>
                <a:ext cx="289" cy="432"/>
              </a:xfrm>
              <a:prstGeom prst="rect">
                <a:avLst/>
              </a:prstGeom>
              <a:gradFill rotWithShape="0">
                <a:gsLst>
                  <a:gs pos="0">
                    <a:schemeClr val="folHlink"/>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grpSp>
        <p:grpSp>
          <p:nvGrpSpPr>
            <p:cNvPr id="6" name="Group 6"/>
            <p:cNvGrpSpPr/>
            <p:nvPr/>
          </p:nvGrpSpPr>
          <p:grpSpPr bwMode="auto">
            <a:xfrm>
              <a:off x="261" y="1870"/>
              <a:ext cx="465"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8" name="Rectangle 10"/>
            <p:cNvSpPr>
              <a:spLocks noChangeArrowheads="1"/>
            </p:cNvSpPr>
            <p:nvPr/>
          </p:nvSpPr>
          <p:spPr bwMode="auto">
            <a:xfrm>
              <a:off x="400" y="1536"/>
              <a:ext cx="20" cy="663"/>
            </a:xfrm>
            <a:prstGeom prst="rect">
              <a:avLst/>
            </a:prstGeom>
            <a:solidFill>
              <a:schemeClr val="bg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grpSp>
      <p:sp>
        <p:nvSpPr>
          <p:cNvPr id="180236" name="Rectangle 12"/>
          <p:cNvSpPr>
            <a:spLocks noGrp="1" noChangeArrowheads="1"/>
          </p:cNvSpPr>
          <p:nvPr>
            <p:ph type="ctrTitle"/>
          </p:nvPr>
        </p:nvSpPr>
        <p:spPr>
          <a:xfrm>
            <a:off x="1073150" y="1676400"/>
            <a:ext cx="8420100" cy="1462088"/>
          </a:xfrm>
        </p:spPr>
        <p:txBody>
          <a:bodyPr/>
          <a:lstStyle>
            <a:lvl1pPr>
              <a:defRPr/>
            </a:lvl1pPr>
          </a:lstStyle>
          <a:p>
            <a:pPr lvl="0"/>
            <a:r>
              <a:rPr lang="zh-CN" altLang="en-US" noProof="0"/>
              <a:t>单击此处编辑母版标题样式</a:t>
            </a:r>
            <a:endParaRPr lang="zh-CN" altLang="en-US" noProof="0"/>
          </a:p>
        </p:txBody>
      </p:sp>
      <p:sp>
        <p:nvSpPr>
          <p:cNvPr id="180237" name="Rectangle 13"/>
          <p:cNvSpPr>
            <a:spLocks noGrp="1" noChangeArrowheads="1"/>
          </p:cNvSpPr>
          <p:nvPr>
            <p:ph type="subTitle" idx="1"/>
          </p:nvPr>
        </p:nvSpPr>
        <p:spPr>
          <a:xfrm>
            <a:off x="1485900" y="3886200"/>
            <a:ext cx="6934200" cy="1752600"/>
          </a:xfrm>
        </p:spPr>
        <p:txBody>
          <a:bodyPr/>
          <a:lstStyle>
            <a:lvl1pPr marL="0" indent="0" algn="ctr">
              <a:buFont typeface="Wingdings" panose="05000000000000000000" pitchFamily="2" charset="2"/>
              <a:buNone/>
              <a:defRPr/>
            </a:lvl1pPr>
          </a:lstStyle>
          <a:p>
            <a:pPr lvl="0"/>
            <a:r>
              <a:rPr lang="zh-CN" altLang="en-US" noProof="0"/>
              <a:t>单击此处编辑母版副标题样式</a:t>
            </a:r>
            <a:endParaRPr lang="zh-CN" altLang="en-US" noProof="0"/>
          </a:p>
        </p:txBody>
      </p:sp>
      <p:sp>
        <p:nvSpPr>
          <p:cNvPr id="14" name="Rectangle 14"/>
          <p:cNvSpPr>
            <a:spLocks noGrp="1" noChangeArrowheads="1"/>
          </p:cNvSpPr>
          <p:nvPr>
            <p:ph type="dt" sz="half" idx="10"/>
          </p:nvPr>
        </p:nvSpPr>
        <p:spPr>
          <a:xfrm>
            <a:off x="1073150" y="6248400"/>
            <a:ext cx="2063750" cy="457200"/>
          </a:xfrm>
        </p:spPr>
        <p:txBody>
          <a:bodyPr/>
          <a:lstStyle>
            <a:lvl1pPr>
              <a:defRPr>
                <a:solidFill>
                  <a:schemeClr val="bg2"/>
                </a:solidFill>
              </a:defRPr>
            </a:lvl1pPr>
          </a:lstStyle>
          <a:p>
            <a:pPr>
              <a:defRPr/>
            </a:pPr>
            <a:endParaRPr lang="en-US" altLang="zh-CN"/>
          </a:p>
        </p:txBody>
      </p:sp>
      <p:sp>
        <p:nvSpPr>
          <p:cNvPr id="15" name="Rectangle 15"/>
          <p:cNvSpPr>
            <a:spLocks noGrp="1" noChangeArrowheads="1"/>
          </p:cNvSpPr>
          <p:nvPr>
            <p:ph type="ftr" sz="quarter" idx="11"/>
          </p:nvPr>
        </p:nvSpPr>
        <p:spPr>
          <a:xfrm>
            <a:off x="3714750" y="6248400"/>
            <a:ext cx="3136900" cy="457200"/>
          </a:xfrm>
        </p:spPr>
        <p:txBody>
          <a:bodyPr/>
          <a:lstStyle>
            <a:lvl1pPr>
              <a:defRPr>
                <a:solidFill>
                  <a:schemeClr val="bg2"/>
                </a:solidFill>
              </a:defRPr>
            </a:lvl1pPr>
          </a:lstStyle>
          <a:p>
            <a:pPr>
              <a:defRPr/>
            </a:pPr>
            <a:endParaRPr lang="en-US" altLang="zh-CN"/>
          </a:p>
        </p:txBody>
      </p:sp>
      <p:sp>
        <p:nvSpPr>
          <p:cNvPr id="16" name="Rectangle 16"/>
          <p:cNvSpPr>
            <a:spLocks noGrp="1" noChangeArrowheads="1"/>
          </p:cNvSpPr>
          <p:nvPr>
            <p:ph type="sldNum" sz="quarter" idx="12"/>
          </p:nvPr>
        </p:nvSpPr>
        <p:spPr>
          <a:xfrm>
            <a:off x="7429500" y="6248400"/>
            <a:ext cx="2063750" cy="457200"/>
          </a:xfrm>
        </p:spPr>
        <p:txBody>
          <a:bodyPr/>
          <a:lstStyle>
            <a:lvl1pPr>
              <a:defRPr smtClean="0">
                <a:solidFill>
                  <a:schemeClr val="bg2"/>
                </a:solidFill>
              </a:defRPr>
            </a:lvl1pPr>
          </a:lstStyle>
          <a:p>
            <a:pPr>
              <a:defRPr/>
            </a:pPr>
            <a:fld id="{098E6C74-1DC9-4CD6-BCA2-53C471D7A64E}" type="slidenum">
              <a:rPr lang="zh-CN" altLang="en-US"/>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3D50B602-23F4-4804-B1BA-B78E0BD39333}" type="slidenum">
              <a:rPr lang="zh-CN" altLang="en-US"/>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588250" y="214313"/>
            <a:ext cx="2112963" cy="59182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246188" y="214313"/>
            <a:ext cx="6189662" cy="59182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7E1ED7A9-70B3-4C36-92CC-F9C8B1C81D35}" type="slidenum">
              <a:rPr lang="zh-CN" altLang="en-US"/>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4" name="Group 2"/>
          <p:cNvGrpSpPr/>
          <p:nvPr/>
        </p:nvGrpSpPr>
        <p:grpSpPr bwMode="auto">
          <a:xfrm>
            <a:off x="0" y="2438400"/>
            <a:ext cx="9759950" cy="1052513"/>
            <a:chOff x="0" y="1536"/>
            <a:chExt cx="5675" cy="663"/>
          </a:xfrm>
        </p:grpSpPr>
        <p:grpSp>
          <p:nvGrpSpPr>
            <p:cNvPr id="5" name="Group 3"/>
            <p:cNvGrpSpPr/>
            <p:nvPr/>
          </p:nvGrpSpPr>
          <p:grpSpPr bwMode="auto">
            <a:xfrm>
              <a:off x="183" y="1604"/>
              <a:ext cx="448"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13" name="Rectangle 5"/>
              <p:cNvSpPr>
                <a:spLocks noChangeArrowheads="1"/>
              </p:cNvSpPr>
              <p:nvPr/>
            </p:nvSpPr>
            <p:spPr bwMode="auto">
              <a:xfrm>
                <a:off x="1057" y="336"/>
                <a:ext cx="289" cy="432"/>
              </a:xfrm>
              <a:prstGeom prst="rect">
                <a:avLst/>
              </a:prstGeom>
              <a:gradFill rotWithShape="0">
                <a:gsLst>
                  <a:gs pos="0">
                    <a:schemeClr val="folHlink"/>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grpSp>
        <p:grpSp>
          <p:nvGrpSpPr>
            <p:cNvPr id="6" name="Group 6"/>
            <p:cNvGrpSpPr/>
            <p:nvPr/>
          </p:nvGrpSpPr>
          <p:grpSpPr bwMode="auto">
            <a:xfrm>
              <a:off x="261" y="1870"/>
              <a:ext cx="465"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8" name="Rectangle 10"/>
            <p:cNvSpPr>
              <a:spLocks noChangeArrowheads="1"/>
            </p:cNvSpPr>
            <p:nvPr/>
          </p:nvSpPr>
          <p:spPr bwMode="auto">
            <a:xfrm>
              <a:off x="400" y="1536"/>
              <a:ext cx="20" cy="663"/>
            </a:xfrm>
            <a:prstGeom prst="rect">
              <a:avLst/>
            </a:prstGeom>
            <a:solidFill>
              <a:schemeClr val="bg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p>
          </p:txBody>
        </p:sp>
      </p:grpSp>
      <p:sp>
        <p:nvSpPr>
          <p:cNvPr id="184332" name="Rectangle 12"/>
          <p:cNvSpPr>
            <a:spLocks noGrp="1" noChangeArrowheads="1"/>
          </p:cNvSpPr>
          <p:nvPr>
            <p:ph type="ctrTitle"/>
          </p:nvPr>
        </p:nvSpPr>
        <p:spPr>
          <a:xfrm>
            <a:off x="1073150" y="1676400"/>
            <a:ext cx="8420100" cy="1462088"/>
          </a:xfrm>
        </p:spPr>
        <p:txBody>
          <a:bodyPr/>
          <a:lstStyle>
            <a:lvl1pPr>
              <a:defRPr/>
            </a:lvl1pPr>
          </a:lstStyle>
          <a:p>
            <a:pPr lvl="0"/>
            <a:r>
              <a:rPr lang="zh-CN" altLang="en-US" noProof="0"/>
              <a:t>单击此处编辑母版标题样式</a:t>
            </a:r>
            <a:endParaRPr lang="zh-CN" altLang="en-US" noProof="0"/>
          </a:p>
        </p:txBody>
      </p:sp>
      <p:sp>
        <p:nvSpPr>
          <p:cNvPr id="184333" name="Rectangle 13"/>
          <p:cNvSpPr>
            <a:spLocks noGrp="1" noChangeArrowheads="1"/>
          </p:cNvSpPr>
          <p:nvPr>
            <p:ph type="subTitle" idx="1"/>
          </p:nvPr>
        </p:nvSpPr>
        <p:spPr>
          <a:xfrm>
            <a:off x="1485900" y="3886200"/>
            <a:ext cx="6934200" cy="1752600"/>
          </a:xfrm>
        </p:spPr>
        <p:txBody>
          <a:bodyPr/>
          <a:lstStyle>
            <a:lvl1pPr marL="0" indent="0" algn="ctr">
              <a:buFont typeface="Wingdings" panose="05000000000000000000" pitchFamily="2" charset="2"/>
              <a:buNone/>
              <a:defRPr/>
            </a:lvl1pPr>
          </a:lstStyle>
          <a:p>
            <a:pPr lvl="0"/>
            <a:r>
              <a:rPr lang="zh-CN" altLang="en-US" noProof="0"/>
              <a:t>单击此处编辑母版副标题样式</a:t>
            </a:r>
            <a:endParaRPr lang="zh-CN" altLang="en-US" noProof="0"/>
          </a:p>
        </p:txBody>
      </p:sp>
      <p:sp>
        <p:nvSpPr>
          <p:cNvPr id="14" name="Rectangle 14"/>
          <p:cNvSpPr>
            <a:spLocks noGrp="1" noChangeArrowheads="1"/>
          </p:cNvSpPr>
          <p:nvPr>
            <p:ph type="dt" sz="half" idx="10"/>
          </p:nvPr>
        </p:nvSpPr>
        <p:spPr>
          <a:xfrm>
            <a:off x="1073150" y="6248400"/>
            <a:ext cx="2063750" cy="457200"/>
          </a:xfrm>
        </p:spPr>
        <p:txBody>
          <a:bodyPr/>
          <a:lstStyle>
            <a:lvl1pPr>
              <a:defRPr>
                <a:solidFill>
                  <a:schemeClr val="bg2"/>
                </a:solidFill>
              </a:defRPr>
            </a:lvl1pPr>
          </a:lstStyle>
          <a:p>
            <a:pPr>
              <a:defRPr/>
            </a:pPr>
            <a:endParaRPr lang="en-US" altLang="zh-CN"/>
          </a:p>
        </p:txBody>
      </p:sp>
      <p:sp>
        <p:nvSpPr>
          <p:cNvPr id="15" name="Rectangle 15"/>
          <p:cNvSpPr>
            <a:spLocks noGrp="1" noChangeArrowheads="1"/>
          </p:cNvSpPr>
          <p:nvPr>
            <p:ph type="ftr" sz="quarter" idx="11"/>
          </p:nvPr>
        </p:nvSpPr>
        <p:spPr>
          <a:xfrm>
            <a:off x="3714750" y="6248400"/>
            <a:ext cx="3136900" cy="457200"/>
          </a:xfrm>
        </p:spPr>
        <p:txBody>
          <a:bodyPr/>
          <a:lstStyle>
            <a:lvl1pPr>
              <a:defRPr>
                <a:solidFill>
                  <a:schemeClr val="bg2"/>
                </a:solidFill>
              </a:defRPr>
            </a:lvl1pPr>
          </a:lstStyle>
          <a:p>
            <a:pPr>
              <a:defRPr/>
            </a:pPr>
            <a:endParaRPr lang="en-US" altLang="zh-CN"/>
          </a:p>
        </p:txBody>
      </p:sp>
      <p:sp>
        <p:nvSpPr>
          <p:cNvPr id="16" name="Rectangle 16"/>
          <p:cNvSpPr>
            <a:spLocks noGrp="1" noChangeArrowheads="1"/>
          </p:cNvSpPr>
          <p:nvPr>
            <p:ph type="sldNum" sz="quarter" idx="12"/>
          </p:nvPr>
        </p:nvSpPr>
        <p:spPr>
          <a:xfrm>
            <a:off x="7429500" y="6248400"/>
            <a:ext cx="2063750" cy="457200"/>
          </a:xfrm>
        </p:spPr>
        <p:txBody>
          <a:bodyPr/>
          <a:lstStyle>
            <a:lvl1pPr>
              <a:defRPr smtClean="0">
                <a:solidFill>
                  <a:schemeClr val="bg2"/>
                </a:solidFill>
              </a:defRPr>
            </a:lvl1pPr>
          </a:lstStyle>
          <a:p>
            <a:pPr>
              <a:defRPr/>
            </a:pPr>
            <a:fld id="{E3ECFBCC-95D7-409A-B13E-B09391EDF232}" type="slidenum">
              <a:rPr lang="zh-CN" altLang="en-US"/>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CC9894E6-91E3-4FCF-834F-B24CBEEEC209}" type="slidenum">
              <a:rPr lang="zh-CN" altLang="en-US"/>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4"/>
            <a:ext cx="84201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062986B0-B4DF-43EA-8629-2352879548A2}" type="slidenum">
              <a:rPr lang="zh-CN" altLang="en-US"/>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281114" y="2017713"/>
            <a:ext cx="4133851"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7362" y="2017713"/>
            <a:ext cx="4133851"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CE10928F-5B95-431A-A45F-CBE66656CECD}" type="slidenum">
              <a:rPr lang="zh-CN" altLang="en-US"/>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5032378"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5032378"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11"/>
          <p:cNvSpPr>
            <a:spLocks noGrp="1" noChangeArrowheads="1"/>
          </p:cNvSpPr>
          <p:nvPr>
            <p:ph type="dt" sz="half" idx="10"/>
          </p:nvPr>
        </p:nvSpPr>
        <p:spPr/>
        <p:txBody>
          <a:bodyPr/>
          <a:lstStyle>
            <a:lvl1pPr>
              <a:defRPr/>
            </a:lvl1pPr>
          </a:lstStyle>
          <a:p>
            <a:pPr>
              <a:defRPr/>
            </a:pPr>
            <a:endParaRPr lang="en-US" altLang="zh-CN"/>
          </a:p>
        </p:txBody>
      </p:sp>
      <p:sp>
        <p:nvSpPr>
          <p:cNvPr id="8" name="Rectangle 12"/>
          <p:cNvSpPr>
            <a:spLocks noGrp="1" noChangeArrowheads="1"/>
          </p:cNvSpPr>
          <p:nvPr>
            <p:ph type="ftr" sz="quarter" idx="11"/>
          </p:nvPr>
        </p:nvSpPr>
        <p:spPr/>
        <p:txBody>
          <a:bodyPr/>
          <a:lstStyle>
            <a:lvl1pPr>
              <a:defRPr/>
            </a:lvl1pPr>
          </a:lstStyle>
          <a:p>
            <a:pPr>
              <a:defRPr/>
            </a:pPr>
            <a:endParaRPr lang="en-US" altLang="zh-CN"/>
          </a:p>
        </p:txBody>
      </p:sp>
      <p:sp>
        <p:nvSpPr>
          <p:cNvPr id="9" name="Rectangle 13"/>
          <p:cNvSpPr>
            <a:spLocks noGrp="1" noChangeArrowheads="1"/>
          </p:cNvSpPr>
          <p:nvPr>
            <p:ph type="sldNum" sz="quarter" idx="12"/>
          </p:nvPr>
        </p:nvSpPr>
        <p:spPr/>
        <p:txBody>
          <a:bodyPr/>
          <a:lstStyle>
            <a:lvl1pPr>
              <a:defRPr/>
            </a:lvl1pPr>
          </a:lstStyle>
          <a:p>
            <a:pPr>
              <a:defRPr/>
            </a:pPr>
            <a:fld id="{3FC26FF6-0356-4AA0-B8E4-A542AB38BCB4}" type="slidenum">
              <a:rPr lang="zh-CN" altLang="en-US"/>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11"/>
          <p:cNvSpPr>
            <a:spLocks noGrp="1" noChangeArrowheads="1"/>
          </p:cNvSpPr>
          <p:nvPr>
            <p:ph type="dt" sz="half" idx="10"/>
          </p:nvPr>
        </p:nvSpPr>
        <p:spPr/>
        <p:txBody>
          <a:bodyPr/>
          <a:lstStyle>
            <a:lvl1pPr>
              <a:defRPr/>
            </a:lvl1pPr>
          </a:lstStyle>
          <a:p>
            <a:pPr>
              <a:defRPr/>
            </a:pPr>
            <a:endParaRPr lang="en-US" altLang="zh-CN"/>
          </a:p>
        </p:txBody>
      </p:sp>
      <p:sp>
        <p:nvSpPr>
          <p:cNvPr id="4" name="Rectangle 12"/>
          <p:cNvSpPr>
            <a:spLocks noGrp="1" noChangeArrowheads="1"/>
          </p:cNvSpPr>
          <p:nvPr>
            <p:ph type="ftr" sz="quarter" idx="11"/>
          </p:nvPr>
        </p:nvSpPr>
        <p:spPr/>
        <p:txBody>
          <a:bodyPr/>
          <a:lstStyle>
            <a:lvl1pPr>
              <a:defRPr/>
            </a:lvl1pPr>
          </a:lstStyle>
          <a:p>
            <a:pPr>
              <a:defRPr/>
            </a:pPr>
            <a:endParaRPr lang="en-US" altLang="zh-CN"/>
          </a:p>
        </p:txBody>
      </p:sp>
      <p:sp>
        <p:nvSpPr>
          <p:cNvPr id="5" name="Rectangle 13"/>
          <p:cNvSpPr>
            <a:spLocks noGrp="1" noChangeArrowheads="1"/>
          </p:cNvSpPr>
          <p:nvPr>
            <p:ph type="sldNum" sz="quarter" idx="12"/>
          </p:nvPr>
        </p:nvSpPr>
        <p:spPr/>
        <p:txBody>
          <a:bodyPr/>
          <a:lstStyle>
            <a:lvl1pPr>
              <a:defRPr/>
            </a:lvl1pPr>
          </a:lstStyle>
          <a:p>
            <a:pPr>
              <a:defRPr/>
            </a:pPr>
            <a:fld id="{06EE67B9-50AC-46F9-B9A3-34304F1BB29E}" type="slidenum">
              <a:rPr lang="zh-CN" altLang="en-US"/>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p:txBody>
          <a:bodyPr/>
          <a:lstStyle>
            <a:lvl1pPr>
              <a:defRPr/>
            </a:lvl1pPr>
          </a:lstStyle>
          <a:p>
            <a:pPr>
              <a:defRPr/>
            </a:pPr>
            <a:endParaRPr lang="en-US" altLang="zh-CN"/>
          </a:p>
        </p:txBody>
      </p:sp>
      <p:sp>
        <p:nvSpPr>
          <p:cNvPr id="3" name="Rectangle 12"/>
          <p:cNvSpPr>
            <a:spLocks noGrp="1" noChangeArrowheads="1"/>
          </p:cNvSpPr>
          <p:nvPr>
            <p:ph type="ftr" sz="quarter" idx="11"/>
          </p:nvPr>
        </p:nvSpPr>
        <p:spPr/>
        <p:txBody>
          <a:bodyPr/>
          <a:lstStyle>
            <a:lvl1pPr>
              <a:defRPr/>
            </a:lvl1pPr>
          </a:lstStyle>
          <a:p>
            <a:pPr>
              <a:defRPr/>
            </a:pPr>
            <a:endParaRPr lang="en-US" altLang="zh-CN"/>
          </a:p>
        </p:txBody>
      </p:sp>
      <p:sp>
        <p:nvSpPr>
          <p:cNvPr id="4" name="Rectangle 13"/>
          <p:cNvSpPr>
            <a:spLocks noGrp="1" noChangeArrowheads="1"/>
          </p:cNvSpPr>
          <p:nvPr>
            <p:ph type="sldNum" sz="quarter" idx="12"/>
          </p:nvPr>
        </p:nvSpPr>
        <p:spPr/>
        <p:txBody>
          <a:bodyPr/>
          <a:lstStyle>
            <a:lvl1pPr>
              <a:defRPr/>
            </a:lvl1pPr>
          </a:lstStyle>
          <a:p>
            <a:pPr>
              <a:defRPr/>
            </a:pPr>
            <a:fld id="{F2F6FC3D-34C5-4CE1-88D3-1F20A6601AD1}" type="slidenum">
              <a:rPr lang="zh-CN" altLang="en-US"/>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2" y="273050"/>
            <a:ext cx="3259138" cy="1162050"/>
          </a:xfrm>
        </p:spPr>
        <p:txBody>
          <a:bodyPr/>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873499" y="273054"/>
            <a:ext cx="553720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95302" y="1435103"/>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C9D7F8E3-53CF-4CDB-AAD1-4C89DEB6288C}" type="slidenum">
              <a:rPr lang="zh-CN" altLang="en-US"/>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4B635570-0457-4CD7-A2C4-4565D8D867A2}" type="slidenum">
              <a:rPr lang="zh-CN" altLang="en-US"/>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3600" cy="566738"/>
          </a:xfrm>
        </p:spPr>
        <p:txBody>
          <a:bodyPr/>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3D0CD35B-6CA0-4BD3-9D34-C428EE84DFA5}" type="slidenum">
              <a:rPr lang="zh-CN" altLang="en-US"/>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1B616694-4EA3-4A33-82ED-B15504875B9C}" type="slidenum">
              <a:rPr lang="zh-CN" altLang="en-US"/>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588252" y="214313"/>
            <a:ext cx="2112963" cy="59182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246188" y="214313"/>
            <a:ext cx="6189662" cy="59182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4946C7BC-FE40-4F98-9B1D-BD0863268CEE}" type="slidenum">
              <a:rPr lang="zh-CN" altLang="en-US"/>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4" name="Group 2"/>
          <p:cNvGrpSpPr/>
          <p:nvPr/>
        </p:nvGrpSpPr>
        <p:grpSpPr bwMode="auto">
          <a:xfrm>
            <a:off x="0" y="2438400"/>
            <a:ext cx="9759950" cy="1052513"/>
            <a:chOff x="0" y="1536"/>
            <a:chExt cx="5675" cy="663"/>
          </a:xfrm>
        </p:grpSpPr>
        <p:grpSp>
          <p:nvGrpSpPr>
            <p:cNvPr id="5" name="Group 3"/>
            <p:cNvGrpSpPr/>
            <p:nvPr/>
          </p:nvGrpSpPr>
          <p:grpSpPr bwMode="auto">
            <a:xfrm>
              <a:off x="183" y="1604"/>
              <a:ext cx="448"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solidFill>
                    <a:srgbClr val="000000"/>
                  </a:solidFill>
                </a:endParaRPr>
              </a:p>
            </p:txBody>
          </p:sp>
          <p:sp>
            <p:nvSpPr>
              <p:cNvPr id="13" name="Rectangle 5"/>
              <p:cNvSpPr>
                <a:spLocks noChangeArrowheads="1"/>
              </p:cNvSpPr>
              <p:nvPr/>
            </p:nvSpPr>
            <p:spPr bwMode="auto">
              <a:xfrm>
                <a:off x="1057" y="336"/>
                <a:ext cx="289" cy="432"/>
              </a:xfrm>
              <a:prstGeom prst="rect">
                <a:avLst/>
              </a:prstGeom>
              <a:gradFill rotWithShape="0">
                <a:gsLst>
                  <a:gs pos="0">
                    <a:schemeClr val="folHlink"/>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solidFill>
                    <a:srgbClr val="000000"/>
                  </a:solidFill>
                </a:endParaRPr>
              </a:p>
            </p:txBody>
          </p:sp>
        </p:grpSp>
        <p:grpSp>
          <p:nvGrpSpPr>
            <p:cNvPr id="6" name="Group 6"/>
            <p:cNvGrpSpPr/>
            <p:nvPr/>
          </p:nvGrpSpPr>
          <p:grpSpPr bwMode="auto">
            <a:xfrm>
              <a:off x="261" y="1870"/>
              <a:ext cx="465"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solidFill>
                    <a:srgbClr val="000000"/>
                  </a:solidFill>
                </a:endParaRPr>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solidFill>
                    <a:srgbClr val="000000"/>
                  </a:solidFill>
                </a:endParaRPr>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solidFill>
                  <a:srgbClr val="000000"/>
                </a:solidFill>
              </a:endParaRPr>
            </a:p>
          </p:txBody>
        </p:sp>
        <p:sp>
          <p:nvSpPr>
            <p:cNvPr id="8" name="Rectangle 10"/>
            <p:cNvSpPr>
              <a:spLocks noChangeArrowheads="1"/>
            </p:cNvSpPr>
            <p:nvPr/>
          </p:nvSpPr>
          <p:spPr bwMode="auto">
            <a:xfrm>
              <a:off x="400" y="1536"/>
              <a:ext cx="20" cy="663"/>
            </a:xfrm>
            <a:prstGeom prst="rect">
              <a:avLst/>
            </a:prstGeom>
            <a:solidFill>
              <a:schemeClr val="bg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solidFill>
                  <a:srgbClr val="000000"/>
                </a:solidFill>
              </a:endParaRPr>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eaLnBrk="1" hangingPunct="1">
                <a:defRPr/>
              </a:pPr>
              <a:endParaRPr lang="zh-CN" altLang="en-US">
                <a:solidFill>
                  <a:srgbClr val="000000"/>
                </a:solidFill>
              </a:endParaRPr>
            </a:p>
          </p:txBody>
        </p:sp>
      </p:grpSp>
      <p:sp>
        <p:nvSpPr>
          <p:cNvPr id="180236" name="Rectangle 12"/>
          <p:cNvSpPr>
            <a:spLocks noGrp="1" noChangeArrowheads="1"/>
          </p:cNvSpPr>
          <p:nvPr>
            <p:ph type="ctrTitle"/>
          </p:nvPr>
        </p:nvSpPr>
        <p:spPr>
          <a:xfrm>
            <a:off x="1073150" y="1676400"/>
            <a:ext cx="8420100" cy="1462088"/>
          </a:xfrm>
        </p:spPr>
        <p:txBody>
          <a:bodyPr/>
          <a:lstStyle>
            <a:lvl1pPr>
              <a:defRPr/>
            </a:lvl1pPr>
          </a:lstStyle>
          <a:p>
            <a:pPr lvl="0"/>
            <a:r>
              <a:rPr lang="zh-CN" altLang="en-US" noProof="0"/>
              <a:t>单击此处编辑母版标题样式</a:t>
            </a:r>
            <a:endParaRPr lang="zh-CN" altLang="en-US" noProof="0"/>
          </a:p>
        </p:txBody>
      </p:sp>
      <p:sp>
        <p:nvSpPr>
          <p:cNvPr id="180237" name="Rectangle 13"/>
          <p:cNvSpPr>
            <a:spLocks noGrp="1" noChangeArrowheads="1"/>
          </p:cNvSpPr>
          <p:nvPr>
            <p:ph type="subTitle" idx="1"/>
          </p:nvPr>
        </p:nvSpPr>
        <p:spPr>
          <a:xfrm>
            <a:off x="1485900" y="3886200"/>
            <a:ext cx="6934200" cy="1752600"/>
          </a:xfrm>
        </p:spPr>
        <p:txBody>
          <a:bodyPr/>
          <a:lstStyle>
            <a:lvl1pPr marL="0" indent="0" algn="ctr">
              <a:buFont typeface="Wingdings" panose="05000000000000000000" pitchFamily="2" charset="2"/>
              <a:buNone/>
              <a:defRPr/>
            </a:lvl1pPr>
          </a:lstStyle>
          <a:p>
            <a:pPr lvl="0"/>
            <a:r>
              <a:rPr lang="zh-CN" altLang="en-US" noProof="0"/>
              <a:t>单击此处编辑母版副标题样式</a:t>
            </a:r>
            <a:endParaRPr lang="zh-CN" altLang="en-US" noProof="0"/>
          </a:p>
        </p:txBody>
      </p:sp>
      <p:sp>
        <p:nvSpPr>
          <p:cNvPr id="14" name="Rectangle 14"/>
          <p:cNvSpPr>
            <a:spLocks noGrp="1" noChangeArrowheads="1"/>
          </p:cNvSpPr>
          <p:nvPr>
            <p:ph type="dt" sz="half" idx="10"/>
          </p:nvPr>
        </p:nvSpPr>
        <p:spPr>
          <a:xfrm>
            <a:off x="1073150" y="6248400"/>
            <a:ext cx="2063750" cy="457200"/>
          </a:xfrm>
        </p:spPr>
        <p:txBody>
          <a:bodyPr/>
          <a:lstStyle>
            <a:lvl1pPr>
              <a:defRPr>
                <a:solidFill>
                  <a:srgbClr val="1C1C1C"/>
                </a:solidFill>
              </a:defRPr>
            </a:lvl1pPr>
          </a:lstStyle>
          <a:p>
            <a:pPr>
              <a:defRPr/>
            </a:pPr>
            <a:endParaRPr lang="en-US" altLang="zh-CN"/>
          </a:p>
        </p:txBody>
      </p:sp>
      <p:sp>
        <p:nvSpPr>
          <p:cNvPr id="15" name="Rectangle 15"/>
          <p:cNvSpPr>
            <a:spLocks noGrp="1" noChangeArrowheads="1"/>
          </p:cNvSpPr>
          <p:nvPr>
            <p:ph type="ftr" sz="quarter" idx="11"/>
          </p:nvPr>
        </p:nvSpPr>
        <p:spPr>
          <a:xfrm>
            <a:off x="3714750" y="6248400"/>
            <a:ext cx="3136900" cy="457200"/>
          </a:xfrm>
        </p:spPr>
        <p:txBody>
          <a:bodyPr/>
          <a:lstStyle>
            <a:lvl1pPr>
              <a:defRPr>
                <a:solidFill>
                  <a:srgbClr val="1C1C1C"/>
                </a:solidFill>
              </a:defRPr>
            </a:lvl1pPr>
          </a:lstStyle>
          <a:p>
            <a:pPr>
              <a:defRPr/>
            </a:pPr>
            <a:endParaRPr lang="en-US" altLang="zh-CN"/>
          </a:p>
        </p:txBody>
      </p:sp>
      <p:sp>
        <p:nvSpPr>
          <p:cNvPr id="16" name="Rectangle 16"/>
          <p:cNvSpPr>
            <a:spLocks noGrp="1" noChangeArrowheads="1"/>
          </p:cNvSpPr>
          <p:nvPr>
            <p:ph type="sldNum" sz="quarter" idx="12"/>
          </p:nvPr>
        </p:nvSpPr>
        <p:spPr>
          <a:xfrm>
            <a:off x="7429500" y="6248400"/>
            <a:ext cx="2063750" cy="457200"/>
          </a:xfrm>
        </p:spPr>
        <p:txBody>
          <a:bodyPr/>
          <a:lstStyle>
            <a:lvl1pPr>
              <a:defRPr smtClean="0">
                <a:solidFill>
                  <a:srgbClr val="1C1C1C"/>
                </a:solidFill>
              </a:defRPr>
            </a:lvl1pPr>
          </a:lstStyle>
          <a:p>
            <a:pPr>
              <a:defRPr/>
            </a:pPr>
            <a:fld id="{0CE61108-AFAF-4420-962F-D82B09F7166A}" type="slidenum">
              <a:rPr lang="zh-CN" altLang="en-US"/>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F93A1A8C-DD91-4639-8A18-D862952B8896}" type="slidenum">
              <a:rPr lang="zh-CN" altLang="en-US"/>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201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E37B674D-7B1E-411A-AB76-2707B4C9601C}" type="slidenum">
              <a:rPr lang="zh-CN" altLang="en-US"/>
            </a:fld>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281113" y="2017713"/>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7363" y="2017713"/>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1F1C3A50-EF0A-4B6C-A80D-A24603B77CD3}" type="slidenum">
              <a:rPr lang="zh-CN" altLang="en-US"/>
            </a:fld>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11"/>
          <p:cNvSpPr>
            <a:spLocks noGrp="1" noChangeArrowheads="1"/>
          </p:cNvSpPr>
          <p:nvPr>
            <p:ph type="dt" sz="half" idx="10"/>
          </p:nvPr>
        </p:nvSpPr>
        <p:spPr/>
        <p:txBody>
          <a:bodyPr/>
          <a:lstStyle>
            <a:lvl1pPr>
              <a:defRPr/>
            </a:lvl1pPr>
          </a:lstStyle>
          <a:p>
            <a:pPr>
              <a:defRPr/>
            </a:pPr>
            <a:endParaRPr lang="en-US" altLang="zh-CN"/>
          </a:p>
        </p:txBody>
      </p:sp>
      <p:sp>
        <p:nvSpPr>
          <p:cNvPr id="8" name="Rectangle 12"/>
          <p:cNvSpPr>
            <a:spLocks noGrp="1" noChangeArrowheads="1"/>
          </p:cNvSpPr>
          <p:nvPr>
            <p:ph type="ftr" sz="quarter" idx="11"/>
          </p:nvPr>
        </p:nvSpPr>
        <p:spPr/>
        <p:txBody>
          <a:bodyPr/>
          <a:lstStyle>
            <a:lvl1pPr>
              <a:defRPr/>
            </a:lvl1pPr>
          </a:lstStyle>
          <a:p>
            <a:pPr>
              <a:defRPr/>
            </a:pPr>
            <a:endParaRPr lang="en-US" altLang="zh-CN"/>
          </a:p>
        </p:txBody>
      </p:sp>
      <p:sp>
        <p:nvSpPr>
          <p:cNvPr id="9" name="Rectangle 13"/>
          <p:cNvSpPr>
            <a:spLocks noGrp="1" noChangeArrowheads="1"/>
          </p:cNvSpPr>
          <p:nvPr>
            <p:ph type="sldNum" sz="quarter" idx="12"/>
          </p:nvPr>
        </p:nvSpPr>
        <p:spPr/>
        <p:txBody>
          <a:bodyPr/>
          <a:lstStyle>
            <a:lvl1pPr>
              <a:defRPr/>
            </a:lvl1pPr>
          </a:lstStyle>
          <a:p>
            <a:pPr>
              <a:defRPr/>
            </a:pPr>
            <a:fld id="{6AF5D409-928F-4338-AE11-0FE130FFBB3D}" type="slidenum">
              <a:rPr lang="zh-CN" altLang="en-US"/>
            </a:fld>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11"/>
          <p:cNvSpPr>
            <a:spLocks noGrp="1" noChangeArrowheads="1"/>
          </p:cNvSpPr>
          <p:nvPr>
            <p:ph type="dt" sz="half" idx="10"/>
          </p:nvPr>
        </p:nvSpPr>
        <p:spPr/>
        <p:txBody>
          <a:bodyPr/>
          <a:lstStyle>
            <a:lvl1pPr>
              <a:defRPr/>
            </a:lvl1pPr>
          </a:lstStyle>
          <a:p>
            <a:pPr>
              <a:defRPr/>
            </a:pPr>
            <a:endParaRPr lang="en-US" altLang="zh-CN"/>
          </a:p>
        </p:txBody>
      </p:sp>
      <p:sp>
        <p:nvSpPr>
          <p:cNvPr id="4" name="Rectangle 12"/>
          <p:cNvSpPr>
            <a:spLocks noGrp="1" noChangeArrowheads="1"/>
          </p:cNvSpPr>
          <p:nvPr>
            <p:ph type="ftr" sz="quarter" idx="11"/>
          </p:nvPr>
        </p:nvSpPr>
        <p:spPr/>
        <p:txBody>
          <a:bodyPr/>
          <a:lstStyle>
            <a:lvl1pPr>
              <a:defRPr/>
            </a:lvl1pPr>
          </a:lstStyle>
          <a:p>
            <a:pPr>
              <a:defRPr/>
            </a:pPr>
            <a:endParaRPr lang="en-US" altLang="zh-CN"/>
          </a:p>
        </p:txBody>
      </p:sp>
      <p:sp>
        <p:nvSpPr>
          <p:cNvPr id="5" name="Rectangle 13"/>
          <p:cNvSpPr>
            <a:spLocks noGrp="1" noChangeArrowheads="1"/>
          </p:cNvSpPr>
          <p:nvPr>
            <p:ph type="sldNum" sz="quarter" idx="12"/>
          </p:nvPr>
        </p:nvSpPr>
        <p:spPr/>
        <p:txBody>
          <a:bodyPr/>
          <a:lstStyle>
            <a:lvl1pPr>
              <a:defRPr/>
            </a:lvl1pPr>
          </a:lstStyle>
          <a:p>
            <a:pPr>
              <a:defRPr/>
            </a:pPr>
            <a:fld id="{2554439C-F473-4E07-ABD4-EB52A521C561}" type="slidenum">
              <a:rPr lang="zh-CN" altLang="en-US"/>
            </a:fld>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p:txBody>
          <a:bodyPr/>
          <a:lstStyle>
            <a:lvl1pPr>
              <a:defRPr/>
            </a:lvl1pPr>
          </a:lstStyle>
          <a:p>
            <a:pPr>
              <a:defRPr/>
            </a:pPr>
            <a:endParaRPr lang="en-US" altLang="zh-CN"/>
          </a:p>
        </p:txBody>
      </p:sp>
      <p:sp>
        <p:nvSpPr>
          <p:cNvPr id="3" name="Rectangle 12"/>
          <p:cNvSpPr>
            <a:spLocks noGrp="1" noChangeArrowheads="1"/>
          </p:cNvSpPr>
          <p:nvPr>
            <p:ph type="ftr" sz="quarter" idx="11"/>
          </p:nvPr>
        </p:nvSpPr>
        <p:spPr/>
        <p:txBody>
          <a:bodyPr/>
          <a:lstStyle>
            <a:lvl1pPr>
              <a:defRPr/>
            </a:lvl1pPr>
          </a:lstStyle>
          <a:p>
            <a:pPr>
              <a:defRPr/>
            </a:pPr>
            <a:endParaRPr lang="en-US" altLang="zh-CN"/>
          </a:p>
        </p:txBody>
      </p:sp>
      <p:sp>
        <p:nvSpPr>
          <p:cNvPr id="4" name="Rectangle 13"/>
          <p:cNvSpPr>
            <a:spLocks noGrp="1" noChangeArrowheads="1"/>
          </p:cNvSpPr>
          <p:nvPr>
            <p:ph type="sldNum" sz="quarter" idx="12"/>
          </p:nvPr>
        </p:nvSpPr>
        <p:spPr/>
        <p:txBody>
          <a:bodyPr/>
          <a:lstStyle>
            <a:lvl1pPr>
              <a:defRPr/>
            </a:lvl1pPr>
          </a:lstStyle>
          <a:p>
            <a:pPr>
              <a:defRPr/>
            </a:pPr>
            <a:fld id="{D7E07ECB-0B2B-4297-9E52-D4274C581AFC}" type="slidenum">
              <a:rPr lang="zh-CN" altLang="en-US"/>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2638" y="4406900"/>
            <a:ext cx="84201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82638" y="2906713"/>
            <a:ext cx="84201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0B82C1AE-836A-4B68-BCFA-2794AB2BB535}" type="slidenum">
              <a:rPr lang="zh-CN" altLang="en-US"/>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p:spPr>
        <p:txBody>
          <a:bodyPr/>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929875AC-00D6-4A3C-9B13-38235FC82B0D}" type="slidenum">
              <a:rPr lang="zh-CN" altLang="en-US"/>
            </a:fld>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3600" cy="566738"/>
          </a:xfrm>
        </p:spPr>
        <p:txBody>
          <a:bodyPr/>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307BC0A4-D4A8-41C3-A87F-2924F18BC8C4}" type="slidenum">
              <a:rPr lang="zh-CN" altLang="en-US"/>
            </a:fld>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2DEAF8B6-3FF7-4474-801C-9C6CF23297B4}" type="slidenum">
              <a:rPr lang="zh-CN" altLang="en-US"/>
            </a:fld>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588250" y="214313"/>
            <a:ext cx="2112963" cy="59182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1246188" y="214313"/>
            <a:ext cx="6189662" cy="5918200"/>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Rectangle 11"/>
          <p:cNvSpPr>
            <a:spLocks noGrp="1" noChangeArrowheads="1"/>
          </p:cNvSpPr>
          <p:nvPr>
            <p:ph type="dt" sz="half" idx="10"/>
          </p:nvPr>
        </p:nvSpPr>
        <p:spPr/>
        <p:txBody>
          <a:bodyPr/>
          <a:lstStyle>
            <a:lvl1pPr>
              <a:defRPr/>
            </a:lvl1pPr>
          </a:lstStyle>
          <a:p>
            <a:pPr>
              <a:defRPr/>
            </a:pPr>
            <a:endParaRPr lang="en-US" altLang="zh-CN"/>
          </a:p>
        </p:txBody>
      </p:sp>
      <p:sp>
        <p:nvSpPr>
          <p:cNvPr id="5" name="Rectangle 12"/>
          <p:cNvSpPr>
            <a:spLocks noGrp="1" noChangeArrowheads="1"/>
          </p:cNvSpPr>
          <p:nvPr>
            <p:ph type="ftr" sz="quarter" idx="11"/>
          </p:nvPr>
        </p:nvSpPr>
        <p:spPr/>
        <p:txBody>
          <a:bodyPr/>
          <a:lstStyle>
            <a:lvl1pPr>
              <a:defRPr/>
            </a:lvl1pPr>
          </a:lstStyle>
          <a:p>
            <a:pPr>
              <a:defRPr/>
            </a:pPr>
            <a:endParaRPr lang="en-US" altLang="zh-CN"/>
          </a:p>
        </p:txBody>
      </p:sp>
      <p:sp>
        <p:nvSpPr>
          <p:cNvPr id="6" name="Rectangle 13"/>
          <p:cNvSpPr>
            <a:spLocks noGrp="1" noChangeArrowheads="1"/>
          </p:cNvSpPr>
          <p:nvPr>
            <p:ph type="sldNum" sz="quarter" idx="12"/>
          </p:nvPr>
        </p:nvSpPr>
        <p:spPr/>
        <p:txBody>
          <a:bodyPr/>
          <a:lstStyle>
            <a:lvl1pPr>
              <a:defRPr/>
            </a:lvl1pPr>
          </a:lstStyle>
          <a:p>
            <a:pPr>
              <a:defRPr/>
            </a:pPr>
            <a:fld id="{F579A16F-970E-41E3-8446-28A7331BC358}" type="slidenum">
              <a:rPr lang="zh-CN" altLang="en-US"/>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1281113" y="2017713"/>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7363" y="2017713"/>
            <a:ext cx="413385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D71B7419-3CD8-4FF4-919D-3C0D216F8C4E}" type="slidenum">
              <a:rPr lang="zh-CN" altLang="en-US"/>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95300" y="274638"/>
            <a:ext cx="8915400" cy="114300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95300" y="1535113"/>
            <a:ext cx="437673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95300" y="2174875"/>
            <a:ext cx="437673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5032375" y="1535113"/>
            <a:ext cx="437832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5032375" y="2174875"/>
            <a:ext cx="437832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11"/>
          <p:cNvSpPr>
            <a:spLocks noGrp="1" noChangeArrowheads="1"/>
          </p:cNvSpPr>
          <p:nvPr>
            <p:ph type="dt" sz="half" idx="10"/>
          </p:nvPr>
        </p:nvSpPr>
        <p:spPr/>
        <p:txBody>
          <a:bodyPr/>
          <a:lstStyle>
            <a:lvl1pPr>
              <a:defRPr/>
            </a:lvl1pPr>
          </a:lstStyle>
          <a:p>
            <a:pPr>
              <a:defRPr/>
            </a:pPr>
            <a:endParaRPr lang="en-US" altLang="zh-CN"/>
          </a:p>
        </p:txBody>
      </p:sp>
      <p:sp>
        <p:nvSpPr>
          <p:cNvPr id="8" name="Rectangle 12"/>
          <p:cNvSpPr>
            <a:spLocks noGrp="1" noChangeArrowheads="1"/>
          </p:cNvSpPr>
          <p:nvPr>
            <p:ph type="ftr" sz="quarter" idx="11"/>
          </p:nvPr>
        </p:nvSpPr>
        <p:spPr/>
        <p:txBody>
          <a:bodyPr/>
          <a:lstStyle>
            <a:lvl1pPr>
              <a:defRPr/>
            </a:lvl1pPr>
          </a:lstStyle>
          <a:p>
            <a:pPr>
              <a:defRPr/>
            </a:pPr>
            <a:endParaRPr lang="en-US" altLang="zh-CN"/>
          </a:p>
        </p:txBody>
      </p:sp>
      <p:sp>
        <p:nvSpPr>
          <p:cNvPr id="9" name="Rectangle 13"/>
          <p:cNvSpPr>
            <a:spLocks noGrp="1" noChangeArrowheads="1"/>
          </p:cNvSpPr>
          <p:nvPr>
            <p:ph type="sldNum" sz="quarter" idx="12"/>
          </p:nvPr>
        </p:nvSpPr>
        <p:spPr/>
        <p:txBody>
          <a:bodyPr/>
          <a:lstStyle>
            <a:lvl1pPr>
              <a:defRPr/>
            </a:lvl1pPr>
          </a:lstStyle>
          <a:p>
            <a:pPr>
              <a:defRPr/>
            </a:pPr>
            <a:fld id="{A7C1C718-E167-4D5B-8084-5D1E310F5660}" type="slidenum">
              <a:rPr lang="zh-CN" altLang="en-US"/>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Rectangle 11"/>
          <p:cNvSpPr>
            <a:spLocks noGrp="1" noChangeArrowheads="1"/>
          </p:cNvSpPr>
          <p:nvPr>
            <p:ph type="dt" sz="half" idx="10"/>
          </p:nvPr>
        </p:nvSpPr>
        <p:spPr/>
        <p:txBody>
          <a:bodyPr/>
          <a:lstStyle>
            <a:lvl1pPr>
              <a:defRPr/>
            </a:lvl1pPr>
          </a:lstStyle>
          <a:p>
            <a:pPr>
              <a:defRPr/>
            </a:pPr>
            <a:endParaRPr lang="en-US" altLang="zh-CN"/>
          </a:p>
        </p:txBody>
      </p:sp>
      <p:sp>
        <p:nvSpPr>
          <p:cNvPr id="4" name="Rectangle 12"/>
          <p:cNvSpPr>
            <a:spLocks noGrp="1" noChangeArrowheads="1"/>
          </p:cNvSpPr>
          <p:nvPr>
            <p:ph type="ftr" sz="quarter" idx="11"/>
          </p:nvPr>
        </p:nvSpPr>
        <p:spPr/>
        <p:txBody>
          <a:bodyPr/>
          <a:lstStyle>
            <a:lvl1pPr>
              <a:defRPr/>
            </a:lvl1pPr>
          </a:lstStyle>
          <a:p>
            <a:pPr>
              <a:defRPr/>
            </a:pPr>
            <a:endParaRPr lang="en-US" altLang="zh-CN"/>
          </a:p>
        </p:txBody>
      </p:sp>
      <p:sp>
        <p:nvSpPr>
          <p:cNvPr id="5" name="Rectangle 13"/>
          <p:cNvSpPr>
            <a:spLocks noGrp="1" noChangeArrowheads="1"/>
          </p:cNvSpPr>
          <p:nvPr>
            <p:ph type="sldNum" sz="quarter" idx="12"/>
          </p:nvPr>
        </p:nvSpPr>
        <p:spPr/>
        <p:txBody>
          <a:bodyPr/>
          <a:lstStyle>
            <a:lvl1pPr>
              <a:defRPr/>
            </a:lvl1pPr>
          </a:lstStyle>
          <a:p>
            <a:pPr>
              <a:defRPr/>
            </a:pPr>
            <a:fld id="{9491D7A8-A412-4BCC-9E20-C60F2AF02B61}" type="slidenum">
              <a:rPr lang="zh-CN" altLang="en-US"/>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p:txBody>
          <a:bodyPr/>
          <a:lstStyle>
            <a:lvl1pPr>
              <a:defRPr/>
            </a:lvl1pPr>
          </a:lstStyle>
          <a:p>
            <a:pPr>
              <a:defRPr/>
            </a:pPr>
            <a:endParaRPr lang="en-US" altLang="zh-CN"/>
          </a:p>
        </p:txBody>
      </p:sp>
      <p:sp>
        <p:nvSpPr>
          <p:cNvPr id="3" name="Rectangle 12"/>
          <p:cNvSpPr>
            <a:spLocks noGrp="1" noChangeArrowheads="1"/>
          </p:cNvSpPr>
          <p:nvPr>
            <p:ph type="ftr" sz="quarter" idx="11"/>
          </p:nvPr>
        </p:nvSpPr>
        <p:spPr/>
        <p:txBody>
          <a:bodyPr/>
          <a:lstStyle>
            <a:lvl1pPr>
              <a:defRPr/>
            </a:lvl1pPr>
          </a:lstStyle>
          <a:p>
            <a:pPr>
              <a:defRPr/>
            </a:pPr>
            <a:endParaRPr lang="en-US" altLang="zh-CN"/>
          </a:p>
        </p:txBody>
      </p:sp>
      <p:sp>
        <p:nvSpPr>
          <p:cNvPr id="4" name="Rectangle 13"/>
          <p:cNvSpPr>
            <a:spLocks noGrp="1" noChangeArrowheads="1"/>
          </p:cNvSpPr>
          <p:nvPr>
            <p:ph type="sldNum" sz="quarter" idx="12"/>
          </p:nvPr>
        </p:nvSpPr>
        <p:spPr/>
        <p:txBody>
          <a:bodyPr/>
          <a:lstStyle>
            <a:lvl1pPr>
              <a:defRPr/>
            </a:lvl1pPr>
          </a:lstStyle>
          <a:p>
            <a:pPr>
              <a:defRPr/>
            </a:pPr>
            <a:fld id="{9A24DFE8-3955-4536-B75C-76C25C464A0C}" type="slidenum">
              <a:rPr lang="zh-CN" altLang="en-US"/>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95300" y="273050"/>
            <a:ext cx="3259138" cy="1162050"/>
          </a:xfrm>
        </p:spPr>
        <p:txBody>
          <a:bodyPr/>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873500" y="273050"/>
            <a:ext cx="55372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95300" y="1435100"/>
            <a:ext cx="3259138"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41D1AA9E-469A-4302-AB99-6A16581E79AB}" type="slidenum">
              <a:rPr lang="zh-CN" altLang="en-US"/>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41513" y="4800600"/>
            <a:ext cx="5943600" cy="566738"/>
          </a:xfrm>
        </p:spPr>
        <p:txBody>
          <a:bodyPr/>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941513"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941513"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Rectangle 11"/>
          <p:cNvSpPr>
            <a:spLocks noGrp="1" noChangeArrowheads="1"/>
          </p:cNvSpPr>
          <p:nvPr>
            <p:ph type="dt" sz="half" idx="10"/>
          </p:nvPr>
        </p:nvSpPr>
        <p:spPr/>
        <p:txBody>
          <a:bodyPr/>
          <a:lstStyle>
            <a:lvl1pPr>
              <a:defRPr/>
            </a:lvl1pPr>
          </a:lstStyle>
          <a:p>
            <a:pPr>
              <a:defRPr/>
            </a:pPr>
            <a:endParaRPr lang="en-US" altLang="zh-CN"/>
          </a:p>
        </p:txBody>
      </p:sp>
      <p:sp>
        <p:nvSpPr>
          <p:cNvPr id="6" name="Rectangle 12"/>
          <p:cNvSpPr>
            <a:spLocks noGrp="1" noChangeArrowheads="1"/>
          </p:cNvSpPr>
          <p:nvPr>
            <p:ph type="ftr" sz="quarter" idx="11"/>
          </p:nvPr>
        </p:nvSpPr>
        <p:spPr/>
        <p:txBody>
          <a:bodyPr/>
          <a:lstStyle>
            <a:lvl1pPr>
              <a:defRPr/>
            </a:lvl1pPr>
          </a:lstStyle>
          <a:p>
            <a:pPr>
              <a:defRPr/>
            </a:pPr>
            <a:endParaRPr lang="en-US" altLang="zh-CN"/>
          </a:p>
        </p:txBody>
      </p:sp>
      <p:sp>
        <p:nvSpPr>
          <p:cNvPr id="7" name="Rectangle 13"/>
          <p:cNvSpPr>
            <a:spLocks noGrp="1" noChangeArrowheads="1"/>
          </p:cNvSpPr>
          <p:nvPr>
            <p:ph type="sldNum" sz="quarter" idx="12"/>
          </p:nvPr>
        </p:nvSpPr>
        <p:spPr/>
        <p:txBody>
          <a:bodyPr/>
          <a:lstStyle>
            <a:lvl1pPr>
              <a:defRPr/>
            </a:lvl1pPr>
          </a:lstStyle>
          <a:p>
            <a:pPr>
              <a:defRPr/>
            </a:pPr>
            <a:fld id="{82928F9D-E0C8-48BA-A7AA-8D3B0E7076BA}" type="slidenum">
              <a:rPr lang="zh-CN" altLang="en-US"/>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ltGray">
          <a:xfrm>
            <a:off x="452438" y="476250"/>
            <a:ext cx="474662" cy="474663"/>
          </a:xfrm>
          <a:prstGeom prst="rect">
            <a:avLst/>
          </a:prstGeom>
          <a:solidFill>
            <a:schemeClr val="accent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p>
        </p:txBody>
      </p:sp>
      <p:sp>
        <p:nvSpPr>
          <p:cNvPr id="1027" name="Rectangle 3"/>
          <p:cNvSpPr>
            <a:spLocks noChangeArrowheads="1"/>
          </p:cNvSpPr>
          <p:nvPr/>
        </p:nvSpPr>
        <p:spPr bwMode="ltGray">
          <a:xfrm>
            <a:off x="866775" y="1098550"/>
            <a:ext cx="355600" cy="474663"/>
          </a:xfrm>
          <a:prstGeom prst="rect">
            <a:avLst/>
          </a:prstGeom>
          <a:gradFill rotWithShape="0">
            <a:gsLst>
              <a:gs pos="0">
                <a:schemeClr val="accent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p>
        </p:txBody>
      </p:sp>
      <p:sp>
        <p:nvSpPr>
          <p:cNvPr id="1028" name="Rectangle 4"/>
          <p:cNvSpPr>
            <a:spLocks noChangeArrowheads="1"/>
          </p:cNvSpPr>
          <p:nvPr/>
        </p:nvSpPr>
        <p:spPr bwMode="ltGray">
          <a:xfrm>
            <a:off x="584200" y="935038"/>
            <a:ext cx="458788" cy="474662"/>
          </a:xfrm>
          <a:prstGeom prst="rect">
            <a:avLst/>
          </a:prstGeom>
          <a:solidFill>
            <a:schemeClr val="folHlink"/>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p>
        </p:txBody>
      </p:sp>
      <p:sp>
        <p:nvSpPr>
          <p:cNvPr id="1029" name="Rectangle 5"/>
          <p:cNvSpPr>
            <a:spLocks noChangeArrowheads="1"/>
          </p:cNvSpPr>
          <p:nvPr/>
        </p:nvSpPr>
        <p:spPr bwMode="ltGray">
          <a:xfrm>
            <a:off x="987425" y="898525"/>
            <a:ext cx="398463" cy="474663"/>
          </a:xfrm>
          <a:prstGeom prst="rect">
            <a:avLst/>
          </a:prstGeom>
          <a:gradFill rotWithShape="0">
            <a:gsLst>
              <a:gs pos="0">
                <a:schemeClr val="folHlink"/>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p>
        </p:txBody>
      </p:sp>
      <p:sp>
        <p:nvSpPr>
          <p:cNvPr id="1030" name="Rectangle 6"/>
          <p:cNvSpPr>
            <a:spLocks noChangeArrowheads="1"/>
          </p:cNvSpPr>
          <p:nvPr/>
        </p:nvSpPr>
        <p:spPr bwMode="ltGray">
          <a:xfrm>
            <a:off x="138113" y="825500"/>
            <a:ext cx="606425" cy="422275"/>
          </a:xfrm>
          <a:prstGeom prst="rect">
            <a:avLst/>
          </a:prstGeom>
          <a:gradFill rotWithShape="0">
            <a:gsLst>
              <a:gs pos="0">
                <a:schemeClr val="bg1"/>
              </a:gs>
              <a:gs pos="100000">
                <a:schemeClr val="hlink"/>
              </a:gs>
            </a:gsLst>
            <a:lin ang="1890000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p>
        </p:txBody>
      </p:sp>
      <p:sp>
        <p:nvSpPr>
          <p:cNvPr id="1031" name="Rectangle 7"/>
          <p:cNvSpPr>
            <a:spLocks noChangeArrowheads="1"/>
          </p:cNvSpPr>
          <p:nvPr/>
        </p:nvSpPr>
        <p:spPr bwMode="gray">
          <a:xfrm>
            <a:off x="825500" y="620713"/>
            <a:ext cx="34925" cy="1052512"/>
          </a:xfrm>
          <a:prstGeom prst="rect">
            <a:avLst/>
          </a:prstGeom>
          <a:solidFill>
            <a:schemeClr val="bg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p>
        </p:txBody>
      </p:sp>
      <p:sp>
        <p:nvSpPr>
          <p:cNvPr id="1032" name="Rectangle 8"/>
          <p:cNvSpPr>
            <a:spLocks noChangeArrowheads="1"/>
          </p:cNvSpPr>
          <p:nvPr/>
        </p:nvSpPr>
        <p:spPr bwMode="gray">
          <a:xfrm>
            <a:off x="479425" y="1158875"/>
            <a:ext cx="8912225" cy="31750"/>
          </a:xfrm>
          <a:prstGeom prst="rect">
            <a:avLst/>
          </a:prstGeom>
          <a:gradFill rotWithShape="0">
            <a:gsLst>
              <a:gs pos="0">
                <a:schemeClr val="bg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p>
        </p:txBody>
      </p:sp>
      <p:sp>
        <p:nvSpPr>
          <p:cNvPr id="1033" name="Rectangle 9"/>
          <p:cNvSpPr>
            <a:spLocks noGrp="1" noChangeArrowheads="1"/>
          </p:cNvSpPr>
          <p:nvPr>
            <p:ph type="title"/>
          </p:nvPr>
        </p:nvSpPr>
        <p:spPr bwMode="auto">
          <a:xfrm>
            <a:off x="1246188" y="214313"/>
            <a:ext cx="8443912" cy="1462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34" name="Rectangle 10"/>
          <p:cNvSpPr>
            <a:spLocks noGrp="1" noChangeArrowheads="1"/>
          </p:cNvSpPr>
          <p:nvPr>
            <p:ph type="body" idx="1"/>
          </p:nvPr>
        </p:nvSpPr>
        <p:spPr bwMode="auto">
          <a:xfrm>
            <a:off x="1281113" y="2017713"/>
            <a:ext cx="8420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79211" name="Rectangle 11"/>
          <p:cNvSpPr>
            <a:spLocks noGrp="1" noChangeArrowheads="1"/>
          </p:cNvSpPr>
          <p:nvPr>
            <p:ph type="dt" sz="half" idx="2"/>
          </p:nvPr>
        </p:nvSpPr>
        <p:spPr bwMode="auto">
          <a:xfrm>
            <a:off x="1258888" y="6243638"/>
            <a:ext cx="2063750" cy="457200"/>
          </a:xfrm>
          <a:prstGeom prst="rect">
            <a:avLst/>
          </a:prstGeom>
          <a:noFill/>
          <a:ln>
            <a:noFill/>
          </a:ln>
          <a:effectLst/>
        </p:spPr>
        <p:txBody>
          <a:bodyPr vert="horz" wrap="square" lIns="91440" tIns="45720" rIns="91440" bIns="45720" numCol="1" anchor="b" anchorCtr="0" compatLnSpc="1"/>
          <a:lstStyle>
            <a:lvl1pPr eaLnBrk="1" hangingPunct="1">
              <a:defRPr sz="1400"/>
            </a:lvl1pPr>
          </a:lstStyle>
          <a:p>
            <a:pPr>
              <a:defRPr/>
            </a:pPr>
            <a:endParaRPr lang="en-US" altLang="zh-CN"/>
          </a:p>
        </p:txBody>
      </p:sp>
      <p:sp>
        <p:nvSpPr>
          <p:cNvPr id="179212" name="Rectangle 12"/>
          <p:cNvSpPr>
            <a:spLocks noGrp="1" noChangeArrowheads="1"/>
          </p:cNvSpPr>
          <p:nvPr>
            <p:ph type="ftr" sz="quarter" idx="3"/>
          </p:nvPr>
        </p:nvSpPr>
        <p:spPr bwMode="auto">
          <a:xfrm>
            <a:off x="3962400" y="6243638"/>
            <a:ext cx="3136900" cy="457200"/>
          </a:xfrm>
          <a:prstGeom prst="rect">
            <a:avLst/>
          </a:prstGeom>
          <a:noFill/>
          <a:ln>
            <a:noFill/>
          </a:ln>
          <a:effectLst/>
        </p:spPr>
        <p:txBody>
          <a:bodyPr vert="horz" wrap="square" lIns="91440" tIns="45720" rIns="91440" bIns="45720" numCol="1" anchor="b" anchorCtr="0" compatLnSpc="1"/>
          <a:lstStyle>
            <a:lvl1pPr algn="ctr" eaLnBrk="1" hangingPunct="1">
              <a:defRPr sz="1400"/>
            </a:lvl1pPr>
          </a:lstStyle>
          <a:p>
            <a:pPr>
              <a:defRPr/>
            </a:pPr>
            <a:endParaRPr lang="en-US" altLang="zh-CN"/>
          </a:p>
        </p:txBody>
      </p:sp>
      <p:sp>
        <p:nvSpPr>
          <p:cNvPr id="179213" name="Rectangle 13"/>
          <p:cNvSpPr>
            <a:spLocks noGrp="1" noChangeArrowheads="1"/>
          </p:cNvSpPr>
          <p:nvPr>
            <p:ph type="sldNum" sz="quarter" idx="4"/>
          </p:nvPr>
        </p:nvSpPr>
        <p:spPr bwMode="auto">
          <a:xfrm>
            <a:off x="7629525" y="6243638"/>
            <a:ext cx="2063750" cy="457200"/>
          </a:xfrm>
          <a:prstGeom prst="rect">
            <a:avLst/>
          </a:prstGeom>
          <a:noFill/>
          <a:ln>
            <a:noFill/>
          </a:ln>
          <a:effectLst/>
        </p:spPr>
        <p:txBody>
          <a:bodyPr vert="horz" wrap="square" lIns="91440" tIns="45720" rIns="91440" bIns="45720" numCol="1" anchor="b" anchorCtr="0" compatLnSpc="1"/>
          <a:lstStyle>
            <a:lvl1pPr algn="r" eaLnBrk="1" hangingPunct="1">
              <a:defRPr sz="1400" smtClean="0"/>
            </a:lvl1pPr>
          </a:lstStyle>
          <a:p>
            <a:pPr>
              <a:defRPr/>
            </a:pPr>
            <a:fld id="{782B2E94-1F84-438E-B956-9D03B14AC7B3}"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ChangeArrowheads="1"/>
          </p:cNvSpPr>
          <p:nvPr/>
        </p:nvSpPr>
        <p:spPr bwMode="ltGray">
          <a:xfrm>
            <a:off x="452438" y="1098550"/>
            <a:ext cx="474662" cy="474663"/>
          </a:xfrm>
          <a:prstGeom prst="rect">
            <a:avLst/>
          </a:prstGeom>
          <a:solidFill>
            <a:schemeClr val="accent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p>
        </p:txBody>
      </p:sp>
      <p:sp>
        <p:nvSpPr>
          <p:cNvPr id="2051" name="Rectangle 3"/>
          <p:cNvSpPr>
            <a:spLocks noChangeArrowheads="1"/>
          </p:cNvSpPr>
          <p:nvPr/>
        </p:nvSpPr>
        <p:spPr bwMode="ltGray">
          <a:xfrm>
            <a:off x="866775" y="1098550"/>
            <a:ext cx="355600" cy="474663"/>
          </a:xfrm>
          <a:prstGeom prst="rect">
            <a:avLst/>
          </a:prstGeom>
          <a:gradFill rotWithShape="0">
            <a:gsLst>
              <a:gs pos="0">
                <a:schemeClr val="accent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p>
        </p:txBody>
      </p:sp>
      <p:sp>
        <p:nvSpPr>
          <p:cNvPr id="2052" name="Rectangle 4"/>
          <p:cNvSpPr>
            <a:spLocks noChangeArrowheads="1"/>
          </p:cNvSpPr>
          <p:nvPr/>
        </p:nvSpPr>
        <p:spPr bwMode="ltGray">
          <a:xfrm>
            <a:off x="585788" y="1520825"/>
            <a:ext cx="458787" cy="474663"/>
          </a:xfrm>
          <a:prstGeom prst="rect">
            <a:avLst/>
          </a:prstGeom>
          <a:solidFill>
            <a:schemeClr val="folHlink"/>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p>
        </p:txBody>
      </p:sp>
      <p:sp>
        <p:nvSpPr>
          <p:cNvPr id="2053" name="Rectangle 5"/>
          <p:cNvSpPr>
            <a:spLocks noChangeArrowheads="1"/>
          </p:cNvSpPr>
          <p:nvPr/>
        </p:nvSpPr>
        <p:spPr bwMode="ltGray">
          <a:xfrm>
            <a:off x="987425" y="1520825"/>
            <a:ext cx="398463" cy="474663"/>
          </a:xfrm>
          <a:prstGeom prst="rect">
            <a:avLst/>
          </a:prstGeom>
          <a:gradFill rotWithShape="0">
            <a:gsLst>
              <a:gs pos="0">
                <a:schemeClr val="folHlink"/>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p>
        </p:txBody>
      </p:sp>
      <p:sp>
        <p:nvSpPr>
          <p:cNvPr id="2054" name="Rectangle 6"/>
          <p:cNvSpPr>
            <a:spLocks noChangeArrowheads="1"/>
          </p:cNvSpPr>
          <p:nvPr/>
        </p:nvSpPr>
        <p:spPr bwMode="ltGray">
          <a:xfrm>
            <a:off x="138113" y="1447800"/>
            <a:ext cx="606425" cy="422275"/>
          </a:xfrm>
          <a:prstGeom prst="rect">
            <a:avLst/>
          </a:prstGeom>
          <a:gradFill rotWithShape="0">
            <a:gsLst>
              <a:gs pos="0">
                <a:schemeClr val="bg1"/>
              </a:gs>
              <a:gs pos="100000">
                <a:schemeClr val="hlink"/>
              </a:gs>
            </a:gsLst>
            <a:lin ang="1890000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p>
        </p:txBody>
      </p:sp>
      <p:sp>
        <p:nvSpPr>
          <p:cNvPr id="2055" name="Rectangle 7"/>
          <p:cNvSpPr>
            <a:spLocks noChangeArrowheads="1"/>
          </p:cNvSpPr>
          <p:nvPr/>
        </p:nvSpPr>
        <p:spPr bwMode="gray">
          <a:xfrm>
            <a:off x="825500" y="990600"/>
            <a:ext cx="34925" cy="1052513"/>
          </a:xfrm>
          <a:prstGeom prst="rect">
            <a:avLst/>
          </a:prstGeom>
          <a:solidFill>
            <a:schemeClr val="bg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p>
        </p:txBody>
      </p:sp>
      <p:sp>
        <p:nvSpPr>
          <p:cNvPr id="2056" name="Rectangle 8"/>
          <p:cNvSpPr>
            <a:spLocks noChangeArrowheads="1"/>
          </p:cNvSpPr>
          <p:nvPr/>
        </p:nvSpPr>
        <p:spPr bwMode="gray">
          <a:xfrm>
            <a:off x="479425" y="1781175"/>
            <a:ext cx="8912225" cy="31750"/>
          </a:xfrm>
          <a:prstGeom prst="rect">
            <a:avLst/>
          </a:prstGeom>
          <a:gradFill rotWithShape="0">
            <a:gsLst>
              <a:gs pos="0">
                <a:schemeClr val="bg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p>
        </p:txBody>
      </p:sp>
      <p:sp>
        <p:nvSpPr>
          <p:cNvPr id="2057" name="Rectangle 9"/>
          <p:cNvSpPr>
            <a:spLocks noGrp="1" noChangeArrowheads="1"/>
          </p:cNvSpPr>
          <p:nvPr>
            <p:ph type="title"/>
          </p:nvPr>
        </p:nvSpPr>
        <p:spPr bwMode="auto">
          <a:xfrm>
            <a:off x="1246188" y="214313"/>
            <a:ext cx="8443912" cy="1462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2058" name="Rectangle 10"/>
          <p:cNvSpPr>
            <a:spLocks noGrp="1" noChangeArrowheads="1"/>
          </p:cNvSpPr>
          <p:nvPr>
            <p:ph type="body" idx="1"/>
          </p:nvPr>
        </p:nvSpPr>
        <p:spPr bwMode="auto">
          <a:xfrm>
            <a:off x="1281113" y="2017713"/>
            <a:ext cx="8420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83307" name="Rectangle 11"/>
          <p:cNvSpPr>
            <a:spLocks noGrp="1" noChangeArrowheads="1"/>
          </p:cNvSpPr>
          <p:nvPr>
            <p:ph type="dt" sz="half" idx="2"/>
          </p:nvPr>
        </p:nvSpPr>
        <p:spPr bwMode="auto">
          <a:xfrm>
            <a:off x="1258888" y="6243638"/>
            <a:ext cx="2063750" cy="457200"/>
          </a:xfrm>
          <a:prstGeom prst="rect">
            <a:avLst/>
          </a:prstGeom>
          <a:noFill/>
          <a:ln>
            <a:noFill/>
          </a:ln>
          <a:effectLst/>
        </p:spPr>
        <p:txBody>
          <a:bodyPr vert="horz" wrap="square" lIns="91440" tIns="45720" rIns="91440" bIns="45720" numCol="1" anchor="b" anchorCtr="0" compatLnSpc="1"/>
          <a:lstStyle>
            <a:lvl1pPr eaLnBrk="1" hangingPunct="1">
              <a:defRPr sz="1400"/>
            </a:lvl1pPr>
          </a:lstStyle>
          <a:p>
            <a:pPr>
              <a:defRPr/>
            </a:pPr>
            <a:endParaRPr lang="en-US" altLang="zh-CN"/>
          </a:p>
        </p:txBody>
      </p:sp>
      <p:sp>
        <p:nvSpPr>
          <p:cNvPr id="183308" name="Rectangle 12"/>
          <p:cNvSpPr>
            <a:spLocks noGrp="1" noChangeArrowheads="1"/>
          </p:cNvSpPr>
          <p:nvPr>
            <p:ph type="ftr" sz="quarter" idx="3"/>
          </p:nvPr>
        </p:nvSpPr>
        <p:spPr bwMode="auto">
          <a:xfrm>
            <a:off x="3962400" y="6243638"/>
            <a:ext cx="3136900" cy="457200"/>
          </a:xfrm>
          <a:prstGeom prst="rect">
            <a:avLst/>
          </a:prstGeom>
          <a:noFill/>
          <a:ln>
            <a:noFill/>
          </a:ln>
          <a:effectLst/>
        </p:spPr>
        <p:txBody>
          <a:bodyPr vert="horz" wrap="square" lIns="91440" tIns="45720" rIns="91440" bIns="45720" numCol="1" anchor="b" anchorCtr="0" compatLnSpc="1"/>
          <a:lstStyle>
            <a:lvl1pPr algn="ctr" eaLnBrk="1" hangingPunct="1">
              <a:defRPr sz="1400"/>
            </a:lvl1pPr>
          </a:lstStyle>
          <a:p>
            <a:pPr>
              <a:defRPr/>
            </a:pPr>
            <a:endParaRPr lang="en-US" altLang="zh-CN"/>
          </a:p>
        </p:txBody>
      </p:sp>
      <p:sp>
        <p:nvSpPr>
          <p:cNvPr id="183309" name="Rectangle 13"/>
          <p:cNvSpPr>
            <a:spLocks noGrp="1" noChangeArrowheads="1"/>
          </p:cNvSpPr>
          <p:nvPr>
            <p:ph type="sldNum" sz="quarter" idx="4"/>
          </p:nvPr>
        </p:nvSpPr>
        <p:spPr bwMode="auto">
          <a:xfrm>
            <a:off x="7629525" y="6243638"/>
            <a:ext cx="2063750" cy="457200"/>
          </a:xfrm>
          <a:prstGeom prst="rect">
            <a:avLst/>
          </a:prstGeom>
          <a:noFill/>
          <a:ln>
            <a:noFill/>
          </a:ln>
          <a:effectLst/>
        </p:spPr>
        <p:txBody>
          <a:bodyPr vert="horz" wrap="square" lIns="91440" tIns="45720" rIns="91440" bIns="45720" numCol="1" anchor="b" anchorCtr="0" compatLnSpc="1"/>
          <a:lstStyle>
            <a:lvl1pPr algn="r" eaLnBrk="1" hangingPunct="1">
              <a:defRPr sz="1400" smtClean="0"/>
            </a:lvl1pPr>
          </a:lstStyle>
          <a:p>
            <a:pPr>
              <a:defRPr/>
            </a:pPr>
            <a:fld id="{1F733659-458B-46BC-ABAA-FDB0FE8A6524}"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ChangeArrowheads="1"/>
          </p:cNvSpPr>
          <p:nvPr/>
        </p:nvSpPr>
        <p:spPr bwMode="ltGray">
          <a:xfrm>
            <a:off x="452438" y="476250"/>
            <a:ext cx="474662" cy="474663"/>
          </a:xfrm>
          <a:prstGeom prst="rect">
            <a:avLst/>
          </a:prstGeom>
          <a:solidFill>
            <a:schemeClr val="accent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solidFill>
                <a:srgbClr val="000000"/>
              </a:solidFill>
            </a:endParaRPr>
          </a:p>
        </p:txBody>
      </p:sp>
      <p:sp>
        <p:nvSpPr>
          <p:cNvPr id="3075" name="Rectangle 3"/>
          <p:cNvSpPr>
            <a:spLocks noChangeArrowheads="1"/>
          </p:cNvSpPr>
          <p:nvPr/>
        </p:nvSpPr>
        <p:spPr bwMode="ltGray">
          <a:xfrm>
            <a:off x="866775" y="1098550"/>
            <a:ext cx="355600" cy="474663"/>
          </a:xfrm>
          <a:prstGeom prst="rect">
            <a:avLst/>
          </a:prstGeom>
          <a:gradFill rotWithShape="0">
            <a:gsLst>
              <a:gs pos="0">
                <a:schemeClr val="accent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solidFill>
                <a:srgbClr val="000000"/>
              </a:solidFill>
            </a:endParaRPr>
          </a:p>
        </p:txBody>
      </p:sp>
      <p:sp>
        <p:nvSpPr>
          <p:cNvPr id="3076" name="Rectangle 4"/>
          <p:cNvSpPr>
            <a:spLocks noChangeArrowheads="1"/>
          </p:cNvSpPr>
          <p:nvPr/>
        </p:nvSpPr>
        <p:spPr bwMode="ltGray">
          <a:xfrm>
            <a:off x="584200" y="935038"/>
            <a:ext cx="458788" cy="474662"/>
          </a:xfrm>
          <a:prstGeom prst="rect">
            <a:avLst/>
          </a:prstGeom>
          <a:solidFill>
            <a:schemeClr val="folHlink"/>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solidFill>
                <a:srgbClr val="000000"/>
              </a:solidFill>
            </a:endParaRPr>
          </a:p>
        </p:txBody>
      </p:sp>
      <p:sp>
        <p:nvSpPr>
          <p:cNvPr id="3077" name="Rectangle 5"/>
          <p:cNvSpPr>
            <a:spLocks noChangeArrowheads="1"/>
          </p:cNvSpPr>
          <p:nvPr/>
        </p:nvSpPr>
        <p:spPr bwMode="ltGray">
          <a:xfrm>
            <a:off x="987425" y="898525"/>
            <a:ext cx="398463" cy="474663"/>
          </a:xfrm>
          <a:prstGeom prst="rect">
            <a:avLst/>
          </a:prstGeom>
          <a:gradFill rotWithShape="0">
            <a:gsLst>
              <a:gs pos="0">
                <a:schemeClr val="folHlink"/>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solidFill>
                <a:srgbClr val="000000"/>
              </a:solidFill>
            </a:endParaRPr>
          </a:p>
        </p:txBody>
      </p:sp>
      <p:sp>
        <p:nvSpPr>
          <p:cNvPr id="3078" name="Rectangle 6"/>
          <p:cNvSpPr>
            <a:spLocks noChangeArrowheads="1"/>
          </p:cNvSpPr>
          <p:nvPr/>
        </p:nvSpPr>
        <p:spPr bwMode="ltGray">
          <a:xfrm>
            <a:off x="138113" y="825500"/>
            <a:ext cx="606425" cy="422275"/>
          </a:xfrm>
          <a:prstGeom prst="rect">
            <a:avLst/>
          </a:prstGeom>
          <a:gradFill rotWithShape="0">
            <a:gsLst>
              <a:gs pos="0">
                <a:schemeClr val="bg1"/>
              </a:gs>
              <a:gs pos="100000">
                <a:schemeClr val="hlink"/>
              </a:gs>
            </a:gsLst>
            <a:lin ang="1890000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solidFill>
                <a:srgbClr val="000000"/>
              </a:solidFill>
            </a:endParaRPr>
          </a:p>
        </p:txBody>
      </p:sp>
      <p:sp>
        <p:nvSpPr>
          <p:cNvPr id="3079" name="Rectangle 7"/>
          <p:cNvSpPr>
            <a:spLocks noChangeArrowheads="1"/>
          </p:cNvSpPr>
          <p:nvPr/>
        </p:nvSpPr>
        <p:spPr bwMode="gray">
          <a:xfrm>
            <a:off x="825500" y="620713"/>
            <a:ext cx="34925" cy="1052512"/>
          </a:xfrm>
          <a:prstGeom prst="rect">
            <a:avLst/>
          </a:prstGeom>
          <a:solidFill>
            <a:schemeClr val="bg2"/>
          </a:soli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solidFill>
                <a:srgbClr val="000000"/>
              </a:solidFill>
            </a:endParaRPr>
          </a:p>
        </p:txBody>
      </p:sp>
      <p:sp>
        <p:nvSpPr>
          <p:cNvPr id="3080" name="Rectangle 8"/>
          <p:cNvSpPr>
            <a:spLocks noChangeArrowheads="1"/>
          </p:cNvSpPr>
          <p:nvPr/>
        </p:nvSpPr>
        <p:spPr bwMode="gray">
          <a:xfrm>
            <a:off x="479425" y="1158875"/>
            <a:ext cx="8912225" cy="31750"/>
          </a:xfrm>
          <a:prstGeom prst="rect">
            <a:avLst/>
          </a:prstGeom>
          <a:gradFill rotWithShape="0">
            <a:gsLst>
              <a:gs pos="0">
                <a:schemeClr val="bg2"/>
              </a:gs>
              <a:gs pos="100000">
                <a:schemeClr val="bg1"/>
              </a:gs>
            </a:gsLst>
            <a:lin ang="0" scaled="1"/>
          </a:gradFill>
          <a:ln>
            <a:noFill/>
          </a:ln>
          <a:effectLst/>
        </p:spPr>
        <p:txBody>
          <a:bodyPr wrap="none" anchor="ctr"/>
          <a:lstStyle>
            <a:lvl1pPr eaLnBrk="0" hangingPunct="0">
              <a:defRPr>
                <a:solidFill>
                  <a:schemeClr val="tx1"/>
                </a:solidFill>
                <a:latin typeface="Tahoma" panose="020B0604030504040204" pitchFamily="34" charset="0"/>
                <a:ea typeface="宋体" panose="02010600030101010101" pitchFamily="2" charset="-122"/>
              </a:defRPr>
            </a:lvl1pPr>
            <a:lvl2pPr marL="742950" indent="-285750" eaLnBrk="0" hangingPunct="0">
              <a:defRPr>
                <a:solidFill>
                  <a:schemeClr val="tx1"/>
                </a:solidFill>
                <a:latin typeface="Tahoma" panose="020B0604030504040204" pitchFamily="34" charset="0"/>
                <a:ea typeface="宋体" panose="02010600030101010101" pitchFamily="2" charset="-122"/>
              </a:defRPr>
            </a:lvl2pPr>
            <a:lvl3pPr marL="1143000" indent="-228600" eaLnBrk="0" hangingPunct="0">
              <a:defRPr>
                <a:solidFill>
                  <a:schemeClr val="tx1"/>
                </a:solidFill>
                <a:latin typeface="Tahoma" panose="020B0604030504040204" pitchFamily="34" charset="0"/>
                <a:ea typeface="宋体" panose="02010600030101010101" pitchFamily="2" charset="-122"/>
              </a:defRPr>
            </a:lvl3pPr>
            <a:lvl4pPr marL="1600200" indent="-228600" eaLnBrk="0" hangingPunct="0">
              <a:defRPr>
                <a:solidFill>
                  <a:schemeClr val="tx1"/>
                </a:solidFill>
                <a:latin typeface="Tahoma" panose="020B0604030504040204" pitchFamily="34" charset="0"/>
                <a:ea typeface="宋体" panose="02010600030101010101" pitchFamily="2" charset="-122"/>
              </a:defRPr>
            </a:lvl4pPr>
            <a:lvl5pPr marL="2057400" indent="-228600" eaLnBrk="0" hangingPunct="0">
              <a:defRPr>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Tahoma" panose="020B0604030504040204" pitchFamily="34" charset="0"/>
                <a:ea typeface="宋体" panose="02010600030101010101" pitchFamily="2" charset="-122"/>
              </a:defRPr>
            </a:lvl9pPr>
          </a:lstStyle>
          <a:p>
            <a:pPr algn="ctr" eaLnBrk="1" hangingPunct="1">
              <a:defRPr/>
            </a:pPr>
            <a:endParaRPr kumimoji="1" lang="zh-CN" altLang="en-US" sz="2400">
              <a:solidFill>
                <a:srgbClr val="000000"/>
              </a:solidFill>
            </a:endParaRPr>
          </a:p>
        </p:txBody>
      </p:sp>
      <p:sp>
        <p:nvSpPr>
          <p:cNvPr id="3081" name="Rectangle 9"/>
          <p:cNvSpPr>
            <a:spLocks noGrp="1" noChangeArrowheads="1"/>
          </p:cNvSpPr>
          <p:nvPr>
            <p:ph type="title"/>
          </p:nvPr>
        </p:nvSpPr>
        <p:spPr bwMode="auto">
          <a:xfrm>
            <a:off x="1246188" y="214313"/>
            <a:ext cx="8443912" cy="1462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3082" name="Rectangle 10"/>
          <p:cNvSpPr>
            <a:spLocks noGrp="1" noChangeArrowheads="1"/>
          </p:cNvSpPr>
          <p:nvPr>
            <p:ph type="body" idx="1"/>
          </p:nvPr>
        </p:nvSpPr>
        <p:spPr bwMode="auto">
          <a:xfrm>
            <a:off x="1281113" y="2017713"/>
            <a:ext cx="84201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79211" name="Rectangle 11"/>
          <p:cNvSpPr>
            <a:spLocks noGrp="1" noChangeArrowheads="1"/>
          </p:cNvSpPr>
          <p:nvPr>
            <p:ph type="dt" sz="half" idx="2"/>
          </p:nvPr>
        </p:nvSpPr>
        <p:spPr bwMode="auto">
          <a:xfrm>
            <a:off x="1258888" y="6243638"/>
            <a:ext cx="2063750" cy="457200"/>
          </a:xfrm>
          <a:prstGeom prst="rect">
            <a:avLst/>
          </a:prstGeom>
          <a:noFill/>
          <a:ln>
            <a:noFill/>
          </a:ln>
          <a:effectLst/>
        </p:spPr>
        <p:txBody>
          <a:bodyPr vert="horz" wrap="square" lIns="91440" tIns="45720" rIns="91440" bIns="45720" numCol="1" anchor="b" anchorCtr="0" compatLnSpc="1"/>
          <a:lstStyle>
            <a:lvl1pPr eaLnBrk="1" hangingPunct="1">
              <a:defRPr sz="1400">
                <a:solidFill>
                  <a:srgbClr val="000000"/>
                </a:solidFill>
              </a:defRPr>
            </a:lvl1pPr>
          </a:lstStyle>
          <a:p>
            <a:pPr>
              <a:defRPr/>
            </a:pPr>
            <a:endParaRPr lang="en-US" altLang="zh-CN"/>
          </a:p>
        </p:txBody>
      </p:sp>
      <p:sp>
        <p:nvSpPr>
          <p:cNvPr id="179212" name="Rectangle 12"/>
          <p:cNvSpPr>
            <a:spLocks noGrp="1" noChangeArrowheads="1"/>
          </p:cNvSpPr>
          <p:nvPr>
            <p:ph type="ftr" sz="quarter" idx="3"/>
          </p:nvPr>
        </p:nvSpPr>
        <p:spPr bwMode="auto">
          <a:xfrm>
            <a:off x="3962400" y="6243638"/>
            <a:ext cx="3136900" cy="457200"/>
          </a:xfrm>
          <a:prstGeom prst="rect">
            <a:avLst/>
          </a:prstGeom>
          <a:noFill/>
          <a:ln>
            <a:noFill/>
          </a:ln>
          <a:effectLst/>
        </p:spPr>
        <p:txBody>
          <a:bodyPr vert="horz" wrap="square" lIns="91440" tIns="45720" rIns="91440" bIns="45720" numCol="1" anchor="b" anchorCtr="0" compatLnSpc="1"/>
          <a:lstStyle>
            <a:lvl1pPr algn="ctr" eaLnBrk="1" hangingPunct="1">
              <a:defRPr sz="1400">
                <a:solidFill>
                  <a:srgbClr val="000000"/>
                </a:solidFill>
              </a:defRPr>
            </a:lvl1pPr>
          </a:lstStyle>
          <a:p>
            <a:pPr>
              <a:defRPr/>
            </a:pPr>
            <a:endParaRPr lang="en-US" altLang="zh-CN"/>
          </a:p>
        </p:txBody>
      </p:sp>
      <p:sp>
        <p:nvSpPr>
          <p:cNvPr id="179213" name="Rectangle 13"/>
          <p:cNvSpPr>
            <a:spLocks noGrp="1" noChangeArrowheads="1"/>
          </p:cNvSpPr>
          <p:nvPr>
            <p:ph type="sldNum" sz="quarter" idx="4"/>
          </p:nvPr>
        </p:nvSpPr>
        <p:spPr bwMode="auto">
          <a:xfrm>
            <a:off x="7629525" y="6243638"/>
            <a:ext cx="2063750" cy="457200"/>
          </a:xfrm>
          <a:prstGeom prst="rect">
            <a:avLst/>
          </a:prstGeom>
          <a:noFill/>
          <a:ln>
            <a:noFill/>
          </a:ln>
          <a:effectLst/>
        </p:spPr>
        <p:txBody>
          <a:bodyPr vert="horz" wrap="square" lIns="91440" tIns="45720" rIns="91440" bIns="45720" numCol="1" anchor="b" anchorCtr="0" compatLnSpc="1"/>
          <a:lstStyle>
            <a:lvl1pPr algn="r" eaLnBrk="1" hangingPunct="1">
              <a:defRPr sz="1400" smtClean="0">
                <a:solidFill>
                  <a:srgbClr val="000000"/>
                </a:solidFill>
              </a:defRPr>
            </a:lvl1pPr>
          </a:lstStyle>
          <a:p>
            <a:pPr>
              <a:defRPr/>
            </a:pPr>
            <a:fld id="{DCF49A8C-96DA-4391-ADA6-555AD5D149DE}" type="slidenum">
              <a:rPr lang="zh-CN" altLang="en-US"/>
            </a:fld>
            <a:endParaRPr lang="en-US" alt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2pPr>
      <a:lvl3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3pPr>
      <a:lvl4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4pPr>
      <a:lvl5pPr algn="l" rtl="0" eaLnBrk="0" fontAlgn="base" hangingPunct="0">
        <a:spcBef>
          <a:spcPct val="0"/>
        </a:spcBef>
        <a:spcAft>
          <a:spcPct val="0"/>
        </a:spcAft>
        <a:defRPr sz="4400">
          <a:solidFill>
            <a:schemeClr val="tx2"/>
          </a:solidFill>
          <a:latin typeface="Tahoma" panose="020B0604030504040204" pitchFamily="34" charset="0"/>
          <a:ea typeface="宋体" panose="02010600030101010101" pitchFamily="2" charset="-122"/>
        </a:defRPr>
      </a:lvl5pPr>
      <a:lvl6pPr marL="4572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6pPr>
      <a:lvl7pPr marL="9144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7pPr>
      <a:lvl8pPr marL="13716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8pPr>
      <a:lvl9pPr marL="1828800" algn="l" rtl="0" fontAlgn="base">
        <a:spcBef>
          <a:spcPct val="0"/>
        </a:spcBef>
        <a:spcAft>
          <a:spcPct val="0"/>
        </a:spcAft>
        <a:defRPr sz="4400">
          <a:solidFill>
            <a:schemeClr val="tx2"/>
          </a:solidFill>
          <a:latin typeface="Tahoma" panose="020B060403050404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GI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GI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GI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GI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image" Target="../media/image4.GIF"/><Relationship Id="rId8" Type="http://schemas.openxmlformats.org/officeDocument/2006/relationships/image" Target="../media/image3.png"/><Relationship Id="rId7" Type="http://schemas.openxmlformats.org/officeDocument/2006/relationships/image" Target="../media/image2.png"/><Relationship Id="rId6" Type="http://schemas.openxmlformats.org/officeDocument/2006/relationships/image" Target="../media/image1.GIF"/><Relationship Id="rId5" Type="http://schemas.openxmlformats.org/officeDocument/2006/relationships/slide" Target="slide45.xml"/><Relationship Id="rId4" Type="http://schemas.openxmlformats.org/officeDocument/2006/relationships/slide" Target="slide64.xml"/><Relationship Id="rId3" Type="http://schemas.openxmlformats.org/officeDocument/2006/relationships/slide" Target="slide34.xml"/><Relationship Id="rId2" Type="http://schemas.openxmlformats.org/officeDocument/2006/relationships/slide" Target="slide21.xml"/><Relationship Id="rId11" Type="http://schemas.openxmlformats.org/officeDocument/2006/relationships/slideLayout" Target="../slideLayouts/slideLayout18.xml"/><Relationship Id="rId10" Type="http://schemas.openxmlformats.org/officeDocument/2006/relationships/image" Target="../media/image5.png"/><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png"/><Relationship Id="rId3" Type="http://schemas.openxmlformats.org/officeDocument/2006/relationships/slide" Target="slide2.xml"/><Relationship Id="rId2" Type="http://schemas.openxmlformats.org/officeDocument/2006/relationships/image" Target="../media/image8.jpeg"/><Relationship Id="rId1" Type="http://schemas.openxmlformats.org/officeDocument/2006/relationships/image" Target="../media/image9.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5.png"/><Relationship Id="rId4" Type="http://schemas.openxmlformats.org/officeDocument/2006/relationships/image" Target="../media/image4.GI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GI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9.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12304;&#20363;3.5&#12305;&#37325;&#36733;&#25104;&#21592;&#20989;&#25968;&#12290;.doc" TargetMode="External"/><Relationship Id="rId1" Type="http://schemas.openxmlformats.org/officeDocument/2006/relationships/hyperlink" Target="&#12304;&#20363;3.4&#12305;&#24102;&#32570;&#30465;&#21442;&#25968;&#30340;&#25104;&#21592;&#20989;&#25968;&#12290;.doc" TargetMode="Externa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slide" Target="slide2.xml"/><Relationship Id="rId1" Type="http://schemas.openxmlformats.org/officeDocument/2006/relationships/hyperlink" Target="&#32508;&#21512;&#20030;&#20363;_%20&#21019;&#24314;&#19968;&#20010;&#22278;.doc"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GI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GIF"/></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2.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8.jpe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8.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8.jpe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8.jpeg"/></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8.jpe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GIF"/><Relationship Id="rId2" Type="http://schemas.openxmlformats.org/officeDocument/2006/relationships/image" Target="../media/image12.jpeg"/><Relationship Id="rId1" Type="http://schemas.openxmlformats.org/officeDocument/2006/relationships/image" Target="../media/image8.jpeg"/></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jpeg"/><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image" Target="../media/image12.jpeg"/></Relationships>
</file>

<file path=ppt/slides/_rels/slide6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GI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GIF"/></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slide" Target="slide2.xml"/></Relationships>
</file>

<file path=ppt/slides/_rels/slide6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GI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GI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png"/><Relationship Id="rId1" Type="http://schemas.openxmlformats.org/officeDocument/2006/relationships/slide" Target="slid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GIF"/><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GI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2971800" y="543560"/>
            <a:ext cx="6553200" cy="1085215"/>
          </a:xfrm>
          <a:prstGeom prst="rect">
            <a:avLst/>
          </a:prstGeom>
          <a:gradFill rotWithShape="1">
            <a:gsLst>
              <a:gs pos="0">
                <a:srgbClr val="333399">
                  <a:gamma/>
                  <a:shade val="82353"/>
                  <a:invGamma/>
                </a:srgbClr>
              </a:gs>
              <a:gs pos="100000">
                <a:srgbClr val="333399"/>
              </a:gs>
            </a:gsLst>
            <a:path path="shape">
              <a:fillToRect l="50000" t="50000" r="50000" b="50000"/>
            </a:path>
          </a:gradFill>
          <a:ln w="9525">
            <a:solidFill>
              <a:schemeClr val="folHlink"/>
            </a:solidFill>
            <a:miter lim="800000"/>
          </a:ln>
          <a:effectLst/>
        </p:spPr>
        <p:txBody>
          <a:bodyPr lIns="92075" tIns="46038" rIns="92075" bIns="46038" anchor="b"/>
          <a:lstStyle/>
          <a:p>
            <a:pPr algn="ctr">
              <a:lnSpc>
                <a:spcPct val="90000"/>
              </a:lnSpc>
              <a:defRPr/>
            </a:pPr>
            <a:r>
              <a:rPr kumimoji="1" lang="zh-CN" altLang="en-US" sz="6000" b="1">
                <a:solidFill>
                  <a:srgbClr val="FFFFFF"/>
                </a:solidFill>
                <a:effectLst>
                  <a:outerShdw blurRad="38100" dist="38100" dir="2700000" algn="tl">
                    <a:srgbClr val="000000"/>
                  </a:outerShdw>
                </a:effectLst>
                <a:ea typeface="隶书" pitchFamily="49" charset="-122"/>
              </a:rPr>
              <a:t>面向对象程序设计</a:t>
            </a:r>
            <a:endParaRPr kumimoji="1" lang="zh-CN" altLang="en-US" sz="6000" b="1">
              <a:solidFill>
                <a:srgbClr val="FFFFFF"/>
              </a:solidFill>
              <a:effectLst>
                <a:outerShdw blurRad="38100" dist="38100" dir="2700000" algn="tl">
                  <a:srgbClr val="000000"/>
                </a:outerShdw>
              </a:effectLst>
              <a:ea typeface="隶书" pitchFamily="49" charset="-122"/>
            </a:endParaRPr>
          </a:p>
        </p:txBody>
      </p:sp>
      <p:grpSp>
        <p:nvGrpSpPr>
          <p:cNvPr id="9222" name="Group 51"/>
          <p:cNvGrpSpPr/>
          <p:nvPr/>
        </p:nvGrpSpPr>
        <p:grpSpPr bwMode="auto">
          <a:xfrm>
            <a:off x="5384800" y="5516563"/>
            <a:ext cx="3960813" cy="1196975"/>
            <a:chOff x="3742" y="3657"/>
            <a:chExt cx="1905" cy="572"/>
          </a:xfrm>
        </p:grpSpPr>
        <p:pic>
          <p:nvPicPr>
            <p:cNvPr id="9232" name="Picture 42"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33" name="Group 43"/>
            <p:cNvGrpSpPr/>
            <p:nvPr/>
          </p:nvGrpSpPr>
          <p:grpSpPr bwMode="auto">
            <a:xfrm>
              <a:off x="3742" y="3657"/>
              <a:ext cx="1899" cy="572"/>
              <a:chOff x="4377" y="3884"/>
              <a:chExt cx="1175" cy="363"/>
            </a:xfrm>
          </p:grpSpPr>
          <p:pic>
            <p:nvPicPr>
              <p:cNvPr id="9234" name="Picture 44" descr="BD14801_"/>
              <p:cNvPicPr>
                <a:picLocks noChangeAspect="1" noChangeArrowheads="1"/>
              </p:cNvPicPr>
              <p:nvPr/>
            </p:nvPicPr>
            <p:blipFill>
              <a:blip r:embed="rId2">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5" name="Picture 4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36" name="Picture 46" descr="00055"/>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7" name="Picture 47"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8" name="Picture 48" descr="BD14801_"/>
              <p:cNvPicPr>
                <a:picLocks noChangeAspect="1" noChangeArrowheads="1"/>
              </p:cNvPicPr>
              <p:nvPr/>
            </p:nvPicPr>
            <p:blipFill>
              <a:blip r:embed="rId5">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 name="Text Box 23"/>
          <p:cNvSpPr txBox="1">
            <a:spLocks noChangeArrowheads="1"/>
          </p:cNvSpPr>
          <p:nvPr/>
        </p:nvSpPr>
        <p:spPr bwMode="auto">
          <a:xfrm>
            <a:off x="3891096" y="3524659"/>
            <a:ext cx="5065712" cy="715645"/>
          </a:xfrm>
          <a:prstGeom prst="rect">
            <a:avLst/>
          </a:prstGeom>
          <a:noFill/>
          <a:ln>
            <a:noFill/>
          </a:ln>
          <a:effectLst/>
        </p:spPr>
        <p:txBody>
          <a:bodyPr>
            <a:spAutoFit/>
          </a:bodyPr>
          <a:lstStyle/>
          <a:p>
            <a:pPr algn="just" eaLnBrk="1" hangingPunct="1">
              <a:spcBef>
                <a:spcPct val="50000"/>
              </a:spcBef>
              <a:buClr>
                <a:schemeClr val="folHlink"/>
              </a:buClr>
              <a:buSzPct val="60000"/>
              <a:buFont typeface="Wingdings" panose="05000000000000000000" pitchFamily="2" charset="2"/>
              <a:buNone/>
              <a:defRPr/>
            </a:pPr>
            <a:r>
              <a:rPr lang="zh-CN" altLang="en-US" sz="4060" dirty="0">
                <a:solidFill>
                  <a:srgbClr val="CC0000"/>
                </a:solidFill>
                <a:effectLst>
                  <a:outerShdw blurRad="38100" dist="38100" dir="2700000" algn="tl">
                    <a:srgbClr val="C0C0C0"/>
                  </a:outerShdw>
                </a:effectLst>
                <a:latin typeface="华文新魏" pitchFamily="2" charset="-122"/>
                <a:ea typeface="华文新魏" pitchFamily="2" charset="-122"/>
              </a:rPr>
              <a:t>第</a:t>
            </a:r>
            <a:r>
              <a:rPr lang="en-US" altLang="zh-CN" sz="4060" dirty="0">
                <a:solidFill>
                  <a:srgbClr val="CC0000"/>
                </a:solidFill>
                <a:effectLst>
                  <a:outerShdw blurRad="38100" dist="38100" dir="2700000" algn="tl">
                    <a:srgbClr val="C0C0C0"/>
                  </a:outerShdw>
                </a:effectLst>
                <a:latin typeface="华文新魏" pitchFamily="2" charset="-122"/>
                <a:ea typeface="华文新魏" pitchFamily="2" charset="-122"/>
              </a:rPr>
              <a:t>3</a:t>
            </a:r>
            <a:r>
              <a:rPr lang="zh-CN" altLang="en-US" sz="4060" dirty="0">
                <a:solidFill>
                  <a:srgbClr val="CC0000"/>
                </a:solidFill>
                <a:effectLst>
                  <a:outerShdw blurRad="38100" dist="38100" dir="2700000" algn="tl">
                    <a:srgbClr val="C0C0C0"/>
                  </a:outerShdw>
                </a:effectLst>
                <a:latin typeface="华文新魏" pitchFamily="2" charset="-122"/>
                <a:ea typeface="华文新魏" pitchFamily="2" charset="-122"/>
              </a:rPr>
              <a:t>章 类和对象</a:t>
            </a:r>
            <a:endParaRPr lang="en-US" altLang="zh-CN" sz="4060" dirty="0">
              <a:solidFill>
                <a:srgbClr val="CC0000"/>
              </a:solidFill>
              <a:effectLst>
                <a:outerShdw blurRad="38100" dist="38100" dir="2700000" algn="tl">
                  <a:srgbClr val="C0C0C0"/>
                </a:outerShdw>
              </a:effectLst>
              <a:latin typeface="Times New Roman" panose="02020603050405020304" pitchFamily="18" charset="0"/>
              <a:ea typeface="华文新魏" pitchFamily="2" charset="-122"/>
            </a:endParaRPr>
          </a:p>
        </p:txBody>
      </p:sp>
      <p:pic>
        <p:nvPicPr>
          <p:cNvPr id="3" name="图片 2"/>
          <p:cNvPicPr>
            <a:picLocks noChangeAspect="1"/>
          </p:cNvPicPr>
          <p:nvPr/>
        </p:nvPicPr>
        <p:blipFill>
          <a:blip r:embed="rId6"/>
          <a:stretch>
            <a:fillRect/>
          </a:stretch>
        </p:blipFill>
        <p:spPr>
          <a:xfrm>
            <a:off x="365760" y="2453640"/>
            <a:ext cx="2815560" cy="3960000"/>
          </a:xfrm>
          <a:prstGeom prst="rect">
            <a:avLst/>
          </a:prstGeom>
          <a:ln>
            <a:solidFill>
              <a:schemeClr val="bg2"/>
            </a:solidFill>
          </a:ln>
        </p:spPr>
      </p:pic>
    </p:spTree>
  </p:cSld>
  <p:clrMapOvr>
    <a:masterClrMapping/>
  </p:clrMapOvr>
  <p:transition spd="slow" advTm="19184"/>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86371" name="Text Box 3"/>
          <p:cNvSpPr txBox="1">
            <a:spLocks noChangeArrowheads="1"/>
          </p:cNvSpPr>
          <p:nvPr/>
        </p:nvSpPr>
        <p:spPr bwMode="auto">
          <a:xfrm>
            <a:off x="611188" y="188913"/>
            <a:ext cx="5565775" cy="650875"/>
          </a:xfrm>
          <a:prstGeom prst="rect">
            <a:avLst/>
          </a:prstGeom>
          <a:gradFill rotWithShape="0">
            <a:gsLst>
              <a:gs pos="0">
                <a:schemeClr val="folHlink"/>
              </a:gs>
              <a:gs pos="100000">
                <a:schemeClr val="folHlink">
                  <a:gamma/>
                  <a:shade val="46275"/>
                  <a:invGamma/>
                </a:schemeClr>
              </a:gs>
            </a:gsLst>
            <a:path path="shape">
              <a:fillToRect l="50000" t="50000" r="50000" b="50000"/>
            </a:path>
          </a:gradFill>
          <a:ln w="9525">
            <a:solidFill>
              <a:srgbClr val="FF9900"/>
            </a:solidFill>
            <a:miter lim="800000"/>
          </a:ln>
          <a:effectLst/>
        </p:spPr>
        <p:txBody>
          <a:bodyPr bIns="108000">
            <a:spAutoFit/>
          </a:bodyPr>
          <a:lstStyle/>
          <a:p>
            <a:pPr algn="r">
              <a:spcBef>
                <a:spcPct val="50000"/>
              </a:spcBef>
              <a:defRPr/>
            </a:pPr>
            <a:r>
              <a:rPr kumimoji="1" lang="zh-CN" altLang="en-US" sz="3200" b="1">
                <a:solidFill>
                  <a:schemeClr val="bg1"/>
                </a:solidFill>
                <a:effectLst>
                  <a:outerShdw blurRad="38100" dist="38100" dir="2700000" algn="tl">
                    <a:srgbClr val="000000"/>
                  </a:outerShdw>
                </a:effectLst>
                <a:latin typeface="Times New Roman" panose="02020603050405020304" pitchFamily="18" charset="0"/>
              </a:rPr>
              <a:t>有关类定义的几点说明：</a:t>
            </a:r>
            <a:endParaRPr kumimoji="1" lang="zh-CN" altLang="en-US" sz="3200" b="1">
              <a:solidFill>
                <a:schemeClr val="bg1"/>
              </a:solidFill>
              <a:effectLst>
                <a:outerShdw blurRad="38100" dist="38100" dir="2700000" algn="tl">
                  <a:srgbClr val="000000"/>
                </a:outerShdw>
              </a:effectLst>
              <a:latin typeface="Times New Roman" panose="02020603050405020304" pitchFamily="18" charset="0"/>
            </a:endParaRPr>
          </a:p>
        </p:txBody>
      </p:sp>
      <p:pic>
        <p:nvPicPr>
          <p:cNvPr id="19460" name="Picture 4"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Rectangle 6" descr="花束"/>
          <p:cNvSpPr>
            <a:spLocks noGrp="1" noChangeArrowheads="1"/>
          </p:cNvSpPr>
          <p:nvPr>
            <p:ph type="body" idx="1"/>
          </p:nvPr>
        </p:nvSpPr>
        <p:spPr>
          <a:xfrm>
            <a:off x="631825" y="935038"/>
            <a:ext cx="9001125" cy="3436937"/>
          </a:xfrm>
          <a:extLst>
            <a:ext uri="{909E8E84-426E-40DD-AFC4-6F175D3DCCD1}">
              <a14:hiddenFill xmlns:a14="http://schemas.microsoft.com/office/drawing/2010/main">
                <a:blipFill dpi="0" rotWithShape="1">
                  <a:blip/>
                  <a:srcRect/>
                  <a:tile tx="0" ty="0" sx="100000" sy="100000" flip="none" algn="tl"/>
                </a:blipFill>
              </a14:hiddenFill>
            </a:ext>
            <a:ext uri="{91240B29-F687-4F45-9708-019B960494DF}">
              <a14:hiddenLine xmlns:a14="http://schemas.microsoft.com/office/drawing/2010/main" w="9525">
                <a:solidFill>
                  <a:schemeClr val="hlink"/>
                </a:solidFill>
                <a:prstDash val="solid"/>
                <a:miter lim="800000"/>
                <a:headEnd/>
                <a:tailEnd/>
              </a14:hiddenLine>
            </a:ext>
          </a:extLst>
        </p:spPr>
        <p:txBody>
          <a:bodyPr lIns="72000" tIns="180000" rIns="72000" bIns="180000">
            <a:spAutoFit/>
          </a:bodyPr>
          <a:lstStyle/>
          <a:p>
            <a:pPr marL="0" indent="0" eaLnBrk="1" hangingPunct="1">
              <a:spcBef>
                <a:spcPct val="30000"/>
              </a:spcBef>
              <a:buClrTx/>
              <a:buSzTx/>
              <a:buFontTx/>
              <a:buNone/>
            </a:pPr>
            <a:r>
              <a:rPr lang="en-US" altLang="zh-CN" sz="2600" b="1">
                <a:latin typeface="华文楷体" panose="02010600040101010101" pitchFamily="2" charset="-122"/>
                <a:ea typeface="华文楷体" panose="02010600040101010101" pitchFamily="2" charset="-122"/>
              </a:rPr>
              <a:t>    (1) </a:t>
            </a:r>
            <a:r>
              <a:rPr lang="en-US" altLang="zh-CN" sz="3000" b="1">
                <a:solidFill>
                  <a:srgbClr val="0000FF"/>
                </a:solidFill>
                <a:latin typeface="Times New Roman" panose="02020603050405020304" pitchFamily="18" charset="0"/>
                <a:ea typeface="华文楷体" panose="02010600040101010101" pitchFamily="2" charset="-122"/>
              </a:rPr>
              <a:t>class </a:t>
            </a:r>
            <a:r>
              <a:rPr lang="zh-CN" altLang="en-US" sz="2600" b="1">
                <a:latin typeface="华文楷体" panose="02010600040101010101" pitchFamily="2" charset="-122"/>
                <a:ea typeface="华文楷体" panose="02010600040101010101" pitchFamily="2" charset="-122"/>
              </a:rPr>
              <a:t>是关键字，类名是一个标识符，必须符合</a:t>
            </a:r>
            <a:r>
              <a:rPr lang="en-US" altLang="zh-CN" sz="2600" b="1">
                <a:latin typeface="华文楷体" panose="02010600040101010101" pitchFamily="2" charset="-122"/>
                <a:ea typeface="华文楷体" panose="02010600040101010101" pitchFamily="2" charset="-122"/>
              </a:rPr>
              <a:t>C++</a:t>
            </a:r>
            <a:r>
              <a:rPr lang="zh-CN" altLang="en-US" sz="2600" b="1">
                <a:latin typeface="华文楷体" panose="02010600040101010101" pitchFamily="2" charset="-122"/>
                <a:ea typeface="华文楷体" panose="02010600040101010101" pitchFamily="2" charset="-122"/>
              </a:rPr>
              <a:t>标识符的命名规则。</a:t>
            </a:r>
            <a:r>
              <a:rPr lang="en-US" altLang="zh-CN" sz="2600" b="1">
                <a:latin typeface="华文楷体" panose="02010600040101010101" pitchFamily="2" charset="-122"/>
                <a:ea typeface="华文楷体" panose="02010600040101010101" pitchFamily="2" charset="-122"/>
              </a:rPr>
              <a:t>{ }</a:t>
            </a:r>
            <a:r>
              <a:rPr lang="zh-CN" altLang="en-US" sz="2600" b="1">
                <a:latin typeface="华文楷体" panose="02010600040101010101" pitchFamily="2" charset="-122"/>
                <a:ea typeface="华文楷体" panose="02010600040101010101" pitchFamily="2" charset="-122"/>
              </a:rPr>
              <a:t>内是类的定义体部分，说明该类的成员，类的成员包括数据成员和成员函数。</a:t>
            </a:r>
            <a:endParaRPr lang="zh-CN" altLang="en-US" sz="2600" b="1">
              <a:latin typeface="华文楷体" panose="02010600040101010101" pitchFamily="2" charset="-122"/>
              <a:ea typeface="华文楷体" panose="02010600040101010101" pitchFamily="2" charset="-122"/>
            </a:endParaRPr>
          </a:p>
          <a:p>
            <a:pPr marL="0" indent="0" eaLnBrk="1" hangingPunct="1">
              <a:spcBef>
                <a:spcPct val="30000"/>
              </a:spcBef>
              <a:buClrTx/>
              <a:buSzTx/>
              <a:buFontTx/>
              <a:buNone/>
            </a:pPr>
            <a:r>
              <a:rPr lang="en-US" altLang="zh-CN" sz="2600" b="1">
                <a:latin typeface="华文楷体" panose="02010600040101010101" pitchFamily="2" charset="-122"/>
                <a:ea typeface="华文楷体" panose="02010600040101010101" pitchFamily="2" charset="-122"/>
              </a:rPr>
              <a:t>    (2) </a:t>
            </a:r>
            <a:r>
              <a:rPr lang="zh-CN" altLang="en-US" sz="2600" b="1">
                <a:solidFill>
                  <a:srgbClr val="CC0000"/>
                </a:solidFill>
                <a:latin typeface="黑体" panose="02010609060101010101" pitchFamily="2" charset="-122"/>
                <a:ea typeface="黑体" panose="02010609060101010101" pitchFamily="2" charset="-122"/>
              </a:rPr>
              <a:t>类成员的三种访问控制权限</a:t>
            </a:r>
            <a:r>
              <a:rPr lang="zh-CN" altLang="en-US" sz="2600" b="1">
                <a:latin typeface="华文楷体" panose="02010600040101010101" pitchFamily="2" charset="-122"/>
                <a:ea typeface="华文楷体" panose="02010600040101010101" pitchFamily="2" charset="-122"/>
              </a:rPr>
              <a:t>：</a:t>
            </a:r>
            <a:endParaRPr lang="zh-CN" altLang="en-US" sz="2600" b="1">
              <a:latin typeface="华文楷体" panose="02010600040101010101" pitchFamily="2" charset="-122"/>
              <a:ea typeface="华文楷体" panose="02010600040101010101" pitchFamily="2" charset="-122"/>
            </a:endParaRPr>
          </a:p>
          <a:p>
            <a:pPr marL="0" indent="0" eaLnBrk="1" hangingPunct="1">
              <a:spcBef>
                <a:spcPct val="0"/>
              </a:spcBef>
              <a:buClrTx/>
              <a:buSzTx/>
              <a:buFontTx/>
              <a:buNone/>
            </a:pPr>
            <a:r>
              <a:rPr lang="zh-CN" altLang="en-US" sz="2600" b="1">
                <a:latin typeface="华文楷体" panose="02010600040101010101" pitchFamily="2" charset="-122"/>
                <a:ea typeface="华文楷体" panose="02010600040101010101" pitchFamily="2" charset="-122"/>
              </a:rPr>
              <a:t>    类有三种访问控制权限，分别是</a:t>
            </a:r>
            <a:r>
              <a:rPr lang="en-US" altLang="zh-CN" sz="3000" b="1">
                <a:solidFill>
                  <a:srgbClr val="0000FF"/>
                </a:solidFill>
                <a:latin typeface="Times New Roman" panose="02020603050405020304" pitchFamily="18" charset="0"/>
                <a:ea typeface="华文楷体" panose="02010600040101010101" pitchFamily="2" charset="-122"/>
              </a:rPr>
              <a:t>private</a:t>
            </a:r>
            <a:r>
              <a:rPr lang="zh-CN" altLang="en-US" sz="2600" b="1">
                <a:latin typeface="华文楷体" panose="02010600040101010101" pitchFamily="2" charset="-122"/>
                <a:ea typeface="华文楷体" panose="02010600040101010101" pitchFamily="2" charset="-122"/>
              </a:rPr>
              <a:t>（私有成员）、</a:t>
            </a:r>
            <a:r>
              <a:rPr lang="en-US" altLang="zh-CN" sz="3000" b="1">
                <a:solidFill>
                  <a:srgbClr val="0000FF"/>
                </a:solidFill>
                <a:latin typeface="Times New Roman" panose="02020603050405020304" pitchFamily="18" charset="0"/>
                <a:ea typeface="华文楷体" panose="02010600040101010101" pitchFamily="2" charset="-122"/>
              </a:rPr>
              <a:t>public</a:t>
            </a:r>
            <a:r>
              <a:rPr lang="zh-CN" altLang="en-US" sz="2600" b="1">
                <a:latin typeface="华文楷体" panose="02010600040101010101" pitchFamily="2" charset="-122"/>
                <a:ea typeface="华文楷体" panose="02010600040101010101" pitchFamily="2" charset="-122"/>
              </a:rPr>
              <a:t>（公有成员）、</a:t>
            </a:r>
            <a:r>
              <a:rPr lang="en-US" altLang="zh-CN" sz="3000" b="1">
                <a:solidFill>
                  <a:srgbClr val="0000FF"/>
                </a:solidFill>
                <a:latin typeface="Times New Roman" panose="02020603050405020304" pitchFamily="18" charset="0"/>
                <a:ea typeface="华文楷体" panose="02010600040101010101" pitchFamily="2" charset="-122"/>
              </a:rPr>
              <a:t>protected</a:t>
            </a:r>
            <a:r>
              <a:rPr lang="zh-CN" altLang="en-US" sz="2600" b="1">
                <a:latin typeface="华文楷体" panose="02010600040101010101" pitchFamily="2" charset="-122"/>
                <a:ea typeface="华文楷体" panose="02010600040101010101" pitchFamily="2" charset="-122"/>
              </a:rPr>
              <a:t>（保护成员），在每一种访问控制权限下，均可以定义数据成员和成员函数。</a:t>
            </a:r>
            <a:endParaRPr lang="zh-CN" altLang="en-US" sz="2600" b="1">
              <a:latin typeface="华文楷体" panose="02010600040101010101" pitchFamily="2" charset="-122"/>
              <a:ea typeface="华文楷体" panose="02010600040101010101" pitchFamily="2" charset="-122"/>
            </a:endParaRPr>
          </a:p>
        </p:txBody>
      </p:sp>
      <p:sp>
        <p:nvSpPr>
          <p:cNvPr id="186376" name="Text Box 8"/>
          <p:cNvSpPr txBox="1">
            <a:spLocks noChangeArrowheads="1"/>
          </p:cNvSpPr>
          <p:nvPr/>
        </p:nvSpPr>
        <p:spPr bwMode="auto">
          <a:xfrm>
            <a:off x="488950" y="4437063"/>
            <a:ext cx="9001125" cy="2162175"/>
          </a:xfrm>
          <a:prstGeom prst="rect">
            <a:avLst/>
          </a:prstGeom>
          <a:solidFill>
            <a:schemeClr val="accent5">
              <a:lumMod val="90000"/>
            </a:schemeClr>
          </a:solidFill>
          <a:ln>
            <a:noFill/>
          </a:ln>
          <a:effectLst/>
        </p:spPr>
        <p:txBody>
          <a:bodyPr lIns="108000" tIns="108000" rIns="108000" bIns="108000">
            <a:spAutoFit/>
          </a:bodyPr>
          <a:lstStyle/>
          <a:p>
            <a:pPr eaLnBrk="1" hangingPunct="1">
              <a:lnSpc>
                <a:spcPct val="110000"/>
              </a:lnSpc>
              <a:defRPr/>
            </a:pPr>
            <a:r>
              <a:rPr lang="en-US" altLang="zh-CN" sz="3000" b="1" dirty="0">
                <a:solidFill>
                  <a:srgbClr val="0000FF"/>
                </a:solidFill>
                <a:latin typeface="Times New Roman" panose="02020603050405020304" pitchFamily="18" charset="0"/>
                <a:ea typeface="华文楷体" panose="02010600040101010101" pitchFamily="2" charset="-122"/>
              </a:rPr>
              <a:t>public</a:t>
            </a:r>
            <a:r>
              <a:rPr lang="zh-CN" altLang="en-US" sz="2600" b="1" dirty="0">
                <a:effectLst>
                  <a:outerShdw blurRad="38100" dist="38100" dir="2700000" algn="tl">
                    <a:srgbClr val="FFFFFF"/>
                  </a:outerShdw>
                </a:effectLst>
                <a:latin typeface="楷体_GB2312" pitchFamily="49" charset="-122"/>
                <a:ea typeface="楷体_GB2312" pitchFamily="49" charset="-122"/>
              </a:rPr>
              <a:t>：</a:t>
            </a:r>
            <a:r>
              <a:rPr lang="zh-CN" altLang="en-US" sz="2600" b="1" dirty="0">
                <a:effectLst>
                  <a:outerShdw blurRad="38100" dist="38100" dir="2700000" algn="tl">
                    <a:srgbClr val="FFFFFF"/>
                  </a:outerShdw>
                </a:effectLst>
                <a:latin typeface="楷体" panose="02010609060101010101" pitchFamily="49" charset="-122"/>
                <a:ea typeface="楷体" panose="02010609060101010101" pitchFamily="49" charset="-122"/>
              </a:rPr>
              <a:t>公有成员对外是完全开放的，公有成员一般是成员函数，它提供了外部程序与类的</a:t>
            </a:r>
            <a:r>
              <a:rPr lang="zh-CN" altLang="en-US" sz="2600" b="1" dirty="0">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接口</a:t>
            </a:r>
            <a:r>
              <a:rPr lang="zh-CN" altLang="en-US" sz="2600" b="1" dirty="0">
                <a:effectLst>
                  <a:outerShdw blurRad="38100" dist="38100" dir="2700000" algn="tl">
                    <a:srgbClr val="FFFFFF"/>
                  </a:outerShdw>
                </a:effectLst>
                <a:latin typeface="楷体" panose="02010609060101010101" pitchFamily="49" charset="-122"/>
                <a:ea typeface="楷体" panose="02010609060101010101" pitchFamily="49" charset="-122"/>
              </a:rPr>
              <a:t>功能，用户通过公有成员访问该类对象中的数据。</a:t>
            </a:r>
            <a:r>
              <a:rPr lang="en-US" altLang="zh-CN" sz="2600" b="1" dirty="0">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OOP</a:t>
            </a:r>
            <a:r>
              <a:rPr lang="zh-CN" altLang="en-US" sz="2600" b="1" dirty="0">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的灵魂就是使用</a:t>
            </a:r>
            <a:r>
              <a:rPr lang="en-US" altLang="zh-CN" sz="3000" b="1" dirty="0">
                <a:solidFill>
                  <a:srgbClr val="0000FF"/>
                </a:solidFill>
                <a:latin typeface="Times New Roman" panose="02020603050405020304" pitchFamily="18" charset="0"/>
                <a:ea typeface="华文楷体" panose="02010600040101010101" pitchFamily="2" charset="-122"/>
              </a:rPr>
              <a:t>private</a:t>
            </a:r>
            <a:r>
              <a:rPr lang="zh-CN" altLang="en-US" sz="2600" b="1" dirty="0">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隐藏类的实现</a:t>
            </a:r>
            <a:r>
              <a:rPr lang="en-US" altLang="zh-CN" sz="2600" b="1" dirty="0">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a:t>
            </a:r>
            <a:r>
              <a:rPr lang="zh-CN" altLang="en-US" sz="2600" b="1" dirty="0">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使用</a:t>
            </a:r>
            <a:r>
              <a:rPr lang="en-US" altLang="zh-CN" sz="3000" b="1" dirty="0">
                <a:solidFill>
                  <a:srgbClr val="0000FF"/>
                </a:solidFill>
                <a:latin typeface="Times New Roman" panose="02020603050405020304" pitchFamily="18" charset="0"/>
                <a:ea typeface="华文楷体" panose="02010600040101010101" pitchFamily="2" charset="-122"/>
              </a:rPr>
              <a:t>public</a:t>
            </a:r>
            <a:r>
              <a:rPr lang="zh-CN" altLang="en-US" sz="2600" b="1" dirty="0">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暴露类的接口</a:t>
            </a:r>
            <a:r>
              <a:rPr lang="zh-CN" altLang="en-US" sz="2600" b="1" dirty="0">
                <a:effectLst>
                  <a:outerShdw blurRad="38100" dist="38100" dir="2700000" algn="tl">
                    <a:srgbClr val="FFFFFF"/>
                  </a:outerShdw>
                </a:effectLst>
                <a:latin typeface="楷体_GB2312" pitchFamily="49" charset="-122"/>
                <a:ea typeface="楷体_GB2312" pitchFamily="49" charset="-122"/>
              </a:rPr>
              <a:t>。</a:t>
            </a:r>
            <a:r>
              <a:rPr lang="en-US" altLang="zh-CN" sz="2600" b="1" dirty="0">
                <a:effectLst>
                  <a:outerShdw blurRad="38100" dist="38100" dir="2700000" algn="tl">
                    <a:srgbClr val="FFFFFF"/>
                  </a:outerShdw>
                </a:effectLst>
                <a:latin typeface="楷体_GB2312" pitchFamily="49" charset="-122"/>
                <a:ea typeface="楷体_GB2312" pitchFamily="49" charset="-122"/>
              </a:rPr>
              <a:t> </a:t>
            </a:r>
            <a:endParaRPr lang="en-US" altLang="zh-CN" sz="2600" b="1" dirty="0">
              <a:effectLst>
                <a:outerShdw blurRad="38100" dist="38100" dir="2700000" algn="tl">
                  <a:srgbClr val="FFFFFF"/>
                </a:outerShdw>
              </a:effectLst>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86376"/>
                                        </p:tgtEl>
                                        <p:attrNameLst>
                                          <p:attrName>style.visibility</p:attrName>
                                        </p:attrNameLst>
                                      </p:cBhvr>
                                      <p:to>
                                        <p:strVal val="visible"/>
                                      </p:to>
                                    </p:set>
                                    <p:anim calcmode="lin" valueType="num">
                                      <p:cBhvr>
                                        <p:cTn id="7" dur="1000" fill="hold"/>
                                        <p:tgtEl>
                                          <p:spTgt spid="186376"/>
                                        </p:tgtEl>
                                        <p:attrNameLst>
                                          <p:attrName>ppt_w</p:attrName>
                                        </p:attrNameLst>
                                      </p:cBhvr>
                                      <p:tavLst>
                                        <p:tav tm="0">
                                          <p:val>
                                            <p:strVal val="#ppt_w*0.70"/>
                                          </p:val>
                                        </p:tav>
                                        <p:tav tm="100000">
                                          <p:val>
                                            <p:strVal val="#ppt_w"/>
                                          </p:val>
                                        </p:tav>
                                      </p:tavLst>
                                    </p:anim>
                                    <p:anim calcmode="lin" valueType="num">
                                      <p:cBhvr>
                                        <p:cTn id="8" dur="1000" fill="hold"/>
                                        <p:tgtEl>
                                          <p:spTgt spid="186376"/>
                                        </p:tgtEl>
                                        <p:attrNameLst>
                                          <p:attrName>ppt_h</p:attrName>
                                        </p:attrNameLst>
                                      </p:cBhvr>
                                      <p:tavLst>
                                        <p:tav tm="0">
                                          <p:val>
                                            <p:strVal val="#ppt_h"/>
                                          </p:val>
                                        </p:tav>
                                        <p:tav tm="100000">
                                          <p:val>
                                            <p:strVal val="#ppt_h"/>
                                          </p:val>
                                        </p:tav>
                                      </p:tavLst>
                                    </p:anim>
                                    <p:animEffect transition="in" filter="fade">
                                      <p:cBhvr>
                                        <p:cTn id="9" dur="1000"/>
                                        <p:tgtEl>
                                          <p:spTgt spid="186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87395" name="Text Box 3"/>
          <p:cNvSpPr txBox="1">
            <a:spLocks noChangeArrowheads="1"/>
          </p:cNvSpPr>
          <p:nvPr/>
        </p:nvSpPr>
        <p:spPr bwMode="auto">
          <a:xfrm>
            <a:off x="611188" y="188913"/>
            <a:ext cx="5565775" cy="650875"/>
          </a:xfrm>
          <a:prstGeom prst="rect">
            <a:avLst/>
          </a:prstGeom>
          <a:gradFill rotWithShape="0">
            <a:gsLst>
              <a:gs pos="0">
                <a:schemeClr val="folHlink"/>
              </a:gs>
              <a:gs pos="100000">
                <a:schemeClr val="folHlink">
                  <a:gamma/>
                  <a:shade val="46275"/>
                  <a:invGamma/>
                </a:schemeClr>
              </a:gs>
            </a:gsLst>
            <a:path path="shape">
              <a:fillToRect l="50000" t="50000" r="50000" b="50000"/>
            </a:path>
          </a:gradFill>
          <a:ln w="9525">
            <a:solidFill>
              <a:srgbClr val="FF9900"/>
            </a:solidFill>
            <a:miter lim="800000"/>
          </a:ln>
          <a:effectLst/>
        </p:spPr>
        <p:txBody>
          <a:bodyPr bIns="108000">
            <a:spAutoFit/>
          </a:bodyPr>
          <a:lstStyle/>
          <a:p>
            <a:pPr algn="r">
              <a:spcBef>
                <a:spcPct val="50000"/>
              </a:spcBef>
              <a:defRPr/>
            </a:pPr>
            <a:r>
              <a:rPr kumimoji="1" lang="zh-CN" altLang="en-US" sz="3200" b="1">
                <a:solidFill>
                  <a:schemeClr val="bg1"/>
                </a:solidFill>
                <a:effectLst>
                  <a:outerShdw blurRad="38100" dist="38100" dir="2700000" algn="tl">
                    <a:srgbClr val="000000"/>
                  </a:outerShdw>
                </a:effectLst>
                <a:latin typeface="Times New Roman" panose="02020603050405020304" pitchFamily="18" charset="0"/>
              </a:rPr>
              <a:t>有关类定义的几点说明：</a:t>
            </a:r>
            <a:endParaRPr kumimoji="1" lang="zh-CN" altLang="en-US" sz="3200" b="1">
              <a:solidFill>
                <a:schemeClr val="bg1"/>
              </a:solidFill>
              <a:effectLst>
                <a:outerShdw blurRad="38100" dist="38100" dir="2700000" algn="tl">
                  <a:srgbClr val="000000"/>
                </a:outerShdw>
              </a:effectLst>
              <a:latin typeface="Times New Roman" panose="02020603050405020304" pitchFamily="18" charset="0"/>
            </a:endParaRPr>
          </a:p>
        </p:txBody>
      </p:sp>
      <p:pic>
        <p:nvPicPr>
          <p:cNvPr id="20484" name="Picture 4"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Rectangle 5" descr="花束"/>
          <p:cNvSpPr>
            <a:spLocks noGrp="1" noChangeArrowheads="1"/>
          </p:cNvSpPr>
          <p:nvPr>
            <p:ph type="body" idx="1"/>
          </p:nvPr>
        </p:nvSpPr>
        <p:spPr>
          <a:xfrm>
            <a:off x="631825" y="935038"/>
            <a:ext cx="9001125" cy="3436937"/>
          </a:xfrm>
          <a:extLst>
            <a:ext uri="{909E8E84-426E-40DD-AFC4-6F175D3DCCD1}">
              <a14:hiddenFill xmlns:a14="http://schemas.microsoft.com/office/drawing/2010/main">
                <a:blipFill dpi="0" rotWithShape="1">
                  <a:blip/>
                  <a:srcRect/>
                  <a:tile tx="0" ty="0" sx="100000" sy="100000" flip="none" algn="tl"/>
                </a:blipFill>
              </a14:hiddenFill>
            </a:ext>
            <a:ext uri="{91240B29-F687-4F45-9708-019B960494DF}">
              <a14:hiddenLine xmlns:a14="http://schemas.microsoft.com/office/drawing/2010/main" w="9525">
                <a:solidFill>
                  <a:schemeClr val="hlink"/>
                </a:solidFill>
                <a:prstDash val="solid"/>
                <a:miter lim="800000"/>
                <a:headEnd/>
                <a:tailEnd/>
              </a14:hiddenLine>
            </a:ext>
          </a:extLst>
        </p:spPr>
        <p:txBody>
          <a:bodyPr lIns="72000" tIns="180000" rIns="72000" bIns="180000">
            <a:spAutoFit/>
          </a:bodyPr>
          <a:lstStyle/>
          <a:p>
            <a:pPr marL="0" indent="0" eaLnBrk="1" hangingPunct="1">
              <a:spcBef>
                <a:spcPct val="30000"/>
              </a:spcBef>
              <a:buClrTx/>
              <a:buSzTx/>
              <a:buFontTx/>
              <a:buNone/>
            </a:pPr>
            <a:r>
              <a:rPr lang="en-US" altLang="zh-CN" sz="2600" b="1">
                <a:latin typeface="华文楷体" panose="02010600040101010101" pitchFamily="2" charset="-122"/>
                <a:ea typeface="华文楷体" panose="02010600040101010101" pitchFamily="2" charset="-122"/>
              </a:rPr>
              <a:t>    (1) </a:t>
            </a:r>
            <a:r>
              <a:rPr lang="en-US" altLang="zh-CN" sz="3000" b="1">
                <a:solidFill>
                  <a:srgbClr val="0000FF"/>
                </a:solidFill>
                <a:latin typeface="Times New Roman" panose="02020603050405020304" pitchFamily="18" charset="0"/>
                <a:ea typeface="华文楷体" panose="02010600040101010101" pitchFamily="2" charset="-122"/>
              </a:rPr>
              <a:t>class </a:t>
            </a:r>
            <a:r>
              <a:rPr lang="zh-CN" altLang="en-US" sz="2600" b="1">
                <a:latin typeface="华文楷体" panose="02010600040101010101" pitchFamily="2" charset="-122"/>
                <a:ea typeface="华文楷体" panose="02010600040101010101" pitchFamily="2" charset="-122"/>
              </a:rPr>
              <a:t>是关键字，类名是一个标识符，必须符合</a:t>
            </a:r>
            <a:r>
              <a:rPr lang="en-US" altLang="zh-CN" sz="2600" b="1">
                <a:latin typeface="华文楷体" panose="02010600040101010101" pitchFamily="2" charset="-122"/>
                <a:ea typeface="华文楷体" panose="02010600040101010101" pitchFamily="2" charset="-122"/>
              </a:rPr>
              <a:t>C++</a:t>
            </a:r>
            <a:r>
              <a:rPr lang="zh-CN" altLang="en-US" sz="2600" b="1">
                <a:latin typeface="华文楷体" panose="02010600040101010101" pitchFamily="2" charset="-122"/>
                <a:ea typeface="华文楷体" panose="02010600040101010101" pitchFamily="2" charset="-122"/>
              </a:rPr>
              <a:t>标识符的命名规则。</a:t>
            </a:r>
            <a:r>
              <a:rPr lang="en-US" altLang="zh-CN" sz="2600" b="1">
                <a:latin typeface="华文楷体" panose="02010600040101010101" pitchFamily="2" charset="-122"/>
                <a:ea typeface="华文楷体" panose="02010600040101010101" pitchFamily="2" charset="-122"/>
              </a:rPr>
              <a:t>{ }</a:t>
            </a:r>
            <a:r>
              <a:rPr lang="zh-CN" altLang="en-US" sz="2600" b="1">
                <a:latin typeface="华文楷体" panose="02010600040101010101" pitchFamily="2" charset="-122"/>
                <a:ea typeface="华文楷体" panose="02010600040101010101" pitchFamily="2" charset="-122"/>
              </a:rPr>
              <a:t>内是类的定义体部分，说明该类的成员，类的成员包括数据成员和成员函数。</a:t>
            </a:r>
            <a:endParaRPr lang="zh-CN" altLang="en-US" sz="2600" b="1">
              <a:latin typeface="华文楷体" panose="02010600040101010101" pitchFamily="2" charset="-122"/>
              <a:ea typeface="华文楷体" panose="02010600040101010101" pitchFamily="2" charset="-122"/>
            </a:endParaRPr>
          </a:p>
          <a:p>
            <a:pPr marL="0" indent="0" eaLnBrk="1" hangingPunct="1">
              <a:spcBef>
                <a:spcPct val="30000"/>
              </a:spcBef>
              <a:buClrTx/>
              <a:buSzTx/>
              <a:buFontTx/>
              <a:buNone/>
            </a:pPr>
            <a:r>
              <a:rPr lang="en-US" altLang="zh-CN" sz="2600" b="1">
                <a:latin typeface="华文楷体" panose="02010600040101010101" pitchFamily="2" charset="-122"/>
                <a:ea typeface="华文楷体" panose="02010600040101010101" pitchFamily="2" charset="-122"/>
              </a:rPr>
              <a:t>    (2) </a:t>
            </a:r>
            <a:r>
              <a:rPr lang="zh-CN" altLang="en-US" sz="2600" b="1">
                <a:solidFill>
                  <a:srgbClr val="CC0000"/>
                </a:solidFill>
                <a:latin typeface="黑体" panose="02010609060101010101" pitchFamily="2" charset="-122"/>
                <a:ea typeface="黑体" panose="02010609060101010101" pitchFamily="2" charset="-122"/>
              </a:rPr>
              <a:t>类成员的三种访问控制权限</a:t>
            </a:r>
            <a:r>
              <a:rPr lang="zh-CN" altLang="en-US" sz="2600" b="1">
                <a:latin typeface="华文楷体" panose="02010600040101010101" pitchFamily="2" charset="-122"/>
                <a:ea typeface="华文楷体" panose="02010600040101010101" pitchFamily="2" charset="-122"/>
              </a:rPr>
              <a:t>：</a:t>
            </a:r>
            <a:endParaRPr lang="zh-CN" altLang="en-US" sz="2600" b="1">
              <a:latin typeface="华文楷体" panose="02010600040101010101" pitchFamily="2" charset="-122"/>
              <a:ea typeface="华文楷体" panose="02010600040101010101" pitchFamily="2" charset="-122"/>
            </a:endParaRPr>
          </a:p>
          <a:p>
            <a:pPr marL="0" indent="0" eaLnBrk="1" hangingPunct="1">
              <a:spcBef>
                <a:spcPct val="0"/>
              </a:spcBef>
              <a:buClrTx/>
              <a:buSzTx/>
              <a:buFontTx/>
              <a:buNone/>
            </a:pPr>
            <a:r>
              <a:rPr lang="zh-CN" altLang="en-US" sz="2600" b="1">
                <a:latin typeface="华文楷体" panose="02010600040101010101" pitchFamily="2" charset="-122"/>
                <a:ea typeface="华文楷体" panose="02010600040101010101" pitchFamily="2" charset="-122"/>
              </a:rPr>
              <a:t>    类有三种访问控制权限，分别是</a:t>
            </a:r>
            <a:r>
              <a:rPr lang="en-US" altLang="zh-CN" sz="3000" b="1">
                <a:solidFill>
                  <a:srgbClr val="0000FF"/>
                </a:solidFill>
                <a:latin typeface="Times New Roman" panose="02020603050405020304" pitchFamily="18" charset="0"/>
                <a:ea typeface="华文楷体" panose="02010600040101010101" pitchFamily="2" charset="-122"/>
              </a:rPr>
              <a:t>private</a:t>
            </a:r>
            <a:r>
              <a:rPr lang="zh-CN" altLang="en-US" sz="2600" b="1">
                <a:latin typeface="华文楷体" panose="02010600040101010101" pitchFamily="2" charset="-122"/>
                <a:ea typeface="华文楷体" panose="02010600040101010101" pitchFamily="2" charset="-122"/>
              </a:rPr>
              <a:t>（私有成员）、</a:t>
            </a:r>
            <a:r>
              <a:rPr lang="en-US" altLang="zh-CN" sz="3000" b="1">
                <a:solidFill>
                  <a:srgbClr val="0000FF"/>
                </a:solidFill>
                <a:latin typeface="Times New Roman" panose="02020603050405020304" pitchFamily="18" charset="0"/>
                <a:ea typeface="华文楷体" panose="02010600040101010101" pitchFamily="2" charset="-122"/>
              </a:rPr>
              <a:t>public</a:t>
            </a:r>
            <a:r>
              <a:rPr lang="zh-CN" altLang="en-US" sz="2600" b="1">
                <a:latin typeface="华文楷体" panose="02010600040101010101" pitchFamily="2" charset="-122"/>
                <a:ea typeface="华文楷体" panose="02010600040101010101" pitchFamily="2" charset="-122"/>
              </a:rPr>
              <a:t>（公有成员）、</a:t>
            </a:r>
            <a:r>
              <a:rPr lang="en-US" altLang="zh-CN" sz="3000" b="1">
                <a:solidFill>
                  <a:srgbClr val="0000FF"/>
                </a:solidFill>
                <a:latin typeface="Times New Roman" panose="02020603050405020304" pitchFamily="18" charset="0"/>
                <a:ea typeface="华文楷体" panose="02010600040101010101" pitchFamily="2" charset="-122"/>
              </a:rPr>
              <a:t>protected</a:t>
            </a:r>
            <a:r>
              <a:rPr lang="zh-CN" altLang="en-US" sz="2600" b="1">
                <a:latin typeface="华文楷体" panose="02010600040101010101" pitchFamily="2" charset="-122"/>
                <a:ea typeface="华文楷体" panose="02010600040101010101" pitchFamily="2" charset="-122"/>
              </a:rPr>
              <a:t>（保护成员），在每一种访问控制权限下，均可以定义数据成员和成员函数。</a:t>
            </a:r>
            <a:endParaRPr lang="zh-CN" altLang="en-US" sz="2600" b="1">
              <a:latin typeface="华文楷体" panose="02010600040101010101" pitchFamily="2" charset="-122"/>
              <a:ea typeface="华文楷体" panose="02010600040101010101" pitchFamily="2" charset="-122"/>
            </a:endParaRPr>
          </a:p>
        </p:txBody>
      </p:sp>
      <p:sp>
        <p:nvSpPr>
          <p:cNvPr id="187399" name="Text Box 7"/>
          <p:cNvSpPr txBox="1">
            <a:spLocks noChangeArrowheads="1"/>
          </p:cNvSpPr>
          <p:nvPr/>
        </p:nvSpPr>
        <p:spPr bwMode="auto">
          <a:xfrm>
            <a:off x="273050" y="4437063"/>
            <a:ext cx="9359900" cy="2028825"/>
          </a:xfrm>
          <a:prstGeom prst="rect">
            <a:avLst/>
          </a:prstGeom>
          <a:solidFill>
            <a:schemeClr val="accent6">
              <a:lumMod val="40000"/>
              <a:lumOff val="60000"/>
            </a:schemeClr>
          </a:solidFill>
          <a:ln>
            <a:noFill/>
          </a:ln>
          <a:effectLst/>
        </p:spPr>
        <p:txBody>
          <a:bodyPr lIns="108000" tIns="108000" rIns="108000" bIns="108000">
            <a:spAutoFit/>
          </a:bodyPr>
          <a:lstStyle/>
          <a:p>
            <a:pPr eaLnBrk="1" hangingPunct="1">
              <a:lnSpc>
                <a:spcPct val="110000"/>
              </a:lnSpc>
              <a:defRPr/>
            </a:pPr>
            <a:r>
              <a:rPr lang="en-US" altLang="zh-CN" sz="3000" b="1" dirty="0">
                <a:solidFill>
                  <a:srgbClr val="0000FF"/>
                </a:solidFill>
                <a:latin typeface="Times New Roman" panose="02020603050405020304" pitchFamily="18" charset="0"/>
                <a:ea typeface="华文楷体" panose="02010600040101010101" pitchFamily="2" charset="-122"/>
              </a:rPr>
              <a:t>       protected</a:t>
            </a:r>
            <a:r>
              <a:rPr lang="en-US" altLang="zh-CN" sz="2600" b="1" dirty="0">
                <a:effectLst>
                  <a:outerShdw blurRad="38100" dist="38100" dir="2700000" algn="tl">
                    <a:srgbClr val="FFFFFF"/>
                  </a:outerShdw>
                </a:effectLst>
                <a:latin typeface="楷体_GB2312" pitchFamily="49" charset="-122"/>
                <a:ea typeface="楷体_GB2312" pitchFamily="49" charset="-122"/>
              </a:rPr>
              <a:t>: </a:t>
            </a:r>
            <a:r>
              <a:rPr lang="zh-CN" altLang="en-US" sz="2600" b="1" dirty="0">
                <a:effectLst>
                  <a:outerShdw blurRad="38100" dist="38100" dir="2700000" algn="tl">
                    <a:srgbClr val="FFFFFF"/>
                  </a:outerShdw>
                </a:effectLst>
                <a:latin typeface="楷体" panose="02010609060101010101" pitchFamily="49" charset="-122"/>
                <a:ea typeface="楷体" panose="02010609060101010101" pitchFamily="49" charset="-122"/>
              </a:rPr>
              <a:t>只能由该类的成员函数，友元，公有派生类成员函数访问的成员。保护成员与私有成员在一般情况下含义相同，它们的区别体现在类的继承中对产生的新类的影响不同，具体内容将在第</a:t>
            </a:r>
            <a:r>
              <a:rPr lang="en-US" altLang="zh-CN" sz="2600" b="1" dirty="0">
                <a:effectLst>
                  <a:outerShdw blurRad="38100" dist="38100" dir="2700000" algn="tl">
                    <a:srgbClr val="FFFFFF"/>
                  </a:outerShdw>
                </a:effectLst>
                <a:latin typeface="楷体" panose="02010609060101010101" pitchFamily="49" charset="-122"/>
                <a:ea typeface="楷体" panose="02010609060101010101" pitchFamily="49" charset="-122"/>
              </a:rPr>
              <a:t>5</a:t>
            </a:r>
            <a:r>
              <a:rPr lang="zh-CN" altLang="en-US" sz="2600" b="1" dirty="0">
                <a:effectLst>
                  <a:outerShdw blurRad="38100" dist="38100" dir="2700000" algn="tl">
                    <a:srgbClr val="FFFFFF"/>
                  </a:outerShdw>
                </a:effectLst>
                <a:latin typeface="楷体" panose="02010609060101010101" pitchFamily="49" charset="-122"/>
                <a:ea typeface="楷体" panose="02010609060101010101" pitchFamily="49" charset="-122"/>
              </a:rPr>
              <a:t>章中介绍。</a:t>
            </a:r>
            <a:endParaRPr lang="zh-CN" altLang="en-US" sz="2600" b="1" dirty="0">
              <a:effectLst>
                <a:outerShdw blurRad="38100" dist="38100" dir="2700000" algn="tl">
                  <a:srgbClr val="FFFFFF"/>
                </a:outerShdw>
              </a:effectLst>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87399"/>
                                        </p:tgtEl>
                                        <p:attrNameLst>
                                          <p:attrName>style.visibility</p:attrName>
                                        </p:attrNameLst>
                                      </p:cBhvr>
                                      <p:to>
                                        <p:strVal val="visible"/>
                                      </p:to>
                                    </p:set>
                                    <p:animEffect transition="in" filter="wedge">
                                      <p:cBhvr>
                                        <p:cTn id="7" dur="500"/>
                                        <p:tgtEl>
                                          <p:spTgt spid="1873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39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Group 2"/>
          <p:cNvGrpSpPr/>
          <p:nvPr/>
        </p:nvGrpSpPr>
        <p:grpSpPr bwMode="auto">
          <a:xfrm>
            <a:off x="3384550" y="1600200"/>
            <a:ext cx="2806700" cy="4114800"/>
            <a:chOff x="0" y="0"/>
            <a:chExt cx="1632" cy="2592"/>
          </a:xfrm>
        </p:grpSpPr>
        <p:sp>
          <p:nvSpPr>
            <p:cNvPr id="21514" name="Rectangle 3"/>
            <p:cNvSpPr>
              <a:spLocks noChangeArrowheads="1"/>
            </p:cNvSpPr>
            <p:nvPr/>
          </p:nvSpPr>
          <p:spPr bwMode="auto">
            <a:xfrm>
              <a:off x="0" y="0"/>
              <a:ext cx="1632" cy="2592"/>
            </a:xfrm>
            <a:prstGeom prst="rect">
              <a:avLst/>
            </a:prstGeom>
            <a:noFill/>
            <a:ln w="6350">
              <a:solidFill>
                <a:schemeClr val="tx1"/>
              </a:solidFill>
              <a:miter lim="800000"/>
            </a:ln>
            <a:effectLst/>
            <a:extLst>
              <a:ext uri="{909E8E84-426E-40DD-AFC4-6F175D3DCCD1}">
                <a14:hiddenFill xmlns:a14="http://schemas.microsoft.com/office/drawing/2010/main">
                  <a:solidFill>
                    <a:srgbClr val="99C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nchor="ct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21515" name="Text Box 4"/>
            <p:cNvSpPr txBox="1">
              <a:spLocks noChangeArrowheads="1"/>
            </p:cNvSpPr>
            <p:nvPr/>
          </p:nvSpPr>
          <p:spPr bwMode="auto">
            <a:xfrm>
              <a:off x="517" y="63"/>
              <a:ext cx="60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00" tIns="46800" rIns="93600" bIns="468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th-TH" altLang="en-US" sz="1800" b="1">
                  <a:latin typeface="Comic Sans MS" panose="030F0702030302020204" pitchFamily="66" charset="0"/>
                </a:rPr>
                <a:t>private</a:t>
              </a:r>
              <a:endParaRPr lang="th-TH" altLang="en-US" sz="1800" b="1">
                <a:solidFill>
                  <a:schemeClr val="tx2"/>
                </a:solidFill>
                <a:latin typeface="Comic Sans MS" panose="030F0702030302020204" pitchFamily="66" charset="0"/>
              </a:endParaRPr>
            </a:p>
          </p:txBody>
        </p:sp>
        <p:sp>
          <p:nvSpPr>
            <p:cNvPr id="21516" name="Text Box 5"/>
            <p:cNvSpPr txBox="1">
              <a:spLocks noChangeArrowheads="1"/>
            </p:cNvSpPr>
            <p:nvPr/>
          </p:nvSpPr>
          <p:spPr bwMode="auto">
            <a:xfrm>
              <a:off x="421" y="1215"/>
              <a:ext cx="50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00" tIns="46800" rIns="93600" bIns="468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th-TH" altLang="en-US" sz="1800" b="1">
                  <a:latin typeface="Comic Sans MS" panose="030F0702030302020204" pitchFamily="66" charset="0"/>
                </a:rPr>
                <a:t>public</a:t>
              </a:r>
              <a:endParaRPr lang="th-TH" altLang="en-US" sz="1800" b="1">
                <a:solidFill>
                  <a:schemeClr val="tx2"/>
                </a:solidFill>
                <a:latin typeface="Comic Sans MS" panose="030F0702030302020204" pitchFamily="66" charset="0"/>
              </a:endParaRPr>
            </a:p>
          </p:txBody>
        </p:sp>
        <p:sp>
          <p:nvSpPr>
            <p:cNvPr id="21517" name="Text Box 6"/>
            <p:cNvSpPr txBox="1">
              <a:spLocks noChangeArrowheads="1"/>
            </p:cNvSpPr>
            <p:nvPr/>
          </p:nvSpPr>
          <p:spPr bwMode="auto">
            <a:xfrm>
              <a:off x="613" y="351"/>
              <a:ext cx="766" cy="581"/>
            </a:xfrm>
            <a:prstGeom prst="rect">
              <a:avLst/>
            </a:prstGeom>
            <a:noFill/>
            <a:ln w="635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00" tIns="46800" rIns="93600" bIns="468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th-TH" altLang="en-US" sz="1800" b="1">
                  <a:latin typeface="Comic Sans MS" panose="030F0702030302020204" pitchFamily="66" charset="0"/>
                </a:rPr>
                <a:t>data1</a:t>
              </a:r>
              <a:endParaRPr lang="th-TH" altLang="en-US" sz="1800" b="1">
                <a:latin typeface="Comic Sans MS" panose="030F0702030302020204" pitchFamily="66" charset="0"/>
              </a:endParaRPr>
            </a:p>
            <a:p>
              <a:pPr>
                <a:spcBef>
                  <a:spcPct val="0"/>
                </a:spcBef>
                <a:buClrTx/>
                <a:buSzTx/>
                <a:buFontTx/>
                <a:buNone/>
              </a:pPr>
              <a:r>
                <a:rPr lang="th-TH" altLang="en-US" sz="1800" b="1">
                  <a:latin typeface="Comic Sans MS" panose="030F0702030302020204" pitchFamily="66" charset="0"/>
                </a:rPr>
                <a:t>data2</a:t>
              </a:r>
              <a:endParaRPr lang="th-TH" altLang="en-US" sz="1800" b="1">
                <a:latin typeface="Comic Sans MS" panose="030F0702030302020204" pitchFamily="66" charset="0"/>
              </a:endParaRPr>
            </a:p>
            <a:p>
              <a:pPr>
                <a:spcBef>
                  <a:spcPct val="0"/>
                </a:spcBef>
                <a:buClrTx/>
                <a:buSzTx/>
                <a:buFontTx/>
                <a:buNone/>
              </a:pPr>
              <a:r>
                <a:rPr lang="th-TH" altLang="en-US" sz="1800" b="1">
                  <a:latin typeface="Comic Sans MS" panose="030F0702030302020204" pitchFamily="66" charset="0"/>
                </a:rPr>
                <a:t>function1</a:t>
              </a:r>
              <a:endParaRPr lang="th-TH" altLang="en-US" sz="1800" b="1">
                <a:solidFill>
                  <a:schemeClr val="tx2"/>
                </a:solidFill>
                <a:latin typeface="Comic Sans MS" panose="030F0702030302020204" pitchFamily="66" charset="0"/>
              </a:endParaRPr>
            </a:p>
          </p:txBody>
        </p:sp>
        <p:sp>
          <p:nvSpPr>
            <p:cNvPr id="21518" name="Text Box 7"/>
            <p:cNvSpPr txBox="1">
              <a:spLocks noChangeArrowheads="1"/>
            </p:cNvSpPr>
            <p:nvPr/>
          </p:nvSpPr>
          <p:spPr bwMode="auto">
            <a:xfrm>
              <a:off x="517" y="1599"/>
              <a:ext cx="766" cy="927"/>
            </a:xfrm>
            <a:prstGeom prst="rect">
              <a:avLst/>
            </a:prstGeom>
            <a:noFill/>
            <a:ln w="6350">
              <a:solidFill>
                <a:schemeClr val="tx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00" tIns="46800" rIns="93600" bIns="468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th-TH" altLang="en-US" sz="1800" b="1">
                  <a:latin typeface="Comic Sans MS" panose="030F0702030302020204" pitchFamily="66" charset="0"/>
                </a:rPr>
                <a:t>data3</a:t>
              </a:r>
              <a:endParaRPr lang="th-TH" altLang="en-US" sz="1800" b="1">
                <a:latin typeface="Comic Sans MS" panose="030F0702030302020204" pitchFamily="66" charset="0"/>
              </a:endParaRPr>
            </a:p>
            <a:p>
              <a:pPr>
                <a:spcBef>
                  <a:spcPct val="0"/>
                </a:spcBef>
                <a:buClrTx/>
                <a:buSzTx/>
                <a:buFontTx/>
                <a:buNone/>
              </a:pPr>
              <a:r>
                <a:rPr lang="th-TH" altLang="en-US" sz="1800" b="1">
                  <a:latin typeface="Comic Sans MS" panose="030F0702030302020204" pitchFamily="66" charset="0"/>
                </a:rPr>
                <a:t>data4</a:t>
              </a:r>
              <a:endParaRPr lang="th-TH" altLang="en-US" sz="1800" b="1">
                <a:latin typeface="Comic Sans MS" panose="030F0702030302020204" pitchFamily="66" charset="0"/>
              </a:endParaRPr>
            </a:p>
            <a:p>
              <a:pPr>
                <a:spcBef>
                  <a:spcPct val="0"/>
                </a:spcBef>
                <a:buClrTx/>
                <a:buSzTx/>
                <a:buFontTx/>
                <a:buNone/>
              </a:pPr>
              <a:r>
                <a:rPr lang="th-TH" altLang="en-US" sz="1800" b="1">
                  <a:latin typeface="Comic Sans MS" panose="030F0702030302020204" pitchFamily="66" charset="0"/>
                </a:rPr>
                <a:t>function2</a:t>
              </a:r>
              <a:endParaRPr lang="th-TH" altLang="en-US" sz="1800" b="1">
                <a:latin typeface="Comic Sans MS" panose="030F0702030302020204" pitchFamily="66" charset="0"/>
              </a:endParaRPr>
            </a:p>
            <a:p>
              <a:pPr>
                <a:spcBef>
                  <a:spcPct val="0"/>
                </a:spcBef>
                <a:buClrTx/>
                <a:buSzTx/>
                <a:buFontTx/>
                <a:buNone/>
              </a:pPr>
              <a:r>
                <a:rPr lang="th-TH" altLang="en-US" sz="1800" b="1">
                  <a:latin typeface="Comic Sans MS" panose="030F0702030302020204" pitchFamily="66" charset="0"/>
                </a:rPr>
                <a:t>function3</a:t>
              </a:r>
              <a:endParaRPr lang="th-TH" altLang="en-US" sz="1800" b="1">
                <a:latin typeface="Comic Sans MS" panose="030F0702030302020204" pitchFamily="66" charset="0"/>
              </a:endParaRPr>
            </a:p>
            <a:p>
              <a:pPr>
                <a:spcBef>
                  <a:spcPct val="0"/>
                </a:spcBef>
                <a:buClrTx/>
                <a:buSzTx/>
                <a:buFontTx/>
                <a:buNone/>
              </a:pPr>
              <a:r>
                <a:rPr lang="th-TH" altLang="en-US" sz="1800" b="1">
                  <a:latin typeface="Comic Sans MS" panose="030F0702030302020204" pitchFamily="66" charset="0"/>
                </a:rPr>
                <a:t>function4</a:t>
              </a:r>
              <a:endParaRPr lang="th-TH" altLang="en-US" sz="1800" b="1">
                <a:latin typeface="Comic Sans MS" panose="030F0702030302020204" pitchFamily="66" charset="0"/>
              </a:endParaRPr>
            </a:p>
          </p:txBody>
        </p:sp>
      </p:grpSp>
      <p:sp>
        <p:nvSpPr>
          <p:cNvPr id="21507" name="Text Box 8"/>
          <p:cNvSpPr txBox="1">
            <a:spLocks noChangeArrowheads="1"/>
          </p:cNvSpPr>
          <p:nvPr/>
        </p:nvSpPr>
        <p:spPr bwMode="auto">
          <a:xfrm>
            <a:off x="2971800" y="609600"/>
            <a:ext cx="3962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00" tIns="46800" rIns="93600" bIns="468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th-TH" altLang="en-US" sz="2800" b="1">
                <a:solidFill>
                  <a:schemeClr val="tx2"/>
                </a:solidFill>
                <a:latin typeface="Comic Sans MS" panose="030F0702030302020204" pitchFamily="66" charset="0"/>
              </a:rPr>
              <a:t>Member visibility</a:t>
            </a:r>
            <a:endParaRPr lang="th-TH" altLang="en-US" sz="1800" b="1">
              <a:solidFill>
                <a:schemeClr val="tx2"/>
              </a:solidFill>
              <a:latin typeface="Comic Sans MS" panose="030F0702030302020204" pitchFamily="66" charset="0"/>
            </a:endParaRPr>
          </a:p>
        </p:txBody>
      </p:sp>
      <p:sp>
        <p:nvSpPr>
          <p:cNvPr id="21508" name="Oval 9"/>
          <p:cNvSpPr>
            <a:spLocks noChangeArrowheads="1"/>
          </p:cNvSpPr>
          <p:nvPr/>
        </p:nvSpPr>
        <p:spPr bwMode="auto">
          <a:xfrm>
            <a:off x="1238250" y="2667000"/>
            <a:ext cx="1641475" cy="487363"/>
          </a:xfrm>
          <a:prstGeom prst="ellipse">
            <a:avLst/>
          </a:prstGeom>
          <a:noFill/>
          <a:ln w="6350">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00" tIns="46800" rIns="93600" bIns="46800" anchor="ct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a:spcBef>
                <a:spcPct val="0"/>
              </a:spcBef>
              <a:buClrTx/>
              <a:buSzTx/>
              <a:buFontTx/>
              <a:buNone/>
            </a:pPr>
            <a:r>
              <a:rPr lang="th-TH" altLang="en-US" sz="1800" b="1">
                <a:latin typeface="Comic Sans MS" panose="030F0702030302020204" pitchFamily="66" charset="0"/>
              </a:rPr>
              <a:t>stranger</a:t>
            </a:r>
            <a:endParaRPr lang="th-TH" altLang="en-US" sz="1800" b="1">
              <a:latin typeface="Comic Sans MS" panose="030F0702030302020204" pitchFamily="66" charset="0"/>
            </a:endParaRPr>
          </a:p>
        </p:txBody>
      </p:sp>
      <p:sp>
        <p:nvSpPr>
          <p:cNvPr id="21509" name="Oval 10"/>
          <p:cNvSpPr>
            <a:spLocks noChangeArrowheads="1"/>
          </p:cNvSpPr>
          <p:nvPr/>
        </p:nvSpPr>
        <p:spPr bwMode="auto">
          <a:xfrm>
            <a:off x="7346950" y="2514600"/>
            <a:ext cx="1239838" cy="487363"/>
          </a:xfrm>
          <a:prstGeom prst="ellipse">
            <a:avLst/>
          </a:prstGeom>
          <a:noFill/>
          <a:ln w="6350">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00" tIns="46800" rIns="93600" bIns="46800" anchor="ct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a:spcBef>
                <a:spcPct val="0"/>
              </a:spcBef>
              <a:buClrTx/>
              <a:buSzTx/>
              <a:buFontTx/>
              <a:buNone/>
            </a:pPr>
            <a:r>
              <a:rPr lang="th-TH" altLang="en-US" sz="1800" b="1">
                <a:latin typeface="Comic Sans MS" panose="030F0702030302020204" pitchFamily="66" charset="0"/>
              </a:rPr>
              <a:t>friend</a:t>
            </a:r>
            <a:endParaRPr lang="th-TH" altLang="en-US" sz="1800" b="1">
              <a:solidFill>
                <a:schemeClr val="tx2"/>
              </a:solidFill>
              <a:latin typeface="Comic Sans MS" panose="030F0702030302020204" pitchFamily="66" charset="0"/>
            </a:endParaRPr>
          </a:p>
        </p:txBody>
      </p:sp>
      <p:sp>
        <p:nvSpPr>
          <p:cNvPr id="21510" name="Freeform 11"/>
          <p:cNvSpPr/>
          <p:nvPr/>
        </p:nvSpPr>
        <p:spPr bwMode="auto">
          <a:xfrm>
            <a:off x="1800225" y="3429000"/>
            <a:ext cx="2160588" cy="1295400"/>
          </a:xfrm>
          <a:custGeom>
            <a:avLst/>
            <a:gdLst>
              <a:gd name="T0" fmla="*/ 2147483646 w 1256"/>
              <a:gd name="T1" fmla="*/ 0 h 816"/>
              <a:gd name="T2" fmla="*/ 2147483646 w 1256"/>
              <a:gd name="T3" fmla="*/ 2147483646 h 816"/>
              <a:gd name="T4" fmla="*/ 2147483646 w 1256"/>
              <a:gd name="T5" fmla="*/ 2147483646 h 816"/>
              <a:gd name="T6" fmla="*/ 0 60000 65536"/>
              <a:gd name="T7" fmla="*/ 0 60000 65536"/>
              <a:gd name="T8" fmla="*/ 0 60000 65536"/>
            </a:gdLst>
            <a:ahLst/>
            <a:cxnLst>
              <a:cxn ang="T6">
                <a:pos x="T0" y="T1"/>
              </a:cxn>
              <a:cxn ang="T7">
                <a:pos x="T2" y="T3"/>
              </a:cxn>
              <a:cxn ang="T8">
                <a:pos x="T4" y="T5"/>
              </a:cxn>
            </a:cxnLst>
            <a:rect l="0" t="0" r="r" b="b"/>
            <a:pathLst>
              <a:path w="1256" h="816">
                <a:moveTo>
                  <a:pt x="56" y="0"/>
                </a:moveTo>
                <a:cubicBezTo>
                  <a:pt x="28" y="268"/>
                  <a:pt x="0" y="536"/>
                  <a:pt x="200" y="672"/>
                </a:cubicBezTo>
                <a:cubicBezTo>
                  <a:pt x="400" y="808"/>
                  <a:pt x="828" y="812"/>
                  <a:pt x="1256" y="816"/>
                </a:cubicBezTo>
              </a:path>
            </a:pathLst>
          </a:custGeom>
          <a:noFill/>
          <a:ln w="6350" cap="flat" cmpd="sng">
            <a:solidFill>
              <a:schemeClr val="tx1"/>
            </a:solidFill>
            <a:roun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00" tIns="46800" rIns="93600" bIns="46800" anchor="ctr">
            <a:spAutoFit/>
          </a:bodyPr>
          <a:lstStyle/>
          <a:p>
            <a:endParaRPr lang="zh-CN" altLang="en-US"/>
          </a:p>
        </p:txBody>
      </p:sp>
      <p:sp>
        <p:nvSpPr>
          <p:cNvPr id="21511" name="Freeform 12"/>
          <p:cNvSpPr/>
          <p:nvPr/>
        </p:nvSpPr>
        <p:spPr bwMode="auto">
          <a:xfrm>
            <a:off x="5861050" y="3124200"/>
            <a:ext cx="2132013" cy="1371600"/>
          </a:xfrm>
          <a:custGeom>
            <a:avLst/>
            <a:gdLst>
              <a:gd name="T0" fmla="*/ 2147483646 w 1240"/>
              <a:gd name="T1" fmla="*/ 0 h 864"/>
              <a:gd name="T2" fmla="*/ 2147483646 w 1240"/>
              <a:gd name="T3" fmla="*/ 2147483646 h 864"/>
              <a:gd name="T4" fmla="*/ 0 w 1240"/>
              <a:gd name="T5" fmla="*/ 2147483646 h 864"/>
              <a:gd name="T6" fmla="*/ 0 60000 65536"/>
              <a:gd name="T7" fmla="*/ 0 60000 65536"/>
              <a:gd name="T8" fmla="*/ 0 60000 65536"/>
            </a:gdLst>
            <a:ahLst/>
            <a:cxnLst>
              <a:cxn ang="T6">
                <a:pos x="T0" y="T1"/>
              </a:cxn>
              <a:cxn ang="T7">
                <a:pos x="T2" y="T3"/>
              </a:cxn>
              <a:cxn ang="T8">
                <a:pos x="T4" y="T5"/>
              </a:cxn>
            </a:cxnLst>
            <a:rect l="0" t="0" r="r" b="b"/>
            <a:pathLst>
              <a:path w="1240" h="864">
                <a:moveTo>
                  <a:pt x="1104" y="0"/>
                </a:moveTo>
                <a:cubicBezTo>
                  <a:pt x="1172" y="240"/>
                  <a:pt x="1240" y="480"/>
                  <a:pt x="1056" y="624"/>
                </a:cubicBezTo>
                <a:cubicBezTo>
                  <a:pt x="872" y="768"/>
                  <a:pt x="436" y="816"/>
                  <a:pt x="0" y="864"/>
                </a:cubicBezTo>
              </a:path>
            </a:pathLst>
          </a:custGeom>
          <a:noFill/>
          <a:ln w="6350" cap="flat" cmpd="sng">
            <a:solidFill>
              <a:schemeClr val="tx1"/>
            </a:solidFill>
            <a:roun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00" tIns="46800" rIns="93600" bIns="46800" anchor="ctr">
            <a:spAutoFit/>
          </a:bodyPr>
          <a:lstStyle/>
          <a:p>
            <a:endParaRPr lang="zh-CN" altLang="en-US"/>
          </a:p>
        </p:txBody>
      </p:sp>
      <p:sp>
        <p:nvSpPr>
          <p:cNvPr id="21512" name="Freeform 13"/>
          <p:cNvSpPr/>
          <p:nvPr/>
        </p:nvSpPr>
        <p:spPr bwMode="auto">
          <a:xfrm>
            <a:off x="5530850" y="2057400"/>
            <a:ext cx="2614613" cy="381000"/>
          </a:xfrm>
          <a:custGeom>
            <a:avLst/>
            <a:gdLst>
              <a:gd name="T0" fmla="*/ 2147483646 w 1520"/>
              <a:gd name="T1" fmla="*/ 2147483646 h 240"/>
              <a:gd name="T2" fmla="*/ 2147483646 w 1520"/>
              <a:gd name="T3" fmla="*/ 0 h 240"/>
              <a:gd name="T4" fmla="*/ 0 w 1520"/>
              <a:gd name="T5" fmla="*/ 2147483646 h 240"/>
              <a:gd name="T6" fmla="*/ 0 60000 65536"/>
              <a:gd name="T7" fmla="*/ 0 60000 65536"/>
              <a:gd name="T8" fmla="*/ 0 60000 65536"/>
            </a:gdLst>
            <a:ahLst/>
            <a:cxnLst>
              <a:cxn ang="T6">
                <a:pos x="T0" y="T1"/>
              </a:cxn>
              <a:cxn ang="T7">
                <a:pos x="T2" y="T3"/>
              </a:cxn>
              <a:cxn ang="T8">
                <a:pos x="T4" y="T5"/>
              </a:cxn>
            </a:cxnLst>
            <a:rect l="0" t="0" r="r" b="b"/>
            <a:pathLst>
              <a:path w="1520" h="240">
                <a:moveTo>
                  <a:pt x="1344" y="240"/>
                </a:moveTo>
                <a:cubicBezTo>
                  <a:pt x="1432" y="120"/>
                  <a:pt x="1520" y="0"/>
                  <a:pt x="1296" y="0"/>
                </a:cubicBezTo>
                <a:cubicBezTo>
                  <a:pt x="1072" y="0"/>
                  <a:pt x="536" y="120"/>
                  <a:pt x="0" y="240"/>
                </a:cubicBezTo>
              </a:path>
            </a:pathLst>
          </a:custGeom>
          <a:noFill/>
          <a:ln w="6350" cap="flat" cmpd="sng">
            <a:solidFill>
              <a:schemeClr val="tx1"/>
            </a:solidFill>
            <a:roun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00" tIns="46800" rIns="93600" bIns="46800" anchor="ctr">
            <a:spAutoFit/>
          </a:bodyPr>
          <a:lstStyle/>
          <a:p>
            <a:endParaRPr lang="zh-CN" altLang="en-US"/>
          </a:p>
        </p:txBody>
      </p:sp>
      <p:sp>
        <p:nvSpPr>
          <p:cNvPr id="21513" name="Freeform 14"/>
          <p:cNvSpPr/>
          <p:nvPr/>
        </p:nvSpPr>
        <p:spPr bwMode="auto">
          <a:xfrm>
            <a:off x="4953000" y="3200400"/>
            <a:ext cx="536575" cy="838200"/>
          </a:xfrm>
          <a:custGeom>
            <a:avLst/>
            <a:gdLst>
              <a:gd name="T0" fmla="*/ 0 w 312"/>
              <a:gd name="T1" fmla="*/ 2147483646 h 528"/>
              <a:gd name="T2" fmla="*/ 2147483646 w 312"/>
              <a:gd name="T3" fmla="*/ 2147483646 h 528"/>
              <a:gd name="T4" fmla="*/ 2147483646 w 312"/>
              <a:gd name="T5" fmla="*/ 0 h 528"/>
              <a:gd name="T6" fmla="*/ 0 60000 65536"/>
              <a:gd name="T7" fmla="*/ 0 60000 65536"/>
              <a:gd name="T8" fmla="*/ 0 60000 65536"/>
            </a:gdLst>
            <a:ahLst/>
            <a:cxnLst>
              <a:cxn ang="T6">
                <a:pos x="T0" y="T1"/>
              </a:cxn>
              <a:cxn ang="T7">
                <a:pos x="T2" y="T3"/>
              </a:cxn>
              <a:cxn ang="T8">
                <a:pos x="T4" y="T5"/>
              </a:cxn>
            </a:cxnLst>
            <a:rect l="0" t="0" r="r" b="b"/>
            <a:pathLst>
              <a:path w="312" h="528">
                <a:moveTo>
                  <a:pt x="0" y="528"/>
                </a:moveTo>
                <a:cubicBezTo>
                  <a:pt x="132" y="476"/>
                  <a:pt x="264" y="424"/>
                  <a:pt x="288" y="336"/>
                </a:cubicBezTo>
                <a:cubicBezTo>
                  <a:pt x="312" y="248"/>
                  <a:pt x="228" y="124"/>
                  <a:pt x="144" y="0"/>
                </a:cubicBezTo>
              </a:path>
            </a:pathLst>
          </a:custGeom>
          <a:noFill/>
          <a:ln w="6350" cap="flat" cmpd="sng">
            <a:solidFill>
              <a:schemeClr val="tx1"/>
            </a:solidFill>
            <a:roun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3600" tIns="46800" rIns="93600" bIns="46800" anchor="ctr">
            <a:spAutoFit/>
          </a:bodyPr>
          <a:lstStyle/>
          <a:p>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89443" name="Text Box 3"/>
          <p:cNvSpPr txBox="1">
            <a:spLocks noChangeArrowheads="1"/>
          </p:cNvSpPr>
          <p:nvPr/>
        </p:nvSpPr>
        <p:spPr bwMode="auto">
          <a:xfrm>
            <a:off x="611188" y="188913"/>
            <a:ext cx="5565775" cy="650875"/>
          </a:xfrm>
          <a:prstGeom prst="rect">
            <a:avLst/>
          </a:prstGeom>
          <a:gradFill rotWithShape="0">
            <a:gsLst>
              <a:gs pos="0">
                <a:schemeClr val="folHlink"/>
              </a:gs>
              <a:gs pos="100000">
                <a:schemeClr val="folHlink">
                  <a:gamma/>
                  <a:shade val="46275"/>
                  <a:invGamma/>
                </a:schemeClr>
              </a:gs>
            </a:gsLst>
            <a:path path="shape">
              <a:fillToRect l="50000" t="50000" r="50000" b="50000"/>
            </a:path>
          </a:gradFill>
          <a:ln w="9525">
            <a:solidFill>
              <a:srgbClr val="FF9900"/>
            </a:solidFill>
            <a:miter lim="800000"/>
          </a:ln>
          <a:effectLst/>
        </p:spPr>
        <p:txBody>
          <a:bodyPr bIns="108000">
            <a:spAutoFit/>
          </a:bodyPr>
          <a:lstStyle/>
          <a:p>
            <a:pPr algn="r">
              <a:spcBef>
                <a:spcPct val="50000"/>
              </a:spcBef>
              <a:defRPr/>
            </a:pPr>
            <a:r>
              <a:rPr kumimoji="1" lang="zh-CN" altLang="en-US" sz="3200" b="1">
                <a:solidFill>
                  <a:schemeClr val="bg1"/>
                </a:solidFill>
                <a:effectLst>
                  <a:outerShdw blurRad="38100" dist="38100" dir="2700000" algn="tl">
                    <a:srgbClr val="000000"/>
                  </a:outerShdw>
                </a:effectLst>
                <a:latin typeface="Times New Roman" panose="02020603050405020304" pitchFamily="18" charset="0"/>
              </a:rPr>
              <a:t>有关类定义的几点说明：</a:t>
            </a:r>
            <a:endParaRPr kumimoji="1" lang="zh-CN" altLang="en-US" sz="3200" b="1">
              <a:solidFill>
                <a:schemeClr val="bg1"/>
              </a:solidFill>
              <a:effectLst>
                <a:outerShdw blurRad="38100" dist="38100" dir="2700000" algn="tl">
                  <a:srgbClr val="000000"/>
                </a:outerShdw>
              </a:effectLst>
              <a:latin typeface="Times New Roman" panose="02020603050405020304" pitchFamily="18" charset="0"/>
            </a:endParaRPr>
          </a:p>
        </p:txBody>
      </p:sp>
      <p:pic>
        <p:nvPicPr>
          <p:cNvPr id="22532" name="Picture 4"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Rectangle 8" descr="花束"/>
          <p:cNvSpPr>
            <a:spLocks noGrp="1" noChangeArrowheads="1"/>
          </p:cNvSpPr>
          <p:nvPr>
            <p:ph type="body" idx="1"/>
          </p:nvPr>
        </p:nvSpPr>
        <p:spPr>
          <a:xfrm>
            <a:off x="566738" y="1052513"/>
            <a:ext cx="9282112" cy="2065337"/>
          </a:xfrm>
          <a:extLst>
            <a:ext uri="{909E8E84-426E-40DD-AFC4-6F175D3DCCD1}">
              <a14:hiddenFill xmlns:a14="http://schemas.microsoft.com/office/drawing/2010/main">
                <a:blipFill dpi="0" rotWithShape="1">
                  <a:blip/>
                  <a:srcRect/>
                  <a:tile tx="0" ty="0" sx="100000" sy="100000" flip="none" algn="tl"/>
                </a:blipFill>
              </a14:hiddenFill>
            </a:ext>
            <a:ext uri="{91240B29-F687-4F45-9708-019B960494DF}">
              <a14:hiddenLine xmlns:a14="http://schemas.microsoft.com/office/drawing/2010/main" w="9525">
                <a:solidFill>
                  <a:schemeClr val="hlink"/>
                </a:solidFill>
                <a:prstDash val="solid"/>
                <a:miter lim="800000"/>
                <a:headEnd/>
                <a:tailEnd/>
              </a14:hiddenLine>
            </a:ext>
          </a:extLst>
        </p:spPr>
        <p:txBody>
          <a:bodyPr lIns="72000" tIns="180000" rIns="72000" bIns="180000">
            <a:spAutoFit/>
          </a:bodyPr>
          <a:lstStyle/>
          <a:p>
            <a:pPr marL="0" indent="0" eaLnBrk="1" hangingPunct="1">
              <a:spcBef>
                <a:spcPct val="30000"/>
              </a:spcBef>
              <a:buClrTx/>
              <a:buSzTx/>
              <a:buFontTx/>
              <a:buNone/>
            </a:pPr>
            <a:r>
              <a:rPr lang="en-US" altLang="zh-CN" sz="2600" b="1">
                <a:latin typeface="华文楷体" panose="02010600040101010101" pitchFamily="2" charset="-122"/>
                <a:ea typeface="华文楷体" panose="02010600040101010101" pitchFamily="2" charset="-122"/>
              </a:rPr>
              <a:t>    (3) </a:t>
            </a:r>
            <a:r>
              <a:rPr lang="zh-CN" altLang="en-US" sz="2600" b="1">
                <a:latin typeface="华文楷体" panose="02010600040101010101" pitchFamily="2" charset="-122"/>
                <a:ea typeface="华文楷体" panose="02010600040101010101" pitchFamily="2" charset="-122"/>
              </a:rPr>
              <a:t>由于类的公有成员提供了一个类的接口，所以一般情况下，先定义公有成员，再定义保护成员和私有成员，这样可以在阅读时首先了解这个类的接口。</a:t>
            </a:r>
            <a:endParaRPr lang="zh-CN" altLang="en-US" sz="2600" b="1">
              <a:latin typeface="华文楷体" panose="02010600040101010101" pitchFamily="2" charset="-122"/>
              <a:ea typeface="华文楷体" panose="02010600040101010101" pitchFamily="2" charset="-122"/>
            </a:endParaRPr>
          </a:p>
          <a:p>
            <a:pPr marL="0" indent="0" eaLnBrk="1" hangingPunct="1">
              <a:spcBef>
                <a:spcPct val="30000"/>
              </a:spcBef>
              <a:buClrTx/>
              <a:buSzTx/>
              <a:buFontTx/>
              <a:buNone/>
            </a:pPr>
            <a:r>
              <a:rPr lang="zh-CN" altLang="en-US" sz="2600" b="1">
                <a:latin typeface="华文楷体" panose="02010600040101010101" pitchFamily="2" charset="-122"/>
                <a:ea typeface="华文楷体" panose="02010600040101010101" pitchFamily="2" charset="-122"/>
              </a:rPr>
              <a:t>    类的设计是</a:t>
            </a:r>
            <a:r>
              <a:rPr lang="zh-CN" altLang="en-US" sz="2600" b="1">
                <a:solidFill>
                  <a:srgbClr val="CC0000"/>
                </a:solidFill>
                <a:latin typeface="黑体" panose="02010609060101010101" pitchFamily="2" charset="-122"/>
                <a:ea typeface="黑体" panose="02010609060101010101" pitchFamily="2" charset="-122"/>
              </a:rPr>
              <a:t>以数据为中心，</a:t>
            </a:r>
            <a:r>
              <a:rPr lang="zh-CN" altLang="en-US" sz="2600" b="1">
                <a:latin typeface="华文楷体" panose="02010600040101010101" pitchFamily="2" charset="-122"/>
                <a:ea typeface="华文楷体" panose="02010600040101010101" pitchFamily="2" charset="-122"/>
              </a:rPr>
              <a:t>还是</a:t>
            </a:r>
            <a:r>
              <a:rPr lang="zh-CN" altLang="en-US" sz="2600" b="1">
                <a:solidFill>
                  <a:srgbClr val="CC0000"/>
                </a:solidFill>
                <a:latin typeface="黑体" panose="02010609060101010101" pitchFamily="2" charset="-122"/>
                <a:ea typeface="黑体" panose="02010609060101010101" pitchFamily="2" charset="-122"/>
              </a:rPr>
              <a:t>以行为为中心？</a:t>
            </a:r>
            <a:r>
              <a:rPr lang="en-US" altLang="zh-CN" sz="2600" b="1">
                <a:latin typeface="华文楷体" panose="02010600040101010101" pitchFamily="2" charset="-122"/>
                <a:ea typeface="华文楷体" panose="02010600040101010101" pitchFamily="2" charset="-122"/>
              </a:rPr>
              <a:t>   </a:t>
            </a:r>
            <a:endParaRPr lang="zh-CN" altLang="en-US" sz="2600" b="1">
              <a:latin typeface="华文楷体" panose="02010600040101010101" pitchFamily="2" charset="-122"/>
              <a:ea typeface="华文楷体" panose="02010600040101010101" pitchFamily="2" charset="-122"/>
            </a:endParaRPr>
          </a:p>
        </p:txBody>
      </p:sp>
      <p:grpSp>
        <p:nvGrpSpPr>
          <p:cNvPr id="189454" name="Group 14"/>
          <p:cNvGrpSpPr/>
          <p:nvPr/>
        </p:nvGrpSpPr>
        <p:grpSpPr bwMode="auto">
          <a:xfrm>
            <a:off x="1136650" y="3213100"/>
            <a:ext cx="3529013" cy="3494088"/>
            <a:chOff x="716" y="2024"/>
            <a:chExt cx="2223" cy="2201"/>
          </a:xfrm>
        </p:grpSpPr>
        <p:sp>
          <p:nvSpPr>
            <p:cNvPr id="22539" name="Rectangle 12"/>
            <p:cNvSpPr>
              <a:spLocks noChangeArrowheads="1"/>
            </p:cNvSpPr>
            <p:nvPr/>
          </p:nvSpPr>
          <p:spPr bwMode="auto">
            <a:xfrm>
              <a:off x="716" y="2024"/>
              <a:ext cx="2223" cy="2177"/>
            </a:xfrm>
            <a:prstGeom prst="rect">
              <a:avLst/>
            </a:prstGeom>
            <a:solidFill>
              <a:srgbClr val="FFFFE1"/>
            </a:solidFill>
            <a:ln w="952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22540" name="Text Box 10"/>
            <p:cNvSpPr txBox="1">
              <a:spLocks noChangeArrowheads="1"/>
            </p:cNvSpPr>
            <p:nvPr/>
          </p:nvSpPr>
          <p:spPr bwMode="auto">
            <a:xfrm>
              <a:off x="852" y="2189"/>
              <a:ext cx="1905" cy="2036"/>
            </a:xfrm>
            <a:prstGeom prst="rect">
              <a:avLst/>
            </a:prstGeom>
            <a:noFill/>
            <a:ln>
              <a:noFill/>
            </a:ln>
            <a:effectLst/>
            <a:extLst>
              <a:ext uri="{909E8E84-426E-40DD-AFC4-6F175D3DCCD1}">
                <a14:hiddenFill xmlns:a14="http://schemas.microsoft.com/office/drawing/2010/main">
                  <a:solidFill>
                    <a:srgbClr val="FFFFE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40000"/>
                </a:lnSpc>
                <a:spcBef>
                  <a:spcPct val="50000"/>
                </a:spcBef>
                <a:buClrTx/>
                <a:buSzTx/>
                <a:buFontTx/>
                <a:buNone/>
              </a:pPr>
              <a:r>
                <a:rPr lang="en-US" altLang="zh-CN" sz="2400" b="1">
                  <a:solidFill>
                    <a:srgbClr val="0000FF"/>
                  </a:solidFill>
                  <a:latin typeface="Times New Roman" panose="02020603050405020304" pitchFamily="18" charset="0"/>
                </a:rPr>
                <a:t>class</a:t>
              </a:r>
              <a:r>
                <a:rPr lang="en-US" altLang="zh-CN" sz="2400" b="1">
                  <a:latin typeface="Times New Roman" panose="02020603050405020304" pitchFamily="18" charset="0"/>
                </a:rPr>
                <a:t>  A{</a:t>
              </a:r>
              <a:endParaRPr lang="en-US" altLang="zh-CN" sz="2400" b="1">
                <a:latin typeface="Times New Roman" panose="02020603050405020304" pitchFamily="18" charset="0"/>
              </a:endParaRPr>
            </a:p>
            <a:p>
              <a:pPr eaLnBrk="1" hangingPunct="1">
                <a:lnSpc>
                  <a:spcPct val="40000"/>
                </a:lnSpc>
                <a:spcBef>
                  <a:spcPct val="50000"/>
                </a:spcBef>
                <a:buClrTx/>
                <a:buSzTx/>
                <a:buFontTx/>
                <a:buNone/>
              </a:pPr>
              <a:r>
                <a:rPr lang="en-US" altLang="zh-CN" sz="2400" b="1">
                  <a:solidFill>
                    <a:srgbClr val="0000FF"/>
                  </a:solidFill>
                  <a:latin typeface="Times New Roman" panose="02020603050405020304" pitchFamily="18" charset="0"/>
                </a:rPr>
                <a:t>private</a:t>
              </a:r>
              <a:r>
                <a:rPr lang="en-US" altLang="zh-CN" sz="2400" b="1">
                  <a:latin typeface="Times New Roman" panose="02020603050405020304" pitchFamily="18" charset="0"/>
                </a:rPr>
                <a:t>:</a:t>
              </a:r>
              <a:endParaRPr lang="en-US" altLang="zh-CN" sz="2400" b="1">
                <a:latin typeface="Times New Roman" panose="02020603050405020304" pitchFamily="18" charset="0"/>
              </a:endParaRPr>
            </a:p>
            <a:p>
              <a:pPr eaLnBrk="1" hangingPunct="1">
                <a:lnSpc>
                  <a:spcPct val="40000"/>
                </a:lnSpc>
                <a:spcBef>
                  <a:spcPct val="50000"/>
                </a:spcBef>
                <a:buClrTx/>
                <a:buSzTx/>
                <a:buFontTx/>
                <a:buNone/>
              </a:pPr>
              <a:r>
                <a:rPr lang="en-US" altLang="zh-CN" sz="2400" b="1">
                  <a:latin typeface="Times New Roman" panose="02020603050405020304" pitchFamily="18" charset="0"/>
                </a:rPr>
                <a:t>       </a:t>
              </a:r>
              <a:r>
                <a:rPr lang="en-US" altLang="zh-CN" sz="2400" b="1">
                  <a:solidFill>
                    <a:srgbClr val="0000FF"/>
                  </a:solidFill>
                  <a:latin typeface="Times New Roman" panose="02020603050405020304" pitchFamily="18" charset="0"/>
                </a:rPr>
                <a:t>int</a:t>
              </a:r>
              <a:r>
                <a:rPr lang="en-US" altLang="zh-CN" sz="2400" b="1">
                  <a:latin typeface="Times New Roman" panose="02020603050405020304" pitchFamily="18" charset="0"/>
                </a:rPr>
                <a:t> i, j;</a:t>
              </a:r>
              <a:endParaRPr lang="en-US" altLang="zh-CN" sz="2400" b="1">
                <a:latin typeface="Times New Roman" panose="02020603050405020304" pitchFamily="18" charset="0"/>
              </a:endParaRPr>
            </a:p>
            <a:p>
              <a:pPr eaLnBrk="1" hangingPunct="1">
                <a:lnSpc>
                  <a:spcPct val="40000"/>
                </a:lnSpc>
                <a:spcBef>
                  <a:spcPct val="50000"/>
                </a:spcBef>
                <a:buClrTx/>
                <a:buSzTx/>
                <a:buFontTx/>
                <a:buNone/>
              </a:pPr>
              <a:r>
                <a:rPr lang="en-US" altLang="zh-CN" sz="2400" b="1">
                  <a:solidFill>
                    <a:srgbClr val="0000FF"/>
                  </a:solidFill>
                  <a:latin typeface="Times New Roman" panose="02020603050405020304" pitchFamily="18" charset="0"/>
                </a:rPr>
                <a:t>       float</a:t>
              </a:r>
              <a:r>
                <a:rPr lang="en-US" altLang="zh-CN" sz="2400" b="1">
                  <a:latin typeface="Times New Roman" panose="02020603050405020304" pitchFamily="18" charset="0"/>
                </a:rPr>
                <a:t> x,y;</a:t>
              </a:r>
              <a:endParaRPr lang="en-US" altLang="zh-CN" sz="2400" b="1">
                <a:latin typeface="Times New Roman" panose="02020603050405020304" pitchFamily="18" charset="0"/>
              </a:endParaRPr>
            </a:p>
            <a:p>
              <a:pPr eaLnBrk="1" hangingPunct="1">
                <a:lnSpc>
                  <a:spcPct val="40000"/>
                </a:lnSpc>
                <a:spcBef>
                  <a:spcPct val="50000"/>
                </a:spcBef>
                <a:buClrTx/>
                <a:buSzTx/>
                <a:buFontTx/>
                <a:buNone/>
              </a:pPr>
              <a:r>
                <a:rPr lang="en-US" altLang="zh-CN" sz="2400" b="1">
                  <a:latin typeface="Times New Roman" panose="02020603050405020304" pitchFamily="18" charset="0"/>
                </a:rPr>
                <a:t>       ……</a:t>
              </a:r>
              <a:endParaRPr lang="en-US" altLang="zh-CN" sz="2400" b="1">
                <a:latin typeface="Times New Roman" panose="02020603050405020304" pitchFamily="18" charset="0"/>
              </a:endParaRPr>
            </a:p>
            <a:p>
              <a:pPr eaLnBrk="1" hangingPunct="1">
                <a:lnSpc>
                  <a:spcPct val="40000"/>
                </a:lnSpc>
                <a:spcBef>
                  <a:spcPct val="50000"/>
                </a:spcBef>
                <a:buClrTx/>
                <a:buSzTx/>
                <a:buFontTx/>
                <a:buNone/>
              </a:pPr>
              <a:r>
                <a:rPr lang="en-US" altLang="zh-CN" sz="2400" b="1">
                  <a:solidFill>
                    <a:srgbClr val="0000FF"/>
                  </a:solidFill>
                  <a:latin typeface="Times New Roman" panose="02020603050405020304" pitchFamily="18" charset="0"/>
                </a:rPr>
                <a:t>public</a:t>
              </a:r>
              <a:r>
                <a:rPr lang="en-US" altLang="zh-CN" sz="2400" b="1">
                  <a:latin typeface="Times New Roman" panose="02020603050405020304" pitchFamily="18" charset="0"/>
                </a:rPr>
                <a:t>:</a:t>
              </a:r>
              <a:endParaRPr lang="en-US" altLang="zh-CN" sz="2400" b="1">
                <a:latin typeface="Times New Roman" panose="02020603050405020304" pitchFamily="18" charset="0"/>
              </a:endParaRPr>
            </a:p>
            <a:p>
              <a:pPr eaLnBrk="1" hangingPunct="1">
                <a:lnSpc>
                  <a:spcPct val="40000"/>
                </a:lnSpc>
                <a:spcBef>
                  <a:spcPct val="50000"/>
                </a:spcBef>
                <a:buClrTx/>
                <a:buSzTx/>
                <a:buFontTx/>
                <a:buNone/>
              </a:pPr>
              <a:r>
                <a:rPr lang="en-US" altLang="zh-CN" sz="2400" b="1">
                  <a:latin typeface="Times New Roman" panose="02020603050405020304" pitchFamily="18" charset="0"/>
                </a:rPr>
                <a:t>       </a:t>
              </a:r>
              <a:r>
                <a:rPr lang="en-US" altLang="zh-CN" sz="2400" b="1">
                  <a:solidFill>
                    <a:srgbClr val="0000FF"/>
                  </a:solidFill>
                  <a:latin typeface="Times New Roman" panose="02020603050405020304" pitchFamily="18" charset="0"/>
                </a:rPr>
                <a:t>void</a:t>
              </a:r>
              <a:r>
                <a:rPr lang="en-US" altLang="zh-CN" sz="2400" b="1">
                  <a:latin typeface="Times New Roman" panose="02020603050405020304" pitchFamily="18" charset="0"/>
                </a:rPr>
                <a:t> func1(</a:t>
              </a:r>
              <a:r>
                <a:rPr lang="en-US" altLang="zh-CN" sz="2400" b="1">
                  <a:solidFill>
                    <a:srgbClr val="0000FF"/>
                  </a:solidFill>
                  <a:latin typeface="Times New Roman" panose="02020603050405020304" pitchFamily="18" charset="0"/>
                </a:rPr>
                <a:t>void</a:t>
              </a:r>
              <a:r>
                <a:rPr lang="en-US" altLang="zh-CN" sz="2400" b="1">
                  <a:latin typeface="Times New Roman" panose="02020603050405020304" pitchFamily="18" charset="0"/>
                </a:rPr>
                <a:t>);</a:t>
              </a:r>
              <a:endParaRPr lang="en-US" altLang="zh-CN" sz="2400" b="1">
                <a:latin typeface="Times New Roman" panose="02020603050405020304" pitchFamily="18" charset="0"/>
              </a:endParaRPr>
            </a:p>
            <a:p>
              <a:pPr eaLnBrk="1" hangingPunct="1">
                <a:lnSpc>
                  <a:spcPct val="40000"/>
                </a:lnSpc>
                <a:spcBef>
                  <a:spcPct val="50000"/>
                </a:spcBef>
                <a:buClrTx/>
                <a:buSzTx/>
                <a:buFontTx/>
                <a:buNone/>
              </a:pPr>
              <a:r>
                <a:rPr lang="en-US" altLang="zh-CN" sz="2400" b="1">
                  <a:latin typeface="Times New Roman" panose="02020603050405020304" pitchFamily="18" charset="0"/>
                </a:rPr>
                <a:t>       </a:t>
              </a:r>
              <a:r>
                <a:rPr lang="en-US" altLang="zh-CN" sz="2400" b="1">
                  <a:solidFill>
                    <a:srgbClr val="0000FF"/>
                  </a:solidFill>
                  <a:latin typeface="Times New Roman" panose="02020603050405020304" pitchFamily="18" charset="0"/>
                </a:rPr>
                <a:t>void</a:t>
              </a:r>
              <a:r>
                <a:rPr lang="en-US" altLang="zh-CN" sz="2400" b="1">
                  <a:latin typeface="Times New Roman" panose="02020603050405020304" pitchFamily="18" charset="0"/>
                </a:rPr>
                <a:t> func2(</a:t>
              </a:r>
              <a:r>
                <a:rPr lang="en-US" altLang="zh-CN" sz="2400" b="1">
                  <a:solidFill>
                    <a:srgbClr val="0000FF"/>
                  </a:solidFill>
                  <a:latin typeface="Times New Roman" panose="02020603050405020304" pitchFamily="18" charset="0"/>
                </a:rPr>
                <a:t>void</a:t>
              </a:r>
              <a:r>
                <a:rPr lang="en-US" altLang="zh-CN" sz="2400" b="1">
                  <a:latin typeface="Times New Roman" panose="02020603050405020304" pitchFamily="18" charset="0"/>
                </a:rPr>
                <a:t>);</a:t>
              </a:r>
              <a:endParaRPr lang="en-US" altLang="zh-CN" sz="2400" b="1">
                <a:latin typeface="Times New Roman" panose="02020603050405020304" pitchFamily="18" charset="0"/>
              </a:endParaRPr>
            </a:p>
            <a:p>
              <a:pPr eaLnBrk="1" hangingPunct="1">
                <a:lnSpc>
                  <a:spcPct val="40000"/>
                </a:lnSpc>
                <a:spcBef>
                  <a:spcPct val="50000"/>
                </a:spcBef>
                <a:buClrTx/>
                <a:buSzTx/>
                <a:buFontTx/>
                <a:buNone/>
              </a:pPr>
              <a:r>
                <a:rPr lang="en-US" altLang="zh-CN" sz="2400" b="1">
                  <a:latin typeface="Times New Roman" panose="02020603050405020304" pitchFamily="18" charset="0"/>
                </a:rPr>
                <a:t>       ……</a:t>
              </a:r>
              <a:endParaRPr lang="en-US" altLang="zh-CN" sz="2400" b="1">
                <a:latin typeface="Times New Roman" panose="02020603050405020304" pitchFamily="18" charset="0"/>
              </a:endParaRPr>
            </a:p>
            <a:p>
              <a:pPr eaLnBrk="1" hangingPunct="1">
                <a:lnSpc>
                  <a:spcPct val="40000"/>
                </a:lnSpc>
                <a:spcBef>
                  <a:spcPct val="50000"/>
                </a:spcBef>
                <a:buClrTx/>
                <a:buSzTx/>
                <a:buFontTx/>
                <a:buNone/>
              </a:pPr>
              <a:r>
                <a:rPr lang="en-US" altLang="zh-CN" sz="2400" b="1">
                  <a:latin typeface="Times New Roman" panose="02020603050405020304" pitchFamily="18" charset="0"/>
                </a:rPr>
                <a:t>}; </a:t>
              </a:r>
              <a:endParaRPr lang="en-US" altLang="zh-CN" sz="2400" b="1">
                <a:latin typeface="Times New Roman" panose="02020603050405020304" pitchFamily="18" charset="0"/>
              </a:endParaRPr>
            </a:p>
          </p:txBody>
        </p:sp>
      </p:grpSp>
      <p:grpSp>
        <p:nvGrpSpPr>
          <p:cNvPr id="189455" name="Group 15"/>
          <p:cNvGrpSpPr/>
          <p:nvPr/>
        </p:nvGrpSpPr>
        <p:grpSpPr bwMode="auto">
          <a:xfrm>
            <a:off x="5384800" y="3213100"/>
            <a:ext cx="3529013" cy="3494088"/>
            <a:chOff x="3392" y="2024"/>
            <a:chExt cx="2223" cy="2201"/>
          </a:xfrm>
        </p:grpSpPr>
        <p:sp>
          <p:nvSpPr>
            <p:cNvPr id="22537" name="Rectangle 13"/>
            <p:cNvSpPr>
              <a:spLocks noChangeArrowheads="1"/>
            </p:cNvSpPr>
            <p:nvPr/>
          </p:nvSpPr>
          <p:spPr bwMode="auto">
            <a:xfrm>
              <a:off x="3392" y="2024"/>
              <a:ext cx="2223" cy="2177"/>
            </a:xfrm>
            <a:prstGeom prst="rect">
              <a:avLst/>
            </a:prstGeom>
            <a:solidFill>
              <a:srgbClr val="E5FFE5"/>
            </a:solidFill>
            <a:ln w="952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22538" name="Text Box 11"/>
            <p:cNvSpPr txBox="1">
              <a:spLocks noChangeArrowheads="1"/>
            </p:cNvSpPr>
            <p:nvPr/>
          </p:nvSpPr>
          <p:spPr bwMode="auto">
            <a:xfrm>
              <a:off x="3574" y="2189"/>
              <a:ext cx="1905" cy="2036"/>
            </a:xfrm>
            <a:prstGeom prst="rect">
              <a:avLst/>
            </a:prstGeom>
            <a:noFill/>
            <a:ln>
              <a:noFill/>
            </a:ln>
            <a:effectLst/>
            <a:extLst>
              <a:ext uri="{909E8E84-426E-40DD-AFC4-6F175D3DCCD1}">
                <a14:hiddenFill xmlns:a14="http://schemas.microsoft.com/office/drawing/2010/main">
                  <a:solidFill>
                    <a:srgbClr val="FFFFE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40000"/>
                </a:lnSpc>
                <a:spcBef>
                  <a:spcPct val="50000"/>
                </a:spcBef>
                <a:buClrTx/>
                <a:buSzTx/>
                <a:buFontTx/>
                <a:buNone/>
              </a:pPr>
              <a:r>
                <a:rPr lang="en-US" altLang="zh-CN" sz="2400" b="1">
                  <a:solidFill>
                    <a:srgbClr val="0000FF"/>
                  </a:solidFill>
                  <a:latin typeface="Times New Roman" panose="02020603050405020304" pitchFamily="18" charset="0"/>
                </a:rPr>
                <a:t>class  </a:t>
              </a:r>
              <a:r>
                <a:rPr lang="en-US" altLang="zh-CN" sz="2400" b="1">
                  <a:latin typeface="Times New Roman" panose="02020603050405020304" pitchFamily="18" charset="0"/>
                </a:rPr>
                <a:t>A{</a:t>
              </a:r>
              <a:endParaRPr lang="en-US" altLang="zh-CN" sz="2400" b="1">
                <a:latin typeface="Times New Roman" panose="02020603050405020304" pitchFamily="18" charset="0"/>
              </a:endParaRPr>
            </a:p>
            <a:p>
              <a:pPr eaLnBrk="1" hangingPunct="1">
                <a:lnSpc>
                  <a:spcPct val="40000"/>
                </a:lnSpc>
                <a:spcBef>
                  <a:spcPct val="50000"/>
                </a:spcBef>
                <a:buClrTx/>
                <a:buSzTx/>
                <a:buFontTx/>
                <a:buNone/>
              </a:pPr>
              <a:r>
                <a:rPr lang="en-US" altLang="zh-CN" sz="2400" b="1">
                  <a:solidFill>
                    <a:srgbClr val="0000FF"/>
                  </a:solidFill>
                  <a:latin typeface="Times New Roman" panose="02020603050405020304" pitchFamily="18" charset="0"/>
                </a:rPr>
                <a:t>public:</a:t>
              </a:r>
              <a:endParaRPr lang="en-US" altLang="zh-CN" sz="2400" b="1">
                <a:solidFill>
                  <a:srgbClr val="0000FF"/>
                </a:solidFill>
                <a:latin typeface="Times New Roman" panose="02020603050405020304" pitchFamily="18" charset="0"/>
              </a:endParaRPr>
            </a:p>
            <a:p>
              <a:pPr eaLnBrk="1" hangingPunct="1">
                <a:lnSpc>
                  <a:spcPct val="40000"/>
                </a:lnSpc>
                <a:spcBef>
                  <a:spcPct val="50000"/>
                </a:spcBef>
                <a:buClrTx/>
                <a:buSzTx/>
                <a:buFontTx/>
                <a:buNone/>
              </a:pPr>
              <a:r>
                <a:rPr lang="en-US" altLang="zh-CN" sz="2400" b="1">
                  <a:solidFill>
                    <a:srgbClr val="0000FF"/>
                  </a:solidFill>
                  <a:latin typeface="Times New Roman" panose="02020603050405020304" pitchFamily="18" charset="0"/>
                </a:rPr>
                <a:t>       void </a:t>
              </a:r>
              <a:r>
                <a:rPr lang="en-US" altLang="zh-CN" sz="2400" b="1">
                  <a:latin typeface="Times New Roman" panose="02020603050405020304" pitchFamily="18" charset="0"/>
                </a:rPr>
                <a:t>func1(</a:t>
              </a:r>
              <a:r>
                <a:rPr lang="en-US" altLang="zh-CN" sz="2400" b="1">
                  <a:solidFill>
                    <a:srgbClr val="0000FF"/>
                  </a:solidFill>
                  <a:latin typeface="Times New Roman" panose="02020603050405020304" pitchFamily="18" charset="0"/>
                </a:rPr>
                <a:t>void</a:t>
              </a:r>
              <a:r>
                <a:rPr lang="en-US" altLang="zh-CN" sz="2400" b="1">
                  <a:latin typeface="Times New Roman" panose="02020603050405020304" pitchFamily="18" charset="0"/>
                </a:rPr>
                <a:t>);</a:t>
              </a:r>
              <a:endParaRPr lang="en-US" altLang="zh-CN" sz="2400" b="1">
                <a:latin typeface="Times New Roman" panose="02020603050405020304" pitchFamily="18" charset="0"/>
              </a:endParaRPr>
            </a:p>
            <a:p>
              <a:pPr eaLnBrk="1" hangingPunct="1">
                <a:lnSpc>
                  <a:spcPct val="40000"/>
                </a:lnSpc>
                <a:spcBef>
                  <a:spcPct val="50000"/>
                </a:spcBef>
                <a:buClrTx/>
                <a:buSzTx/>
                <a:buFontTx/>
                <a:buNone/>
              </a:pPr>
              <a:r>
                <a:rPr lang="en-US" altLang="zh-CN" sz="2400" b="1">
                  <a:solidFill>
                    <a:srgbClr val="0000FF"/>
                  </a:solidFill>
                  <a:latin typeface="Times New Roman" panose="02020603050405020304" pitchFamily="18" charset="0"/>
                </a:rPr>
                <a:t>       void </a:t>
              </a:r>
              <a:r>
                <a:rPr lang="en-US" altLang="zh-CN" sz="2400" b="1">
                  <a:latin typeface="Times New Roman" panose="02020603050405020304" pitchFamily="18" charset="0"/>
                </a:rPr>
                <a:t>func2(</a:t>
              </a:r>
              <a:r>
                <a:rPr lang="en-US" altLang="zh-CN" sz="2400" b="1">
                  <a:solidFill>
                    <a:srgbClr val="0000FF"/>
                  </a:solidFill>
                  <a:latin typeface="Times New Roman" panose="02020603050405020304" pitchFamily="18" charset="0"/>
                </a:rPr>
                <a:t>void</a:t>
              </a:r>
              <a:r>
                <a:rPr lang="en-US" altLang="zh-CN" sz="2400" b="1">
                  <a:latin typeface="Times New Roman" panose="02020603050405020304" pitchFamily="18" charset="0"/>
                </a:rPr>
                <a:t>);</a:t>
              </a:r>
              <a:endParaRPr lang="en-US" altLang="zh-CN" sz="2400" b="1">
                <a:latin typeface="Times New Roman" panose="02020603050405020304" pitchFamily="18" charset="0"/>
              </a:endParaRPr>
            </a:p>
            <a:p>
              <a:pPr eaLnBrk="1" hangingPunct="1">
                <a:lnSpc>
                  <a:spcPct val="40000"/>
                </a:lnSpc>
                <a:spcBef>
                  <a:spcPct val="50000"/>
                </a:spcBef>
                <a:buClrTx/>
                <a:buSzTx/>
                <a:buFontTx/>
                <a:buNone/>
              </a:pPr>
              <a:r>
                <a:rPr lang="en-US" altLang="zh-CN" sz="2400" b="1">
                  <a:solidFill>
                    <a:srgbClr val="0000FF"/>
                  </a:solidFill>
                  <a:latin typeface="Times New Roman" panose="02020603050405020304" pitchFamily="18" charset="0"/>
                </a:rPr>
                <a:t>       </a:t>
              </a:r>
              <a:r>
                <a:rPr lang="en-US" altLang="zh-CN" sz="2400" b="1">
                  <a:latin typeface="Times New Roman" panose="02020603050405020304" pitchFamily="18" charset="0"/>
                </a:rPr>
                <a:t>……</a:t>
              </a:r>
              <a:endParaRPr lang="en-US" altLang="zh-CN" sz="2400" b="1">
                <a:latin typeface="Times New Roman" panose="02020603050405020304" pitchFamily="18" charset="0"/>
              </a:endParaRPr>
            </a:p>
            <a:p>
              <a:pPr eaLnBrk="1" hangingPunct="1">
                <a:lnSpc>
                  <a:spcPct val="40000"/>
                </a:lnSpc>
                <a:spcBef>
                  <a:spcPct val="50000"/>
                </a:spcBef>
                <a:buClrTx/>
                <a:buSzTx/>
                <a:buFontTx/>
                <a:buNone/>
              </a:pPr>
              <a:r>
                <a:rPr lang="en-US" altLang="zh-CN" sz="2400" b="1">
                  <a:solidFill>
                    <a:srgbClr val="0000FF"/>
                  </a:solidFill>
                  <a:latin typeface="Times New Roman" panose="02020603050405020304" pitchFamily="18" charset="0"/>
                </a:rPr>
                <a:t>private</a:t>
              </a:r>
              <a:r>
                <a:rPr lang="en-US" altLang="zh-CN" sz="2400" b="1">
                  <a:latin typeface="Times New Roman" panose="02020603050405020304" pitchFamily="18" charset="0"/>
                </a:rPr>
                <a:t>:</a:t>
              </a:r>
              <a:endParaRPr lang="en-US" altLang="zh-CN" sz="2400" b="1">
                <a:latin typeface="Times New Roman" panose="02020603050405020304" pitchFamily="18" charset="0"/>
              </a:endParaRPr>
            </a:p>
            <a:p>
              <a:pPr eaLnBrk="1" hangingPunct="1">
                <a:lnSpc>
                  <a:spcPct val="40000"/>
                </a:lnSpc>
                <a:spcBef>
                  <a:spcPct val="50000"/>
                </a:spcBef>
                <a:buClrTx/>
                <a:buSzTx/>
                <a:buFontTx/>
                <a:buNone/>
              </a:pPr>
              <a:r>
                <a:rPr lang="en-US" altLang="zh-CN" sz="2400" b="1">
                  <a:solidFill>
                    <a:srgbClr val="0000FF"/>
                  </a:solidFill>
                  <a:latin typeface="Times New Roman" panose="02020603050405020304" pitchFamily="18" charset="0"/>
                </a:rPr>
                <a:t>        int </a:t>
              </a:r>
              <a:r>
                <a:rPr lang="en-US" altLang="zh-CN" sz="2400" b="1">
                  <a:latin typeface="Times New Roman" panose="02020603050405020304" pitchFamily="18" charset="0"/>
                </a:rPr>
                <a:t>i, j;</a:t>
              </a:r>
              <a:endParaRPr lang="en-US" altLang="zh-CN" sz="2400" b="1">
                <a:latin typeface="Times New Roman" panose="02020603050405020304" pitchFamily="18" charset="0"/>
              </a:endParaRPr>
            </a:p>
            <a:p>
              <a:pPr eaLnBrk="1" hangingPunct="1">
                <a:lnSpc>
                  <a:spcPct val="40000"/>
                </a:lnSpc>
                <a:spcBef>
                  <a:spcPct val="50000"/>
                </a:spcBef>
                <a:buClrTx/>
                <a:buSzTx/>
                <a:buFontTx/>
                <a:buNone/>
              </a:pPr>
              <a:r>
                <a:rPr lang="en-US" altLang="zh-CN" sz="2400" b="1">
                  <a:solidFill>
                    <a:srgbClr val="0000FF"/>
                  </a:solidFill>
                  <a:latin typeface="Times New Roman" panose="02020603050405020304" pitchFamily="18" charset="0"/>
                </a:rPr>
                <a:t>        float </a:t>
              </a:r>
              <a:r>
                <a:rPr lang="en-US" altLang="zh-CN" sz="2400" b="1">
                  <a:latin typeface="Times New Roman" panose="02020603050405020304" pitchFamily="18" charset="0"/>
                </a:rPr>
                <a:t>x,y;</a:t>
              </a:r>
              <a:endParaRPr lang="en-US" altLang="zh-CN" sz="2400" b="1">
                <a:latin typeface="Times New Roman" panose="02020603050405020304" pitchFamily="18" charset="0"/>
              </a:endParaRPr>
            </a:p>
            <a:p>
              <a:pPr eaLnBrk="1" hangingPunct="1">
                <a:lnSpc>
                  <a:spcPct val="40000"/>
                </a:lnSpc>
                <a:spcBef>
                  <a:spcPct val="50000"/>
                </a:spcBef>
                <a:buClrTx/>
                <a:buSzTx/>
                <a:buFontTx/>
                <a:buNone/>
              </a:pPr>
              <a:r>
                <a:rPr lang="en-US" altLang="zh-CN" sz="2400" b="1">
                  <a:latin typeface="Times New Roman" panose="02020603050405020304" pitchFamily="18" charset="0"/>
                </a:rPr>
                <a:t>        ……</a:t>
              </a:r>
              <a:endParaRPr lang="en-US" altLang="zh-CN" sz="2400" b="1">
                <a:latin typeface="Times New Roman" panose="02020603050405020304" pitchFamily="18" charset="0"/>
              </a:endParaRPr>
            </a:p>
            <a:p>
              <a:pPr eaLnBrk="1" hangingPunct="1">
                <a:lnSpc>
                  <a:spcPct val="40000"/>
                </a:lnSpc>
                <a:spcBef>
                  <a:spcPct val="50000"/>
                </a:spcBef>
                <a:buClrTx/>
                <a:buSzTx/>
                <a:buFontTx/>
                <a:buNone/>
              </a:pPr>
              <a:r>
                <a:rPr lang="en-US" altLang="zh-CN" sz="2400" b="1">
                  <a:latin typeface="Times New Roman" panose="02020603050405020304" pitchFamily="18" charset="0"/>
                </a:rPr>
                <a:t>} ;</a:t>
              </a:r>
              <a:endParaRPr lang="en-US" altLang="zh-CN" sz="2400" b="1">
                <a:latin typeface="Times New Roman" panose="02020603050405020304" pitchFamily="18" charset="0"/>
              </a:endParaRPr>
            </a:p>
          </p:txBody>
        </p:sp>
      </p:grpSp>
      <p:pic>
        <p:nvPicPr>
          <p:cNvPr id="22536" name="Picture 16"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8839200" y="5668963"/>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89454"/>
                                        </p:tgtEl>
                                        <p:attrNameLst>
                                          <p:attrName>style.visibility</p:attrName>
                                        </p:attrNameLst>
                                      </p:cBhvr>
                                      <p:to>
                                        <p:strVal val="visible"/>
                                      </p:to>
                                    </p:set>
                                    <p:animEffect transition="in" filter="box(in)">
                                      <p:cBhvr>
                                        <p:cTn id="7" dur="500"/>
                                        <p:tgtEl>
                                          <p:spTgt spid="18945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189455"/>
                                        </p:tgtEl>
                                        <p:attrNameLst>
                                          <p:attrName>style.visibility</p:attrName>
                                        </p:attrNameLst>
                                      </p:cBhvr>
                                      <p:to>
                                        <p:strVal val="visible"/>
                                      </p:to>
                                    </p:set>
                                    <p:animEffect transition="in" filter="box(out)">
                                      <p:cBhvr>
                                        <p:cTn id="12" dur="500"/>
                                        <p:tgtEl>
                                          <p:spTgt spid="1894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90467" name="Text Box 3"/>
          <p:cNvSpPr txBox="1">
            <a:spLocks noChangeArrowheads="1"/>
          </p:cNvSpPr>
          <p:nvPr/>
        </p:nvSpPr>
        <p:spPr bwMode="auto">
          <a:xfrm>
            <a:off x="611188" y="188913"/>
            <a:ext cx="5565775" cy="650875"/>
          </a:xfrm>
          <a:prstGeom prst="rect">
            <a:avLst/>
          </a:prstGeom>
          <a:gradFill rotWithShape="0">
            <a:gsLst>
              <a:gs pos="0">
                <a:schemeClr val="folHlink"/>
              </a:gs>
              <a:gs pos="100000">
                <a:schemeClr val="folHlink">
                  <a:gamma/>
                  <a:shade val="46275"/>
                  <a:invGamma/>
                </a:schemeClr>
              </a:gs>
            </a:gsLst>
            <a:path path="shape">
              <a:fillToRect l="50000" t="50000" r="50000" b="50000"/>
            </a:path>
          </a:gradFill>
          <a:ln w="9525">
            <a:solidFill>
              <a:srgbClr val="FF9900"/>
            </a:solidFill>
            <a:miter lim="800000"/>
          </a:ln>
          <a:effectLst/>
        </p:spPr>
        <p:txBody>
          <a:bodyPr bIns="108000">
            <a:spAutoFit/>
          </a:bodyPr>
          <a:lstStyle/>
          <a:p>
            <a:pPr algn="r">
              <a:spcBef>
                <a:spcPct val="50000"/>
              </a:spcBef>
              <a:defRPr/>
            </a:pPr>
            <a:r>
              <a:rPr kumimoji="1" lang="zh-CN" altLang="en-US" sz="3200" b="1">
                <a:solidFill>
                  <a:schemeClr val="bg1"/>
                </a:solidFill>
                <a:effectLst>
                  <a:outerShdw blurRad="38100" dist="38100" dir="2700000" algn="tl">
                    <a:srgbClr val="000000"/>
                  </a:outerShdw>
                </a:effectLst>
                <a:latin typeface="Times New Roman" panose="02020603050405020304" pitchFamily="18" charset="0"/>
              </a:rPr>
              <a:t>有关类定义的几点说明：</a:t>
            </a:r>
            <a:endParaRPr kumimoji="1" lang="zh-CN" altLang="en-US" sz="3200" b="1">
              <a:solidFill>
                <a:schemeClr val="bg1"/>
              </a:solidFill>
              <a:effectLst>
                <a:outerShdw blurRad="38100" dist="38100" dir="2700000" algn="tl">
                  <a:srgbClr val="000000"/>
                </a:outerShdw>
              </a:effectLst>
              <a:latin typeface="Times New Roman" panose="02020603050405020304" pitchFamily="18" charset="0"/>
            </a:endParaRPr>
          </a:p>
        </p:txBody>
      </p:sp>
      <p:pic>
        <p:nvPicPr>
          <p:cNvPr id="23556" name="Picture 4"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0471" name="Rectangle 7" descr="花束"/>
          <p:cNvSpPr>
            <a:spLocks noGrp="1" noChangeArrowheads="1"/>
          </p:cNvSpPr>
          <p:nvPr>
            <p:ph type="body" idx="1"/>
          </p:nvPr>
        </p:nvSpPr>
        <p:spPr>
          <a:xfrm>
            <a:off x="179388" y="981075"/>
            <a:ext cx="9526587" cy="5645150"/>
          </a:xfrm>
        </p:spPr>
        <p:txBody>
          <a:bodyPr lIns="72000" tIns="180000" rIns="72000" bIns="180000">
            <a:spAutoFit/>
          </a:bodyPr>
          <a:lstStyle/>
          <a:p>
            <a:pPr marL="0" indent="0" eaLnBrk="1" hangingPunct="1">
              <a:lnSpc>
                <a:spcPct val="120000"/>
              </a:lnSpc>
              <a:spcBef>
                <a:spcPct val="30000"/>
              </a:spcBef>
              <a:buClrTx/>
              <a:buSzTx/>
              <a:buFontTx/>
              <a:buNone/>
              <a:defRPr/>
            </a:pPr>
            <a:r>
              <a:rPr lang="en-US" altLang="zh-CN" sz="2600" b="1" dirty="0">
                <a:latin typeface="华文楷体" panose="02010600040101010101" pitchFamily="2" charset="-122"/>
                <a:ea typeface="华文楷体" panose="02010600040101010101" pitchFamily="2" charset="-122"/>
              </a:rPr>
              <a:t>    (4) </a:t>
            </a:r>
            <a:r>
              <a:rPr lang="zh-CN" altLang="en-US" sz="2600" b="1" dirty="0">
                <a:latin typeface="华文楷体" panose="02010600040101010101" pitchFamily="2" charset="-122"/>
                <a:ea typeface="华文楷体" panose="02010600040101010101" pitchFamily="2" charset="-122"/>
              </a:rPr>
              <a:t>结构体</a:t>
            </a:r>
            <a:r>
              <a:rPr lang="en-US" altLang="zh-CN" sz="2600" b="1" dirty="0" err="1">
                <a:solidFill>
                  <a:srgbClr val="0000FF"/>
                </a:solidFill>
                <a:latin typeface="Times New Roman" panose="02020603050405020304" pitchFamily="18" charset="0"/>
                <a:ea typeface="华文楷体" panose="02010600040101010101" pitchFamily="2" charset="-122"/>
              </a:rPr>
              <a:t>struct</a:t>
            </a:r>
            <a:r>
              <a:rPr lang="zh-CN" altLang="en-US" sz="2600" b="1" dirty="0">
                <a:latin typeface="华文楷体" panose="02010600040101010101" pitchFamily="2" charset="-122"/>
                <a:ea typeface="华文楷体" panose="02010600040101010101" pitchFamily="2" charset="-122"/>
              </a:rPr>
              <a:t>和类</a:t>
            </a:r>
            <a:r>
              <a:rPr lang="en-US" altLang="zh-CN" sz="2600" b="1" dirty="0">
                <a:solidFill>
                  <a:srgbClr val="0000FF"/>
                </a:solidFill>
                <a:latin typeface="Times New Roman" panose="02020603050405020304" pitchFamily="18" charset="0"/>
                <a:ea typeface="华文楷体" panose="02010600040101010101" pitchFamily="2" charset="-122"/>
              </a:rPr>
              <a:t>class</a:t>
            </a:r>
            <a:r>
              <a:rPr lang="zh-CN" altLang="en-US" sz="2600" b="1" dirty="0">
                <a:latin typeface="华文楷体" panose="02010600040101010101" pitchFamily="2" charset="-122"/>
                <a:ea typeface="华文楷体" panose="02010600040101010101" pitchFamily="2" charset="-122"/>
              </a:rPr>
              <a:t>的区别</a:t>
            </a:r>
            <a:endParaRPr lang="zh-CN" altLang="en-US" sz="2600" b="1" dirty="0">
              <a:latin typeface="华文楷体" panose="02010600040101010101" pitchFamily="2" charset="-122"/>
              <a:ea typeface="华文楷体" panose="02010600040101010101" pitchFamily="2" charset="-122"/>
            </a:endParaRPr>
          </a:p>
          <a:p>
            <a:pPr marL="0" indent="0" eaLnBrk="1" hangingPunct="1">
              <a:lnSpc>
                <a:spcPct val="120000"/>
              </a:lnSpc>
              <a:spcBef>
                <a:spcPct val="30000"/>
              </a:spcBef>
              <a:buClrTx/>
              <a:buSzTx/>
              <a:buFontTx/>
              <a:buNone/>
              <a:defRPr/>
            </a:pPr>
            <a:r>
              <a:rPr lang="en-US" altLang="zh-CN" sz="2600" b="1" dirty="0">
                <a:latin typeface="华文楷体" panose="02010600040101010101" pitchFamily="2" charset="-122"/>
                <a:ea typeface="华文楷体" panose="02010600040101010101" pitchFamily="2" charset="-122"/>
              </a:rPr>
              <a:t>    C</a:t>
            </a:r>
            <a:r>
              <a:rPr lang="zh-CN" altLang="en-US" sz="2600" b="1" dirty="0">
                <a:latin typeface="华文楷体" panose="02010600040101010101" pitchFamily="2" charset="-122"/>
                <a:ea typeface="华文楷体" panose="02010600040101010101" pitchFamily="2" charset="-122"/>
              </a:rPr>
              <a:t>语言中的结构体只有数据成员，无函数成员。</a:t>
            </a:r>
            <a:endParaRPr lang="en-US" altLang="zh-CN" sz="2600" b="1" dirty="0">
              <a:latin typeface="华文楷体" panose="02010600040101010101" pitchFamily="2" charset="-122"/>
              <a:ea typeface="华文楷体" panose="02010600040101010101" pitchFamily="2" charset="-122"/>
            </a:endParaRPr>
          </a:p>
          <a:p>
            <a:pPr marL="0" indent="0" eaLnBrk="1" hangingPunct="1">
              <a:lnSpc>
                <a:spcPct val="120000"/>
              </a:lnSpc>
              <a:spcBef>
                <a:spcPct val="30000"/>
              </a:spcBef>
              <a:buClrTx/>
              <a:buSzTx/>
              <a:buFontTx/>
              <a:buNone/>
              <a:defRPr/>
            </a:pPr>
            <a:r>
              <a:rPr lang="en-US" altLang="zh-CN" sz="2600" b="1" dirty="0">
                <a:latin typeface="华文楷体" panose="02010600040101010101" pitchFamily="2" charset="-122"/>
                <a:ea typeface="华文楷体" panose="02010600040101010101" pitchFamily="2" charset="-122"/>
              </a:rPr>
              <a:t>    C++</a:t>
            </a:r>
            <a:r>
              <a:rPr lang="zh-CN" altLang="en-US" sz="2600" b="1" dirty="0">
                <a:latin typeface="华文楷体" panose="02010600040101010101" pitchFamily="2" charset="-122"/>
                <a:ea typeface="华文楷体" panose="02010600040101010101" pitchFamily="2" charset="-122"/>
              </a:rPr>
              <a:t>语言中的结构体可有数据成员和函数成员。</a:t>
            </a:r>
            <a:r>
              <a:rPr lang="zh-CN" altLang="en-US" sz="2600" b="1" dirty="0">
                <a:solidFill>
                  <a:srgbClr val="0000FF"/>
                </a:solidFill>
                <a:effectLst>
                  <a:outerShdw blurRad="38100" dist="38100" dir="2700000" algn="tl">
                    <a:srgbClr val="C0C0C0"/>
                  </a:outerShdw>
                </a:effectLst>
                <a:latin typeface="华文楷体" panose="02010600040101010101" pitchFamily="2" charset="-122"/>
                <a:ea typeface="华文楷体" panose="02010600040101010101" pitchFamily="2" charset="-122"/>
              </a:rPr>
              <a:t>在</a:t>
            </a:r>
            <a:r>
              <a:rPr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缺省</a:t>
            </a:r>
            <a:r>
              <a:rPr lang="zh-CN" altLang="en-US" sz="2600" b="1" dirty="0">
                <a:solidFill>
                  <a:srgbClr val="0000FF"/>
                </a:solidFill>
                <a:effectLst>
                  <a:outerShdw blurRad="38100" dist="38100" dir="2700000" algn="tl">
                    <a:srgbClr val="C0C0C0"/>
                  </a:outerShdw>
                </a:effectLst>
                <a:latin typeface="华文楷体" panose="02010600040101010101" pitchFamily="2" charset="-122"/>
                <a:ea typeface="华文楷体" panose="02010600040101010101" pitchFamily="2" charset="-122"/>
              </a:rPr>
              <a:t>情况下，结构体中的数据成员和成员函数都是公有的，而在类中是私有的</a:t>
            </a:r>
            <a:r>
              <a:rPr lang="zh-CN" altLang="en-US" sz="2600" b="1" dirty="0">
                <a:latin typeface="华文楷体" panose="02010600040101010101" pitchFamily="2" charset="-122"/>
                <a:ea typeface="华文楷体" panose="02010600040101010101" pitchFamily="2" charset="-122"/>
              </a:rPr>
              <a:t>。</a:t>
            </a:r>
            <a:endParaRPr lang="en-US" altLang="zh-CN" sz="2600" b="1" dirty="0">
              <a:latin typeface="华文楷体" panose="02010600040101010101" pitchFamily="2" charset="-122"/>
              <a:ea typeface="华文楷体" panose="02010600040101010101" pitchFamily="2" charset="-122"/>
            </a:endParaRPr>
          </a:p>
          <a:p>
            <a:pPr marL="0" indent="0" eaLnBrk="1" hangingPunct="1">
              <a:lnSpc>
                <a:spcPct val="120000"/>
              </a:lnSpc>
              <a:spcBef>
                <a:spcPct val="30000"/>
              </a:spcBef>
              <a:buClrTx/>
              <a:buSzTx/>
              <a:buFontTx/>
              <a:buNone/>
              <a:defRPr/>
            </a:pPr>
            <a:r>
              <a:rPr lang="zh-CN" altLang="en-US" sz="2600" b="1" dirty="0">
                <a:latin typeface="华文楷体" panose="02010600040101010101" pitchFamily="2" charset="-122"/>
                <a:ea typeface="华文楷体" panose="02010600040101010101" pitchFamily="2" charset="-122"/>
              </a:rPr>
              <a:t>    可以随意修改结构体变量中的数据，这样对数据的操作是很不安全的，不能通过结构体对数据进行保护和控制；在结构体中，数据和其相应的操作是分离的，使得程序的复杂性难以控制，而且程序的可重用性不好，严重影响了软件的生产效率。</a:t>
            </a:r>
            <a:endParaRPr lang="en-US" altLang="zh-CN" sz="2600" b="1" dirty="0">
              <a:latin typeface="华文楷体" panose="02010600040101010101" pitchFamily="2" charset="-122"/>
              <a:ea typeface="华文楷体" panose="02010600040101010101" pitchFamily="2" charset="-122"/>
            </a:endParaRPr>
          </a:p>
          <a:p>
            <a:pPr marL="0" indent="0" eaLnBrk="1" hangingPunct="1">
              <a:lnSpc>
                <a:spcPct val="120000"/>
              </a:lnSpc>
              <a:spcBef>
                <a:spcPct val="30000"/>
              </a:spcBef>
              <a:buClrTx/>
              <a:buSzTx/>
              <a:buFontTx/>
              <a:buNone/>
              <a:defRPr/>
            </a:pPr>
            <a:r>
              <a:rPr lang="en-US" altLang="zh-CN" sz="2600" b="1" dirty="0">
                <a:solidFill>
                  <a:srgbClr val="CC0000"/>
                </a:solidFill>
                <a:latin typeface="华文楷体" panose="02010600040101010101" pitchFamily="2" charset="-122"/>
                <a:ea typeface="华文楷体" panose="02010600040101010101" pitchFamily="2" charset="-122"/>
              </a:rPr>
              <a:t>    </a:t>
            </a:r>
            <a:r>
              <a:rPr lang="zh-CN" altLang="en-US" sz="2600" b="1" dirty="0">
                <a:latin typeface="华文楷体" panose="02010600040101010101" pitchFamily="2" charset="-122"/>
                <a:ea typeface="华文楷体" panose="02010600040101010101" pitchFamily="2" charset="-122"/>
              </a:rPr>
              <a:t>所以，一般我们</a:t>
            </a:r>
            <a:r>
              <a:rPr lang="zh-CN" altLang="en-US" sz="2600" b="1" i="1" dirty="0">
                <a:solidFill>
                  <a:srgbClr val="0000FF"/>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仅在描述数据成员时</a:t>
            </a:r>
            <a:r>
              <a:rPr lang="zh-CN" altLang="en-US" sz="2600" b="1" dirty="0">
                <a:latin typeface="华文楷体" panose="02010600040101010101" pitchFamily="2" charset="-122"/>
                <a:ea typeface="华文楷体" panose="02010600040101010101" pitchFamily="2" charset="-122"/>
              </a:rPr>
              <a:t>使用</a:t>
            </a:r>
            <a:r>
              <a:rPr lang="zh-CN" altLang="en-US" sz="2600" b="1" i="1" dirty="0">
                <a:solidFill>
                  <a:srgbClr val="FF0000"/>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结构体</a:t>
            </a:r>
            <a:r>
              <a:rPr lang="zh-CN" altLang="en-US" sz="2600" b="1" dirty="0">
                <a:latin typeface="华文楷体" panose="02010600040101010101" pitchFamily="2" charset="-122"/>
                <a:ea typeface="华文楷体" panose="02010600040101010101" pitchFamily="2" charset="-122"/>
              </a:rPr>
              <a:t>，当</a:t>
            </a:r>
            <a:r>
              <a:rPr lang="zh-CN" altLang="en-US" sz="2600" b="1" i="1" dirty="0">
                <a:solidFill>
                  <a:srgbClr val="0000FF"/>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既有数据成员又有成员函数时</a:t>
            </a:r>
            <a:r>
              <a:rPr lang="zh-CN" altLang="en-US" sz="2600" b="1" dirty="0">
                <a:latin typeface="华文楷体" panose="02010600040101010101" pitchFamily="2" charset="-122"/>
                <a:ea typeface="华文楷体" panose="02010600040101010101" pitchFamily="2" charset="-122"/>
              </a:rPr>
              <a:t>使用</a:t>
            </a:r>
            <a:r>
              <a:rPr lang="zh-CN" altLang="en-US" sz="2600" b="1" i="1" dirty="0">
                <a:solidFill>
                  <a:srgbClr val="FF0000"/>
                </a:solidFill>
                <a:effectLst>
                  <a:outerShdw blurRad="38100" dist="38100" dir="2700000" algn="tl">
                    <a:srgbClr val="000000">
                      <a:alpha val="43137"/>
                    </a:srgbClr>
                  </a:outerShdw>
                </a:effectLst>
                <a:latin typeface="华文楷体" panose="02010600040101010101" pitchFamily="2" charset="-122"/>
                <a:ea typeface="华文楷体" panose="02010600040101010101" pitchFamily="2" charset="-122"/>
              </a:rPr>
              <a:t>类</a:t>
            </a:r>
            <a:r>
              <a:rPr lang="zh-CN" altLang="en-US" sz="2600" b="1" dirty="0">
                <a:solidFill>
                  <a:srgbClr val="0000FF"/>
                </a:solidFill>
                <a:latin typeface="华文楷体" panose="02010600040101010101" pitchFamily="2" charset="-122"/>
                <a:ea typeface="华文楷体" panose="02010600040101010101" pitchFamily="2" charset="-122"/>
              </a:rPr>
              <a:t>。</a:t>
            </a:r>
            <a:endParaRPr lang="zh-CN" altLang="en-US" sz="2600" b="1" dirty="0">
              <a:solidFill>
                <a:srgbClr val="0000FF"/>
              </a:solidFill>
              <a:latin typeface="华文楷体" panose="02010600040101010101" pitchFamily="2" charset="-122"/>
              <a:ea typeface="华文楷体" panose="02010600040101010101" pitchFamily="2" charset="-122"/>
            </a:endParaRPr>
          </a:p>
        </p:txBody>
      </p:sp>
      <p:pic>
        <p:nvPicPr>
          <p:cNvPr id="23558" name="Picture 8"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8839200" y="5668963"/>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90471">
                                            <p:txEl>
                                              <p:pRg st="0" end="0"/>
                                            </p:txEl>
                                          </p:spTgt>
                                        </p:tgtEl>
                                        <p:attrNameLst>
                                          <p:attrName>style.visibility</p:attrName>
                                        </p:attrNameLst>
                                      </p:cBhvr>
                                      <p:to>
                                        <p:strVal val="visible"/>
                                      </p:to>
                                    </p:set>
                                    <p:animEffect transition="in" filter="strips(downLeft)">
                                      <p:cBhvr>
                                        <p:cTn id="7" dur="500"/>
                                        <p:tgtEl>
                                          <p:spTgt spid="190471">
                                            <p:txEl>
                                              <p:pRg st="0" end="0"/>
                                            </p:txEl>
                                          </p:spTgt>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190471">
                                            <p:txEl>
                                              <p:pRg st="1" end="1"/>
                                            </p:txEl>
                                          </p:spTgt>
                                        </p:tgtEl>
                                        <p:attrNameLst>
                                          <p:attrName>style.visibility</p:attrName>
                                        </p:attrNameLst>
                                      </p:cBhvr>
                                      <p:to>
                                        <p:strVal val="visible"/>
                                      </p:to>
                                    </p:set>
                                    <p:animEffect transition="in" filter="strips(downLeft)">
                                      <p:cBhvr>
                                        <p:cTn id="11" dur="500"/>
                                        <p:tgtEl>
                                          <p:spTgt spid="190471">
                                            <p:txEl>
                                              <p:pRg st="1" end="1"/>
                                            </p:txEl>
                                          </p:spTgt>
                                        </p:tgtEl>
                                      </p:cBhvr>
                                    </p:animEffect>
                                  </p:childTnLst>
                                </p:cTn>
                              </p:par>
                            </p:childTnLst>
                          </p:cTn>
                        </p:par>
                        <p:par>
                          <p:cTn id="12" fill="hold">
                            <p:stCondLst>
                              <p:cond delay="1000"/>
                            </p:stCondLst>
                            <p:childTnLst>
                              <p:par>
                                <p:cTn id="13" presetID="18" presetClass="entr" presetSubtype="12" fill="hold" grpId="0" nodeType="afterEffect">
                                  <p:stCondLst>
                                    <p:cond delay="0"/>
                                  </p:stCondLst>
                                  <p:childTnLst>
                                    <p:set>
                                      <p:cBhvr>
                                        <p:cTn id="14" dur="1" fill="hold">
                                          <p:stCondLst>
                                            <p:cond delay="0"/>
                                          </p:stCondLst>
                                        </p:cTn>
                                        <p:tgtEl>
                                          <p:spTgt spid="190471">
                                            <p:txEl>
                                              <p:pRg st="2" end="2"/>
                                            </p:txEl>
                                          </p:spTgt>
                                        </p:tgtEl>
                                        <p:attrNameLst>
                                          <p:attrName>style.visibility</p:attrName>
                                        </p:attrNameLst>
                                      </p:cBhvr>
                                      <p:to>
                                        <p:strVal val="visible"/>
                                      </p:to>
                                    </p:set>
                                    <p:animEffect transition="in" filter="strips(downLeft)">
                                      <p:cBhvr>
                                        <p:cTn id="15" dur="500"/>
                                        <p:tgtEl>
                                          <p:spTgt spid="190471">
                                            <p:txEl>
                                              <p:pRg st="2" end="2"/>
                                            </p:txEl>
                                          </p:spTgt>
                                        </p:tgtEl>
                                      </p:cBhvr>
                                    </p:animEffect>
                                  </p:childTnLst>
                                </p:cTn>
                              </p:par>
                            </p:childTnLst>
                          </p:cTn>
                        </p:par>
                        <p:par>
                          <p:cTn id="16" fill="hold">
                            <p:stCondLst>
                              <p:cond delay="1500"/>
                            </p:stCondLst>
                            <p:childTnLst>
                              <p:par>
                                <p:cTn id="17" presetID="18" presetClass="entr" presetSubtype="12" fill="hold" grpId="0" nodeType="afterEffect">
                                  <p:stCondLst>
                                    <p:cond delay="0"/>
                                  </p:stCondLst>
                                  <p:childTnLst>
                                    <p:set>
                                      <p:cBhvr>
                                        <p:cTn id="18" dur="1" fill="hold">
                                          <p:stCondLst>
                                            <p:cond delay="0"/>
                                          </p:stCondLst>
                                        </p:cTn>
                                        <p:tgtEl>
                                          <p:spTgt spid="190471">
                                            <p:txEl>
                                              <p:pRg st="3" end="3"/>
                                            </p:txEl>
                                          </p:spTgt>
                                        </p:tgtEl>
                                        <p:attrNameLst>
                                          <p:attrName>style.visibility</p:attrName>
                                        </p:attrNameLst>
                                      </p:cBhvr>
                                      <p:to>
                                        <p:strVal val="visible"/>
                                      </p:to>
                                    </p:set>
                                    <p:animEffect transition="in" filter="strips(downLeft)">
                                      <p:cBhvr>
                                        <p:cTn id="19" dur="500"/>
                                        <p:tgtEl>
                                          <p:spTgt spid="190471">
                                            <p:txEl>
                                              <p:pRg st="3" end="3"/>
                                            </p:txEl>
                                          </p:spTgt>
                                        </p:tgtEl>
                                      </p:cBhvr>
                                    </p:animEffect>
                                  </p:childTnLst>
                                </p:cTn>
                              </p:par>
                            </p:childTnLst>
                          </p:cTn>
                        </p:par>
                        <p:par>
                          <p:cTn id="20" fill="hold">
                            <p:stCondLst>
                              <p:cond delay="2000"/>
                            </p:stCondLst>
                            <p:childTnLst>
                              <p:par>
                                <p:cTn id="21" presetID="18" presetClass="entr" presetSubtype="12" fill="hold" grpId="0" nodeType="afterEffect">
                                  <p:stCondLst>
                                    <p:cond delay="0"/>
                                  </p:stCondLst>
                                  <p:childTnLst>
                                    <p:set>
                                      <p:cBhvr>
                                        <p:cTn id="22" dur="1" fill="hold">
                                          <p:stCondLst>
                                            <p:cond delay="0"/>
                                          </p:stCondLst>
                                        </p:cTn>
                                        <p:tgtEl>
                                          <p:spTgt spid="190471">
                                            <p:txEl>
                                              <p:pRg st="4" end="4"/>
                                            </p:txEl>
                                          </p:spTgt>
                                        </p:tgtEl>
                                        <p:attrNameLst>
                                          <p:attrName>style.visibility</p:attrName>
                                        </p:attrNameLst>
                                      </p:cBhvr>
                                      <p:to>
                                        <p:strVal val="visible"/>
                                      </p:to>
                                    </p:set>
                                    <p:animEffect transition="in" filter="strips(downLeft)">
                                      <p:cBhvr>
                                        <p:cTn id="23" dur="500"/>
                                        <p:tgtEl>
                                          <p:spTgt spid="19047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71"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1" name="Rectangle 11"/>
          <p:cNvSpPr>
            <a:spLocks noChangeArrowheads="1"/>
          </p:cNvSpPr>
          <p:nvPr/>
        </p:nvSpPr>
        <p:spPr bwMode="auto">
          <a:xfrm>
            <a:off x="920750" y="1700213"/>
            <a:ext cx="4824413" cy="4681537"/>
          </a:xfrm>
          <a:prstGeom prst="rect">
            <a:avLst/>
          </a:prstGeom>
          <a:solidFill>
            <a:srgbClr val="E5FFE5"/>
          </a:solidFill>
          <a:ln>
            <a:noFill/>
          </a:ln>
          <a:effectLst/>
          <a:extLs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24579" name="Rectangle 3"/>
          <p:cNvSpPr>
            <a:spLocks noGrp="1" noChangeArrowheads="1"/>
          </p:cNvSpPr>
          <p:nvPr>
            <p:ph type="body" idx="1"/>
          </p:nvPr>
        </p:nvSpPr>
        <p:spPr>
          <a:xfrm>
            <a:off x="1065213" y="1876425"/>
            <a:ext cx="8420100" cy="4616450"/>
          </a:xfrm>
          <a:extLst>
            <a:ext uri="{909E8E84-426E-40DD-AFC4-6F175D3DCCD1}">
              <a14:hiddenFill xmlns:a14="http://schemas.microsoft.com/office/drawing/2010/main">
                <a:solidFill>
                  <a:srgbClr val="FFFFE1"/>
                </a:solidFill>
              </a14:hiddenFill>
            </a:ext>
            <a:ext uri="{91240B29-F687-4F45-9708-019B960494DF}">
              <a14:hiddenLine xmlns:a14="http://schemas.microsoft.com/office/drawing/2010/main" w="9525">
                <a:solidFill>
                  <a:schemeClr val="tx1"/>
                </a:solidFill>
                <a:prstDash val="solid"/>
                <a:miter lim="800000"/>
                <a:headEnd/>
                <a:tailEnd/>
              </a14:hiddenLine>
            </a:ext>
          </a:extLst>
        </p:spPr>
        <p:txBody>
          <a:bodyPr>
            <a:spAutoFit/>
          </a:bodyPr>
          <a:lstStyle/>
          <a:p>
            <a:pPr marL="0" indent="0" eaLnBrk="1" hangingPunct="1">
              <a:lnSpc>
                <a:spcPct val="60000"/>
              </a:lnSpc>
              <a:spcBef>
                <a:spcPct val="50000"/>
              </a:spcBef>
              <a:buClrTx/>
              <a:buSzTx/>
              <a:buFontTx/>
              <a:buNone/>
            </a:pPr>
            <a:r>
              <a:rPr lang="en-US" altLang="zh-CN" sz="2800" b="1">
                <a:solidFill>
                  <a:srgbClr val="0000FF"/>
                </a:solidFill>
                <a:latin typeface="Times New Roman" panose="02020603050405020304" pitchFamily="18" charset="0"/>
              </a:rPr>
              <a:t>class</a:t>
            </a:r>
            <a:r>
              <a:rPr lang="en-US" altLang="zh-CN" sz="2800" b="1">
                <a:latin typeface="Times New Roman" panose="02020603050405020304" pitchFamily="18" charset="0"/>
              </a:rPr>
              <a:t> Tdate {                               </a:t>
            </a:r>
            <a:r>
              <a:rPr lang="en-US" altLang="zh-CN" sz="2600" b="1" i="1">
                <a:solidFill>
                  <a:srgbClr val="008000"/>
                </a:solidFill>
                <a:latin typeface="Times New Roman" panose="02020603050405020304" pitchFamily="18" charset="0"/>
              </a:rPr>
              <a:t>// </a:t>
            </a:r>
            <a:r>
              <a:rPr lang="zh-CN" altLang="en-US" sz="2600" b="1" i="1">
                <a:solidFill>
                  <a:srgbClr val="008000"/>
                </a:solidFill>
                <a:latin typeface="Times New Roman" panose="02020603050405020304" pitchFamily="18" charset="0"/>
              </a:rPr>
              <a:t>定义日期类</a:t>
            </a:r>
            <a:endParaRPr lang="zh-CN" altLang="en-US" sz="2600" b="1" i="1">
              <a:solidFill>
                <a:srgbClr val="008000"/>
              </a:solidFill>
              <a:latin typeface="Times New Roman" panose="02020603050405020304" pitchFamily="18" charset="0"/>
            </a:endParaRPr>
          </a:p>
          <a:p>
            <a:pPr marL="0" indent="0" eaLnBrk="1" hangingPunct="1">
              <a:lnSpc>
                <a:spcPct val="60000"/>
              </a:lnSpc>
              <a:spcBef>
                <a:spcPct val="50000"/>
              </a:spcBef>
              <a:buClrTx/>
              <a:buSzTx/>
              <a:buFontTx/>
              <a:buNone/>
            </a:pPr>
            <a:r>
              <a:rPr lang="en-US" altLang="zh-CN" sz="2800" b="1">
                <a:solidFill>
                  <a:srgbClr val="0000FF"/>
                </a:solidFill>
                <a:latin typeface="Times New Roman" panose="02020603050405020304" pitchFamily="18" charset="0"/>
              </a:rPr>
              <a:t>public</a:t>
            </a:r>
            <a:r>
              <a:rPr lang="en-US" altLang="zh-CN" sz="2800" b="1">
                <a:latin typeface="Times New Roman" panose="02020603050405020304" pitchFamily="18" charset="0"/>
              </a:rPr>
              <a:t>:                                         </a:t>
            </a:r>
            <a:r>
              <a:rPr lang="en-US" altLang="zh-CN" sz="2600" b="1" i="1">
                <a:solidFill>
                  <a:srgbClr val="008000"/>
                </a:solidFill>
                <a:latin typeface="Times New Roman" panose="02020603050405020304" pitchFamily="18" charset="0"/>
              </a:rPr>
              <a:t>// </a:t>
            </a:r>
            <a:r>
              <a:rPr lang="zh-CN" altLang="en-US" sz="2600" b="1" i="1">
                <a:solidFill>
                  <a:srgbClr val="008000"/>
                </a:solidFill>
                <a:latin typeface="Times New Roman" panose="02020603050405020304" pitchFamily="18" charset="0"/>
              </a:rPr>
              <a:t>定义公有成员函数</a:t>
            </a:r>
            <a:endParaRPr lang="zh-CN" altLang="en-US" sz="2600" b="1" i="1">
              <a:solidFill>
                <a:srgbClr val="008000"/>
              </a:solidFill>
              <a:latin typeface="Times New Roman" panose="02020603050405020304" pitchFamily="18" charset="0"/>
            </a:endParaRPr>
          </a:p>
          <a:p>
            <a:pPr marL="0" indent="0" eaLnBrk="1" hangingPunct="1">
              <a:lnSpc>
                <a:spcPct val="60000"/>
              </a:lnSpc>
              <a:spcBef>
                <a:spcPct val="50000"/>
              </a:spcBef>
              <a:buClrTx/>
              <a:buSzTx/>
              <a:buFontTx/>
              <a:buNone/>
            </a:pPr>
            <a:r>
              <a:rPr lang="zh-CN" altLang="en-US" sz="2800" b="1">
                <a:latin typeface="Times New Roman" panose="02020603050405020304" pitchFamily="18" charset="0"/>
              </a:rPr>
              <a:t>    </a:t>
            </a:r>
            <a:r>
              <a:rPr lang="en-US" altLang="zh-CN" sz="2800" b="1">
                <a:solidFill>
                  <a:srgbClr val="0000FF"/>
                </a:solidFill>
                <a:latin typeface="Times New Roman" panose="02020603050405020304" pitchFamily="18" charset="0"/>
              </a:rPr>
              <a:t>void</a:t>
            </a:r>
            <a:r>
              <a:rPr lang="en-US" altLang="zh-CN" sz="2800" b="1">
                <a:latin typeface="Times New Roman" panose="02020603050405020304" pitchFamily="18" charset="0"/>
              </a:rPr>
              <a:t> Set(</a:t>
            </a: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 m, </a:t>
            </a:r>
            <a:r>
              <a:rPr lang="en-US" altLang="zh-CN" sz="2800" b="1">
                <a:solidFill>
                  <a:srgbClr val="0000FF"/>
                </a:solidFill>
                <a:latin typeface="Times New Roman" panose="02020603050405020304" pitchFamily="18" charset="0"/>
              </a:rPr>
              <a:t>int </a:t>
            </a:r>
            <a:r>
              <a:rPr lang="en-US" altLang="zh-CN" sz="2800" b="1">
                <a:latin typeface="Times New Roman" panose="02020603050405020304" pitchFamily="18" charset="0"/>
              </a:rPr>
              <a:t>d, </a:t>
            </a: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 y);   </a:t>
            </a:r>
            <a:r>
              <a:rPr lang="en-US" altLang="zh-CN" sz="2600" b="1" i="1">
                <a:solidFill>
                  <a:srgbClr val="008000"/>
                </a:solidFill>
                <a:latin typeface="Times New Roman" panose="02020603050405020304" pitchFamily="18" charset="0"/>
              </a:rPr>
              <a:t>// </a:t>
            </a:r>
            <a:r>
              <a:rPr lang="zh-CN" altLang="en-US" sz="2600" b="1" i="1">
                <a:solidFill>
                  <a:srgbClr val="008000"/>
                </a:solidFill>
                <a:latin typeface="Times New Roman" panose="02020603050405020304" pitchFamily="18" charset="0"/>
              </a:rPr>
              <a:t>置日期值</a:t>
            </a:r>
            <a:endParaRPr lang="zh-CN" altLang="en-US" sz="2600" b="1" i="1">
              <a:solidFill>
                <a:srgbClr val="008000"/>
              </a:solidFill>
              <a:latin typeface="Times New Roman" panose="02020603050405020304" pitchFamily="18" charset="0"/>
            </a:endParaRPr>
          </a:p>
          <a:p>
            <a:pPr marL="0" indent="0" eaLnBrk="1" hangingPunct="1">
              <a:lnSpc>
                <a:spcPct val="60000"/>
              </a:lnSpc>
              <a:spcBef>
                <a:spcPct val="50000"/>
              </a:spcBef>
              <a:buClrTx/>
              <a:buSzTx/>
              <a:buFontTx/>
              <a:buNone/>
            </a:pPr>
            <a:r>
              <a:rPr lang="zh-CN" altLang="en-US" sz="2800" b="1">
                <a:latin typeface="Times New Roman" panose="02020603050405020304" pitchFamily="18" charset="0"/>
              </a:rPr>
              <a:t>    </a:t>
            </a: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 isLeapYear();                    </a:t>
            </a:r>
            <a:r>
              <a:rPr lang="en-US" altLang="zh-CN" sz="2600" b="1" i="1">
                <a:solidFill>
                  <a:srgbClr val="008000"/>
                </a:solidFill>
                <a:latin typeface="Times New Roman" panose="02020603050405020304" pitchFamily="18" charset="0"/>
              </a:rPr>
              <a:t>// </a:t>
            </a:r>
            <a:r>
              <a:rPr lang="zh-CN" altLang="en-US" sz="2600" b="1" i="1">
                <a:solidFill>
                  <a:srgbClr val="008000"/>
                </a:solidFill>
                <a:latin typeface="Times New Roman" panose="02020603050405020304" pitchFamily="18" charset="0"/>
              </a:rPr>
              <a:t>判是否闰年</a:t>
            </a:r>
            <a:endParaRPr lang="zh-CN" altLang="en-US" sz="2600" b="1" i="1">
              <a:solidFill>
                <a:srgbClr val="008000"/>
              </a:solidFill>
              <a:latin typeface="Times New Roman" panose="02020603050405020304" pitchFamily="18" charset="0"/>
            </a:endParaRPr>
          </a:p>
          <a:p>
            <a:pPr marL="0" indent="0" eaLnBrk="1" hangingPunct="1">
              <a:lnSpc>
                <a:spcPct val="60000"/>
              </a:lnSpc>
              <a:spcBef>
                <a:spcPct val="50000"/>
              </a:spcBef>
              <a:buClrTx/>
              <a:buSzTx/>
              <a:buFontTx/>
              <a:buNone/>
            </a:pPr>
            <a:r>
              <a:rPr lang="zh-CN" altLang="en-US" sz="2800" b="1">
                <a:latin typeface="Times New Roman" panose="02020603050405020304" pitchFamily="18" charset="0"/>
              </a:rPr>
              <a:t>    </a:t>
            </a:r>
            <a:r>
              <a:rPr lang="en-US" altLang="zh-CN" sz="2800" b="1">
                <a:solidFill>
                  <a:srgbClr val="0000FF"/>
                </a:solidFill>
                <a:latin typeface="Times New Roman" panose="02020603050405020304" pitchFamily="18" charset="0"/>
              </a:rPr>
              <a:t>void</a:t>
            </a:r>
            <a:r>
              <a:rPr lang="en-US" altLang="zh-CN" sz="2800" b="1">
                <a:latin typeface="Times New Roman" panose="02020603050405020304" pitchFamily="18" charset="0"/>
              </a:rPr>
              <a:t> Print();                            </a:t>
            </a:r>
            <a:r>
              <a:rPr lang="en-US" altLang="zh-CN" sz="2600" b="1" i="1">
                <a:solidFill>
                  <a:srgbClr val="008000"/>
                </a:solidFill>
                <a:latin typeface="Times New Roman" panose="02020603050405020304" pitchFamily="18" charset="0"/>
              </a:rPr>
              <a:t>// </a:t>
            </a:r>
            <a:r>
              <a:rPr lang="zh-CN" altLang="en-US" sz="2600" b="1" i="1">
                <a:solidFill>
                  <a:srgbClr val="008000"/>
                </a:solidFill>
                <a:latin typeface="Times New Roman" panose="02020603050405020304" pitchFamily="18" charset="0"/>
              </a:rPr>
              <a:t>输出日期值</a:t>
            </a:r>
            <a:endParaRPr lang="zh-CN" altLang="en-US" sz="2600" b="1" i="1">
              <a:solidFill>
                <a:srgbClr val="008000"/>
              </a:solidFill>
              <a:latin typeface="Times New Roman" panose="02020603050405020304" pitchFamily="18" charset="0"/>
            </a:endParaRPr>
          </a:p>
          <a:p>
            <a:pPr marL="0" indent="0" eaLnBrk="1" hangingPunct="1">
              <a:lnSpc>
                <a:spcPct val="60000"/>
              </a:lnSpc>
              <a:spcBef>
                <a:spcPct val="50000"/>
              </a:spcBef>
              <a:buClrTx/>
              <a:buSzTx/>
              <a:buFontTx/>
              <a:buNone/>
            </a:pPr>
            <a:r>
              <a:rPr lang="en-US" altLang="zh-CN" sz="2800" b="1">
                <a:solidFill>
                  <a:srgbClr val="0000FF"/>
                </a:solidFill>
                <a:latin typeface="Times New Roman" panose="02020603050405020304" pitchFamily="18" charset="0"/>
              </a:rPr>
              <a:t>private</a:t>
            </a:r>
            <a:r>
              <a:rPr lang="en-US" altLang="zh-CN" sz="2800" b="1">
                <a:latin typeface="Times New Roman" panose="02020603050405020304" pitchFamily="18" charset="0"/>
              </a:rPr>
              <a:t>:                                        </a:t>
            </a:r>
            <a:r>
              <a:rPr lang="en-US" altLang="zh-CN" sz="2600" b="1" i="1">
                <a:solidFill>
                  <a:srgbClr val="008000"/>
                </a:solidFill>
                <a:latin typeface="Times New Roman" panose="02020603050405020304" pitchFamily="18" charset="0"/>
              </a:rPr>
              <a:t>// </a:t>
            </a:r>
            <a:r>
              <a:rPr lang="zh-CN" altLang="en-US" sz="2600" b="1" i="1">
                <a:solidFill>
                  <a:srgbClr val="008000"/>
                </a:solidFill>
                <a:latin typeface="Times New Roman" panose="02020603050405020304" pitchFamily="18" charset="0"/>
              </a:rPr>
              <a:t>定义私有数据成员</a:t>
            </a:r>
            <a:endParaRPr lang="zh-CN" altLang="en-US" sz="2600" b="1" i="1">
              <a:solidFill>
                <a:srgbClr val="008000"/>
              </a:solidFill>
              <a:latin typeface="Times New Roman" panose="02020603050405020304" pitchFamily="18" charset="0"/>
            </a:endParaRPr>
          </a:p>
          <a:p>
            <a:pPr marL="0" indent="0" eaLnBrk="1" hangingPunct="1">
              <a:lnSpc>
                <a:spcPct val="60000"/>
              </a:lnSpc>
              <a:spcBef>
                <a:spcPct val="50000"/>
              </a:spcBef>
              <a:buClrTx/>
              <a:buSzTx/>
              <a:buFontTx/>
              <a:buNone/>
            </a:pPr>
            <a:r>
              <a:rPr lang="zh-CN" altLang="en-US" sz="2800" b="1">
                <a:latin typeface="Times New Roman" panose="02020603050405020304" pitchFamily="18" charset="0"/>
              </a:rPr>
              <a:t>    </a:t>
            </a: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 month;</a:t>
            </a:r>
            <a:endParaRPr lang="en-US" altLang="zh-CN" sz="2800" b="1">
              <a:latin typeface="Times New Roman" panose="02020603050405020304" pitchFamily="18" charset="0"/>
            </a:endParaRPr>
          </a:p>
          <a:p>
            <a:pPr marL="0" indent="0" eaLnBrk="1" hangingPunct="1">
              <a:lnSpc>
                <a:spcPct val="60000"/>
              </a:lnSpc>
              <a:spcBef>
                <a:spcPct val="5000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 day;</a:t>
            </a:r>
            <a:endParaRPr lang="en-US" altLang="zh-CN" sz="2800" b="1">
              <a:latin typeface="Times New Roman" panose="02020603050405020304" pitchFamily="18" charset="0"/>
            </a:endParaRPr>
          </a:p>
          <a:p>
            <a:pPr marL="0" indent="0" eaLnBrk="1" hangingPunct="1">
              <a:lnSpc>
                <a:spcPct val="60000"/>
              </a:lnSpc>
              <a:spcBef>
                <a:spcPct val="5000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 year;</a:t>
            </a:r>
            <a:endParaRPr lang="en-US" altLang="zh-CN" sz="2800" b="1">
              <a:latin typeface="Times New Roman" panose="02020603050405020304" pitchFamily="18" charset="0"/>
            </a:endParaRPr>
          </a:p>
          <a:p>
            <a:pPr marL="0" indent="0" eaLnBrk="1" hangingPunct="1">
              <a:lnSpc>
                <a:spcPct val="60000"/>
              </a:lnSpc>
              <a:spcBef>
                <a:spcPct val="50000"/>
              </a:spcBef>
              <a:buClrTx/>
              <a:buSzTx/>
              <a:buFontTx/>
              <a:buNone/>
            </a:pPr>
            <a:r>
              <a:rPr lang="en-US" altLang="zh-CN" sz="2800" b="1">
                <a:latin typeface="Times New Roman" panose="02020603050405020304" pitchFamily="18" charset="0"/>
              </a:rPr>
              <a:t>};                                                  </a:t>
            </a:r>
            <a:r>
              <a:rPr lang="en-US" altLang="zh-CN" sz="2600" b="1" i="1">
                <a:solidFill>
                  <a:srgbClr val="008000"/>
                </a:solidFill>
                <a:latin typeface="Times New Roman" panose="02020603050405020304" pitchFamily="18" charset="0"/>
              </a:rPr>
              <a:t>// </a:t>
            </a:r>
            <a:r>
              <a:rPr lang="zh-CN" altLang="en-US" sz="2600" b="1" i="1">
                <a:solidFill>
                  <a:srgbClr val="008000"/>
                </a:solidFill>
                <a:latin typeface="Times New Roman" panose="02020603050405020304" pitchFamily="18" charset="0"/>
              </a:rPr>
              <a:t>类定义体的结束</a:t>
            </a:r>
            <a:endParaRPr lang="zh-CN" altLang="en-US" sz="2600" b="1" i="1">
              <a:solidFill>
                <a:srgbClr val="008000"/>
              </a:solidFill>
              <a:latin typeface="Times New Roman" panose="02020603050405020304" pitchFamily="18" charset="0"/>
            </a:endParaRPr>
          </a:p>
        </p:txBody>
      </p:sp>
      <p:sp>
        <p:nvSpPr>
          <p:cNvPr id="24580" name="Rectangle 6"/>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22887" name="Text Box 7"/>
          <p:cNvSpPr txBox="1">
            <a:spLocks noChangeArrowheads="1"/>
          </p:cNvSpPr>
          <p:nvPr/>
        </p:nvSpPr>
        <p:spPr bwMode="auto">
          <a:xfrm>
            <a:off x="611188" y="188913"/>
            <a:ext cx="5565775" cy="650875"/>
          </a:xfrm>
          <a:prstGeom prst="rect">
            <a:avLst/>
          </a:prstGeom>
          <a:gradFill rotWithShape="0">
            <a:gsLst>
              <a:gs pos="0">
                <a:schemeClr val="folHlink"/>
              </a:gs>
              <a:gs pos="100000">
                <a:schemeClr val="folHlink">
                  <a:gamma/>
                  <a:shade val="46275"/>
                  <a:invGamma/>
                </a:schemeClr>
              </a:gs>
            </a:gsLst>
            <a:path path="shape">
              <a:fillToRect l="50000" t="50000" r="50000" b="50000"/>
            </a:path>
          </a:gradFill>
          <a:ln w="9525">
            <a:solidFill>
              <a:srgbClr val="FF9900"/>
            </a:solidFill>
            <a:miter lim="800000"/>
          </a:ln>
          <a:effectLst/>
        </p:spPr>
        <p:txBody>
          <a:bodyPr bIns="108000">
            <a:spAutoFit/>
          </a:bodyPr>
          <a:lstStyle/>
          <a:p>
            <a:pPr algn="r">
              <a:spcBef>
                <a:spcPct val="50000"/>
              </a:spcBef>
              <a:defRPr/>
            </a:pPr>
            <a:r>
              <a:rPr kumimoji="1" lang="zh-CN" altLang="en-US" sz="3200" b="1">
                <a:solidFill>
                  <a:schemeClr val="bg1"/>
                </a:solidFill>
                <a:effectLst>
                  <a:outerShdw blurRad="38100" dist="38100" dir="2700000" algn="tl">
                    <a:srgbClr val="000000"/>
                  </a:outerShdw>
                </a:effectLst>
                <a:latin typeface="Times New Roman" panose="02020603050405020304" pitchFamily="18" charset="0"/>
              </a:rPr>
              <a:t>有关类定义的几点说明：</a:t>
            </a:r>
            <a:endParaRPr kumimoji="1" lang="zh-CN" altLang="en-US" sz="3200" b="1">
              <a:solidFill>
                <a:schemeClr val="bg1"/>
              </a:solidFill>
              <a:effectLst>
                <a:outerShdw blurRad="38100" dist="38100" dir="2700000" algn="tl">
                  <a:srgbClr val="000000"/>
                </a:outerShdw>
              </a:effectLst>
              <a:latin typeface="Times New Roman" panose="02020603050405020304" pitchFamily="18" charset="0"/>
            </a:endParaRPr>
          </a:p>
        </p:txBody>
      </p:sp>
      <p:pic>
        <p:nvPicPr>
          <p:cNvPr id="24582" name="Picture 8"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3" name="Picture 9"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8839200" y="5668963"/>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4" name="Text Box 10" descr="花束"/>
          <p:cNvSpPr txBox="1">
            <a:spLocks noChangeArrowheads="1"/>
          </p:cNvSpPr>
          <p:nvPr/>
        </p:nvSpPr>
        <p:spPr bwMode="auto">
          <a:xfrm>
            <a:off x="992188" y="981075"/>
            <a:ext cx="4464050" cy="684213"/>
          </a:xfrm>
          <a:prstGeom prst="rect">
            <a:avLst/>
          </a:prstGeom>
          <a:noFill/>
          <a:ln>
            <a:noFill/>
          </a:ln>
          <a:effectLst/>
          <a:extLst>
            <a:ext uri="{909E8E84-426E-40DD-AFC4-6F175D3DCCD1}">
              <a14:hiddenFill xmlns:a14="http://schemas.microsoft.com/office/drawing/2010/main">
                <a:blipFill dpi="0" rotWithShape="1">
                  <a:blip/>
                  <a:srcRect/>
                  <a:tile tx="0" ty="0" sx="100000" sy="100000" flip="none" algn="tl"/>
                </a:blipFill>
              </a14:hiddenFill>
            </a:ext>
            <a:ext uri="{91240B29-F687-4F45-9708-019B960494DF}">
              <a14:hiddenLine xmlns:a14="http://schemas.microsoft.com/office/drawing/2010/main" w="9525">
                <a:solidFill>
                  <a:schemeClr val="hlink"/>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180000" rIns="72000" bIns="180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80000"/>
              </a:lnSpc>
              <a:spcBef>
                <a:spcPct val="30000"/>
              </a:spcBef>
              <a:buClrTx/>
              <a:buSzTx/>
              <a:buFontTx/>
              <a:buNone/>
            </a:pPr>
            <a:r>
              <a:rPr lang="en-US" altLang="zh-CN" sz="2600" b="1">
                <a:latin typeface="华文楷体" panose="02010600040101010101" pitchFamily="2" charset="-122"/>
                <a:ea typeface="华文楷体" panose="02010600040101010101" pitchFamily="2" charset="-122"/>
              </a:rPr>
              <a:t>(5) </a:t>
            </a:r>
            <a:r>
              <a:rPr lang="zh-CN" altLang="en-US" sz="2600" b="1">
                <a:latin typeface="华文楷体" panose="02010600040101010101" pitchFamily="2" charset="-122"/>
                <a:ea typeface="华文楷体" panose="02010600040101010101" pitchFamily="2" charset="-122"/>
              </a:rPr>
              <a:t>类定义举例</a:t>
            </a:r>
            <a:endParaRPr lang="zh-CN" altLang="en-US" sz="2600" b="1">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22891"/>
                                        </p:tgtEl>
                                        <p:attrNameLst>
                                          <p:attrName>style.visibility</p:attrName>
                                        </p:attrNameLst>
                                      </p:cBhvr>
                                      <p:to>
                                        <p:strVal val="visible"/>
                                      </p:to>
                                    </p:set>
                                    <p:animEffect transition="in" filter="box(in)">
                                      <p:cBhvr>
                                        <p:cTn id="7" dur="500"/>
                                        <p:tgtEl>
                                          <p:spTgt spid="122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1"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2" name="Rectangle 5"/>
          <p:cNvSpPr>
            <a:spLocks noChangeArrowheads="1"/>
          </p:cNvSpPr>
          <p:nvPr/>
        </p:nvSpPr>
        <p:spPr bwMode="auto">
          <a:xfrm>
            <a:off x="179388" y="549275"/>
            <a:ext cx="9526587" cy="6119813"/>
          </a:xfrm>
          <a:prstGeom prst="rect">
            <a:avLst/>
          </a:prstGeom>
          <a:noFill/>
          <a:ln w="9525">
            <a:solidFill>
              <a:srgbClr val="996633"/>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23906" name="Rectangle 2"/>
          <p:cNvSpPr>
            <a:spLocks noGrp="1" noChangeArrowheads="1"/>
          </p:cNvSpPr>
          <p:nvPr>
            <p:ph type="title"/>
          </p:nvPr>
        </p:nvSpPr>
        <p:spPr>
          <a:xfrm>
            <a:off x="1639888" y="188913"/>
            <a:ext cx="6408737" cy="647700"/>
          </a:xfrm>
          <a:solidFill>
            <a:srgbClr val="FFFFCC"/>
          </a:solidFill>
          <a:ln cap="flat" algn="ctr">
            <a:solidFill>
              <a:srgbClr val="CC9900"/>
            </a:solidFill>
            <a:miter lim="800000"/>
          </a:ln>
        </p:spPr>
        <p:txBody>
          <a:bodyPr anchor="t"/>
          <a:lstStyle/>
          <a:p>
            <a:pPr algn="ctr" eaLnBrk="1" hangingPunct="1">
              <a:buClr>
                <a:schemeClr val="folHlink"/>
              </a:buClr>
              <a:buSzPct val="60000"/>
              <a:buFont typeface="Wingdings" panose="05000000000000000000" pitchFamily="2" charset="2"/>
              <a:buNone/>
            </a:pPr>
            <a:r>
              <a:rPr lang="en-US" altLang="zh-CN" sz="3600" b="1">
                <a:solidFill>
                  <a:schemeClr val="folHlink"/>
                </a:solidFill>
                <a:latin typeface="黑体" panose="02010609060101010101" pitchFamily="2" charset="-122"/>
                <a:ea typeface="黑体" panose="02010609060101010101" pitchFamily="2" charset="-122"/>
              </a:rPr>
              <a:t>3.1.2  </a:t>
            </a:r>
            <a:r>
              <a:rPr lang="zh-CN" altLang="en-US" sz="3600" b="1">
                <a:solidFill>
                  <a:schemeClr val="folHlink"/>
                </a:solidFill>
                <a:latin typeface="黑体" panose="02010609060101010101" pitchFamily="2" charset="-122"/>
                <a:ea typeface="黑体" panose="02010609060101010101" pitchFamily="2" charset="-122"/>
              </a:rPr>
              <a:t>类中成员函数的定义</a:t>
            </a:r>
            <a:endParaRPr lang="zh-CN" altLang="en-US" sz="3600" b="1">
              <a:solidFill>
                <a:schemeClr val="folHlink"/>
              </a:solidFill>
              <a:latin typeface="黑体" panose="02010609060101010101" pitchFamily="2" charset="-122"/>
              <a:ea typeface="黑体" panose="02010609060101010101" pitchFamily="2" charset="-122"/>
            </a:endParaRPr>
          </a:p>
        </p:txBody>
      </p:sp>
      <p:sp>
        <p:nvSpPr>
          <p:cNvPr id="123907" name="Rectangle 3" descr="花束"/>
          <p:cNvSpPr>
            <a:spLocks noGrp="1" noChangeArrowheads="1"/>
          </p:cNvSpPr>
          <p:nvPr>
            <p:ph type="body" idx="1"/>
          </p:nvPr>
        </p:nvSpPr>
        <p:spPr>
          <a:xfrm>
            <a:off x="415925" y="1125538"/>
            <a:ext cx="9210675" cy="4570412"/>
          </a:xfrm>
        </p:spPr>
        <p:txBody>
          <a:bodyPr lIns="72000" tIns="180000" rIns="72000" bIns="180000">
            <a:spAutoFit/>
          </a:bodyPr>
          <a:lstStyle/>
          <a:p>
            <a:pPr marL="0" indent="0" eaLnBrk="1" hangingPunct="1">
              <a:lnSpc>
                <a:spcPct val="110000"/>
              </a:lnSpc>
              <a:spcBef>
                <a:spcPct val="30000"/>
              </a:spcBef>
              <a:buClrTx/>
              <a:buSzTx/>
              <a:buFontTx/>
              <a:buNone/>
              <a:defRPr/>
            </a:pPr>
            <a:r>
              <a:rPr lang="zh-CN" altLang="en-US" sz="2600" b="1" dirty="0">
                <a:latin typeface="华文楷体" panose="02010600040101010101" pitchFamily="2" charset="-122"/>
                <a:ea typeface="华文楷体" panose="02010600040101010101" pitchFamily="2" charset="-122"/>
              </a:rPr>
              <a:t>    成员函数是程序算法实现的部分，是对封装的数据进行操作的唯一途径。</a:t>
            </a:r>
            <a:endParaRPr lang="zh-CN" altLang="en-US" sz="2600" b="1" dirty="0">
              <a:latin typeface="华文楷体" panose="02010600040101010101" pitchFamily="2" charset="-122"/>
              <a:ea typeface="华文楷体" panose="02010600040101010101" pitchFamily="2" charset="-122"/>
            </a:endParaRPr>
          </a:p>
          <a:p>
            <a:pPr marL="0" indent="0" eaLnBrk="1" hangingPunct="1">
              <a:lnSpc>
                <a:spcPct val="110000"/>
              </a:lnSpc>
              <a:spcBef>
                <a:spcPct val="30000"/>
              </a:spcBef>
              <a:buClrTx/>
              <a:buSzTx/>
              <a:buFontTx/>
              <a:buNone/>
              <a:defRPr/>
            </a:pPr>
            <a:r>
              <a:rPr lang="zh-CN" altLang="en-US" sz="2600" b="1" dirty="0">
                <a:latin typeface="华文楷体" panose="02010600040101010101" pitchFamily="2" charset="-122"/>
                <a:ea typeface="华文楷体" panose="02010600040101010101" pitchFamily="2" charset="-122"/>
              </a:rPr>
              <a:t>    类的成员函数有两种定义方法：外联定义和内联定义。</a:t>
            </a:r>
            <a:endParaRPr lang="zh-CN" altLang="en-US" sz="2600" b="1" dirty="0">
              <a:latin typeface="华文楷体" panose="02010600040101010101" pitchFamily="2" charset="-122"/>
              <a:ea typeface="华文楷体" panose="02010600040101010101" pitchFamily="2" charset="-122"/>
            </a:endParaRPr>
          </a:p>
          <a:p>
            <a:pPr marL="0" indent="0" eaLnBrk="1" hangingPunct="1">
              <a:lnSpc>
                <a:spcPct val="110000"/>
              </a:lnSpc>
              <a:spcBef>
                <a:spcPct val="30000"/>
              </a:spcBef>
              <a:buClrTx/>
              <a:buSzTx/>
              <a:buFontTx/>
              <a:buNone/>
              <a:defRPr/>
            </a:pPr>
            <a:r>
              <a:rPr lang="en-US" altLang="zh-CN" sz="2600" b="1" dirty="0">
                <a:latin typeface="华文楷体" panose="02010600040101010101" pitchFamily="2" charset="-122"/>
                <a:ea typeface="华文楷体" panose="02010600040101010101" pitchFamily="2" charset="-122"/>
              </a:rPr>
              <a:t>1. </a:t>
            </a:r>
            <a:r>
              <a:rPr lang="zh-CN" altLang="en-US" sz="30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外联函数</a:t>
            </a:r>
            <a:endParaRPr lang="zh-CN" altLang="en-US" sz="30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marL="0" indent="0" eaLnBrk="1" hangingPunct="1">
              <a:lnSpc>
                <a:spcPct val="110000"/>
              </a:lnSpc>
              <a:spcBef>
                <a:spcPct val="30000"/>
              </a:spcBef>
              <a:buClrTx/>
              <a:buSzTx/>
              <a:buFontTx/>
              <a:buNone/>
              <a:defRPr/>
            </a:pPr>
            <a:r>
              <a:rPr lang="zh-CN" altLang="en-US" sz="2600" b="1" dirty="0">
                <a:latin typeface="华文楷体" panose="02010600040101010101" pitchFamily="2" charset="-122"/>
                <a:ea typeface="华文楷体" panose="02010600040101010101" pitchFamily="2" charset="-122"/>
              </a:rPr>
              <a:t>    外联函数是指在类定义体中</a:t>
            </a:r>
            <a:r>
              <a:rPr lang="zh-CN" altLang="en-US" sz="2600" b="1" dirty="0">
                <a:solidFill>
                  <a:srgbClr val="0000FF"/>
                </a:solidFill>
                <a:latin typeface="黑体" panose="02010609060101010101" pitchFamily="2" charset="-122"/>
                <a:ea typeface="黑体" panose="02010609060101010101" pitchFamily="2" charset="-122"/>
              </a:rPr>
              <a:t>声明</a:t>
            </a:r>
            <a:r>
              <a:rPr lang="zh-CN" altLang="en-US" sz="2600" b="1" dirty="0">
                <a:latin typeface="华文楷体" panose="02010600040101010101" pitchFamily="2" charset="-122"/>
                <a:ea typeface="华文楷体" panose="02010600040101010101" pitchFamily="2" charset="-122"/>
              </a:rPr>
              <a:t>成员函数，而在类外</a:t>
            </a:r>
            <a:r>
              <a:rPr lang="zh-CN" altLang="en-US" sz="2600" b="1" dirty="0">
                <a:solidFill>
                  <a:srgbClr val="0000FF"/>
                </a:solidFill>
                <a:latin typeface="黑体" panose="02010609060101010101" pitchFamily="2" charset="-122"/>
                <a:ea typeface="黑体" panose="02010609060101010101" pitchFamily="2" charset="-122"/>
              </a:rPr>
              <a:t>定义</a:t>
            </a:r>
            <a:r>
              <a:rPr lang="zh-CN" altLang="en-US" sz="2600" b="1" dirty="0">
                <a:latin typeface="华文楷体" panose="02010600040101010101" pitchFamily="2" charset="-122"/>
                <a:ea typeface="华文楷体" panose="02010600040101010101" pitchFamily="2" charset="-122"/>
              </a:rPr>
              <a:t>成员函数。</a:t>
            </a:r>
            <a:endParaRPr lang="en-US" altLang="zh-CN" sz="2600" b="1" dirty="0">
              <a:latin typeface="华文楷体" panose="02010600040101010101" pitchFamily="2" charset="-122"/>
              <a:ea typeface="华文楷体" panose="02010600040101010101" pitchFamily="2" charset="-122"/>
            </a:endParaRPr>
          </a:p>
          <a:p>
            <a:pPr marL="0" indent="0" eaLnBrk="1" hangingPunct="1">
              <a:lnSpc>
                <a:spcPct val="110000"/>
              </a:lnSpc>
              <a:spcBef>
                <a:spcPct val="30000"/>
              </a:spcBef>
              <a:buClrTx/>
              <a:buSzTx/>
              <a:buFontTx/>
              <a:buNone/>
              <a:defRPr/>
            </a:pPr>
            <a:r>
              <a:rPr lang="en-US" altLang="zh-CN" sz="2600" b="1" dirty="0">
                <a:solidFill>
                  <a:srgbClr val="3333FF"/>
                </a:solidFill>
                <a:latin typeface="华文楷体" panose="02010600040101010101" pitchFamily="2" charset="-122"/>
                <a:ea typeface="华文楷体" panose="02010600040101010101" pitchFamily="2" charset="-122"/>
              </a:rPr>
              <a:t>    </a:t>
            </a:r>
            <a:r>
              <a:rPr lang="zh-CN" altLang="en-US" sz="2600" b="1" dirty="0">
                <a:solidFill>
                  <a:srgbClr val="3333FF"/>
                </a:solidFill>
                <a:latin typeface="华文楷体" panose="02010600040101010101" pitchFamily="2" charset="-122"/>
                <a:ea typeface="华文楷体" panose="02010600040101010101" pitchFamily="2" charset="-122"/>
              </a:rPr>
              <a:t>作用域区分符  </a:t>
            </a:r>
            <a:r>
              <a:rPr lang="en-US" altLang="zh-CN" sz="2600" b="1" dirty="0">
                <a:solidFill>
                  <a:srgbClr val="3333FF"/>
                </a:solidFill>
                <a:latin typeface="华文楷体" panose="02010600040101010101" pitchFamily="2" charset="-122"/>
                <a:ea typeface="华文楷体" panose="02010600040101010101" pitchFamily="2" charset="-122"/>
              </a:rPr>
              <a:t>::   </a:t>
            </a:r>
            <a:r>
              <a:rPr lang="zh-CN" altLang="en-US" sz="2600" b="1" dirty="0">
                <a:latin typeface="华文楷体" panose="02010600040101010101" pitchFamily="2" charset="-122"/>
                <a:ea typeface="华文楷体" panose="02010600040101010101" pitchFamily="2" charset="-122"/>
              </a:rPr>
              <a:t>指明一个成员函数或数据成员所在的类。  </a:t>
            </a:r>
            <a:endParaRPr lang="en-US" altLang="zh-CN" sz="2600" b="1" dirty="0">
              <a:latin typeface="华文楷体" panose="02010600040101010101" pitchFamily="2" charset="-122"/>
              <a:ea typeface="华文楷体" panose="02010600040101010101" pitchFamily="2" charset="-122"/>
            </a:endParaRPr>
          </a:p>
          <a:p>
            <a:pPr marL="0" indent="0" eaLnBrk="1" hangingPunct="1">
              <a:lnSpc>
                <a:spcPct val="110000"/>
              </a:lnSpc>
              <a:spcBef>
                <a:spcPct val="30000"/>
              </a:spcBef>
              <a:buClrTx/>
              <a:buSzTx/>
              <a:buFontTx/>
              <a:buNone/>
              <a:defRPr/>
            </a:pPr>
            <a:r>
              <a:rPr lang="zh-CN" altLang="en-US" sz="2600" b="1" dirty="0">
                <a:latin typeface="华文楷体" panose="02010600040101010101" pitchFamily="2" charset="-122"/>
                <a:ea typeface="华文楷体" panose="02010600040101010101" pitchFamily="2" charset="-122"/>
              </a:rPr>
              <a:t> </a:t>
            </a:r>
            <a:r>
              <a:rPr lang="en-US" altLang="zh-CN" sz="2600" b="1" dirty="0">
                <a:latin typeface="华文楷体" panose="02010600040101010101" pitchFamily="2" charset="-122"/>
                <a:ea typeface="华文楷体" panose="02010600040101010101" pitchFamily="2" charset="-122"/>
              </a:rPr>
              <a:t>::</a:t>
            </a:r>
            <a:r>
              <a:rPr lang="zh-CN" altLang="en-US" sz="2600" b="1" dirty="0">
                <a:latin typeface="华文楷体" panose="02010600040101010101" pitchFamily="2" charset="-122"/>
                <a:ea typeface="华文楷体" panose="02010600040101010101" pitchFamily="2" charset="-122"/>
              </a:rPr>
              <a:t>前若不跟类名，则成为全局数据或全局函数</a:t>
            </a:r>
            <a:r>
              <a:rPr lang="en-US" altLang="zh-CN" sz="2600" b="1" dirty="0">
                <a:latin typeface="华文楷体" panose="02010600040101010101" pitchFamily="2" charset="-122"/>
                <a:ea typeface="华文楷体" panose="02010600040101010101" pitchFamily="2" charset="-122"/>
              </a:rPr>
              <a:t>(</a:t>
            </a:r>
            <a:r>
              <a:rPr lang="zh-CN" altLang="en-US" sz="2600" b="1" dirty="0">
                <a:latin typeface="华文楷体" panose="02010600040101010101" pitchFamily="2" charset="-122"/>
                <a:ea typeface="华文楷体" panose="02010600040101010101" pitchFamily="2" charset="-122"/>
              </a:rPr>
              <a:t>非成员函数</a:t>
            </a:r>
            <a:r>
              <a:rPr lang="en-US" altLang="zh-CN" sz="2600" b="1" dirty="0">
                <a:latin typeface="华文楷体" panose="02010600040101010101" pitchFamily="2" charset="-122"/>
                <a:ea typeface="华文楷体" panose="02010600040101010101" pitchFamily="2" charset="-122"/>
              </a:rPr>
              <a:t>)</a:t>
            </a:r>
            <a:r>
              <a:rPr lang="zh-CN" altLang="en-US" sz="2600" b="1" dirty="0">
                <a:latin typeface="华文楷体" panose="02010600040101010101" pitchFamily="2" charset="-122"/>
                <a:ea typeface="华文楷体" panose="02010600040101010101" pitchFamily="2" charset="-122"/>
              </a:rPr>
              <a:t>。</a:t>
            </a:r>
            <a:endParaRPr lang="zh-CN" altLang="en-US" sz="2600" b="1" dirty="0">
              <a:latin typeface="华文楷体" panose="02010600040101010101" pitchFamily="2" charset="-122"/>
              <a:ea typeface="华文楷体" panose="02010600040101010101" pitchFamily="2" charset="-122"/>
            </a:endParaRPr>
          </a:p>
        </p:txBody>
      </p:sp>
      <p:grpSp>
        <p:nvGrpSpPr>
          <p:cNvPr id="25605" name="Group 6"/>
          <p:cNvGrpSpPr/>
          <p:nvPr/>
        </p:nvGrpSpPr>
        <p:grpSpPr bwMode="auto">
          <a:xfrm>
            <a:off x="7537450" y="5949950"/>
            <a:ext cx="2311400" cy="763588"/>
            <a:chOff x="3742" y="3657"/>
            <a:chExt cx="1905" cy="572"/>
          </a:xfrm>
        </p:grpSpPr>
        <p:pic>
          <p:nvPicPr>
            <p:cNvPr id="25606" name="Picture 7"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07" name="Group 8"/>
            <p:cNvGrpSpPr/>
            <p:nvPr/>
          </p:nvGrpSpPr>
          <p:grpSpPr bwMode="auto">
            <a:xfrm>
              <a:off x="3742" y="3657"/>
              <a:ext cx="1899" cy="572"/>
              <a:chOff x="4377" y="3884"/>
              <a:chExt cx="1175" cy="363"/>
            </a:xfrm>
          </p:grpSpPr>
          <p:pic>
            <p:nvPicPr>
              <p:cNvPr id="25608" name="Picture 9" descr="BD14801_"/>
              <p:cNvPicPr>
                <a:picLocks noChangeAspect="1" noChangeArrowheads="1"/>
              </p:cNvPicPr>
              <p:nvPr/>
            </p:nvPicPr>
            <p:blipFill>
              <a:blip r:embed="rId2">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9" name="Picture 10"/>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610" name="Picture 11" descr="00055"/>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1" name="Picture 12"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2" name="Picture 13" descr="BD14801_"/>
              <p:cNvPicPr>
                <a:picLocks noChangeAspect="1" noChangeArrowheads="1"/>
              </p:cNvPicPr>
              <p:nvPr/>
            </p:nvPicPr>
            <p:blipFill>
              <a:blip r:embed="rId5">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23906"/>
                                        </p:tgtEl>
                                        <p:attrNameLst>
                                          <p:attrName>style.visibility</p:attrName>
                                        </p:attrNameLst>
                                      </p:cBhvr>
                                      <p:to>
                                        <p:strVal val="visible"/>
                                      </p:to>
                                    </p:set>
                                    <p:anim calcmode="lin" valueType="num">
                                      <p:cBhvr>
                                        <p:cTn id="7" dur="500" fill="hold"/>
                                        <p:tgtEl>
                                          <p:spTgt spid="123906"/>
                                        </p:tgtEl>
                                        <p:attrNameLst>
                                          <p:attrName>ppt_w</p:attrName>
                                        </p:attrNameLst>
                                      </p:cBhvr>
                                      <p:tavLst>
                                        <p:tav tm="0">
                                          <p:val>
                                            <p:fltVal val="0"/>
                                          </p:val>
                                        </p:tav>
                                        <p:tav tm="100000">
                                          <p:val>
                                            <p:strVal val="#ppt_w"/>
                                          </p:val>
                                        </p:tav>
                                      </p:tavLst>
                                    </p:anim>
                                    <p:anim calcmode="lin" valueType="num">
                                      <p:cBhvr>
                                        <p:cTn id="8" dur="500" fill="hold"/>
                                        <p:tgtEl>
                                          <p:spTgt spid="123906"/>
                                        </p:tgtEl>
                                        <p:attrNameLst>
                                          <p:attrName>ppt_h</p:attrName>
                                        </p:attrNameLst>
                                      </p:cBhvr>
                                      <p:tavLst>
                                        <p:tav tm="0">
                                          <p:val>
                                            <p:fltVal val="0"/>
                                          </p:val>
                                        </p:tav>
                                        <p:tav tm="100000">
                                          <p:val>
                                            <p:strVal val="#ppt_h"/>
                                          </p:val>
                                        </p:tav>
                                      </p:tavLst>
                                    </p:anim>
                                    <p:anim calcmode="lin" valueType="num">
                                      <p:cBhvr>
                                        <p:cTn id="9" dur="500" fill="hold"/>
                                        <p:tgtEl>
                                          <p:spTgt spid="123906"/>
                                        </p:tgtEl>
                                        <p:attrNameLst>
                                          <p:attrName>style.rotation</p:attrName>
                                        </p:attrNameLst>
                                      </p:cBhvr>
                                      <p:tavLst>
                                        <p:tav tm="0">
                                          <p:val>
                                            <p:fltVal val="360"/>
                                          </p:val>
                                        </p:tav>
                                        <p:tav tm="100000">
                                          <p:val>
                                            <p:fltVal val="0"/>
                                          </p:val>
                                        </p:tav>
                                      </p:tavLst>
                                    </p:anim>
                                    <p:animEffect transition="in" filter="fade">
                                      <p:cBhvr>
                                        <p:cTn id="10" dur="500"/>
                                        <p:tgtEl>
                                          <p:spTgt spid="1239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6"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179388" y="549275"/>
            <a:ext cx="9526587" cy="6119813"/>
          </a:xfrm>
          <a:prstGeom prst="rect">
            <a:avLst/>
          </a:prstGeom>
          <a:noFill/>
          <a:ln w="9525">
            <a:solidFill>
              <a:srgbClr val="996633"/>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26627" name="Rectangle 13"/>
          <p:cNvSpPr>
            <a:spLocks noChangeArrowheads="1"/>
          </p:cNvSpPr>
          <p:nvPr/>
        </p:nvSpPr>
        <p:spPr bwMode="auto">
          <a:xfrm>
            <a:off x="200025" y="1844675"/>
            <a:ext cx="4392613" cy="4840288"/>
          </a:xfrm>
          <a:prstGeom prst="rect">
            <a:avLst/>
          </a:prstGeom>
          <a:solidFill>
            <a:srgbClr val="E5FFE5"/>
          </a:solidFill>
          <a:ln>
            <a:noFill/>
          </a:ln>
          <a:effectLst/>
          <a:extLst>
            <a:ext uri="{91240B29-F687-4F45-9708-019B960494DF}">
              <a14:hiddenLine xmlns:a14="http://schemas.microsoft.com/office/drawing/2010/main" w="2857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70000"/>
              </a:lnSpc>
              <a:spcBef>
                <a:spcPct val="50000"/>
              </a:spcBef>
              <a:buClrTx/>
              <a:buSzTx/>
              <a:buFontTx/>
              <a:buNone/>
            </a:pPr>
            <a:r>
              <a:rPr lang="en-US" altLang="zh-CN" sz="2800" b="1">
                <a:solidFill>
                  <a:srgbClr val="0000FF"/>
                </a:solidFill>
                <a:latin typeface="Times New Roman" panose="02020603050405020304" pitchFamily="18" charset="0"/>
              </a:rPr>
              <a:t>class</a:t>
            </a:r>
            <a:r>
              <a:rPr lang="en-US" altLang="zh-CN" sz="2800" b="1">
                <a:latin typeface="Times New Roman" panose="02020603050405020304" pitchFamily="18" charset="0"/>
              </a:rPr>
              <a:t> </a:t>
            </a:r>
            <a:r>
              <a:rPr lang="en-US" altLang="zh-CN" sz="2600" b="1">
                <a:latin typeface="Times New Roman" panose="02020603050405020304" pitchFamily="18" charset="0"/>
              </a:rPr>
              <a:t>Tdate {</a:t>
            </a:r>
            <a:endParaRPr lang="en-US" altLang="zh-CN" sz="2600" b="1">
              <a:latin typeface="Times New Roman" panose="02020603050405020304" pitchFamily="18" charset="0"/>
            </a:endParaRPr>
          </a:p>
          <a:p>
            <a:pPr eaLnBrk="1" hangingPunct="1">
              <a:lnSpc>
                <a:spcPct val="70000"/>
              </a:lnSpc>
              <a:spcBef>
                <a:spcPct val="50000"/>
              </a:spcBef>
              <a:buClrTx/>
              <a:buSzTx/>
              <a:buFontTx/>
              <a:buNone/>
            </a:pPr>
            <a:r>
              <a:rPr lang="en-US" altLang="zh-CN" sz="2600" b="1">
                <a:solidFill>
                  <a:srgbClr val="0000FF"/>
                </a:solidFill>
                <a:latin typeface="Times New Roman" panose="02020603050405020304" pitchFamily="18" charset="0"/>
              </a:rPr>
              <a:t>public</a:t>
            </a:r>
            <a:r>
              <a:rPr lang="en-US" altLang="zh-CN" sz="2600" b="1">
                <a:latin typeface="Times New Roman" panose="02020603050405020304" pitchFamily="18" charset="0"/>
              </a:rPr>
              <a:t>:</a:t>
            </a:r>
            <a:endParaRPr lang="zh-CN" altLang="en-US" sz="2600" b="1" i="1">
              <a:solidFill>
                <a:srgbClr val="008000"/>
              </a:solidFill>
              <a:latin typeface="Times New Roman" panose="02020603050405020304" pitchFamily="18" charset="0"/>
            </a:endParaRPr>
          </a:p>
          <a:p>
            <a:pPr eaLnBrk="1" hangingPunct="1">
              <a:lnSpc>
                <a:spcPct val="70000"/>
              </a:lnSpc>
              <a:spcBef>
                <a:spcPct val="50000"/>
              </a:spcBef>
              <a:buClrTx/>
              <a:buSzTx/>
              <a:buFontTx/>
              <a:buNone/>
            </a:pPr>
            <a:r>
              <a:rPr lang="zh-CN" altLang="en-US" sz="2600" b="1">
                <a:latin typeface="Times New Roman" panose="02020603050405020304" pitchFamily="18" charset="0"/>
              </a:rPr>
              <a:t>    </a:t>
            </a:r>
            <a:r>
              <a:rPr lang="en-US" altLang="zh-CN" sz="2600" b="1">
                <a:solidFill>
                  <a:srgbClr val="0000FF"/>
                </a:solidFill>
                <a:latin typeface="Times New Roman" panose="02020603050405020304" pitchFamily="18" charset="0"/>
              </a:rPr>
              <a:t>void</a:t>
            </a:r>
            <a:r>
              <a:rPr lang="en-US" altLang="zh-CN" sz="2600" b="1">
                <a:latin typeface="Times New Roman" panose="02020603050405020304" pitchFamily="18" charset="0"/>
              </a:rPr>
              <a:t> Set(</a:t>
            </a:r>
            <a:r>
              <a:rPr lang="en-US" altLang="zh-CN" sz="2600" b="1">
                <a:solidFill>
                  <a:srgbClr val="0000FF"/>
                </a:solidFill>
                <a:latin typeface="Times New Roman" panose="02020603050405020304" pitchFamily="18" charset="0"/>
              </a:rPr>
              <a:t>int</a:t>
            </a:r>
            <a:r>
              <a:rPr lang="en-US" altLang="zh-CN" sz="2600" b="1">
                <a:latin typeface="Times New Roman" panose="02020603050405020304" pitchFamily="18" charset="0"/>
              </a:rPr>
              <a:t> m, </a:t>
            </a:r>
            <a:r>
              <a:rPr lang="en-US" altLang="zh-CN" sz="2600" b="1">
                <a:solidFill>
                  <a:srgbClr val="0000FF"/>
                </a:solidFill>
                <a:latin typeface="Times New Roman" panose="02020603050405020304" pitchFamily="18" charset="0"/>
              </a:rPr>
              <a:t>int </a:t>
            </a:r>
            <a:r>
              <a:rPr lang="en-US" altLang="zh-CN" sz="2600" b="1">
                <a:latin typeface="Times New Roman" panose="02020603050405020304" pitchFamily="18" charset="0"/>
              </a:rPr>
              <a:t>d, </a:t>
            </a:r>
            <a:r>
              <a:rPr lang="en-US" altLang="zh-CN" sz="2600" b="1">
                <a:solidFill>
                  <a:srgbClr val="0000FF"/>
                </a:solidFill>
                <a:latin typeface="Times New Roman" panose="02020603050405020304" pitchFamily="18" charset="0"/>
              </a:rPr>
              <a:t>int</a:t>
            </a:r>
            <a:r>
              <a:rPr lang="en-US" altLang="zh-CN" sz="2600" b="1">
                <a:latin typeface="Times New Roman" panose="02020603050405020304" pitchFamily="18" charset="0"/>
              </a:rPr>
              <a:t> y);</a:t>
            </a:r>
            <a:endParaRPr lang="en-US" altLang="zh-CN" sz="2600" b="1">
              <a:latin typeface="Times New Roman" panose="02020603050405020304" pitchFamily="18" charset="0"/>
            </a:endParaRPr>
          </a:p>
          <a:p>
            <a:pPr eaLnBrk="1" hangingPunct="1">
              <a:lnSpc>
                <a:spcPct val="70000"/>
              </a:lnSpc>
              <a:spcBef>
                <a:spcPct val="50000"/>
              </a:spcBef>
              <a:buClrTx/>
              <a:buSzTx/>
              <a:buFontTx/>
              <a:buNone/>
            </a:pPr>
            <a:r>
              <a:rPr lang="en-US" altLang="zh-CN" sz="2600" b="1">
                <a:latin typeface="Times New Roman" panose="02020603050405020304" pitchFamily="18" charset="0"/>
              </a:rPr>
              <a:t>    </a:t>
            </a:r>
            <a:r>
              <a:rPr lang="en-US" altLang="zh-CN" sz="2600" b="1">
                <a:solidFill>
                  <a:srgbClr val="0000FF"/>
                </a:solidFill>
                <a:latin typeface="Times New Roman" panose="02020603050405020304" pitchFamily="18" charset="0"/>
              </a:rPr>
              <a:t>int</a:t>
            </a:r>
            <a:r>
              <a:rPr lang="en-US" altLang="zh-CN" sz="2600" b="1">
                <a:latin typeface="Times New Roman" panose="02020603050405020304" pitchFamily="18" charset="0"/>
              </a:rPr>
              <a:t> isLeapYear();</a:t>
            </a:r>
            <a:endParaRPr lang="en-US" altLang="zh-CN" sz="2600" b="1">
              <a:latin typeface="Times New Roman" panose="02020603050405020304" pitchFamily="18" charset="0"/>
            </a:endParaRPr>
          </a:p>
          <a:p>
            <a:pPr eaLnBrk="1" hangingPunct="1">
              <a:lnSpc>
                <a:spcPct val="70000"/>
              </a:lnSpc>
              <a:spcBef>
                <a:spcPct val="50000"/>
              </a:spcBef>
              <a:buClrTx/>
              <a:buSzTx/>
              <a:buFontTx/>
              <a:buNone/>
            </a:pPr>
            <a:r>
              <a:rPr lang="en-US" altLang="zh-CN" sz="2600" b="1">
                <a:latin typeface="Times New Roman" panose="02020603050405020304" pitchFamily="18" charset="0"/>
              </a:rPr>
              <a:t>    </a:t>
            </a:r>
            <a:r>
              <a:rPr lang="en-US" altLang="zh-CN" sz="2600" b="1">
                <a:solidFill>
                  <a:srgbClr val="0000FF"/>
                </a:solidFill>
                <a:latin typeface="Times New Roman" panose="02020603050405020304" pitchFamily="18" charset="0"/>
              </a:rPr>
              <a:t>void</a:t>
            </a:r>
            <a:r>
              <a:rPr lang="en-US" altLang="zh-CN" sz="2600" b="1">
                <a:latin typeface="Times New Roman" panose="02020603050405020304" pitchFamily="18" charset="0"/>
              </a:rPr>
              <a:t> Print();</a:t>
            </a:r>
            <a:endParaRPr lang="en-US" altLang="zh-CN" sz="2600" b="1">
              <a:latin typeface="Times New Roman" panose="02020603050405020304" pitchFamily="18" charset="0"/>
            </a:endParaRPr>
          </a:p>
          <a:p>
            <a:pPr eaLnBrk="1" hangingPunct="1">
              <a:lnSpc>
                <a:spcPct val="70000"/>
              </a:lnSpc>
              <a:spcBef>
                <a:spcPct val="50000"/>
              </a:spcBef>
              <a:buClrTx/>
              <a:buSzTx/>
              <a:buFontTx/>
              <a:buNone/>
            </a:pPr>
            <a:r>
              <a:rPr lang="en-US" altLang="zh-CN" sz="2600" b="1">
                <a:latin typeface="Times New Roman" panose="02020603050405020304" pitchFamily="18" charset="0"/>
              </a:rPr>
              <a:t> </a:t>
            </a:r>
            <a:r>
              <a:rPr lang="en-US" altLang="zh-CN" sz="2600" b="1">
                <a:solidFill>
                  <a:srgbClr val="0000FF"/>
                </a:solidFill>
                <a:latin typeface="Times New Roman" panose="02020603050405020304" pitchFamily="18" charset="0"/>
              </a:rPr>
              <a:t>private</a:t>
            </a:r>
            <a:r>
              <a:rPr lang="en-US" altLang="zh-CN" sz="2600" b="1">
                <a:latin typeface="Times New Roman" panose="02020603050405020304" pitchFamily="18" charset="0"/>
              </a:rPr>
              <a:t>:</a:t>
            </a:r>
            <a:endParaRPr lang="en-US" altLang="zh-CN" sz="2600" b="1">
              <a:latin typeface="Times New Roman" panose="02020603050405020304" pitchFamily="18" charset="0"/>
            </a:endParaRPr>
          </a:p>
          <a:p>
            <a:pPr eaLnBrk="1" hangingPunct="1">
              <a:lnSpc>
                <a:spcPct val="70000"/>
              </a:lnSpc>
              <a:spcBef>
                <a:spcPct val="50000"/>
              </a:spcBef>
              <a:buClrTx/>
              <a:buSzTx/>
              <a:buFontTx/>
              <a:buNone/>
            </a:pPr>
            <a:r>
              <a:rPr lang="en-US" altLang="zh-CN" sz="2600" b="1">
                <a:latin typeface="Times New Roman" panose="02020603050405020304" pitchFamily="18" charset="0"/>
              </a:rPr>
              <a:t>    </a:t>
            </a:r>
            <a:r>
              <a:rPr lang="en-US" altLang="zh-CN" sz="2600" b="1">
                <a:solidFill>
                  <a:srgbClr val="0000FF"/>
                </a:solidFill>
                <a:latin typeface="Times New Roman" panose="02020603050405020304" pitchFamily="18" charset="0"/>
              </a:rPr>
              <a:t>int</a:t>
            </a:r>
            <a:r>
              <a:rPr lang="en-US" altLang="zh-CN" sz="2600" b="1">
                <a:latin typeface="Times New Roman" panose="02020603050405020304" pitchFamily="18" charset="0"/>
              </a:rPr>
              <a:t> month;</a:t>
            </a:r>
            <a:endParaRPr lang="en-US" altLang="zh-CN" sz="2600" b="1">
              <a:latin typeface="Times New Roman" panose="02020603050405020304" pitchFamily="18" charset="0"/>
            </a:endParaRPr>
          </a:p>
          <a:p>
            <a:pPr eaLnBrk="1" hangingPunct="1">
              <a:lnSpc>
                <a:spcPct val="70000"/>
              </a:lnSpc>
              <a:spcBef>
                <a:spcPct val="50000"/>
              </a:spcBef>
              <a:buClrTx/>
              <a:buSzTx/>
              <a:buFontTx/>
              <a:buNone/>
            </a:pPr>
            <a:r>
              <a:rPr lang="en-US" altLang="zh-CN" sz="2600" b="1">
                <a:latin typeface="Times New Roman" panose="02020603050405020304" pitchFamily="18" charset="0"/>
              </a:rPr>
              <a:t>    </a:t>
            </a:r>
            <a:r>
              <a:rPr lang="en-US" altLang="zh-CN" sz="2600" b="1">
                <a:solidFill>
                  <a:srgbClr val="0000FF"/>
                </a:solidFill>
                <a:latin typeface="Times New Roman" panose="02020603050405020304" pitchFamily="18" charset="0"/>
              </a:rPr>
              <a:t>int</a:t>
            </a:r>
            <a:r>
              <a:rPr lang="en-US" altLang="zh-CN" sz="2600" b="1">
                <a:latin typeface="Times New Roman" panose="02020603050405020304" pitchFamily="18" charset="0"/>
              </a:rPr>
              <a:t> day;</a:t>
            </a:r>
            <a:endParaRPr lang="en-US" altLang="zh-CN" sz="2600" b="1">
              <a:latin typeface="Times New Roman" panose="02020603050405020304" pitchFamily="18" charset="0"/>
            </a:endParaRPr>
          </a:p>
          <a:p>
            <a:pPr eaLnBrk="1" hangingPunct="1">
              <a:lnSpc>
                <a:spcPct val="70000"/>
              </a:lnSpc>
              <a:spcBef>
                <a:spcPct val="50000"/>
              </a:spcBef>
              <a:buClrTx/>
              <a:buSzTx/>
              <a:buFontTx/>
              <a:buNone/>
            </a:pPr>
            <a:r>
              <a:rPr lang="en-US" altLang="zh-CN" sz="2600" b="1">
                <a:latin typeface="Times New Roman" panose="02020603050405020304" pitchFamily="18" charset="0"/>
              </a:rPr>
              <a:t>    </a:t>
            </a:r>
            <a:r>
              <a:rPr lang="en-US" altLang="zh-CN" sz="2600" b="1">
                <a:solidFill>
                  <a:srgbClr val="0000FF"/>
                </a:solidFill>
                <a:latin typeface="Times New Roman" panose="02020603050405020304" pitchFamily="18" charset="0"/>
              </a:rPr>
              <a:t>int</a:t>
            </a:r>
            <a:r>
              <a:rPr lang="en-US" altLang="zh-CN" sz="2600" b="1">
                <a:latin typeface="Times New Roman" panose="02020603050405020304" pitchFamily="18" charset="0"/>
              </a:rPr>
              <a:t> year;</a:t>
            </a:r>
            <a:endParaRPr lang="en-US" altLang="zh-CN" sz="2600" b="1">
              <a:latin typeface="Times New Roman" panose="02020603050405020304" pitchFamily="18" charset="0"/>
            </a:endParaRPr>
          </a:p>
          <a:p>
            <a:pPr eaLnBrk="1" hangingPunct="1">
              <a:lnSpc>
                <a:spcPct val="70000"/>
              </a:lnSpc>
              <a:spcBef>
                <a:spcPct val="50000"/>
              </a:spcBef>
              <a:buClrTx/>
              <a:buSzTx/>
              <a:buFontTx/>
              <a:buNone/>
            </a:pPr>
            <a:r>
              <a:rPr lang="en-US" altLang="zh-CN" sz="2600" b="1">
                <a:latin typeface="Times New Roman" panose="02020603050405020304" pitchFamily="18" charset="0"/>
              </a:rPr>
              <a:t>};                                                  </a:t>
            </a:r>
            <a:endParaRPr lang="zh-CN" altLang="en-US" sz="2600" b="1" i="1">
              <a:solidFill>
                <a:srgbClr val="008000"/>
              </a:solidFill>
              <a:latin typeface="Times New Roman" panose="02020603050405020304" pitchFamily="18" charset="0"/>
            </a:endParaRPr>
          </a:p>
        </p:txBody>
      </p:sp>
      <p:sp>
        <p:nvSpPr>
          <p:cNvPr id="26628" name="Text Box 14"/>
          <p:cNvSpPr txBox="1">
            <a:spLocks noChangeArrowheads="1"/>
          </p:cNvSpPr>
          <p:nvPr/>
        </p:nvSpPr>
        <p:spPr bwMode="auto">
          <a:xfrm>
            <a:off x="4794250" y="1820863"/>
            <a:ext cx="4911725" cy="4859337"/>
          </a:xfrm>
          <a:prstGeom prst="rect">
            <a:avLst/>
          </a:prstGeom>
          <a:solidFill>
            <a:srgbClr val="FFEFFF"/>
          </a:solidFill>
          <a:ln>
            <a:noFill/>
          </a:ln>
          <a:effectLst/>
          <a:extLst>
            <a:ext uri="{91240B29-F687-4F45-9708-019B960494DF}">
              <a14:hiddenLine xmlns:a14="http://schemas.microsoft.com/office/drawing/2010/main" w="19050">
                <a:solidFill>
                  <a:srgbClr val="CC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60000"/>
              </a:lnSpc>
              <a:spcBef>
                <a:spcPct val="50000"/>
              </a:spcBef>
              <a:buClrTx/>
              <a:buSzTx/>
              <a:buFontTx/>
              <a:buNone/>
            </a:pPr>
            <a:r>
              <a:rPr lang="en-US" altLang="zh-CN" sz="2600" b="1">
                <a:solidFill>
                  <a:srgbClr val="0000FF"/>
                </a:solidFill>
                <a:latin typeface="Times New Roman" panose="02020603050405020304" pitchFamily="18" charset="0"/>
              </a:rPr>
              <a:t>void </a:t>
            </a:r>
            <a:r>
              <a:rPr lang="en-US" altLang="zh-CN" sz="2600" b="1">
                <a:latin typeface="Times New Roman" panose="02020603050405020304" pitchFamily="18" charset="0"/>
              </a:rPr>
              <a:t>Tdate::Set(</a:t>
            </a:r>
            <a:r>
              <a:rPr lang="en-US" altLang="zh-CN" sz="2600" b="1">
                <a:solidFill>
                  <a:srgbClr val="0000FF"/>
                </a:solidFill>
                <a:latin typeface="Times New Roman" panose="02020603050405020304" pitchFamily="18" charset="0"/>
              </a:rPr>
              <a:t>int</a:t>
            </a:r>
            <a:r>
              <a:rPr lang="en-US" altLang="zh-CN" sz="2600" b="1">
                <a:latin typeface="Times New Roman" panose="02020603050405020304" pitchFamily="18" charset="0"/>
              </a:rPr>
              <a:t> m,</a:t>
            </a:r>
            <a:r>
              <a:rPr lang="en-US" altLang="zh-CN" sz="2600" b="1">
                <a:solidFill>
                  <a:srgbClr val="0000FF"/>
                </a:solidFill>
                <a:latin typeface="Times New Roman" panose="02020603050405020304" pitchFamily="18" charset="0"/>
              </a:rPr>
              <a:t>int</a:t>
            </a:r>
            <a:r>
              <a:rPr lang="en-US" altLang="zh-CN" sz="2600" b="1">
                <a:latin typeface="Times New Roman" panose="02020603050405020304" pitchFamily="18" charset="0"/>
              </a:rPr>
              <a:t> d,</a:t>
            </a:r>
            <a:r>
              <a:rPr lang="en-US" altLang="zh-CN" sz="2600" b="1">
                <a:solidFill>
                  <a:srgbClr val="0000FF"/>
                </a:solidFill>
                <a:latin typeface="Times New Roman" panose="02020603050405020304" pitchFamily="18" charset="0"/>
              </a:rPr>
              <a:t>int</a:t>
            </a:r>
            <a:r>
              <a:rPr lang="en-US" altLang="zh-CN" sz="2600" b="1">
                <a:latin typeface="Times New Roman" panose="02020603050405020304" pitchFamily="18" charset="0"/>
              </a:rPr>
              <a:t> y)</a:t>
            </a:r>
            <a:endParaRPr lang="zh-CN" altLang="en-US" sz="2600" b="1">
              <a:latin typeface="Times New Roman" panose="02020603050405020304" pitchFamily="18" charset="0"/>
            </a:endParaRPr>
          </a:p>
          <a:p>
            <a:pPr eaLnBrk="1" hangingPunct="1">
              <a:lnSpc>
                <a:spcPct val="60000"/>
              </a:lnSpc>
              <a:spcBef>
                <a:spcPct val="50000"/>
              </a:spcBef>
              <a:buClrTx/>
              <a:buSzTx/>
              <a:buFontTx/>
              <a:buNone/>
            </a:pPr>
            <a:r>
              <a:rPr lang="en-US" altLang="zh-CN" sz="2600" b="1">
                <a:latin typeface="Times New Roman" panose="02020603050405020304" pitchFamily="18" charset="0"/>
              </a:rPr>
              <a:t>{      month=m; day=d; year=y;</a:t>
            </a:r>
            <a:endParaRPr lang="en-US" altLang="zh-CN" sz="2600" b="1">
              <a:latin typeface="Times New Roman" panose="02020603050405020304" pitchFamily="18" charset="0"/>
            </a:endParaRPr>
          </a:p>
          <a:p>
            <a:pPr eaLnBrk="1" hangingPunct="1">
              <a:lnSpc>
                <a:spcPct val="60000"/>
              </a:lnSpc>
              <a:spcBef>
                <a:spcPct val="50000"/>
              </a:spcBef>
              <a:buClrTx/>
              <a:buSzTx/>
              <a:buFontTx/>
              <a:buNone/>
            </a:pPr>
            <a:r>
              <a:rPr lang="en-US" altLang="zh-CN" sz="2600" b="1">
                <a:latin typeface="Times New Roman" panose="02020603050405020304" pitchFamily="18" charset="0"/>
              </a:rPr>
              <a:t>}</a:t>
            </a:r>
            <a:endParaRPr lang="en-US" altLang="zh-CN" sz="2600" b="1">
              <a:latin typeface="Times New Roman" panose="02020603050405020304" pitchFamily="18" charset="0"/>
            </a:endParaRPr>
          </a:p>
          <a:p>
            <a:pPr eaLnBrk="1" hangingPunct="1">
              <a:lnSpc>
                <a:spcPct val="60000"/>
              </a:lnSpc>
              <a:spcBef>
                <a:spcPct val="50000"/>
              </a:spcBef>
              <a:buClrTx/>
              <a:buSzTx/>
              <a:buFontTx/>
              <a:buNone/>
            </a:pPr>
            <a:r>
              <a:rPr lang="en-US" altLang="zh-CN" sz="2600" b="1">
                <a:solidFill>
                  <a:srgbClr val="0000FF"/>
                </a:solidFill>
                <a:latin typeface="Times New Roman" panose="02020603050405020304" pitchFamily="18" charset="0"/>
              </a:rPr>
              <a:t>int</a:t>
            </a:r>
            <a:r>
              <a:rPr lang="en-US" altLang="zh-CN" sz="2600" b="1">
                <a:latin typeface="Times New Roman" panose="02020603050405020304" pitchFamily="18" charset="0"/>
              </a:rPr>
              <a:t> Tdate::IsLeapYear()</a:t>
            </a:r>
            <a:endParaRPr lang="zh-CN" altLang="en-US" sz="2600" b="1">
              <a:latin typeface="Times New Roman" panose="02020603050405020304" pitchFamily="18" charset="0"/>
            </a:endParaRPr>
          </a:p>
          <a:p>
            <a:pPr eaLnBrk="1" hangingPunct="1">
              <a:lnSpc>
                <a:spcPct val="60000"/>
              </a:lnSpc>
              <a:spcBef>
                <a:spcPct val="50000"/>
              </a:spcBef>
              <a:buClrTx/>
              <a:buSzTx/>
              <a:buFontTx/>
              <a:buNone/>
            </a:pPr>
            <a:r>
              <a:rPr lang="en-US" altLang="zh-CN" sz="2600" b="1">
                <a:latin typeface="Times New Roman" panose="02020603050405020304" pitchFamily="18" charset="0"/>
              </a:rPr>
              <a:t>{      </a:t>
            </a:r>
            <a:r>
              <a:rPr lang="en-US" altLang="zh-CN" sz="2600" b="1">
                <a:solidFill>
                  <a:srgbClr val="0000FF"/>
                </a:solidFill>
                <a:latin typeface="Times New Roman" panose="02020603050405020304" pitchFamily="18" charset="0"/>
              </a:rPr>
              <a:t>return</a:t>
            </a:r>
            <a:r>
              <a:rPr lang="en-US" altLang="zh-CN" sz="2600" b="1">
                <a:latin typeface="Times New Roman" panose="02020603050405020304" pitchFamily="18" charset="0"/>
              </a:rPr>
              <a:t> (year%4==0&amp;&amp;year</a:t>
            </a:r>
            <a:endParaRPr lang="en-US" altLang="zh-CN" sz="2600" b="1">
              <a:latin typeface="Times New Roman" panose="02020603050405020304" pitchFamily="18" charset="0"/>
            </a:endParaRPr>
          </a:p>
          <a:p>
            <a:pPr eaLnBrk="1" hangingPunct="1">
              <a:lnSpc>
                <a:spcPct val="60000"/>
              </a:lnSpc>
              <a:spcBef>
                <a:spcPct val="50000"/>
              </a:spcBef>
              <a:buClrTx/>
              <a:buSzTx/>
              <a:buFontTx/>
              <a:buNone/>
            </a:pPr>
            <a:r>
              <a:rPr lang="en-US" altLang="zh-CN" sz="2600" b="1">
                <a:latin typeface="Times New Roman" panose="02020603050405020304" pitchFamily="18" charset="0"/>
              </a:rPr>
              <a:t>        %100!=0)||(year%400==0);</a:t>
            </a:r>
            <a:endParaRPr lang="en-US" altLang="zh-CN" sz="2600" b="1">
              <a:latin typeface="Times New Roman" panose="02020603050405020304" pitchFamily="18" charset="0"/>
            </a:endParaRPr>
          </a:p>
          <a:p>
            <a:pPr eaLnBrk="1" hangingPunct="1">
              <a:lnSpc>
                <a:spcPct val="60000"/>
              </a:lnSpc>
              <a:spcBef>
                <a:spcPct val="50000"/>
              </a:spcBef>
              <a:buClrTx/>
              <a:buSzTx/>
              <a:buFontTx/>
              <a:buNone/>
            </a:pPr>
            <a:r>
              <a:rPr lang="en-US" altLang="zh-CN" sz="2600" b="1">
                <a:latin typeface="Times New Roman" panose="02020603050405020304" pitchFamily="18" charset="0"/>
              </a:rPr>
              <a:t>}</a:t>
            </a:r>
            <a:endParaRPr lang="en-US" altLang="zh-CN" sz="2600" b="1">
              <a:latin typeface="Times New Roman" panose="02020603050405020304" pitchFamily="18" charset="0"/>
            </a:endParaRPr>
          </a:p>
          <a:p>
            <a:pPr eaLnBrk="1" hangingPunct="1">
              <a:lnSpc>
                <a:spcPct val="60000"/>
              </a:lnSpc>
              <a:spcBef>
                <a:spcPct val="50000"/>
              </a:spcBef>
              <a:buClrTx/>
              <a:buSzTx/>
              <a:buFontTx/>
              <a:buNone/>
            </a:pPr>
            <a:r>
              <a:rPr lang="en-US" altLang="zh-CN" sz="2600" b="1">
                <a:solidFill>
                  <a:srgbClr val="0000FF"/>
                </a:solidFill>
                <a:latin typeface="Times New Roman" panose="02020603050405020304" pitchFamily="18" charset="0"/>
              </a:rPr>
              <a:t>void</a:t>
            </a:r>
            <a:r>
              <a:rPr lang="en-US" altLang="zh-CN" sz="2600" b="1">
                <a:latin typeface="Times New Roman" panose="02020603050405020304" pitchFamily="18" charset="0"/>
              </a:rPr>
              <a:t> Tdate::Print()</a:t>
            </a:r>
            <a:endParaRPr lang="zh-CN" altLang="en-US" sz="2600" b="1">
              <a:latin typeface="Times New Roman" panose="02020603050405020304" pitchFamily="18" charset="0"/>
            </a:endParaRPr>
          </a:p>
          <a:p>
            <a:pPr eaLnBrk="1" hangingPunct="1">
              <a:lnSpc>
                <a:spcPct val="60000"/>
              </a:lnSpc>
              <a:spcBef>
                <a:spcPct val="50000"/>
              </a:spcBef>
              <a:buClrTx/>
              <a:buSzTx/>
              <a:buFontTx/>
              <a:buNone/>
            </a:pPr>
            <a:r>
              <a:rPr lang="en-US" altLang="zh-CN" sz="2600" b="1">
                <a:latin typeface="Times New Roman" panose="02020603050405020304" pitchFamily="18" charset="0"/>
              </a:rPr>
              <a:t>{      cout&lt;&lt;month&lt;&lt;"/"&lt;&lt;day </a:t>
            </a:r>
            <a:endParaRPr lang="en-US" altLang="zh-CN" sz="2600" b="1">
              <a:latin typeface="Times New Roman" panose="02020603050405020304" pitchFamily="18" charset="0"/>
            </a:endParaRPr>
          </a:p>
          <a:p>
            <a:pPr eaLnBrk="1" hangingPunct="1">
              <a:lnSpc>
                <a:spcPct val="60000"/>
              </a:lnSpc>
              <a:spcBef>
                <a:spcPct val="50000"/>
              </a:spcBef>
              <a:buClrTx/>
              <a:buSzTx/>
              <a:buFontTx/>
              <a:buNone/>
            </a:pPr>
            <a:r>
              <a:rPr lang="en-US" altLang="zh-CN" sz="2600" b="1">
                <a:latin typeface="Times New Roman" panose="02020603050405020304" pitchFamily="18" charset="0"/>
              </a:rPr>
              <a:t>               &lt;&lt;"/"&lt;&lt;year&lt;&lt;endl;</a:t>
            </a:r>
            <a:endParaRPr lang="en-US" altLang="zh-CN" sz="2600" b="1">
              <a:latin typeface="Times New Roman" panose="02020603050405020304" pitchFamily="18" charset="0"/>
            </a:endParaRPr>
          </a:p>
          <a:p>
            <a:pPr eaLnBrk="1" hangingPunct="1">
              <a:lnSpc>
                <a:spcPct val="60000"/>
              </a:lnSpc>
              <a:spcBef>
                <a:spcPct val="50000"/>
              </a:spcBef>
              <a:buClrTx/>
              <a:buSzTx/>
              <a:buFontTx/>
              <a:buNone/>
            </a:pPr>
            <a:r>
              <a:rPr lang="en-US" altLang="zh-CN" sz="2600" b="1">
                <a:latin typeface="Times New Roman" panose="02020603050405020304" pitchFamily="18" charset="0"/>
              </a:rPr>
              <a:t>}</a:t>
            </a:r>
            <a:endParaRPr lang="zh-CN" altLang="en-US" sz="2600" b="1">
              <a:latin typeface="Times New Roman" panose="02020603050405020304" pitchFamily="18" charset="0"/>
            </a:endParaRPr>
          </a:p>
        </p:txBody>
      </p:sp>
      <p:sp>
        <p:nvSpPr>
          <p:cNvPr id="191504" name="Text Box 16"/>
          <p:cNvSpPr txBox="1">
            <a:spLocks noChangeArrowheads="1"/>
          </p:cNvSpPr>
          <p:nvPr/>
        </p:nvSpPr>
        <p:spPr bwMode="auto">
          <a:xfrm>
            <a:off x="992188" y="333375"/>
            <a:ext cx="8137525" cy="735013"/>
          </a:xfrm>
          <a:prstGeom prst="rect">
            <a:avLst/>
          </a:prstGeom>
          <a:solidFill>
            <a:srgbClr val="DDDDDD"/>
          </a:solidFill>
          <a:ln w="9525" algn="ctr">
            <a:solidFill>
              <a:srgbClr val="996633"/>
            </a:solidFill>
            <a:miter lim="800000"/>
            <a:headEnd type="none" w="sm" len="sm"/>
            <a:tailEnd type="none" w="sm" len="sm"/>
          </a:ln>
          <a:effectLst/>
        </p:spPr>
        <p:txBody>
          <a:bodyPr>
            <a:spAutoFit/>
          </a:bodyPr>
          <a:lstStyle/>
          <a:p>
            <a:pPr algn="ctr" eaLnBrk="1" hangingPunct="1">
              <a:lnSpc>
                <a:spcPct val="110000"/>
              </a:lnSpc>
              <a:spcBef>
                <a:spcPct val="50000"/>
              </a:spcBef>
              <a:defRPr/>
            </a:pPr>
            <a:r>
              <a:rPr lang="zh-CN" altLang="en-US" sz="3200" b="1"/>
              <a:t>外联函数在类定义体中</a:t>
            </a:r>
            <a:r>
              <a:rPr lang="zh-CN" altLang="en-US" sz="3800" b="1">
                <a:solidFill>
                  <a:srgbClr val="3333FF"/>
                </a:solidFill>
                <a:effectLst>
                  <a:outerShdw blurRad="38100" dist="38100" dir="2700000" algn="tl">
                    <a:srgbClr val="000000"/>
                  </a:outerShdw>
                </a:effectLst>
                <a:latin typeface="黑体" panose="02010609060101010101" pitchFamily="2" charset="-122"/>
                <a:ea typeface="黑体" panose="02010609060101010101" pitchFamily="2" charset="-122"/>
              </a:rPr>
              <a:t>声明</a:t>
            </a:r>
            <a:r>
              <a:rPr lang="zh-CN" altLang="en-US" sz="3200" b="1"/>
              <a:t>，在类外</a:t>
            </a:r>
            <a:r>
              <a:rPr lang="zh-CN" altLang="en-US" sz="34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定义</a:t>
            </a:r>
            <a:endParaRPr lang="en-US" altLang="zh-CN" sz="34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191507" name="Rectangle 19"/>
          <p:cNvSpPr>
            <a:spLocks noChangeArrowheads="1"/>
          </p:cNvSpPr>
          <p:nvPr/>
        </p:nvSpPr>
        <p:spPr bwMode="auto">
          <a:xfrm>
            <a:off x="5529263" y="1773238"/>
            <a:ext cx="1079500" cy="431800"/>
          </a:xfrm>
          <a:prstGeom prst="rect">
            <a:avLst/>
          </a:prstGeom>
          <a:noFill/>
          <a:ln w="38100">
            <a:solidFill>
              <a:srgbClr val="CC000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91508" name="Rectangle 20"/>
          <p:cNvSpPr>
            <a:spLocks noChangeArrowheads="1"/>
          </p:cNvSpPr>
          <p:nvPr/>
        </p:nvSpPr>
        <p:spPr bwMode="auto">
          <a:xfrm>
            <a:off x="5313363" y="3141663"/>
            <a:ext cx="1079500" cy="431800"/>
          </a:xfrm>
          <a:prstGeom prst="rect">
            <a:avLst/>
          </a:prstGeom>
          <a:noFill/>
          <a:ln w="38100">
            <a:solidFill>
              <a:srgbClr val="CC000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91509" name="Rectangle 21"/>
          <p:cNvSpPr>
            <a:spLocks noChangeArrowheads="1"/>
          </p:cNvSpPr>
          <p:nvPr/>
        </p:nvSpPr>
        <p:spPr bwMode="auto">
          <a:xfrm>
            <a:off x="5529263" y="4868863"/>
            <a:ext cx="1079500" cy="431800"/>
          </a:xfrm>
          <a:prstGeom prst="rect">
            <a:avLst/>
          </a:prstGeom>
          <a:noFill/>
          <a:ln w="38100">
            <a:solidFill>
              <a:srgbClr val="CC000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91510" name="Rectangle 22"/>
          <p:cNvSpPr>
            <a:spLocks noChangeArrowheads="1"/>
          </p:cNvSpPr>
          <p:nvPr/>
        </p:nvSpPr>
        <p:spPr bwMode="auto">
          <a:xfrm>
            <a:off x="488950" y="2852738"/>
            <a:ext cx="4103688" cy="1368425"/>
          </a:xfrm>
          <a:prstGeom prst="rect">
            <a:avLst/>
          </a:prstGeom>
          <a:noFill/>
          <a:ln w="38100">
            <a:solidFill>
              <a:srgbClr val="00800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91510"/>
                                        </p:tgtEl>
                                        <p:attrNameLst>
                                          <p:attrName>style.visibility</p:attrName>
                                        </p:attrNameLst>
                                      </p:cBhvr>
                                      <p:to>
                                        <p:strVal val="visible"/>
                                      </p:to>
                                    </p:set>
                                    <p:anim calcmode="lin" valueType="num">
                                      <p:cBhvr>
                                        <p:cTn id="7" dur="500" fill="hold"/>
                                        <p:tgtEl>
                                          <p:spTgt spid="191510"/>
                                        </p:tgtEl>
                                        <p:attrNameLst>
                                          <p:attrName>ppt_w</p:attrName>
                                        </p:attrNameLst>
                                      </p:cBhvr>
                                      <p:tavLst>
                                        <p:tav tm="0">
                                          <p:val>
                                            <p:strVal val="#ppt_w*0.70"/>
                                          </p:val>
                                        </p:tav>
                                        <p:tav tm="100000">
                                          <p:val>
                                            <p:strVal val="#ppt_w"/>
                                          </p:val>
                                        </p:tav>
                                      </p:tavLst>
                                    </p:anim>
                                    <p:anim calcmode="lin" valueType="num">
                                      <p:cBhvr>
                                        <p:cTn id="8" dur="500" fill="hold"/>
                                        <p:tgtEl>
                                          <p:spTgt spid="191510"/>
                                        </p:tgtEl>
                                        <p:attrNameLst>
                                          <p:attrName>ppt_h</p:attrName>
                                        </p:attrNameLst>
                                      </p:cBhvr>
                                      <p:tavLst>
                                        <p:tav tm="0">
                                          <p:val>
                                            <p:strVal val="#ppt_h"/>
                                          </p:val>
                                        </p:tav>
                                        <p:tav tm="100000">
                                          <p:val>
                                            <p:strVal val="#ppt_h"/>
                                          </p:val>
                                        </p:tav>
                                      </p:tavLst>
                                    </p:anim>
                                    <p:animEffect transition="in" filter="fade">
                                      <p:cBhvr>
                                        <p:cTn id="9" dur="500"/>
                                        <p:tgtEl>
                                          <p:spTgt spid="191510"/>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grpId="0" nodeType="clickEffect">
                                  <p:stCondLst>
                                    <p:cond delay="0"/>
                                  </p:stCondLst>
                                  <p:childTnLst>
                                    <p:set>
                                      <p:cBhvr>
                                        <p:cTn id="13" dur="1" fill="hold">
                                          <p:stCondLst>
                                            <p:cond delay="0"/>
                                          </p:stCondLst>
                                        </p:cTn>
                                        <p:tgtEl>
                                          <p:spTgt spid="191507"/>
                                        </p:tgtEl>
                                        <p:attrNameLst>
                                          <p:attrName>style.visibility</p:attrName>
                                        </p:attrNameLst>
                                      </p:cBhvr>
                                      <p:to>
                                        <p:strVal val="visible"/>
                                      </p:to>
                                    </p:set>
                                    <p:anim calcmode="lin" valueType="num">
                                      <p:cBhvr>
                                        <p:cTn id="14" dur="500" fill="hold"/>
                                        <p:tgtEl>
                                          <p:spTgt spid="191507"/>
                                        </p:tgtEl>
                                        <p:attrNameLst>
                                          <p:attrName>ppt_w</p:attrName>
                                        </p:attrNameLst>
                                      </p:cBhvr>
                                      <p:tavLst>
                                        <p:tav tm="0">
                                          <p:val>
                                            <p:fltVal val="0"/>
                                          </p:val>
                                        </p:tav>
                                        <p:tav tm="100000">
                                          <p:val>
                                            <p:strVal val="#ppt_w"/>
                                          </p:val>
                                        </p:tav>
                                      </p:tavLst>
                                    </p:anim>
                                    <p:anim calcmode="lin" valueType="num">
                                      <p:cBhvr>
                                        <p:cTn id="15" dur="500" fill="hold"/>
                                        <p:tgtEl>
                                          <p:spTgt spid="191507"/>
                                        </p:tgtEl>
                                        <p:attrNameLst>
                                          <p:attrName>ppt_h</p:attrName>
                                        </p:attrNameLst>
                                      </p:cBhvr>
                                      <p:tavLst>
                                        <p:tav tm="0">
                                          <p:val>
                                            <p:fltVal val="0"/>
                                          </p:val>
                                        </p:tav>
                                        <p:tav tm="100000">
                                          <p:val>
                                            <p:strVal val="#ppt_h"/>
                                          </p:val>
                                        </p:tav>
                                      </p:tavLst>
                                    </p:anim>
                                    <p:anim calcmode="lin" valueType="num">
                                      <p:cBhvr>
                                        <p:cTn id="16" dur="500" fill="hold"/>
                                        <p:tgtEl>
                                          <p:spTgt spid="191507"/>
                                        </p:tgtEl>
                                        <p:attrNameLst>
                                          <p:attrName>style.rotation</p:attrName>
                                        </p:attrNameLst>
                                      </p:cBhvr>
                                      <p:tavLst>
                                        <p:tav tm="0">
                                          <p:val>
                                            <p:fltVal val="360"/>
                                          </p:val>
                                        </p:tav>
                                        <p:tav tm="100000">
                                          <p:val>
                                            <p:fltVal val="0"/>
                                          </p:val>
                                        </p:tav>
                                      </p:tavLst>
                                    </p:anim>
                                    <p:animEffect transition="in" filter="fade">
                                      <p:cBhvr>
                                        <p:cTn id="17" dur="500"/>
                                        <p:tgtEl>
                                          <p:spTgt spid="191507"/>
                                        </p:tgtEl>
                                      </p:cBhvr>
                                    </p:animEffect>
                                  </p:childTnLst>
                                </p:cTn>
                              </p:par>
                            </p:childTnLst>
                          </p:cTn>
                        </p:par>
                        <p:par>
                          <p:cTn id="18" fill="hold">
                            <p:stCondLst>
                              <p:cond delay="500"/>
                            </p:stCondLst>
                            <p:childTnLst>
                              <p:par>
                                <p:cTn id="19" presetID="49" presetClass="entr" presetSubtype="0" decel="100000" fill="hold" grpId="0" nodeType="afterEffect">
                                  <p:stCondLst>
                                    <p:cond delay="0"/>
                                  </p:stCondLst>
                                  <p:childTnLst>
                                    <p:set>
                                      <p:cBhvr>
                                        <p:cTn id="20" dur="1" fill="hold">
                                          <p:stCondLst>
                                            <p:cond delay="0"/>
                                          </p:stCondLst>
                                        </p:cTn>
                                        <p:tgtEl>
                                          <p:spTgt spid="191508"/>
                                        </p:tgtEl>
                                        <p:attrNameLst>
                                          <p:attrName>style.visibility</p:attrName>
                                        </p:attrNameLst>
                                      </p:cBhvr>
                                      <p:to>
                                        <p:strVal val="visible"/>
                                      </p:to>
                                    </p:set>
                                    <p:anim calcmode="lin" valueType="num">
                                      <p:cBhvr>
                                        <p:cTn id="21" dur="500" fill="hold"/>
                                        <p:tgtEl>
                                          <p:spTgt spid="191508"/>
                                        </p:tgtEl>
                                        <p:attrNameLst>
                                          <p:attrName>ppt_w</p:attrName>
                                        </p:attrNameLst>
                                      </p:cBhvr>
                                      <p:tavLst>
                                        <p:tav tm="0">
                                          <p:val>
                                            <p:fltVal val="0"/>
                                          </p:val>
                                        </p:tav>
                                        <p:tav tm="100000">
                                          <p:val>
                                            <p:strVal val="#ppt_w"/>
                                          </p:val>
                                        </p:tav>
                                      </p:tavLst>
                                    </p:anim>
                                    <p:anim calcmode="lin" valueType="num">
                                      <p:cBhvr>
                                        <p:cTn id="22" dur="500" fill="hold"/>
                                        <p:tgtEl>
                                          <p:spTgt spid="191508"/>
                                        </p:tgtEl>
                                        <p:attrNameLst>
                                          <p:attrName>ppt_h</p:attrName>
                                        </p:attrNameLst>
                                      </p:cBhvr>
                                      <p:tavLst>
                                        <p:tav tm="0">
                                          <p:val>
                                            <p:fltVal val="0"/>
                                          </p:val>
                                        </p:tav>
                                        <p:tav tm="100000">
                                          <p:val>
                                            <p:strVal val="#ppt_h"/>
                                          </p:val>
                                        </p:tav>
                                      </p:tavLst>
                                    </p:anim>
                                    <p:anim calcmode="lin" valueType="num">
                                      <p:cBhvr>
                                        <p:cTn id="23" dur="500" fill="hold"/>
                                        <p:tgtEl>
                                          <p:spTgt spid="191508"/>
                                        </p:tgtEl>
                                        <p:attrNameLst>
                                          <p:attrName>style.rotation</p:attrName>
                                        </p:attrNameLst>
                                      </p:cBhvr>
                                      <p:tavLst>
                                        <p:tav tm="0">
                                          <p:val>
                                            <p:fltVal val="360"/>
                                          </p:val>
                                        </p:tav>
                                        <p:tav tm="100000">
                                          <p:val>
                                            <p:fltVal val="0"/>
                                          </p:val>
                                        </p:tav>
                                      </p:tavLst>
                                    </p:anim>
                                    <p:animEffect transition="in" filter="fade">
                                      <p:cBhvr>
                                        <p:cTn id="24" dur="500"/>
                                        <p:tgtEl>
                                          <p:spTgt spid="191508"/>
                                        </p:tgtEl>
                                      </p:cBhvr>
                                    </p:animEffect>
                                  </p:childTnLst>
                                </p:cTn>
                              </p:par>
                            </p:childTnLst>
                          </p:cTn>
                        </p:par>
                        <p:par>
                          <p:cTn id="25" fill="hold">
                            <p:stCondLst>
                              <p:cond delay="1000"/>
                            </p:stCondLst>
                            <p:childTnLst>
                              <p:par>
                                <p:cTn id="26" presetID="49" presetClass="entr" presetSubtype="0" decel="100000" fill="hold" grpId="0" nodeType="afterEffect">
                                  <p:stCondLst>
                                    <p:cond delay="0"/>
                                  </p:stCondLst>
                                  <p:childTnLst>
                                    <p:set>
                                      <p:cBhvr>
                                        <p:cTn id="27" dur="1" fill="hold">
                                          <p:stCondLst>
                                            <p:cond delay="0"/>
                                          </p:stCondLst>
                                        </p:cTn>
                                        <p:tgtEl>
                                          <p:spTgt spid="191509"/>
                                        </p:tgtEl>
                                        <p:attrNameLst>
                                          <p:attrName>style.visibility</p:attrName>
                                        </p:attrNameLst>
                                      </p:cBhvr>
                                      <p:to>
                                        <p:strVal val="visible"/>
                                      </p:to>
                                    </p:set>
                                    <p:anim calcmode="lin" valueType="num">
                                      <p:cBhvr>
                                        <p:cTn id="28" dur="500" fill="hold"/>
                                        <p:tgtEl>
                                          <p:spTgt spid="191509"/>
                                        </p:tgtEl>
                                        <p:attrNameLst>
                                          <p:attrName>ppt_w</p:attrName>
                                        </p:attrNameLst>
                                      </p:cBhvr>
                                      <p:tavLst>
                                        <p:tav tm="0">
                                          <p:val>
                                            <p:fltVal val="0"/>
                                          </p:val>
                                        </p:tav>
                                        <p:tav tm="100000">
                                          <p:val>
                                            <p:strVal val="#ppt_w"/>
                                          </p:val>
                                        </p:tav>
                                      </p:tavLst>
                                    </p:anim>
                                    <p:anim calcmode="lin" valueType="num">
                                      <p:cBhvr>
                                        <p:cTn id="29" dur="500" fill="hold"/>
                                        <p:tgtEl>
                                          <p:spTgt spid="191509"/>
                                        </p:tgtEl>
                                        <p:attrNameLst>
                                          <p:attrName>ppt_h</p:attrName>
                                        </p:attrNameLst>
                                      </p:cBhvr>
                                      <p:tavLst>
                                        <p:tav tm="0">
                                          <p:val>
                                            <p:fltVal val="0"/>
                                          </p:val>
                                        </p:tav>
                                        <p:tav tm="100000">
                                          <p:val>
                                            <p:strVal val="#ppt_h"/>
                                          </p:val>
                                        </p:tav>
                                      </p:tavLst>
                                    </p:anim>
                                    <p:anim calcmode="lin" valueType="num">
                                      <p:cBhvr>
                                        <p:cTn id="30" dur="500" fill="hold"/>
                                        <p:tgtEl>
                                          <p:spTgt spid="191509"/>
                                        </p:tgtEl>
                                        <p:attrNameLst>
                                          <p:attrName>style.rotation</p:attrName>
                                        </p:attrNameLst>
                                      </p:cBhvr>
                                      <p:tavLst>
                                        <p:tav tm="0">
                                          <p:val>
                                            <p:fltVal val="360"/>
                                          </p:val>
                                        </p:tav>
                                        <p:tav tm="100000">
                                          <p:val>
                                            <p:fltVal val="0"/>
                                          </p:val>
                                        </p:tav>
                                      </p:tavLst>
                                    </p:anim>
                                    <p:animEffect transition="in" filter="fade">
                                      <p:cBhvr>
                                        <p:cTn id="31" dur="500"/>
                                        <p:tgtEl>
                                          <p:spTgt spid="191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7" grpId="0" animBg="1"/>
      <p:bldP spid="191508" grpId="0" animBg="1"/>
      <p:bldP spid="191509" grpId="0" animBg="1"/>
      <p:bldP spid="1915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a:xfrm>
            <a:off x="2000250" y="333375"/>
            <a:ext cx="3514725" cy="638175"/>
          </a:xfrm>
        </p:spPr>
        <p:txBody>
          <a:bodyPr/>
          <a:lstStyle/>
          <a:p>
            <a:pPr eaLnBrk="1" hangingPunct="1">
              <a:defRPr/>
            </a:pPr>
            <a:r>
              <a:rPr lang="en-US" altLang="zh-CN" sz="3200" b="1">
                <a:solidFill>
                  <a:srgbClr val="0033CC"/>
                </a:solidFill>
                <a:latin typeface="楷体_GB2312" pitchFamily="49" charset="-122"/>
                <a:ea typeface="楷体_GB2312" pitchFamily="49" charset="-122"/>
              </a:rPr>
              <a:t>2.</a:t>
            </a:r>
            <a:r>
              <a:rPr lang="en-US" altLang="zh-CN" sz="3200">
                <a:solidFill>
                  <a:srgbClr val="0033CC"/>
                </a:solidFill>
                <a:latin typeface="楷体_GB2312" pitchFamily="49" charset="-122"/>
                <a:ea typeface="楷体_GB2312" pitchFamily="49" charset="-122"/>
              </a:rPr>
              <a:t> </a:t>
            </a:r>
            <a:r>
              <a:rPr lang="zh-CN" altLang="en-US" sz="34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内联函数</a:t>
            </a:r>
            <a:endParaRPr lang="zh-CN" altLang="en-US" sz="3200">
              <a:solidFill>
                <a:srgbClr val="0033CC"/>
              </a:solidFill>
              <a:latin typeface="楷体_GB2312" pitchFamily="49" charset="-122"/>
              <a:ea typeface="楷体_GB2312" pitchFamily="49" charset="-122"/>
            </a:endParaRPr>
          </a:p>
        </p:txBody>
      </p:sp>
      <p:sp>
        <p:nvSpPr>
          <p:cNvPr id="27651" name="Rectangle 3"/>
          <p:cNvSpPr>
            <a:spLocks noGrp="1" noChangeArrowheads="1"/>
          </p:cNvSpPr>
          <p:nvPr>
            <p:ph type="body" idx="1"/>
          </p:nvPr>
        </p:nvSpPr>
        <p:spPr>
          <a:xfrm>
            <a:off x="560388" y="1773238"/>
            <a:ext cx="8640762" cy="4114800"/>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lstStyle/>
          <a:p>
            <a:pPr eaLnBrk="1" hangingPunct="1">
              <a:lnSpc>
                <a:spcPct val="130000"/>
              </a:lnSpc>
              <a:buClr>
                <a:srgbClr val="CC0000"/>
              </a:buClr>
              <a:buSzPct val="120000"/>
              <a:buFont typeface="Wingdings" panose="05000000000000000000" pitchFamily="2" charset="2"/>
              <a:buChar char="v"/>
            </a:pPr>
            <a:r>
              <a:rPr lang="zh-CN" altLang="en-US" sz="2600" b="1">
                <a:solidFill>
                  <a:srgbClr val="000000"/>
                </a:solidFill>
                <a:latin typeface="宋体" panose="02010600030101010101" pitchFamily="2" charset="-122"/>
              </a:rPr>
              <a:t>内联函数是指程序在编译时将函数的代码插入在函数的每个调用处，作为函数体的内部扩展，用来避免函数调用机制所带来的开销，提高程序的执行效率。可以将那些仅由少数几条简单代码组成，却在程序中被频繁调用的函数定义为内联函数。</a:t>
            </a:r>
            <a:endParaRPr lang="zh-CN" altLang="en-US" sz="2600" b="1">
              <a:solidFill>
                <a:srgbClr val="000000"/>
              </a:solidFill>
              <a:latin typeface="宋体" panose="02010600030101010101" pitchFamily="2" charset="-122"/>
            </a:endParaRPr>
          </a:p>
          <a:p>
            <a:pPr eaLnBrk="1" hangingPunct="1">
              <a:lnSpc>
                <a:spcPct val="130000"/>
              </a:lnSpc>
              <a:buClr>
                <a:srgbClr val="CC0000"/>
              </a:buClr>
              <a:buSzPct val="120000"/>
              <a:buFont typeface="Wingdings" panose="05000000000000000000" pitchFamily="2" charset="2"/>
              <a:buChar char="v"/>
            </a:pPr>
            <a:r>
              <a:rPr lang="zh-CN" altLang="en-US" sz="2600" b="1">
                <a:solidFill>
                  <a:srgbClr val="3333FF"/>
                </a:solidFill>
                <a:latin typeface="黑体" panose="02010609060101010101" pitchFamily="2" charset="-122"/>
                <a:ea typeface="黑体" panose="02010609060101010101" pitchFamily="2" charset="-122"/>
              </a:rPr>
              <a:t>内联函数有两种定义方法</a:t>
            </a:r>
            <a:r>
              <a:rPr lang="zh-CN" altLang="en-US" sz="2600" b="1">
                <a:solidFill>
                  <a:srgbClr val="000000"/>
                </a:solidFill>
                <a:latin typeface="宋体" panose="02010600030101010101" pitchFamily="2" charset="-122"/>
              </a:rPr>
              <a:t>，一种方法是在类定义体内定义成员函数，另一种方法是使用</a:t>
            </a:r>
            <a:r>
              <a:rPr lang="en-US" altLang="zh-CN" b="1">
                <a:solidFill>
                  <a:srgbClr val="3333FF"/>
                </a:solidFill>
                <a:latin typeface="Times New Roman" panose="02020603050405020304" pitchFamily="18" charset="0"/>
              </a:rPr>
              <a:t>inline</a:t>
            </a:r>
            <a:r>
              <a:rPr lang="zh-CN" altLang="en-US" sz="2600" b="1">
                <a:solidFill>
                  <a:srgbClr val="000000"/>
                </a:solidFill>
                <a:latin typeface="宋体" panose="02010600030101010101" pitchFamily="2" charset="-122"/>
              </a:rPr>
              <a:t>关键字。</a:t>
            </a:r>
            <a:endParaRPr lang="zh-CN" altLang="en-US" sz="2600" b="1">
              <a:solidFill>
                <a:srgbClr val="000000"/>
              </a:solidFill>
              <a:latin typeface="宋体" panose="02010600030101010101" pitchFamily="2" charset="-122"/>
            </a:endParaRPr>
          </a:p>
        </p:txBody>
      </p:sp>
      <p:grpSp>
        <p:nvGrpSpPr>
          <p:cNvPr id="27652" name="Group 4"/>
          <p:cNvGrpSpPr/>
          <p:nvPr/>
        </p:nvGrpSpPr>
        <p:grpSpPr bwMode="auto">
          <a:xfrm>
            <a:off x="7537450" y="5949950"/>
            <a:ext cx="2311400" cy="763588"/>
            <a:chOff x="3742" y="3657"/>
            <a:chExt cx="1905" cy="572"/>
          </a:xfrm>
        </p:grpSpPr>
        <p:pic>
          <p:nvPicPr>
            <p:cNvPr id="27653" name="Picture 5"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654" name="Group 6"/>
            <p:cNvGrpSpPr/>
            <p:nvPr/>
          </p:nvGrpSpPr>
          <p:grpSpPr bwMode="auto">
            <a:xfrm>
              <a:off x="3742" y="3657"/>
              <a:ext cx="1899" cy="572"/>
              <a:chOff x="4377" y="3884"/>
              <a:chExt cx="1175" cy="363"/>
            </a:xfrm>
          </p:grpSpPr>
          <p:pic>
            <p:nvPicPr>
              <p:cNvPr id="27655" name="Picture 7" descr="BD14801_"/>
              <p:cNvPicPr>
                <a:picLocks noChangeAspect="1" noChangeArrowheads="1"/>
              </p:cNvPicPr>
              <p:nvPr/>
            </p:nvPicPr>
            <p:blipFill>
              <a:blip r:embed="rId2">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6" name="Picture 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7" name="Picture 9" descr="00055"/>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8" name="Picture 10"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9" name="Picture 11" descr="BD14801_"/>
              <p:cNvPicPr>
                <a:picLocks noChangeAspect="1" noChangeArrowheads="1"/>
              </p:cNvPicPr>
              <p:nvPr/>
            </p:nvPicPr>
            <p:blipFill>
              <a:blip r:embed="rId5">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8005" name="Rectangle 5"/>
          <p:cNvSpPr>
            <a:spLocks noChangeArrowheads="1"/>
          </p:cNvSpPr>
          <p:nvPr/>
        </p:nvSpPr>
        <p:spPr bwMode="auto">
          <a:xfrm>
            <a:off x="1136650" y="1844675"/>
            <a:ext cx="4968875" cy="863600"/>
          </a:xfrm>
          <a:prstGeom prst="rect">
            <a:avLst/>
          </a:prstGeom>
          <a:solidFill>
            <a:srgbClr val="DDDDDD"/>
          </a:solidFill>
          <a:ln w="9525">
            <a:solidFill>
              <a:srgbClr val="9966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28003" name="Rectangle 3"/>
          <p:cNvSpPr>
            <a:spLocks noGrp="1" noChangeArrowheads="1"/>
          </p:cNvSpPr>
          <p:nvPr>
            <p:ph type="body" idx="1"/>
          </p:nvPr>
        </p:nvSpPr>
        <p:spPr>
          <a:xfrm>
            <a:off x="631825" y="1125538"/>
            <a:ext cx="8497888" cy="4679950"/>
          </a:xfrm>
          <a:noFill/>
          <a:extLst>
            <a:ext uri="{91240B29-F687-4F45-9708-019B960494DF}">
              <a14:hiddenLine xmlns:a14="http://schemas.microsoft.com/office/drawing/2010/main" w="9525">
                <a:solidFill>
                  <a:srgbClr val="FF0000"/>
                </a:solidFill>
                <a:miter lim="800000"/>
                <a:headEnd/>
                <a:tailEnd/>
              </a14:hiddenLine>
            </a:ext>
          </a:extLst>
        </p:spPr>
        <p:txBody>
          <a:bodyPr/>
          <a:lstStyle/>
          <a:p>
            <a:pPr eaLnBrk="1" hangingPunct="1">
              <a:lnSpc>
                <a:spcPct val="70000"/>
              </a:lnSpc>
              <a:buFont typeface="Wingdings" panose="05000000000000000000" pitchFamily="2" charset="2"/>
              <a:buNone/>
            </a:pPr>
            <a:r>
              <a:rPr lang="en-US" altLang="zh-CN" sz="2800" b="1">
                <a:solidFill>
                  <a:srgbClr val="3333FF"/>
                </a:solidFill>
                <a:latin typeface="Times New Roman" panose="02020603050405020304" pitchFamily="18" charset="0"/>
              </a:rPr>
              <a:t>class </a:t>
            </a:r>
            <a:r>
              <a:rPr lang="en-US" altLang="zh-CN" sz="2800" b="1">
                <a:latin typeface="Times New Roman" panose="02020603050405020304" pitchFamily="18" charset="0"/>
              </a:rPr>
              <a:t>Tdate{</a:t>
            </a:r>
            <a:endParaRPr lang="en-US" altLang="zh-CN" sz="2800" b="1">
              <a:latin typeface="Times New Roman" panose="02020603050405020304" pitchFamily="18" charset="0"/>
            </a:endParaRPr>
          </a:p>
          <a:p>
            <a:pPr eaLnBrk="1" hangingPunct="1">
              <a:lnSpc>
                <a:spcPct val="70000"/>
              </a:lnSpc>
              <a:buFont typeface="Wingdings" panose="05000000000000000000" pitchFamily="2" charset="2"/>
              <a:buNone/>
            </a:pPr>
            <a:r>
              <a:rPr lang="en-US" altLang="zh-CN" sz="2800" b="1">
                <a:solidFill>
                  <a:srgbClr val="3333FF"/>
                </a:solidFill>
                <a:latin typeface="Times New Roman" panose="02020603050405020304" pitchFamily="18" charset="0"/>
              </a:rPr>
              <a:t>public</a:t>
            </a:r>
            <a:r>
              <a:rPr lang="en-US" altLang="zh-CN" sz="2800" b="1">
                <a:latin typeface="Times New Roman" panose="02020603050405020304" pitchFamily="18" charset="0"/>
              </a:rPr>
              <a:t>:</a:t>
            </a:r>
            <a:endParaRPr lang="en-US" altLang="zh-CN" sz="2800" b="1">
              <a:latin typeface="Times New Roman" panose="02020603050405020304" pitchFamily="18" charset="0"/>
            </a:endParaRPr>
          </a:p>
          <a:p>
            <a:pPr eaLnBrk="1" hangingPunct="1">
              <a:lnSpc>
                <a:spcPct val="70000"/>
              </a:lnSpc>
              <a:buFont typeface="Wingdings" panose="05000000000000000000" pitchFamily="2" charset="2"/>
              <a:buNone/>
            </a:pPr>
            <a:r>
              <a:rPr lang="en-US" altLang="zh-CN" sz="2800" b="1">
                <a:latin typeface="Times New Roman" panose="02020603050405020304" pitchFamily="18" charset="0"/>
              </a:rPr>
              <a:t>     </a:t>
            </a:r>
            <a:r>
              <a:rPr lang="en-US" altLang="zh-CN" sz="2800" b="1">
                <a:solidFill>
                  <a:srgbClr val="3333FF"/>
                </a:solidFill>
                <a:latin typeface="Times New Roman" panose="02020603050405020304" pitchFamily="18" charset="0"/>
              </a:rPr>
              <a:t>void</a:t>
            </a:r>
            <a:r>
              <a:rPr lang="en-US" altLang="zh-CN" sz="2800" b="1">
                <a:latin typeface="Times New Roman" panose="02020603050405020304" pitchFamily="18" charset="0"/>
              </a:rPr>
              <a:t> Set(</a:t>
            </a:r>
            <a:r>
              <a:rPr lang="en-US" altLang="zh-CN" sz="2800" b="1">
                <a:solidFill>
                  <a:srgbClr val="3333FF"/>
                </a:solidFill>
                <a:latin typeface="Times New Roman" panose="02020603050405020304" pitchFamily="18" charset="0"/>
              </a:rPr>
              <a:t>int</a:t>
            </a:r>
            <a:r>
              <a:rPr lang="en-US" altLang="zh-CN" sz="2800" b="1">
                <a:latin typeface="Times New Roman" panose="02020603050405020304" pitchFamily="18" charset="0"/>
              </a:rPr>
              <a:t> m, </a:t>
            </a:r>
            <a:r>
              <a:rPr lang="en-US" altLang="zh-CN" sz="2800" b="1">
                <a:solidFill>
                  <a:srgbClr val="3333FF"/>
                </a:solidFill>
                <a:latin typeface="Times New Roman" panose="02020603050405020304" pitchFamily="18" charset="0"/>
              </a:rPr>
              <a:t>int</a:t>
            </a:r>
            <a:r>
              <a:rPr lang="en-US" altLang="zh-CN" sz="2800" b="1">
                <a:latin typeface="Times New Roman" panose="02020603050405020304" pitchFamily="18" charset="0"/>
              </a:rPr>
              <a:t> d, </a:t>
            </a:r>
            <a:r>
              <a:rPr lang="en-US" altLang="zh-CN" sz="2800" b="1">
                <a:solidFill>
                  <a:srgbClr val="3333FF"/>
                </a:solidFill>
                <a:latin typeface="Times New Roman" panose="02020603050405020304" pitchFamily="18" charset="0"/>
              </a:rPr>
              <a:t>int</a:t>
            </a:r>
            <a:r>
              <a:rPr lang="en-US" altLang="zh-CN" sz="2800" b="1">
                <a:latin typeface="Times New Roman" panose="02020603050405020304" pitchFamily="18" charset="0"/>
              </a:rPr>
              <a:t> y)                 </a:t>
            </a:r>
            <a:r>
              <a:rPr lang="en-US" altLang="zh-CN" sz="2800" b="1" i="1">
                <a:solidFill>
                  <a:srgbClr val="008000"/>
                </a:solidFill>
                <a:latin typeface="Times New Roman" panose="02020603050405020304" pitchFamily="18" charset="0"/>
              </a:rPr>
              <a:t>//</a:t>
            </a:r>
            <a:r>
              <a:rPr lang="zh-CN" altLang="en-US" sz="2800" b="1" i="1">
                <a:solidFill>
                  <a:srgbClr val="008000"/>
                </a:solidFill>
                <a:latin typeface="楷体_GB2312" pitchFamily="49" charset="-122"/>
                <a:ea typeface="楷体_GB2312" pitchFamily="49" charset="-122"/>
              </a:rPr>
              <a:t>内联函数</a:t>
            </a:r>
            <a:endParaRPr lang="zh-CN" altLang="en-US" sz="4000" b="1" i="1">
              <a:solidFill>
                <a:srgbClr val="008000"/>
              </a:solidFill>
              <a:latin typeface="楷体_GB2312" pitchFamily="49" charset="-122"/>
              <a:ea typeface="楷体_GB2312" pitchFamily="49" charset="-122"/>
            </a:endParaRPr>
          </a:p>
          <a:p>
            <a:pPr eaLnBrk="1" hangingPunct="1">
              <a:lnSpc>
                <a:spcPct val="70000"/>
              </a:lnSpc>
              <a:buFont typeface="Wingdings" panose="05000000000000000000" pitchFamily="2" charset="2"/>
              <a:buNone/>
            </a:pPr>
            <a:r>
              <a:rPr lang="zh-CN" altLang="en-US" sz="2800" b="1">
                <a:latin typeface="Times New Roman" panose="02020603050405020304" pitchFamily="18" charset="0"/>
              </a:rPr>
              <a:t>     </a:t>
            </a:r>
            <a:r>
              <a:rPr lang="en-US" altLang="zh-CN" sz="2800" b="1">
                <a:latin typeface="Times New Roman" panose="02020603050405020304" pitchFamily="18" charset="0"/>
              </a:rPr>
              <a:t>{   month=m; day=d; year=y;  }</a:t>
            </a:r>
            <a:endParaRPr lang="en-US" altLang="zh-CN" sz="2800" b="1">
              <a:latin typeface="Times New Roman" panose="02020603050405020304" pitchFamily="18" charset="0"/>
            </a:endParaRPr>
          </a:p>
          <a:p>
            <a:pPr eaLnBrk="1" hangingPunct="1">
              <a:lnSpc>
                <a:spcPct val="60000"/>
              </a:lnSpc>
              <a:spcBef>
                <a:spcPct val="50000"/>
              </a:spcBef>
              <a:buClrTx/>
              <a:buSzTx/>
              <a:buFontTx/>
              <a:buNone/>
            </a:pPr>
            <a:r>
              <a:rPr lang="en-US" altLang="zh-CN" sz="2800" b="1">
                <a:latin typeface="Times New Roman" panose="02020603050405020304" pitchFamily="18" charset="0"/>
              </a:rPr>
              <a:t>     </a:t>
            </a:r>
            <a:r>
              <a:rPr lang="en-US" altLang="zh-CN" sz="2800" b="1">
                <a:solidFill>
                  <a:srgbClr val="3333FF"/>
                </a:solidFill>
                <a:latin typeface="Times New Roman" panose="02020603050405020304" pitchFamily="18" charset="0"/>
              </a:rPr>
              <a:t>int</a:t>
            </a:r>
            <a:r>
              <a:rPr lang="en-US" altLang="zh-CN" sz="2800" b="1">
                <a:latin typeface="Times New Roman" panose="02020603050405020304" pitchFamily="18" charset="0"/>
              </a:rPr>
              <a:t>  isLeapYear();                              </a:t>
            </a:r>
            <a:r>
              <a:rPr lang="en-US" altLang="zh-CN" sz="2800" b="1" i="1">
                <a:solidFill>
                  <a:srgbClr val="008000"/>
                </a:solidFill>
                <a:latin typeface="Times New Roman" panose="02020603050405020304" pitchFamily="18" charset="0"/>
              </a:rPr>
              <a:t>//</a:t>
            </a:r>
            <a:r>
              <a:rPr lang="zh-CN" altLang="en-US" sz="2800" b="1" i="1">
                <a:solidFill>
                  <a:srgbClr val="008000"/>
                </a:solidFill>
                <a:latin typeface="Times New Roman" panose="02020603050405020304" pitchFamily="18" charset="0"/>
              </a:rPr>
              <a:t>外</a:t>
            </a:r>
            <a:r>
              <a:rPr lang="zh-CN" altLang="en-US" sz="2800" b="1" i="1">
                <a:solidFill>
                  <a:srgbClr val="008000"/>
                </a:solidFill>
                <a:latin typeface="楷体_GB2312" pitchFamily="49" charset="-122"/>
                <a:ea typeface="楷体_GB2312" pitchFamily="49" charset="-122"/>
              </a:rPr>
              <a:t>联函数</a:t>
            </a:r>
            <a:endParaRPr lang="en-US" altLang="zh-CN" sz="2800" b="1">
              <a:latin typeface="Times New Roman" panose="02020603050405020304" pitchFamily="18" charset="0"/>
            </a:endParaRPr>
          </a:p>
          <a:p>
            <a:pPr eaLnBrk="1" hangingPunct="1">
              <a:lnSpc>
                <a:spcPct val="60000"/>
              </a:lnSpc>
              <a:spcBef>
                <a:spcPct val="50000"/>
              </a:spcBef>
              <a:buClrTx/>
              <a:buSzTx/>
              <a:buFontTx/>
              <a:buNone/>
            </a:pPr>
            <a:r>
              <a:rPr lang="en-US" altLang="zh-CN" sz="2800" b="1">
                <a:latin typeface="Times New Roman" panose="02020603050405020304" pitchFamily="18" charset="0"/>
              </a:rPr>
              <a:t>     </a:t>
            </a:r>
            <a:r>
              <a:rPr lang="en-US" altLang="zh-CN" sz="2800" b="1">
                <a:solidFill>
                  <a:srgbClr val="3333FF"/>
                </a:solidFill>
                <a:latin typeface="Times New Roman" panose="02020603050405020304" pitchFamily="18" charset="0"/>
              </a:rPr>
              <a:t>void</a:t>
            </a:r>
            <a:r>
              <a:rPr lang="en-US" altLang="zh-CN" sz="2800" b="1">
                <a:latin typeface="Times New Roman" panose="02020603050405020304" pitchFamily="18" charset="0"/>
              </a:rPr>
              <a:t>  Print();                                      </a:t>
            </a:r>
            <a:r>
              <a:rPr lang="en-US" altLang="zh-CN" sz="2800" b="1" i="1">
                <a:solidFill>
                  <a:srgbClr val="008000"/>
                </a:solidFill>
                <a:latin typeface="Times New Roman" panose="02020603050405020304" pitchFamily="18" charset="0"/>
              </a:rPr>
              <a:t>//</a:t>
            </a:r>
            <a:r>
              <a:rPr lang="zh-CN" altLang="en-US" sz="2800" b="1" i="1">
                <a:solidFill>
                  <a:srgbClr val="008000"/>
                </a:solidFill>
                <a:latin typeface="Times New Roman" panose="02020603050405020304" pitchFamily="18" charset="0"/>
              </a:rPr>
              <a:t>外</a:t>
            </a:r>
            <a:r>
              <a:rPr lang="zh-CN" altLang="en-US" sz="2800" b="1" i="1">
                <a:solidFill>
                  <a:srgbClr val="008000"/>
                </a:solidFill>
                <a:latin typeface="楷体_GB2312" pitchFamily="49" charset="-122"/>
                <a:ea typeface="楷体_GB2312" pitchFamily="49" charset="-122"/>
              </a:rPr>
              <a:t>联函数</a:t>
            </a:r>
            <a:endParaRPr lang="en-US" altLang="zh-CN" sz="2800" b="1">
              <a:latin typeface="Times New Roman" panose="02020603050405020304" pitchFamily="18" charset="0"/>
            </a:endParaRPr>
          </a:p>
          <a:p>
            <a:pPr eaLnBrk="1" hangingPunct="1">
              <a:lnSpc>
                <a:spcPct val="70000"/>
              </a:lnSpc>
              <a:buFont typeface="Wingdings" panose="05000000000000000000" pitchFamily="2" charset="2"/>
              <a:buNone/>
            </a:pPr>
            <a:r>
              <a:rPr lang="en-US" altLang="zh-CN" sz="2800" b="1">
                <a:solidFill>
                  <a:srgbClr val="3333FF"/>
                </a:solidFill>
                <a:latin typeface="Times New Roman" panose="02020603050405020304" pitchFamily="18" charset="0"/>
              </a:rPr>
              <a:t>private</a:t>
            </a:r>
            <a:r>
              <a:rPr lang="en-US" altLang="zh-CN" sz="2800" b="1">
                <a:latin typeface="Times New Roman" panose="02020603050405020304" pitchFamily="18" charset="0"/>
              </a:rPr>
              <a:t>:</a:t>
            </a:r>
            <a:endParaRPr lang="en-US" altLang="zh-CN" sz="2800" b="1">
              <a:latin typeface="Times New Roman" panose="02020603050405020304" pitchFamily="18" charset="0"/>
            </a:endParaRPr>
          </a:p>
          <a:p>
            <a:pPr eaLnBrk="1" hangingPunct="1">
              <a:lnSpc>
                <a:spcPct val="70000"/>
              </a:lnSpc>
              <a:buFont typeface="Wingdings" panose="05000000000000000000" pitchFamily="2" charset="2"/>
              <a:buNone/>
            </a:pPr>
            <a:r>
              <a:rPr lang="en-US" altLang="zh-CN" sz="2800" b="1">
                <a:latin typeface="Times New Roman" panose="02020603050405020304" pitchFamily="18" charset="0"/>
              </a:rPr>
              <a:t>     </a:t>
            </a:r>
            <a:r>
              <a:rPr lang="en-US" altLang="zh-CN" sz="2800" b="1">
                <a:solidFill>
                  <a:srgbClr val="3333FF"/>
                </a:solidFill>
                <a:latin typeface="Times New Roman" panose="02020603050405020304" pitchFamily="18" charset="0"/>
              </a:rPr>
              <a:t>int</a:t>
            </a:r>
            <a:r>
              <a:rPr lang="en-US" altLang="zh-CN" sz="2800" b="1">
                <a:latin typeface="Times New Roman" panose="02020603050405020304" pitchFamily="18" charset="0"/>
              </a:rPr>
              <a:t> month;</a:t>
            </a:r>
            <a:endParaRPr lang="en-US" altLang="zh-CN" sz="2800" b="1">
              <a:latin typeface="Times New Roman" panose="02020603050405020304" pitchFamily="18" charset="0"/>
            </a:endParaRPr>
          </a:p>
          <a:p>
            <a:pPr eaLnBrk="1" hangingPunct="1">
              <a:lnSpc>
                <a:spcPct val="70000"/>
              </a:lnSpc>
              <a:buFont typeface="Wingdings" panose="05000000000000000000" pitchFamily="2" charset="2"/>
              <a:buNone/>
            </a:pPr>
            <a:r>
              <a:rPr lang="en-US" altLang="zh-CN" sz="2800" b="1">
                <a:latin typeface="Times New Roman" panose="02020603050405020304" pitchFamily="18" charset="0"/>
              </a:rPr>
              <a:t>     </a:t>
            </a:r>
            <a:r>
              <a:rPr lang="en-US" altLang="zh-CN" sz="2800" b="1">
                <a:solidFill>
                  <a:srgbClr val="3333FF"/>
                </a:solidFill>
                <a:latin typeface="Times New Roman" panose="02020603050405020304" pitchFamily="18" charset="0"/>
              </a:rPr>
              <a:t>int</a:t>
            </a:r>
            <a:r>
              <a:rPr lang="en-US" altLang="zh-CN" sz="2800" b="1">
                <a:latin typeface="Times New Roman" panose="02020603050405020304" pitchFamily="18" charset="0"/>
              </a:rPr>
              <a:t> day;</a:t>
            </a:r>
            <a:endParaRPr lang="en-US" altLang="zh-CN" sz="2800" b="1">
              <a:latin typeface="Times New Roman" panose="02020603050405020304" pitchFamily="18" charset="0"/>
            </a:endParaRPr>
          </a:p>
          <a:p>
            <a:pPr eaLnBrk="1" hangingPunct="1">
              <a:lnSpc>
                <a:spcPct val="70000"/>
              </a:lnSpc>
              <a:buFont typeface="Wingdings" panose="05000000000000000000" pitchFamily="2" charset="2"/>
              <a:buNone/>
            </a:pPr>
            <a:r>
              <a:rPr lang="en-US" altLang="zh-CN" sz="2800" b="1">
                <a:latin typeface="Times New Roman" panose="02020603050405020304" pitchFamily="18" charset="0"/>
              </a:rPr>
              <a:t>     </a:t>
            </a:r>
            <a:r>
              <a:rPr lang="en-US" altLang="zh-CN" sz="2800" b="1">
                <a:solidFill>
                  <a:srgbClr val="3333FF"/>
                </a:solidFill>
                <a:latin typeface="Times New Roman" panose="02020603050405020304" pitchFamily="18" charset="0"/>
              </a:rPr>
              <a:t>int</a:t>
            </a:r>
            <a:r>
              <a:rPr lang="en-US" altLang="zh-CN" sz="2800" b="1">
                <a:latin typeface="Times New Roman" panose="02020603050405020304" pitchFamily="18" charset="0"/>
              </a:rPr>
              <a:t> year;</a:t>
            </a:r>
            <a:endParaRPr lang="en-US" altLang="zh-CN" sz="2800" b="1">
              <a:latin typeface="Times New Roman" panose="02020603050405020304" pitchFamily="18" charset="0"/>
            </a:endParaRPr>
          </a:p>
          <a:p>
            <a:pPr eaLnBrk="1" hangingPunct="1">
              <a:lnSpc>
                <a:spcPct val="70000"/>
              </a:lnSpc>
              <a:buFont typeface="Wingdings" panose="05000000000000000000" pitchFamily="2" charset="2"/>
              <a:buNone/>
            </a:pPr>
            <a:r>
              <a:rPr lang="en-US" altLang="zh-CN" sz="2800" b="1">
                <a:latin typeface="Times New Roman" panose="02020603050405020304" pitchFamily="18" charset="0"/>
              </a:rPr>
              <a:t>};  </a:t>
            </a:r>
            <a:endParaRPr lang="zh-CN" altLang="en-US" sz="2800" b="1">
              <a:latin typeface="Times New Roman" panose="02020603050405020304" pitchFamily="18" charset="0"/>
            </a:endParaRPr>
          </a:p>
        </p:txBody>
      </p:sp>
      <p:sp>
        <p:nvSpPr>
          <p:cNvPr id="28676" name="Rectangle 4"/>
          <p:cNvSpPr>
            <a:spLocks noChangeArrowheads="1"/>
          </p:cNvSpPr>
          <p:nvPr/>
        </p:nvSpPr>
        <p:spPr bwMode="auto">
          <a:xfrm>
            <a:off x="128588" y="404813"/>
            <a:ext cx="9632950" cy="6264275"/>
          </a:xfrm>
          <a:prstGeom prst="rect">
            <a:avLst/>
          </a:prstGeom>
          <a:noFill/>
          <a:ln w="9525">
            <a:solidFill>
              <a:srgbClr val="996633"/>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28677" name="Rectangle 2"/>
          <p:cNvSpPr>
            <a:spLocks noGrp="1" noChangeArrowheads="1"/>
          </p:cNvSpPr>
          <p:nvPr>
            <p:ph type="title"/>
          </p:nvPr>
        </p:nvSpPr>
        <p:spPr>
          <a:xfrm>
            <a:off x="560388" y="188913"/>
            <a:ext cx="8856662" cy="576262"/>
          </a:xfrm>
          <a:solidFill>
            <a:srgbClr val="FFEFFF"/>
          </a:solidFill>
          <a:ln>
            <a:solidFill>
              <a:srgbClr val="996633"/>
            </a:solidFill>
            <a:miter lim="800000"/>
          </a:ln>
        </p:spPr>
        <p:txBody>
          <a:bodyPr/>
          <a:lstStyle/>
          <a:p>
            <a:pPr algn="ctr" eaLnBrk="1" hangingPunct="1">
              <a:lnSpc>
                <a:spcPct val="110000"/>
              </a:lnSpc>
            </a:pPr>
            <a:r>
              <a:rPr lang="zh-CN" altLang="en-US" sz="2800" b="1">
                <a:solidFill>
                  <a:srgbClr val="CC0000"/>
                </a:solidFill>
                <a:latin typeface="黑体" panose="02010609060101010101" pitchFamily="2" charset="-122"/>
                <a:ea typeface="黑体" panose="02010609060101010101" pitchFamily="2" charset="-122"/>
              </a:rPr>
              <a:t>内联函数定义方法一</a:t>
            </a:r>
            <a:r>
              <a:rPr lang="zh-CN" altLang="en-US" sz="2800" b="1">
                <a:solidFill>
                  <a:srgbClr val="3333FF"/>
                </a:solidFill>
                <a:latin typeface="黑体" panose="02010609060101010101" pitchFamily="2" charset="-122"/>
                <a:ea typeface="黑体" panose="02010609060101010101" pitchFamily="2" charset="-122"/>
              </a:rPr>
              <a:t>：在类定义体内定义（隐式内联）</a:t>
            </a:r>
            <a:endParaRPr lang="zh-CN" altLang="en-US" sz="2800" b="1">
              <a:solidFill>
                <a:srgbClr val="3333FF"/>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28003"/>
                                        </p:tgtEl>
                                        <p:attrNameLst>
                                          <p:attrName>style.visibility</p:attrName>
                                        </p:attrNameLst>
                                      </p:cBhvr>
                                      <p:to>
                                        <p:strVal val="visible"/>
                                      </p:to>
                                    </p:set>
                                    <p:animEffect transition="in" filter="strips(downLeft)">
                                      <p:cBhvr>
                                        <p:cTn id="7" dur="500"/>
                                        <p:tgtEl>
                                          <p:spTgt spid="12800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28005"/>
                                        </p:tgtEl>
                                        <p:attrNameLst>
                                          <p:attrName>style.visibility</p:attrName>
                                        </p:attrNameLst>
                                      </p:cBhvr>
                                      <p:to>
                                        <p:strVal val="visible"/>
                                      </p:to>
                                    </p:set>
                                    <p:animEffect transition="in" filter="box(in)">
                                      <p:cBhvr>
                                        <p:cTn id="12" dur="500"/>
                                        <p:tgtEl>
                                          <p:spTgt spid="1280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5" grpId="0" animBg="1"/>
      <p:bldP spid="12800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ChangeArrowheads="1"/>
          </p:cNvSpPr>
          <p:nvPr/>
        </p:nvSpPr>
        <p:spPr bwMode="auto">
          <a:xfrm>
            <a:off x="1928813" y="692150"/>
            <a:ext cx="6840537" cy="884238"/>
          </a:xfrm>
          <a:prstGeom prst="rect">
            <a:avLst/>
          </a:prstGeom>
          <a:noFill/>
          <a:ln>
            <a:noFill/>
          </a:ln>
          <a:effectLst>
            <a:outerShdw dist="35921" dir="13500000" algn="ctr" rotWithShape="0">
              <a:srgbClr val="CC9900"/>
            </a:outerShdw>
          </a:effectLst>
        </p:spPr>
        <p:txBody>
          <a:bodyPr anchor="b"/>
          <a:lstStyle/>
          <a:p>
            <a:pPr eaLnBrk="1" hangingPunct="1">
              <a:defRPr/>
            </a:pPr>
            <a:r>
              <a:rPr kumimoji="1" lang="zh-CN" altLang="en-US" sz="6000" b="1">
                <a:solidFill>
                  <a:schemeClr val="tx2"/>
                </a:solidFill>
                <a:effectLst>
                  <a:outerShdw blurRad="38100" dist="38100" dir="2700000" algn="tl">
                    <a:srgbClr val="C0C0C0"/>
                  </a:outerShdw>
                </a:effectLst>
                <a:latin typeface="黑体" panose="02010609060101010101" pitchFamily="2" charset="-122"/>
                <a:ea typeface="黑体" panose="02010609060101010101" pitchFamily="2" charset="-122"/>
              </a:rPr>
              <a:t>第</a:t>
            </a:r>
            <a:r>
              <a:rPr kumimoji="1" lang="en-US" altLang="zh-CN" sz="6000" b="1">
                <a:solidFill>
                  <a:schemeClr val="tx2"/>
                </a:solidFill>
                <a:effectLst>
                  <a:outerShdw blurRad="38100" dist="38100" dir="2700000" algn="tl">
                    <a:srgbClr val="C0C0C0"/>
                  </a:outerShdw>
                </a:effectLst>
                <a:latin typeface="黑体" panose="02010609060101010101" pitchFamily="2" charset="-122"/>
                <a:ea typeface="黑体" panose="02010609060101010101" pitchFamily="2" charset="-122"/>
              </a:rPr>
              <a:t>3</a:t>
            </a:r>
            <a:r>
              <a:rPr kumimoji="1" lang="zh-CN" altLang="en-US" sz="6000" b="1">
                <a:solidFill>
                  <a:schemeClr val="tx2"/>
                </a:solidFill>
                <a:effectLst>
                  <a:outerShdw blurRad="38100" dist="38100" dir="2700000" algn="tl">
                    <a:srgbClr val="C0C0C0"/>
                  </a:outerShdw>
                </a:effectLst>
                <a:latin typeface="黑体" panose="02010609060101010101" pitchFamily="2" charset="-122"/>
                <a:ea typeface="黑体" panose="02010609060101010101" pitchFamily="2" charset="-122"/>
              </a:rPr>
              <a:t>章   类和对象</a:t>
            </a:r>
            <a:endParaRPr kumimoji="1" lang="zh-CN" altLang="en-US" sz="6000" b="1">
              <a:solidFill>
                <a:schemeClr val="tx2"/>
              </a:solidFill>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14693" name="Text Box 5"/>
          <p:cNvSpPr txBox="1">
            <a:spLocks noChangeArrowheads="1"/>
          </p:cNvSpPr>
          <p:nvPr/>
        </p:nvSpPr>
        <p:spPr bwMode="auto">
          <a:xfrm>
            <a:off x="1852613" y="2349500"/>
            <a:ext cx="6624637" cy="3405188"/>
          </a:xfrm>
          <a:prstGeom prst="rect">
            <a:avLst/>
          </a:prstGeom>
          <a:noFill/>
          <a:ln>
            <a:noFill/>
          </a:ln>
          <a:effec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20000"/>
              </a:spcBef>
              <a:buClr>
                <a:schemeClr val="folHlink"/>
              </a:buClr>
              <a:buSzPct val="60000"/>
              <a:buFont typeface="Wingdings" panose="05000000000000000000" pitchFamily="2" charset="2"/>
              <a:buNone/>
              <a:defRPr/>
            </a:pPr>
            <a:r>
              <a:rPr kumimoji="0" lang="en-US" altLang="zh-CN" sz="3000" b="1" dirty="0">
                <a:solidFill>
                  <a:schemeClr val="tx2"/>
                </a:solidFill>
                <a:effectLst>
                  <a:outerShdw blurRad="38100" dist="38100" dir="2700000" algn="tl">
                    <a:srgbClr val="C0C0C0"/>
                  </a:outerShdw>
                </a:effectLst>
                <a:latin typeface="Tahoma" panose="020B0604030504040204" pitchFamily="34" charset="0"/>
                <a:hlinkClick r:id="rId1" action="ppaction://hlinksldjump"/>
              </a:rPr>
              <a:t>3.1</a:t>
            </a:r>
            <a:r>
              <a:rPr kumimoji="0" lang="en-US" altLang="zh-CN" sz="3000" b="1" dirty="0">
                <a:solidFill>
                  <a:schemeClr val="tx2"/>
                </a:solidFill>
                <a:effectLst>
                  <a:outerShdw blurRad="38100" dist="38100" dir="2700000" algn="tl">
                    <a:srgbClr val="C0C0C0"/>
                  </a:outerShdw>
                </a:effectLst>
                <a:latin typeface="Tahoma" panose="020B0604030504040204" pitchFamily="34" charset="0"/>
              </a:rPr>
              <a:t>  </a:t>
            </a:r>
            <a:r>
              <a:rPr kumimoji="0" lang="zh-CN" altLang="en-US" sz="3000" b="1" dirty="0">
                <a:solidFill>
                  <a:schemeClr val="tx2"/>
                </a:solidFill>
                <a:effectLst>
                  <a:outerShdw blurRad="38100" dist="38100" dir="2700000" algn="tl">
                    <a:srgbClr val="C0C0C0"/>
                  </a:outerShdw>
                </a:effectLst>
                <a:latin typeface="Tahoma" panose="020B0604030504040204" pitchFamily="34" charset="0"/>
              </a:rPr>
              <a:t>类</a:t>
            </a:r>
            <a:endParaRPr kumimoji="0" lang="zh-CN" altLang="en-US" sz="3000" b="1" dirty="0">
              <a:solidFill>
                <a:schemeClr val="tx2"/>
              </a:solidFill>
              <a:effectLst>
                <a:outerShdw blurRad="38100" dist="38100" dir="2700000" algn="tl">
                  <a:srgbClr val="C0C0C0"/>
                </a:outerShdw>
              </a:effectLst>
              <a:latin typeface="Tahoma" panose="020B0604030504040204" pitchFamily="34" charset="0"/>
            </a:endParaRPr>
          </a:p>
          <a:p>
            <a:pPr eaLnBrk="1" hangingPunct="1">
              <a:spcBef>
                <a:spcPct val="20000"/>
              </a:spcBef>
              <a:buClr>
                <a:schemeClr val="folHlink"/>
              </a:buClr>
              <a:buSzPct val="60000"/>
              <a:buFont typeface="Wingdings" panose="05000000000000000000" pitchFamily="2" charset="2"/>
              <a:buNone/>
              <a:defRPr/>
            </a:pPr>
            <a:r>
              <a:rPr kumimoji="0" lang="en-US" altLang="zh-CN" sz="3000" b="1" dirty="0">
                <a:solidFill>
                  <a:schemeClr val="tx2"/>
                </a:solidFill>
                <a:effectLst>
                  <a:outerShdw blurRad="38100" dist="38100" dir="2700000" algn="tl">
                    <a:srgbClr val="C0C0C0"/>
                  </a:outerShdw>
                </a:effectLst>
                <a:latin typeface="Tahoma" panose="020B0604030504040204" pitchFamily="34" charset="0"/>
                <a:hlinkClick r:id="rId2" action="ppaction://hlinksldjump"/>
              </a:rPr>
              <a:t>3.2</a:t>
            </a:r>
            <a:r>
              <a:rPr kumimoji="0" lang="en-US" altLang="zh-CN" sz="3000" b="1" dirty="0">
                <a:solidFill>
                  <a:schemeClr val="tx2"/>
                </a:solidFill>
                <a:effectLst>
                  <a:outerShdw blurRad="38100" dist="38100" dir="2700000" algn="tl">
                    <a:srgbClr val="C0C0C0"/>
                  </a:outerShdw>
                </a:effectLst>
                <a:latin typeface="Tahoma" panose="020B0604030504040204" pitchFamily="34" charset="0"/>
              </a:rPr>
              <a:t>  </a:t>
            </a:r>
            <a:r>
              <a:rPr kumimoji="0" lang="zh-CN" altLang="en-US" sz="3000" b="1" dirty="0">
                <a:solidFill>
                  <a:schemeClr val="tx2"/>
                </a:solidFill>
                <a:effectLst>
                  <a:outerShdw blurRad="38100" dist="38100" dir="2700000" algn="tl">
                    <a:srgbClr val="C0C0C0"/>
                  </a:outerShdw>
                </a:effectLst>
                <a:latin typeface="Tahoma" panose="020B0604030504040204" pitchFamily="34" charset="0"/>
              </a:rPr>
              <a:t>对象</a:t>
            </a:r>
            <a:endParaRPr kumimoji="0" lang="zh-CN" altLang="en-US" sz="3000" b="1" dirty="0">
              <a:solidFill>
                <a:schemeClr val="tx2"/>
              </a:solidFill>
              <a:effectLst>
                <a:outerShdw blurRad="38100" dist="38100" dir="2700000" algn="tl">
                  <a:srgbClr val="C0C0C0"/>
                </a:outerShdw>
              </a:effectLst>
              <a:latin typeface="Tahoma" panose="020B0604030504040204" pitchFamily="34" charset="0"/>
            </a:endParaRPr>
          </a:p>
          <a:p>
            <a:pPr eaLnBrk="1" hangingPunct="1">
              <a:spcBef>
                <a:spcPct val="20000"/>
              </a:spcBef>
              <a:buClr>
                <a:schemeClr val="folHlink"/>
              </a:buClr>
              <a:buSzPct val="60000"/>
              <a:buFont typeface="Wingdings" panose="05000000000000000000" pitchFamily="2" charset="2"/>
              <a:buNone/>
              <a:defRPr/>
            </a:pPr>
            <a:r>
              <a:rPr kumimoji="0" lang="en-US" altLang="zh-CN" sz="3000" b="1" dirty="0">
                <a:solidFill>
                  <a:schemeClr val="tx2"/>
                </a:solidFill>
                <a:effectLst>
                  <a:outerShdw blurRad="38100" dist="38100" dir="2700000" algn="tl">
                    <a:srgbClr val="C0C0C0"/>
                  </a:outerShdw>
                </a:effectLst>
                <a:latin typeface="Tahoma" panose="020B0604030504040204" pitchFamily="34" charset="0"/>
                <a:hlinkClick r:id="rId3" action="ppaction://hlinksldjump"/>
              </a:rPr>
              <a:t>3.3 </a:t>
            </a:r>
            <a:r>
              <a:rPr kumimoji="0" lang="en-US" altLang="zh-CN" sz="3000" b="1" dirty="0">
                <a:solidFill>
                  <a:schemeClr val="tx2"/>
                </a:solidFill>
                <a:effectLst>
                  <a:outerShdw blurRad="38100" dist="38100" dir="2700000" algn="tl">
                    <a:srgbClr val="C0C0C0"/>
                  </a:outerShdw>
                </a:effectLst>
                <a:latin typeface="Tahoma" panose="020B0604030504040204" pitchFamily="34" charset="0"/>
              </a:rPr>
              <a:t> </a:t>
            </a:r>
            <a:r>
              <a:rPr kumimoji="0" lang="zh-CN" altLang="en-US" sz="3000" b="1" dirty="0">
                <a:solidFill>
                  <a:schemeClr val="tx2"/>
                </a:solidFill>
                <a:effectLst>
                  <a:outerShdw blurRad="38100" dist="38100" dir="2700000" algn="tl">
                    <a:srgbClr val="C0C0C0"/>
                  </a:outerShdw>
                </a:effectLst>
                <a:latin typeface="Tahoma" panose="020B0604030504040204" pitchFamily="34" charset="0"/>
              </a:rPr>
              <a:t>构造函数和析构函数</a:t>
            </a:r>
            <a:endParaRPr kumimoji="0" lang="en-US" altLang="zh-CN" sz="3000" b="1" dirty="0">
              <a:solidFill>
                <a:schemeClr val="tx2"/>
              </a:solidFill>
              <a:effectLst>
                <a:outerShdw blurRad="38100" dist="38100" dir="2700000" algn="tl">
                  <a:srgbClr val="C0C0C0"/>
                </a:outerShdw>
              </a:effectLst>
              <a:latin typeface="Tahoma" panose="020B0604030504040204" pitchFamily="34" charset="0"/>
            </a:endParaRPr>
          </a:p>
          <a:p>
            <a:pPr eaLnBrk="1" hangingPunct="1">
              <a:spcBef>
                <a:spcPct val="20000"/>
              </a:spcBef>
              <a:buClr>
                <a:schemeClr val="folHlink"/>
              </a:buClr>
              <a:buSzPct val="60000"/>
              <a:buFont typeface="Wingdings" panose="05000000000000000000" pitchFamily="2" charset="2"/>
              <a:buNone/>
              <a:defRPr/>
            </a:pPr>
            <a:r>
              <a:rPr kumimoji="0" lang="en-US" altLang="zh-CN" sz="3000" b="1" dirty="0">
                <a:solidFill>
                  <a:schemeClr val="tx2"/>
                </a:solidFill>
                <a:effectLst>
                  <a:outerShdw blurRad="38100" dist="38100" dir="2700000" algn="tl">
                    <a:srgbClr val="C0C0C0"/>
                  </a:outerShdw>
                </a:effectLst>
                <a:latin typeface="Tahoma" panose="020B0604030504040204" pitchFamily="34" charset="0"/>
              </a:rPr>
              <a:t>3.4   </a:t>
            </a:r>
            <a:r>
              <a:rPr kumimoji="0" lang="zh-CN" altLang="en-US" sz="3000" b="1" dirty="0">
                <a:solidFill>
                  <a:schemeClr val="tx2"/>
                </a:solidFill>
                <a:effectLst>
                  <a:outerShdw blurRad="38100" dist="38100" dir="2700000" algn="tl">
                    <a:srgbClr val="C0C0C0"/>
                  </a:outerShdw>
                </a:effectLst>
                <a:latin typeface="Tahoma" panose="020B0604030504040204" pitchFamily="34" charset="0"/>
              </a:rPr>
              <a:t>类的聚集</a:t>
            </a:r>
            <a:r>
              <a:rPr kumimoji="0" lang="en-US" altLang="zh-CN" sz="3000" b="1" dirty="0">
                <a:solidFill>
                  <a:schemeClr val="tx2"/>
                </a:solidFill>
                <a:effectLst>
                  <a:outerShdw blurRad="38100" dist="38100" dir="2700000" algn="tl">
                    <a:srgbClr val="C0C0C0"/>
                  </a:outerShdw>
                </a:effectLst>
                <a:latin typeface="Tahoma" panose="020B0604030504040204" pitchFamily="34" charset="0"/>
              </a:rPr>
              <a:t>——</a:t>
            </a:r>
            <a:r>
              <a:rPr kumimoji="0" lang="zh-CN" altLang="en-US" sz="3000" b="1" dirty="0">
                <a:solidFill>
                  <a:schemeClr val="tx2"/>
                </a:solidFill>
                <a:effectLst>
                  <a:outerShdw blurRad="38100" dist="38100" dir="2700000" algn="tl">
                    <a:srgbClr val="C0C0C0"/>
                  </a:outerShdw>
                </a:effectLst>
                <a:latin typeface="Tahoma" panose="020B0604030504040204" pitchFamily="34" charset="0"/>
              </a:rPr>
              <a:t>对象成员（自学）</a:t>
            </a:r>
            <a:endParaRPr kumimoji="0" lang="zh-CN" altLang="en-US" sz="3000" b="1" dirty="0">
              <a:solidFill>
                <a:schemeClr val="tx2"/>
              </a:solidFill>
              <a:effectLst>
                <a:outerShdw blurRad="38100" dist="38100" dir="2700000" algn="tl">
                  <a:srgbClr val="C0C0C0"/>
                </a:outerShdw>
              </a:effectLst>
              <a:latin typeface="Tahoma" panose="020B0604030504040204" pitchFamily="34" charset="0"/>
            </a:endParaRPr>
          </a:p>
          <a:p>
            <a:pPr eaLnBrk="1" hangingPunct="1">
              <a:spcBef>
                <a:spcPct val="20000"/>
              </a:spcBef>
              <a:buClr>
                <a:schemeClr val="folHlink"/>
              </a:buClr>
              <a:buSzPct val="60000"/>
              <a:buFont typeface="Wingdings" panose="05000000000000000000" pitchFamily="2" charset="2"/>
              <a:buNone/>
              <a:defRPr/>
            </a:pPr>
            <a:r>
              <a:rPr kumimoji="0" lang="en-US" altLang="zh-CN" sz="3000" b="1" dirty="0">
                <a:solidFill>
                  <a:schemeClr val="tx2"/>
                </a:solidFill>
                <a:effectLst>
                  <a:outerShdw blurRad="38100" dist="38100" dir="2700000" algn="tl">
                    <a:srgbClr val="C0C0C0"/>
                  </a:outerShdw>
                </a:effectLst>
                <a:latin typeface="Tahoma" panose="020B0604030504040204" pitchFamily="34" charset="0"/>
                <a:hlinkClick r:id="rId4" action="ppaction://hlinksldjump"/>
              </a:rPr>
              <a:t>3.5 </a:t>
            </a:r>
            <a:r>
              <a:rPr kumimoji="0" lang="en-US" altLang="zh-CN" sz="3000" b="1" dirty="0">
                <a:solidFill>
                  <a:schemeClr val="tx2"/>
                </a:solidFill>
                <a:effectLst>
                  <a:outerShdw blurRad="38100" dist="38100" dir="2700000" algn="tl">
                    <a:srgbClr val="C0C0C0"/>
                  </a:outerShdw>
                </a:effectLst>
                <a:latin typeface="Tahoma" panose="020B0604030504040204" pitchFamily="34" charset="0"/>
              </a:rPr>
              <a:t> </a:t>
            </a:r>
            <a:r>
              <a:rPr kumimoji="0" lang="zh-CN" altLang="en-US" sz="3000" b="1" dirty="0">
                <a:solidFill>
                  <a:schemeClr val="tx2"/>
                </a:solidFill>
                <a:effectLst>
                  <a:outerShdw blurRad="38100" dist="38100" dir="2700000" algn="tl">
                    <a:srgbClr val="C0C0C0"/>
                  </a:outerShdw>
                </a:effectLst>
                <a:latin typeface="Tahoma" panose="020B0604030504040204" pitchFamily="34" charset="0"/>
              </a:rPr>
              <a:t>静态成员</a:t>
            </a:r>
            <a:endParaRPr kumimoji="0" lang="zh-CN" altLang="en-US" sz="3000" b="1" dirty="0">
              <a:solidFill>
                <a:schemeClr val="tx2"/>
              </a:solidFill>
              <a:effectLst>
                <a:outerShdw blurRad="38100" dist="38100" dir="2700000" algn="tl">
                  <a:srgbClr val="C0C0C0"/>
                </a:outerShdw>
              </a:effectLst>
              <a:latin typeface="Tahoma" panose="020B0604030504040204" pitchFamily="34" charset="0"/>
            </a:endParaRPr>
          </a:p>
          <a:p>
            <a:pPr eaLnBrk="1" hangingPunct="1">
              <a:spcBef>
                <a:spcPct val="20000"/>
              </a:spcBef>
              <a:buClr>
                <a:schemeClr val="folHlink"/>
              </a:buClr>
              <a:buSzPct val="60000"/>
              <a:buFont typeface="Wingdings" panose="05000000000000000000" pitchFamily="2" charset="2"/>
              <a:buNone/>
              <a:defRPr/>
            </a:pPr>
            <a:r>
              <a:rPr kumimoji="0" lang="en-US" altLang="zh-CN" sz="3000" b="1" u="sng" dirty="0">
                <a:solidFill>
                  <a:srgbClr val="FF0000"/>
                </a:solidFill>
                <a:effectLst>
                  <a:outerShdw blurRad="38100" dist="38100" dir="2700000" algn="tl">
                    <a:srgbClr val="C0C0C0"/>
                  </a:outerShdw>
                </a:effectLst>
                <a:latin typeface="Tahoma" panose="020B0604030504040204" pitchFamily="34" charset="0"/>
              </a:rPr>
              <a:t>3.7</a:t>
            </a:r>
            <a:r>
              <a:rPr kumimoji="0" lang="en-US" altLang="zh-CN" sz="3000" b="1" dirty="0">
                <a:solidFill>
                  <a:schemeClr val="tx2"/>
                </a:solidFill>
                <a:effectLst>
                  <a:outerShdw blurRad="38100" dist="38100" dir="2700000" algn="tl">
                    <a:srgbClr val="C0C0C0"/>
                  </a:outerShdw>
                </a:effectLst>
                <a:latin typeface="Tahoma" panose="020B0604030504040204" pitchFamily="34" charset="0"/>
                <a:hlinkClick r:id="rId5" action="ppaction://hlinksldjump"/>
              </a:rPr>
              <a:t> </a:t>
            </a:r>
            <a:r>
              <a:rPr kumimoji="0" lang="en-US" altLang="zh-CN" sz="3000" b="1" dirty="0">
                <a:solidFill>
                  <a:schemeClr val="tx2"/>
                </a:solidFill>
                <a:effectLst>
                  <a:outerShdw blurRad="38100" dist="38100" dir="2700000" algn="tl">
                    <a:srgbClr val="C0C0C0"/>
                  </a:outerShdw>
                </a:effectLst>
                <a:latin typeface="Tahoma" panose="020B0604030504040204" pitchFamily="34" charset="0"/>
              </a:rPr>
              <a:t> </a:t>
            </a:r>
            <a:r>
              <a:rPr kumimoji="0" lang="zh-CN" altLang="en-US" sz="3000" b="1" dirty="0">
                <a:solidFill>
                  <a:schemeClr val="tx2"/>
                </a:solidFill>
                <a:effectLst>
                  <a:outerShdw blurRad="38100" dist="38100" dir="2700000" algn="tl">
                    <a:srgbClr val="C0C0C0"/>
                  </a:outerShdw>
                </a:effectLst>
                <a:latin typeface="Tahoma" panose="020B0604030504040204" pitchFamily="34" charset="0"/>
              </a:rPr>
              <a:t>综合举例</a:t>
            </a:r>
            <a:endParaRPr kumimoji="0" lang="zh-CN" altLang="en-US" sz="3000" b="1" dirty="0">
              <a:solidFill>
                <a:schemeClr val="tx2"/>
              </a:solidFill>
              <a:effectLst>
                <a:outerShdw blurRad="38100" dist="38100" dir="2700000" algn="tl">
                  <a:srgbClr val="C0C0C0"/>
                </a:outerShdw>
              </a:effectLst>
              <a:latin typeface="Tahoma" panose="020B0604030504040204" pitchFamily="34" charset="0"/>
            </a:endParaRPr>
          </a:p>
        </p:txBody>
      </p:sp>
      <p:grpSp>
        <p:nvGrpSpPr>
          <p:cNvPr id="11268" name="Group 7"/>
          <p:cNvGrpSpPr/>
          <p:nvPr/>
        </p:nvGrpSpPr>
        <p:grpSpPr bwMode="auto">
          <a:xfrm>
            <a:off x="5421313" y="5516563"/>
            <a:ext cx="4291012" cy="1196975"/>
            <a:chOff x="3742" y="3657"/>
            <a:chExt cx="1905" cy="572"/>
          </a:xfrm>
        </p:grpSpPr>
        <p:pic>
          <p:nvPicPr>
            <p:cNvPr id="11269" name="Picture 8" descr="0012"/>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0" name="Group 9"/>
            <p:cNvGrpSpPr/>
            <p:nvPr/>
          </p:nvGrpSpPr>
          <p:grpSpPr bwMode="auto">
            <a:xfrm>
              <a:off x="3742" y="3657"/>
              <a:ext cx="1899" cy="572"/>
              <a:chOff x="4377" y="3884"/>
              <a:chExt cx="1175" cy="363"/>
            </a:xfrm>
          </p:grpSpPr>
          <p:pic>
            <p:nvPicPr>
              <p:cNvPr id="11271" name="Picture 10" descr="BD14801_"/>
              <p:cNvPicPr>
                <a:picLocks noChangeAspect="1" noChangeArrowheads="1"/>
              </p:cNvPicPr>
              <p:nvPr/>
            </p:nvPicPr>
            <p:blipFill>
              <a:blip r:embed="rId7">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11"/>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3" name="Picture 12" descr="00055"/>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4" name="Picture 13" descr="0012"/>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5" name="Picture 14" descr="BD14801_"/>
              <p:cNvPicPr>
                <a:picLocks noChangeAspect="1" noChangeArrowheads="1"/>
              </p:cNvPicPr>
              <p:nvPr/>
            </p:nvPicPr>
            <p:blipFill>
              <a:blip r:embed="rId10">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3"/>
          <p:cNvSpPr>
            <a:spLocks noGrp="1" noChangeArrowheads="1"/>
          </p:cNvSpPr>
          <p:nvPr>
            <p:ph type="body" idx="1"/>
          </p:nvPr>
        </p:nvSpPr>
        <p:spPr>
          <a:xfrm>
            <a:off x="631825" y="1125538"/>
            <a:ext cx="8497888" cy="4679950"/>
          </a:xfrm>
          <a:noFill/>
          <a:extLst>
            <a:ext uri="{91240B29-F687-4F45-9708-019B960494DF}">
              <a14:hiddenLine xmlns:a14="http://schemas.microsoft.com/office/drawing/2010/main" w="9525">
                <a:solidFill>
                  <a:srgbClr val="FF0000"/>
                </a:solidFill>
                <a:miter lim="800000"/>
                <a:headEnd/>
                <a:tailEnd/>
              </a14:hiddenLine>
            </a:ext>
          </a:extLst>
        </p:spPr>
        <p:txBody>
          <a:bodyPr/>
          <a:lstStyle/>
          <a:p>
            <a:pPr eaLnBrk="1" hangingPunct="1">
              <a:lnSpc>
                <a:spcPct val="70000"/>
              </a:lnSpc>
              <a:buFont typeface="Wingdings" panose="05000000000000000000" pitchFamily="2" charset="2"/>
              <a:buNone/>
            </a:pPr>
            <a:r>
              <a:rPr lang="en-US" altLang="zh-CN" sz="2800" b="1">
                <a:solidFill>
                  <a:srgbClr val="3333FF"/>
                </a:solidFill>
                <a:latin typeface="Times New Roman" panose="02020603050405020304" pitchFamily="18" charset="0"/>
              </a:rPr>
              <a:t>class </a:t>
            </a:r>
            <a:r>
              <a:rPr lang="en-US" altLang="zh-CN" sz="2800" b="1">
                <a:latin typeface="Times New Roman" panose="02020603050405020304" pitchFamily="18" charset="0"/>
              </a:rPr>
              <a:t>Tdate{</a:t>
            </a:r>
            <a:endParaRPr lang="en-US" altLang="zh-CN" sz="2800" b="1">
              <a:latin typeface="Times New Roman" panose="02020603050405020304" pitchFamily="18" charset="0"/>
            </a:endParaRPr>
          </a:p>
          <a:p>
            <a:pPr eaLnBrk="1" hangingPunct="1">
              <a:lnSpc>
                <a:spcPct val="70000"/>
              </a:lnSpc>
              <a:buFont typeface="Wingdings" panose="05000000000000000000" pitchFamily="2" charset="2"/>
              <a:buNone/>
            </a:pPr>
            <a:r>
              <a:rPr lang="en-US" altLang="zh-CN" sz="2800" b="1">
                <a:solidFill>
                  <a:srgbClr val="3333FF"/>
                </a:solidFill>
                <a:latin typeface="Times New Roman" panose="02020603050405020304" pitchFamily="18" charset="0"/>
              </a:rPr>
              <a:t>public</a:t>
            </a:r>
            <a:r>
              <a:rPr lang="en-US" altLang="zh-CN" sz="2800" b="1">
                <a:latin typeface="Times New Roman" panose="02020603050405020304" pitchFamily="18" charset="0"/>
              </a:rPr>
              <a:t>:</a:t>
            </a:r>
            <a:endParaRPr lang="en-US" altLang="zh-CN" sz="2800" b="1">
              <a:latin typeface="Times New Roman" panose="02020603050405020304" pitchFamily="18" charset="0"/>
            </a:endParaRPr>
          </a:p>
          <a:p>
            <a:pPr eaLnBrk="1" hangingPunct="1">
              <a:lnSpc>
                <a:spcPct val="70000"/>
              </a:lnSpc>
              <a:buFont typeface="Wingdings" panose="05000000000000000000" pitchFamily="2" charset="2"/>
              <a:buNone/>
            </a:pPr>
            <a:r>
              <a:rPr lang="en-US" altLang="zh-CN" sz="2800" b="1">
                <a:latin typeface="Times New Roman" panose="02020603050405020304" pitchFamily="18" charset="0"/>
              </a:rPr>
              <a:t>     </a:t>
            </a:r>
            <a:r>
              <a:rPr lang="en-US" altLang="zh-CN" sz="2800" b="1">
                <a:solidFill>
                  <a:srgbClr val="3333FF"/>
                </a:solidFill>
                <a:latin typeface="Times New Roman" panose="02020603050405020304" pitchFamily="18" charset="0"/>
              </a:rPr>
              <a:t>void</a:t>
            </a:r>
            <a:r>
              <a:rPr lang="en-US" altLang="zh-CN" sz="2800" b="1">
                <a:latin typeface="Times New Roman" panose="02020603050405020304" pitchFamily="18" charset="0"/>
              </a:rPr>
              <a:t> Set(</a:t>
            </a:r>
            <a:r>
              <a:rPr lang="en-US" altLang="zh-CN" sz="2800" b="1">
                <a:solidFill>
                  <a:srgbClr val="3333FF"/>
                </a:solidFill>
                <a:latin typeface="Times New Roman" panose="02020603050405020304" pitchFamily="18" charset="0"/>
              </a:rPr>
              <a:t>int</a:t>
            </a:r>
            <a:r>
              <a:rPr lang="en-US" altLang="zh-CN" sz="2800" b="1">
                <a:latin typeface="Times New Roman" panose="02020603050405020304" pitchFamily="18" charset="0"/>
              </a:rPr>
              <a:t> m, </a:t>
            </a:r>
            <a:r>
              <a:rPr lang="en-US" altLang="zh-CN" sz="2800" b="1">
                <a:solidFill>
                  <a:srgbClr val="3333FF"/>
                </a:solidFill>
                <a:latin typeface="Times New Roman" panose="02020603050405020304" pitchFamily="18" charset="0"/>
              </a:rPr>
              <a:t>int</a:t>
            </a:r>
            <a:r>
              <a:rPr lang="en-US" altLang="zh-CN" sz="2800" b="1">
                <a:latin typeface="Times New Roman" panose="02020603050405020304" pitchFamily="18" charset="0"/>
              </a:rPr>
              <a:t> d, </a:t>
            </a:r>
            <a:r>
              <a:rPr lang="en-US" altLang="zh-CN" sz="2800" b="1">
                <a:solidFill>
                  <a:srgbClr val="3333FF"/>
                </a:solidFill>
                <a:latin typeface="Times New Roman" panose="02020603050405020304" pitchFamily="18" charset="0"/>
              </a:rPr>
              <a:t>int</a:t>
            </a:r>
            <a:r>
              <a:rPr lang="en-US" altLang="zh-CN" sz="2800" b="1">
                <a:latin typeface="Times New Roman" panose="02020603050405020304" pitchFamily="18" charset="0"/>
              </a:rPr>
              <a:t> y)                 </a:t>
            </a:r>
            <a:r>
              <a:rPr lang="en-US" altLang="zh-CN" sz="2800" b="1" i="1">
                <a:solidFill>
                  <a:srgbClr val="008000"/>
                </a:solidFill>
                <a:latin typeface="Times New Roman" panose="02020603050405020304" pitchFamily="18" charset="0"/>
              </a:rPr>
              <a:t>//</a:t>
            </a:r>
            <a:r>
              <a:rPr lang="zh-CN" altLang="en-US" sz="2800" b="1" i="1">
                <a:solidFill>
                  <a:srgbClr val="008000"/>
                </a:solidFill>
                <a:latin typeface="楷体_GB2312" pitchFamily="49" charset="-122"/>
                <a:ea typeface="楷体_GB2312" pitchFamily="49" charset="-122"/>
              </a:rPr>
              <a:t>内联函数</a:t>
            </a:r>
            <a:endParaRPr lang="zh-CN" altLang="en-US" sz="4000" b="1" i="1">
              <a:solidFill>
                <a:srgbClr val="008000"/>
              </a:solidFill>
              <a:latin typeface="楷体_GB2312" pitchFamily="49" charset="-122"/>
              <a:ea typeface="楷体_GB2312" pitchFamily="49" charset="-122"/>
            </a:endParaRPr>
          </a:p>
          <a:p>
            <a:pPr eaLnBrk="1" hangingPunct="1">
              <a:lnSpc>
                <a:spcPct val="70000"/>
              </a:lnSpc>
              <a:buFont typeface="Wingdings" panose="05000000000000000000" pitchFamily="2" charset="2"/>
              <a:buNone/>
            </a:pPr>
            <a:r>
              <a:rPr lang="zh-CN" altLang="en-US" sz="2800" b="1">
                <a:latin typeface="Times New Roman" panose="02020603050405020304" pitchFamily="18" charset="0"/>
              </a:rPr>
              <a:t>     </a:t>
            </a:r>
            <a:r>
              <a:rPr lang="en-US" altLang="zh-CN" sz="2800" b="1">
                <a:latin typeface="Times New Roman" panose="02020603050405020304" pitchFamily="18" charset="0"/>
              </a:rPr>
              <a:t>{   month=m; day=d; year=y;  }</a:t>
            </a:r>
            <a:endParaRPr lang="en-US" altLang="zh-CN" sz="2800" b="1">
              <a:latin typeface="Times New Roman" panose="02020603050405020304" pitchFamily="18" charset="0"/>
            </a:endParaRPr>
          </a:p>
          <a:p>
            <a:pPr eaLnBrk="1" hangingPunct="1">
              <a:lnSpc>
                <a:spcPct val="60000"/>
              </a:lnSpc>
              <a:spcBef>
                <a:spcPct val="50000"/>
              </a:spcBef>
              <a:buClrTx/>
              <a:buSzTx/>
              <a:buFontTx/>
              <a:buNone/>
            </a:pPr>
            <a:r>
              <a:rPr lang="en-US" altLang="zh-CN" sz="2800" b="1">
                <a:latin typeface="Times New Roman" panose="02020603050405020304" pitchFamily="18" charset="0"/>
              </a:rPr>
              <a:t>     </a:t>
            </a:r>
            <a:r>
              <a:rPr lang="en-US" altLang="zh-CN" sz="2800" b="1">
                <a:solidFill>
                  <a:srgbClr val="3333FF"/>
                </a:solidFill>
                <a:latin typeface="Times New Roman" panose="02020603050405020304" pitchFamily="18" charset="0"/>
              </a:rPr>
              <a:t>int</a:t>
            </a:r>
            <a:r>
              <a:rPr lang="en-US" altLang="zh-CN" sz="2800" b="1">
                <a:latin typeface="Times New Roman" panose="02020603050405020304" pitchFamily="18" charset="0"/>
              </a:rPr>
              <a:t>  isLeapYear();                              </a:t>
            </a:r>
            <a:r>
              <a:rPr lang="en-US" altLang="zh-CN" sz="2800" b="1" i="1">
                <a:solidFill>
                  <a:srgbClr val="008000"/>
                </a:solidFill>
                <a:latin typeface="Times New Roman" panose="02020603050405020304" pitchFamily="18" charset="0"/>
              </a:rPr>
              <a:t>//</a:t>
            </a:r>
            <a:r>
              <a:rPr lang="zh-CN" altLang="en-US" sz="2800" b="1" i="1">
                <a:solidFill>
                  <a:srgbClr val="008000"/>
                </a:solidFill>
                <a:latin typeface="Times New Roman" panose="02020603050405020304" pitchFamily="18" charset="0"/>
              </a:rPr>
              <a:t>外</a:t>
            </a:r>
            <a:r>
              <a:rPr lang="zh-CN" altLang="en-US" sz="2800" b="1" i="1">
                <a:solidFill>
                  <a:srgbClr val="008000"/>
                </a:solidFill>
                <a:latin typeface="楷体_GB2312" pitchFamily="49" charset="-122"/>
                <a:ea typeface="楷体_GB2312" pitchFamily="49" charset="-122"/>
              </a:rPr>
              <a:t>联函数</a:t>
            </a:r>
            <a:endParaRPr lang="en-US" altLang="zh-CN" sz="2800" b="1">
              <a:latin typeface="Times New Roman" panose="02020603050405020304" pitchFamily="18" charset="0"/>
            </a:endParaRPr>
          </a:p>
          <a:p>
            <a:pPr eaLnBrk="1" hangingPunct="1">
              <a:lnSpc>
                <a:spcPct val="60000"/>
              </a:lnSpc>
              <a:spcBef>
                <a:spcPct val="50000"/>
              </a:spcBef>
              <a:buClrTx/>
              <a:buSzTx/>
              <a:buFontTx/>
              <a:buNone/>
            </a:pPr>
            <a:r>
              <a:rPr lang="en-US" altLang="zh-CN" sz="2800" b="1">
                <a:latin typeface="Times New Roman" panose="02020603050405020304" pitchFamily="18" charset="0"/>
              </a:rPr>
              <a:t>     </a:t>
            </a:r>
            <a:r>
              <a:rPr lang="en-US" altLang="zh-CN" sz="2800" b="1">
                <a:solidFill>
                  <a:srgbClr val="3333FF"/>
                </a:solidFill>
                <a:latin typeface="Times New Roman" panose="02020603050405020304" pitchFamily="18" charset="0"/>
              </a:rPr>
              <a:t>void</a:t>
            </a:r>
            <a:r>
              <a:rPr lang="en-US" altLang="zh-CN" sz="2800" b="1">
                <a:latin typeface="Times New Roman" panose="02020603050405020304" pitchFamily="18" charset="0"/>
              </a:rPr>
              <a:t>  Print();                                      </a:t>
            </a:r>
            <a:r>
              <a:rPr lang="en-US" altLang="zh-CN" sz="2800" b="1" i="1">
                <a:solidFill>
                  <a:srgbClr val="008000"/>
                </a:solidFill>
                <a:latin typeface="Times New Roman" panose="02020603050405020304" pitchFamily="18" charset="0"/>
              </a:rPr>
              <a:t>//</a:t>
            </a:r>
            <a:r>
              <a:rPr lang="zh-CN" altLang="en-US" sz="2800" b="1" i="1">
                <a:solidFill>
                  <a:srgbClr val="008000"/>
                </a:solidFill>
                <a:latin typeface="Times New Roman" panose="02020603050405020304" pitchFamily="18" charset="0"/>
              </a:rPr>
              <a:t>外</a:t>
            </a:r>
            <a:r>
              <a:rPr lang="zh-CN" altLang="en-US" sz="2800" b="1" i="1">
                <a:solidFill>
                  <a:srgbClr val="008000"/>
                </a:solidFill>
                <a:latin typeface="楷体_GB2312" pitchFamily="49" charset="-122"/>
                <a:ea typeface="楷体_GB2312" pitchFamily="49" charset="-122"/>
              </a:rPr>
              <a:t>联函数</a:t>
            </a:r>
            <a:endParaRPr lang="en-US" altLang="zh-CN" sz="2800" b="1">
              <a:latin typeface="Times New Roman" panose="02020603050405020304" pitchFamily="18" charset="0"/>
            </a:endParaRPr>
          </a:p>
          <a:p>
            <a:pPr eaLnBrk="1" hangingPunct="1">
              <a:lnSpc>
                <a:spcPct val="70000"/>
              </a:lnSpc>
              <a:buFont typeface="Wingdings" panose="05000000000000000000" pitchFamily="2" charset="2"/>
              <a:buNone/>
            </a:pPr>
            <a:r>
              <a:rPr lang="en-US" altLang="zh-CN" sz="2800" b="1">
                <a:solidFill>
                  <a:srgbClr val="3333FF"/>
                </a:solidFill>
                <a:latin typeface="Times New Roman" panose="02020603050405020304" pitchFamily="18" charset="0"/>
              </a:rPr>
              <a:t>private</a:t>
            </a:r>
            <a:r>
              <a:rPr lang="en-US" altLang="zh-CN" sz="2800" b="1">
                <a:latin typeface="Times New Roman" panose="02020603050405020304" pitchFamily="18" charset="0"/>
              </a:rPr>
              <a:t>:</a:t>
            </a:r>
            <a:endParaRPr lang="en-US" altLang="zh-CN" sz="2800" b="1">
              <a:latin typeface="Times New Roman" panose="02020603050405020304" pitchFamily="18" charset="0"/>
            </a:endParaRPr>
          </a:p>
          <a:p>
            <a:pPr eaLnBrk="1" hangingPunct="1">
              <a:lnSpc>
                <a:spcPct val="70000"/>
              </a:lnSpc>
              <a:buFont typeface="Wingdings" panose="05000000000000000000" pitchFamily="2" charset="2"/>
              <a:buNone/>
            </a:pPr>
            <a:r>
              <a:rPr lang="en-US" altLang="zh-CN" sz="2800" b="1">
                <a:latin typeface="Times New Roman" panose="02020603050405020304" pitchFamily="18" charset="0"/>
              </a:rPr>
              <a:t>     </a:t>
            </a:r>
            <a:r>
              <a:rPr lang="en-US" altLang="zh-CN" sz="2800" b="1">
                <a:solidFill>
                  <a:srgbClr val="3333FF"/>
                </a:solidFill>
                <a:latin typeface="Times New Roman" panose="02020603050405020304" pitchFamily="18" charset="0"/>
              </a:rPr>
              <a:t>int</a:t>
            </a:r>
            <a:r>
              <a:rPr lang="en-US" altLang="zh-CN" sz="2800" b="1">
                <a:latin typeface="Times New Roman" panose="02020603050405020304" pitchFamily="18" charset="0"/>
              </a:rPr>
              <a:t> month;</a:t>
            </a:r>
            <a:endParaRPr lang="en-US" altLang="zh-CN" sz="2800" b="1">
              <a:latin typeface="Times New Roman" panose="02020603050405020304" pitchFamily="18" charset="0"/>
            </a:endParaRPr>
          </a:p>
          <a:p>
            <a:pPr eaLnBrk="1" hangingPunct="1">
              <a:lnSpc>
                <a:spcPct val="70000"/>
              </a:lnSpc>
              <a:buFont typeface="Wingdings" panose="05000000000000000000" pitchFamily="2" charset="2"/>
              <a:buNone/>
            </a:pPr>
            <a:r>
              <a:rPr lang="en-US" altLang="zh-CN" sz="2800" b="1">
                <a:latin typeface="Times New Roman" panose="02020603050405020304" pitchFamily="18" charset="0"/>
              </a:rPr>
              <a:t>     </a:t>
            </a:r>
            <a:r>
              <a:rPr lang="en-US" altLang="zh-CN" sz="2800" b="1">
                <a:solidFill>
                  <a:srgbClr val="3333FF"/>
                </a:solidFill>
                <a:latin typeface="Times New Roman" panose="02020603050405020304" pitchFamily="18" charset="0"/>
              </a:rPr>
              <a:t>int</a:t>
            </a:r>
            <a:r>
              <a:rPr lang="en-US" altLang="zh-CN" sz="2800" b="1">
                <a:latin typeface="Times New Roman" panose="02020603050405020304" pitchFamily="18" charset="0"/>
              </a:rPr>
              <a:t> day;</a:t>
            </a:r>
            <a:endParaRPr lang="en-US" altLang="zh-CN" sz="2800" b="1">
              <a:latin typeface="Times New Roman" panose="02020603050405020304" pitchFamily="18" charset="0"/>
            </a:endParaRPr>
          </a:p>
          <a:p>
            <a:pPr eaLnBrk="1" hangingPunct="1">
              <a:lnSpc>
                <a:spcPct val="70000"/>
              </a:lnSpc>
              <a:buFont typeface="Wingdings" panose="05000000000000000000" pitchFamily="2" charset="2"/>
              <a:buNone/>
            </a:pPr>
            <a:r>
              <a:rPr lang="en-US" altLang="zh-CN" sz="2800" b="1">
                <a:latin typeface="Times New Roman" panose="02020603050405020304" pitchFamily="18" charset="0"/>
              </a:rPr>
              <a:t>     </a:t>
            </a:r>
            <a:r>
              <a:rPr lang="en-US" altLang="zh-CN" sz="2800" b="1">
                <a:solidFill>
                  <a:srgbClr val="3333FF"/>
                </a:solidFill>
                <a:latin typeface="Times New Roman" panose="02020603050405020304" pitchFamily="18" charset="0"/>
              </a:rPr>
              <a:t>int</a:t>
            </a:r>
            <a:r>
              <a:rPr lang="en-US" altLang="zh-CN" sz="2800" b="1">
                <a:latin typeface="Times New Roman" panose="02020603050405020304" pitchFamily="18" charset="0"/>
              </a:rPr>
              <a:t> year;</a:t>
            </a:r>
            <a:endParaRPr lang="en-US" altLang="zh-CN" sz="2800" b="1">
              <a:latin typeface="Times New Roman" panose="02020603050405020304" pitchFamily="18" charset="0"/>
            </a:endParaRPr>
          </a:p>
          <a:p>
            <a:pPr eaLnBrk="1" hangingPunct="1">
              <a:lnSpc>
                <a:spcPct val="70000"/>
              </a:lnSpc>
              <a:buFont typeface="Wingdings" panose="05000000000000000000" pitchFamily="2" charset="2"/>
              <a:buNone/>
            </a:pPr>
            <a:r>
              <a:rPr lang="en-US" altLang="zh-CN" sz="2800" b="1">
                <a:latin typeface="Times New Roman" panose="02020603050405020304" pitchFamily="18" charset="0"/>
              </a:rPr>
              <a:t>};  </a:t>
            </a:r>
            <a:endParaRPr lang="zh-CN" altLang="en-US" sz="2800" b="1">
              <a:latin typeface="Times New Roman" panose="02020603050405020304" pitchFamily="18" charset="0"/>
            </a:endParaRPr>
          </a:p>
        </p:txBody>
      </p:sp>
      <p:sp>
        <p:nvSpPr>
          <p:cNvPr id="29699" name="Rectangle 4"/>
          <p:cNvSpPr>
            <a:spLocks noChangeArrowheads="1"/>
          </p:cNvSpPr>
          <p:nvPr/>
        </p:nvSpPr>
        <p:spPr bwMode="auto">
          <a:xfrm>
            <a:off x="128588" y="404813"/>
            <a:ext cx="9632950" cy="6264275"/>
          </a:xfrm>
          <a:prstGeom prst="rect">
            <a:avLst/>
          </a:prstGeom>
          <a:noFill/>
          <a:ln w="9525">
            <a:solidFill>
              <a:srgbClr val="996633"/>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93543" name="Rectangle 7"/>
          <p:cNvSpPr>
            <a:spLocks noGrp="1" noChangeArrowheads="1"/>
          </p:cNvSpPr>
          <p:nvPr>
            <p:ph type="title"/>
          </p:nvPr>
        </p:nvSpPr>
        <p:spPr>
          <a:xfrm>
            <a:off x="415925" y="188913"/>
            <a:ext cx="9074150" cy="581025"/>
          </a:xfrm>
          <a:solidFill>
            <a:srgbClr val="FFEFFF"/>
          </a:solidFill>
          <a:ln cap="flat" algn="ctr">
            <a:solidFill>
              <a:srgbClr val="996633"/>
            </a:solidFill>
            <a:miter lim="800000"/>
          </a:ln>
        </p:spPr>
        <p:txBody>
          <a:bodyPr/>
          <a:lstStyle/>
          <a:p>
            <a:pPr algn="ctr" eaLnBrk="1" hangingPunct="1">
              <a:lnSpc>
                <a:spcPct val="110000"/>
              </a:lnSpc>
            </a:pPr>
            <a:r>
              <a:rPr lang="zh-CN" altLang="en-US" sz="2800" b="1">
                <a:solidFill>
                  <a:srgbClr val="CC0000"/>
                </a:solidFill>
                <a:latin typeface="黑体" panose="02010609060101010101" pitchFamily="2" charset="-122"/>
                <a:ea typeface="黑体" panose="02010609060101010101" pitchFamily="2" charset="-122"/>
              </a:rPr>
              <a:t>内联函数定义方法二</a:t>
            </a:r>
            <a:r>
              <a:rPr lang="zh-CN" altLang="en-US" sz="2800" b="1">
                <a:solidFill>
                  <a:srgbClr val="3333FF"/>
                </a:solidFill>
                <a:latin typeface="黑体" panose="02010609060101010101" pitchFamily="2" charset="-122"/>
                <a:ea typeface="黑体" panose="02010609060101010101" pitchFamily="2" charset="-122"/>
              </a:rPr>
              <a:t>：使用关键字</a:t>
            </a:r>
            <a:r>
              <a:rPr lang="en-US" altLang="zh-CN" sz="2800" b="1">
                <a:solidFill>
                  <a:srgbClr val="3333FF"/>
                </a:solidFill>
                <a:latin typeface="黑体" panose="02010609060101010101" pitchFamily="2" charset="-122"/>
                <a:ea typeface="黑体" panose="02010609060101010101" pitchFamily="2" charset="-122"/>
              </a:rPr>
              <a:t>inline</a:t>
            </a:r>
            <a:r>
              <a:rPr lang="zh-CN" altLang="en-US" sz="2800" b="1">
                <a:solidFill>
                  <a:srgbClr val="3333FF"/>
                </a:solidFill>
                <a:latin typeface="黑体" panose="02010609060101010101" pitchFamily="2" charset="-122"/>
                <a:ea typeface="黑体" panose="02010609060101010101" pitchFamily="2" charset="-122"/>
              </a:rPr>
              <a:t>（显式内联）</a:t>
            </a:r>
            <a:endParaRPr lang="zh-CN" altLang="en-US" sz="2800" b="1">
              <a:solidFill>
                <a:srgbClr val="3333FF"/>
              </a:solidFill>
              <a:latin typeface="黑体" panose="02010609060101010101" pitchFamily="2" charset="-122"/>
              <a:ea typeface="黑体" panose="02010609060101010101" pitchFamily="2" charset="-122"/>
            </a:endParaRPr>
          </a:p>
        </p:txBody>
      </p:sp>
      <p:sp>
        <p:nvSpPr>
          <p:cNvPr id="193544" name="Text Box 8"/>
          <p:cNvSpPr txBox="1">
            <a:spLocks noChangeArrowheads="1"/>
          </p:cNvSpPr>
          <p:nvPr/>
        </p:nvSpPr>
        <p:spPr bwMode="auto">
          <a:xfrm>
            <a:off x="1065213" y="2708275"/>
            <a:ext cx="4103687" cy="868363"/>
          </a:xfrm>
          <a:prstGeom prst="rect">
            <a:avLst/>
          </a:prstGeom>
          <a:solidFill>
            <a:srgbClr val="DDDDDD"/>
          </a:solidFill>
          <a:ln w="9525">
            <a:solidFill>
              <a:srgbClr val="9966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800" b="1">
                <a:solidFill>
                  <a:srgbClr val="3333FF"/>
                </a:solidFill>
                <a:latin typeface="Times New Roman" panose="02020603050405020304" pitchFamily="18" charset="0"/>
              </a:rPr>
              <a:t>inline</a:t>
            </a:r>
            <a:r>
              <a:rPr lang="en-US" altLang="zh-CN" sz="2800" b="1">
                <a:latin typeface="Times New Roman" panose="02020603050405020304" pitchFamily="18" charset="0"/>
              </a:rPr>
              <a:t>   </a:t>
            </a:r>
            <a:r>
              <a:rPr lang="en-US" altLang="zh-CN" sz="2800" b="1">
                <a:solidFill>
                  <a:srgbClr val="3333FF"/>
                </a:solidFill>
                <a:latin typeface="Times New Roman" panose="02020603050405020304" pitchFamily="18" charset="0"/>
              </a:rPr>
              <a:t>int</a:t>
            </a:r>
            <a:r>
              <a:rPr lang="en-US" altLang="zh-CN" sz="2800" b="1">
                <a:latin typeface="Times New Roman" panose="02020603050405020304" pitchFamily="18" charset="0"/>
              </a:rPr>
              <a:t>  isLeapYear();  </a:t>
            </a:r>
            <a:endParaRPr lang="en-US" altLang="zh-CN" sz="2800" b="1">
              <a:latin typeface="Times New Roman" panose="02020603050405020304" pitchFamily="18" charset="0"/>
            </a:endParaRPr>
          </a:p>
          <a:p>
            <a:pPr eaLnBrk="1" hangingPunct="1">
              <a:lnSpc>
                <a:spcPct val="90000"/>
              </a:lnSpc>
              <a:spcBef>
                <a:spcPct val="0"/>
              </a:spcBef>
              <a:buClrTx/>
              <a:buSzTx/>
              <a:buFontTx/>
              <a:buNone/>
            </a:pPr>
            <a:r>
              <a:rPr lang="en-US" altLang="zh-CN" sz="2800" b="1">
                <a:solidFill>
                  <a:srgbClr val="3333FF"/>
                </a:solidFill>
                <a:latin typeface="Times New Roman" panose="02020603050405020304" pitchFamily="18" charset="0"/>
              </a:rPr>
              <a:t>inline</a:t>
            </a:r>
            <a:r>
              <a:rPr lang="en-US" altLang="zh-CN" sz="2800" b="1">
                <a:latin typeface="Times New Roman" panose="02020603050405020304" pitchFamily="18" charset="0"/>
              </a:rPr>
              <a:t>   </a:t>
            </a:r>
            <a:r>
              <a:rPr lang="en-US" altLang="zh-CN" sz="2800" b="1">
                <a:solidFill>
                  <a:srgbClr val="3333FF"/>
                </a:solidFill>
                <a:latin typeface="Times New Roman" panose="02020603050405020304" pitchFamily="18" charset="0"/>
              </a:rPr>
              <a:t>void</a:t>
            </a:r>
            <a:r>
              <a:rPr lang="en-US" altLang="zh-CN" sz="2800" b="1">
                <a:latin typeface="Times New Roman" panose="02020603050405020304" pitchFamily="18" charset="0"/>
              </a:rPr>
              <a:t>  Print();</a:t>
            </a:r>
            <a:endParaRPr lang="zh-CN" altLang="en-US" sz="2800" b="1">
              <a:latin typeface="Times New Roman" panose="02020603050405020304" pitchFamily="18" charset="0"/>
            </a:endParaRPr>
          </a:p>
        </p:txBody>
      </p:sp>
      <p:sp>
        <p:nvSpPr>
          <p:cNvPr id="193545" name="Text Box 9"/>
          <p:cNvSpPr txBox="1">
            <a:spLocks noChangeArrowheads="1"/>
          </p:cNvSpPr>
          <p:nvPr/>
        </p:nvSpPr>
        <p:spPr bwMode="auto">
          <a:xfrm>
            <a:off x="6394450" y="2708275"/>
            <a:ext cx="2303463" cy="955675"/>
          </a:xfrm>
          <a:prstGeom prst="rect">
            <a:avLst/>
          </a:prstGeom>
          <a:solidFill>
            <a:srgbClr val="FFEFFF"/>
          </a:solidFill>
          <a:ln w="9525">
            <a:solidFill>
              <a:srgbClr val="996633"/>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2800" b="1" i="1">
                <a:solidFill>
                  <a:srgbClr val="008000"/>
                </a:solidFill>
                <a:latin typeface="楷体_GB2312" pitchFamily="49" charset="-122"/>
                <a:ea typeface="楷体_GB2312" pitchFamily="49" charset="-122"/>
              </a:rPr>
              <a:t>//</a:t>
            </a:r>
            <a:r>
              <a:rPr lang="zh-CN" altLang="en-US" sz="2800" b="1" i="1">
                <a:solidFill>
                  <a:srgbClr val="008000"/>
                </a:solidFill>
                <a:latin typeface="楷体_GB2312" pitchFamily="49" charset="-122"/>
                <a:ea typeface="楷体_GB2312" pitchFamily="49" charset="-122"/>
              </a:rPr>
              <a:t>内联函数</a:t>
            </a:r>
            <a:endParaRPr lang="zh-CN" altLang="en-US" sz="2800" b="1" i="1">
              <a:solidFill>
                <a:srgbClr val="008000"/>
              </a:solidFill>
              <a:latin typeface="楷体_GB2312" pitchFamily="49" charset="-122"/>
              <a:ea typeface="楷体_GB2312" pitchFamily="49" charset="-122"/>
            </a:endParaRPr>
          </a:p>
          <a:p>
            <a:pPr eaLnBrk="1" hangingPunct="1">
              <a:spcBef>
                <a:spcPct val="0"/>
              </a:spcBef>
              <a:buClrTx/>
              <a:buSzTx/>
              <a:buFontTx/>
              <a:buNone/>
            </a:pPr>
            <a:r>
              <a:rPr lang="en-US" altLang="zh-CN" sz="2800" b="1" i="1">
                <a:solidFill>
                  <a:srgbClr val="008000"/>
                </a:solidFill>
                <a:latin typeface="楷体_GB2312" pitchFamily="49" charset="-122"/>
                <a:ea typeface="楷体_GB2312" pitchFamily="49" charset="-122"/>
              </a:rPr>
              <a:t>//</a:t>
            </a:r>
            <a:r>
              <a:rPr lang="zh-CN" altLang="en-US" sz="2800" b="1" i="1">
                <a:solidFill>
                  <a:srgbClr val="008000"/>
                </a:solidFill>
                <a:latin typeface="楷体_GB2312" pitchFamily="49" charset="-122"/>
                <a:ea typeface="楷体_GB2312" pitchFamily="49" charset="-122"/>
              </a:rPr>
              <a:t>内联函数</a:t>
            </a:r>
            <a:endParaRPr lang="zh-CN" altLang="en-US" sz="2800" b="1" i="1">
              <a:solidFill>
                <a:srgbClr val="008000"/>
              </a:solidFill>
              <a:latin typeface="楷体_GB2312" pitchFamily="49" charset="-122"/>
              <a:ea typeface="楷体_GB2312" pitchFamily="49" charset="-122"/>
            </a:endParaRPr>
          </a:p>
        </p:txBody>
      </p:sp>
      <p:sp>
        <p:nvSpPr>
          <p:cNvPr id="193546" name="Text Box 10" descr="花束"/>
          <p:cNvSpPr txBox="1">
            <a:spLocks noChangeArrowheads="1"/>
          </p:cNvSpPr>
          <p:nvPr/>
        </p:nvSpPr>
        <p:spPr bwMode="auto">
          <a:xfrm>
            <a:off x="2936875" y="4376738"/>
            <a:ext cx="6337300" cy="2076450"/>
          </a:xfrm>
          <a:prstGeom prst="rect">
            <a:avLst/>
          </a:prstGeom>
          <a:blipFill dpi="0" rotWithShape="1">
            <a:blip r:embed="rId1"/>
            <a:srcRect/>
            <a:tile tx="0" ty="0" sx="100000" sy="100000" flip="none" algn="tl"/>
          </a:blipFill>
          <a:ln>
            <a:noFill/>
          </a:ln>
          <a:effectLst/>
        </p:spPr>
        <p:txBody>
          <a:bodyPr>
            <a:spAutoFit/>
          </a:bodyPr>
          <a:lstStyle/>
          <a:p>
            <a:pPr eaLnBrk="1" hangingPunct="1">
              <a:lnSpc>
                <a:spcPct val="90000"/>
              </a:lnSpc>
              <a:spcBef>
                <a:spcPct val="50000"/>
              </a:spcBef>
              <a:defRPr/>
            </a:pPr>
            <a:r>
              <a:rPr lang="zh-CN" altLang="en-US" sz="2600" b="1" dirty="0">
                <a:effectLst>
                  <a:outerShdw blurRad="38100" dist="38100" dir="2700000" algn="tl">
                    <a:srgbClr val="FFFFFF"/>
                  </a:outerShdw>
                </a:effectLst>
                <a:latin typeface="楷体_GB2312" pitchFamily="49" charset="-122"/>
                <a:ea typeface="楷体_GB2312" pitchFamily="49" charset="-122"/>
              </a:rPr>
              <a:t>    </a:t>
            </a:r>
            <a:r>
              <a:rPr lang="zh-CN" altLang="en-US" sz="2600" b="1" dirty="0">
                <a:effectLst>
                  <a:outerShdw blurRad="38100" dist="38100" dir="2700000" algn="tl">
                    <a:srgbClr val="FFFFFF"/>
                  </a:outerShdw>
                </a:effectLst>
                <a:latin typeface="楷体" panose="02010609060101010101" pitchFamily="49" charset="-122"/>
                <a:ea typeface="楷体" panose="02010609060101010101" pitchFamily="49" charset="-122"/>
              </a:rPr>
              <a:t>通过在进行成员函数声明时使用关键字</a:t>
            </a:r>
            <a:r>
              <a:rPr lang="en-US" altLang="zh-CN" sz="2600" b="1" dirty="0">
                <a:solidFill>
                  <a:srgbClr val="3333FF"/>
                </a:solidFill>
                <a:effectLst>
                  <a:outerShdw blurRad="38100" dist="38100" dir="2700000" algn="tl">
                    <a:srgbClr val="000000"/>
                  </a:outerShdw>
                </a:effectLst>
                <a:latin typeface="楷体_GB2312" pitchFamily="49" charset="-122"/>
                <a:ea typeface="楷体_GB2312" pitchFamily="49" charset="-122"/>
              </a:rPr>
              <a:t>inline</a:t>
            </a:r>
            <a:r>
              <a:rPr lang="en-US" altLang="zh-CN" sz="2600" b="1" dirty="0">
                <a:effectLst>
                  <a:outerShdw blurRad="38100" dist="38100" dir="2700000" algn="tl">
                    <a:srgbClr val="FFFFFF"/>
                  </a:outerShdw>
                </a:effectLst>
                <a:latin typeface="楷体_GB2312" pitchFamily="49" charset="-122"/>
                <a:ea typeface="楷体_GB2312" pitchFamily="49" charset="-122"/>
              </a:rPr>
              <a:t>, </a:t>
            </a:r>
            <a:r>
              <a:rPr lang="zh-CN" altLang="en-US" sz="2600" b="1" dirty="0">
                <a:effectLst>
                  <a:outerShdw blurRad="38100" dist="38100" dir="2700000" algn="tl">
                    <a:srgbClr val="FFFFFF"/>
                  </a:outerShdw>
                </a:effectLst>
                <a:latin typeface="楷体" panose="02010609060101010101" pitchFamily="49" charset="-122"/>
                <a:ea typeface="楷体" panose="02010609060101010101" pitchFamily="49" charset="-122"/>
              </a:rPr>
              <a:t>可将原本在类声明之外定义的成员函数</a:t>
            </a:r>
            <a:r>
              <a:rPr lang="zh-CN" altLang="en-US" sz="2600" b="1" dirty="0">
                <a:solidFill>
                  <a:srgbClr val="CC0000"/>
                </a:solidFill>
                <a:effectLst>
                  <a:outerShdw blurRad="38100" dist="38100" dir="2700000" algn="tl">
                    <a:srgbClr val="000000"/>
                  </a:outerShdw>
                </a:effectLst>
                <a:latin typeface="楷体_GB2312" pitchFamily="49" charset="-122"/>
                <a:ea typeface="楷体_GB2312" pitchFamily="49" charset="-122"/>
              </a:rPr>
              <a:t>强制</a:t>
            </a:r>
            <a:r>
              <a:rPr lang="zh-CN" altLang="en-US" sz="2600" b="1" dirty="0">
                <a:effectLst>
                  <a:outerShdw blurRad="38100" dist="38100" dir="2700000" algn="tl">
                    <a:srgbClr val="FFFFFF"/>
                  </a:outerShdw>
                </a:effectLst>
                <a:latin typeface="楷体" panose="02010609060101010101" pitchFamily="49" charset="-122"/>
                <a:ea typeface="楷体" panose="02010609060101010101" pitchFamily="49" charset="-122"/>
              </a:rPr>
              <a:t>变成内联函数</a:t>
            </a:r>
            <a:r>
              <a:rPr lang="zh-CN" altLang="en-US" sz="2600" b="1" dirty="0">
                <a:effectLst>
                  <a:outerShdw blurRad="38100" dist="38100" dir="2700000" algn="tl">
                    <a:srgbClr val="FFFFFF"/>
                  </a:outerShdw>
                </a:effectLst>
                <a:latin typeface="楷体_GB2312" pitchFamily="49" charset="-122"/>
                <a:ea typeface="楷体_GB2312" pitchFamily="49" charset="-122"/>
              </a:rPr>
              <a:t>。</a:t>
            </a:r>
            <a:endParaRPr lang="zh-CN" altLang="en-US" sz="2600" b="1" dirty="0">
              <a:effectLst>
                <a:outerShdw blurRad="38100" dist="38100" dir="2700000" algn="tl">
                  <a:srgbClr val="FFFFFF"/>
                </a:outerShdw>
              </a:effectLst>
              <a:latin typeface="楷体_GB2312" pitchFamily="49" charset="-122"/>
              <a:ea typeface="楷体_GB2312" pitchFamily="49" charset="-122"/>
            </a:endParaRPr>
          </a:p>
          <a:p>
            <a:pPr eaLnBrk="1" hangingPunct="1">
              <a:lnSpc>
                <a:spcPct val="90000"/>
              </a:lnSpc>
              <a:spcBef>
                <a:spcPct val="50000"/>
              </a:spcBef>
              <a:defRPr/>
            </a:pPr>
            <a:r>
              <a:rPr lang="zh-CN" altLang="en-US" sz="2600" b="1" dirty="0">
                <a:effectLst>
                  <a:outerShdw blurRad="38100" dist="38100" dir="2700000" algn="tl">
                    <a:srgbClr val="FFFFFF"/>
                  </a:outerShdw>
                </a:effectLst>
                <a:latin typeface="楷体_GB2312" pitchFamily="49" charset="-122"/>
                <a:ea typeface="楷体_GB2312" pitchFamily="49" charset="-122"/>
              </a:rPr>
              <a:t>    </a:t>
            </a:r>
            <a:r>
              <a:rPr lang="zh-CN" altLang="en-US" sz="2600" b="1" dirty="0">
                <a:effectLst>
                  <a:outerShdw blurRad="38100" dist="38100" dir="2700000" algn="tl">
                    <a:srgbClr val="FFFFFF"/>
                  </a:outerShdw>
                </a:effectLst>
                <a:latin typeface="楷体" panose="02010609060101010101" pitchFamily="49" charset="-122"/>
                <a:ea typeface="楷体" panose="02010609060101010101" pitchFamily="49" charset="-122"/>
              </a:rPr>
              <a:t>关键字</a:t>
            </a:r>
            <a:r>
              <a:rPr lang="en-US" altLang="zh-CN" sz="2600" b="1" dirty="0">
                <a:solidFill>
                  <a:srgbClr val="3333FF"/>
                </a:solidFill>
                <a:effectLst>
                  <a:outerShdw blurRad="38100" dist="38100" dir="2700000" algn="tl">
                    <a:srgbClr val="000000"/>
                  </a:outerShdw>
                </a:effectLst>
                <a:latin typeface="楷体_GB2312" pitchFamily="49" charset="-122"/>
                <a:ea typeface="楷体_GB2312" pitchFamily="49" charset="-122"/>
              </a:rPr>
              <a:t>inline</a:t>
            </a:r>
            <a:r>
              <a:rPr lang="zh-CN" altLang="en-US" sz="2600" b="1" dirty="0">
                <a:effectLst>
                  <a:outerShdw blurRad="38100" dist="38100" dir="2700000" algn="tl">
                    <a:srgbClr val="FFFFFF"/>
                  </a:outerShdw>
                </a:effectLst>
                <a:latin typeface="楷体" panose="02010609060101010101" pitchFamily="49" charset="-122"/>
                <a:ea typeface="楷体" panose="02010609060101010101" pitchFamily="49" charset="-122"/>
              </a:rPr>
              <a:t>必须在声明中使用，或在声明及定义中均使用。</a:t>
            </a:r>
            <a:endParaRPr lang="zh-CN" altLang="en-US" sz="2600" b="1" dirty="0">
              <a:effectLst>
                <a:outerShdw blurRad="38100" dist="38100" dir="2700000" algn="tl">
                  <a:srgbClr val="FFFFFF"/>
                </a:outerShdw>
              </a:effectLst>
              <a:latin typeface="楷体" panose="02010609060101010101" pitchFamily="49" charset="-122"/>
              <a:ea typeface="楷体" panose="02010609060101010101" pitchFamily="49" charset="-122"/>
            </a:endParaRPr>
          </a:p>
        </p:txBody>
      </p:sp>
      <p:pic>
        <p:nvPicPr>
          <p:cNvPr id="193547" name="Picture 11" descr="cf62cb32105cb9d11a4cff2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1906609">
            <a:off x="2647950" y="3876675"/>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3548" name="Picture 12" descr="2008041403130014">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61413" y="5976938"/>
            <a:ext cx="1087437"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93543"/>
                                        </p:tgtEl>
                                        <p:attrNameLst>
                                          <p:attrName>style.visibility</p:attrName>
                                        </p:attrNameLst>
                                      </p:cBhvr>
                                      <p:to>
                                        <p:strVal val="visible"/>
                                      </p:to>
                                    </p:set>
                                    <p:anim calcmode="lin" valueType="num">
                                      <p:cBhvr>
                                        <p:cTn id="7" dur="500" fill="hold"/>
                                        <p:tgtEl>
                                          <p:spTgt spid="193543"/>
                                        </p:tgtEl>
                                        <p:attrNameLst>
                                          <p:attrName>ppt_w</p:attrName>
                                        </p:attrNameLst>
                                      </p:cBhvr>
                                      <p:tavLst>
                                        <p:tav tm="0">
                                          <p:val>
                                            <p:fltVal val="0"/>
                                          </p:val>
                                        </p:tav>
                                        <p:tav tm="100000">
                                          <p:val>
                                            <p:strVal val="#ppt_w"/>
                                          </p:val>
                                        </p:tav>
                                      </p:tavLst>
                                    </p:anim>
                                    <p:anim calcmode="lin" valueType="num">
                                      <p:cBhvr>
                                        <p:cTn id="8" dur="500" fill="hold"/>
                                        <p:tgtEl>
                                          <p:spTgt spid="193543"/>
                                        </p:tgtEl>
                                        <p:attrNameLst>
                                          <p:attrName>ppt_h</p:attrName>
                                        </p:attrNameLst>
                                      </p:cBhvr>
                                      <p:tavLst>
                                        <p:tav tm="0">
                                          <p:val>
                                            <p:fltVal val="0"/>
                                          </p:val>
                                        </p:tav>
                                        <p:tav tm="100000">
                                          <p:val>
                                            <p:strVal val="#ppt_h"/>
                                          </p:val>
                                        </p:tav>
                                      </p:tavLst>
                                    </p:anim>
                                    <p:anim calcmode="lin" valueType="num">
                                      <p:cBhvr>
                                        <p:cTn id="9" dur="500" fill="hold"/>
                                        <p:tgtEl>
                                          <p:spTgt spid="193543"/>
                                        </p:tgtEl>
                                        <p:attrNameLst>
                                          <p:attrName>style.rotation</p:attrName>
                                        </p:attrNameLst>
                                      </p:cBhvr>
                                      <p:tavLst>
                                        <p:tav tm="0">
                                          <p:val>
                                            <p:fltVal val="360"/>
                                          </p:val>
                                        </p:tav>
                                        <p:tav tm="100000">
                                          <p:val>
                                            <p:fltVal val="0"/>
                                          </p:val>
                                        </p:tav>
                                      </p:tavLst>
                                    </p:anim>
                                    <p:animEffect transition="in" filter="fade">
                                      <p:cBhvr>
                                        <p:cTn id="10" dur="500"/>
                                        <p:tgtEl>
                                          <p:spTgt spid="193543"/>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8" fill="hold" grpId="0" nodeType="clickEffect">
                                  <p:stCondLst>
                                    <p:cond delay="0"/>
                                  </p:stCondLst>
                                  <p:childTnLst>
                                    <p:set>
                                      <p:cBhvr>
                                        <p:cTn id="14" dur="1" fill="hold">
                                          <p:stCondLst>
                                            <p:cond delay="0"/>
                                          </p:stCondLst>
                                        </p:cTn>
                                        <p:tgtEl>
                                          <p:spTgt spid="193544"/>
                                        </p:tgtEl>
                                        <p:attrNameLst>
                                          <p:attrName>style.visibility</p:attrName>
                                        </p:attrNameLst>
                                      </p:cBhvr>
                                      <p:to>
                                        <p:strVal val="visible"/>
                                      </p:to>
                                    </p:set>
                                    <p:animEffect transition="in" filter="slide(fromLeft)">
                                      <p:cBhvr>
                                        <p:cTn id="15" dur="500"/>
                                        <p:tgtEl>
                                          <p:spTgt spid="193544"/>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193545"/>
                                        </p:tgtEl>
                                        <p:attrNameLst>
                                          <p:attrName>style.visibility</p:attrName>
                                        </p:attrNameLst>
                                      </p:cBhvr>
                                      <p:to>
                                        <p:strVal val="visible"/>
                                      </p:to>
                                    </p:set>
                                    <p:animEffect transition="in" filter="box(in)">
                                      <p:cBhvr>
                                        <p:cTn id="20" dur="500"/>
                                        <p:tgtEl>
                                          <p:spTgt spid="193545"/>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2" fill="hold" grpId="0" nodeType="clickEffect">
                                  <p:stCondLst>
                                    <p:cond delay="0"/>
                                  </p:stCondLst>
                                  <p:childTnLst>
                                    <p:set>
                                      <p:cBhvr>
                                        <p:cTn id="24" dur="1" fill="hold">
                                          <p:stCondLst>
                                            <p:cond delay="0"/>
                                          </p:stCondLst>
                                        </p:cTn>
                                        <p:tgtEl>
                                          <p:spTgt spid="193546"/>
                                        </p:tgtEl>
                                        <p:attrNameLst>
                                          <p:attrName>style.visibility</p:attrName>
                                        </p:attrNameLst>
                                      </p:cBhvr>
                                      <p:to>
                                        <p:strVal val="visible"/>
                                      </p:to>
                                    </p:set>
                                    <p:animEffect transition="in" filter="slide(fromRight)">
                                      <p:cBhvr>
                                        <p:cTn id="25" dur="500"/>
                                        <p:tgtEl>
                                          <p:spTgt spid="193546"/>
                                        </p:tgtEl>
                                      </p:cBhvr>
                                    </p:animEffect>
                                  </p:childTnLst>
                                </p:cTn>
                              </p:par>
                            </p:childTnLst>
                          </p:cTn>
                        </p:par>
                        <p:par>
                          <p:cTn id="26" fill="hold">
                            <p:stCondLst>
                              <p:cond delay="500"/>
                            </p:stCondLst>
                            <p:childTnLst>
                              <p:par>
                                <p:cTn id="27" presetID="26" presetClass="entr" presetSubtype="0" fill="hold" nodeType="afterEffect">
                                  <p:stCondLst>
                                    <p:cond delay="0"/>
                                  </p:stCondLst>
                                  <p:childTnLst>
                                    <p:set>
                                      <p:cBhvr>
                                        <p:cTn id="28" dur="1" fill="hold">
                                          <p:stCondLst>
                                            <p:cond delay="0"/>
                                          </p:stCondLst>
                                        </p:cTn>
                                        <p:tgtEl>
                                          <p:spTgt spid="193547"/>
                                        </p:tgtEl>
                                        <p:attrNameLst>
                                          <p:attrName>style.visibility</p:attrName>
                                        </p:attrNameLst>
                                      </p:cBhvr>
                                      <p:to>
                                        <p:strVal val="visible"/>
                                      </p:to>
                                    </p:set>
                                    <p:animEffect transition="in" filter="wipe(down)">
                                      <p:cBhvr>
                                        <p:cTn id="29" dur="580">
                                          <p:stCondLst>
                                            <p:cond delay="0"/>
                                          </p:stCondLst>
                                        </p:cTn>
                                        <p:tgtEl>
                                          <p:spTgt spid="193547"/>
                                        </p:tgtEl>
                                      </p:cBhvr>
                                    </p:animEffect>
                                    <p:anim calcmode="lin" valueType="num">
                                      <p:cBhvr>
                                        <p:cTn id="30" dur="1822" tmFilter="0,0; 0.14,0.36; 0.43,0.73; 0.71,0.91; 1.0,1.0">
                                          <p:stCondLst>
                                            <p:cond delay="0"/>
                                          </p:stCondLst>
                                        </p:cTn>
                                        <p:tgtEl>
                                          <p:spTgt spid="193547"/>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193547"/>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193547"/>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193547"/>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193547"/>
                                        </p:tgtEl>
                                        <p:attrNameLst>
                                          <p:attrName>ppt_y</p:attrName>
                                        </p:attrNameLst>
                                      </p:cBhvr>
                                      <p:tavLst>
                                        <p:tav tm="0" fmla="#ppt_y-sin(pi*$)/81">
                                          <p:val>
                                            <p:fltVal val="0"/>
                                          </p:val>
                                        </p:tav>
                                        <p:tav tm="100000">
                                          <p:val>
                                            <p:fltVal val="1"/>
                                          </p:val>
                                        </p:tav>
                                      </p:tavLst>
                                    </p:anim>
                                    <p:animScale>
                                      <p:cBhvr>
                                        <p:cTn id="35" dur="26">
                                          <p:stCondLst>
                                            <p:cond delay="650"/>
                                          </p:stCondLst>
                                        </p:cTn>
                                        <p:tgtEl>
                                          <p:spTgt spid="193547"/>
                                        </p:tgtEl>
                                      </p:cBhvr>
                                      <p:to x="100000" y="60000"/>
                                    </p:animScale>
                                    <p:animScale>
                                      <p:cBhvr>
                                        <p:cTn id="36" dur="166" decel="50000">
                                          <p:stCondLst>
                                            <p:cond delay="676"/>
                                          </p:stCondLst>
                                        </p:cTn>
                                        <p:tgtEl>
                                          <p:spTgt spid="193547"/>
                                        </p:tgtEl>
                                      </p:cBhvr>
                                      <p:to x="100000" y="100000"/>
                                    </p:animScale>
                                    <p:animScale>
                                      <p:cBhvr>
                                        <p:cTn id="37" dur="26">
                                          <p:stCondLst>
                                            <p:cond delay="1312"/>
                                          </p:stCondLst>
                                        </p:cTn>
                                        <p:tgtEl>
                                          <p:spTgt spid="193547"/>
                                        </p:tgtEl>
                                      </p:cBhvr>
                                      <p:to x="100000" y="80000"/>
                                    </p:animScale>
                                    <p:animScale>
                                      <p:cBhvr>
                                        <p:cTn id="38" dur="166" decel="50000">
                                          <p:stCondLst>
                                            <p:cond delay="1338"/>
                                          </p:stCondLst>
                                        </p:cTn>
                                        <p:tgtEl>
                                          <p:spTgt spid="193547"/>
                                        </p:tgtEl>
                                      </p:cBhvr>
                                      <p:to x="100000" y="100000"/>
                                    </p:animScale>
                                    <p:animScale>
                                      <p:cBhvr>
                                        <p:cTn id="39" dur="26">
                                          <p:stCondLst>
                                            <p:cond delay="1642"/>
                                          </p:stCondLst>
                                        </p:cTn>
                                        <p:tgtEl>
                                          <p:spTgt spid="193547"/>
                                        </p:tgtEl>
                                      </p:cBhvr>
                                      <p:to x="100000" y="90000"/>
                                    </p:animScale>
                                    <p:animScale>
                                      <p:cBhvr>
                                        <p:cTn id="40" dur="166" decel="50000">
                                          <p:stCondLst>
                                            <p:cond delay="1668"/>
                                          </p:stCondLst>
                                        </p:cTn>
                                        <p:tgtEl>
                                          <p:spTgt spid="193547"/>
                                        </p:tgtEl>
                                      </p:cBhvr>
                                      <p:to x="100000" y="100000"/>
                                    </p:animScale>
                                    <p:animScale>
                                      <p:cBhvr>
                                        <p:cTn id="41" dur="26">
                                          <p:stCondLst>
                                            <p:cond delay="1808"/>
                                          </p:stCondLst>
                                        </p:cTn>
                                        <p:tgtEl>
                                          <p:spTgt spid="193547"/>
                                        </p:tgtEl>
                                      </p:cBhvr>
                                      <p:to x="100000" y="95000"/>
                                    </p:animScale>
                                    <p:animScale>
                                      <p:cBhvr>
                                        <p:cTn id="42" dur="166" decel="50000">
                                          <p:stCondLst>
                                            <p:cond delay="1834"/>
                                          </p:stCondLst>
                                        </p:cTn>
                                        <p:tgtEl>
                                          <p:spTgt spid="193547"/>
                                        </p:tgtEl>
                                      </p:cBhvr>
                                      <p:to x="100000" y="100000"/>
                                    </p:animScale>
                                  </p:childTnLst>
                                </p:cTn>
                              </p:par>
                            </p:childTnLst>
                          </p:cTn>
                        </p:par>
                      </p:childTnLst>
                    </p:cTn>
                  </p:par>
                  <p:par>
                    <p:cTn id="43" fill="hold">
                      <p:stCondLst>
                        <p:cond delay="indefinite"/>
                      </p:stCondLst>
                      <p:childTnLst>
                        <p:par>
                          <p:cTn id="44" fill="hold">
                            <p:stCondLst>
                              <p:cond delay="0"/>
                            </p:stCondLst>
                            <p:childTnLst>
                              <p:par>
                                <p:cTn id="45" presetID="26" presetClass="entr" presetSubtype="0" fill="hold" nodeType="clickEffect">
                                  <p:stCondLst>
                                    <p:cond delay="0"/>
                                  </p:stCondLst>
                                  <p:childTnLst>
                                    <p:set>
                                      <p:cBhvr>
                                        <p:cTn id="46" dur="1" fill="hold">
                                          <p:stCondLst>
                                            <p:cond delay="0"/>
                                          </p:stCondLst>
                                        </p:cTn>
                                        <p:tgtEl>
                                          <p:spTgt spid="193548"/>
                                        </p:tgtEl>
                                        <p:attrNameLst>
                                          <p:attrName>style.visibility</p:attrName>
                                        </p:attrNameLst>
                                      </p:cBhvr>
                                      <p:to>
                                        <p:strVal val="visible"/>
                                      </p:to>
                                    </p:set>
                                    <p:animEffect transition="in" filter="wipe(down)">
                                      <p:cBhvr>
                                        <p:cTn id="47" dur="580">
                                          <p:stCondLst>
                                            <p:cond delay="0"/>
                                          </p:stCondLst>
                                        </p:cTn>
                                        <p:tgtEl>
                                          <p:spTgt spid="193548"/>
                                        </p:tgtEl>
                                      </p:cBhvr>
                                    </p:animEffect>
                                    <p:anim calcmode="lin" valueType="num">
                                      <p:cBhvr>
                                        <p:cTn id="48" dur="1822" tmFilter="0,0; 0.14,0.36; 0.43,0.73; 0.71,0.91; 1.0,1.0">
                                          <p:stCondLst>
                                            <p:cond delay="0"/>
                                          </p:stCondLst>
                                        </p:cTn>
                                        <p:tgtEl>
                                          <p:spTgt spid="193548"/>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193548"/>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193548"/>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193548"/>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193548"/>
                                        </p:tgtEl>
                                        <p:attrNameLst>
                                          <p:attrName>ppt_y</p:attrName>
                                        </p:attrNameLst>
                                      </p:cBhvr>
                                      <p:tavLst>
                                        <p:tav tm="0" fmla="#ppt_y-sin(pi*$)/81">
                                          <p:val>
                                            <p:fltVal val="0"/>
                                          </p:val>
                                        </p:tav>
                                        <p:tav tm="100000">
                                          <p:val>
                                            <p:fltVal val="1"/>
                                          </p:val>
                                        </p:tav>
                                      </p:tavLst>
                                    </p:anim>
                                    <p:animScale>
                                      <p:cBhvr>
                                        <p:cTn id="53" dur="26">
                                          <p:stCondLst>
                                            <p:cond delay="650"/>
                                          </p:stCondLst>
                                        </p:cTn>
                                        <p:tgtEl>
                                          <p:spTgt spid="193548"/>
                                        </p:tgtEl>
                                      </p:cBhvr>
                                      <p:to x="100000" y="60000"/>
                                    </p:animScale>
                                    <p:animScale>
                                      <p:cBhvr>
                                        <p:cTn id="54" dur="166" decel="50000">
                                          <p:stCondLst>
                                            <p:cond delay="676"/>
                                          </p:stCondLst>
                                        </p:cTn>
                                        <p:tgtEl>
                                          <p:spTgt spid="193548"/>
                                        </p:tgtEl>
                                      </p:cBhvr>
                                      <p:to x="100000" y="100000"/>
                                    </p:animScale>
                                    <p:animScale>
                                      <p:cBhvr>
                                        <p:cTn id="55" dur="26">
                                          <p:stCondLst>
                                            <p:cond delay="1312"/>
                                          </p:stCondLst>
                                        </p:cTn>
                                        <p:tgtEl>
                                          <p:spTgt spid="193548"/>
                                        </p:tgtEl>
                                      </p:cBhvr>
                                      <p:to x="100000" y="80000"/>
                                    </p:animScale>
                                    <p:animScale>
                                      <p:cBhvr>
                                        <p:cTn id="56" dur="166" decel="50000">
                                          <p:stCondLst>
                                            <p:cond delay="1338"/>
                                          </p:stCondLst>
                                        </p:cTn>
                                        <p:tgtEl>
                                          <p:spTgt spid="193548"/>
                                        </p:tgtEl>
                                      </p:cBhvr>
                                      <p:to x="100000" y="100000"/>
                                    </p:animScale>
                                    <p:animScale>
                                      <p:cBhvr>
                                        <p:cTn id="57" dur="26">
                                          <p:stCondLst>
                                            <p:cond delay="1642"/>
                                          </p:stCondLst>
                                        </p:cTn>
                                        <p:tgtEl>
                                          <p:spTgt spid="193548"/>
                                        </p:tgtEl>
                                      </p:cBhvr>
                                      <p:to x="100000" y="90000"/>
                                    </p:animScale>
                                    <p:animScale>
                                      <p:cBhvr>
                                        <p:cTn id="58" dur="166" decel="50000">
                                          <p:stCondLst>
                                            <p:cond delay="1668"/>
                                          </p:stCondLst>
                                        </p:cTn>
                                        <p:tgtEl>
                                          <p:spTgt spid="193548"/>
                                        </p:tgtEl>
                                      </p:cBhvr>
                                      <p:to x="100000" y="100000"/>
                                    </p:animScale>
                                    <p:animScale>
                                      <p:cBhvr>
                                        <p:cTn id="59" dur="26">
                                          <p:stCondLst>
                                            <p:cond delay="1808"/>
                                          </p:stCondLst>
                                        </p:cTn>
                                        <p:tgtEl>
                                          <p:spTgt spid="193548"/>
                                        </p:tgtEl>
                                      </p:cBhvr>
                                      <p:to x="100000" y="95000"/>
                                    </p:animScale>
                                    <p:animScale>
                                      <p:cBhvr>
                                        <p:cTn id="60" dur="166" decel="50000">
                                          <p:stCondLst>
                                            <p:cond delay="1834"/>
                                          </p:stCondLst>
                                        </p:cTn>
                                        <p:tgtEl>
                                          <p:spTgt spid="19354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3543" grpId="0" animBg="1"/>
      <p:bldP spid="193544" grpId="0" animBg="1"/>
      <p:bldP spid="193545" grpId="0" animBg="1"/>
      <p:bldP spid="19354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5"/>
          <p:cNvSpPr>
            <a:spLocks noChangeArrowheads="1"/>
          </p:cNvSpPr>
          <p:nvPr/>
        </p:nvSpPr>
        <p:spPr bwMode="auto">
          <a:xfrm>
            <a:off x="200025" y="1844675"/>
            <a:ext cx="9561513" cy="4824413"/>
          </a:xfrm>
          <a:prstGeom prst="rect">
            <a:avLst/>
          </a:prstGeom>
          <a:noFill/>
          <a:ln w="9525">
            <a:solidFill>
              <a:srgbClr val="996633"/>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30723" name="Rectangle 2"/>
          <p:cNvSpPr>
            <a:spLocks noGrp="1" noChangeArrowheads="1"/>
          </p:cNvSpPr>
          <p:nvPr>
            <p:ph type="title"/>
          </p:nvPr>
        </p:nvSpPr>
        <p:spPr>
          <a:xfrm>
            <a:off x="2576513" y="260350"/>
            <a:ext cx="3744912" cy="774700"/>
          </a:xfrm>
          <a:ln w="12700" cap="flat"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t">
            <a:spAutoFit/>
          </a:bodyPr>
          <a:lstStyle/>
          <a:p>
            <a:pPr eaLnBrk="1" hangingPunct="1"/>
            <a:r>
              <a:rPr lang="en-US" altLang="zh-CN" b="1">
                <a:solidFill>
                  <a:schemeClr val="folHlink"/>
                </a:solidFill>
                <a:latin typeface="黑体" panose="02010609060101010101" pitchFamily="2" charset="-122"/>
                <a:ea typeface="黑体" panose="02010609060101010101" pitchFamily="2" charset="-122"/>
              </a:rPr>
              <a:t>3.2   </a:t>
            </a:r>
            <a:r>
              <a:rPr lang="zh-CN" altLang="en-US" b="1">
                <a:solidFill>
                  <a:schemeClr val="folHlink"/>
                </a:solidFill>
                <a:latin typeface="黑体" panose="02010609060101010101" pitchFamily="2" charset="-122"/>
                <a:ea typeface="黑体" panose="02010609060101010101" pitchFamily="2" charset="-122"/>
              </a:rPr>
              <a:t>对象</a:t>
            </a:r>
            <a:endParaRPr lang="zh-CN" altLang="en-US" b="1">
              <a:solidFill>
                <a:schemeClr val="folHlink"/>
              </a:solidFill>
              <a:latin typeface="黑体" panose="02010609060101010101" pitchFamily="2" charset="-122"/>
              <a:ea typeface="黑体" panose="02010609060101010101" pitchFamily="2" charset="-122"/>
            </a:endParaRPr>
          </a:p>
        </p:txBody>
      </p:sp>
      <p:sp>
        <p:nvSpPr>
          <p:cNvPr id="30724" name="Rectangle 3"/>
          <p:cNvSpPr>
            <a:spLocks noGrp="1" noChangeArrowheads="1"/>
          </p:cNvSpPr>
          <p:nvPr>
            <p:ph type="body" idx="1"/>
          </p:nvPr>
        </p:nvSpPr>
        <p:spPr>
          <a:xfrm>
            <a:off x="488950" y="2349500"/>
            <a:ext cx="9217025" cy="4103688"/>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lstStyle/>
          <a:p>
            <a:pPr eaLnBrk="1" hangingPunct="1">
              <a:lnSpc>
                <a:spcPct val="110000"/>
              </a:lnSpc>
              <a:buClr>
                <a:srgbClr val="CC0000"/>
              </a:buClr>
              <a:buSzPct val="120000"/>
              <a:buFont typeface="Wingdings" panose="05000000000000000000" pitchFamily="2" charset="2"/>
              <a:buChar char="v"/>
            </a:pPr>
            <a:r>
              <a:rPr lang="zh-CN" altLang="en-US" sz="2600" b="1">
                <a:solidFill>
                  <a:srgbClr val="000000"/>
                </a:solidFill>
                <a:latin typeface="宋体" panose="02010600030101010101" pitchFamily="2" charset="-122"/>
              </a:rPr>
              <a:t>在面向对象方法开发的软件系统中，对象是类的实例，是属性和服务的封装体。一个对象就是一个实际问题域中的一个实体，它包含了数据结构和所提供的相关操作功能，形成了一个“基本程序模块”。</a:t>
            </a:r>
            <a:endParaRPr lang="zh-CN" altLang="en-US" sz="2600" b="1">
              <a:solidFill>
                <a:srgbClr val="000000"/>
              </a:solidFill>
              <a:latin typeface="宋体" panose="02010600030101010101" pitchFamily="2" charset="-122"/>
            </a:endParaRPr>
          </a:p>
          <a:p>
            <a:pPr eaLnBrk="1" hangingPunct="1">
              <a:lnSpc>
                <a:spcPct val="110000"/>
              </a:lnSpc>
              <a:buClr>
                <a:srgbClr val="CC0000"/>
              </a:buClr>
              <a:buSzPct val="120000"/>
              <a:buFont typeface="Wingdings" panose="05000000000000000000" pitchFamily="2" charset="2"/>
              <a:buChar char="v"/>
            </a:pPr>
            <a:r>
              <a:rPr lang="zh-CN" altLang="en-US" sz="2600" b="1">
                <a:solidFill>
                  <a:srgbClr val="000000"/>
                </a:solidFill>
                <a:latin typeface="宋体" panose="02010600030101010101" pitchFamily="2" charset="-122"/>
              </a:rPr>
              <a:t>对象的属性用于描述对象的静态数据特征，如人类有大脑、五官、四肢；鸟有翅膀、羽毛；树有根、茎、叶等，这些都是描述对象的静态数据特征。对象的属性可用系统的或用户自定义的数据类型来表示，也可以用抽象的数据类型表示。</a:t>
            </a:r>
            <a:r>
              <a:rPr lang="zh-CN" altLang="en-US" sz="2600" b="1">
                <a:solidFill>
                  <a:srgbClr val="CC0000"/>
                </a:solidFill>
                <a:latin typeface="黑体" panose="02010609060101010101" pitchFamily="2" charset="-122"/>
                <a:ea typeface="黑体" panose="02010609060101010101" pitchFamily="2" charset="-122"/>
              </a:rPr>
              <a:t>对象属性值的集合称为对象的状态</a:t>
            </a:r>
            <a:r>
              <a:rPr lang="zh-CN" altLang="en-US" sz="2600" b="1">
                <a:solidFill>
                  <a:srgbClr val="000000"/>
                </a:solidFill>
                <a:latin typeface="宋体" panose="02010600030101010101" pitchFamily="2" charset="-122"/>
              </a:rPr>
              <a:t>（</a:t>
            </a:r>
            <a:r>
              <a:rPr lang="en-US" altLang="zh-CN" sz="2600" b="1">
                <a:solidFill>
                  <a:srgbClr val="000000"/>
                </a:solidFill>
                <a:latin typeface="宋体" panose="02010600030101010101" pitchFamily="2" charset="-122"/>
              </a:rPr>
              <a:t>state</a:t>
            </a:r>
            <a:r>
              <a:rPr lang="zh-CN" altLang="en-US" sz="2600" b="1">
                <a:solidFill>
                  <a:srgbClr val="000000"/>
                </a:solidFill>
                <a:latin typeface="宋体" panose="02010600030101010101" pitchFamily="2" charset="-122"/>
              </a:rPr>
              <a:t>）。</a:t>
            </a:r>
            <a:endParaRPr lang="zh-CN" altLang="en-US" sz="2600" b="1">
              <a:solidFill>
                <a:srgbClr val="000000"/>
              </a:solidFill>
              <a:latin typeface="宋体" panose="02010600030101010101" pitchFamily="2" charset="-122"/>
            </a:endParaRPr>
          </a:p>
        </p:txBody>
      </p:sp>
      <p:sp>
        <p:nvSpPr>
          <p:cNvPr id="30725" name="Text Box 4"/>
          <p:cNvSpPr txBox="1">
            <a:spLocks noChangeArrowheads="1"/>
          </p:cNvSpPr>
          <p:nvPr/>
        </p:nvSpPr>
        <p:spPr bwMode="auto">
          <a:xfrm>
            <a:off x="1928813" y="1628775"/>
            <a:ext cx="5184775" cy="649288"/>
          </a:xfrm>
          <a:prstGeom prst="rect">
            <a:avLst/>
          </a:prstGeom>
          <a:solidFill>
            <a:srgbClr val="FFFFCC"/>
          </a:solidFill>
          <a:ln w="9525" algn="ctr">
            <a:solidFill>
              <a:srgbClr val="CC99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Font typeface="Wingdings" panose="05000000000000000000" pitchFamily="2" charset="2"/>
              <a:buNone/>
            </a:pPr>
            <a:r>
              <a:rPr lang="en-US" altLang="zh-CN" b="1">
                <a:solidFill>
                  <a:schemeClr val="folHlink"/>
                </a:solidFill>
                <a:latin typeface="黑体" panose="02010609060101010101" pitchFamily="2" charset="-122"/>
                <a:ea typeface="黑体" panose="02010609060101010101" pitchFamily="2" charset="-122"/>
              </a:rPr>
              <a:t>3.2.1  </a:t>
            </a:r>
            <a:r>
              <a:rPr lang="zh-CN" altLang="en-US" b="1">
                <a:solidFill>
                  <a:schemeClr val="folHlink"/>
                </a:solidFill>
                <a:latin typeface="黑体" panose="02010609060101010101" pitchFamily="2" charset="-122"/>
                <a:ea typeface="黑体" panose="02010609060101010101" pitchFamily="2" charset="-122"/>
              </a:rPr>
              <a:t>对象的基本概念</a:t>
            </a:r>
            <a:endParaRPr lang="zh-CN" altLang="en-US" b="1">
              <a:solidFill>
                <a:schemeClr val="folHlink"/>
              </a:solidFill>
              <a:latin typeface="黑体" panose="02010609060101010101" pitchFamily="2" charset="-122"/>
              <a:ea typeface="黑体" panose="0201060906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746" name="Rectangle 3"/>
          <p:cNvSpPr>
            <a:spLocks noGrp="1" noChangeArrowheads="1"/>
          </p:cNvSpPr>
          <p:nvPr>
            <p:ph type="body" idx="1"/>
          </p:nvPr>
        </p:nvSpPr>
        <p:spPr>
          <a:xfrm>
            <a:off x="344488" y="1125538"/>
            <a:ext cx="9288462" cy="5399087"/>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lstStyle/>
          <a:p>
            <a:pPr eaLnBrk="1" hangingPunct="1">
              <a:lnSpc>
                <a:spcPct val="110000"/>
              </a:lnSpc>
              <a:buClr>
                <a:srgbClr val="CC0000"/>
              </a:buClr>
              <a:buSzPct val="120000"/>
              <a:buFont typeface="Wingdings" panose="05000000000000000000" pitchFamily="2" charset="2"/>
              <a:buChar char="v"/>
            </a:pPr>
            <a:r>
              <a:rPr lang="zh-CN" altLang="en-US" sz="2600" b="1" dirty="0">
                <a:solidFill>
                  <a:srgbClr val="000000"/>
                </a:solidFill>
                <a:latin typeface="宋体" panose="02010600030101010101" pitchFamily="2" charset="-122"/>
              </a:rPr>
              <a:t>对象的服务用于描述对象的动态特征，它是定义在对象属性基础上的一组操作方法（</a:t>
            </a:r>
            <a:r>
              <a:rPr lang="en-US" altLang="zh-CN" sz="2600" b="1" dirty="0">
                <a:solidFill>
                  <a:srgbClr val="000000"/>
                </a:solidFill>
                <a:latin typeface="宋体" panose="02010600030101010101" pitchFamily="2" charset="-122"/>
              </a:rPr>
              <a:t>method</a:t>
            </a:r>
            <a:r>
              <a:rPr lang="zh-CN" altLang="en-US" sz="2600" b="1" dirty="0">
                <a:solidFill>
                  <a:srgbClr val="000000"/>
                </a:solidFill>
                <a:latin typeface="宋体" panose="02010600030101010101" pitchFamily="2" charset="-122"/>
              </a:rPr>
              <a:t>）的集合。如人类有思维能力、语言能力等；鸟有翅膀可以飞行等。对象的服务是响应消息而完成的算法，体现了对象的行为能力。对象的服务包括“</a:t>
            </a:r>
            <a:r>
              <a:rPr lang="zh-CN" altLang="en-US" sz="2600" b="1" dirty="0">
                <a:solidFill>
                  <a:srgbClr val="CC0000"/>
                </a:solidFill>
                <a:latin typeface="黑体" panose="02010609060101010101" pitchFamily="2" charset="-122"/>
                <a:ea typeface="黑体" panose="02010609060101010101" pitchFamily="2" charset="-122"/>
              </a:rPr>
              <a:t>自操作</a:t>
            </a:r>
            <a:r>
              <a:rPr lang="zh-CN" altLang="en-US" sz="2600" b="1" dirty="0">
                <a:solidFill>
                  <a:srgbClr val="000000"/>
                </a:solidFill>
                <a:latin typeface="宋体" panose="02010600030101010101" pitchFamily="2" charset="-122"/>
              </a:rPr>
              <a:t>”和“</a:t>
            </a:r>
            <a:r>
              <a:rPr lang="zh-CN" altLang="en-US" sz="2600" b="1" dirty="0">
                <a:solidFill>
                  <a:srgbClr val="CC0000"/>
                </a:solidFill>
                <a:latin typeface="黑体" panose="02010609060101010101" pitchFamily="2" charset="-122"/>
                <a:ea typeface="黑体" panose="02010609060101010101" pitchFamily="2" charset="-122"/>
              </a:rPr>
              <a:t>它操作</a:t>
            </a:r>
            <a:r>
              <a:rPr lang="zh-CN" altLang="en-US" sz="2600" b="1" dirty="0">
                <a:solidFill>
                  <a:srgbClr val="000000"/>
                </a:solidFill>
                <a:latin typeface="宋体" panose="02010600030101010101" pitchFamily="2" charset="-122"/>
              </a:rPr>
              <a:t>”，“自操作”是对象对其内部数据属性进行的操作，“它操作”是对其他对象进行的操作。</a:t>
            </a:r>
            <a:endParaRPr lang="zh-CN" altLang="en-US" sz="2600" b="1" dirty="0">
              <a:solidFill>
                <a:srgbClr val="000000"/>
              </a:solidFill>
              <a:latin typeface="宋体" panose="02010600030101010101" pitchFamily="2" charset="-122"/>
            </a:endParaRPr>
          </a:p>
          <a:p>
            <a:pPr eaLnBrk="1" hangingPunct="1">
              <a:lnSpc>
                <a:spcPct val="110000"/>
              </a:lnSpc>
              <a:buClr>
                <a:srgbClr val="CC0000"/>
              </a:buClr>
              <a:buSzPct val="120000"/>
              <a:buFont typeface="Wingdings" panose="05000000000000000000" pitchFamily="2" charset="2"/>
              <a:buChar char="v"/>
            </a:pPr>
            <a:r>
              <a:rPr lang="zh-CN" altLang="en-US" sz="2600" b="1" dirty="0">
                <a:solidFill>
                  <a:srgbClr val="000000"/>
                </a:solidFill>
                <a:latin typeface="宋体" panose="02010600030101010101" pitchFamily="2" charset="-122"/>
              </a:rPr>
              <a:t>当一个对象映射为软件实现时由三部分组成：</a:t>
            </a:r>
            <a:endParaRPr lang="zh-CN" altLang="en-US" sz="2600" b="1" dirty="0">
              <a:solidFill>
                <a:srgbClr val="000000"/>
              </a:solidFill>
              <a:latin typeface="宋体" panose="02010600030101010101" pitchFamily="2" charset="-122"/>
            </a:endParaRPr>
          </a:p>
          <a:p>
            <a:pPr eaLnBrk="1" hangingPunct="1">
              <a:lnSpc>
                <a:spcPct val="110000"/>
              </a:lnSpc>
              <a:buClr>
                <a:srgbClr val="CC0000"/>
              </a:buClr>
              <a:buSzPct val="120000"/>
              <a:buFont typeface="Wingdings" panose="05000000000000000000" pitchFamily="2" charset="2"/>
              <a:buNone/>
            </a:pPr>
            <a:r>
              <a:rPr lang="en-US" altLang="zh-CN" sz="2600" b="1" dirty="0">
                <a:solidFill>
                  <a:srgbClr val="000000"/>
                </a:solidFill>
                <a:latin typeface="宋体" panose="02010600030101010101" pitchFamily="2" charset="-122"/>
              </a:rPr>
              <a:t>  (1)</a:t>
            </a:r>
            <a:r>
              <a:rPr lang="zh-CN" altLang="en-US" sz="2600" b="1" dirty="0">
                <a:solidFill>
                  <a:schemeClr val="tx2"/>
                </a:solidFill>
                <a:latin typeface="黑体" panose="02010609060101010101" pitchFamily="2" charset="-122"/>
                <a:ea typeface="黑体" panose="02010609060101010101" pitchFamily="2" charset="-122"/>
              </a:rPr>
              <a:t>私有的数据结构</a:t>
            </a:r>
            <a:r>
              <a:rPr lang="zh-CN" altLang="en-US" sz="2600" b="1" dirty="0">
                <a:solidFill>
                  <a:srgbClr val="000000"/>
                </a:solidFill>
                <a:latin typeface="宋体" panose="02010600030101010101" pitchFamily="2" charset="-122"/>
              </a:rPr>
              <a:t>：它用于描述对象的内部状态。</a:t>
            </a:r>
            <a:endParaRPr lang="zh-CN" altLang="en-US" sz="2600" b="1" dirty="0">
              <a:solidFill>
                <a:srgbClr val="000000"/>
              </a:solidFill>
              <a:latin typeface="宋体" panose="02010600030101010101" pitchFamily="2" charset="-122"/>
            </a:endParaRPr>
          </a:p>
          <a:p>
            <a:pPr eaLnBrk="1" hangingPunct="1">
              <a:lnSpc>
                <a:spcPct val="110000"/>
              </a:lnSpc>
              <a:buClr>
                <a:srgbClr val="CC0000"/>
              </a:buClr>
              <a:buSzPct val="120000"/>
              <a:buFont typeface="Wingdings" panose="05000000000000000000" pitchFamily="2" charset="2"/>
              <a:buNone/>
            </a:pPr>
            <a:r>
              <a:rPr lang="en-US" altLang="zh-CN" sz="2600" b="1" dirty="0">
                <a:solidFill>
                  <a:srgbClr val="000000"/>
                </a:solidFill>
                <a:latin typeface="宋体" panose="02010600030101010101" pitchFamily="2" charset="-122"/>
              </a:rPr>
              <a:t>  (2)</a:t>
            </a:r>
            <a:r>
              <a:rPr lang="zh-CN" altLang="en-US" sz="2600" b="1" dirty="0">
                <a:solidFill>
                  <a:schemeClr val="tx2"/>
                </a:solidFill>
                <a:latin typeface="黑体" panose="02010609060101010101" pitchFamily="2" charset="-122"/>
                <a:ea typeface="黑体" panose="02010609060101010101" pitchFamily="2" charset="-122"/>
              </a:rPr>
              <a:t>处理</a:t>
            </a:r>
            <a:r>
              <a:rPr lang="zh-CN" altLang="en-US" sz="2600" b="1" dirty="0">
                <a:solidFill>
                  <a:srgbClr val="000000"/>
                </a:solidFill>
                <a:latin typeface="宋体" panose="02010600030101010101" pitchFamily="2" charset="-122"/>
              </a:rPr>
              <a:t>：也称为操作或方法，它施加于数据结构之上。</a:t>
            </a:r>
            <a:endParaRPr lang="zh-CN" altLang="en-US" sz="2600" b="1" dirty="0">
              <a:solidFill>
                <a:srgbClr val="000000"/>
              </a:solidFill>
              <a:latin typeface="宋体" panose="02010600030101010101" pitchFamily="2" charset="-122"/>
            </a:endParaRPr>
          </a:p>
          <a:p>
            <a:pPr eaLnBrk="1" hangingPunct="1">
              <a:lnSpc>
                <a:spcPct val="110000"/>
              </a:lnSpc>
              <a:buClr>
                <a:srgbClr val="CC0000"/>
              </a:buClr>
              <a:buSzPct val="120000"/>
              <a:buFont typeface="Wingdings" panose="05000000000000000000" pitchFamily="2" charset="2"/>
              <a:buNone/>
            </a:pPr>
            <a:r>
              <a:rPr lang="en-US" altLang="zh-CN" sz="2600" b="1" dirty="0">
                <a:solidFill>
                  <a:srgbClr val="000000"/>
                </a:solidFill>
                <a:latin typeface="宋体" panose="02010600030101010101" pitchFamily="2" charset="-122"/>
              </a:rPr>
              <a:t>  (3)</a:t>
            </a:r>
            <a:r>
              <a:rPr lang="zh-CN" altLang="en-US" sz="2600" b="1" dirty="0">
                <a:solidFill>
                  <a:schemeClr val="tx2"/>
                </a:solidFill>
                <a:latin typeface="黑体" panose="02010609060101010101" pitchFamily="2" charset="-122"/>
                <a:ea typeface="黑体" panose="02010609060101010101" pitchFamily="2" charset="-122"/>
              </a:rPr>
              <a:t>接口</a:t>
            </a:r>
            <a:r>
              <a:rPr lang="zh-CN" altLang="en-US" sz="2600" b="1" dirty="0">
                <a:solidFill>
                  <a:srgbClr val="000000"/>
                </a:solidFill>
                <a:latin typeface="宋体" panose="02010600030101010101" pitchFamily="2" charset="-122"/>
              </a:rPr>
              <a:t>：这是对象可被共享的部分，消息通过接口调用相应的操作。它不提供操作是如何实现的信息。</a:t>
            </a:r>
            <a:endParaRPr lang="zh-CN" altLang="en-US" sz="2600" b="1" dirty="0">
              <a:solidFill>
                <a:srgbClr val="000000"/>
              </a:solidFill>
              <a:latin typeface="宋体" panose="02010600030101010101" pitchFamily="2" charset="-122"/>
            </a:endParaRPr>
          </a:p>
        </p:txBody>
      </p:sp>
      <p:sp>
        <p:nvSpPr>
          <p:cNvPr id="31747" name="Rectangle 5"/>
          <p:cNvSpPr>
            <a:spLocks noChangeArrowheads="1"/>
          </p:cNvSpPr>
          <p:nvPr/>
        </p:nvSpPr>
        <p:spPr bwMode="auto">
          <a:xfrm>
            <a:off x="200025" y="404813"/>
            <a:ext cx="9561513" cy="6264275"/>
          </a:xfrm>
          <a:prstGeom prst="rect">
            <a:avLst/>
          </a:prstGeom>
          <a:noFill/>
          <a:ln w="9525">
            <a:solidFill>
              <a:srgbClr val="996633"/>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31748" name="Text Box 6"/>
          <p:cNvSpPr txBox="1">
            <a:spLocks noChangeArrowheads="1"/>
          </p:cNvSpPr>
          <p:nvPr/>
        </p:nvSpPr>
        <p:spPr bwMode="auto">
          <a:xfrm>
            <a:off x="1928813" y="188913"/>
            <a:ext cx="5184775" cy="647700"/>
          </a:xfrm>
          <a:prstGeom prst="rect">
            <a:avLst/>
          </a:prstGeom>
          <a:solidFill>
            <a:srgbClr val="FFFFCC"/>
          </a:solidFill>
          <a:ln w="9525" algn="ctr">
            <a:solidFill>
              <a:srgbClr val="CC99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Font typeface="Wingdings" panose="05000000000000000000" pitchFamily="2" charset="2"/>
              <a:buNone/>
            </a:pPr>
            <a:r>
              <a:rPr lang="en-US" altLang="zh-CN" b="1">
                <a:solidFill>
                  <a:schemeClr val="folHlink"/>
                </a:solidFill>
                <a:latin typeface="黑体" panose="02010609060101010101" pitchFamily="2" charset="-122"/>
                <a:ea typeface="黑体" panose="02010609060101010101" pitchFamily="2" charset="-122"/>
              </a:rPr>
              <a:t>3.2.1  </a:t>
            </a:r>
            <a:r>
              <a:rPr lang="zh-CN" altLang="en-US" b="1">
                <a:solidFill>
                  <a:schemeClr val="folHlink"/>
                </a:solidFill>
                <a:latin typeface="黑体" panose="02010609060101010101" pitchFamily="2" charset="-122"/>
                <a:ea typeface="黑体" panose="02010609060101010101" pitchFamily="2" charset="-122"/>
              </a:rPr>
              <a:t>对象的基本概念</a:t>
            </a:r>
            <a:endParaRPr lang="zh-CN" altLang="en-US" b="1">
              <a:solidFill>
                <a:schemeClr val="folHlink"/>
              </a:solidFill>
              <a:latin typeface="黑体" panose="02010609060101010101" pitchFamily="2" charset="-122"/>
              <a:ea typeface="黑体" panose="0201060906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Rectangle 3"/>
          <p:cNvSpPr>
            <a:spLocks noGrp="1" noChangeArrowheads="1"/>
          </p:cNvSpPr>
          <p:nvPr>
            <p:ph type="body" idx="1"/>
          </p:nvPr>
        </p:nvSpPr>
        <p:spPr>
          <a:xfrm>
            <a:off x="5240338" y="1196975"/>
            <a:ext cx="4105275" cy="519113"/>
          </a:xfrm>
          <a:noFill/>
          <a:extLst>
            <a:ext uri="{91240B29-F687-4F45-9708-019B960494DF}">
              <a14:hiddenLine xmlns:a14="http://schemas.microsoft.com/office/drawing/2010/main" w="9525">
                <a:solidFill>
                  <a:schemeClr val="tx1"/>
                </a:solidFill>
                <a:prstDash val="solid"/>
                <a:miter lim="800000"/>
                <a:headEnd/>
                <a:tailEnd/>
              </a14:hiddenLine>
            </a:ext>
          </a:extLst>
        </p:spPr>
        <p:txBody>
          <a:bodyPr>
            <a:spAutoFit/>
          </a:bodyPr>
          <a:lstStyle/>
          <a:p>
            <a:pPr marL="0" indent="0" eaLnBrk="1" hangingPunct="1">
              <a:spcBef>
                <a:spcPct val="50000"/>
              </a:spcBef>
              <a:buClrTx/>
              <a:buSzTx/>
              <a:buFontTx/>
              <a:buNone/>
            </a:pPr>
            <a:r>
              <a:rPr lang="zh-CN" altLang="en-US" sz="2800" b="1"/>
              <a:t>方法二：在使用时定义</a:t>
            </a:r>
            <a:endParaRPr lang="zh-CN" altLang="en-US" sz="2800" b="1"/>
          </a:p>
        </p:txBody>
      </p:sp>
      <p:sp>
        <p:nvSpPr>
          <p:cNvPr id="32771" name="Rectangle 4"/>
          <p:cNvSpPr>
            <a:spLocks noChangeArrowheads="1"/>
          </p:cNvSpPr>
          <p:nvPr/>
        </p:nvSpPr>
        <p:spPr bwMode="auto">
          <a:xfrm>
            <a:off x="200025" y="404813"/>
            <a:ext cx="9561513" cy="6264275"/>
          </a:xfrm>
          <a:prstGeom prst="rect">
            <a:avLst/>
          </a:prstGeom>
          <a:noFill/>
          <a:ln w="9525">
            <a:solidFill>
              <a:srgbClr val="996633"/>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33122" name="Rectangle 2"/>
          <p:cNvSpPr>
            <a:spLocks noGrp="1" noChangeArrowheads="1"/>
          </p:cNvSpPr>
          <p:nvPr>
            <p:ph type="title"/>
          </p:nvPr>
        </p:nvSpPr>
        <p:spPr>
          <a:xfrm>
            <a:off x="2360613" y="188913"/>
            <a:ext cx="4249737" cy="620712"/>
          </a:xfrm>
          <a:solidFill>
            <a:srgbClr val="FFFFCC"/>
          </a:solidFill>
          <a:ln cap="flat" algn="ctr">
            <a:solidFill>
              <a:srgbClr val="CC9900"/>
            </a:solidFill>
            <a:miter lim="800000"/>
          </a:ln>
        </p:spPr>
        <p:txBody>
          <a:bodyPr anchor="t"/>
          <a:lstStyle/>
          <a:p>
            <a:pPr algn="ctr" eaLnBrk="1" hangingPunct="1">
              <a:buClr>
                <a:schemeClr val="folHlink"/>
              </a:buClr>
              <a:buSzPct val="60000"/>
              <a:buFont typeface="Wingdings" panose="05000000000000000000" pitchFamily="2" charset="2"/>
              <a:buNone/>
            </a:pPr>
            <a:r>
              <a:rPr lang="en-US" altLang="zh-CN" sz="3200" b="1">
                <a:solidFill>
                  <a:schemeClr val="folHlink"/>
                </a:solidFill>
                <a:latin typeface="黑体" panose="02010609060101010101" pitchFamily="2" charset="-122"/>
                <a:ea typeface="黑体" panose="02010609060101010101" pitchFamily="2" charset="-122"/>
              </a:rPr>
              <a:t>3.2.2  </a:t>
            </a:r>
            <a:r>
              <a:rPr lang="zh-CN" altLang="en-US" sz="3200" b="1">
                <a:solidFill>
                  <a:schemeClr val="folHlink"/>
                </a:solidFill>
                <a:latin typeface="黑体" panose="02010609060101010101" pitchFamily="2" charset="-122"/>
                <a:ea typeface="黑体" panose="02010609060101010101" pitchFamily="2" charset="-122"/>
              </a:rPr>
              <a:t>对象的定义</a:t>
            </a:r>
            <a:endParaRPr lang="zh-CN" altLang="en-US" sz="3200" b="1">
              <a:solidFill>
                <a:schemeClr val="folHlink"/>
              </a:solidFill>
              <a:latin typeface="黑体" panose="02010609060101010101" pitchFamily="2" charset="-122"/>
              <a:ea typeface="黑体" panose="02010609060101010101" pitchFamily="2" charset="-122"/>
            </a:endParaRPr>
          </a:p>
        </p:txBody>
      </p:sp>
      <p:sp>
        <p:nvSpPr>
          <p:cNvPr id="32773" name="Text Box 5"/>
          <p:cNvSpPr txBox="1">
            <a:spLocks noChangeArrowheads="1"/>
          </p:cNvSpPr>
          <p:nvPr/>
        </p:nvSpPr>
        <p:spPr bwMode="auto">
          <a:xfrm>
            <a:off x="560388" y="1125538"/>
            <a:ext cx="4176712" cy="91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50000"/>
              </a:spcBef>
              <a:buClrTx/>
              <a:buSzTx/>
              <a:buFontTx/>
              <a:buNone/>
            </a:pPr>
            <a:r>
              <a:rPr lang="zh-CN" altLang="en-US" sz="2800" b="1"/>
              <a:t>方法一：在定义类的同时</a:t>
            </a:r>
            <a:endParaRPr lang="zh-CN" altLang="en-US" sz="2800" b="1"/>
          </a:p>
          <a:p>
            <a:pPr eaLnBrk="1" hangingPunct="1">
              <a:lnSpc>
                <a:spcPct val="50000"/>
              </a:lnSpc>
              <a:spcBef>
                <a:spcPct val="50000"/>
              </a:spcBef>
              <a:buClrTx/>
              <a:buSzTx/>
              <a:buFontTx/>
              <a:buNone/>
            </a:pPr>
            <a:r>
              <a:rPr lang="zh-CN" altLang="en-US" sz="2800" b="1"/>
              <a:t>              直接定义</a:t>
            </a:r>
            <a:endParaRPr lang="zh-CN" altLang="en-US" sz="2800"/>
          </a:p>
        </p:txBody>
      </p:sp>
      <p:sp>
        <p:nvSpPr>
          <p:cNvPr id="32774" name="Rectangle 6"/>
          <p:cNvSpPr>
            <a:spLocks noChangeArrowheads="1"/>
          </p:cNvSpPr>
          <p:nvPr/>
        </p:nvSpPr>
        <p:spPr bwMode="auto">
          <a:xfrm>
            <a:off x="344488" y="2133600"/>
            <a:ext cx="4392612" cy="4481513"/>
          </a:xfrm>
          <a:prstGeom prst="rect">
            <a:avLst/>
          </a:prstGeom>
          <a:solidFill>
            <a:srgbClr val="E5FFE5"/>
          </a:solidFill>
          <a:ln>
            <a:noFill/>
          </a:ln>
          <a:effectLst/>
          <a:extLst>
            <a:ext uri="{91240B29-F687-4F45-9708-019B960494DF}">
              <a14:hiddenLine xmlns:a14="http://schemas.microsoft.com/office/drawing/2010/main" w="28575">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70000"/>
              </a:lnSpc>
              <a:spcBef>
                <a:spcPct val="50000"/>
              </a:spcBef>
              <a:buClrTx/>
              <a:buSzTx/>
              <a:buFontTx/>
              <a:buNone/>
            </a:pPr>
            <a:r>
              <a:rPr lang="en-US" altLang="zh-CN" sz="2800" b="1" dirty="0">
                <a:solidFill>
                  <a:srgbClr val="0000FF"/>
                </a:solidFill>
                <a:latin typeface="Times New Roman" panose="02020603050405020304" pitchFamily="18" charset="0"/>
              </a:rPr>
              <a:t>class</a:t>
            </a:r>
            <a:r>
              <a:rPr lang="en-US" altLang="zh-CN" sz="2800" b="1" dirty="0">
                <a:latin typeface="Times New Roman" panose="02020603050405020304" pitchFamily="18" charset="0"/>
              </a:rPr>
              <a:t> </a:t>
            </a:r>
            <a:r>
              <a:rPr lang="en-US" altLang="zh-CN" sz="2600" b="1" dirty="0" err="1">
                <a:latin typeface="Times New Roman" panose="02020603050405020304" pitchFamily="18" charset="0"/>
              </a:rPr>
              <a:t>Tdate</a:t>
            </a:r>
            <a:r>
              <a:rPr lang="en-US" altLang="zh-CN" sz="2600" b="1" dirty="0">
                <a:latin typeface="Times New Roman" panose="02020603050405020304" pitchFamily="18" charset="0"/>
              </a:rPr>
              <a:t> {</a:t>
            </a:r>
            <a:endParaRPr lang="en-US" altLang="zh-CN" sz="2600" b="1" dirty="0">
              <a:latin typeface="Times New Roman" panose="02020603050405020304" pitchFamily="18" charset="0"/>
            </a:endParaRPr>
          </a:p>
          <a:p>
            <a:pPr eaLnBrk="1" hangingPunct="1">
              <a:lnSpc>
                <a:spcPct val="60000"/>
              </a:lnSpc>
              <a:spcBef>
                <a:spcPct val="50000"/>
              </a:spcBef>
              <a:buClrTx/>
              <a:buSzTx/>
              <a:buFontTx/>
              <a:buNone/>
            </a:pPr>
            <a:r>
              <a:rPr lang="en-US" altLang="zh-CN" sz="2600" b="1" dirty="0">
                <a:solidFill>
                  <a:srgbClr val="0000FF"/>
                </a:solidFill>
                <a:latin typeface="Times New Roman" panose="02020603050405020304" pitchFamily="18" charset="0"/>
              </a:rPr>
              <a:t>public</a:t>
            </a:r>
            <a:r>
              <a:rPr lang="en-US" altLang="zh-CN" sz="2600" b="1" dirty="0">
                <a:latin typeface="Times New Roman" panose="02020603050405020304" pitchFamily="18" charset="0"/>
              </a:rPr>
              <a:t>:</a:t>
            </a:r>
            <a:endParaRPr lang="zh-CN" altLang="en-US" sz="2600" b="1" i="1" dirty="0">
              <a:solidFill>
                <a:srgbClr val="008000"/>
              </a:solidFill>
              <a:latin typeface="Times New Roman" panose="02020603050405020304" pitchFamily="18" charset="0"/>
            </a:endParaRPr>
          </a:p>
          <a:p>
            <a:pPr eaLnBrk="1" hangingPunct="1">
              <a:lnSpc>
                <a:spcPct val="60000"/>
              </a:lnSpc>
              <a:spcBef>
                <a:spcPct val="50000"/>
              </a:spcBef>
              <a:buClrTx/>
              <a:buSzTx/>
              <a:buFontTx/>
              <a:buNone/>
            </a:pPr>
            <a:r>
              <a:rPr lang="zh-CN" altLang="en-US" sz="2600" b="1" dirty="0">
                <a:latin typeface="Times New Roman" panose="02020603050405020304" pitchFamily="18" charset="0"/>
              </a:rPr>
              <a:t>    </a:t>
            </a:r>
            <a:r>
              <a:rPr lang="en-US" altLang="zh-CN" sz="2600" b="1" dirty="0">
                <a:solidFill>
                  <a:srgbClr val="0000FF"/>
                </a:solidFill>
                <a:latin typeface="Times New Roman" panose="02020603050405020304" pitchFamily="18" charset="0"/>
              </a:rPr>
              <a:t>void</a:t>
            </a:r>
            <a:r>
              <a:rPr lang="en-US" altLang="zh-CN" sz="2600" b="1" dirty="0">
                <a:latin typeface="Times New Roman" panose="02020603050405020304" pitchFamily="18" charset="0"/>
              </a:rPr>
              <a:t> Set(</a:t>
            </a:r>
            <a:r>
              <a:rPr lang="en-US" altLang="zh-CN" sz="2600" b="1" dirty="0">
                <a:solidFill>
                  <a:srgbClr val="0000FF"/>
                </a:solidFill>
                <a:latin typeface="Times New Roman" panose="02020603050405020304" pitchFamily="18" charset="0"/>
              </a:rPr>
              <a:t>int</a:t>
            </a:r>
            <a:r>
              <a:rPr lang="en-US" altLang="zh-CN" sz="2600" b="1" dirty="0">
                <a:latin typeface="Times New Roman" panose="02020603050405020304" pitchFamily="18" charset="0"/>
              </a:rPr>
              <a:t> m, </a:t>
            </a:r>
            <a:r>
              <a:rPr lang="en-US" altLang="zh-CN" sz="2600" b="1" dirty="0">
                <a:solidFill>
                  <a:srgbClr val="0000FF"/>
                </a:solidFill>
                <a:latin typeface="Times New Roman" panose="02020603050405020304" pitchFamily="18" charset="0"/>
              </a:rPr>
              <a:t>int </a:t>
            </a:r>
            <a:r>
              <a:rPr lang="en-US" altLang="zh-CN" sz="2600" b="1" dirty="0">
                <a:latin typeface="Times New Roman" panose="02020603050405020304" pitchFamily="18" charset="0"/>
              </a:rPr>
              <a:t>d, </a:t>
            </a:r>
            <a:r>
              <a:rPr lang="en-US" altLang="zh-CN" sz="2600" b="1" dirty="0">
                <a:solidFill>
                  <a:srgbClr val="0000FF"/>
                </a:solidFill>
                <a:latin typeface="Times New Roman" panose="02020603050405020304" pitchFamily="18" charset="0"/>
              </a:rPr>
              <a:t>int</a:t>
            </a:r>
            <a:r>
              <a:rPr lang="en-US" altLang="zh-CN" sz="2600" b="1" dirty="0">
                <a:latin typeface="Times New Roman" panose="02020603050405020304" pitchFamily="18" charset="0"/>
              </a:rPr>
              <a:t> y);</a:t>
            </a:r>
            <a:endParaRPr lang="en-US" altLang="zh-CN" sz="2600" b="1" dirty="0">
              <a:latin typeface="Times New Roman" panose="02020603050405020304" pitchFamily="18" charset="0"/>
            </a:endParaRPr>
          </a:p>
          <a:p>
            <a:pPr eaLnBrk="1" hangingPunct="1">
              <a:lnSpc>
                <a:spcPct val="60000"/>
              </a:lnSpc>
              <a:spcBef>
                <a:spcPct val="50000"/>
              </a:spcBef>
              <a:buClrTx/>
              <a:buSzTx/>
              <a:buFontTx/>
              <a:buNone/>
            </a:pPr>
            <a:r>
              <a:rPr lang="en-US" altLang="zh-CN" sz="2600" b="1" dirty="0">
                <a:latin typeface="Times New Roman" panose="02020603050405020304" pitchFamily="18" charset="0"/>
              </a:rPr>
              <a:t>    </a:t>
            </a:r>
            <a:r>
              <a:rPr lang="en-US" altLang="zh-CN" sz="2600" b="1" dirty="0">
                <a:solidFill>
                  <a:srgbClr val="0000FF"/>
                </a:solidFill>
                <a:latin typeface="Times New Roman" panose="02020603050405020304" pitchFamily="18" charset="0"/>
              </a:rPr>
              <a:t>int</a:t>
            </a:r>
            <a:r>
              <a:rPr lang="en-US" altLang="zh-CN" sz="2600" b="1" dirty="0">
                <a:latin typeface="Times New Roman" panose="02020603050405020304" pitchFamily="18" charset="0"/>
              </a:rPr>
              <a:t> </a:t>
            </a:r>
            <a:r>
              <a:rPr lang="en-US" altLang="zh-CN" sz="2600" b="1" dirty="0" err="1">
                <a:latin typeface="Times New Roman" panose="02020603050405020304" pitchFamily="18" charset="0"/>
              </a:rPr>
              <a:t>isLeapYear</a:t>
            </a:r>
            <a:r>
              <a:rPr lang="en-US" altLang="zh-CN" sz="2600" b="1" dirty="0">
                <a:latin typeface="Times New Roman" panose="02020603050405020304" pitchFamily="18" charset="0"/>
              </a:rPr>
              <a:t>();</a:t>
            </a:r>
            <a:endParaRPr lang="en-US" altLang="zh-CN" sz="2600" b="1" dirty="0">
              <a:latin typeface="Times New Roman" panose="02020603050405020304" pitchFamily="18" charset="0"/>
            </a:endParaRPr>
          </a:p>
          <a:p>
            <a:pPr eaLnBrk="1" hangingPunct="1">
              <a:lnSpc>
                <a:spcPct val="60000"/>
              </a:lnSpc>
              <a:spcBef>
                <a:spcPct val="50000"/>
              </a:spcBef>
              <a:buClrTx/>
              <a:buSzTx/>
              <a:buFontTx/>
              <a:buNone/>
            </a:pPr>
            <a:r>
              <a:rPr lang="en-US" altLang="zh-CN" sz="2600" b="1" dirty="0">
                <a:latin typeface="Times New Roman" panose="02020603050405020304" pitchFamily="18" charset="0"/>
              </a:rPr>
              <a:t>    </a:t>
            </a:r>
            <a:r>
              <a:rPr lang="en-US" altLang="zh-CN" sz="2600" b="1" dirty="0">
                <a:solidFill>
                  <a:srgbClr val="0000FF"/>
                </a:solidFill>
                <a:latin typeface="Times New Roman" panose="02020603050405020304" pitchFamily="18" charset="0"/>
              </a:rPr>
              <a:t>void</a:t>
            </a:r>
            <a:r>
              <a:rPr lang="en-US" altLang="zh-CN" sz="2600" b="1" dirty="0">
                <a:latin typeface="Times New Roman" panose="02020603050405020304" pitchFamily="18" charset="0"/>
              </a:rPr>
              <a:t> Print();</a:t>
            </a:r>
            <a:endParaRPr lang="en-US" altLang="zh-CN" sz="2600" b="1" dirty="0">
              <a:latin typeface="Times New Roman" panose="02020603050405020304" pitchFamily="18" charset="0"/>
            </a:endParaRPr>
          </a:p>
          <a:p>
            <a:pPr eaLnBrk="1" hangingPunct="1">
              <a:lnSpc>
                <a:spcPct val="60000"/>
              </a:lnSpc>
              <a:spcBef>
                <a:spcPct val="50000"/>
              </a:spcBef>
              <a:buClrTx/>
              <a:buSzTx/>
              <a:buFontTx/>
              <a:buNone/>
            </a:pPr>
            <a:r>
              <a:rPr lang="en-US" altLang="zh-CN" sz="2600" b="1" dirty="0">
                <a:latin typeface="Times New Roman" panose="02020603050405020304" pitchFamily="18" charset="0"/>
              </a:rPr>
              <a:t> </a:t>
            </a:r>
            <a:r>
              <a:rPr lang="en-US" altLang="zh-CN" sz="2600" b="1" dirty="0">
                <a:solidFill>
                  <a:srgbClr val="0000FF"/>
                </a:solidFill>
                <a:latin typeface="Times New Roman" panose="02020603050405020304" pitchFamily="18" charset="0"/>
              </a:rPr>
              <a:t>private</a:t>
            </a:r>
            <a:r>
              <a:rPr lang="en-US" altLang="zh-CN" sz="2600" b="1" dirty="0">
                <a:latin typeface="Times New Roman" panose="02020603050405020304" pitchFamily="18" charset="0"/>
              </a:rPr>
              <a:t>:</a:t>
            </a:r>
            <a:endParaRPr lang="en-US" altLang="zh-CN" sz="2600" b="1" dirty="0">
              <a:latin typeface="Times New Roman" panose="02020603050405020304" pitchFamily="18" charset="0"/>
            </a:endParaRPr>
          </a:p>
          <a:p>
            <a:pPr eaLnBrk="1" hangingPunct="1">
              <a:lnSpc>
                <a:spcPct val="60000"/>
              </a:lnSpc>
              <a:spcBef>
                <a:spcPct val="50000"/>
              </a:spcBef>
              <a:buClrTx/>
              <a:buSzTx/>
              <a:buFontTx/>
              <a:buNone/>
            </a:pPr>
            <a:r>
              <a:rPr lang="en-US" altLang="zh-CN" sz="2600" b="1" dirty="0">
                <a:latin typeface="Times New Roman" panose="02020603050405020304" pitchFamily="18" charset="0"/>
              </a:rPr>
              <a:t>    </a:t>
            </a:r>
            <a:r>
              <a:rPr lang="en-US" altLang="zh-CN" sz="2600" b="1" dirty="0">
                <a:solidFill>
                  <a:srgbClr val="0000FF"/>
                </a:solidFill>
                <a:latin typeface="Times New Roman" panose="02020603050405020304" pitchFamily="18" charset="0"/>
              </a:rPr>
              <a:t>int</a:t>
            </a:r>
            <a:r>
              <a:rPr lang="en-US" altLang="zh-CN" sz="2600" b="1" dirty="0">
                <a:latin typeface="Times New Roman" panose="02020603050405020304" pitchFamily="18" charset="0"/>
              </a:rPr>
              <a:t> month;</a:t>
            </a:r>
            <a:endParaRPr lang="en-US" altLang="zh-CN" sz="2600" b="1" dirty="0">
              <a:latin typeface="Times New Roman" panose="02020603050405020304" pitchFamily="18" charset="0"/>
            </a:endParaRPr>
          </a:p>
          <a:p>
            <a:pPr eaLnBrk="1" hangingPunct="1">
              <a:lnSpc>
                <a:spcPct val="60000"/>
              </a:lnSpc>
              <a:spcBef>
                <a:spcPct val="50000"/>
              </a:spcBef>
              <a:buClrTx/>
              <a:buSzTx/>
              <a:buFontTx/>
              <a:buNone/>
            </a:pPr>
            <a:r>
              <a:rPr lang="en-US" altLang="zh-CN" sz="2600" b="1" dirty="0">
                <a:latin typeface="Times New Roman" panose="02020603050405020304" pitchFamily="18" charset="0"/>
              </a:rPr>
              <a:t>    </a:t>
            </a:r>
            <a:r>
              <a:rPr lang="en-US" altLang="zh-CN" sz="2600" b="1" dirty="0">
                <a:solidFill>
                  <a:srgbClr val="0000FF"/>
                </a:solidFill>
                <a:latin typeface="Times New Roman" panose="02020603050405020304" pitchFamily="18" charset="0"/>
              </a:rPr>
              <a:t>int</a:t>
            </a:r>
            <a:r>
              <a:rPr lang="en-US" altLang="zh-CN" sz="2600" b="1" dirty="0">
                <a:latin typeface="Times New Roman" panose="02020603050405020304" pitchFamily="18" charset="0"/>
              </a:rPr>
              <a:t> day;</a:t>
            </a:r>
            <a:endParaRPr lang="en-US" altLang="zh-CN" sz="2600" b="1" dirty="0">
              <a:latin typeface="Times New Roman" panose="02020603050405020304" pitchFamily="18" charset="0"/>
            </a:endParaRPr>
          </a:p>
          <a:p>
            <a:pPr eaLnBrk="1" hangingPunct="1">
              <a:lnSpc>
                <a:spcPct val="60000"/>
              </a:lnSpc>
              <a:spcBef>
                <a:spcPct val="50000"/>
              </a:spcBef>
              <a:buClrTx/>
              <a:buSzTx/>
              <a:buFontTx/>
              <a:buNone/>
            </a:pPr>
            <a:r>
              <a:rPr lang="en-US" altLang="zh-CN" sz="2600" b="1" dirty="0">
                <a:latin typeface="Times New Roman" panose="02020603050405020304" pitchFamily="18" charset="0"/>
              </a:rPr>
              <a:t>    </a:t>
            </a:r>
            <a:r>
              <a:rPr lang="en-US" altLang="zh-CN" sz="2600" b="1" dirty="0">
                <a:solidFill>
                  <a:srgbClr val="0000FF"/>
                </a:solidFill>
                <a:latin typeface="Times New Roman" panose="02020603050405020304" pitchFamily="18" charset="0"/>
              </a:rPr>
              <a:t>int</a:t>
            </a:r>
            <a:r>
              <a:rPr lang="en-US" altLang="zh-CN" sz="2600" b="1" dirty="0">
                <a:latin typeface="Times New Roman" panose="02020603050405020304" pitchFamily="18" charset="0"/>
              </a:rPr>
              <a:t> year;</a:t>
            </a:r>
            <a:endParaRPr lang="en-US" altLang="zh-CN" sz="2600" b="1" dirty="0">
              <a:latin typeface="Times New Roman" panose="02020603050405020304" pitchFamily="18" charset="0"/>
            </a:endParaRPr>
          </a:p>
          <a:p>
            <a:pPr eaLnBrk="1" hangingPunct="1">
              <a:lnSpc>
                <a:spcPct val="60000"/>
              </a:lnSpc>
              <a:spcBef>
                <a:spcPct val="50000"/>
              </a:spcBef>
              <a:buClrTx/>
              <a:buSzTx/>
              <a:buFontTx/>
              <a:buNone/>
            </a:pPr>
            <a:r>
              <a:rPr lang="en-US" altLang="zh-CN" sz="2600" b="1" dirty="0">
                <a:latin typeface="Times New Roman" panose="02020603050405020304" pitchFamily="18" charset="0"/>
              </a:rPr>
              <a:t>} s1, s2;                                                  </a:t>
            </a:r>
            <a:endParaRPr lang="zh-CN" altLang="en-US" sz="2600" b="1" i="1" dirty="0">
              <a:solidFill>
                <a:srgbClr val="008000"/>
              </a:solidFill>
              <a:latin typeface="Times New Roman" panose="02020603050405020304" pitchFamily="18" charset="0"/>
            </a:endParaRPr>
          </a:p>
        </p:txBody>
      </p:sp>
      <p:sp>
        <p:nvSpPr>
          <p:cNvPr id="32775" name="Text Box 7"/>
          <p:cNvSpPr txBox="1">
            <a:spLocks noChangeArrowheads="1"/>
          </p:cNvSpPr>
          <p:nvPr/>
        </p:nvSpPr>
        <p:spPr bwMode="auto">
          <a:xfrm>
            <a:off x="5457825" y="2133600"/>
            <a:ext cx="3887788" cy="2387600"/>
          </a:xfrm>
          <a:prstGeom prst="rect">
            <a:avLst/>
          </a:prstGeom>
          <a:solidFill>
            <a:srgbClr val="FFEFFF"/>
          </a:solidFill>
          <a:ln>
            <a:noFill/>
          </a:ln>
          <a:effectLst/>
          <a:extLst>
            <a:ext uri="{91240B29-F687-4F45-9708-019B960494DF}">
              <a14:hiddenLine xmlns:a14="http://schemas.microsoft.com/office/drawing/2010/main" w="28575">
                <a:solidFill>
                  <a:srgbClr val="008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80000"/>
              </a:lnSpc>
              <a:spcBef>
                <a:spcPct val="50000"/>
              </a:spcBef>
              <a:buClrTx/>
              <a:buSzTx/>
              <a:buFontTx/>
              <a:buNone/>
            </a:pPr>
            <a:r>
              <a:rPr lang="en-US" altLang="zh-CN" sz="3000" b="1">
                <a:latin typeface="Times New Roman" panose="02020603050405020304" pitchFamily="18" charset="0"/>
              </a:rPr>
              <a:t>Tdate  s1, s2;</a:t>
            </a:r>
            <a:endParaRPr lang="en-US" altLang="zh-CN" sz="3000" b="1">
              <a:latin typeface="Times New Roman" panose="02020603050405020304" pitchFamily="18" charset="0"/>
            </a:endParaRPr>
          </a:p>
          <a:p>
            <a:pPr eaLnBrk="1" hangingPunct="1">
              <a:lnSpc>
                <a:spcPct val="80000"/>
              </a:lnSpc>
              <a:spcBef>
                <a:spcPct val="50000"/>
              </a:spcBef>
              <a:buClrTx/>
              <a:buSzTx/>
              <a:buFontTx/>
              <a:buNone/>
            </a:pPr>
            <a:r>
              <a:rPr lang="en-US" altLang="zh-CN" sz="3000" b="1">
                <a:latin typeface="Times New Roman" panose="02020603050405020304" pitchFamily="18" charset="0"/>
              </a:rPr>
              <a:t>……</a:t>
            </a:r>
            <a:endParaRPr lang="en-US" altLang="zh-CN" sz="3000" b="1">
              <a:latin typeface="Times New Roman" panose="02020603050405020304" pitchFamily="18" charset="0"/>
            </a:endParaRPr>
          </a:p>
          <a:p>
            <a:pPr eaLnBrk="1" hangingPunct="1">
              <a:lnSpc>
                <a:spcPct val="80000"/>
              </a:lnSpc>
              <a:spcBef>
                <a:spcPct val="50000"/>
              </a:spcBef>
              <a:buClrTx/>
              <a:buSzTx/>
              <a:buFontTx/>
              <a:buNone/>
            </a:pPr>
            <a:r>
              <a:rPr lang="en-US" altLang="zh-CN" sz="3000" b="1">
                <a:latin typeface="Times New Roman" panose="02020603050405020304" pitchFamily="18" charset="0"/>
              </a:rPr>
              <a:t>Tdate  s3;</a:t>
            </a:r>
            <a:endParaRPr lang="en-US" altLang="zh-CN" sz="3000" b="1">
              <a:latin typeface="Times New Roman" panose="02020603050405020304" pitchFamily="18" charset="0"/>
            </a:endParaRPr>
          </a:p>
          <a:p>
            <a:pPr eaLnBrk="1" hangingPunct="1">
              <a:lnSpc>
                <a:spcPct val="80000"/>
              </a:lnSpc>
              <a:spcBef>
                <a:spcPct val="50000"/>
              </a:spcBef>
              <a:buClrTx/>
              <a:buSzTx/>
              <a:buFontTx/>
              <a:buNone/>
            </a:pPr>
            <a:r>
              <a:rPr lang="en-US" altLang="zh-CN" sz="3000" b="1">
                <a:latin typeface="Times New Roman" panose="02020603050405020304" pitchFamily="18" charset="0"/>
              </a:rPr>
              <a:t>……</a:t>
            </a:r>
            <a:endParaRPr lang="en-US" altLang="zh-CN" sz="3000" b="1">
              <a:latin typeface="Times New Roman" panose="02020603050405020304" pitchFamily="18" charset="0"/>
            </a:endParaRPr>
          </a:p>
        </p:txBody>
      </p:sp>
      <p:grpSp>
        <p:nvGrpSpPr>
          <p:cNvPr id="32776" name="Group 8"/>
          <p:cNvGrpSpPr/>
          <p:nvPr/>
        </p:nvGrpSpPr>
        <p:grpSpPr bwMode="auto">
          <a:xfrm>
            <a:off x="7040563" y="5876925"/>
            <a:ext cx="2808287" cy="836613"/>
            <a:chOff x="3742" y="3657"/>
            <a:chExt cx="1905" cy="572"/>
          </a:xfrm>
        </p:grpSpPr>
        <p:pic>
          <p:nvPicPr>
            <p:cNvPr id="32778" name="Picture 9"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2779" name="Group 10"/>
            <p:cNvGrpSpPr/>
            <p:nvPr/>
          </p:nvGrpSpPr>
          <p:grpSpPr bwMode="auto">
            <a:xfrm>
              <a:off x="3742" y="3657"/>
              <a:ext cx="1899" cy="572"/>
              <a:chOff x="4377" y="3884"/>
              <a:chExt cx="1175" cy="363"/>
            </a:xfrm>
          </p:grpSpPr>
          <p:pic>
            <p:nvPicPr>
              <p:cNvPr id="32780" name="Picture 11" descr="BD14801_"/>
              <p:cNvPicPr>
                <a:picLocks noChangeAspect="1" noChangeArrowheads="1"/>
              </p:cNvPicPr>
              <p:nvPr/>
            </p:nvPicPr>
            <p:blipFill>
              <a:blip r:embed="rId2">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1" name="Picture 1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82" name="Picture 13" descr="00055"/>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3" name="Picture 14"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84" name="Picture 15" descr="BD14801_"/>
              <p:cNvPicPr>
                <a:picLocks noChangeAspect="1" noChangeArrowheads="1"/>
              </p:cNvPicPr>
              <p:nvPr/>
            </p:nvPicPr>
            <p:blipFill>
              <a:blip r:embed="rId5">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33138" name="AutoShape 18" descr="褐色大理石"/>
          <p:cNvSpPr>
            <a:spLocks noChangeArrowheads="1"/>
          </p:cNvSpPr>
          <p:nvPr/>
        </p:nvSpPr>
        <p:spPr bwMode="auto">
          <a:xfrm>
            <a:off x="2720975" y="4941888"/>
            <a:ext cx="6553200" cy="863600"/>
          </a:xfrm>
          <a:prstGeom prst="roundRect">
            <a:avLst>
              <a:gd name="adj" fmla="val 48528"/>
            </a:avLst>
          </a:prstGeom>
          <a:blipFill dpi="0" rotWithShape="1">
            <a:blip r:embed="rId6"/>
            <a:srcRect/>
            <a:tile tx="0" ty="0" sx="100000" sy="100000" flip="none" algn="tl"/>
          </a:blipFill>
          <a:ln w="28575">
            <a:solidFill>
              <a:srgbClr val="008000"/>
            </a:solidFill>
            <a:round/>
            <a:headEnd type="none" w="sm" len="sm"/>
            <a:tailEnd type="none" w="sm" len="sm"/>
          </a:ln>
          <a:effectLst/>
        </p:spPr>
        <p:txBody>
          <a:bodyPr wrap="none" anchor="ctr"/>
          <a:lstStyle/>
          <a:p>
            <a:pPr algn="ctr" eaLnBrk="1" hangingPunct="1">
              <a:defRPr/>
            </a:pPr>
            <a:r>
              <a:rPr lang="zh-CN" altLang="en-US" sz="3600" b="1">
                <a:solidFill>
                  <a:srgbClr val="FFFF00"/>
                </a:solidFill>
                <a:effectLst>
                  <a:outerShdw blurRad="38100" dist="38100" dir="2700000" algn="tl">
                    <a:srgbClr val="000000"/>
                  </a:outerShdw>
                </a:effectLst>
                <a:ea typeface="黑体" panose="02010609060101010101" pitchFamily="2" charset="-122"/>
              </a:rPr>
              <a:t>与</a:t>
            </a:r>
            <a:r>
              <a:rPr lang="zh-CN" altLang="en-US" sz="3600" b="1">
                <a:solidFill>
                  <a:schemeClr val="bg1"/>
                </a:solidFill>
                <a:effectLst>
                  <a:outerShdw blurRad="38100" dist="38100" dir="2700000" algn="tl">
                    <a:srgbClr val="000000"/>
                  </a:outerShdw>
                </a:effectLst>
                <a:ea typeface="黑体" panose="02010609060101010101" pitchFamily="2" charset="-122"/>
              </a:rPr>
              <a:t>结构体</a:t>
            </a:r>
            <a:r>
              <a:rPr lang="zh-CN" altLang="en-US" sz="3600" b="1">
                <a:solidFill>
                  <a:srgbClr val="FFFF00"/>
                </a:solidFill>
                <a:effectLst>
                  <a:outerShdw blurRad="38100" dist="38100" dir="2700000" algn="tl">
                    <a:srgbClr val="000000"/>
                  </a:outerShdw>
                </a:effectLst>
                <a:ea typeface="黑体" panose="02010609060101010101" pitchFamily="2" charset="-122"/>
              </a:rPr>
              <a:t>变量的定义方式相同</a:t>
            </a:r>
            <a:endParaRPr lang="zh-CN" altLang="en-US" sz="3600" b="1">
              <a:solidFill>
                <a:srgbClr val="FFFF00"/>
              </a:solidFill>
              <a:effectLst>
                <a:outerShdw blurRad="38100" dist="38100" dir="2700000" algn="tl">
                  <a:srgbClr val="000000"/>
                </a:outerShdw>
              </a:effectLst>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33122"/>
                                        </p:tgtEl>
                                        <p:attrNameLst>
                                          <p:attrName>style.visibility</p:attrName>
                                        </p:attrNameLst>
                                      </p:cBhvr>
                                      <p:to>
                                        <p:strVal val="visible"/>
                                      </p:to>
                                    </p:set>
                                    <p:anim calcmode="lin" valueType="num">
                                      <p:cBhvr>
                                        <p:cTn id="7" dur="500" fill="hold"/>
                                        <p:tgtEl>
                                          <p:spTgt spid="133122"/>
                                        </p:tgtEl>
                                        <p:attrNameLst>
                                          <p:attrName>ppt_w</p:attrName>
                                        </p:attrNameLst>
                                      </p:cBhvr>
                                      <p:tavLst>
                                        <p:tav tm="0">
                                          <p:val>
                                            <p:fltVal val="0"/>
                                          </p:val>
                                        </p:tav>
                                        <p:tav tm="100000">
                                          <p:val>
                                            <p:strVal val="#ppt_w"/>
                                          </p:val>
                                        </p:tav>
                                      </p:tavLst>
                                    </p:anim>
                                    <p:anim calcmode="lin" valueType="num">
                                      <p:cBhvr>
                                        <p:cTn id="8" dur="500" fill="hold"/>
                                        <p:tgtEl>
                                          <p:spTgt spid="133122"/>
                                        </p:tgtEl>
                                        <p:attrNameLst>
                                          <p:attrName>ppt_h</p:attrName>
                                        </p:attrNameLst>
                                      </p:cBhvr>
                                      <p:tavLst>
                                        <p:tav tm="0">
                                          <p:val>
                                            <p:fltVal val="0"/>
                                          </p:val>
                                        </p:tav>
                                        <p:tav tm="100000">
                                          <p:val>
                                            <p:strVal val="#ppt_h"/>
                                          </p:val>
                                        </p:tav>
                                      </p:tavLst>
                                    </p:anim>
                                    <p:anim calcmode="lin" valueType="num">
                                      <p:cBhvr>
                                        <p:cTn id="9" dur="500" fill="hold"/>
                                        <p:tgtEl>
                                          <p:spTgt spid="133122"/>
                                        </p:tgtEl>
                                        <p:attrNameLst>
                                          <p:attrName>style.rotation</p:attrName>
                                        </p:attrNameLst>
                                      </p:cBhvr>
                                      <p:tavLst>
                                        <p:tav tm="0">
                                          <p:val>
                                            <p:fltVal val="360"/>
                                          </p:val>
                                        </p:tav>
                                        <p:tav tm="100000">
                                          <p:val>
                                            <p:fltVal val="0"/>
                                          </p:val>
                                        </p:tav>
                                      </p:tavLst>
                                    </p:anim>
                                    <p:animEffect transition="in" filter="fade">
                                      <p:cBhvr>
                                        <p:cTn id="10" dur="500"/>
                                        <p:tgtEl>
                                          <p:spTgt spid="133122"/>
                                        </p:tgtEl>
                                      </p:cBhvr>
                                    </p:animEffect>
                                  </p:childTnLst>
                                </p:cTn>
                              </p:par>
                            </p:childTnLst>
                          </p:cTn>
                        </p:par>
                      </p:childTnLst>
                    </p:cTn>
                  </p:par>
                  <p:par>
                    <p:cTn id="11" fill="hold">
                      <p:stCondLst>
                        <p:cond delay="indefinite"/>
                      </p:stCondLst>
                      <p:childTnLst>
                        <p:par>
                          <p:cTn id="12" fill="hold">
                            <p:stCondLst>
                              <p:cond delay="0"/>
                            </p:stCondLst>
                            <p:childTnLst>
                              <p:par>
                                <p:cTn id="13" presetID="58" presetClass="entr" presetSubtype="0" accel="100000" fill="hold" grpId="0" nodeType="clickEffect">
                                  <p:stCondLst>
                                    <p:cond delay="0"/>
                                  </p:stCondLst>
                                  <p:childTnLst>
                                    <p:set>
                                      <p:cBhvr>
                                        <p:cTn id="14" dur="1" fill="hold">
                                          <p:stCondLst>
                                            <p:cond delay="0"/>
                                          </p:stCondLst>
                                        </p:cTn>
                                        <p:tgtEl>
                                          <p:spTgt spid="133138"/>
                                        </p:tgtEl>
                                        <p:attrNameLst>
                                          <p:attrName>style.visibility</p:attrName>
                                        </p:attrNameLst>
                                      </p:cBhvr>
                                      <p:to>
                                        <p:strVal val="visible"/>
                                      </p:to>
                                    </p:set>
                                    <p:anim calcmode="lin" valueType="num">
                                      <p:cBhvr>
                                        <p:cTn id="15" dur="1000" fill="hold"/>
                                        <p:tgtEl>
                                          <p:spTgt spid="133138"/>
                                        </p:tgtEl>
                                        <p:attrNameLst>
                                          <p:attrName>ppt_w</p:attrName>
                                        </p:attrNameLst>
                                      </p:cBhvr>
                                      <p:tavLst>
                                        <p:tav tm="0">
                                          <p:val>
                                            <p:strVal val="#ppt_w*2.5"/>
                                          </p:val>
                                        </p:tav>
                                        <p:tav tm="100000">
                                          <p:val>
                                            <p:strVal val="#ppt_w"/>
                                          </p:val>
                                        </p:tav>
                                      </p:tavLst>
                                    </p:anim>
                                    <p:anim calcmode="lin" valueType="num">
                                      <p:cBhvr>
                                        <p:cTn id="16" dur="1000" fill="hold"/>
                                        <p:tgtEl>
                                          <p:spTgt spid="133138"/>
                                        </p:tgtEl>
                                        <p:attrNameLst>
                                          <p:attrName>ppt_h</p:attrName>
                                        </p:attrNameLst>
                                      </p:cBhvr>
                                      <p:tavLst>
                                        <p:tav tm="0">
                                          <p:val>
                                            <p:strVal val="#ppt_h*0.01"/>
                                          </p:val>
                                        </p:tav>
                                        <p:tav tm="100000">
                                          <p:val>
                                            <p:strVal val="#ppt_h"/>
                                          </p:val>
                                        </p:tav>
                                      </p:tavLst>
                                    </p:anim>
                                    <p:anim calcmode="lin" valueType="num">
                                      <p:cBhvr>
                                        <p:cTn id="17" dur="1000" fill="hold"/>
                                        <p:tgtEl>
                                          <p:spTgt spid="133138"/>
                                        </p:tgtEl>
                                        <p:attrNameLst>
                                          <p:attrName>ppt_x</p:attrName>
                                        </p:attrNameLst>
                                      </p:cBhvr>
                                      <p:tavLst>
                                        <p:tav tm="0">
                                          <p:val>
                                            <p:strVal val="#ppt_x"/>
                                          </p:val>
                                        </p:tav>
                                        <p:tav tm="100000">
                                          <p:val>
                                            <p:strVal val="#ppt_x"/>
                                          </p:val>
                                        </p:tav>
                                      </p:tavLst>
                                    </p:anim>
                                    <p:anim calcmode="lin" valueType="num">
                                      <p:cBhvr>
                                        <p:cTn id="18" dur="1000" fill="hold"/>
                                        <p:tgtEl>
                                          <p:spTgt spid="133138"/>
                                        </p:tgtEl>
                                        <p:attrNameLst>
                                          <p:attrName>ppt_y</p:attrName>
                                        </p:attrNameLst>
                                      </p:cBhvr>
                                      <p:tavLst>
                                        <p:tav tm="0">
                                          <p:val>
                                            <p:strVal val="#ppt_h+1"/>
                                          </p:val>
                                        </p:tav>
                                        <p:tav tm="100000">
                                          <p:val>
                                            <p:strVal val="#ppt_y"/>
                                          </p:val>
                                        </p:tav>
                                      </p:tavLst>
                                    </p:anim>
                                    <p:animEffect transition="in" filter="fade">
                                      <p:cBhvr>
                                        <p:cTn id="19" dur="1000"/>
                                        <p:tgtEl>
                                          <p:spTgt spid="133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22" grpId="0" animBg="1"/>
      <p:bldP spid="133138"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5" name="Rectangle 4"/>
          <p:cNvSpPr>
            <a:spLocks noChangeArrowheads="1"/>
          </p:cNvSpPr>
          <p:nvPr/>
        </p:nvSpPr>
        <p:spPr bwMode="auto">
          <a:xfrm>
            <a:off x="200025" y="404813"/>
            <a:ext cx="9561513" cy="6264275"/>
          </a:xfrm>
          <a:prstGeom prst="rect">
            <a:avLst/>
          </a:prstGeom>
          <a:noFill/>
          <a:ln w="9525">
            <a:solidFill>
              <a:srgbClr val="996633"/>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36197" name="Rectangle 5"/>
          <p:cNvSpPr>
            <a:spLocks noChangeArrowheads="1"/>
          </p:cNvSpPr>
          <p:nvPr/>
        </p:nvSpPr>
        <p:spPr bwMode="auto">
          <a:xfrm>
            <a:off x="2360613" y="188913"/>
            <a:ext cx="4824412" cy="620712"/>
          </a:xfrm>
          <a:prstGeom prst="rect">
            <a:avLst/>
          </a:prstGeom>
          <a:solidFill>
            <a:srgbClr val="FFFFCC"/>
          </a:solidFill>
          <a:ln w="9525" algn="ctr">
            <a:solidFill>
              <a:srgbClr val="CC99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Font typeface="Wingdings" panose="05000000000000000000" pitchFamily="2" charset="2"/>
              <a:buNone/>
            </a:pPr>
            <a:r>
              <a:rPr lang="en-US" altLang="zh-CN" b="1">
                <a:solidFill>
                  <a:schemeClr val="folHlink"/>
                </a:solidFill>
                <a:latin typeface="黑体" panose="02010609060101010101" pitchFamily="2" charset="-122"/>
                <a:ea typeface="黑体" panose="02010609060101010101" pitchFamily="2" charset="-122"/>
              </a:rPr>
              <a:t>3.2.3  </a:t>
            </a:r>
            <a:r>
              <a:rPr lang="zh-CN" altLang="en-US" b="1">
                <a:solidFill>
                  <a:schemeClr val="folHlink"/>
                </a:solidFill>
                <a:latin typeface="黑体" panose="02010609060101010101" pitchFamily="2" charset="-122"/>
                <a:ea typeface="黑体" panose="02010609060101010101" pitchFamily="2" charset="-122"/>
              </a:rPr>
              <a:t>对象成员的访问</a:t>
            </a:r>
            <a:endParaRPr lang="zh-CN" altLang="en-US" b="1">
              <a:solidFill>
                <a:schemeClr val="folHlink"/>
              </a:solidFill>
              <a:latin typeface="黑体" panose="02010609060101010101" pitchFamily="2" charset="-122"/>
              <a:ea typeface="黑体" panose="02010609060101010101" pitchFamily="2" charset="-122"/>
            </a:endParaRPr>
          </a:p>
        </p:txBody>
      </p:sp>
      <p:sp>
        <p:nvSpPr>
          <p:cNvPr id="136199" name="Text Box 7" descr="花束"/>
          <p:cNvSpPr txBox="1">
            <a:spLocks noChangeArrowheads="1"/>
          </p:cNvSpPr>
          <p:nvPr/>
        </p:nvSpPr>
        <p:spPr bwMode="auto">
          <a:xfrm>
            <a:off x="704850" y="4797425"/>
            <a:ext cx="9001125" cy="1838325"/>
          </a:xfrm>
          <a:prstGeom prst="rect">
            <a:avLst/>
          </a:prstGeom>
          <a:blipFill dpi="0" rotWithShape="1">
            <a:blip r:embed="rId1"/>
            <a:srcRect/>
            <a:tile tx="0" ty="0" sx="100000" sy="100000" flip="none" algn="tl"/>
          </a:blipFill>
          <a:ln>
            <a:noFill/>
          </a:ln>
          <a:effectLst/>
        </p:spPr>
        <p:txBody>
          <a:bodyPr>
            <a:spAutoFit/>
          </a:bodyPr>
          <a:lstStyle/>
          <a:p>
            <a:pPr eaLnBrk="1" hangingPunct="1">
              <a:lnSpc>
                <a:spcPct val="110000"/>
              </a:lnSpc>
              <a:spcBef>
                <a:spcPct val="50000"/>
              </a:spcBef>
              <a:defRPr/>
            </a:pPr>
            <a:r>
              <a:rPr lang="zh-CN" altLang="en-US" sz="2600" b="1" dirty="0">
                <a:effectLst>
                  <a:outerShdw blurRad="38100" dist="38100" dir="2700000" algn="tl">
                    <a:srgbClr val="FFFFFF"/>
                  </a:outerShdw>
                </a:effectLst>
                <a:latin typeface="楷体_GB2312" pitchFamily="49" charset="-122"/>
                <a:ea typeface="楷体_GB2312" pitchFamily="49" charset="-122"/>
              </a:rPr>
              <a:t>    </a:t>
            </a:r>
            <a:r>
              <a:rPr lang="zh-CN" altLang="en-US" sz="2600" b="1" dirty="0">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需要注意：</a:t>
            </a:r>
            <a:r>
              <a:rPr lang="zh-CN" altLang="en-US" sz="2600" b="1" dirty="0">
                <a:effectLst>
                  <a:outerShdw blurRad="38100" dist="38100" dir="2700000" algn="tl">
                    <a:srgbClr val="FFFFFF"/>
                  </a:outerShdw>
                </a:effectLst>
                <a:latin typeface="楷体" panose="02010609060101010101" pitchFamily="49" charset="-122"/>
                <a:ea typeface="楷体" panose="02010609060101010101" pitchFamily="49" charset="-122"/>
              </a:rPr>
              <a:t>只有用</a:t>
            </a:r>
            <a:r>
              <a:rPr lang="en-US" altLang="zh-CN" sz="2600" b="1" dirty="0">
                <a:solidFill>
                  <a:srgbClr val="0000FF"/>
                </a:solidFill>
                <a:effectLst>
                  <a:outerShdw blurRad="38100" dist="38100" dir="2700000" algn="tl">
                    <a:srgbClr val="000000"/>
                  </a:outerShdw>
                </a:effectLst>
                <a:latin typeface="Times New Roman" panose="02020603050405020304" pitchFamily="18" charset="0"/>
                <a:ea typeface="楷体" panose="02010609060101010101" pitchFamily="49" charset="-122"/>
                <a:cs typeface="Times New Roman" panose="02020603050405020304" pitchFamily="18" charset="0"/>
              </a:rPr>
              <a:t>public</a:t>
            </a:r>
            <a:r>
              <a:rPr lang="zh-CN" altLang="en-US" sz="2600" b="1" dirty="0">
                <a:effectLst>
                  <a:outerShdw blurRad="38100" dist="38100" dir="2700000" algn="tl">
                    <a:srgbClr val="FFFFFF"/>
                  </a:outerShdw>
                </a:effectLst>
                <a:latin typeface="楷体" panose="02010609060101010101" pitchFamily="49" charset="-122"/>
                <a:ea typeface="楷体" panose="02010609060101010101" pitchFamily="49" charset="-122"/>
              </a:rPr>
              <a:t>定义的公有成员才能使用圆点操作符访问。对象中的私有成员是类中隐藏的数据，类的外部不能访问对象的私有成员，只能通过该类的公有成员函数来访问它们。  例</a:t>
            </a:r>
            <a:r>
              <a:rPr lang="en-US" altLang="zh-CN" sz="2600" b="1" dirty="0">
                <a:effectLst>
                  <a:outerShdw blurRad="38100" dist="38100" dir="2700000" algn="tl">
                    <a:srgbClr val="FFFFFF"/>
                  </a:outerShdw>
                </a:effectLst>
                <a:latin typeface="楷体" panose="02010609060101010101" pitchFamily="49" charset="-122"/>
                <a:ea typeface="楷体" panose="02010609060101010101" pitchFamily="49" charset="-122"/>
              </a:rPr>
              <a:t>…</a:t>
            </a:r>
            <a:endParaRPr lang="zh-CN" altLang="en-US" sz="2600" b="1" dirty="0">
              <a:effectLst>
                <a:outerShdw blurRad="38100" dist="38100" dir="2700000" algn="tl">
                  <a:srgbClr val="FFFFFF"/>
                </a:outerShdw>
              </a:effectLst>
              <a:latin typeface="楷体" panose="02010609060101010101" pitchFamily="49" charset="-122"/>
              <a:ea typeface="楷体" panose="02010609060101010101" pitchFamily="49" charset="-122"/>
            </a:endParaRPr>
          </a:p>
        </p:txBody>
      </p:sp>
      <p:pic>
        <p:nvPicPr>
          <p:cNvPr id="136200" name="Picture 8" descr="cf62cb32105cb9d11a4cff2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1906609">
            <a:off x="344488" y="4300538"/>
            <a:ext cx="938212"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198462" y="809625"/>
            <a:ext cx="6552406" cy="4107343"/>
          </a:xfrm>
          <a:prstGeom prst="rect">
            <a:avLst/>
          </a:prstGeom>
          <a:noFill/>
        </p:spPr>
        <p:txBody>
          <a:bodyPr wrap="square" rtlCol="0">
            <a:spAutoFit/>
          </a:bodyPr>
          <a:lstStyle/>
          <a:p>
            <a:pPr>
              <a:lnSpc>
                <a:spcPct val="120000"/>
              </a:lnSpc>
            </a:pPr>
            <a:r>
              <a:rPr lang="en-US" altLang="zh-CN" sz="2600" b="1" dirty="0">
                <a:solidFill>
                  <a:srgbClr val="0000CC"/>
                </a:solidFill>
                <a:latin typeface="+mn-lt"/>
                <a:ea typeface="+mn-ea"/>
              </a:rPr>
              <a:t>(1) </a:t>
            </a:r>
            <a:r>
              <a:rPr lang="zh-CN" altLang="en-US" sz="2600" b="1" dirty="0">
                <a:solidFill>
                  <a:srgbClr val="0000CC"/>
                </a:solidFill>
                <a:latin typeface="+mn-lt"/>
                <a:ea typeface="+mn-ea"/>
              </a:rPr>
              <a:t>通过对象调用成员</a:t>
            </a:r>
            <a:endParaRPr lang="zh-CN" altLang="en-US" sz="2600" b="1" dirty="0">
              <a:solidFill>
                <a:srgbClr val="0000CC"/>
              </a:solidFill>
              <a:latin typeface="+mn-lt"/>
              <a:ea typeface="+mn-ea"/>
            </a:endParaRPr>
          </a:p>
          <a:p>
            <a:pPr>
              <a:lnSpc>
                <a:spcPct val="120000"/>
              </a:lnSpc>
            </a:pPr>
            <a:r>
              <a:rPr lang="zh-CN" altLang="en-US" sz="2400" b="1" dirty="0"/>
              <a:t>格式：对象名</a:t>
            </a:r>
            <a:r>
              <a:rPr lang="en-US" altLang="zh-CN" sz="2400" b="1" dirty="0"/>
              <a:t>.</a:t>
            </a:r>
            <a:r>
              <a:rPr lang="zh-CN" altLang="en-US" sz="2400" b="1" dirty="0"/>
              <a:t>公有成员</a:t>
            </a:r>
            <a:endParaRPr lang="zh-CN" altLang="en-US" sz="2400" b="1" dirty="0"/>
          </a:p>
          <a:p>
            <a:pPr>
              <a:lnSpc>
                <a:spcPct val="120000"/>
              </a:lnSpc>
            </a:pPr>
            <a:r>
              <a:rPr lang="zh-CN" altLang="en-US" sz="2400" b="1" dirty="0"/>
              <a:t>其中，“</a:t>
            </a:r>
            <a:r>
              <a:rPr lang="en-US" altLang="zh-CN" sz="2400" b="1" dirty="0"/>
              <a:t>.”</a:t>
            </a:r>
            <a:r>
              <a:rPr lang="zh-CN" altLang="en-US" sz="2400" b="1" dirty="0"/>
              <a:t>称为对象选择符，简称点运算符。</a:t>
            </a:r>
            <a:endParaRPr lang="zh-CN" altLang="en-US" sz="2400" b="1" dirty="0"/>
          </a:p>
          <a:p>
            <a:pPr>
              <a:lnSpc>
                <a:spcPct val="120000"/>
              </a:lnSpc>
            </a:pPr>
            <a:r>
              <a:rPr lang="en-US" altLang="zh-CN" sz="2600" b="1" dirty="0">
                <a:solidFill>
                  <a:srgbClr val="0000CC"/>
                </a:solidFill>
                <a:latin typeface="+mn-lt"/>
                <a:ea typeface="+mn-ea"/>
              </a:rPr>
              <a:t>(2) </a:t>
            </a:r>
            <a:r>
              <a:rPr lang="zh-CN" altLang="en-US" sz="2600" b="1" dirty="0">
                <a:solidFill>
                  <a:srgbClr val="0000CC"/>
                </a:solidFill>
                <a:latin typeface="+mn-lt"/>
                <a:ea typeface="+mn-ea"/>
              </a:rPr>
              <a:t>通过指向对象的指针调用成员</a:t>
            </a:r>
            <a:endParaRPr lang="zh-CN" altLang="en-US" sz="2600" b="1" dirty="0">
              <a:solidFill>
                <a:srgbClr val="0000CC"/>
              </a:solidFill>
              <a:latin typeface="+mn-lt"/>
              <a:ea typeface="+mn-ea"/>
            </a:endParaRPr>
          </a:p>
          <a:p>
            <a:pPr>
              <a:lnSpc>
                <a:spcPct val="120000"/>
              </a:lnSpc>
            </a:pPr>
            <a:r>
              <a:rPr lang="zh-CN" altLang="en-US" sz="2400" b="1" dirty="0"/>
              <a:t>格式：指向对象的指针</a:t>
            </a:r>
            <a:r>
              <a:rPr lang="en-US" altLang="zh-CN" sz="2400" b="1" dirty="0"/>
              <a:t>-&gt;</a:t>
            </a:r>
            <a:r>
              <a:rPr lang="zh-CN" altLang="en-US" sz="2400" b="1" dirty="0"/>
              <a:t>公有成员</a:t>
            </a:r>
            <a:endParaRPr lang="zh-CN" altLang="en-US" sz="2400" b="1" dirty="0"/>
          </a:p>
          <a:p>
            <a:pPr>
              <a:lnSpc>
                <a:spcPct val="120000"/>
              </a:lnSpc>
            </a:pPr>
            <a:r>
              <a:rPr lang="zh-CN" altLang="en-US" sz="2400" b="1" dirty="0"/>
              <a:t>或  </a:t>
            </a:r>
            <a:r>
              <a:rPr lang="en-US" altLang="zh-CN" sz="2400" b="1" dirty="0"/>
              <a:t>(*</a:t>
            </a:r>
            <a:r>
              <a:rPr lang="zh-CN" altLang="en-US" sz="2400" b="1" dirty="0"/>
              <a:t>对象指针名</a:t>
            </a:r>
            <a:r>
              <a:rPr lang="en-US" altLang="zh-CN" sz="2400" b="1" dirty="0"/>
              <a:t>).</a:t>
            </a:r>
            <a:r>
              <a:rPr lang="zh-CN" altLang="en-US" sz="2400" b="1" dirty="0"/>
              <a:t>公有成员</a:t>
            </a:r>
            <a:endParaRPr lang="zh-CN" altLang="en-US" sz="2400" b="1" dirty="0"/>
          </a:p>
          <a:p>
            <a:pPr>
              <a:lnSpc>
                <a:spcPct val="120000"/>
              </a:lnSpc>
            </a:pPr>
            <a:r>
              <a:rPr lang="en-US" altLang="zh-CN" sz="2600" b="1" dirty="0">
                <a:solidFill>
                  <a:srgbClr val="0000CC"/>
                </a:solidFill>
                <a:latin typeface="+mn-lt"/>
                <a:ea typeface="+mn-ea"/>
              </a:rPr>
              <a:t>(3) </a:t>
            </a:r>
            <a:r>
              <a:rPr lang="zh-CN" altLang="en-US" sz="2600" b="1" dirty="0">
                <a:solidFill>
                  <a:srgbClr val="0000CC"/>
                </a:solidFill>
                <a:latin typeface="+mn-lt"/>
                <a:ea typeface="+mn-ea"/>
              </a:rPr>
              <a:t>通过对象的引用调用成员</a:t>
            </a:r>
            <a:endParaRPr lang="zh-CN" altLang="en-US" sz="2600" b="1" dirty="0">
              <a:solidFill>
                <a:srgbClr val="0000CC"/>
              </a:solidFill>
              <a:latin typeface="+mn-lt"/>
              <a:ea typeface="+mn-ea"/>
            </a:endParaRPr>
          </a:p>
          <a:p>
            <a:pPr>
              <a:lnSpc>
                <a:spcPct val="120000"/>
              </a:lnSpc>
            </a:pPr>
            <a:r>
              <a:rPr lang="zh-CN" altLang="en-US" sz="2400" b="1" dirty="0"/>
              <a:t>格式：对象的引用</a:t>
            </a:r>
            <a:r>
              <a:rPr lang="en-US" altLang="zh-CN" sz="2400" b="1" dirty="0"/>
              <a:t>.</a:t>
            </a:r>
            <a:r>
              <a:rPr lang="zh-CN" altLang="en-US" sz="2400" b="1" dirty="0"/>
              <a:t>公有成员</a:t>
            </a:r>
            <a:endParaRPr lang="zh-CN" altLang="en-US" sz="2400" b="1" dirty="0"/>
          </a:p>
          <a:p>
            <a:pPr>
              <a:lnSpc>
                <a:spcPct val="120000"/>
              </a:lnSpc>
            </a:pPr>
            <a:endParaRPr lang="zh-CN" altLang="en-US" sz="2400" b="1" dirty="0"/>
          </a:p>
        </p:txBody>
      </p:sp>
      <p:sp>
        <p:nvSpPr>
          <p:cNvPr id="136201" name="Text Box 9"/>
          <p:cNvSpPr txBox="1">
            <a:spLocks noChangeArrowheads="1"/>
          </p:cNvSpPr>
          <p:nvPr/>
        </p:nvSpPr>
        <p:spPr bwMode="auto">
          <a:xfrm>
            <a:off x="6042002" y="1017588"/>
            <a:ext cx="3703636" cy="3108543"/>
          </a:xfrm>
          <a:prstGeom prst="rect">
            <a:avLst/>
          </a:prstGeom>
          <a:solidFill>
            <a:srgbClr val="FFE5FF"/>
          </a:solidFill>
          <a:ln w="76200">
            <a:solidFill>
              <a:srgbClr val="FFFFCC"/>
            </a:solidFill>
            <a:miter lim="800000"/>
            <a:headEnd type="none" w="sm" len="sm"/>
            <a:tailEnd type="none" w="sm" len="sm"/>
          </a:ln>
          <a:effectLst/>
        </p:spPr>
        <p:txBody>
          <a:bodyPr wrap="square">
            <a:spAutoFit/>
          </a:bodyPr>
          <a:lstStyle/>
          <a:p>
            <a:pPr eaLnBrk="1" hangingPunct="1">
              <a:spcBef>
                <a:spcPct val="50000"/>
              </a:spcBef>
              <a:defRPr/>
            </a:pPr>
            <a:r>
              <a:rPr lang="en-US" altLang="zh-CN" sz="2800" b="1" dirty="0">
                <a:effectLst>
                  <a:outerShdw blurRad="38100" dist="38100" dir="2700000" algn="tl">
                    <a:srgbClr val="FFFFFF"/>
                  </a:outerShdw>
                </a:effectLst>
              </a:rPr>
              <a:t> </a:t>
            </a:r>
            <a:r>
              <a:rPr lang="en-US" altLang="zh-CN" sz="2800" b="1" dirty="0" err="1">
                <a:effectLst>
                  <a:outerShdw blurRad="38100" dist="38100" dir="2700000" algn="tl">
                    <a:srgbClr val="FFFFFF"/>
                  </a:outerShdw>
                </a:effectLst>
              </a:rPr>
              <a:t>Tdate</a:t>
            </a:r>
            <a:r>
              <a:rPr lang="en-US" altLang="zh-CN" sz="2800" b="1" dirty="0">
                <a:effectLst>
                  <a:outerShdw blurRad="38100" dist="38100" dir="2700000" algn="tl">
                    <a:srgbClr val="FFFFFF"/>
                  </a:outerShdw>
                </a:effectLst>
              </a:rPr>
              <a:t>  s;</a:t>
            </a:r>
            <a:endParaRPr lang="en-US" altLang="zh-CN" sz="2800" b="1" dirty="0">
              <a:effectLst>
                <a:outerShdw blurRad="38100" dist="38100" dir="2700000" algn="tl">
                  <a:srgbClr val="FFFFFF"/>
                </a:outerShdw>
              </a:effectLst>
            </a:endParaRPr>
          </a:p>
          <a:p>
            <a:pPr eaLnBrk="1" hangingPunct="1">
              <a:spcBef>
                <a:spcPct val="50000"/>
              </a:spcBef>
              <a:defRPr/>
            </a:pPr>
            <a:r>
              <a:rPr lang="en-US" altLang="zh-CN" sz="2800" b="1" dirty="0">
                <a:effectLst>
                  <a:outerShdw blurRad="38100" dist="38100" dir="2700000" algn="tl">
                    <a:srgbClr val="FFFFFF"/>
                  </a:outerShdw>
                </a:effectLst>
              </a:rPr>
              <a:t> </a:t>
            </a:r>
            <a:r>
              <a:rPr lang="en-US" altLang="zh-CN" sz="2800" b="1" dirty="0" err="1">
                <a:effectLst>
                  <a:outerShdw blurRad="38100" dist="38100" dir="2700000" algn="tl">
                    <a:srgbClr val="FFFFFF"/>
                  </a:outerShdw>
                </a:effectLst>
              </a:rPr>
              <a:t>Tdate</a:t>
            </a:r>
            <a:r>
              <a:rPr lang="en-US" altLang="zh-CN" sz="2800" b="1" dirty="0">
                <a:effectLst>
                  <a:outerShdw blurRad="38100" dist="38100" dir="2700000" algn="tl">
                    <a:srgbClr val="FFFFFF"/>
                  </a:outerShdw>
                </a:effectLst>
              </a:rPr>
              <a:t>  *</a:t>
            </a:r>
            <a:r>
              <a:rPr lang="en-US" altLang="zh-CN" sz="2800" b="1" dirty="0" err="1">
                <a:effectLst>
                  <a:outerShdw blurRad="38100" dist="38100" dir="2700000" algn="tl">
                    <a:srgbClr val="FFFFFF"/>
                  </a:outerShdw>
                </a:effectLst>
              </a:rPr>
              <a:t>pTate</a:t>
            </a:r>
            <a:r>
              <a:rPr lang="en-US" altLang="zh-CN" sz="2800" b="1" dirty="0">
                <a:effectLst>
                  <a:outerShdw blurRad="38100" dist="38100" dir="2700000" algn="tl">
                    <a:srgbClr val="FFFFFF"/>
                  </a:outerShdw>
                </a:effectLst>
              </a:rPr>
              <a:t>=&amp;s;</a:t>
            </a:r>
            <a:endParaRPr lang="en-US" altLang="zh-CN" sz="2800" b="1" dirty="0">
              <a:effectLst>
                <a:outerShdw blurRad="38100" dist="38100" dir="2700000" algn="tl">
                  <a:srgbClr val="FFFFFF"/>
                </a:outerShdw>
              </a:effectLst>
            </a:endParaRPr>
          </a:p>
          <a:p>
            <a:pPr eaLnBrk="1" hangingPunct="1">
              <a:spcBef>
                <a:spcPct val="50000"/>
              </a:spcBef>
              <a:defRPr/>
            </a:pPr>
            <a:r>
              <a:rPr lang="en-US" altLang="zh-CN" sz="2800" b="1" dirty="0">
                <a:effectLst>
                  <a:outerShdw blurRad="38100" dist="38100" dir="2700000" algn="tl">
                    <a:srgbClr val="FFFFFF"/>
                  </a:outerShdw>
                </a:effectLst>
              </a:rPr>
              <a:t> </a:t>
            </a:r>
            <a:r>
              <a:rPr lang="en-US" altLang="zh-CN" sz="2800" b="1" dirty="0" err="1">
                <a:effectLst>
                  <a:outerShdw blurRad="38100" dist="38100" dir="2700000" algn="tl">
                    <a:srgbClr val="FFFFFF"/>
                  </a:outerShdw>
                </a:effectLst>
              </a:rPr>
              <a:t>s.Set</a:t>
            </a:r>
            <a:r>
              <a:rPr lang="en-US" altLang="zh-CN" sz="2800" b="1" dirty="0">
                <a:effectLst>
                  <a:outerShdw blurRad="38100" dist="38100" dir="2700000" algn="tl">
                    <a:srgbClr val="FFFFFF"/>
                  </a:outerShdw>
                </a:effectLst>
              </a:rPr>
              <a:t>(2,15,1998);</a:t>
            </a:r>
            <a:endParaRPr lang="en-US" altLang="zh-CN" sz="2800" b="1" dirty="0">
              <a:effectLst>
                <a:outerShdw blurRad="38100" dist="38100" dir="2700000" algn="tl">
                  <a:srgbClr val="FFFFFF"/>
                </a:outerShdw>
              </a:effectLst>
            </a:endParaRPr>
          </a:p>
          <a:p>
            <a:pPr eaLnBrk="1" hangingPunct="1">
              <a:spcBef>
                <a:spcPct val="50000"/>
              </a:spcBef>
              <a:defRPr/>
            </a:pPr>
            <a:r>
              <a:rPr lang="en-US" altLang="zh-CN" sz="2800" b="1" dirty="0">
                <a:effectLst>
                  <a:outerShdw blurRad="38100" dist="38100" dir="2700000" algn="tl">
                    <a:srgbClr val="FFFFFF"/>
                  </a:outerShdw>
                </a:effectLst>
              </a:rPr>
              <a:t> </a:t>
            </a:r>
            <a:r>
              <a:rPr lang="en-US" altLang="zh-CN" sz="2800" b="1" dirty="0" err="1">
                <a:effectLst>
                  <a:outerShdw blurRad="38100" dist="38100" dir="2700000" algn="tl">
                    <a:srgbClr val="FFFFFF"/>
                  </a:outerShdw>
                </a:effectLst>
              </a:rPr>
              <a:t>pTdate</a:t>
            </a:r>
            <a:r>
              <a:rPr lang="en-US" altLang="zh-CN" sz="2800" b="1" dirty="0">
                <a:effectLst>
                  <a:outerShdw blurRad="38100" dist="38100" dir="2700000" algn="tl">
                    <a:srgbClr val="FFFFFF"/>
                  </a:outerShdw>
                </a:effectLst>
              </a:rPr>
              <a:t> -&gt;print();</a:t>
            </a:r>
            <a:endParaRPr lang="en-US" altLang="zh-CN" sz="2800" b="1" dirty="0">
              <a:effectLst>
                <a:outerShdw blurRad="38100" dist="38100" dir="2700000" algn="tl">
                  <a:srgbClr val="FFFFFF"/>
                </a:outerShdw>
              </a:effectLst>
            </a:endParaRPr>
          </a:p>
          <a:p>
            <a:pPr eaLnBrk="1" hangingPunct="1">
              <a:spcBef>
                <a:spcPct val="50000"/>
              </a:spcBef>
              <a:defRPr/>
            </a:pPr>
            <a:r>
              <a:rPr lang="en-US" altLang="zh-CN" sz="2800" b="1" dirty="0">
                <a:effectLst>
                  <a:outerShdw blurRad="38100" dist="38100" dir="2700000" algn="tl">
                    <a:srgbClr val="FFFFFF"/>
                  </a:outerShdw>
                </a:effectLst>
              </a:rPr>
              <a:t>(*</a:t>
            </a:r>
            <a:r>
              <a:rPr lang="en-US" altLang="zh-CN" sz="2800" b="1" dirty="0" err="1">
                <a:effectLst>
                  <a:outerShdw blurRad="38100" dist="38100" dir="2700000" algn="tl">
                    <a:srgbClr val="FFFFFF"/>
                  </a:outerShdw>
                </a:effectLst>
              </a:rPr>
              <a:t>pTdate</a:t>
            </a:r>
            <a:r>
              <a:rPr lang="en-US" altLang="zh-CN" sz="2800" b="1" dirty="0">
                <a:effectLst>
                  <a:outerShdw blurRad="38100" dist="38100" dir="2700000" algn="tl">
                    <a:srgbClr val="FFFFFF"/>
                  </a:outerShdw>
                </a:effectLst>
              </a:rPr>
              <a:t>).print();</a:t>
            </a:r>
            <a:endParaRPr lang="en-US" altLang="zh-CN" sz="2800" b="1" dirty="0">
              <a:effectLst>
                <a:outerShdw blurRad="38100" dist="38100" dir="2700000" algn="tl">
                  <a:srgbClr val="FFFFFF"/>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36197"/>
                                        </p:tgtEl>
                                        <p:attrNameLst>
                                          <p:attrName>style.visibility</p:attrName>
                                        </p:attrNameLst>
                                      </p:cBhvr>
                                      <p:to>
                                        <p:strVal val="visible"/>
                                      </p:to>
                                    </p:set>
                                    <p:anim calcmode="lin" valueType="num">
                                      <p:cBhvr>
                                        <p:cTn id="7" dur="500" fill="hold"/>
                                        <p:tgtEl>
                                          <p:spTgt spid="136197"/>
                                        </p:tgtEl>
                                        <p:attrNameLst>
                                          <p:attrName>ppt_w</p:attrName>
                                        </p:attrNameLst>
                                      </p:cBhvr>
                                      <p:tavLst>
                                        <p:tav tm="0">
                                          <p:val>
                                            <p:fltVal val="0"/>
                                          </p:val>
                                        </p:tav>
                                        <p:tav tm="100000">
                                          <p:val>
                                            <p:strVal val="#ppt_w"/>
                                          </p:val>
                                        </p:tav>
                                      </p:tavLst>
                                    </p:anim>
                                    <p:anim calcmode="lin" valueType="num">
                                      <p:cBhvr>
                                        <p:cTn id="8" dur="500" fill="hold"/>
                                        <p:tgtEl>
                                          <p:spTgt spid="136197"/>
                                        </p:tgtEl>
                                        <p:attrNameLst>
                                          <p:attrName>ppt_h</p:attrName>
                                        </p:attrNameLst>
                                      </p:cBhvr>
                                      <p:tavLst>
                                        <p:tav tm="0">
                                          <p:val>
                                            <p:fltVal val="0"/>
                                          </p:val>
                                        </p:tav>
                                        <p:tav tm="100000">
                                          <p:val>
                                            <p:strVal val="#ppt_h"/>
                                          </p:val>
                                        </p:tav>
                                      </p:tavLst>
                                    </p:anim>
                                    <p:anim calcmode="lin" valueType="num">
                                      <p:cBhvr>
                                        <p:cTn id="9" dur="500" fill="hold"/>
                                        <p:tgtEl>
                                          <p:spTgt spid="136197"/>
                                        </p:tgtEl>
                                        <p:attrNameLst>
                                          <p:attrName>style.rotation</p:attrName>
                                        </p:attrNameLst>
                                      </p:cBhvr>
                                      <p:tavLst>
                                        <p:tav tm="0">
                                          <p:val>
                                            <p:fltVal val="360"/>
                                          </p:val>
                                        </p:tav>
                                        <p:tav tm="100000">
                                          <p:val>
                                            <p:fltVal val="0"/>
                                          </p:val>
                                        </p:tav>
                                      </p:tavLst>
                                    </p:anim>
                                    <p:animEffect transition="in" filter="fade">
                                      <p:cBhvr>
                                        <p:cTn id="10" dur="500"/>
                                        <p:tgtEl>
                                          <p:spTgt spid="136197"/>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8" fill="hold" grpId="0" nodeType="clickEffect">
                                  <p:stCondLst>
                                    <p:cond delay="0"/>
                                  </p:stCondLst>
                                  <p:childTnLst>
                                    <p:set>
                                      <p:cBhvr>
                                        <p:cTn id="14" dur="1" fill="hold">
                                          <p:stCondLst>
                                            <p:cond delay="0"/>
                                          </p:stCondLst>
                                        </p:cTn>
                                        <p:tgtEl>
                                          <p:spTgt spid="136201"/>
                                        </p:tgtEl>
                                        <p:attrNameLst>
                                          <p:attrName>style.visibility</p:attrName>
                                        </p:attrNameLst>
                                      </p:cBhvr>
                                      <p:to>
                                        <p:strVal val="visible"/>
                                      </p:to>
                                    </p:set>
                                    <p:animEffect transition="in" filter="slide(fromLeft)">
                                      <p:cBhvr>
                                        <p:cTn id="15" dur="500"/>
                                        <p:tgtEl>
                                          <p:spTgt spid="136201"/>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136199"/>
                                        </p:tgtEl>
                                        <p:attrNameLst>
                                          <p:attrName>style.visibility</p:attrName>
                                        </p:attrNameLst>
                                      </p:cBhvr>
                                      <p:to>
                                        <p:strVal val="visible"/>
                                      </p:to>
                                    </p:set>
                                    <p:animEffect transition="in" filter="slide(fromBottom)">
                                      <p:cBhvr>
                                        <p:cTn id="20" dur="500"/>
                                        <p:tgtEl>
                                          <p:spTgt spid="136199"/>
                                        </p:tgtEl>
                                      </p:cBhvr>
                                    </p:animEffect>
                                  </p:childTnLst>
                                </p:cTn>
                              </p:par>
                            </p:childTnLst>
                          </p:cTn>
                        </p:par>
                        <p:par>
                          <p:cTn id="21" fill="hold">
                            <p:stCondLst>
                              <p:cond delay="500"/>
                            </p:stCondLst>
                            <p:childTnLst>
                              <p:par>
                                <p:cTn id="22" presetID="26" presetClass="entr" presetSubtype="0" fill="hold" nodeType="afterEffect">
                                  <p:stCondLst>
                                    <p:cond delay="0"/>
                                  </p:stCondLst>
                                  <p:childTnLst>
                                    <p:set>
                                      <p:cBhvr>
                                        <p:cTn id="23" dur="1" fill="hold">
                                          <p:stCondLst>
                                            <p:cond delay="0"/>
                                          </p:stCondLst>
                                        </p:cTn>
                                        <p:tgtEl>
                                          <p:spTgt spid="136200"/>
                                        </p:tgtEl>
                                        <p:attrNameLst>
                                          <p:attrName>style.visibility</p:attrName>
                                        </p:attrNameLst>
                                      </p:cBhvr>
                                      <p:to>
                                        <p:strVal val="visible"/>
                                      </p:to>
                                    </p:set>
                                    <p:animEffect transition="in" filter="wipe(down)">
                                      <p:cBhvr>
                                        <p:cTn id="24" dur="580">
                                          <p:stCondLst>
                                            <p:cond delay="0"/>
                                          </p:stCondLst>
                                        </p:cTn>
                                        <p:tgtEl>
                                          <p:spTgt spid="136200"/>
                                        </p:tgtEl>
                                      </p:cBhvr>
                                    </p:animEffect>
                                    <p:anim calcmode="lin" valueType="num">
                                      <p:cBhvr>
                                        <p:cTn id="25" dur="1822" tmFilter="0,0; 0.14,0.36; 0.43,0.73; 0.71,0.91; 1.0,1.0">
                                          <p:stCondLst>
                                            <p:cond delay="0"/>
                                          </p:stCondLst>
                                        </p:cTn>
                                        <p:tgtEl>
                                          <p:spTgt spid="136200"/>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36200"/>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36200"/>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36200"/>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36200"/>
                                        </p:tgtEl>
                                        <p:attrNameLst>
                                          <p:attrName>ppt_y</p:attrName>
                                        </p:attrNameLst>
                                      </p:cBhvr>
                                      <p:tavLst>
                                        <p:tav tm="0" fmla="#ppt_y-sin(pi*$)/81">
                                          <p:val>
                                            <p:fltVal val="0"/>
                                          </p:val>
                                        </p:tav>
                                        <p:tav tm="100000">
                                          <p:val>
                                            <p:fltVal val="1"/>
                                          </p:val>
                                        </p:tav>
                                      </p:tavLst>
                                    </p:anim>
                                    <p:animScale>
                                      <p:cBhvr>
                                        <p:cTn id="30" dur="26">
                                          <p:stCondLst>
                                            <p:cond delay="650"/>
                                          </p:stCondLst>
                                        </p:cTn>
                                        <p:tgtEl>
                                          <p:spTgt spid="136200"/>
                                        </p:tgtEl>
                                      </p:cBhvr>
                                      <p:to x="100000" y="60000"/>
                                    </p:animScale>
                                    <p:animScale>
                                      <p:cBhvr>
                                        <p:cTn id="31" dur="166" decel="50000">
                                          <p:stCondLst>
                                            <p:cond delay="676"/>
                                          </p:stCondLst>
                                        </p:cTn>
                                        <p:tgtEl>
                                          <p:spTgt spid="136200"/>
                                        </p:tgtEl>
                                      </p:cBhvr>
                                      <p:to x="100000" y="100000"/>
                                    </p:animScale>
                                    <p:animScale>
                                      <p:cBhvr>
                                        <p:cTn id="32" dur="26">
                                          <p:stCondLst>
                                            <p:cond delay="1312"/>
                                          </p:stCondLst>
                                        </p:cTn>
                                        <p:tgtEl>
                                          <p:spTgt spid="136200"/>
                                        </p:tgtEl>
                                      </p:cBhvr>
                                      <p:to x="100000" y="80000"/>
                                    </p:animScale>
                                    <p:animScale>
                                      <p:cBhvr>
                                        <p:cTn id="33" dur="166" decel="50000">
                                          <p:stCondLst>
                                            <p:cond delay="1338"/>
                                          </p:stCondLst>
                                        </p:cTn>
                                        <p:tgtEl>
                                          <p:spTgt spid="136200"/>
                                        </p:tgtEl>
                                      </p:cBhvr>
                                      <p:to x="100000" y="100000"/>
                                    </p:animScale>
                                    <p:animScale>
                                      <p:cBhvr>
                                        <p:cTn id="34" dur="26">
                                          <p:stCondLst>
                                            <p:cond delay="1642"/>
                                          </p:stCondLst>
                                        </p:cTn>
                                        <p:tgtEl>
                                          <p:spTgt spid="136200"/>
                                        </p:tgtEl>
                                      </p:cBhvr>
                                      <p:to x="100000" y="90000"/>
                                    </p:animScale>
                                    <p:animScale>
                                      <p:cBhvr>
                                        <p:cTn id="35" dur="166" decel="50000">
                                          <p:stCondLst>
                                            <p:cond delay="1668"/>
                                          </p:stCondLst>
                                        </p:cTn>
                                        <p:tgtEl>
                                          <p:spTgt spid="136200"/>
                                        </p:tgtEl>
                                      </p:cBhvr>
                                      <p:to x="100000" y="100000"/>
                                    </p:animScale>
                                    <p:animScale>
                                      <p:cBhvr>
                                        <p:cTn id="36" dur="26">
                                          <p:stCondLst>
                                            <p:cond delay="1808"/>
                                          </p:stCondLst>
                                        </p:cTn>
                                        <p:tgtEl>
                                          <p:spTgt spid="136200"/>
                                        </p:tgtEl>
                                      </p:cBhvr>
                                      <p:to x="100000" y="95000"/>
                                    </p:animScale>
                                    <p:animScale>
                                      <p:cBhvr>
                                        <p:cTn id="37" dur="166" decel="50000">
                                          <p:stCondLst>
                                            <p:cond delay="1834"/>
                                          </p:stCondLst>
                                        </p:cTn>
                                        <p:tgtEl>
                                          <p:spTgt spid="1362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197" grpId="0" animBg="1"/>
      <p:bldP spid="136199" grpId="0" animBg="1"/>
      <p:bldP spid="13620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body" idx="1"/>
          </p:nvPr>
        </p:nvSpPr>
        <p:spPr>
          <a:xfrm>
            <a:off x="30163" y="260350"/>
            <a:ext cx="9875837" cy="6481763"/>
          </a:xfrm>
          <a:solidFill>
            <a:schemeClr val="bg1"/>
          </a:solidFill>
        </p:spPr>
        <p:txBody>
          <a:bodyPr/>
          <a:lstStyle/>
          <a:p>
            <a:pPr>
              <a:lnSpc>
                <a:spcPct val="90000"/>
              </a:lnSpc>
              <a:buFont typeface="Wingdings" panose="05000000000000000000" pitchFamily="2" charset="2"/>
              <a:buNone/>
              <a:defRPr/>
            </a:pPr>
            <a:r>
              <a:rPr lang="zh-CN" altLang="en-US" sz="2800" b="1" dirty="0">
                <a:solidFill>
                  <a:srgbClr val="002060"/>
                </a:solidFill>
              </a:rPr>
              <a:t>  </a:t>
            </a:r>
            <a:r>
              <a:rPr lang="zh-CN" altLang="en-US" sz="2800" b="1" dirty="0">
                <a:solidFill>
                  <a:srgbClr val="002060"/>
                </a:solidFill>
                <a:effectLst>
                  <a:outerShdw blurRad="38100" dist="38100" dir="2700000" algn="tl">
                    <a:srgbClr val="000000">
                      <a:alpha val="43137"/>
                    </a:srgbClr>
                  </a:outerShdw>
                </a:effectLst>
              </a:rPr>
              <a:t>定义时钟类：</a:t>
            </a:r>
            <a:endParaRPr lang="zh-CN" altLang="en-US" sz="2800" b="1" dirty="0">
              <a:solidFill>
                <a:srgbClr val="002060"/>
              </a:solidFill>
              <a:effectLst>
                <a:outerShdw blurRad="38100" dist="38100" dir="2700000" algn="tl">
                  <a:srgbClr val="000000">
                    <a:alpha val="43137"/>
                  </a:srgbClr>
                </a:outerShdw>
              </a:effectLst>
            </a:endParaRPr>
          </a:p>
          <a:p>
            <a:pPr lvl="1">
              <a:lnSpc>
                <a:spcPct val="90000"/>
              </a:lnSpc>
              <a:buFont typeface="Wingdings" panose="05000000000000000000" pitchFamily="2" charset="2"/>
              <a:buNone/>
              <a:defRPr/>
            </a:pPr>
            <a:endParaRPr lang="en-US" sz="1000" b="1" dirty="0">
              <a:latin typeface="Times New Roman" panose="02020603050405020304" pitchFamily="18" charset="0"/>
              <a:cs typeface="Times New Roman" panose="02020603050405020304" pitchFamily="18" charset="0"/>
            </a:endParaRPr>
          </a:p>
          <a:p>
            <a:pPr lvl="1">
              <a:lnSpc>
                <a:spcPct val="90000"/>
              </a:lnSpc>
              <a:buFont typeface="Wingdings" panose="05000000000000000000" pitchFamily="2" charset="2"/>
              <a:buNone/>
              <a:defRPr/>
            </a:pPr>
            <a:r>
              <a:rPr lang="en-US" sz="2400" b="1" dirty="0">
                <a:solidFill>
                  <a:srgbClr val="0000FF"/>
                </a:solidFill>
                <a:latin typeface="Times New Roman" panose="02020603050405020304" pitchFamily="18" charset="0"/>
                <a:cs typeface="Times New Roman" panose="02020603050405020304" pitchFamily="18" charset="0"/>
              </a:rPr>
              <a:t>class</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Myclock</a:t>
            </a:r>
            <a:endParaRPr lang="en-US" sz="2400" b="1" dirty="0">
              <a:latin typeface="Times New Roman" panose="02020603050405020304" pitchFamily="18" charset="0"/>
              <a:cs typeface="Times New Roman" panose="02020603050405020304" pitchFamily="18" charset="0"/>
            </a:endParaRPr>
          </a:p>
          <a:p>
            <a:pPr lvl="1">
              <a:lnSpc>
                <a:spcPct val="90000"/>
              </a:lnSpc>
              <a:buFont typeface="Wingdings" panose="05000000000000000000" pitchFamily="2" charset="2"/>
              <a:buNone/>
              <a:defRPr/>
            </a:pPr>
            <a:r>
              <a:rPr lang="en-US" sz="2400" b="1" dirty="0">
                <a:latin typeface="Times New Roman" panose="02020603050405020304" pitchFamily="18" charset="0"/>
                <a:cs typeface="Times New Roman" panose="02020603050405020304" pitchFamily="18" charset="0"/>
              </a:rPr>
              <a:t>{</a:t>
            </a:r>
            <a:endParaRPr lang="en-US" sz="2400" b="1" dirty="0">
              <a:latin typeface="Times New Roman" panose="02020603050405020304" pitchFamily="18" charset="0"/>
              <a:cs typeface="Times New Roman" panose="02020603050405020304" pitchFamily="18" charset="0"/>
            </a:endParaRPr>
          </a:p>
          <a:p>
            <a:pPr lvl="1">
              <a:lnSpc>
                <a:spcPct val="90000"/>
              </a:lnSpc>
              <a:buFont typeface="Wingdings" panose="05000000000000000000" pitchFamily="2" charset="2"/>
              <a:buNone/>
              <a:defRPr/>
            </a:pPr>
            <a:r>
              <a:rPr lang="en-US" sz="2400" b="1" dirty="0">
                <a:latin typeface="Times New Roman" panose="02020603050405020304" pitchFamily="18" charset="0"/>
                <a:cs typeface="Times New Roman" panose="02020603050405020304" pitchFamily="18" charset="0"/>
              </a:rPr>
              <a:t>    </a:t>
            </a:r>
            <a:r>
              <a:rPr lang="en-US" sz="2400" b="1" dirty="0">
                <a:solidFill>
                  <a:srgbClr val="0000FF"/>
                </a:solidFill>
                <a:latin typeface="Times New Roman" panose="02020603050405020304" pitchFamily="18" charset="0"/>
                <a:cs typeface="Times New Roman" panose="02020603050405020304" pitchFamily="18" charset="0"/>
              </a:rPr>
              <a:t>private:</a:t>
            </a:r>
            <a:endParaRPr lang="en-US" sz="2400" b="1" dirty="0">
              <a:solidFill>
                <a:srgbClr val="0000FF"/>
              </a:solidFill>
              <a:latin typeface="Times New Roman" panose="02020603050405020304" pitchFamily="18" charset="0"/>
              <a:cs typeface="Times New Roman" panose="02020603050405020304" pitchFamily="18" charset="0"/>
            </a:endParaRPr>
          </a:p>
          <a:p>
            <a:pPr lvl="1">
              <a:lnSpc>
                <a:spcPct val="90000"/>
              </a:lnSpc>
              <a:buFont typeface="Wingdings" panose="05000000000000000000" pitchFamily="2" charset="2"/>
              <a:buNone/>
              <a:defRPr/>
            </a:pPr>
            <a:r>
              <a:rPr lang="en-US" sz="2400" b="1" dirty="0">
                <a:latin typeface="Times New Roman" panose="02020603050405020304" pitchFamily="18" charset="0"/>
                <a:cs typeface="Times New Roman" panose="02020603050405020304" pitchFamily="18" charset="0"/>
              </a:rPr>
              <a:t>      </a:t>
            </a:r>
            <a:r>
              <a:rPr lang="en-US" sz="2400" b="1" dirty="0" err="1">
                <a:solidFill>
                  <a:srgbClr val="0000FF"/>
                </a:solidFill>
                <a:latin typeface="Times New Roman" panose="02020603050405020304" pitchFamily="18" charset="0"/>
                <a:cs typeface="Times New Roman" panose="02020603050405020304" pitchFamily="18" charset="0"/>
              </a:rPr>
              <a:t>int</a:t>
            </a:r>
            <a:r>
              <a:rPr lang="en-US" sz="2400" b="1" dirty="0">
                <a:latin typeface="Times New Roman" panose="02020603050405020304" pitchFamily="18" charset="0"/>
                <a:cs typeface="Times New Roman" panose="02020603050405020304" pitchFamily="18" charset="0"/>
              </a:rPr>
              <a:t> hour, minute, second;</a:t>
            </a:r>
            <a:endParaRPr lang="en-US" sz="2400" b="1" dirty="0">
              <a:latin typeface="Times New Roman" panose="02020603050405020304" pitchFamily="18" charset="0"/>
              <a:cs typeface="Times New Roman" panose="02020603050405020304" pitchFamily="18" charset="0"/>
            </a:endParaRPr>
          </a:p>
          <a:p>
            <a:pPr lvl="1">
              <a:lnSpc>
                <a:spcPct val="90000"/>
              </a:lnSpc>
              <a:buFont typeface="Wingdings" panose="05000000000000000000" pitchFamily="2" charset="2"/>
              <a:buNone/>
              <a:defRPr/>
            </a:pPr>
            <a:r>
              <a:rPr lang="en-US" sz="2400" b="1" dirty="0">
                <a:latin typeface="Times New Roman" panose="02020603050405020304" pitchFamily="18" charset="0"/>
                <a:cs typeface="Times New Roman" panose="02020603050405020304" pitchFamily="18" charset="0"/>
              </a:rPr>
              <a:t>    </a:t>
            </a:r>
            <a:r>
              <a:rPr lang="en-US" sz="2400" b="1" dirty="0">
                <a:solidFill>
                  <a:srgbClr val="0000FF"/>
                </a:solidFill>
                <a:latin typeface="Times New Roman" panose="02020603050405020304" pitchFamily="18" charset="0"/>
                <a:cs typeface="Times New Roman" panose="02020603050405020304" pitchFamily="18" charset="0"/>
              </a:rPr>
              <a:t>public:</a:t>
            </a:r>
            <a:endParaRPr lang="en-US" sz="2400" b="1" dirty="0">
              <a:solidFill>
                <a:srgbClr val="0000FF"/>
              </a:solidFill>
              <a:latin typeface="Times New Roman" panose="02020603050405020304" pitchFamily="18" charset="0"/>
              <a:cs typeface="Times New Roman" panose="02020603050405020304" pitchFamily="18" charset="0"/>
            </a:endParaRPr>
          </a:p>
          <a:p>
            <a:pPr lvl="1">
              <a:lnSpc>
                <a:spcPct val="90000"/>
              </a:lnSpc>
              <a:buFont typeface="Wingdings" panose="05000000000000000000" pitchFamily="2" charset="2"/>
              <a:buNone/>
              <a:defRPr/>
            </a:pPr>
            <a:r>
              <a:rPr lang="en-US" sz="2400" b="1" dirty="0">
                <a:latin typeface="Times New Roman" panose="02020603050405020304" pitchFamily="18" charset="0"/>
                <a:cs typeface="Times New Roman" panose="02020603050405020304" pitchFamily="18" charset="0"/>
              </a:rPr>
              <a:t>      </a:t>
            </a:r>
            <a:r>
              <a:rPr lang="en-US" sz="2400" b="1" dirty="0">
                <a:solidFill>
                  <a:srgbClr val="0000FF"/>
                </a:solidFill>
                <a:latin typeface="Times New Roman" panose="02020603050405020304" pitchFamily="18" charset="0"/>
                <a:cs typeface="Times New Roman" panose="02020603050405020304" pitchFamily="18" charset="0"/>
              </a:rPr>
              <a:t>void</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init</a:t>
            </a:r>
            <a:r>
              <a:rPr lang="en-US" sz="2400" b="1" dirty="0">
                <a:latin typeface="Times New Roman" panose="02020603050405020304" pitchFamily="18" charset="0"/>
                <a:cs typeface="Times New Roman" panose="02020603050405020304" pitchFamily="18" charset="0"/>
              </a:rPr>
              <a:t>();</a:t>
            </a:r>
            <a:endParaRPr lang="en-US" sz="2400" b="1" dirty="0">
              <a:latin typeface="Times New Roman" panose="02020603050405020304" pitchFamily="18" charset="0"/>
              <a:cs typeface="Times New Roman" panose="02020603050405020304" pitchFamily="18" charset="0"/>
            </a:endParaRPr>
          </a:p>
          <a:p>
            <a:pPr lvl="1">
              <a:lnSpc>
                <a:spcPct val="90000"/>
              </a:lnSpc>
              <a:buFont typeface="Wingdings" panose="05000000000000000000" pitchFamily="2" charset="2"/>
              <a:buNone/>
              <a:defRPr/>
            </a:pPr>
            <a:r>
              <a:rPr lang="en-US" sz="2400" b="1" dirty="0">
                <a:latin typeface="Times New Roman" panose="02020603050405020304" pitchFamily="18" charset="0"/>
                <a:cs typeface="Times New Roman" panose="02020603050405020304" pitchFamily="18" charset="0"/>
              </a:rPr>
              <a:t>      </a:t>
            </a:r>
            <a:r>
              <a:rPr lang="en-US" sz="2400" b="1" dirty="0">
                <a:solidFill>
                  <a:srgbClr val="0000FF"/>
                </a:solidFill>
                <a:latin typeface="Times New Roman" panose="02020603050405020304" pitchFamily="18" charset="0"/>
                <a:cs typeface="Times New Roman" panose="02020603050405020304" pitchFamily="18" charset="0"/>
              </a:rPr>
              <a:t>void</a:t>
            </a:r>
            <a:r>
              <a:rPr lang="en-US" sz="2400" b="1" dirty="0">
                <a:latin typeface="Times New Roman" panose="02020603050405020304" pitchFamily="18" charset="0"/>
                <a:cs typeface="Times New Roman" panose="02020603050405020304" pitchFamily="18" charset="0"/>
              </a:rPr>
              <a:t> </a:t>
            </a:r>
            <a:r>
              <a:rPr lang="en-US" sz="2400" b="1" dirty="0" err="1">
                <a:latin typeface="Times New Roman" panose="02020603050405020304" pitchFamily="18" charset="0"/>
                <a:cs typeface="Times New Roman" panose="02020603050405020304" pitchFamily="18" charset="0"/>
              </a:rPr>
              <a:t>updata</a:t>
            </a:r>
            <a:r>
              <a:rPr lang="en-US" sz="2400" b="1" dirty="0">
                <a:latin typeface="Times New Roman" panose="02020603050405020304" pitchFamily="18" charset="0"/>
                <a:cs typeface="Times New Roman" panose="02020603050405020304" pitchFamily="18" charset="0"/>
              </a:rPr>
              <a:t>();</a:t>
            </a:r>
            <a:endParaRPr lang="en-US" sz="2400" b="1" dirty="0">
              <a:latin typeface="Times New Roman" panose="02020603050405020304" pitchFamily="18" charset="0"/>
              <a:cs typeface="Times New Roman" panose="02020603050405020304" pitchFamily="18" charset="0"/>
            </a:endParaRPr>
          </a:p>
          <a:p>
            <a:pPr lvl="1">
              <a:lnSpc>
                <a:spcPct val="90000"/>
              </a:lnSpc>
              <a:buFont typeface="Wingdings" panose="05000000000000000000" pitchFamily="2" charset="2"/>
              <a:buNone/>
              <a:defRPr/>
            </a:pPr>
            <a:r>
              <a:rPr lang="en-US" sz="2400" b="1" dirty="0">
                <a:latin typeface="Times New Roman" panose="02020603050405020304" pitchFamily="18" charset="0"/>
                <a:cs typeface="Times New Roman" panose="02020603050405020304" pitchFamily="18" charset="0"/>
              </a:rPr>
              <a:t>      </a:t>
            </a:r>
            <a:r>
              <a:rPr lang="en-US" sz="2400" b="1" dirty="0">
                <a:solidFill>
                  <a:srgbClr val="0000FF"/>
                </a:solidFill>
                <a:latin typeface="Times New Roman" panose="02020603050405020304" pitchFamily="18" charset="0"/>
                <a:cs typeface="Times New Roman" panose="02020603050405020304" pitchFamily="18" charset="0"/>
              </a:rPr>
              <a:t>void</a:t>
            </a:r>
            <a:r>
              <a:rPr lang="en-US" sz="2400" b="1" dirty="0">
                <a:latin typeface="Times New Roman" panose="02020603050405020304" pitchFamily="18" charset="0"/>
                <a:cs typeface="Times New Roman" panose="02020603050405020304" pitchFamily="18" charset="0"/>
              </a:rPr>
              <a:t> display();</a:t>
            </a:r>
            <a:endParaRPr lang="en-US" sz="2400" b="1" dirty="0">
              <a:latin typeface="Times New Roman" panose="02020603050405020304" pitchFamily="18" charset="0"/>
              <a:cs typeface="Times New Roman" panose="02020603050405020304" pitchFamily="18" charset="0"/>
            </a:endParaRPr>
          </a:p>
          <a:p>
            <a:pPr lvl="1">
              <a:lnSpc>
                <a:spcPct val="90000"/>
              </a:lnSpc>
              <a:buFont typeface="Wingdings" panose="05000000000000000000" pitchFamily="2" charset="2"/>
              <a:buNone/>
              <a:defRPr/>
            </a:pPr>
            <a:r>
              <a:rPr lang="en-US" sz="2400" b="1" dirty="0">
                <a:latin typeface="Times New Roman" panose="02020603050405020304" pitchFamily="18" charset="0"/>
                <a:cs typeface="Times New Roman" panose="02020603050405020304" pitchFamily="18" charset="0"/>
              </a:rPr>
              <a:t>};</a:t>
            </a:r>
            <a:endParaRPr lang="en-US" sz="2400" b="1" dirty="0">
              <a:latin typeface="Times New Roman" panose="02020603050405020304" pitchFamily="18" charset="0"/>
              <a:cs typeface="Times New Roman" panose="02020603050405020304" pitchFamily="18" charset="0"/>
            </a:endParaRPr>
          </a:p>
          <a:p>
            <a:pPr lvl="1">
              <a:lnSpc>
                <a:spcPct val="90000"/>
              </a:lnSpc>
              <a:buFont typeface="Wingdings" panose="05000000000000000000" pitchFamily="2" charset="2"/>
              <a:buNone/>
              <a:defRPr/>
            </a:pPr>
            <a:r>
              <a:rPr lang="en-US" sz="2400" b="1" dirty="0" err="1">
                <a:latin typeface="Times New Roman" panose="02020603050405020304" pitchFamily="18" charset="0"/>
                <a:cs typeface="Times New Roman" panose="02020603050405020304" pitchFamily="18" charset="0"/>
              </a:rPr>
              <a:t>Myclock</a:t>
            </a:r>
            <a:r>
              <a:rPr lang="en-US" sz="2400" b="1" dirty="0">
                <a:latin typeface="Times New Roman" panose="02020603050405020304" pitchFamily="18" charset="0"/>
                <a:cs typeface="Times New Roman" panose="02020603050405020304" pitchFamily="18" charset="0"/>
              </a:rPr>
              <a:t> clock,*</a:t>
            </a:r>
            <a:r>
              <a:rPr lang="en-US" sz="2400" b="1" dirty="0" err="1">
                <a:latin typeface="Times New Roman" panose="02020603050405020304" pitchFamily="18" charset="0"/>
                <a:cs typeface="Times New Roman" panose="02020603050405020304" pitchFamily="18" charset="0"/>
              </a:rPr>
              <a:t>pclock</a:t>
            </a:r>
            <a:r>
              <a:rPr lang="en-US" sz="2400" b="1" dirty="0">
                <a:latin typeface="Times New Roman" panose="02020603050405020304" pitchFamily="18" charset="0"/>
                <a:cs typeface="Times New Roman" panose="02020603050405020304" pitchFamily="18" charset="0"/>
              </a:rPr>
              <a:t>;</a:t>
            </a:r>
            <a:r>
              <a:rPr lang="en-US" sz="2400" b="1" dirty="0"/>
              <a:t>  </a:t>
            </a:r>
            <a:r>
              <a:rPr lang="en-US" sz="2000" dirty="0">
                <a:solidFill>
                  <a:srgbClr val="008000"/>
                </a:solidFill>
                <a:latin typeface="楷体" panose="02010609060101010101" pitchFamily="49" charset="-122"/>
                <a:ea typeface="楷体" panose="02010609060101010101" pitchFamily="49" charset="-122"/>
              </a:rPr>
              <a:t>// </a:t>
            </a:r>
            <a:r>
              <a:rPr lang="zh-CN" altLang="en-US" sz="2000" dirty="0">
                <a:solidFill>
                  <a:srgbClr val="008000"/>
                </a:solidFill>
                <a:latin typeface="楷体" panose="02010609060101010101" pitchFamily="49" charset="-122"/>
                <a:ea typeface="楷体" panose="02010609060101010101" pitchFamily="49" charset="-122"/>
              </a:rPr>
              <a:t>定义对象</a:t>
            </a:r>
            <a:r>
              <a:rPr lang="en-US" sz="2000" dirty="0">
                <a:solidFill>
                  <a:srgbClr val="008000"/>
                </a:solidFill>
                <a:latin typeface="楷体" panose="02010609060101010101" pitchFamily="49" charset="-122"/>
                <a:ea typeface="楷体" panose="02010609060101010101" pitchFamily="49" charset="-122"/>
              </a:rPr>
              <a:t>clock</a:t>
            </a:r>
            <a:r>
              <a:rPr lang="zh-CN" altLang="en-US" sz="2000" dirty="0">
                <a:solidFill>
                  <a:srgbClr val="008000"/>
                </a:solidFill>
                <a:latin typeface="楷体" panose="02010609060101010101" pitchFamily="49" charset="-122"/>
                <a:ea typeface="楷体" panose="02010609060101010101" pitchFamily="49" charset="-122"/>
              </a:rPr>
              <a:t>和指向</a:t>
            </a:r>
            <a:r>
              <a:rPr lang="en-US" sz="2000" dirty="0" err="1">
                <a:solidFill>
                  <a:srgbClr val="008000"/>
                </a:solidFill>
                <a:latin typeface="楷体" panose="02010609060101010101" pitchFamily="49" charset="-122"/>
                <a:ea typeface="楷体" panose="02010609060101010101" pitchFamily="49" charset="-122"/>
              </a:rPr>
              <a:t>Myclock</a:t>
            </a:r>
            <a:r>
              <a:rPr lang="zh-CN" altLang="en-US" sz="2000" dirty="0">
                <a:solidFill>
                  <a:srgbClr val="008000"/>
                </a:solidFill>
                <a:latin typeface="楷体" panose="02010609060101010101" pitchFamily="49" charset="-122"/>
                <a:ea typeface="楷体" panose="02010609060101010101" pitchFamily="49" charset="-122"/>
              </a:rPr>
              <a:t>类对象的指针</a:t>
            </a:r>
            <a:r>
              <a:rPr lang="en-US" sz="2000" dirty="0" err="1">
                <a:solidFill>
                  <a:srgbClr val="008000"/>
                </a:solidFill>
                <a:latin typeface="楷体" panose="02010609060101010101" pitchFamily="49" charset="-122"/>
                <a:ea typeface="楷体" panose="02010609060101010101" pitchFamily="49" charset="-122"/>
              </a:rPr>
              <a:t>pclock</a:t>
            </a:r>
            <a:endParaRPr lang="en-US" sz="2000" dirty="0">
              <a:solidFill>
                <a:srgbClr val="008000"/>
              </a:solidFill>
              <a:latin typeface="楷体" panose="02010609060101010101" pitchFamily="49" charset="-122"/>
              <a:ea typeface="楷体" panose="02010609060101010101" pitchFamily="49" charset="-122"/>
            </a:endParaRPr>
          </a:p>
          <a:p>
            <a:pPr lvl="1">
              <a:lnSpc>
                <a:spcPct val="90000"/>
              </a:lnSpc>
              <a:buFont typeface="Wingdings" panose="05000000000000000000" pitchFamily="2" charset="2"/>
              <a:buNone/>
              <a:defRPr/>
            </a:pPr>
            <a:r>
              <a:rPr lang="en-US" sz="2400" b="1" dirty="0" err="1">
                <a:latin typeface="Times New Roman" panose="02020603050405020304" pitchFamily="18" charset="0"/>
                <a:cs typeface="Times New Roman" panose="02020603050405020304" pitchFamily="18" charset="0"/>
              </a:rPr>
              <a:t>clock.init</a:t>
            </a:r>
            <a:r>
              <a:rPr lang="en-US" sz="2400" b="1" dirty="0">
                <a:latin typeface="Times New Roman" panose="02020603050405020304" pitchFamily="18" charset="0"/>
                <a:cs typeface="Times New Roman" panose="02020603050405020304" pitchFamily="18" charset="0"/>
              </a:rPr>
              <a:t>();              </a:t>
            </a:r>
            <a:r>
              <a:rPr lang="en-US" sz="2000" b="1" dirty="0">
                <a:solidFill>
                  <a:srgbClr val="008000"/>
                </a:solidFill>
                <a:latin typeface="楷体" panose="02010609060101010101" pitchFamily="49" charset="-122"/>
                <a:ea typeface="楷体" panose="02010609060101010101" pitchFamily="49" charset="-122"/>
              </a:rPr>
              <a:t>// </a:t>
            </a:r>
            <a:r>
              <a:rPr lang="zh-CN" altLang="en-US" sz="2000" b="1" dirty="0">
                <a:solidFill>
                  <a:srgbClr val="008000"/>
                </a:solidFill>
                <a:latin typeface="楷体" panose="02010609060101010101" pitchFamily="49" charset="-122"/>
                <a:ea typeface="楷体" panose="02010609060101010101" pitchFamily="49" charset="-122"/>
              </a:rPr>
              <a:t>通过对象访问公有成员函数</a:t>
            </a:r>
            <a:endParaRPr lang="zh-CN" altLang="en-US" sz="2000" b="1" dirty="0">
              <a:solidFill>
                <a:srgbClr val="008000"/>
              </a:solidFill>
              <a:latin typeface="楷体" panose="02010609060101010101" pitchFamily="49" charset="-122"/>
              <a:ea typeface="楷体" panose="02010609060101010101" pitchFamily="49" charset="-122"/>
            </a:endParaRPr>
          </a:p>
          <a:p>
            <a:pPr lvl="1">
              <a:lnSpc>
                <a:spcPct val="90000"/>
              </a:lnSpc>
              <a:buFont typeface="Wingdings" panose="05000000000000000000" pitchFamily="2" charset="2"/>
              <a:buNone/>
              <a:defRPr/>
            </a:pPr>
            <a:r>
              <a:rPr lang="en-US" sz="2400" b="1" dirty="0" err="1">
                <a:latin typeface="Times New Roman" panose="02020603050405020304" pitchFamily="18" charset="0"/>
                <a:cs typeface="Times New Roman" panose="02020603050405020304" pitchFamily="18" charset="0"/>
              </a:rPr>
              <a:t>pclock</a:t>
            </a:r>
            <a:r>
              <a:rPr lang="en-US" sz="2400" b="1" dirty="0">
                <a:latin typeface="Times New Roman" panose="02020603050405020304" pitchFamily="18" charset="0"/>
                <a:cs typeface="Times New Roman" panose="02020603050405020304" pitchFamily="18" charset="0"/>
              </a:rPr>
              <a:t>=&amp;clock;             </a:t>
            </a:r>
            <a:r>
              <a:rPr lang="en-US" sz="2000" b="1" dirty="0">
                <a:solidFill>
                  <a:srgbClr val="008000"/>
                </a:solidFill>
                <a:latin typeface="楷体" panose="02010609060101010101" pitchFamily="49" charset="-122"/>
                <a:ea typeface="楷体" panose="02010609060101010101" pitchFamily="49" charset="-122"/>
              </a:rPr>
              <a:t>// </a:t>
            </a:r>
            <a:r>
              <a:rPr lang="zh-CN" altLang="en-US" sz="2000" b="1" dirty="0">
                <a:solidFill>
                  <a:srgbClr val="008000"/>
                </a:solidFill>
                <a:latin typeface="楷体" panose="02010609060101010101" pitchFamily="49" charset="-122"/>
                <a:ea typeface="楷体" panose="02010609060101010101" pitchFamily="49" charset="-122"/>
              </a:rPr>
              <a:t>指针</a:t>
            </a:r>
            <a:r>
              <a:rPr lang="en-US" sz="2000" b="1" dirty="0" err="1">
                <a:solidFill>
                  <a:srgbClr val="008000"/>
                </a:solidFill>
                <a:latin typeface="楷体" panose="02010609060101010101" pitchFamily="49" charset="-122"/>
                <a:ea typeface="楷体" panose="02010609060101010101" pitchFamily="49" charset="-122"/>
              </a:rPr>
              <a:t>pclock</a:t>
            </a:r>
            <a:r>
              <a:rPr lang="zh-CN" altLang="en-US" sz="2000" b="1" dirty="0">
                <a:solidFill>
                  <a:srgbClr val="008000"/>
                </a:solidFill>
                <a:latin typeface="楷体" panose="02010609060101010101" pitchFamily="49" charset="-122"/>
                <a:ea typeface="楷体" panose="02010609060101010101" pitchFamily="49" charset="-122"/>
              </a:rPr>
              <a:t>指向对象</a:t>
            </a:r>
            <a:r>
              <a:rPr lang="en-US" sz="2000" b="1" dirty="0">
                <a:solidFill>
                  <a:srgbClr val="008000"/>
                </a:solidFill>
                <a:latin typeface="楷体" panose="02010609060101010101" pitchFamily="49" charset="-122"/>
                <a:ea typeface="楷体" panose="02010609060101010101" pitchFamily="49" charset="-122"/>
              </a:rPr>
              <a:t>clock</a:t>
            </a:r>
            <a:endParaRPr lang="en-US" sz="2000" b="1" dirty="0">
              <a:solidFill>
                <a:srgbClr val="008000"/>
              </a:solidFill>
              <a:latin typeface="楷体" panose="02010609060101010101" pitchFamily="49" charset="-122"/>
              <a:ea typeface="楷体" panose="02010609060101010101" pitchFamily="49" charset="-122"/>
            </a:endParaRPr>
          </a:p>
          <a:p>
            <a:pPr lvl="1">
              <a:lnSpc>
                <a:spcPct val="90000"/>
              </a:lnSpc>
              <a:buFont typeface="Wingdings" panose="05000000000000000000" pitchFamily="2" charset="2"/>
              <a:buNone/>
              <a:defRPr/>
            </a:pPr>
            <a:r>
              <a:rPr lang="en-US" sz="2400" b="1" dirty="0" err="1">
                <a:latin typeface="Times New Roman" panose="02020603050405020304" pitchFamily="18" charset="0"/>
                <a:cs typeface="Times New Roman" panose="02020603050405020304" pitchFamily="18" charset="0"/>
              </a:rPr>
              <a:t>pclock</a:t>
            </a:r>
            <a:r>
              <a:rPr lang="en-US" sz="2400" b="1" dirty="0">
                <a:latin typeface="Times New Roman" panose="02020603050405020304" pitchFamily="18" charset="0"/>
                <a:cs typeface="Times New Roman" panose="02020603050405020304" pitchFamily="18" charset="0"/>
              </a:rPr>
              <a:t>-&gt;display();         </a:t>
            </a:r>
            <a:r>
              <a:rPr lang="en-US" sz="2000" b="1" dirty="0">
                <a:solidFill>
                  <a:srgbClr val="008000"/>
                </a:solidFill>
                <a:latin typeface="楷体" panose="02010609060101010101" pitchFamily="49" charset="-122"/>
                <a:ea typeface="楷体" panose="02010609060101010101" pitchFamily="49" charset="-122"/>
              </a:rPr>
              <a:t>// </a:t>
            </a:r>
            <a:r>
              <a:rPr lang="zh-CN" altLang="en-US" sz="2000" b="1" dirty="0">
                <a:solidFill>
                  <a:srgbClr val="008000"/>
                </a:solidFill>
                <a:latin typeface="楷体" panose="02010609060101010101" pitchFamily="49" charset="-122"/>
                <a:ea typeface="楷体" panose="02010609060101010101" pitchFamily="49" charset="-122"/>
              </a:rPr>
              <a:t>通过指针访问成员函数</a:t>
            </a:r>
            <a:endParaRPr lang="zh-CN" altLang="en-US" sz="2000" b="1" dirty="0">
              <a:solidFill>
                <a:srgbClr val="008000"/>
              </a:solidFill>
              <a:latin typeface="楷体" panose="02010609060101010101" pitchFamily="49" charset="-122"/>
              <a:ea typeface="楷体" panose="02010609060101010101" pitchFamily="49" charset="-122"/>
            </a:endParaRPr>
          </a:p>
          <a:p>
            <a:pPr lvl="1">
              <a:lnSpc>
                <a:spcPct val="90000"/>
              </a:lnSpc>
              <a:buFont typeface="Wingdings" panose="05000000000000000000" pitchFamily="2" charset="2"/>
              <a:buNone/>
              <a:defRPr/>
            </a:pPr>
            <a:r>
              <a:rPr lang="en-US" sz="2400" b="1" dirty="0" err="1">
                <a:latin typeface="Times New Roman" panose="02020603050405020304" pitchFamily="18" charset="0"/>
                <a:cs typeface="Times New Roman" panose="02020603050405020304" pitchFamily="18" charset="0"/>
              </a:rPr>
              <a:t>clock.hour</a:t>
            </a:r>
            <a:r>
              <a:rPr lang="en-US" sz="2400" b="1" dirty="0">
                <a:latin typeface="Times New Roman" panose="02020603050405020304" pitchFamily="18" charset="0"/>
                <a:cs typeface="Times New Roman" panose="02020603050405020304" pitchFamily="18" charset="0"/>
              </a:rPr>
              <a:t>=4;              </a:t>
            </a:r>
            <a:r>
              <a:rPr lang="en-US" sz="2000" b="1" dirty="0">
                <a:solidFill>
                  <a:srgbClr val="008000"/>
                </a:solidFill>
                <a:latin typeface="楷体" panose="02010609060101010101" pitchFamily="49" charset="-122"/>
                <a:ea typeface="楷体" panose="02010609060101010101" pitchFamily="49" charset="-122"/>
              </a:rPr>
              <a:t>// </a:t>
            </a:r>
            <a:r>
              <a:rPr lang="zh-CN" altLang="en-US" sz="2000" b="1" dirty="0">
                <a:solidFill>
                  <a:schemeClr val="bg1"/>
                </a:solidFill>
                <a:latin typeface="楷体" panose="02010609060101010101" pitchFamily="49" charset="-122"/>
                <a:ea typeface="楷体" panose="02010609060101010101" pitchFamily="49" charset="-122"/>
              </a:rPr>
              <a:t>错误，因为对象不能访问其私有成员</a:t>
            </a:r>
            <a:endParaRPr lang="zh-CN" altLang="en-US" sz="2000" b="1" dirty="0">
              <a:solidFill>
                <a:schemeClr val="bg1"/>
              </a:solidFill>
              <a:latin typeface="楷体" panose="02010609060101010101" pitchFamily="49" charset="-122"/>
              <a:ea typeface="楷体" panose="02010609060101010101" pitchFamily="49" charset="-122"/>
            </a:endParaRPr>
          </a:p>
        </p:txBody>
      </p:sp>
      <p:sp>
        <p:nvSpPr>
          <p:cNvPr id="2" name="TextBox 1"/>
          <p:cNvSpPr txBox="1">
            <a:spLocks noChangeArrowheads="1"/>
          </p:cNvSpPr>
          <p:nvPr/>
        </p:nvSpPr>
        <p:spPr bwMode="auto">
          <a:xfrm>
            <a:off x="493713" y="6057900"/>
            <a:ext cx="2016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2400" b="1">
                <a:solidFill>
                  <a:srgbClr val="FF0000"/>
                </a:solidFill>
                <a:latin typeface="Times New Roman" panose="02020603050405020304" pitchFamily="18" charset="0"/>
                <a:cs typeface="Times New Roman" panose="02020603050405020304" pitchFamily="18" charset="0"/>
              </a:rPr>
              <a:t>clock.hour=4;</a:t>
            </a:r>
            <a:endParaRPr lang="zh-CN" altLang="en-US" sz="2400">
              <a:solidFill>
                <a:srgbClr val="FF0000"/>
              </a:solidFill>
            </a:endParaRPr>
          </a:p>
        </p:txBody>
      </p:sp>
      <p:sp>
        <p:nvSpPr>
          <p:cNvPr id="3" name="矩形 2"/>
          <p:cNvSpPr/>
          <p:nvPr/>
        </p:nvSpPr>
        <p:spPr bwMode="auto">
          <a:xfrm>
            <a:off x="3800475" y="6165850"/>
            <a:ext cx="4392613" cy="354013"/>
          </a:xfrm>
          <a:prstGeom prst="rect">
            <a:avLst/>
          </a:prstGeom>
          <a:noFill/>
          <a:ln w="38100" cap="flat" cmpd="sng" algn="ctr">
            <a:solidFill>
              <a:srgbClr val="FF0000"/>
            </a:solidFill>
            <a:prstDash val="solid"/>
            <a:round/>
            <a:headEnd type="none" w="sm" len="sm"/>
            <a:tailEnd type="none" w="sm" len="sm"/>
          </a:ln>
          <a:effectLst/>
        </p:spPr>
        <p:txBody>
          <a:bodyPr/>
          <a:lstStyle/>
          <a:p>
            <a:pPr marL="285750" indent="-285750">
              <a:lnSpc>
                <a:spcPct val="90000"/>
              </a:lnSpc>
              <a:spcBef>
                <a:spcPct val="20000"/>
              </a:spcBef>
              <a:buClr>
                <a:srgbClr val="FF0000"/>
              </a:buClr>
              <a:buSzPct val="55000"/>
              <a:defRPr/>
            </a:pPr>
            <a:r>
              <a:rPr lang="zh-CN" altLang="en-US" sz="2000" b="1" kern="0" dirty="0">
                <a:solidFill>
                  <a:srgbClr val="008000"/>
                </a:solidFill>
                <a:latin typeface="楷体" panose="02010609060101010101" pitchFamily="49" charset="-122"/>
                <a:ea typeface="楷体" panose="02010609060101010101" pitchFamily="49" charset="-122"/>
              </a:rPr>
              <a:t>错误，因为对象不能访问其私有成员</a:t>
            </a:r>
            <a:endParaRPr lang="zh-CN" altLang="en-US" sz="2000" b="1" kern="0" dirty="0">
              <a:solidFill>
                <a:srgbClr val="008000"/>
              </a:solidFill>
              <a:latin typeface="楷体" panose="02010609060101010101" pitchFamily="49" charset="-122"/>
              <a:ea typeface="楷体" panose="02010609060101010101" pitchFamily="49" charset="-122"/>
            </a:endParaRPr>
          </a:p>
          <a:p>
            <a:pPr eaLnBrk="1" hangingPunct="1">
              <a:defRPr/>
            </a:pPr>
            <a:endParaRPr lang="zh-CN" altLang="en-US" dirty="0">
              <a:solidFill>
                <a:srgbClr val="008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3"/>
          <p:cNvSpPr>
            <a:spLocks noGrp="1" noChangeArrowheads="1"/>
          </p:cNvSpPr>
          <p:nvPr>
            <p:ph type="body" idx="1"/>
          </p:nvPr>
        </p:nvSpPr>
        <p:spPr bwMode="auto">
          <a:xfrm>
            <a:off x="128464" y="471016"/>
            <a:ext cx="9505056" cy="6245696"/>
          </a:xfrm>
          <a:solidFill>
            <a:schemeClr val="bg1"/>
          </a:solidFill>
          <a:ln>
            <a:solidFill>
              <a:srgbClr val="C00000"/>
            </a:solidFill>
          </a:ln>
        </p:spPr>
        <p:txBody>
          <a:bodyPr vert="horz" wrap="square" lIns="91440" tIns="45720" rIns="91440" bIns="45720" numCol="1" anchor="t" anchorCtr="0" compatLnSpc="1"/>
          <a:lstStyle/>
          <a:p>
            <a:pPr marL="0" indent="625475">
              <a:lnSpc>
                <a:spcPct val="120000"/>
              </a:lnSpc>
              <a:buFont typeface="Wingdings" panose="05000000000000000000" pitchFamily="2" charset="2"/>
              <a:buNone/>
            </a:pPr>
            <a:endParaRPr lang="en-US" altLang="zh-CN" sz="2600" dirty="0">
              <a:solidFill>
                <a:srgbClr val="000000"/>
              </a:solidFill>
              <a:latin typeface="+mn-ea"/>
            </a:endParaRPr>
          </a:p>
          <a:p>
            <a:pPr marL="0" indent="625475">
              <a:lnSpc>
                <a:spcPct val="120000"/>
              </a:lnSpc>
              <a:buFont typeface="Wingdings" panose="05000000000000000000" pitchFamily="2" charset="2"/>
              <a:buNone/>
            </a:pPr>
            <a:r>
              <a:rPr lang="en-US" altLang="zh-CN" sz="2600" b="1" dirty="0">
                <a:solidFill>
                  <a:srgbClr val="0000FF"/>
                </a:solidFill>
                <a:effectLst>
                  <a:outerShdw blurRad="38100" dist="38100" dir="2700000" algn="tl">
                    <a:srgbClr val="000000">
                      <a:alpha val="43137"/>
                    </a:srgbClr>
                  </a:outerShdw>
                </a:effectLst>
                <a:latin typeface="+mn-ea"/>
              </a:rPr>
              <a:t>(1) </a:t>
            </a:r>
            <a:r>
              <a:rPr lang="zh-CN" altLang="en-US" sz="2600" b="1" dirty="0">
                <a:solidFill>
                  <a:srgbClr val="0000FF"/>
                </a:solidFill>
                <a:effectLst>
                  <a:outerShdw blurRad="38100" dist="38100" dir="2700000" algn="tl">
                    <a:srgbClr val="000000">
                      <a:alpha val="43137"/>
                    </a:srgbClr>
                  </a:outerShdw>
                </a:effectLst>
                <a:latin typeface="+mn-ea"/>
              </a:rPr>
              <a:t>名字解析</a:t>
            </a:r>
            <a:endParaRPr lang="zh-CN" altLang="en-US" sz="2600" b="1" dirty="0">
              <a:solidFill>
                <a:srgbClr val="0000FF"/>
              </a:solidFill>
              <a:effectLst>
                <a:outerShdw blurRad="38100" dist="38100" dir="2700000" algn="tl">
                  <a:srgbClr val="000000">
                    <a:alpha val="43137"/>
                  </a:srgbClr>
                </a:outerShdw>
              </a:effectLst>
              <a:latin typeface="+mn-ea"/>
            </a:endParaRPr>
          </a:p>
          <a:p>
            <a:pPr marL="0" indent="625475">
              <a:lnSpc>
                <a:spcPct val="120000"/>
              </a:lnSpc>
              <a:buFont typeface="Wingdings" panose="05000000000000000000" pitchFamily="2" charset="2"/>
              <a:buNone/>
            </a:pPr>
            <a:r>
              <a:rPr lang="zh-CN" altLang="en-US" sz="2600" b="1" dirty="0">
                <a:solidFill>
                  <a:srgbClr val="000000"/>
                </a:solidFill>
                <a:latin typeface="+mn-ea"/>
              </a:rPr>
              <a:t>在调用成员函数时，通常使用缩写形式，如上例中的语句</a:t>
            </a:r>
            <a:r>
              <a:rPr lang="en-US" altLang="zh-CN" sz="2600" b="1" dirty="0" err="1">
                <a:solidFill>
                  <a:srgbClr val="000000"/>
                </a:solidFill>
                <a:latin typeface="+mn-ea"/>
              </a:rPr>
              <a:t>s.set</a:t>
            </a:r>
            <a:r>
              <a:rPr lang="en-US" altLang="zh-CN" sz="2600" b="1" dirty="0">
                <a:solidFill>
                  <a:srgbClr val="000000"/>
                </a:solidFill>
                <a:latin typeface="+mn-ea"/>
              </a:rPr>
              <a:t>(2,15,1998);</a:t>
            </a:r>
            <a:r>
              <a:rPr lang="zh-CN" altLang="en-US" sz="2600" b="1" dirty="0">
                <a:solidFill>
                  <a:srgbClr val="000000"/>
                </a:solidFill>
                <a:latin typeface="+mn-ea"/>
              </a:rPr>
              <a:t>就是</a:t>
            </a:r>
            <a:r>
              <a:rPr lang="en-US" altLang="zh-CN" sz="2600" b="1" dirty="0" err="1">
                <a:solidFill>
                  <a:srgbClr val="000000"/>
                </a:solidFill>
                <a:latin typeface="+mn-ea"/>
              </a:rPr>
              <a:t>s.</a:t>
            </a:r>
            <a:r>
              <a:rPr lang="en-US" altLang="zh-CN" sz="2600" b="1" dirty="0" err="1">
                <a:solidFill>
                  <a:srgbClr val="000000"/>
                </a:solidFill>
                <a:highlight>
                  <a:srgbClr val="00FFFF"/>
                </a:highlight>
                <a:latin typeface="+mn-ea"/>
              </a:rPr>
              <a:t>Tdate</a:t>
            </a:r>
            <a:r>
              <a:rPr lang="en-US" altLang="zh-CN" sz="2600" b="1" dirty="0">
                <a:solidFill>
                  <a:srgbClr val="000000"/>
                </a:solidFill>
                <a:highlight>
                  <a:srgbClr val="00FFFF"/>
                </a:highlight>
                <a:latin typeface="+mn-ea"/>
              </a:rPr>
              <a:t>::</a:t>
            </a:r>
            <a:r>
              <a:rPr lang="en-US" altLang="zh-CN" sz="2600" b="1" dirty="0">
                <a:solidFill>
                  <a:srgbClr val="000000"/>
                </a:solidFill>
                <a:latin typeface="+mn-ea"/>
              </a:rPr>
              <a:t>set(2,15,1998);</a:t>
            </a:r>
            <a:r>
              <a:rPr lang="zh-CN" altLang="en-US" sz="2600" b="1" dirty="0">
                <a:solidFill>
                  <a:srgbClr val="000000"/>
                </a:solidFill>
                <a:latin typeface="+mn-ea"/>
              </a:rPr>
              <a:t>的缩写，因此可以定义两个或多个类的具有相同名字的成员而不会产生二义性。</a:t>
            </a:r>
            <a:endParaRPr lang="zh-CN" altLang="en-US" sz="2600" b="1" dirty="0">
              <a:solidFill>
                <a:srgbClr val="000000"/>
              </a:solidFill>
              <a:latin typeface="+mn-ea"/>
            </a:endParaRPr>
          </a:p>
          <a:p>
            <a:pPr marL="0" indent="625475">
              <a:lnSpc>
                <a:spcPct val="120000"/>
              </a:lnSpc>
              <a:buFont typeface="Wingdings" panose="05000000000000000000" pitchFamily="2" charset="2"/>
              <a:buNone/>
            </a:pPr>
            <a:r>
              <a:rPr lang="en-US" altLang="zh-CN" sz="2600" b="1" dirty="0">
                <a:solidFill>
                  <a:srgbClr val="0000FF"/>
                </a:solidFill>
                <a:effectLst>
                  <a:outerShdw blurRad="38100" dist="38100" dir="2700000" algn="tl">
                    <a:srgbClr val="000000">
                      <a:alpha val="43137"/>
                    </a:srgbClr>
                  </a:outerShdw>
                </a:effectLst>
                <a:latin typeface="+mn-ea"/>
              </a:rPr>
              <a:t>(2) this</a:t>
            </a:r>
            <a:r>
              <a:rPr lang="zh-CN" altLang="en-US" sz="2600" b="1" dirty="0">
                <a:solidFill>
                  <a:srgbClr val="0000FF"/>
                </a:solidFill>
                <a:effectLst>
                  <a:outerShdw blurRad="38100" dist="38100" dir="2700000" algn="tl">
                    <a:srgbClr val="000000">
                      <a:alpha val="43137"/>
                    </a:srgbClr>
                  </a:outerShdw>
                </a:effectLst>
                <a:latin typeface="+mn-ea"/>
              </a:rPr>
              <a:t>指针</a:t>
            </a:r>
            <a:endParaRPr lang="zh-CN" altLang="en-US" sz="2600" b="1" dirty="0">
              <a:solidFill>
                <a:srgbClr val="0000FF"/>
              </a:solidFill>
              <a:effectLst>
                <a:outerShdw blurRad="38100" dist="38100" dir="2700000" algn="tl">
                  <a:srgbClr val="000000">
                    <a:alpha val="43137"/>
                  </a:srgbClr>
                </a:outerShdw>
              </a:effectLst>
              <a:latin typeface="+mn-ea"/>
            </a:endParaRPr>
          </a:p>
          <a:p>
            <a:pPr marL="0" indent="625475">
              <a:lnSpc>
                <a:spcPct val="120000"/>
              </a:lnSpc>
              <a:buFont typeface="Wingdings" panose="05000000000000000000" pitchFamily="2" charset="2"/>
              <a:buNone/>
            </a:pPr>
            <a:r>
              <a:rPr lang="zh-CN" altLang="en-US" sz="2600" b="1" dirty="0">
                <a:solidFill>
                  <a:srgbClr val="000000"/>
                </a:solidFill>
                <a:latin typeface="+mn-ea"/>
              </a:rPr>
              <a:t>当一个成员函数被调用时，系统自动向它传递一个隐含的参数，该参数是一个</a:t>
            </a:r>
            <a:r>
              <a:rPr lang="zh-CN" altLang="en-US" sz="2600" b="1" dirty="0">
                <a:solidFill>
                  <a:srgbClr val="CC0000"/>
                </a:solidFill>
                <a:effectLst>
                  <a:outerShdw blurRad="38100" dist="38100" dir="2700000" algn="tl">
                    <a:srgbClr val="000000">
                      <a:alpha val="43137"/>
                    </a:srgbClr>
                  </a:outerShdw>
                </a:effectLst>
                <a:latin typeface="+mn-ea"/>
              </a:rPr>
              <a:t>指向接受该函数调用的对象的指针</a:t>
            </a:r>
            <a:r>
              <a:rPr lang="zh-CN" altLang="en-US" sz="2600" b="1" dirty="0">
                <a:solidFill>
                  <a:srgbClr val="000000"/>
                </a:solidFill>
                <a:latin typeface="+mn-ea"/>
              </a:rPr>
              <a:t>，在程序中可以使用关键字</a:t>
            </a:r>
            <a:r>
              <a:rPr lang="en-US" altLang="zh-CN" sz="2600" b="1" dirty="0">
                <a:solidFill>
                  <a:srgbClr val="000000"/>
                </a:solidFill>
                <a:latin typeface="+mn-ea"/>
              </a:rPr>
              <a:t>this</a:t>
            </a:r>
            <a:r>
              <a:rPr lang="zh-CN" altLang="en-US" sz="2600" b="1" dirty="0">
                <a:solidFill>
                  <a:srgbClr val="000000"/>
                </a:solidFill>
                <a:latin typeface="+mn-ea"/>
              </a:rPr>
              <a:t>来引用该指针，因此称该指针为</a:t>
            </a:r>
            <a:r>
              <a:rPr lang="en-US" altLang="zh-CN" sz="2600" b="1" dirty="0">
                <a:solidFill>
                  <a:srgbClr val="000000"/>
                </a:solidFill>
                <a:latin typeface="+mn-ea"/>
              </a:rPr>
              <a:t>this</a:t>
            </a:r>
            <a:r>
              <a:rPr lang="zh-CN" altLang="en-US" sz="2600" b="1" dirty="0">
                <a:solidFill>
                  <a:srgbClr val="000000"/>
                </a:solidFill>
                <a:latin typeface="+mn-ea"/>
              </a:rPr>
              <a:t>指针。</a:t>
            </a:r>
            <a:r>
              <a:rPr lang="en-US" altLang="zh-CN" sz="2600" b="1" dirty="0">
                <a:solidFill>
                  <a:srgbClr val="CC0000"/>
                </a:solidFill>
                <a:effectLst>
                  <a:outerShdw blurRad="38100" dist="38100" dir="2700000" algn="tl">
                    <a:srgbClr val="000000">
                      <a:alpha val="43137"/>
                    </a:srgbClr>
                  </a:outerShdw>
                </a:effectLst>
                <a:latin typeface="+mn-ea"/>
              </a:rPr>
              <a:t>this</a:t>
            </a:r>
            <a:r>
              <a:rPr lang="zh-CN" altLang="en-US" sz="2600" b="1" dirty="0">
                <a:solidFill>
                  <a:srgbClr val="CC0000"/>
                </a:solidFill>
                <a:effectLst>
                  <a:outerShdw blurRad="38100" dist="38100" dir="2700000" algn="tl">
                    <a:srgbClr val="000000">
                      <a:alpha val="43137"/>
                    </a:srgbClr>
                  </a:outerShdw>
                </a:effectLst>
                <a:latin typeface="+mn-ea"/>
              </a:rPr>
              <a:t>指针是</a:t>
            </a:r>
            <a:r>
              <a:rPr lang="en-US" altLang="zh-CN" sz="2600" b="1" dirty="0">
                <a:solidFill>
                  <a:srgbClr val="CC0000"/>
                </a:solidFill>
                <a:effectLst>
                  <a:outerShdw blurRad="38100" dist="38100" dir="2700000" algn="tl">
                    <a:srgbClr val="000000">
                      <a:alpha val="43137"/>
                    </a:srgbClr>
                  </a:outerShdw>
                </a:effectLst>
                <a:latin typeface="+mn-ea"/>
              </a:rPr>
              <a:t>C++</a:t>
            </a:r>
            <a:r>
              <a:rPr lang="zh-CN" altLang="en-US" sz="2600" b="1" dirty="0">
                <a:solidFill>
                  <a:srgbClr val="CC0000"/>
                </a:solidFill>
                <a:effectLst>
                  <a:outerShdw blurRad="38100" dist="38100" dir="2700000" algn="tl">
                    <a:srgbClr val="000000">
                      <a:alpha val="43137"/>
                    </a:srgbClr>
                  </a:outerShdw>
                </a:effectLst>
                <a:latin typeface="+mn-ea"/>
              </a:rPr>
              <a:t>实现封装的一种机制</a:t>
            </a:r>
            <a:r>
              <a:rPr lang="zh-CN" altLang="en-US" sz="2600" b="1" dirty="0">
                <a:solidFill>
                  <a:srgbClr val="000000"/>
                </a:solidFill>
                <a:latin typeface="+mn-ea"/>
              </a:rPr>
              <a:t>，它将成员和用于操作这些成员的成员函数连接在一起。</a:t>
            </a:r>
            <a:r>
              <a:rPr lang="zh-CN" altLang="en-US" sz="2600" b="1" dirty="0">
                <a:latin typeface="+mn-ea"/>
              </a:rPr>
              <a:t> </a:t>
            </a:r>
            <a:endParaRPr lang="zh-CN" altLang="en-US" sz="2600" b="1" dirty="0">
              <a:latin typeface="+mn-ea"/>
            </a:endParaRPr>
          </a:p>
        </p:txBody>
      </p:sp>
      <p:sp>
        <p:nvSpPr>
          <p:cNvPr id="4" name="Rectangle 5"/>
          <p:cNvSpPr>
            <a:spLocks noChangeArrowheads="1"/>
          </p:cNvSpPr>
          <p:nvPr/>
        </p:nvSpPr>
        <p:spPr bwMode="auto">
          <a:xfrm>
            <a:off x="2144688" y="141288"/>
            <a:ext cx="5400600" cy="620712"/>
          </a:xfrm>
          <a:prstGeom prst="rect">
            <a:avLst/>
          </a:prstGeom>
          <a:solidFill>
            <a:srgbClr val="FFFFCC"/>
          </a:solidFill>
          <a:ln w="9525" algn="ctr">
            <a:solidFill>
              <a:srgbClr val="CC99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None/>
            </a:pPr>
            <a:r>
              <a:rPr lang="en-US" altLang="zh-CN" b="1" dirty="0">
                <a:solidFill>
                  <a:schemeClr val="folHlink"/>
                </a:solidFill>
                <a:latin typeface="黑体" panose="02010609060101010101" pitchFamily="2" charset="-122"/>
                <a:ea typeface="黑体" panose="02010609060101010101" pitchFamily="2" charset="-122"/>
              </a:rPr>
              <a:t>3.2.4  </a:t>
            </a:r>
            <a:r>
              <a:rPr lang="zh-CN" altLang="en-US" dirty="0">
                <a:solidFill>
                  <a:srgbClr val="0000CC"/>
                </a:solidFill>
                <a:latin typeface="楷体_GB2312" pitchFamily="49" charset="-122"/>
                <a:ea typeface="楷体_GB2312" pitchFamily="49" charset="-122"/>
              </a:rPr>
              <a:t>名字解析和</a:t>
            </a:r>
            <a:r>
              <a:rPr lang="en-US" altLang="zh-CN" dirty="0">
                <a:solidFill>
                  <a:srgbClr val="0000CC"/>
                </a:solidFill>
                <a:latin typeface="楷体_GB2312" pitchFamily="49" charset="-122"/>
                <a:ea typeface="楷体_GB2312" pitchFamily="49" charset="-122"/>
              </a:rPr>
              <a:t>this</a:t>
            </a:r>
            <a:r>
              <a:rPr lang="zh-CN" altLang="en-US" dirty="0">
                <a:solidFill>
                  <a:srgbClr val="0000CC"/>
                </a:solidFill>
                <a:latin typeface="楷体_GB2312" pitchFamily="49" charset="-122"/>
                <a:ea typeface="楷体_GB2312" pitchFamily="49" charset="-122"/>
              </a:rPr>
              <a:t>指针</a:t>
            </a:r>
            <a:endParaRPr lang="zh-CN" altLang="en-US" b="1" dirty="0">
              <a:solidFill>
                <a:schemeClr val="folHlink"/>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Rectangle 3"/>
          <p:cNvSpPr>
            <a:spLocks noGrp="1" noChangeArrowheads="1"/>
          </p:cNvSpPr>
          <p:nvPr>
            <p:ph type="body" idx="1"/>
          </p:nvPr>
        </p:nvSpPr>
        <p:spPr bwMode="auto">
          <a:xfrm>
            <a:off x="156270" y="476672"/>
            <a:ext cx="9549258" cy="6120680"/>
          </a:xfrm>
          <a:solidFill>
            <a:schemeClr val="bg1"/>
          </a:solidFill>
          <a:ln>
            <a:solidFill>
              <a:srgbClr val="C00000"/>
            </a:solidFill>
          </a:ln>
        </p:spPr>
        <p:txBody>
          <a:bodyPr vert="horz" wrap="square" lIns="91440" tIns="45720" rIns="91440" bIns="45720" numCol="1" anchor="t" anchorCtr="0" compatLnSpc="1"/>
          <a:lstStyle/>
          <a:p>
            <a:pPr marL="0" indent="722630">
              <a:lnSpc>
                <a:spcPct val="90000"/>
              </a:lnSpc>
              <a:buFont typeface="Wingdings" panose="05000000000000000000" pitchFamily="2" charset="2"/>
              <a:buNone/>
            </a:pPr>
            <a:endParaRPr lang="en-US" altLang="zh-CN" sz="2000" dirty="0">
              <a:solidFill>
                <a:srgbClr val="000000"/>
              </a:solidFill>
            </a:endParaRPr>
          </a:p>
          <a:p>
            <a:pPr marL="0" indent="722630">
              <a:lnSpc>
                <a:spcPct val="90000"/>
              </a:lnSpc>
              <a:buFont typeface="Wingdings" panose="05000000000000000000" pitchFamily="2" charset="2"/>
              <a:buNone/>
            </a:pPr>
            <a:endParaRPr lang="en-US" altLang="zh-CN" sz="2000" dirty="0">
              <a:solidFill>
                <a:srgbClr val="000000"/>
              </a:solidFill>
            </a:endParaRPr>
          </a:p>
          <a:p>
            <a:pPr marL="0" indent="722630">
              <a:lnSpc>
                <a:spcPct val="90000"/>
              </a:lnSpc>
              <a:buFont typeface="Wingdings" panose="05000000000000000000" pitchFamily="2" charset="2"/>
              <a:buNone/>
            </a:pPr>
            <a:r>
              <a:rPr lang="en-US" altLang="zh-CN" sz="2400" b="1" dirty="0">
                <a:solidFill>
                  <a:srgbClr val="000000"/>
                </a:solidFill>
              </a:rPr>
              <a:t>void </a:t>
            </a:r>
            <a:r>
              <a:rPr lang="en-US" altLang="zh-CN" sz="2400" b="1" dirty="0" err="1">
                <a:solidFill>
                  <a:srgbClr val="000000"/>
                </a:solidFill>
              </a:rPr>
              <a:t>Tdate</a:t>
            </a:r>
            <a:r>
              <a:rPr lang="en-US" altLang="zh-CN" sz="2400" b="1" dirty="0">
                <a:solidFill>
                  <a:srgbClr val="000000"/>
                </a:solidFill>
              </a:rPr>
              <a:t>::set(int </a:t>
            </a:r>
            <a:r>
              <a:rPr lang="en-US" altLang="zh-CN" sz="2400" b="1" dirty="0" err="1">
                <a:solidFill>
                  <a:srgbClr val="000000"/>
                </a:solidFill>
              </a:rPr>
              <a:t>m,int</a:t>
            </a:r>
            <a:r>
              <a:rPr lang="en-US" altLang="zh-CN" sz="2400" b="1" dirty="0">
                <a:solidFill>
                  <a:srgbClr val="000000"/>
                </a:solidFill>
              </a:rPr>
              <a:t> </a:t>
            </a:r>
            <a:r>
              <a:rPr lang="en-US" altLang="zh-CN" sz="2400" b="1" dirty="0" err="1">
                <a:solidFill>
                  <a:srgbClr val="000000"/>
                </a:solidFill>
              </a:rPr>
              <a:t>d,int</a:t>
            </a:r>
            <a:r>
              <a:rPr lang="en-US" altLang="zh-CN" sz="2400" b="1" dirty="0">
                <a:solidFill>
                  <a:srgbClr val="000000"/>
                </a:solidFill>
              </a:rPr>
              <a:t> y)    </a:t>
            </a:r>
            <a:r>
              <a:rPr lang="en-US" altLang="zh-CN" sz="2400" b="1" dirty="0">
                <a:solidFill>
                  <a:srgbClr val="008000"/>
                </a:solidFill>
                <a:latin typeface="楷体" panose="02010609060101010101" pitchFamily="49" charset="-122"/>
                <a:ea typeface="楷体" panose="02010609060101010101" pitchFamily="49" charset="-122"/>
              </a:rPr>
              <a:t>// </a:t>
            </a:r>
            <a:r>
              <a:rPr lang="zh-CN" altLang="en-US" sz="2400" b="1" dirty="0">
                <a:solidFill>
                  <a:srgbClr val="008000"/>
                </a:solidFill>
                <a:latin typeface="楷体" panose="02010609060101010101" pitchFamily="49" charset="-122"/>
                <a:ea typeface="楷体" panose="02010609060101010101" pitchFamily="49" charset="-122"/>
              </a:rPr>
              <a:t>置日期值</a:t>
            </a:r>
            <a:endParaRPr lang="zh-CN" altLang="en-US" sz="2400" b="1" dirty="0">
              <a:solidFill>
                <a:srgbClr val="008000"/>
              </a:solidFill>
              <a:latin typeface="楷体" panose="02010609060101010101" pitchFamily="49" charset="-122"/>
              <a:ea typeface="楷体" panose="02010609060101010101" pitchFamily="49" charset="-122"/>
            </a:endParaRPr>
          </a:p>
          <a:p>
            <a:pPr marL="0" indent="722630">
              <a:lnSpc>
                <a:spcPct val="90000"/>
              </a:lnSpc>
              <a:buFont typeface="Wingdings" panose="05000000000000000000" pitchFamily="2" charset="2"/>
              <a:buNone/>
            </a:pPr>
            <a:r>
              <a:rPr lang="en-US" altLang="zh-CN" sz="2400" b="1" dirty="0">
                <a:solidFill>
                  <a:srgbClr val="000000"/>
                </a:solidFill>
              </a:rPr>
              <a:t>{</a:t>
            </a:r>
            <a:endParaRPr lang="en-US" altLang="zh-CN" sz="2400" b="1" dirty="0">
              <a:solidFill>
                <a:srgbClr val="000000"/>
              </a:solidFill>
            </a:endParaRPr>
          </a:p>
          <a:p>
            <a:pPr marL="0" indent="722630">
              <a:lnSpc>
                <a:spcPct val="90000"/>
              </a:lnSpc>
              <a:buFont typeface="Wingdings" panose="05000000000000000000" pitchFamily="2" charset="2"/>
              <a:buNone/>
            </a:pPr>
            <a:r>
              <a:rPr lang="en-US" altLang="zh-CN" sz="2400" b="1" dirty="0">
                <a:solidFill>
                  <a:srgbClr val="000000"/>
                </a:solidFill>
              </a:rPr>
              <a:t>   month=m; day=d; year=y;</a:t>
            </a:r>
            <a:endParaRPr lang="en-US" altLang="zh-CN" sz="2400" b="1" dirty="0">
              <a:solidFill>
                <a:srgbClr val="000000"/>
              </a:solidFill>
            </a:endParaRPr>
          </a:p>
          <a:p>
            <a:pPr marL="0" indent="722630">
              <a:lnSpc>
                <a:spcPct val="90000"/>
              </a:lnSpc>
              <a:buFont typeface="Wingdings" panose="05000000000000000000" pitchFamily="2" charset="2"/>
              <a:buNone/>
            </a:pPr>
            <a:r>
              <a:rPr lang="en-US" altLang="zh-CN" sz="2400" b="1" dirty="0">
                <a:solidFill>
                  <a:srgbClr val="000000"/>
                </a:solidFill>
              </a:rPr>
              <a:t>}</a:t>
            </a:r>
            <a:endParaRPr lang="en-US" altLang="zh-CN" sz="2400" b="1" dirty="0">
              <a:solidFill>
                <a:srgbClr val="000000"/>
              </a:solidFill>
            </a:endParaRPr>
          </a:p>
          <a:p>
            <a:pPr marL="0" indent="722630">
              <a:lnSpc>
                <a:spcPct val="90000"/>
              </a:lnSpc>
              <a:buFont typeface="Wingdings" panose="05000000000000000000" pitchFamily="2" charset="2"/>
              <a:buNone/>
            </a:pPr>
            <a:endParaRPr lang="en-US" altLang="zh-CN" sz="2400" b="1" dirty="0">
              <a:solidFill>
                <a:srgbClr val="000000"/>
              </a:solidFill>
            </a:endParaRPr>
          </a:p>
          <a:p>
            <a:pPr marL="0" indent="722630">
              <a:lnSpc>
                <a:spcPct val="90000"/>
              </a:lnSpc>
              <a:buNone/>
            </a:pPr>
            <a:r>
              <a:rPr lang="en-US" altLang="zh-CN" sz="2400" b="1" dirty="0">
                <a:solidFill>
                  <a:srgbClr val="000000"/>
                </a:solidFill>
              </a:rPr>
              <a:t>void </a:t>
            </a:r>
            <a:r>
              <a:rPr lang="en-US" altLang="zh-CN" sz="2400" b="1" dirty="0" err="1">
                <a:solidFill>
                  <a:srgbClr val="000000"/>
                </a:solidFill>
              </a:rPr>
              <a:t>Tdate</a:t>
            </a:r>
            <a:r>
              <a:rPr lang="en-US" altLang="zh-CN" sz="2400" b="1" dirty="0">
                <a:solidFill>
                  <a:srgbClr val="000000"/>
                </a:solidFill>
              </a:rPr>
              <a:t>::set(int </a:t>
            </a:r>
            <a:r>
              <a:rPr lang="en-US" altLang="zh-CN" sz="2400" b="1" dirty="0" err="1">
                <a:solidFill>
                  <a:srgbClr val="000000"/>
                </a:solidFill>
              </a:rPr>
              <a:t>m,int</a:t>
            </a:r>
            <a:r>
              <a:rPr lang="en-US" altLang="zh-CN" sz="2400" b="1" dirty="0">
                <a:solidFill>
                  <a:srgbClr val="000000"/>
                </a:solidFill>
              </a:rPr>
              <a:t> </a:t>
            </a:r>
            <a:r>
              <a:rPr lang="en-US" altLang="zh-CN" sz="2400" b="1" dirty="0" err="1">
                <a:solidFill>
                  <a:srgbClr val="000000"/>
                </a:solidFill>
              </a:rPr>
              <a:t>d,int</a:t>
            </a:r>
            <a:r>
              <a:rPr lang="en-US" altLang="zh-CN" sz="2400" b="1" dirty="0">
                <a:solidFill>
                  <a:srgbClr val="000000"/>
                </a:solidFill>
              </a:rPr>
              <a:t> y)    </a:t>
            </a:r>
            <a:r>
              <a:rPr lang="en-US" altLang="zh-CN" sz="2400" b="1" dirty="0">
                <a:solidFill>
                  <a:srgbClr val="008000"/>
                </a:solidFill>
                <a:latin typeface="楷体" panose="02010609060101010101" pitchFamily="49" charset="-122"/>
                <a:ea typeface="楷体" panose="02010609060101010101" pitchFamily="49" charset="-122"/>
              </a:rPr>
              <a:t>// </a:t>
            </a:r>
            <a:r>
              <a:rPr lang="zh-CN" altLang="en-US" sz="2400" b="1" dirty="0">
                <a:solidFill>
                  <a:srgbClr val="008000"/>
                </a:solidFill>
                <a:latin typeface="楷体" panose="02010609060101010101" pitchFamily="49" charset="-122"/>
                <a:ea typeface="楷体" panose="02010609060101010101" pitchFamily="49" charset="-122"/>
              </a:rPr>
              <a:t>置日期值</a:t>
            </a:r>
            <a:endParaRPr lang="zh-CN" altLang="en-US" sz="2400" b="1" dirty="0">
              <a:solidFill>
                <a:srgbClr val="008000"/>
              </a:solidFill>
              <a:latin typeface="楷体" panose="02010609060101010101" pitchFamily="49" charset="-122"/>
              <a:ea typeface="楷体" panose="02010609060101010101" pitchFamily="49" charset="-122"/>
            </a:endParaRPr>
          </a:p>
          <a:p>
            <a:pPr marL="0" indent="722630">
              <a:lnSpc>
                <a:spcPct val="90000"/>
              </a:lnSpc>
              <a:buFont typeface="Wingdings" panose="05000000000000000000" pitchFamily="2" charset="2"/>
              <a:buNone/>
            </a:pPr>
            <a:r>
              <a:rPr lang="en-US" altLang="zh-CN" sz="2400" b="1" dirty="0">
                <a:solidFill>
                  <a:srgbClr val="000000"/>
                </a:solidFill>
              </a:rPr>
              <a:t>{</a:t>
            </a:r>
            <a:endParaRPr lang="en-US" altLang="zh-CN" sz="2400" b="1" dirty="0">
              <a:solidFill>
                <a:srgbClr val="000000"/>
              </a:solidFill>
            </a:endParaRPr>
          </a:p>
          <a:p>
            <a:pPr marL="0" indent="722630">
              <a:lnSpc>
                <a:spcPct val="90000"/>
              </a:lnSpc>
              <a:buFont typeface="Wingdings" panose="05000000000000000000" pitchFamily="2" charset="2"/>
              <a:buNone/>
            </a:pPr>
            <a:r>
              <a:rPr lang="en-US" altLang="zh-CN" sz="2400" b="1" dirty="0">
                <a:solidFill>
                  <a:srgbClr val="000000"/>
                </a:solidFill>
              </a:rPr>
              <a:t>   </a:t>
            </a:r>
            <a:r>
              <a:rPr lang="en-US" altLang="zh-CN" sz="2400" b="1" dirty="0">
                <a:solidFill>
                  <a:srgbClr val="000000"/>
                </a:solidFill>
                <a:highlight>
                  <a:srgbClr val="FFFF00"/>
                </a:highlight>
              </a:rPr>
              <a:t>this-&gt;</a:t>
            </a:r>
            <a:r>
              <a:rPr lang="en-US" altLang="zh-CN" sz="2400" b="1" dirty="0">
                <a:solidFill>
                  <a:srgbClr val="000000"/>
                </a:solidFill>
              </a:rPr>
              <a:t>month=m</a:t>
            </a:r>
            <a:r>
              <a:rPr lang="en-US" altLang="zh-CN" sz="2400" b="1" dirty="0">
                <a:solidFill>
                  <a:srgbClr val="000000"/>
                </a:solidFill>
                <a:highlight>
                  <a:srgbClr val="FFFF00"/>
                </a:highlight>
              </a:rPr>
              <a:t>; this-&gt;</a:t>
            </a:r>
            <a:r>
              <a:rPr lang="en-US" altLang="zh-CN" sz="2400" b="1" dirty="0">
                <a:solidFill>
                  <a:srgbClr val="000000"/>
                </a:solidFill>
              </a:rPr>
              <a:t>day=d; </a:t>
            </a:r>
            <a:r>
              <a:rPr lang="en-US" altLang="zh-CN" sz="2400" b="1" dirty="0">
                <a:solidFill>
                  <a:srgbClr val="000000"/>
                </a:solidFill>
                <a:highlight>
                  <a:srgbClr val="FFFF00"/>
                </a:highlight>
              </a:rPr>
              <a:t>this-&gt;</a:t>
            </a:r>
            <a:r>
              <a:rPr lang="en-US" altLang="zh-CN" sz="2400" b="1" dirty="0">
                <a:solidFill>
                  <a:srgbClr val="000000"/>
                </a:solidFill>
              </a:rPr>
              <a:t>year=y;</a:t>
            </a:r>
            <a:endParaRPr lang="en-US" altLang="zh-CN" sz="2400" b="1" dirty="0">
              <a:solidFill>
                <a:srgbClr val="000000"/>
              </a:solidFill>
            </a:endParaRPr>
          </a:p>
          <a:p>
            <a:pPr marL="0" indent="722630">
              <a:lnSpc>
                <a:spcPct val="90000"/>
              </a:lnSpc>
              <a:buFont typeface="Wingdings" panose="05000000000000000000" pitchFamily="2" charset="2"/>
              <a:buNone/>
            </a:pPr>
            <a:r>
              <a:rPr lang="en-US" altLang="zh-CN" sz="2400" b="1" dirty="0">
                <a:solidFill>
                  <a:srgbClr val="000000"/>
                </a:solidFill>
              </a:rPr>
              <a:t>}</a:t>
            </a:r>
            <a:endParaRPr lang="en-US" altLang="zh-CN" sz="2400" b="1" dirty="0">
              <a:solidFill>
                <a:srgbClr val="000000"/>
              </a:solidFill>
            </a:endParaRPr>
          </a:p>
          <a:p>
            <a:pPr marL="0" indent="722630">
              <a:lnSpc>
                <a:spcPct val="90000"/>
              </a:lnSpc>
              <a:buFont typeface="Wingdings" panose="05000000000000000000" pitchFamily="2" charset="2"/>
              <a:buNone/>
            </a:pPr>
            <a:endParaRPr lang="en-US" altLang="zh-CN" sz="2400" dirty="0">
              <a:solidFill>
                <a:srgbClr val="000000"/>
              </a:solidFill>
            </a:endParaRPr>
          </a:p>
          <a:p>
            <a:pPr marL="0" indent="722630">
              <a:lnSpc>
                <a:spcPct val="120000"/>
              </a:lnSpc>
              <a:buFont typeface="Wingdings" panose="05000000000000000000" pitchFamily="2" charset="2"/>
              <a:buNone/>
            </a:pPr>
            <a:r>
              <a:rPr lang="zh-CN" altLang="en-US" sz="2800" dirty="0">
                <a:solidFill>
                  <a:srgbClr val="0000CC"/>
                </a:solidFill>
                <a:latin typeface="楷体" panose="02010609060101010101" pitchFamily="49" charset="-122"/>
                <a:ea typeface="楷体" panose="02010609060101010101" pitchFamily="49" charset="-122"/>
              </a:rPr>
              <a:t>使用</a:t>
            </a:r>
            <a:r>
              <a:rPr lang="en-US" altLang="zh-CN" sz="2800" dirty="0">
                <a:solidFill>
                  <a:srgbClr val="0000CC"/>
                </a:solidFill>
                <a:latin typeface="楷体" panose="02010609060101010101" pitchFamily="49" charset="-122"/>
                <a:ea typeface="楷体" panose="02010609060101010101" pitchFamily="49" charset="-122"/>
              </a:rPr>
              <a:t>this</a:t>
            </a:r>
            <a:r>
              <a:rPr lang="zh-CN" altLang="en-US" sz="2800" dirty="0">
                <a:solidFill>
                  <a:srgbClr val="0000CC"/>
                </a:solidFill>
                <a:latin typeface="楷体" panose="02010609060101010101" pitchFamily="49" charset="-122"/>
                <a:ea typeface="楷体" panose="02010609060101010101" pitchFamily="49" charset="-122"/>
              </a:rPr>
              <a:t>指针，保证了每个对象可以拥有不同的数据成员，但处理这些数据成员的代码可以被所有的对象共享。</a:t>
            </a:r>
            <a:endParaRPr lang="zh-CN" altLang="en-US" sz="2800" dirty="0">
              <a:solidFill>
                <a:srgbClr val="0000CC"/>
              </a:solidFill>
              <a:latin typeface="楷体" panose="02010609060101010101" pitchFamily="49" charset="-122"/>
              <a:ea typeface="楷体" panose="02010609060101010101" pitchFamily="49" charset="-122"/>
            </a:endParaRPr>
          </a:p>
        </p:txBody>
      </p:sp>
      <p:sp>
        <p:nvSpPr>
          <p:cNvPr id="140290" name="Rectangle 2"/>
          <p:cNvSpPr>
            <a:spLocks noGrp="1" noChangeArrowheads="1"/>
          </p:cNvSpPr>
          <p:nvPr>
            <p:ph type="title"/>
          </p:nvPr>
        </p:nvSpPr>
        <p:spPr bwMode="auto">
          <a:xfrm>
            <a:off x="3728864" y="188714"/>
            <a:ext cx="2090192" cy="575915"/>
          </a:xfrm>
          <a:solidFill>
            <a:srgbClr val="FFFFCC"/>
          </a:solidFill>
          <a:ln w="9525" algn="ctr">
            <a:solidFill>
              <a:srgbClr val="CC99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buClr>
                <a:schemeClr val="folHlink"/>
              </a:buClr>
              <a:buSzPct val="60000"/>
              <a:buFont typeface="Wingdings" panose="05000000000000000000" pitchFamily="2" charset="2"/>
              <a:buNone/>
            </a:pPr>
            <a:r>
              <a:rPr lang="en-US" altLang="zh-CN" sz="3200" b="1" kern="1200" dirty="0">
                <a:solidFill>
                  <a:schemeClr val="folHlink"/>
                </a:solidFill>
                <a:latin typeface="黑体" panose="02010609060101010101" pitchFamily="2" charset="-122"/>
                <a:ea typeface="黑体" panose="02010609060101010101" pitchFamily="2" charset="-122"/>
                <a:cs typeface="+mn-cs"/>
              </a:rPr>
              <a:t>this</a:t>
            </a:r>
            <a:r>
              <a:rPr lang="zh-CN" altLang="en-US" sz="3200" b="1" kern="1200" dirty="0">
                <a:solidFill>
                  <a:schemeClr val="folHlink"/>
                </a:solidFill>
                <a:latin typeface="黑体" panose="02010609060101010101" pitchFamily="2" charset="-122"/>
                <a:ea typeface="黑体" panose="02010609060101010101" pitchFamily="2" charset="-122"/>
                <a:cs typeface="+mn-cs"/>
              </a:rPr>
              <a:t>指针</a:t>
            </a:r>
            <a:endParaRPr lang="zh-CN" altLang="en-US" sz="3200" b="1" kern="1200" dirty="0">
              <a:solidFill>
                <a:schemeClr val="folHlink"/>
              </a:solidFill>
              <a:latin typeface="黑体" panose="02010609060101010101" pitchFamily="2" charset="-122"/>
              <a:ea typeface="黑体" panose="02010609060101010101" pitchFamily="2" charset="-122"/>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Rectangle 3"/>
          <p:cNvSpPr>
            <a:spLocks noGrp="1" noChangeArrowheads="1"/>
          </p:cNvSpPr>
          <p:nvPr>
            <p:ph type="body" idx="1"/>
          </p:nvPr>
        </p:nvSpPr>
        <p:spPr bwMode="auto">
          <a:xfrm>
            <a:off x="137220" y="476672"/>
            <a:ext cx="9568308" cy="6192688"/>
          </a:xfrm>
          <a:solidFill>
            <a:schemeClr val="bg1"/>
          </a:solidFill>
          <a:ln>
            <a:solidFill>
              <a:srgbClr val="C00000"/>
            </a:solidFill>
          </a:ln>
        </p:spPr>
        <p:txBody>
          <a:bodyPr vert="horz" wrap="square" lIns="91440" tIns="45720" rIns="91440" bIns="45720" numCol="1" anchor="t" anchorCtr="0" compatLnSpc="1"/>
          <a:lstStyle/>
          <a:p>
            <a:pPr marL="0" indent="722630">
              <a:buFont typeface="Wingdings" panose="05000000000000000000" pitchFamily="2" charset="2"/>
              <a:buNone/>
            </a:pPr>
            <a:endParaRPr lang="en-US" altLang="zh-CN" dirty="0">
              <a:solidFill>
                <a:srgbClr val="000000"/>
              </a:solidFill>
              <a:latin typeface="楷体_GB2312" pitchFamily="49" charset="-122"/>
              <a:ea typeface="楷体_GB2312" pitchFamily="49" charset="-122"/>
            </a:endParaRPr>
          </a:p>
          <a:p>
            <a:pPr marL="0" indent="722630">
              <a:lnSpc>
                <a:spcPct val="120000"/>
              </a:lnSpc>
              <a:buFont typeface="Wingdings" panose="05000000000000000000" pitchFamily="2" charset="2"/>
              <a:buNone/>
            </a:pPr>
            <a:r>
              <a:rPr lang="zh-CN" altLang="en-US" b="1" dirty="0">
                <a:solidFill>
                  <a:srgbClr val="000000"/>
                </a:solidFill>
                <a:latin typeface="楷体" panose="02010609060101010101" pitchFamily="49" charset="-122"/>
                <a:ea typeface="楷体" panose="02010609060101010101" pitchFamily="49" charset="-122"/>
              </a:rPr>
              <a:t>同普通函数一样，类的成员函数也可以是带缺省值的函数，其调用规则同普通函数。成员函数也可以是重载函数，类的成员函数的重载与全局函数的重载方法相同。</a:t>
            </a:r>
            <a:endParaRPr lang="zh-CN" altLang="en-US" b="1" dirty="0">
              <a:solidFill>
                <a:srgbClr val="000000"/>
              </a:solidFill>
              <a:latin typeface="楷体" panose="02010609060101010101" pitchFamily="49" charset="-122"/>
              <a:ea typeface="楷体" panose="02010609060101010101" pitchFamily="49" charset="-122"/>
            </a:endParaRPr>
          </a:p>
          <a:p>
            <a:pPr marL="0" indent="722630">
              <a:lnSpc>
                <a:spcPct val="150000"/>
              </a:lnSpc>
              <a:buFont typeface="Wingdings" panose="05000000000000000000" pitchFamily="2" charset="2"/>
              <a:buNone/>
            </a:pPr>
            <a:r>
              <a:rPr lang="en-US" altLang="zh-CN" b="1" dirty="0">
                <a:solidFill>
                  <a:srgbClr val="00CC00"/>
                </a:solidFill>
                <a:hlinkClick r:id="rId1" action="ppaction://hlinkfile"/>
              </a:rPr>
              <a:t>【</a:t>
            </a:r>
            <a:r>
              <a:rPr lang="zh-CN" altLang="en-US" b="1" dirty="0">
                <a:solidFill>
                  <a:srgbClr val="00CC00"/>
                </a:solidFill>
                <a:hlinkClick r:id="rId1" action="ppaction://hlinkfile"/>
              </a:rPr>
              <a:t>例</a:t>
            </a:r>
            <a:r>
              <a:rPr lang="en-US" altLang="zh-CN" b="1" dirty="0">
                <a:solidFill>
                  <a:srgbClr val="00CC00"/>
                </a:solidFill>
                <a:hlinkClick r:id="rId1" action="ppaction://hlinkfile"/>
              </a:rPr>
              <a:t>3.4】</a:t>
            </a:r>
            <a:r>
              <a:rPr lang="zh-CN" altLang="en-US" b="1" dirty="0">
                <a:solidFill>
                  <a:srgbClr val="002060"/>
                </a:solidFill>
              </a:rPr>
              <a:t>带缺省参数的成员函数。</a:t>
            </a:r>
            <a:endParaRPr lang="zh-CN" altLang="en-US" b="1" dirty="0">
              <a:solidFill>
                <a:srgbClr val="002060"/>
              </a:solidFill>
            </a:endParaRPr>
          </a:p>
          <a:p>
            <a:pPr marL="0" indent="722630">
              <a:lnSpc>
                <a:spcPct val="150000"/>
              </a:lnSpc>
              <a:buFont typeface="Wingdings" panose="05000000000000000000" pitchFamily="2" charset="2"/>
              <a:buNone/>
            </a:pPr>
            <a:r>
              <a:rPr lang="en-US" altLang="zh-CN" b="1" dirty="0">
                <a:solidFill>
                  <a:srgbClr val="00CC00"/>
                </a:solidFill>
                <a:hlinkClick r:id="rId2" action="ppaction://hlinkfile"/>
              </a:rPr>
              <a:t>【</a:t>
            </a:r>
            <a:r>
              <a:rPr lang="zh-CN" altLang="en-US" b="1" dirty="0">
                <a:solidFill>
                  <a:srgbClr val="00CC00"/>
                </a:solidFill>
                <a:hlinkClick r:id="rId2" action="ppaction://hlinkfile"/>
              </a:rPr>
              <a:t>例</a:t>
            </a:r>
            <a:r>
              <a:rPr lang="en-US" altLang="zh-CN" b="1" dirty="0">
                <a:solidFill>
                  <a:srgbClr val="00CC00"/>
                </a:solidFill>
                <a:hlinkClick r:id="rId2" action="ppaction://hlinkfile"/>
              </a:rPr>
              <a:t>3.5】</a:t>
            </a:r>
            <a:r>
              <a:rPr lang="zh-CN" altLang="en-US" b="1" dirty="0">
                <a:solidFill>
                  <a:srgbClr val="002060"/>
                </a:solidFill>
              </a:rPr>
              <a:t>重载成员函数。</a:t>
            </a:r>
            <a:endParaRPr lang="zh-CN" altLang="en-US" b="1" dirty="0">
              <a:solidFill>
                <a:srgbClr val="002060"/>
              </a:solidFill>
            </a:endParaRPr>
          </a:p>
        </p:txBody>
      </p:sp>
      <p:sp>
        <p:nvSpPr>
          <p:cNvPr id="142338" name="Rectangle 2"/>
          <p:cNvSpPr>
            <a:spLocks noGrp="1" noChangeArrowheads="1"/>
          </p:cNvSpPr>
          <p:nvPr>
            <p:ph type="title"/>
          </p:nvPr>
        </p:nvSpPr>
        <p:spPr bwMode="auto">
          <a:xfrm>
            <a:off x="1064568" y="81755"/>
            <a:ext cx="8354888" cy="610941"/>
          </a:xfrm>
          <a:solidFill>
            <a:srgbClr val="FFFFCC"/>
          </a:solidFill>
          <a:ln w="9525" algn="ctr">
            <a:solidFill>
              <a:srgbClr val="CC99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1" hangingPunct="1">
              <a:buClr>
                <a:schemeClr val="folHlink"/>
              </a:buClr>
              <a:buSzPct val="60000"/>
              <a:buFont typeface="Wingdings" panose="05000000000000000000" pitchFamily="2" charset="2"/>
              <a:buNone/>
            </a:pPr>
            <a:r>
              <a:rPr lang="en-US" altLang="zh-CN" sz="3200" b="1" kern="1200" dirty="0">
                <a:solidFill>
                  <a:schemeClr val="folHlink"/>
                </a:solidFill>
                <a:latin typeface="黑体" panose="02010609060101010101" pitchFamily="2" charset="-122"/>
                <a:ea typeface="黑体" panose="02010609060101010101" pitchFamily="2" charset="-122"/>
                <a:cs typeface="+mn-cs"/>
              </a:rPr>
              <a:t>3.2.5 </a:t>
            </a:r>
            <a:r>
              <a:rPr lang="zh-CN" altLang="en-US" sz="3200" b="1" kern="1200" dirty="0">
                <a:solidFill>
                  <a:schemeClr val="folHlink"/>
                </a:solidFill>
                <a:latin typeface="黑体" panose="02010609060101010101" pitchFamily="2" charset="-122"/>
                <a:ea typeface="黑体" panose="02010609060101010101" pitchFamily="2" charset="-122"/>
                <a:cs typeface="+mn-cs"/>
              </a:rPr>
              <a:t>带缺省参数的成员函数和重载成员函数</a:t>
            </a:r>
            <a:endParaRPr lang="zh-CN" altLang="en-US" sz="3200" b="1" kern="1200" dirty="0">
              <a:solidFill>
                <a:schemeClr val="folHlink"/>
              </a:solidFill>
              <a:latin typeface="黑体" panose="02010609060101010101" pitchFamily="2" charset="-122"/>
              <a:ea typeface="黑体" panose="02010609060101010101" pitchFamily="2" charset="-122"/>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Rectangle 4"/>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pic>
        <p:nvPicPr>
          <p:cNvPr id="35843" name="Picture 6"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Picture 7"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8839200" y="5813425"/>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6610" name="Rectangle 2"/>
          <p:cNvSpPr>
            <a:spLocks noGrp="1" noChangeArrowheads="1"/>
          </p:cNvSpPr>
          <p:nvPr>
            <p:ph type="title"/>
          </p:nvPr>
        </p:nvSpPr>
        <p:spPr>
          <a:xfrm>
            <a:off x="1246188" y="214313"/>
            <a:ext cx="6802437" cy="650875"/>
          </a:xfrm>
          <a:gradFill rotWithShape="0">
            <a:gsLst>
              <a:gs pos="0">
                <a:schemeClr val="folHlink"/>
              </a:gs>
              <a:gs pos="100000">
                <a:schemeClr val="folHlink">
                  <a:gamma/>
                  <a:shade val="46275"/>
                  <a:invGamma/>
                </a:schemeClr>
              </a:gs>
            </a:gsLst>
            <a:path path="shape">
              <a:fillToRect l="50000" t="50000" r="50000" b="50000"/>
            </a:path>
          </a:gradFill>
          <a:ln cap="flat" algn="ctr">
            <a:solidFill>
              <a:srgbClr val="FF9900"/>
            </a:solidFill>
            <a:miter lim="800000"/>
          </a:ln>
        </p:spPr>
        <p:txBody>
          <a:bodyPr bIns="108000" anchor="t">
            <a:spAutoFit/>
          </a:bodyPr>
          <a:lstStyle/>
          <a:p>
            <a:pPr algn="ctr">
              <a:spcBef>
                <a:spcPct val="50000"/>
              </a:spcBef>
              <a:defRPr/>
            </a:pPr>
            <a:r>
              <a:rPr kumimoji="1" lang="en-US" altLang="zh-CN" sz="3200" b="1">
                <a:solidFill>
                  <a:schemeClr val="bg1"/>
                </a:solidFill>
                <a:effectLst>
                  <a:outerShdw blurRad="38100" dist="38100" dir="2700000" algn="tl">
                    <a:srgbClr val="000000"/>
                  </a:outerShdw>
                </a:effectLst>
                <a:latin typeface="Times New Roman" panose="02020603050405020304" pitchFamily="18" charset="0"/>
              </a:rPr>
              <a:t>C++</a:t>
            </a:r>
            <a:r>
              <a:rPr kumimoji="1" lang="zh-CN" altLang="en-US" sz="3200" b="1">
                <a:solidFill>
                  <a:schemeClr val="bg1"/>
                </a:solidFill>
                <a:effectLst>
                  <a:outerShdw blurRad="38100" dist="38100" dir="2700000" algn="tl">
                    <a:srgbClr val="000000"/>
                  </a:outerShdw>
                </a:effectLst>
                <a:latin typeface="Times New Roman" panose="02020603050405020304" pitchFamily="18" charset="0"/>
              </a:rPr>
              <a:t>程序的多文件结构与模块化类</a:t>
            </a:r>
            <a:endParaRPr kumimoji="1" lang="zh-CN" altLang="en-US" sz="3200" b="1">
              <a:solidFill>
                <a:schemeClr val="bg1"/>
              </a:solidFill>
              <a:effectLst>
                <a:outerShdw blurRad="38100" dist="38100" dir="2700000" algn="tl">
                  <a:srgbClr val="000000"/>
                </a:outerShdw>
              </a:effectLst>
              <a:latin typeface="Times New Roman" panose="02020603050405020304" pitchFamily="18" charset="0"/>
            </a:endParaRPr>
          </a:p>
        </p:txBody>
      </p:sp>
      <p:sp>
        <p:nvSpPr>
          <p:cNvPr id="196616" name="Rectangle 8"/>
          <p:cNvSpPr>
            <a:spLocks noGrp="1" noChangeArrowheads="1"/>
          </p:cNvSpPr>
          <p:nvPr>
            <p:ph type="body" idx="1"/>
          </p:nvPr>
        </p:nvSpPr>
        <p:spPr>
          <a:xfrm>
            <a:off x="179388" y="1052513"/>
            <a:ext cx="9526587" cy="5400675"/>
          </a:xfrm>
        </p:spPr>
        <p:txBody>
          <a:bodyPr/>
          <a:lstStyle/>
          <a:p>
            <a:pPr marL="0" indent="722630" eaLnBrk="1" hangingPunct="1">
              <a:buFont typeface="Wingdings" panose="05000000000000000000" pitchFamily="2" charset="2"/>
              <a:buNone/>
              <a:defRPr/>
            </a:pPr>
            <a:r>
              <a:rPr lang="zh-CN" altLang="en-US" sz="2600" b="1" dirty="0">
                <a:effectLst>
                  <a:outerShdw blurRad="38100" dist="38100" dir="2700000" algn="tl">
                    <a:srgbClr val="C0C0C0"/>
                  </a:outerShdw>
                </a:effectLst>
              </a:rPr>
              <a:t>一般情况下，</a:t>
            </a:r>
            <a:r>
              <a:rPr lang="zh-CN" altLang="en-US" sz="2600" b="1" dirty="0">
                <a:solidFill>
                  <a:srgbClr val="CC0000"/>
                </a:solidFill>
                <a:effectLst>
                  <a:outerShdw blurRad="38100" dist="38100" dir="2700000" algn="tl">
                    <a:srgbClr val="C0C0C0"/>
                  </a:outerShdw>
                </a:effectLst>
                <a:ea typeface="黑体" panose="02010609060101010101" pitchFamily="2" charset="-122"/>
              </a:rPr>
              <a:t>模块化类</a:t>
            </a:r>
            <a:r>
              <a:rPr lang="zh-CN" altLang="en-US" sz="2600" b="1" dirty="0">
                <a:effectLst>
                  <a:outerShdw blurRad="38100" dist="38100" dir="2700000" algn="tl">
                    <a:srgbClr val="C0C0C0"/>
                  </a:outerShdw>
                </a:effectLst>
                <a:ea typeface="黑体" panose="02010609060101010101" pitchFamily="2" charset="-122"/>
              </a:rPr>
              <a:t>的</a:t>
            </a:r>
            <a:r>
              <a:rPr lang="zh-CN" altLang="en-US" sz="2600" b="1" dirty="0">
                <a:effectLst>
                  <a:outerShdw blurRad="38100" dist="38100" dir="2700000" algn="tl">
                    <a:srgbClr val="C0C0C0"/>
                  </a:outerShdw>
                </a:effectLst>
              </a:rPr>
              <a:t>组成：</a:t>
            </a:r>
            <a:endParaRPr lang="en-US" altLang="zh-CN" sz="2600" b="1" dirty="0">
              <a:effectLst>
                <a:outerShdw blurRad="38100" dist="38100" dir="2700000" algn="tl">
                  <a:srgbClr val="C0C0C0"/>
                </a:outerShdw>
              </a:effectLst>
            </a:endParaRPr>
          </a:p>
          <a:p>
            <a:pPr marL="0" indent="722630" eaLnBrk="1" hangingPunct="1">
              <a:buFont typeface="Wingdings" panose="05000000000000000000" pitchFamily="2" charset="2"/>
              <a:buNone/>
              <a:defRPr/>
            </a:pPr>
            <a:r>
              <a:rPr lang="zh-CN" altLang="en-US" sz="2400" b="1" dirty="0">
                <a:solidFill>
                  <a:srgbClr val="0000FF"/>
                </a:solidFill>
                <a:effectLst>
                  <a:outerShdw blurRad="38100" dist="38100" dir="2700000" algn="tl">
                    <a:srgbClr val="C0C0C0"/>
                  </a:outerShdw>
                </a:effectLst>
              </a:rPr>
              <a:t>规范说明</a:t>
            </a:r>
            <a:r>
              <a:rPr lang="zh-CN" altLang="en-US" sz="2400" b="1" dirty="0">
                <a:effectLst>
                  <a:outerShdw blurRad="38100" dist="38100" dir="2700000" algn="tl">
                    <a:srgbClr val="C0C0C0"/>
                  </a:outerShdw>
                </a:effectLst>
              </a:rPr>
              <a:t>部分：描述一个模块与其它模块的接口，常常作为头文件存放，扩展名为</a:t>
            </a:r>
            <a:r>
              <a:rPr lang="en-US" altLang="zh-CN" sz="2400" b="1" dirty="0">
                <a:effectLst>
                  <a:outerShdw blurRad="38100" dist="38100" dir="2700000" algn="tl">
                    <a:srgbClr val="C0C0C0"/>
                  </a:outerShdw>
                </a:effectLst>
              </a:rPr>
              <a:t>”.h”;</a:t>
            </a:r>
            <a:endParaRPr lang="en-US" altLang="zh-CN" sz="2400" b="1" dirty="0">
              <a:effectLst>
                <a:outerShdw blurRad="38100" dist="38100" dir="2700000" algn="tl">
                  <a:srgbClr val="C0C0C0"/>
                </a:outerShdw>
              </a:effectLst>
            </a:endParaRPr>
          </a:p>
          <a:p>
            <a:pPr marL="0" indent="722630" eaLnBrk="1" hangingPunct="1">
              <a:buFont typeface="Wingdings" panose="05000000000000000000" pitchFamily="2" charset="2"/>
              <a:buNone/>
              <a:defRPr/>
            </a:pPr>
            <a:r>
              <a:rPr lang="zh-CN" altLang="en-US" sz="2400" b="1" dirty="0">
                <a:solidFill>
                  <a:srgbClr val="0000FF"/>
                </a:solidFill>
                <a:effectLst>
                  <a:outerShdw blurRad="38100" dist="38100" dir="2700000" algn="tl">
                    <a:srgbClr val="C0C0C0"/>
                  </a:outerShdw>
                </a:effectLst>
              </a:rPr>
              <a:t>实现</a:t>
            </a:r>
            <a:r>
              <a:rPr lang="zh-CN" altLang="en-US" sz="2400" b="1" dirty="0">
                <a:effectLst>
                  <a:outerShdw blurRad="38100" dist="38100" dir="2700000" algn="tl">
                    <a:srgbClr val="C0C0C0"/>
                  </a:outerShdw>
                </a:effectLst>
              </a:rPr>
              <a:t>部分：则是模块的实现细节，可能由多个扩展名为</a:t>
            </a:r>
            <a:r>
              <a:rPr lang="zh-CN" altLang="en-US" sz="2400" b="1" dirty="0">
                <a:effectLst>
                  <a:outerShdw blurRad="38100" dist="38100" dir="2700000" algn="tl">
                    <a:srgbClr val="C0C0C0"/>
                  </a:outerShdw>
                </a:effectLst>
                <a:latin typeface="Arial" panose="020B0604020202020204"/>
              </a:rPr>
              <a:t>“</a:t>
            </a:r>
            <a:r>
              <a:rPr lang="en-US" altLang="zh-CN" sz="2400" b="1" dirty="0">
                <a:effectLst>
                  <a:outerShdw blurRad="38100" dist="38100" dir="2700000" algn="tl">
                    <a:srgbClr val="C0C0C0"/>
                  </a:outerShdw>
                </a:effectLst>
              </a:rPr>
              <a:t>.</a:t>
            </a:r>
            <a:r>
              <a:rPr lang="en-US" altLang="zh-CN" sz="2400" b="1" dirty="0" err="1">
                <a:effectLst>
                  <a:outerShdw blurRad="38100" dist="38100" dir="2700000" algn="tl">
                    <a:srgbClr val="C0C0C0"/>
                  </a:outerShdw>
                </a:effectLst>
              </a:rPr>
              <a:t>cpp</a:t>
            </a:r>
            <a:r>
              <a:rPr lang="en-US" altLang="zh-CN" sz="2400" b="1" dirty="0">
                <a:effectLst>
                  <a:outerShdw blurRad="38100" dist="38100" dir="2700000" algn="tl">
                    <a:srgbClr val="C0C0C0"/>
                  </a:outerShdw>
                </a:effectLst>
                <a:latin typeface="Arial" panose="020B0604020202020204"/>
              </a:rPr>
              <a:t>”</a:t>
            </a:r>
            <a:r>
              <a:rPr lang="zh-CN" altLang="en-US" sz="2400" b="1" dirty="0">
                <a:effectLst>
                  <a:outerShdw blurRad="38100" dist="38100" dir="2700000" algn="tl">
                    <a:srgbClr val="C0C0C0"/>
                  </a:outerShdw>
                </a:effectLst>
              </a:rPr>
              <a:t>的文件组成。</a:t>
            </a:r>
            <a:endParaRPr lang="en-US" altLang="zh-CN" sz="2400" b="1" dirty="0">
              <a:effectLst>
                <a:outerShdw blurRad="38100" dist="38100" dir="2700000" algn="tl">
                  <a:srgbClr val="C0C0C0"/>
                </a:outerShdw>
              </a:effectLst>
            </a:endParaRPr>
          </a:p>
          <a:p>
            <a:pPr marL="0" indent="722630" eaLnBrk="1" hangingPunct="1">
              <a:buFont typeface="Wingdings" panose="05000000000000000000" pitchFamily="2" charset="2"/>
              <a:buNone/>
              <a:defRPr/>
            </a:pPr>
            <a:r>
              <a:rPr lang="zh-CN" altLang="en-US" sz="2600" b="1" dirty="0">
                <a:effectLst>
                  <a:outerShdw blurRad="38100" dist="38100" dir="2700000" algn="tl">
                    <a:srgbClr val="C0C0C0"/>
                  </a:outerShdw>
                </a:effectLst>
              </a:rPr>
              <a:t>一般一个较大的文件可以分为</a:t>
            </a:r>
            <a:r>
              <a:rPr lang="zh-CN" altLang="en-US" sz="2600" b="1" i="1" dirty="0">
                <a:solidFill>
                  <a:srgbClr val="FF0000"/>
                </a:solidFill>
                <a:effectLst>
                  <a:outerShdw blurRad="38100" dist="38100" dir="2700000" algn="tl">
                    <a:srgbClr val="000000">
                      <a:alpha val="43137"/>
                    </a:srgbClr>
                  </a:outerShdw>
                </a:effectLst>
              </a:rPr>
              <a:t>三类文件</a:t>
            </a:r>
            <a:r>
              <a:rPr lang="zh-CN" altLang="en-US" sz="2600" b="1" dirty="0">
                <a:effectLst>
                  <a:outerShdw blurRad="38100" dist="38100" dir="2700000" algn="tl">
                    <a:srgbClr val="C0C0C0"/>
                  </a:outerShdw>
                </a:effectLst>
              </a:rPr>
              <a:t>来存放：</a:t>
            </a:r>
            <a:endParaRPr lang="zh-CN" altLang="en-US" sz="2600" b="1" dirty="0">
              <a:effectLst>
                <a:outerShdw blurRad="38100" dist="38100" dir="2700000" algn="tl">
                  <a:srgbClr val="C0C0C0"/>
                </a:outerShdw>
              </a:effectLst>
            </a:endParaRPr>
          </a:p>
          <a:p>
            <a:pPr marL="0" indent="722630" eaLnBrk="1" hangingPunct="1">
              <a:buFont typeface="Wingdings" panose="05000000000000000000" pitchFamily="2" charset="2"/>
              <a:buNone/>
              <a:defRPr/>
            </a:pPr>
            <a:r>
              <a:rPr lang="en-US" altLang="zh-CN" sz="2400" b="1" dirty="0">
                <a:effectLst>
                  <a:outerShdw blurRad="38100" dist="38100" dir="2700000" algn="tl">
                    <a:srgbClr val="C0C0C0"/>
                  </a:outerShdw>
                </a:effectLst>
              </a:rPr>
              <a:t>(1) </a:t>
            </a:r>
            <a:r>
              <a:rPr lang="zh-CN" altLang="en-US" sz="2400" b="1" dirty="0">
                <a:effectLst>
                  <a:outerShdw blurRad="38100" dist="38100" dir="2700000" algn="tl">
                    <a:srgbClr val="C0C0C0"/>
                  </a:outerShdw>
                </a:effectLst>
              </a:rPr>
              <a:t>将类的说明作为一个头文件来存放。内联函数原型和定义归入头文件；</a:t>
            </a:r>
            <a:endParaRPr lang="zh-CN" altLang="en-US" sz="2400" b="1" dirty="0">
              <a:effectLst>
                <a:outerShdw blurRad="38100" dist="38100" dir="2700000" algn="tl">
                  <a:srgbClr val="C0C0C0"/>
                </a:outerShdw>
              </a:effectLst>
            </a:endParaRPr>
          </a:p>
          <a:p>
            <a:pPr marL="0" indent="722630" eaLnBrk="1" hangingPunct="1">
              <a:buFont typeface="Wingdings" panose="05000000000000000000" pitchFamily="2" charset="2"/>
              <a:buNone/>
              <a:defRPr/>
            </a:pPr>
            <a:r>
              <a:rPr lang="en-US" altLang="zh-CN" sz="2400" b="1" dirty="0">
                <a:effectLst>
                  <a:outerShdw blurRad="38100" dist="38100" dir="2700000" algn="tl">
                    <a:srgbClr val="C0C0C0"/>
                  </a:outerShdw>
                </a:effectLst>
              </a:rPr>
              <a:t>(2) </a:t>
            </a:r>
            <a:r>
              <a:rPr lang="zh-CN" altLang="en-US" sz="2400" b="1" dirty="0">
                <a:effectLst>
                  <a:outerShdw blurRad="38100" dist="38100" dir="2700000" algn="tl">
                    <a:srgbClr val="C0C0C0"/>
                  </a:outerShdw>
                </a:effectLst>
              </a:rPr>
              <a:t>类的实现部分单独组成一个文件，用来存放类的成员函数的定义；</a:t>
            </a:r>
            <a:endParaRPr lang="zh-CN" altLang="en-US" sz="2400" b="1" dirty="0">
              <a:effectLst>
                <a:outerShdw blurRad="38100" dist="38100" dir="2700000" algn="tl">
                  <a:srgbClr val="C0C0C0"/>
                </a:outerShdw>
              </a:effectLst>
            </a:endParaRPr>
          </a:p>
          <a:p>
            <a:pPr marL="0" indent="722630" eaLnBrk="1" hangingPunct="1">
              <a:buFont typeface="Wingdings" panose="05000000000000000000" pitchFamily="2" charset="2"/>
              <a:buNone/>
              <a:defRPr/>
            </a:pPr>
            <a:r>
              <a:rPr lang="en-US" altLang="zh-CN" sz="2400" b="1" dirty="0">
                <a:effectLst>
                  <a:outerShdw blurRad="38100" dist="38100" dir="2700000" algn="tl">
                    <a:srgbClr val="C0C0C0"/>
                  </a:outerShdw>
                </a:effectLst>
              </a:rPr>
              <a:t>(3) </a:t>
            </a:r>
            <a:r>
              <a:rPr lang="zh-CN" altLang="en-US" sz="2400" b="1" dirty="0">
                <a:effectLst>
                  <a:outerShdw blurRad="38100" dist="38100" dir="2700000" algn="tl">
                    <a:srgbClr val="C0C0C0"/>
                  </a:outerShdw>
                </a:effectLst>
              </a:rPr>
              <a:t>在</a:t>
            </a:r>
            <a:r>
              <a:rPr lang="en-US" altLang="zh-CN" sz="2400" b="1" dirty="0">
                <a:effectLst>
                  <a:outerShdw blurRad="38100" dist="38100" dir="2700000" algn="tl">
                    <a:srgbClr val="C0C0C0"/>
                  </a:outerShdw>
                </a:effectLst>
              </a:rPr>
              <a:t>main()</a:t>
            </a:r>
            <a:r>
              <a:rPr lang="zh-CN" altLang="en-US" sz="2400" b="1" dirty="0">
                <a:effectLst>
                  <a:outerShdw blurRad="38100" dist="38100" dir="2700000" algn="tl">
                    <a:srgbClr val="C0C0C0"/>
                  </a:outerShdw>
                </a:effectLst>
              </a:rPr>
              <a:t>中实现类的应用。</a:t>
            </a:r>
            <a:endParaRPr lang="zh-CN" altLang="en-US" sz="2400" b="1" dirty="0">
              <a:effectLst>
                <a:outerShdw blurRad="38100" dist="38100" dir="2700000" algn="tl">
                  <a:srgbClr val="C0C0C0"/>
                </a:outerShdw>
              </a:effectLst>
            </a:endParaRPr>
          </a:p>
          <a:p>
            <a:pPr marL="0" indent="722630" eaLnBrk="1" hangingPunct="1">
              <a:buFont typeface="Wingdings" panose="05000000000000000000" pitchFamily="2" charset="2"/>
              <a:buNone/>
              <a:defRPr/>
            </a:pPr>
            <a:r>
              <a:rPr lang="zh-CN" altLang="en-US" sz="2400" b="1" dirty="0">
                <a:effectLst>
                  <a:outerShdw blurRad="38100" dist="38100" dir="2700000" algn="tl">
                    <a:srgbClr val="000000">
                      <a:alpha val="43137"/>
                    </a:srgbClr>
                  </a:outerShdw>
                </a:effectLst>
                <a:ea typeface="黑体" panose="02010609060101010101" pitchFamily="2" charset="-122"/>
              </a:rPr>
              <a:t>通过将类模块化，并将其编译为目标格式，可以实现成员函数的定义对于类用户的隐藏。</a:t>
            </a:r>
            <a:endParaRPr lang="zh-CN" altLang="en-US" sz="2400" b="1" dirty="0">
              <a:effectLst>
                <a:outerShdw blurRad="38100" dist="38100" dir="2700000" algn="tl">
                  <a:srgbClr val="000000">
                    <a:alpha val="43137"/>
                  </a:srgbClr>
                </a:outerShdw>
              </a:effectLst>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6" fill="hold" nodeType="clickEffect">
                                  <p:stCondLst>
                                    <p:cond delay="0"/>
                                  </p:stCondLst>
                                  <p:iterate type="lt">
                                    <p:tmPct val="10000"/>
                                  </p:iterate>
                                  <p:childTnLst>
                                    <p:animClr clrSpc="hsl" dir="cw">
                                      <p:cBhvr override="childStyle">
                                        <p:cTn id="6" dur="2000" fill="hold"/>
                                        <p:tgtEl>
                                          <p:spTgt spid="196616">
                                            <p:txEl>
                                              <p:pRg st="7" end="7"/>
                                            </p:txEl>
                                          </p:spTgt>
                                        </p:tgtEl>
                                        <p:attrNameLst>
                                          <p:attrName>style.color</p:attrName>
                                        </p:attrNameLst>
                                      </p:cBhvr>
                                      <p:to>
                                        <a:srgbClr val="CC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360613" y="277813"/>
            <a:ext cx="4056062" cy="774700"/>
          </a:xfrm>
          <a:ln w="12700" cap="flat"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t">
            <a:spAutoFit/>
          </a:bodyPr>
          <a:lstStyle/>
          <a:p>
            <a:pPr eaLnBrk="1" hangingPunct="1"/>
            <a:r>
              <a:rPr lang="en-US" altLang="zh-CN" b="1">
                <a:solidFill>
                  <a:schemeClr val="folHlink"/>
                </a:solidFill>
                <a:latin typeface="黑体" panose="02010609060101010101" pitchFamily="2" charset="-122"/>
                <a:ea typeface="黑体" panose="02010609060101010101" pitchFamily="2" charset="-122"/>
              </a:rPr>
              <a:t>   3.1 </a:t>
            </a:r>
            <a:r>
              <a:rPr lang="zh-CN" altLang="en-US" b="1">
                <a:solidFill>
                  <a:schemeClr val="folHlink"/>
                </a:solidFill>
                <a:latin typeface="黑体" panose="02010609060101010101" pitchFamily="2" charset="-122"/>
                <a:ea typeface="黑体" panose="02010609060101010101" pitchFamily="2" charset="-122"/>
              </a:rPr>
              <a:t>类</a:t>
            </a:r>
            <a:endParaRPr lang="zh-CN" altLang="en-US" b="1">
              <a:solidFill>
                <a:schemeClr val="folHlink"/>
              </a:solidFill>
              <a:latin typeface="黑体" panose="02010609060101010101" pitchFamily="2" charset="-122"/>
              <a:ea typeface="黑体" panose="02010609060101010101" pitchFamily="2" charset="-122"/>
            </a:endParaRPr>
          </a:p>
        </p:txBody>
      </p:sp>
      <p:sp>
        <p:nvSpPr>
          <p:cNvPr id="7171" name="Rectangle 3"/>
          <p:cNvSpPr>
            <a:spLocks noGrp="1" noChangeArrowheads="1"/>
          </p:cNvSpPr>
          <p:nvPr>
            <p:ph type="body" idx="1"/>
          </p:nvPr>
        </p:nvSpPr>
        <p:spPr>
          <a:xfrm>
            <a:off x="639763" y="1447800"/>
            <a:ext cx="9066212" cy="5221288"/>
          </a:xfrm>
        </p:spPr>
        <p:txBody>
          <a:bodyPr/>
          <a:lstStyle/>
          <a:p>
            <a:pPr eaLnBrk="1" hangingPunct="1">
              <a:lnSpc>
                <a:spcPct val="110000"/>
              </a:lnSpc>
              <a:buClr>
                <a:srgbClr val="CC0000"/>
              </a:buClr>
              <a:buSzPct val="120000"/>
              <a:buFont typeface="Wingdings" panose="05000000000000000000" pitchFamily="2" charset="2"/>
              <a:buChar char="v"/>
              <a:defRPr/>
            </a:pPr>
            <a:r>
              <a:rPr lang="zh-CN" altLang="en-GB" sz="2600" b="1" dirty="0">
                <a:solidFill>
                  <a:srgbClr val="FF0000"/>
                </a:solidFill>
                <a:effectLst>
                  <a:outerShdw blurRad="38100" dist="38100" dir="2700000" algn="tl">
                    <a:srgbClr val="000000">
                      <a:alpha val="43137"/>
                    </a:srgbClr>
                  </a:outerShdw>
                </a:effectLst>
                <a:latin typeface="宋体" panose="02010600030101010101" pitchFamily="2" charset="-122"/>
              </a:rPr>
              <a:t>类</a:t>
            </a:r>
            <a:r>
              <a:rPr lang="zh-CN" altLang="en-GB" sz="2600" b="1" dirty="0">
                <a:solidFill>
                  <a:srgbClr val="000000"/>
                </a:solidFill>
                <a:latin typeface="宋体" panose="02010600030101010101" pitchFamily="2" charset="-122"/>
              </a:rPr>
              <a:t>描述了一组具有相同属性和行为特征的对象。在系统实现中，类是一种</a:t>
            </a:r>
            <a:r>
              <a:rPr lang="zh-CN" altLang="en-GB" sz="2600" b="1" dirty="0">
                <a:solidFill>
                  <a:srgbClr val="3333FF"/>
                </a:solidFill>
                <a:latin typeface="黑体" panose="02010609060101010101" pitchFamily="2" charset="-122"/>
                <a:ea typeface="黑体" panose="02010609060101010101" pitchFamily="2" charset="-122"/>
              </a:rPr>
              <a:t>共享</a:t>
            </a:r>
            <a:r>
              <a:rPr lang="zh-CN" altLang="en-GB" sz="2600" b="1" dirty="0">
                <a:solidFill>
                  <a:srgbClr val="000000"/>
                </a:solidFill>
                <a:latin typeface="宋体" panose="02010600030101010101" pitchFamily="2" charset="-122"/>
              </a:rPr>
              <a:t>机制，它提供了本类对象共享的操作实现。类是代码复用的基本单位，它可以实现抽象数据类型，创建对象，实现属性和行为的封装</a:t>
            </a:r>
            <a:r>
              <a:rPr lang="zh-CN" altLang="en-US" sz="2600" b="1" dirty="0">
                <a:solidFill>
                  <a:srgbClr val="000000"/>
                </a:solidFill>
                <a:latin typeface="宋体" panose="02010600030101010101" pitchFamily="2" charset="-122"/>
              </a:rPr>
              <a:t>。</a:t>
            </a:r>
            <a:endParaRPr lang="en-US" altLang="zh-CN" sz="2600" b="1" dirty="0">
              <a:solidFill>
                <a:srgbClr val="000000"/>
              </a:solidFill>
              <a:latin typeface="宋体" panose="02010600030101010101" pitchFamily="2" charset="-122"/>
            </a:endParaRPr>
          </a:p>
          <a:p>
            <a:pPr eaLnBrk="1" hangingPunct="1">
              <a:lnSpc>
                <a:spcPct val="110000"/>
              </a:lnSpc>
              <a:buClr>
                <a:srgbClr val="CC0000"/>
              </a:buClr>
              <a:buSzPct val="120000"/>
              <a:buFont typeface="Wingdings" panose="05000000000000000000" pitchFamily="2" charset="2"/>
              <a:buChar char="v"/>
              <a:defRPr/>
            </a:pPr>
            <a:r>
              <a:rPr lang="zh-CN" altLang="en-US" sz="2600" b="1" dirty="0">
                <a:latin typeface="Times New Roman" panose="02020603050405020304" pitchFamily="18" charset="0"/>
              </a:rPr>
              <a:t>类是一种复杂的数据类型，它是将不同类型的数据和与这些数据相关的操作封装在一起的集合体。</a:t>
            </a:r>
            <a:endParaRPr lang="zh-CN" altLang="en-US" sz="2600" b="1" dirty="0">
              <a:latin typeface="Times New Roman" panose="02020603050405020304" pitchFamily="18" charset="0"/>
            </a:endParaRPr>
          </a:p>
          <a:p>
            <a:pPr eaLnBrk="1" hangingPunct="1">
              <a:buClr>
                <a:srgbClr val="CC0000"/>
              </a:buClr>
              <a:buSzPct val="120000"/>
              <a:buFont typeface="Wingdings" panose="05000000000000000000" pitchFamily="2" charset="2"/>
              <a:buChar char="v"/>
              <a:defRPr/>
            </a:pPr>
            <a:endParaRPr lang="en-US" altLang="zh-CN" sz="2600" b="1" dirty="0">
              <a:solidFill>
                <a:srgbClr val="000000"/>
              </a:solidFill>
              <a:latin typeface="宋体" panose="02010600030101010101" pitchFamily="2" charset="-122"/>
            </a:endParaRPr>
          </a:p>
          <a:p>
            <a:pPr marL="0" indent="0" eaLnBrk="1" hangingPunct="1">
              <a:buClr>
                <a:srgbClr val="CC0000"/>
              </a:buClr>
              <a:buSzPct val="120000"/>
              <a:buFont typeface="Wingdings" panose="05000000000000000000" pitchFamily="2" charset="2"/>
              <a:buNone/>
              <a:defRPr/>
            </a:pPr>
            <a:endParaRPr lang="zh-CN" altLang="en-GB" sz="2600" b="1" dirty="0">
              <a:solidFill>
                <a:srgbClr val="000000"/>
              </a:solidFill>
              <a:latin typeface="宋体" panose="02010600030101010101" pitchFamily="2" charset="-122"/>
            </a:endParaRPr>
          </a:p>
        </p:txBody>
      </p:sp>
      <p:grpSp>
        <p:nvGrpSpPr>
          <p:cNvPr id="12292" name="组合 5"/>
          <p:cNvGrpSpPr/>
          <p:nvPr/>
        </p:nvGrpSpPr>
        <p:grpSpPr bwMode="auto">
          <a:xfrm>
            <a:off x="3363913" y="4179888"/>
            <a:ext cx="3497262" cy="2312987"/>
            <a:chOff x="6108700" y="3924299"/>
            <a:chExt cx="2559050" cy="1676400"/>
          </a:xfrm>
        </p:grpSpPr>
        <p:sp>
          <p:nvSpPr>
            <p:cNvPr id="12293" name="Oval 2"/>
            <p:cNvSpPr>
              <a:spLocks noChangeArrowheads="1"/>
            </p:cNvSpPr>
            <p:nvPr/>
          </p:nvSpPr>
          <p:spPr bwMode="auto">
            <a:xfrm>
              <a:off x="6191250" y="3924299"/>
              <a:ext cx="2311400" cy="1676400"/>
            </a:xfrm>
            <a:prstGeom prst="ellipse">
              <a:avLst/>
            </a:prstGeom>
            <a:solidFill>
              <a:srgbClr val="3399FF"/>
            </a:solidFill>
            <a:ln w="12700">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2294" name="Oval 3"/>
            <p:cNvSpPr>
              <a:spLocks noChangeArrowheads="1"/>
            </p:cNvSpPr>
            <p:nvPr/>
          </p:nvSpPr>
          <p:spPr bwMode="auto">
            <a:xfrm>
              <a:off x="6851650" y="4381499"/>
              <a:ext cx="987425" cy="796925"/>
            </a:xfrm>
            <a:prstGeom prst="ellipse">
              <a:avLst/>
            </a:prstGeom>
            <a:solidFill>
              <a:schemeClr val="accent1"/>
            </a:solidFill>
            <a:ln w="12700">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a:spcBef>
                  <a:spcPct val="0"/>
                </a:spcBef>
                <a:buClrTx/>
                <a:buSzTx/>
                <a:buFontTx/>
                <a:buNone/>
              </a:pPr>
              <a:r>
                <a:rPr lang="zh-CN" altLang="en-US" sz="1600" b="1">
                  <a:solidFill>
                    <a:schemeClr val="accent2"/>
                  </a:solidFill>
                  <a:latin typeface="Times New Roman" panose="02020603050405020304" pitchFamily="18" charset="0"/>
                </a:rPr>
                <a:t>数据结构</a:t>
              </a:r>
              <a:endParaRPr lang="zh-CN" altLang="en-US" sz="1600" b="1">
                <a:solidFill>
                  <a:schemeClr val="accent2"/>
                </a:solidFill>
                <a:latin typeface="Times New Roman" panose="02020603050405020304" pitchFamily="18" charset="0"/>
              </a:endParaRPr>
            </a:p>
          </p:txBody>
        </p:sp>
        <p:sp>
          <p:nvSpPr>
            <p:cNvPr id="12295" name="Line 4"/>
            <p:cNvSpPr>
              <a:spLocks noChangeShapeType="1"/>
            </p:cNvSpPr>
            <p:nvPr/>
          </p:nvSpPr>
          <p:spPr bwMode="auto">
            <a:xfrm flipV="1">
              <a:off x="7759700" y="4305300"/>
              <a:ext cx="577850" cy="228600"/>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2296" name="Line 5"/>
            <p:cNvSpPr>
              <a:spLocks noChangeShapeType="1"/>
            </p:cNvSpPr>
            <p:nvPr/>
          </p:nvSpPr>
          <p:spPr bwMode="auto">
            <a:xfrm flipV="1">
              <a:off x="7264400" y="3924300"/>
              <a:ext cx="1588" cy="457200"/>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2297" name="Line 6"/>
            <p:cNvSpPr>
              <a:spLocks noChangeShapeType="1"/>
            </p:cNvSpPr>
            <p:nvPr/>
          </p:nvSpPr>
          <p:spPr bwMode="auto">
            <a:xfrm flipH="1" flipV="1">
              <a:off x="6191250" y="4610100"/>
              <a:ext cx="660400" cy="0"/>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zh-CN" altLang="en-US"/>
            </a:p>
          </p:txBody>
        </p:sp>
        <p:sp>
          <p:nvSpPr>
            <p:cNvPr id="12298" name="Line 7"/>
            <p:cNvSpPr>
              <a:spLocks noChangeShapeType="1"/>
            </p:cNvSpPr>
            <p:nvPr/>
          </p:nvSpPr>
          <p:spPr bwMode="auto">
            <a:xfrm flipH="1">
              <a:off x="6604000" y="5067300"/>
              <a:ext cx="412750" cy="304800"/>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2299" name="Line 8"/>
            <p:cNvSpPr>
              <a:spLocks noChangeShapeType="1"/>
            </p:cNvSpPr>
            <p:nvPr/>
          </p:nvSpPr>
          <p:spPr bwMode="auto">
            <a:xfrm>
              <a:off x="7842250" y="4914900"/>
              <a:ext cx="412750" cy="381000"/>
            </a:xfrm>
            <a:prstGeom prst="line">
              <a:avLst/>
            </a:prstGeom>
            <a:noFill/>
            <a:ln w="12700">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2300" name="Text Box 9"/>
            <p:cNvSpPr txBox="1">
              <a:spLocks noChangeArrowheads="1"/>
            </p:cNvSpPr>
            <p:nvPr/>
          </p:nvSpPr>
          <p:spPr bwMode="auto">
            <a:xfrm>
              <a:off x="7016750" y="5219699"/>
              <a:ext cx="908050" cy="267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a:spcBef>
                  <a:spcPct val="50000"/>
                </a:spcBef>
                <a:buClrTx/>
                <a:buSzTx/>
                <a:buFontTx/>
                <a:buNone/>
              </a:pPr>
              <a:r>
                <a:rPr lang="zh-CN" altLang="en-US" sz="1800">
                  <a:solidFill>
                    <a:srgbClr val="FFFF00"/>
                  </a:solidFill>
                  <a:latin typeface="Times New Roman" panose="02020603050405020304" pitchFamily="18" charset="0"/>
                </a:rPr>
                <a:t>操作</a:t>
              </a:r>
              <a:r>
                <a:rPr lang="en-US" altLang="zh-CN" sz="1800">
                  <a:solidFill>
                    <a:srgbClr val="FFFF00"/>
                  </a:solidFill>
                  <a:latin typeface="Times New Roman" panose="02020603050405020304" pitchFamily="18" charset="0"/>
                </a:rPr>
                <a:t>1</a:t>
              </a:r>
              <a:endParaRPr lang="en-US" altLang="zh-CN" sz="1800">
                <a:solidFill>
                  <a:srgbClr val="FFFF00"/>
                </a:solidFill>
                <a:latin typeface="Times New Roman" panose="02020603050405020304" pitchFamily="18" charset="0"/>
              </a:endParaRPr>
            </a:p>
          </p:txBody>
        </p:sp>
        <p:sp>
          <p:nvSpPr>
            <p:cNvPr id="12301" name="Text Box 10"/>
            <p:cNvSpPr txBox="1">
              <a:spLocks noChangeArrowheads="1"/>
            </p:cNvSpPr>
            <p:nvPr/>
          </p:nvSpPr>
          <p:spPr bwMode="auto">
            <a:xfrm>
              <a:off x="7677150" y="4610100"/>
              <a:ext cx="990600" cy="267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a:spcBef>
                  <a:spcPct val="50000"/>
                </a:spcBef>
                <a:buClrTx/>
                <a:buSzTx/>
                <a:buFontTx/>
                <a:buNone/>
              </a:pPr>
              <a:r>
                <a:rPr lang="zh-CN" altLang="en-US" sz="1800">
                  <a:solidFill>
                    <a:srgbClr val="FFFF00"/>
                  </a:solidFill>
                  <a:latin typeface="Times New Roman" panose="02020603050405020304" pitchFamily="18" charset="0"/>
                </a:rPr>
                <a:t>操作</a:t>
              </a:r>
              <a:r>
                <a:rPr lang="en-US" altLang="zh-CN" sz="1800">
                  <a:solidFill>
                    <a:srgbClr val="FFFF00"/>
                  </a:solidFill>
                  <a:latin typeface="Times New Roman" panose="02020603050405020304" pitchFamily="18" charset="0"/>
                </a:rPr>
                <a:t>2</a:t>
              </a:r>
              <a:endParaRPr lang="en-US" altLang="zh-CN" sz="1800">
                <a:solidFill>
                  <a:srgbClr val="FFFF00"/>
                </a:solidFill>
                <a:latin typeface="Times New Roman" panose="02020603050405020304" pitchFamily="18" charset="0"/>
              </a:endParaRPr>
            </a:p>
          </p:txBody>
        </p:sp>
        <p:sp>
          <p:nvSpPr>
            <p:cNvPr id="12302" name="Text Box 11"/>
            <p:cNvSpPr txBox="1">
              <a:spLocks noChangeArrowheads="1"/>
            </p:cNvSpPr>
            <p:nvPr/>
          </p:nvSpPr>
          <p:spPr bwMode="auto">
            <a:xfrm>
              <a:off x="7264400" y="4076700"/>
              <a:ext cx="825500" cy="267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a:spcBef>
                  <a:spcPct val="50000"/>
                </a:spcBef>
                <a:buClrTx/>
                <a:buSzTx/>
                <a:buFontTx/>
                <a:buNone/>
              </a:pPr>
              <a:r>
                <a:rPr lang="zh-CN" altLang="en-US" sz="1800">
                  <a:solidFill>
                    <a:srgbClr val="FFFF00"/>
                  </a:solidFill>
                  <a:latin typeface="Times New Roman" panose="02020603050405020304" pitchFamily="18" charset="0"/>
                </a:rPr>
                <a:t>操作</a:t>
              </a:r>
              <a:r>
                <a:rPr lang="en-US" altLang="zh-CN" sz="1800">
                  <a:solidFill>
                    <a:srgbClr val="FFFF00"/>
                  </a:solidFill>
                  <a:latin typeface="Times New Roman" panose="02020603050405020304" pitchFamily="18" charset="0"/>
                </a:rPr>
                <a:t>3</a:t>
              </a:r>
              <a:endParaRPr lang="en-US" altLang="zh-CN" sz="1800">
                <a:solidFill>
                  <a:srgbClr val="FFFF00"/>
                </a:solidFill>
                <a:latin typeface="Times New Roman" panose="02020603050405020304" pitchFamily="18" charset="0"/>
              </a:endParaRPr>
            </a:p>
          </p:txBody>
        </p:sp>
        <p:sp>
          <p:nvSpPr>
            <p:cNvPr id="12303" name="Text Box 12"/>
            <p:cNvSpPr txBox="1">
              <a:spLocks noChangeArrowheads="1"/>
            </p:cNvSpPr>
            <p:nvPr/>
          </p:nvSpPr>
          <p:spPr bwMode="auto">
            <a:xfrm>
              <a:off x="6438900" y="4152900"/>
              <a:ext cx="825500" cy="267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a:spcBef>
                  <a:spcPct val="50000"/>
                </a:spcBef>
                <a:buClrTx/>
                <a:buSzTx/>
                <a:buFontTx/>
                <a:buNone/>
              </a:pPr>
              <a:r>
                <a:rPr lang="zh-CN" altLang="en-US" sz="1800">
                  <a:solidFill>
                    <a:srgbClr val="FFFF00"/>
                  </a:solidFill>
                  <a:latin typeface="Times New Roman" panose="02020603050405020304" pitchFamily="18" charset="0"/>
                </a:rPr>
                <a:t>操作</a:t>
              </a:r>
              <a:r>
                <a:rPr lang="en-US" altLang="zh-CN" sz="1800">
                  <a:solidFill>
                    <a:srgbClr val="FFFF00"/>
                  </a:solidFill>
                  <a:latin typeface="Times New Roman" panose="02020603050405020304" pitchFamily="18" charset="0"/>
                </a:rPr>
                <a:t>4</a:t>
              </a:r>
              <a:endParaRPr lang="en-US" altLang="zh-CN" sz="1800">
                <a:solidFill>
                  <a:srgbClr val="FFFF00"/>
                </a:solidFill>
                <a:latin typeface="Times New Roman" panose="02020603050405020304" pitchFamily="18" charset="0"/>
              </a:endParaRPr>
            </a:p>
          </p:txBody>
        </p:sp>
        <p:sp>
          <p:nvSpPr>
            <p:cNvPr id="12304" name="Text Box 13"/>
            <p:cNvSpPr txBox="1">
              <a:spLocks noChangeArrowheads="1"/>
            </p:cNvSpPr>
            <p:nvPr/>
          </p:nvSpPr>
          <p:spPr bwMode="auto">
            <a:xfrm>
              <a:off x="6108700" y="4762500"/>
              <a:ext cx="990600" cy="267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a:spcBef>
                  <a:spcPct val="50000"/>
                </a:spcBef>
                <a:buClrTx/>
                <a:buSzTx/>
                <a:buFontTx/>
                <a:buNone/>
              </a:pPr>
              <a:r>
                <a:rPr lang="zh-CN" altLang="en-US" sz="1800">
                  <a:solidFill>
                    <a:srgbClr val="FFFF00"/>
                  </a:solidFill>
                  <a:latin typeface="Times New Roman" panose="02020603050405020304" pitchFamily="18" charset="0"/>
                </a:rPr>
                <a:t>操作</a:t>
              </a:r>
              <a:r>
                <a:rPr lang="en-US" altLang="zh-CN" sz="1800">
                  <a:solidFill>
                    <a:srgbClr val="FFFF00"/>
                  </a:solidFill>
                  <a:latin typeface="Times New Roman" panose="02020603050405020304" pitchFamily="18" charset="0"/>
                </a:rPr>
                <a:t>5</a:t>
              </a:r>
              <a:endParaRPr lang="en-US" altLang="zh-CN" sz="1800">
                <a:solidFill>
                  <a:srgbClr val="FFFF00"/>
                </a:solidFill>
                <a:latin typeface="Times New Roman" panose="02020603050405020304" pitchFamily="18" charset="0"/>
              </a:endParaRPr>
            </a:p>
          </p:txBody>
        </p:sp>
        <p:sp>
          <p:nvSpPr>
            <p:cNvPr id="12305" name="Oval 15"/>
            <p:cNvSpPr>
              <a:spLocks noChangeArrowheads="1"/>
            </p:cNvSpPr>
            <p:nvPr/>
          </p:nvSpPr>
          <p:spPr bwMode="auto">
            <a:xfrm>
              <a:off x="6851650" y="4356502"/>
              <a:ext cx="987425" cy="846921"/>
            </a:xfrm>
            <a:prstGeom prst="ellipse">
              <a:avLst/>
            </a:prstGeom>
            <a:solidFill>
              <a:schemeClr val="bg1"/>
            </a:solidFill>
            <a:ln w="12700">
              <a:solidFill>
                <a:schemeClr val="tx1"/>
              </a:solidFill>
              <a:round/>
            </a:ln>
          </p:spPr>
          <p:txBody>
            <a:bodyPr anchor="ct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a:spcBef>
                  <a:spcPct val="0"/>
                </a:spcBef>
                <a:buClrTx/>
                <a:buSzTx/>
                <a:buFontTx/>
                <a:buNone/>
              </a:pPr>
              <a:r>
                <a:rPr lang="zh-CN" altLang="en-US" sz="2400" b="1">
                  <a:solidFill>
                    <a:srgbClr val="002060"/>
                  </a:solidFill>
                  <a:latin typeface="Times New Roman" panose="02020603050405020304" pitchFamily="18" charset="0"/>
                </a:rPr>
                <a:t>数据结构</a:t>
              </a:r>
              <a:endParaRPr lang="zh-CN" altLang="en-US" sz="2400" b="1">
                <a:solidFill>
                  <a:srgbClr val="002060"/>
                </a:solidFill>
                <a:latin typeface="Times New Roman" panose="02020603050405020304" pitchFamily="18" charset="0"/>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8243" name="Rectangle 3"/>
          <p:cNvSpPr>
            <a:spLocks noGrp="1" noChangeArrowheads="1"/>
          </p:cNvSpPr>
          <p:nvPr>
            <p:ph type="body" idx="1"/>
          </p:nvPr>
        </p:nvSpPr>
        <p:spPr>
          <a:xfrm>
            <a:off x="2000250" y="1557338"/>
            <a:ext cx="4895850" cy="865187"/>
          </a:xfrm>
        </p:spPr>
        <p:txBody>
          <a:bodyPr/>
          <a:lstStyle/>
          <a:p>
            <a:pPr eaLnBrk="1" hangingPunct="1">
              <a:buFont typeface="Wingdings" panose="05000000000000000000" pitchFamily="2" charset="2"/>
              <a:buNone/>
              <a:defRPr/>
            </a:pPr>
            <a:r>
              <a:rPr lang="en-US" altLang="zh-CN" sz="3600" b="1">
                <a:solidFill>
                  <a:srgbClr val="000000"/>
                </a:solidFill>
                <a:effectLst>
                  <a:outerShdw blurRad="38100" dist="38100" dir="2700000" algn="tl">
                    <a:srgbClr val="C0C0C0"/>
                  </a:outerShdw>
                </a:effectLst>
              </a:rPr>
              <a:t>【</a:t>
            </a:r>
            <a:r>
              <a:rPr lang="zh-CN" altLang="en-US" sz="3600" b="1">
                <a:solidFill>
                  <a:srgbClr val="000000"/>
                </a:solidFill>
                <a:effectLst>
                  <a:outerShdw blurRad="38100" dist="38100" dir="2700000" algn="tl">
                    <a:srgbClr val="C0C0C0"/>
                  </a:outerShdw>
                </a:effectLst>
              </a:rPr>
              <a:t>例</a:t>
            </a:r>
            <a:r>
              <a:rPr lang="en-US" altLang="zh-CN" sz="3600" b="1">
                <a:solidFill>
                  <a:srgbClr val="000000"/>
                </a:solidFill>
                <a:effectLst>
                  <a:outerShdw blurRad="38100" dist="38100" dir="2700000" algn="tl">
                    <a:srgbClr val="C0C0C0"/>
                  </a:outerShdw>
                </a:effectLst>
              </a:rPr>
              <a:t>3.1+</a:t>
            </a:r>
            <a:r>
              <a:rPr lang="zh-CN" altLang="en-US" sz="3600" b="1">
                <a:solidFill>
                  <a:srgbClr val="000000"/>
                </a:solidFill>
                <a:effectLst>
                  <a:outerShdw blurRad="38100" dist="38100" dir="2700000" algn="tl">
                    <a:srgbClr val="C0C0C0"/>
                  </a:outerShdw>
                </a:effectLst>
              </a:rPr>
              <a:t>例</a:t>
            </a:r>
            <a:r>
              <a:rPr lang="en-US" altLang="zh-CN" sz="3600" b="1">
                <a:solidFill>
                  <a:srgbClr val="000000"/>
                </a:solidFill>
                <a:effectLst>
                  <a:outerShdw blurRad="38100" dist="38100" dir="2700000" algn="tl">
                    <a:srgbClr val="C0C0C0"/>
                  </a:outerShdw>
                </a:effectLst>
              </a:rPr>
              <a:t>3.2】</a:t>
            </a:r>
            <a:endParaRPr lang="zh-CN" altLang="en-US" sz="3600" b="1">
              <a:solidFill>
                <a:srgbClr val="000000"/>
              </a:solidFill>
              <a:effectLst>
                <a:outerShdw blurRad="38100" dist="38100" dir="2700000" algn="tl">
                  <a:srgbClr val="C0C0C0"/>
                </a:outerShdw>
              </a:effectLst>
            </a:endParaRPr>
          </a:p>
        </p:txBody>
      </p:sp>
      <p:grpSp>
        <p:nvGrpSpPr>
          <p:cNvPr id="36867" name="Group 4"/>
          <p:cNvGrpSpPr/>
          <p:nvPr/>
        </p:nvGrpSpPr>
        <p:grpSpPr bwMode="auto">
          <a:xfrm>
            <a:off x="4448175" y="2276475"/>
            <a:ext cx="1871663" cy="1433513"/>
            <a:chOff x="3969" y="3249"/>
            <a:chExt cx="1179" cy="903"/>
          </a:xfrm>
        </p:grpSpPr>
        <p:sp>
          <p:nvSpPr>
            <p:cNvPr id="138245" name="Rectangle 5"/>
            <p:cNvSpPr>
              <a:spLocks noChangeArrowheads="1"/>
            </p:cNvSpPr>
            <p:nvPr/>
          </p:nvSpPr>
          <p:spPr bwMode="auto">
            <a:xfrm>
              <a:off x="3969" y="3249"/>
              <a:ext cx="1179" cy="903"/>
            </a:xfrm>
            <a:prstGeom prst="rect">
              <a:avLst/>
            </a:prstGeom>
            <a:noFill/>
            <a:ln>
              <a:noFill/>
            </a:ln>
            <a:effectLst/>
          </p:spPr>
          <p:txBody>
            <a:bodyPr>
              <a:spAutoFit/>
            </a:bodyPr>
            <a:lstStyle/>
            <a:p>
              <a:pPr eaLnBrk="1" hangingPunct="1">
                <a:defRPr/>
              </a:pPr>
              <a:r>
                <a:rPr lang="zh-CN" altLang="en-US" sz="8800" b="1">
                  <a:solidFill>
                    <a:schemeClr val="hlink"/>
                  </a:solidFill>
                  <a:effectLst>
                    <a:outerShdw blurRad="38100" dist="38100" dir="2700000" algn="tl">
                      <a:srgbClr val="C0C0C0"/>
                    </a:outerShdw>
                  </a:effectLst>
                  <a:sym typeface="Wingdings" panose="05000000000000000000" pitchFamily="2" charset="2"/>
                </a:rPr>
                <a:t></a:t>
              </a:r>
              <a:endParaRPr lang="zh-CN" altLang="en-US" sz="8800" b="1">
                <a:solidFill>
                  <a:schemeClr val="hlink"/>
                </a:solidFill>
                <a:effectLst>
                  <a:outerShdw blurRad="38100" dist="38100" dir="2700000" algn="tl">
                    <a:srgbClr val="C0C0C0"/>
                  </a:outerShdw>
                </a:effectLst>
                <a:sym typeface="Wingdings" panose="05000000000000000000" pitchFamily="2" charset="2"/>
              </a:endParaRPr>
            </a:p>
          </p:txBody>
        </p:sp>
        <p:sp>
          <p:nvSpPr>
            <p:cNvPr id="36876" name="Text Box 6"/>
            <p:cNvSpPr txBox="1">
              <a:spLocks noChangeArrowheads="1"/>
            </p:cNvSpPr>
            <p:nvPr/>
          </p:nvSpPr>
          <p:spPr bwMode="auto">
            <a:xfrm>
              <a:off x="4195" y="3473"/>
              <a:ext cx="771"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b="1"/>
                <a:t>50</a:t>
              </a:r>
              <a:endParaRPr lang="en-US" altLang="zh-CN" b="1"/>
            </a:p>
          </p:txBody>
        </p:sp>
      </p:grpSp>
      <p:sp>
        <p:nvSpPr>
          <p:cNvPr id="138249" name="Text Box 9"/>
          <p:cNvSpPr txBox="1">
            <a:spLocks noChangeArrowheads="1"/>
          </p:cNvSpPr>
          <p:nvPr/>
        </p:nvSpPr>
        <p:spPr bwMode="auto">
          <a:xfrm>
            <a:off x="704850" y="549275"/>
            <a:ext cx="3527425" cy="712788"/>
          </a:xfrm>
          <a:prstGeom prst="rect">
            <a:avLst/>
          </a:prstGeom>
          <a:gradFill rotWithShape="0">
            <a:gsLst>
              <a:gs pos="0">
                <a:schemeClr val="folHlink"/>
              </a:gs>
              <a:gs pos="100000">
                <a:schemeClr val="folHlink">
                  <a:gamma/>
                  <a:shade val="46275"/>
                  <a:invGamma/>
                </a:schemeClr>
              </a:gs>
            </a:gsLst>
            <a:path path="shape">
              <a:fillToRect l="50000" t="50000" r="50000" b="50000"/>
            </a:path>
          </a:gradFill>
          <a:ln w="9525" algn="ctr">
            <a:solidFill>
              <a:srgbClr val="FF9900"/>
            </a:solidFill>
            <a:miter lim="800000"/>
            <a:headEnd type="none" w="sm" len="sm"/>
            <a:tailEnd type="none" w="sm" len="sm"/>
          </a:ln>
          <a:effectLst/>
        </p:spPr>
        <p:txBody>
          <a:bodyPr bIns="108000">
            <a:spAutoFit/>
          </a:bodyPr>
          <a:lstStyle>
            <a:lvl1pPr>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marL="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9144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1371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18288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a:spcBef>
                <a:spcPct val="50000"/>
              </a:spcBef>
              <a:defRPr/>
            </a:pPr>
            <a:r>
              <a:rPr lang="zh-CN" altLang="en-US" sz="3600" b="1">
                <a:solidFill>
                  <a:schemeClr val="bg1"/>
                </a:solidFill>
                <a:effectLst>
                  <a:outerShdw blurRad="38100" dist="38100" dir="2700000" algn="tl">
                    <a:srgbClr val="000000"/>
                  </a:outerShdw>
                </a:effectLst>
              </a:rPr>
              <a:t>综合举例</a:t>
            </a:r>
            <a:r>
              <a:rPr lang="en-US" altLang="zh-CN" sz="3600" b="1">
                <a:solidFill>
                  <a:schemeClr val="bg1"/>
                </a:solidFill>
                <a:effectLst>
                  <a:outerShdw blurRad="38100" dist="38100" dir="2700000" algn="tl">
                    <a:srgbClr val="000000"/>
                  </a:outerShdw>
                </a:effectLst>
              </a:rPr>
              <a:t>1</a:t>
            </a:r>
            <a:r>
              <a:rPr lang="zh-CN" altLang="en-US" sz="3600" b="1">
                <a:solidFill>
                  <a:schemeClr val="bg1"/>
                </a:solidFill>
                <a:effectLst>
                  <a:outerShdw blurRad="38100" dist="38100" dir="2700000" algn="tl">
                    <a:srgbClr val="000000"/>
                  </a:outerShdw>
                </a:effectLst>
              </a:rPr>
              <a:t>：</a:t>
            </a:r>
            <a:endParaRPr lang="zh-CN" altLang="en-US" sz="3600" b="1">
              <a:solidFill>
                <a:schemeClr val="bg1"/>
              </a:solidFill>
              <a:effectLst>
                <a:outerShdw blurRad="38100" dist="38100" dir="2700000" algn="tl">
                  <a:srgbClr val="000000"/>
                </a:outerShdw>
              </a:effectLst>
            </a:endParaRPr>
          </a:p>
        </p:txBody>
      </p:sp>
      <p:grpSp>
        <p:nvGrpSpPr>
          <p:cNvPr id="36869" name="Group 10"/>
          <p:cNvGrpSpPr/>
          <p:nvPr/>
        </p:nvGrpSpPr>
        <p:grpSpPr bwMode="auto">
          <a:xfrm>
            <a:off x="2204720" y="2276475"/>
            <a:ext cx="1871663" cy="1433513"/>
            <a:chOff x="3969" y="3249"/>
            <a:chExt cx="1179" cy="903"/>
          </a:xfrm>
        </p:grpSpPr>
        <p:sp>
          <p:nvSpPr>
            <p:cNvPr id="138251" name="Rectangle 11"/>
            <p:cNvSpPr>
              <a:spLocks noChangeArrowheads="1"/>
            </p:cNvSpPr>
            <p:nvPr/>
          </p:nvSpPr>
          <p:spPr bwMode="auto">
            <a:xfrm>
              <a:off x="3969" y="3249"/>
              <a:ext cx="1179" cy="903"/>
            </a:xfrm>
            <a:prstGeom prst="rect">
              <a:avLst/>
            </a:prstGeom>
            <a:noFill/>
            <a:ln>
              <a:noFill/>
            </a:ln>
            <a:effectLst/>
          </p:spPr>
          <p:txBody>
            <a:bodyPr>
              <a:spAutoFit/>
            </a:bodyPr>
            <a:lstStyle/>
            <a:p>
              <a:pPr eaLnBrk="1" hangingPunct="1">
                <a:defRPr/>
              </a:pPr>
              <a:r>
                <a:rPr lang="zh-CN" altLang="en-US" sz="8800" b="1">
                  <a:solidFill>
                    <a:schemeClr val="hlink"/>
                  </a:solidFill>
                  <a:effectLst>
                    <a:outerShdw blurRad="38100" dist="38100" dir="2700000" algn="tl">
                      <a:srgbClr val="C0C0C0"/>
                    </a:outerShdw>
                  </a:effectLst>
                  <a:sym typeface="Wingdings" panose="05000000000000000000" pitchFamily="2" charset="2"/>
                </a:rPr>
                <a:t></a:t>
              </a:r>
              <a:endParaRPr lang="zh-CN" altLang="en-US" sz="8800" b="1">
                <a:solidFill>
                  <a:schemeClr val="hlink"/>
                </a:solidFill>
                <a:effectLst>
                  <a:outerShdw blurRad="38100" dist="38100" dir="2700000" algn="tl">
                    <a:srgbClr val="C0C0C0"/>
                  </a:outerShdw>
                </a:effectLst>
                <a:sym typeface="Wingdings" panose="05000000000000000000" pitchFamily="2" charset="2"/>
              </a:endParaRPr>
            </a:p>
          </p:txBody>
        </p:sp>
        <p:sp>
          <p:nvSpPr>
            <p:cNvPr id="36874" name="Text Box 12"/>
            <p:cNvSpPr txBox="1">
              <a:spLocks noChangeArrowheads="1"/>
            </p:cNvSpPr>
            <p:nvPr/>
          </p:nvSpPr>
          <p:spPr bwMode="auto">
            <a:xfrm>
              <a:off x="4195" y="3473"/>
              <a:ext cx="771"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b="1"/>
                <a:t>47</a:t>
              </a:r>
              <a:endParaRPr lang="en-US" altLang="zh-CN" b="1"/>
            </a:p>
          </p:txBody>
        </p:sp>
      </p:grpSp>
      <p:sp>
        <p:nvSpPr>
          <p:cNvPr id="138261" name="Text Box 21"/>
          <p:cNvSpPr txBox="1">
            <a:spLocks noChangeArrowheads="1"/>
          </p:cNvSpPr>
          <p:nvPr/>
        </p:nvSpPr>
        <p:spPr bwMode="auto">
          <a:xfrm>
            <a:off x="776288" y="3716338"/>
            <a:ext cx="3527425" cy="712787"/>
          </a:xfrm>
          <a:prstGeom prst="rect">
            <a:avLst/>
          </a:prstGeom>
          <a:gradFill rotWithShape="0">
            <a:gsLst>
              <a:gs pos="0">
                <a:schemeClr val="folHlink"/>
              </a:gs>
              <a:gs pos="100000">
                <a:schemeClr val="folHlink">
                  <a:gamma/>
                  <a:shade val="46275"/>
                  <a:invGamma/>
                </a:schemeClr>
              </a:gs>
            </a:gsLst>
            <a:path path="shape">
              <a:fillToRect l="50000" t="50000" r="50000" b="50000"/>
            </a:path>
          </a:gradFill>
          <a:ln w="9525" algn="ctr">
            <a:solidFill>
              <a:srgbClr val="FF9900"/>
            </a:solidFill>
            <a:miter lim="800000"/>
            <a:headEnd type="none" w="sm" len="sm"/>
            <a:tailEnd type="none" w="sm" len="sm"/>
          </a:ln>
          <a:effectLst/>
        </p:spPr>
        <p:txBody>
          <a:bodyPr bIns="108000">
            <a:spAutoFit/>
          </a:bodyPr>
          <a:lstStyle>
            <a:lvl1pPr>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marL="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9144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1371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18288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a:spcBef>
                <a:spcPct val="50000"/>
              </a:spcBef>
              <a:defRPr/>
            </a:pPr>
            <a:r>
              <a:rPr lang="zh-CN" altLang="en-US" sz="3600" b="1" dirty="0">
                <a:solidFill>
                  <a:schemeClr val="bg1"/>
                </a:solidFill>
                <a:effectLst>
                  <a:outerShdw blurRad="38100" dist="38100" dir="2700000" algn="tl">
                    <a:srgbClr val="000000"/>
                  </a:outerShdw>
                </a:effectLst>
                <a:hlinkClick r:id="rId1" action="ppaction://hlinkfile"/>
              </a:rPr>
              <a:t>综合举例</a:t>
            </a:r>
            <a:r>
              <a:rPr lang="en-US" altLang="zh-CN" sz="3600" b="1" dirty="0">
                <a:solidFill>
                  <a:schemeClr val="bg1"/>
                </a:solidFill>
                <a:effectLst>
                  <a:outerShdw blurRad="38100" dist="38100" dir="2700000" algn="tl">
                    <a:srgbClr val="000000"/>
                  </a:outerShdw>
                </a:effectLst>
                <a:hlinkClick r:id="rId1" action="ppaction://hlinkfile"/>
              </a:rPr>
              <a:t>2</a:t>
            </a:r>
            <a:r>
              <a:rPr lang="zh-CN" altLang="en-US" sz="3600" b="1" dirty="0">
                <a:solidFill>
                  <a:schemeClr val="bg1"/>
                </a:solidFill>
                <a:effectLst>
                  <a:outerShdw blurRad="38100" dist="38100" dir="2700000" algn="tl">
                    <a:srgbClr val="000000"/>
                  </a:outerShdw>
                </a:effectLst>
                <a:hlinkClick r:id="rId1" action="ppaction://hlinkfile"/>
              </a:rPr>
              <a:t>：</a:t>
            </a:r>
            <a:endParaRPr lang="zh-CN" altLang="en-US" sz="3600" b="1" dirty="0">
              <a:solidFill>
                <a:schemeClr val="bg1"/>
              </a:solidFill>
              <a:effectLst>
                <a:outerShdw blurRad="38100" dist="38100" dir="2700000" algn="tl">
                  <a:srgbClr val="000000"/>
                </a:outerShdw>
              </a:effectLst>
            </a:endParaRPr>
          </a:p>
        </p:txBody>
      </p:sp>
      <p:sp>
        <p:nvSpPr>
          <p:cNvPr id="138262" name="Text Box 22"/>
          <p:cNvSpPr txBox="1">
            <a:spLocks noChangeArrowheads="1"/>
          </p:cNvSpPr>
          <p:nvPr/>
        </p:nvSpPr>
        <p:spPr bwMode="auto">
          <a:xfrm>
            <a:off x="2073275" y="4724400"/>
            <a:ext cx="6192838" cy="1512888"/>
          </a:xfrm>
          <a:prstGeom prst="rect">
            <a:avLst/>
          </a:prstGeom>
          <a:noFill/>
          <a:ln>
            <a:noFill/>
          </a:ln>
          <a:effectLst/>
        </p:spPr>
        <p:txBody>
          <a:bodyPr/>
          <a:lstStyle>
            <a:lvl1pPr marL="342900" indent="-342900">
              <a:defRPr kumimoji="1" sz="2400">
                <a:solidFill>
                  <a:schemeClr val="tx1"/>
                </a:solidFill>
                <a:latin typeface="Times New Roman" panose="02020603050405020304" pitchFamily="18" charset="0"/>
                <a:ea typeface="宋体" panose="02010600030101010101" pitchFamily="2" charset="-122"/>
              </a:defRPr>
            </a:lvl1pPr>
            <a:lvl2pPr marL="742950" indent="-285750">
              <a:defRPr kumimoji="1" sz="2400">
                <a:solidFill>
                  <a:schemeClr val="tx1"/>
                </a:solidFill>
                <a:latin typeface="Times New Roman" panose="02020603050405020304" pitchFamily="18" charset="0"/>
                <a:ea typeface="宋体" panose="02010600030101010101" pitchFamily="2" charset="-122"/>
              </a:defRPr>
            </a:lvl2pPr>
            <a:lvl3pPr marL="1143000" indent="-228600">
              <a:defRPr kumimoji="1" sz="2400">
                <a:solidFill>
                  <a:schemeClr val="tx1"/>
                </a:solidFill>
                <a:latin typeface="Times New Roman" panose="02020603050405020304" pitchFamily="18" charset="0"/>
                <a:ea typeface="宋体" panose="02010600030101010101" pitchFamily="2" charset="-122"/>
              </a:defRPr>
            </a:lvl3pPr>
            <a:lvl4pPr marL="1600200" indent="-228600">
              <a:defRPr kumimoji="1" sz="2400">
                <a:solidFill>
                  <a:schemeClr val="tx1"/>
                </a:solidFill>
                <a:latin typeface="Times New Roman" panose="02020603050405020304" pitchFamily="18" charset="0"/>
                <a:ea typeface="宋体" panose="02010600030101010101" pitchFamily="2" charset="-122"/>
              </a:defRPr>
            </a:lvl4pPr>
            <a:lvl5pPr marL="2057400" indent="-228600">
              <a:defRPr kumimoji="1" sz="2400">
                <a:solidFill>
                  <a:schemeClr val="tx1"/>
                </a:solidFill>
                <a:latin typeface="Times New Roman" panose="02020603050405020304" pitchFamily="18"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90000"/>
              </a:lnSpc>
              <a:spcBef>
                <a:spcPct val="20000"/>
              </a:spcBef>
              <a:buClr>
                <a:schemeClr val="folHlink"/>
              </a:buClr>
              <a:buSzPct val="60000"/>
              <a:buFont typeface="Wingdings" panose="05000000000000000000" pitchFamily="2" charset="2"/>
              <a:buNone/>
              <a:defRPr/>
            </a:pPr>
            <a:r>
              <a:rPr kumimoji="0" lang="zh-CN" altLang="en-US" sz="3600" b="1">
                <a:solidFill>
                  <a:srgbClr val="000000"/>
                </a:solidFill>
                <a:effectLst>
                  <a:outerShdw blurRad="38100" dist="38100" dir="2700000" algn="tl">
                    <a:srgbClr val="C0C0C0"/>
                  </a:outerShdw>
                </a:effectLst>
                <a:latin typeface="Tahoma" panose="020B0604030504040204" pitchFamily="34" charset="0"/>
              </a:rPr>
              <a:t>创建一个数据结构</a:t>
            </a:r>
            <a:r>
              <a:rPr kumimoji="0" lang="en-US" altLang="zh-CN" sz="3600" b="1">
                <a:solidFill>
                  <a:srgbClr val="000000"/>
                </a:solidFill>
                <a:effectLst>
                  <a:outerShdw blurRad="38100" dist="38100" dir="2700000" algn="tl">
                    <a:srgbClr val="C0C0C0"/>
                  </a:outerShdw>
                </a:effectLst>
                <a:latin typeface="Tahoma" panose="020B0604030504040204" pitchFamily="34" charset="0"/>
              </a:rPr>
              <a:t>: </a:t>
            </a:r>
            <a:endParaRPr kumimoji="0" lang="en-US" altLang="zh-CN" sz="3600" b="1">
              <a:solidFill>
                <a:srgbClr val="000000"/>
              </a:solidFill>
              <a:effectLst>
                <a:outerShdw blurRad="38100" dist="38100" dir="2700000" algn="tl">
                  <a:srgbClr val="C0C0C0"/>
                </a:outerShdw>
              </a:effectLst>
              <a:latin typeface="Tahoma" panose="020B0604030504040204" pitchFamily="34" charset="0"/>
            </a:endParaRPr>
          </a:p>
          <a:p>
            <a:pPr eaLnBrk="1" hangingPunct="1">
              <a:lnSpc>
                <a:spcPct val="90000"/>
              </a:lnSpc>
              <a:spcBef>
                <a:spcPct val="20000"/>
              </a:spcBef>
              <a:buClr>
                <a:schemeClr val="folHlink"/>
              </a:buClr>
              <a:buSzPct val="60000"/>
              <a:buFont typeface="Wingdings" panose="05000000000000000000" pitchFamily="2" charset="2"/>
              <a:buNone/>
              <a:defRPr/>
            </a:pPr>
            <a:r>
              <a:rPr kumimoji="0" lang="zh-CN" altLang="en-US" sz="3600" b="1">
                <a:solidFill>
                  <a:srgbClr val="000000"/>
                </a:solidFill>
                <a:effectLst>
                  <a:outerShdw blurRad="38100" dist="38100" dir="2700000" algn="tl">
                    <a:srgbClr val="C0C0C0"/>
                  </a:outerShdw>
                </a:effectLst>
                <a:latin typeface="Tahoma" panose="020B0604030504040204" pitchFamily="34" charset="0"/>
              </a:rPr>
              <a:t>用圆心和半径抽象一个圆</a:t>
            </a:r>
            <a:endParaRPr kumimoji="0" lang="zh-CN" altLang="en-US" sz="3600" b="1">
              <a:solidFill>
                <a:srgbClr val="000000"/>
              </a:solidFill>
              <a:effectLst>
                <a:outerShdw blurRad="38100" dist="38100" dir="2700000" algn="tl">
                  <a:srgbClr val="C0C0C0"/>
                </a:outerShdw>
              </a:effectLst>
              <a:latin typeface="Tahoma" panose="020B0604030504040204" pitchFamily="34" charset="0"/>
            </a:endParaRPr>
          </a:p>
        </p:txBody>
      </p:sp>
      <p:pic>
        <p:nvPicPr>
          <p:cNvPr id="138263" name="Picture 23" descr="2008041403130014">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6113" y="5595938"/>
            <a:ext cx="1582737" cy="121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箭头: 右 1"/>
          <p:cNvSpPr/>
          <p:nvPr/>
        </p:nvSpPr>
        <p:spPr bwMode="auto">
          <a:xfrm>
            <a:off x="6319838" y="1575309"/>
            <a:ext cx="1079326" cy="649709"/>
          </a:xfrm>
          <a:prstGeom prst="rightArrow">
            <a:avLst/>
          </a:prstGeom>
          <a:solidFill>
            <a:schemeClr val="accent1">
              <a:lumMod val="20000"/>
              <a:lumOff val="80000"/>
            </a:schemeClr>
          </a:solidFill>
          <a:ln w="9525"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ahoma" panose="020B060403050404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38263"/>
                                        </p:tgtEl>
                                        <p:attrNameLst>
                                          <p:attrName>style.visibility</p:attrName>
                                        </p:attrNameLst>
                                      </p:cBhvr>
                                      <p:to>
                                        <p:strVal val="visible"/>
                                      </p:to>
                                    </p:set>
                                    <p:animEffect transition="in" filter="wipe(down)">
                                      <p:cBhvr>
                                        <p:cTn id="7" dur="580">
                                          <p:stCondLst>
                                            <p:cond delay="0"/>
                                          </p:stCondLst>
                                        </p:cTn>
                                        <p:tgtEl>
                                          <p:spTgt spid="138263"/>
                                        </p:tgtEl>
                                      </p:cBhvr>
                                    </p:animEffect>
                                    <p:anim calcmode="lin" valueType="num">
                                      <p:cBhvr>
                                        <p:cTn id="8" dur="1822" tmFilter="0,0; 0.14,0.36; 0.43,0.73; 0.71,0.91; 1.0,1.0">
                                          <p:stCondLst>
                                            <p:cond delay="0"/>
                                          </p:stCondLst>
                                        </p:cTn>
                                        <p:tgtEl>
                                          <p:spTgt spid="13826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826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826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826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8263"/>
                                        </p:tgtEl>
                                        <p:attrNameLst>
                                          <p:attrName>ppt_y</p:attrName>
                                        </p:attrNameLst>
                                      </p:cBhvr>
                                      <p:tavLst>
                                        <p:tav tm="0" fmla="#ppt_y-sin(pi*$)/81">
                                          <p:val>
                                            <p:fltVal val="0"/>
                                          </p:val>
                                        </p:tav>
                                        <p:tav tm="100000">
                                          <p:val>
                                            <p:fltVal val="1"/>
                                          </p:val>
                                        </p:tav>
                                      </p:tavLst>
                                    </p:anim>
                                    <p:animScale>
                                      <p:cBhvr>
                                        <p:cTn id="13" dur="26">
                                          <p:stCondLst>
                                            <p:cond delay="650"/>
                                          </p:stCondLst>
                                        </p:cTn>
                                        <p:tgtEl>
                                          <p:spTgt spid="138263"/>
                                        </p:tgtEl>
                                      </p:cBhvr>
                                      <p:to x="100000" y="60000"/>
                                    </p:animScale>
                                    <p:animScale>
                                      <p:cBhvr>
                                        <p:cTn id="14" dur="166" decel="50000">
                                          <p:stCondLst>
                                            <p:cond delay="676"/>
                                          </p:stCondLst>
                                        </p:cTn>
                                        <p:tgtEl>
                                          <p:spTgt spid="138263"/>
                                        </p:tgtEl>
                                      </p:cBhvr>
                                      <p:to x="100000" y="100000"/>
                                    </p:animScale>
                                    <p:animScale>
                                      <p:cBhvr>
                                        <p:cTn id="15" dur="26">
                                          <p:stCondLst>
                                            <p:cond delay="1312"/>
                                          </p:stCondLst>
                                        </p:cTn>
                                        <p:tgtEl>
                                          <p:spTgt spid="138263"/>
                                        </p:tgtEl>
                                      </p:cBhvr>
                                      <p:to x="100000" y="80000"/>
                                    </p:animScale>
                                    <p:animScale>
                                      <p:cBhvr>
                                        <p:cTn id="16" dur="166" decel="50000">
                                          <p:stCondLst>
                                            <p:cond delay="1338"/>
                                          </p:stCondLst>
                                        </p:cTn>
                                        <p:tgtEl>
                                          <p:spTgt spid="138263"/>
                                        </p:tgtEl>
                                      </p:cBhvr>
                                      <p:to x="100000" y="100000"/>
                                    </p:animScale>
                                    <p:animScale>
                                      <p:cBhvr>
                                        <p:cTn id="17" dur="26">
                                          <p:stCondLst>
                                            <p:cond delay="1642"/>
                                          </p:stCondLst>
                                        </p:cTn>
                                        <p:tgtEl>
                                          <p:spTgt spid="138263"/>
                                        </p:tgtEl>
                                      </p:cBhvr>
                                      <p:to x="100000" y="90000"/>
                                    </p:animScale>
                                    <p:animScale>
                                      <p:cBhvr>
                                        <p:cTn id="18" dur="166" decel="50000">
                                          <p:stCondLst>
                                            <p:cond delay="1668"/>
                                          </p:stCondLst>
                                        </p:cTn>
                                        <p:tgtEl>
                                          <p:spTgt spid="138263"/>
                                        </p:tgtEl>
                                      </p:cBhvr>
                                      <p:to x="100000" y="100000"/>
                                    </p:animScale>
                                    <p:animScale>
                                      <p:cBhvr>
                                        <p:cTn id="19" dur="26">
                                          <p:stCondLst>
                                            <p:cond delay="1808"/>
                                          </p:stCondLst>
                                        </p:cTn>
                                        <p:tgtEl>
                                          <p:spTgt spid="138263"/>
                                        </p:tgtEl>
                                      </p:cBhvr>
                                      <p:to x="100000" y="95000"/>
                                    </p:animScale>
                                    <p:animScale>
                                      <p:cBhvr>
                                        <p:cTn id="20" dur="166" decel="50000">
                                          <p:stCondLst>
                                            <p:cond delay="1834"/>
                                          </p:stCondLst>
                                        </p:cTn>
                                        <p:tgtEl>
                                          <p:spTgt spid="13826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body" idx="1"/>
          </p:nvPr>
        </p:nvSpPr>
        <p:spPr>
          <a:xfrm>
            <a:off x="0" y="11038"/>
            <a:ext cx="9906000" cy="6858000"/>
          </a:xfrm>
          <a:solidFill>
            <a:schemeClr val="bg1"/>
          </a:solidFill>
          <a:ln>
            <a:solidFill>
              <a:schemeClr val="accent1">
                <a:lumMod val="20000"/>
                <a:lumOff val="80000"/>
              </a:schemeClr>
            </a:solidFill>
          </a:ln>
        </p:spPr>
        <p:txBody>
          <a:bodyPr/>
          <a:lstStyle/>
          <a:p>
            <a:pPr marL="0" indent="0">
              <a:lnSpc>
                <a:spcPct val="90000"/>
              </a:lnSpc>
              <a:spcBef>
                <a:spcPts val="0"/>
              </a:spcBef>
              <a:buNone/>
              <a:defRPr/>
            </a:pPr>
            <a:r>
              <a:rPr lang="zh-CN" altLang="en-US" sz="2400" b="1" dirty="0">
                <a:solidFill>
                  <a:srgbClr val="002060"/>
                </a:solidFill>
                <a:latin typeface="Times New Roman" panose="02020603050405020304" pitchFamily="18" charset="0"/>
                <a:cs typeface="Times New Roman" panose="02020603050405020304" pitchFamily="18" charset="0"/>
              </a:rPr>
              <a:t>  </a:t>
            </a:r>
            <a:endParaRPr lang="en-US" altLang="zh-CN" sz="2400" b="1" dirty="0">
              <a:solidFill>
                <a:srgbClr val="002060"/>
              </a:solidFill>
              <a:latin typeface="Times New Roman" panose="02020603050405020304" pitchFamily="18" charset="0"/>
              <a:cs typeface="Times New Roman" panose="02020603050405020304" pitchFamily="18" charset="0"/>
            </a:endParaRPr>
          </a:p>
          <a:p>
            <a:pPr marL="400050" lvl="1" indent="0">
              <a:spcBef>
                <a:spcPts val="0"/>
              </a:spcBef>
              <a:buNone/>
            </a:pPr>
            <a:endParaRPr lang="en-US" altLang="zh-CN" sz="24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400050" lvl="1" indent="0">
              <a:spcBef>
                <a:spcPts val="0"/>
              </a:spcBef>
              <a:buNone/>
            </a:pPr>
            <a:r>
              <a:rPr lang="en-US" altLang="zh-CN" sz="24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en-US" altLang="zh-CN" sz="2400" dirty="0" err="1">
                <a:solidFill>
                  <a:srgbClr val="008000"/>
                </a:solidFill>
                <a:highlight>
                  <a:srgbClr val="FFFF00"/>
                </a:highlight>
                <a:latin typeface="楷体" panose="02010609060101010101" pitchFamily="49" charset="-122"/>
                <a:ea typeface="楷体" panose="02010609060101010101" pitchFamily="49" charset="-122"/>
                <a:cs typeface="Times New Roman" panose="02020603050405020304" pitchFamily="18" charset="0"/>
              </a:rPr>
              <a:t>tdate.h</a:t>
            </a:r>
            <a:r>
              <a:rPr lang="en-US" altLang="zh-CN" sz="24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4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这个头文件只存放有关</a:t>
            </a:r>
            <a:r>
              <a:rPr lang="en-US" altLang="zh-CN" sz="2400" dirty="0" err="1">
                <a:solidFill>
                  <a:srgbClr val="008000"/>
                </a:solidFill>
                <a:latin typeface="楷体" panose="02010609060101010101" pitchFamily="49" charset="-122"/>
                <a:ea typeface="楷体" panose="02010609060101010101" pitchFamily="49" charset="-122"/>
                <a:cs typeface="Times New Roman" panose="02020603050405020304" pitchFamily="18" charset="0"/>
              </a:rPr>
              <a:t>Tdate</a:t>
            </a:r>
            <a:r>
              <a:rPr lang="zh-CN" altLang="zh-CN" sz="24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类的定义说明</a:t>
            </a:r>
            <a:endParaRPr lang="zh-CN" altLang="zh-CN" sz="24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400050" lvl="1" indent="0">
              <a:spcBef>
                <a:spcPts val="0"/>
              </a:spcBef>
              <a:buNone/>
            </a:pPr>
            <a:r>
              <a:rPr lang="en-US" altLang="zh-CN" sz="2400" dirty="0">
                <a:solidFill>
                  <a:srgbClr val="0000FF"/>
                </a:solidFill>
                <a:latin typeface="Times New Roman" panose="02020603050405020304" pitchFamily="18" charset="0"/>
                <a:cs typeface="Times New Roman" panose="02020603050405020304" pitchFamily="18" charset="0"/>
              </a:rPr>
              <a:t>#</a:t>
            </a:r>
            <a:r>
              <a:rPr lang="en-US" altLang="zh-CN" sz="2400" dirty="0" err="1">
                <a:solidFill>
                  <a:srgbClr val="0000FF"/>
                </a:solidFill>
                <a:latin typeface="Times New Roman" panose="02020603050405020304" pitchFamily="18" charset="0"/>
                <a:cs typeface="Times New Roman" panose="02020603050405020304" pitchFamily="18" charset="0"/>
              </a:rPr>
              <a:t>ifndef</a:t>
            </a:r>
            <a:r>
              <a:rPr lang="en-US" altLang="zh-CN" sz="2400" dirty="0">
                <a:solidFill>
                  <a:srgbClr val="0000FF"/>
                </a:solidFill>
                <a:latin typeface="Times New Roman" panose="02020603050405020304" pitchFamily="18" charset="0"/>
                <a:cs typeface="Times New Roman" panose="02020603050405020304" pitchFamily="18" charset="0"/>
              </a:rPr>
              <a:t> </a:t>
            </a:r>
            <a:r>
              <a:rPr lang="en-US" altLang="zh-CN" sz="2400" dirty="0" err="1">
                <a:latin typeface="Times New Roman" panose="02020603050405020304" pitchFamily="18" charset="0"/>
                <a:cs typeface="Times New Roman" panose="02020603050405020304" pitchFamily="18" charset="0"/>
              </a:rPr>
              <a:t>Tdate_H</a:t>
            </a:r>
            <a:r>
              <a:rPr lang="en-US" altLang="zh-CN" sz="24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      </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用来避免重复定义</a:t>
            </a:r>
            <a:endPar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400050" lvl="1" indent="0">
              <a:spcBef>
                <a:spcPts val="0"/>
              </a:spcBef>
              <a:buNone/>
            </a:pPr>
            <a:r>
              <a:rPr lang="en-US" altLang="zh-CN" sz="2400" dirty="0">
                <a:solidFill>
                  <a:srgbClr val="0000FF"/>
                </a:solidFill>
                <a:latin typeface="Times New Roman" panose="02020603050405020304" pitchFamily="18" charset="0"/>
                <a:cs typeface="Times New Roman" panose="02020603050405020304" pitchFamily="18" charset="0"/>
              </a:rPr>
              <a:t>#define </a:t>
            </a:r>
            <a:r>
              <a:rPr lang="en-US" altLang="zh-CN" sz="2400" dirty="0" err="1">
                <a:latin typeface="Times New Roman" panose="02020603050405020304" pitchFamily="18" charset="0"/>
                <a:cs typeface="Times New Roman" panose="02020603050405020304" pitchFamily="18" charset="0"/>
              </a:rPr>
              <a:t>Tdate_H</a:t>
            </a:r>
            <a:r>
              <a:rPr lang="en-US" altLang="zh-CN" sz="2400" dirty="0">
                <a:latin typeface="Times New Roman" panose="02020603050405020304" pitchFamily="18" charset="0"/>
                <a:cs typeface="Times New Roman" panose="02020603050405020304" pitchFamily="18" charset="0"/>
              </a:rPr>
              <a:t>		</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 </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不是类的一部分</a:t>
            </a:r>
            <a:endPar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400050" lvl="1" indent="0">
              <a:spcBef>
                <a:spcPts val="0"/>
              </a:spcBef>
              <a:buNone/>
            </a:pPr>
            <a:r>
              <a:rPr lang="en-US" altLang="zh-CN" sz="2400" dirty="0">
                <a:solidFill>
                  <a:srgbClr val="0000FF"/>
                </a:solidFill>
                <a:latin typeface="Times New Roman" panose="02020603050405020304" pitchFamily="18" charset="0"/>
                <a:cs typeface="Times New Roman" panose="02020603050405020304" pitchFamily="18" charset="0"/>
              </a:rPr>
              <a:t>class</a:t>
            </a:r>
            <a:r>
              <a:rPr lang="en-US" altLang="zh-CN" sz="2400" dirty="0">
                <a:latin typeface="Times New Roman" panose="02020603050405020304" pitchFamily="18" charset="0"/>
                <a:cs typeface="Times New Roman" panose="02020603050405020304" pitchFamily="18" charset="0"/>
              </a:rPr>
              <a:t> </a:t>
            </a:r>
            <a:r>
              <a:rPr lang="en-US" altLang="zh-CN" sz="2400" dirty="0" err="1">
                <a:latin typeface="Times New Roman" panose="02020603050405020304" pitchFamily="18" charset="0"/>
                <a:cs typeface="Times New Roman" panose="02020603050405020304" pitchFamily="18" charset="0"/>
              </a:rPr>
              <a:t>Tdate</a:t>
            </a:r>
            <a:endParaRPr lang="zh-CN" altLang="zh-CN" sz="2400" dirty="0">
              <a:latin typeface="Times New Roman" panose="02020603050405020304" pitchFamily="18" charset="0"/>
              <a:cs typeface="Times New Roman" panose="02020603050405020304" pitchFamily="18" charset="0"/>
            </a:endParaRPr>
          </a:p>
          <a:p>
            <a:pPr marL="400050" lvl="1" indent="0">
              <a:spcBef>
                <a:spcPts val="0"/>
              </a:spcBef>
              <a:buNone/>
            </a:pPr>
            <a:r>
              <a:rPr lang="en-US" altLang="zh-CN" sz="2400" dirty="0">
                <a:latin typeface="Times New Roman" panose="02020603050405020304" pitchFamily="18" charset="0"/>
                <a:cs typeface="Times New Roman" panose="02020603050405020304" pitchFamily="18" charset="0"/>
              </a:rPr>
              <a:t>{</a:t>
            </a:r>
            <a:endParaRPr lang="zh-CN" altLang="zh-CN" sz="2400" dirty="0">
              <a:latin typeface="Times New Roman" panose="02020603050405020304" pitchFamily="18" charset="0"/>
              <a:cs typeface="Times New Roman" panose="02020603050405020304" pitchFamily="18" charset="0"/>
            </a:endParaRPr>
          </a:p>
          <a:p>
            <a:pPr marL="400050" lvl="1" indent="0">
              <a:spcBef>
                <a:spcPts val="0"/>
              </a:spcBef>
              <a:buNone/>
            </a:pPr>
            <a:r>
              <a:rPr lang="en-US" altLang="zh-CN" sz="2400" dirty="0">
                <a:solidFill>
                  <a:srgbClr val="0000FF"/>
                </a:solidFill>
                <a:latin typeface="Times New Roman" panose="02020603050405020304" pitchFamily="18" charset="0"/>
                <a:cs typeface="Times New Roman" panose="02020603050405020304" pitchFamily="18" charset="0"/>
              </a:rPr>
              <a:t>public</a:t>
            </a:r>
            <a:r>
              <a:rPr lang="en-US" altLang="zh-CN" sz="2400" dirty="0">
                <a:latin typeface="Times New Roman" panose="02020603050405020304" pitchFamily="18" charset="0"/>
                <a:cs typeface="Times New Roman" panose="02020603050405020304" pitchFamily="18" charset="0"/>
              </a:rPr>
              <a:t>:</a:t>
            </a:r>
            <a:endParaRPr lang="zh-CN" altLang="zh-CN" sz="2400" dirty="0">
              <a:latin typeface="Times New Roman" panose="02020603050405020304" pitchFamily="18" charset="0"/>
              <a:cs typeface="Times New Roman" panose="02020603050405020304" pitchFamily="18" charset="0"/>
            </a:endParaRPr>
          </a:p>
          <a:p>
            <a:pPr marL="400050" lvl="1" indent="0">
              <a:spcBef>
                <a:spcPts val="0"/>
              </a:spcBef>
              <a:buNone/>
            </a:pPr>
            <a:r>
              <a:rPr lang="en-US" altLang="zh-CN" sz="2400" dirty="0">
                <a:latin typeface="Times New Roman" panose="02020603050405020304" pitchFamily="18" charset="0"/>
                <a:cs typeface="Times New Roman" panose="02020603050405020304" pitchFamily="18" charset="0"/>
              </a:rPr>
              <a:t>	</a:t>
            </a:r>
            <a:r>
              <a:rPr lang="en-US" altLang="zh-CN" sz="2400" dirty="0">
                <a:solidFill>
                  <a:srgbClr val="0000FF"/>
                </a:solidFill>
                <a:latin typeface="Times New Roman" panose="02020603050405020304" pitchFamily="18" charset="0"/>
                <a:cs typeface="Times New Roman" panose="02020603050405020304" pitchFamily="18" charset="0"/>
              </a:rPr>
              <a:t>void</a:t>
            </a:r>
            <a:r>
              <a:rPr lang="en-US" altLang="zh-CN" sz="2400" dirty="0">
                <a:latin typeface="Times New Roman" panose="02020603050405020304" pitchFamily="18" charset="0"/>
                <a:cs typeface="Times New Roman" panose="02020603050405020304" pitchFamily="18" charset="0"/>
              </a:rPr>
              <a:t> set(</a:t>
            </a:r>
            <a:r>
              <a:rPr lang="en-US" altLang="zh-CN" sz="2400" dirty="0" err="1">
                <a:solidFill>
                  <a:srgbClr val="0000FF"/>
                </a:solidFill>
                <a:latin typeface="Times New Roman" panose="02020603050405020304" pitchFamily="18" charset="0"/>
                <a:cs typeface="Times New Roman" panose="02020603050405020304" pitchFamily="18" charset="0"/>
              </a:rPr>
              <a:t>int</a:t>
            </a:r>
            <a:r>
              <a:rPr lang="en-US" altLang="zh-CN" sz="2400" dirty="0" err="1">
                <a:latin typeface="Times New Roman" panose="02020603050405020304" pitchFamily="18" charset="0"/>
                <a:cs typeface="Times New Roman" panose="02020603050405020304" pitchFamily="18" charset="0"/>
              </a:rPr>
              <a:t>,</a:t>
            </a:r>
            <a:r>
              <a:rPr lang="en-US" altLang="zh-CN" sz="2400" dirty="0" err="1">
                <a:solidFill>
                  <a:srgbClr val="0000FF"/>
                </a:solidFill>
                <a:latin typeface="Times New Roman" panose="02020603050405020304" pitchFamily="18" charset="0"/>
                <a:cs typeface="Times New Roman" panose="02020603050405020304" pitchFamily="18" charset="0"/>
              </a:rPr>
              <a:t>int</a:t>
            </a:r>
            <a:r>
              <a:rPr lang="en-US" altLang="zh-CN" sz="2400" dirty="0" err="1">
                <a:latin typeface="Times New Roman" panose="02020603050405020304" pitchFamily="18" charset="0"/>
                <a:cs typeface="Times New Roman" panose="02020603050405020304" pitchFamily="18" charset="0"/>
              </a:rPr>
              <a:t>,</a:t>
            </a:r>
            <a:r>
              <a:rPr lang="en-US" altLang="zh-CN" sz="2400" dirty="0" err="1">
                <a:solidFill>
                  <a:srgbClr val="0000FF"/>
                </a:solidFill>
                <a:latin typeface="Times New Roman" panose="02020603050405020304" pitchFamily="18" charset="0"/>
                <a:cs typeface="Times New Roman" panose="02020603050405020304" pitchFamily="18" charset="0"/>
              </a:rPr>
              <a:t>int</a:t>
            </a:r>
            <a:r>
              <a:rPr lang="en-US" altLang="zh-CN" sz="2400" dirty="0">
                <a:latin typeface="Times New Roman" panose="02020603050405020304" pitchFamily="18" charset="0"/>
                <a:cs typeface="Times New Roman" panose="02020603050405020304" pitchFamily="18" charset="0"/>
              </a:rPr>
              <a:t>);	     </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成员函数原型</a:t>
            </a:r>
            <a:endPar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400050" lvl="1" indent="0">
              <a:spcBef>
                <a:spcPts val="0"/>
              </a:spcBef>
              <a:buNone/>
            </a:pPr>
            <a:r>
              <a:rPr lang="en-US" altLang="zh-CN" sz="2400" dirty="0">
                <a:latin typeface="Times New Roman" panose="02020603050405020304" pitchFamily="18" charset="0"/>
                <a:cs typeface="Times New Roman" panose="02020603050405020304" pitchFamily="18" charset="0"/>
              </a:rPr>
              <a:t>	</a:t>
            </a:r>
            <a:r>
              <a:rPr lang="en-US" altLang="zh-CN" sz="2400" dirty="0">
                <a:solidFill>
                  <a:srgbClr val="0000FF"/>
                </a:solidFill>
                <a:latin typeface="Times New Roman" panose="02020603050405020304" pitchFamily="18" charset="0"/>
                <a:cs typeface="Times New Roman" panose="02020603050405020304" pitchFamily="18" charset="0"/>
              </a:rPr>
              <a:t>int </a:t>
            </a:r>
            <a:r>
              <a:rPr lang="en-US" altLang="zh-CN" sz="2400" dirty="0" err="1">
                <a:latin typeface="Times New Roman" panose="02020603050405020304" pitchFamily="18" charset="0"/>
                <a:cs typeface="Times New Roman" panose="02020603050405020304" pitchFamily="18" charset="0"/>
              </a:rPr>
              <a:t>isLeapYear</a:t>
            </a:r>
            <a:r>
              <a:rPr lang="en-US" altLang="zh-CN" sz="2400" dirty="0">
                <a:latin typeface="Times New Roman" panose="02020603050405020304" pitchFamily="18" charset="0"/>
                <a:cs typeface="Times New Roman" panose="02020603050405020304" pitchFamily="18" charset="0"/>
              </a:rPr>
              <a:t>();</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 </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成员函数原型</a:t>
            </a:r>
            <a:endParaRPr lang="zh-CN" altLang="zh-CN" sz="2400" dirty="0">
              <a:latin typeface="Times New Roman" panose="02020603050405020304" pitchFamily="18" charset="0"/>
              <a:cs typeface="Times New Roman" panose="02020603050405020304" pitchFamily="18" charset="0"/>
            </a:endParaRPr>
          </a:p>
          <a:p>
            <a:pPr marL="400050" lvl="1" indent="0">
              <a:spcBef>
                <a:spcPts val="0"/>
              </a:spcBef>
              <a:buNone/>
            </a:pPr>
            <a:r>
              <a:rPr lang="en-US" altLang="zh-CN" sz="2400" dirty="0">
                <a:latin typeface="Times New Roman" panose="02020603050405020304" pitchFamily="18" charset="0"/>
                <a:cs typeface="Times New Roman" panose="02020603050405020304" pitchFamily="18" charset="0"/>
              </a:rPr>
              <a:t>	</a:t>
            </a:r>
            <a:r>
              <a:rPr lang="en-US" altLang="zh-CN" sz="2400" dirty="0">
                <a:solidFill>
                  <a:srgbClr val="0000FF"/>
                </a:solidFill>
                <a:latin typeface="Times New Roman" panose="02020603050405020304" pitchFamily="18" charset="0"/>
                <a:cs typeface="Times New Roman" panose="02020603050405020304" pitchFamily="18" charset="0"/>
              </a:rPr>
              <a:t>void</a:t>
            </a:r>
            <a:r>
              <a:rPr lang="en-US" altLang="zh-CN" sz="2400" dirty="0">
                <a:latin typeface="Times New Roman" panose="02020603050405020304" pitchFamily="18" charset="0"/>
                <a:cs typeface="Times New Roman" panose="02020603050405020304" pitchFamily="18" charset="0"/>
              </a:rPr>
              <a:t> print();</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 </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成员函数原型</a:t>
            </a:r>
            <a:endParaRPr lang="zh-CN" altLang="zh-CN" sz="2400" dirty="0">
              <a:latin typeface="Times New Roman" panose="02020603050405020304" pitchFamily="18" charset="0"/>
              <a:cs typeface="Times New Roman" panose="02020603050405020304" pitchFamily="18" charset="0"/>
            </a:endParaRPr>
          </a:p>
          <a:p>
            <a:pPr marL="400050" lvl="1" indent="0">
              <a:spcBef>
                <a:spcPts val="0"/>
              </a:spcBef>
              <a:buNone/>
            </a:pPr>
            <a:r>
              <a:rPr lang="en-US" altLang="zh-CN" sz="2400" dirty="0">
                <a:solidFill>
                  <a:srgbClr val="0000FF"/>
                </a:solidFill>
                <a:latin typeface="Times New Roman" panose="02020603050405020304" pitchFamily="18" charset="0"/>
                <a:cs typeface="Times New Roman" panose="02020603050405020304" pitchFamily="18" charset="0"/>
              </a:rPr>
              <a:t>private</a:t>
            </a:r>
            <a:r>
              <a:rPr lang="en-US" altLang="zh-CN" sz="2400" dirty="0">
                <a:latin typeface="Times New Roman" panose="02020603050405020304" pitchFamily="18" charset="0"/>
                <a:cs typeface="Times New Roman" panose="02020603050405020304" pitchFamily="18" charset="0"/>
              </a:rPr>
              <a:t>:</a:t>
            </a:r>
            <a:endParaRPr lang="zh-CN" altLang="zh-CN" sz="2400" dirty="0">
              <a:latin typeface="Times New Roman" panose="02020603050405020304" pitchFamily="18" charset="0"/>
              <a:cs typeface="Times New Roman" panose="02020603050405020304" pitchFamily="18" charset="0"/>
            </a:endParaRPr>
          </a:p>
          <a:p>
            <a:pPr marL="400050" lvl="1" indent="0">
              <a:spcBef>
                <a:spcPts val="0"/>
              </a:spcBef>
              <a:buNone/>
            </a:pPr>
            <a:r>
              <a:rPr lang="en-US" altLang="zh-CN" sz="2400" dirty="0">
                <a:latin typeface="Times New Roman" panose="02020603050405020304" pitchFamily="18" charset="0"/>
                <a:cs typeface="Times New Roman" panose="02020603050405020304" pitchFamily="18" charset="0"/>
              </a:rPr>
              <a:t>	</a:t>
            </a:r>
            <a:r>
              <a:rPr lang="en-US" altLang="zh-CN" sz="2400" dirty="0">
                <a:solidFill>
                  <a:srgbClr val="0000FF"/>
                </a:solidFill>
                <a:latin typeface="Times New Roman" panose="02020603050405020304" pitchFamily="18" charset="0"/>
                <a:cs typeface="Times New Roman" panose="02020603050405020304" pitchFamily="18" charset="0"/>
              </a:rPr>
              <a:t>int</a:t>
            </a:r>
            <a:r>
              <a:rPr lang="en-US" altLang="zh-CN" sz="2400" dirty="0">
                <a:latin typeface="Times New Roman" panose="02020603050405020304" pitchFamily="18" charset="0"/>
                <a:cs typeface="Times New Roman" panose="02020603050405020304" pitchFamily="18" charset="0"/>
              </a:rPr>
              <a:t> month;</a:t>
            </a:r>
            <a:endParaRPr lang="zh-CN" altLang="zh-CN" sz="2400" dirty="0">
              <a:latin typeface="Times New Roman" panose="02020603050405020304" pitchFamily="18" charset="0"/>
              <a:cs typeface="Times New Roman" panose="02020603050405020304" pitchFamily="18" charset="0"/>
            </a:endParaRPr>
          </a:p>
          <a:p>
            <a:pPr marL="400050" lvl="1" indent="0">
              <a:spcBef>
                <a:spcPts val="0"/>
              </a:spcBef>
              <a:buNone/>
            </a:pPr>
            <a:r>
              <a:rPr lang="en-US" altLang="zh-CN" sz="2400" dirty="0">
                <a:latin typeface="Times New Roman" panose="02020603050405020304" pitchFamily="18" charset="0"/>
                <a:cs typeface="Times New Roman" panose="02020603050405020304" pitchFamily="18" charset="0"/>
              </a:rPr>
              <a:t>	</a:t>
            </a:r>
            <a:r>
              <a:rPr lang="en-US" altLang="zh-CN" sz="2400" dirty="0">
                <a:solidFill>
                  <a:srgbClr val="0000FF"/>
                </a:solidFill>
                <a:latin typeface="Times New Roman" panose="02020603050405020304" pitchFamily="18" charset="0"/>
                <a:cs typeface="Times New Roman" panose="02020603050405020304" pitchFamily="18" charset="0"/>
              </a:rPr>
              <a:t>int</a:t>
            </a:r>
            <a:r>
              <a:rPr lang="en-US" altLang="zh-CN" sz="2400" dirty="0">
                <a:latin typeface="Times New Roman" panose="02020603050405020304" pitchFamily="18" charset="0"/>
                <a:cs typeface="Times New Roman" panose="02020603050405020304" pitchFamily="18" charset="0"/>
              </a:rPr>
              <a:t> day;</a:t>
            </a:r>
            <a:endParaRPr lang="zh-CN" altLang="zh-CN" sz="2400" dirty="0">
              <a:latin typeface="Times New Roman" panose="02020603050405020304" pitchFamily="18" charset="0"/>
              <a:cs typeface="Times New Roman" panose="02020603050405020304" pitchFamily="18" charset="0"/>
            </a:endParaRPr>
          </a:p>
          <a:p>
            <a:pPr marL="400050" lvl="1" indent="0">
              <a:spcBef>
                <a:spcPts val="0"/>
              </a:spcBef>
              <a:buNone/>
            </a:pPr>
            <a:r>
              <a:rPr lang="en-US" altLang="zh-CN" sz="2400" dirty="0">
                <a:latin typeface="Times New Roman" panose="02020603050405020304" pitchFamily="18" charset="0"/>
                <a:cs typeface="Times New Roman" panose="02020603050405020304" pitchFamily="18" charset="0"/>
              </a:rPr>
              <a:t>	</a:t>
            </a:r>
            <a:r>
              <a:rPr lang="en-US" altLang="zh-CN" sz="2400" dirty="0">
                <a:solidFill>
                  <a:srgbClr val="0000FF"/>
                </a:solidFill>
                <a:latin typeface="Times New Roman" panose="02020603050405020304" pitchFamily="18" charset="0"/>
                <a:cs typeface="Times New Roman" panose="02020603050405020304" pitchFamily="18" charset="0"/>
              </a:rPr>
              <a:t>int</a:t>
            </a:r>
            <a:r>
              <a:rPr lang="en-US" altLang="zh-CN" sz="2400" dirty="0">
                <a:latin typeface="Times New Roman" panose="02020603050405020304" pitchFamily="18" charset="0"/>
                <a:cs typeface="Times New Roman" panose="02020603050405020304" pitchFamily="18" charset="0"/>
              </a:rPr>
              <a:t> year;</a:t>
            </a:r>
            <a:endParaRPr lang="zh-CN" altLang="zh-CN" sz="2400" dirty="0">
              <a:latin typeface="Times New Roman" panose="02020603050405020304" pitchFamily="18" charset="0"/>
              <a:cs typeface="Times New Roman" panose="02020603050405020304" pitchFamily="18" charset="0"/>
            </a:endParaRPr>
          </a:p>
          <a:p>
            <a:pPr marL="400050" lvl="1" indent="0">
              <a:spcBef>
                <a:spcPts val="0"/>
              </a:spcBef>
              <a:buNone/>
            </a:pPr>
            <a:r>
              <a:rPr lang="en-US" altLang="zh-CN" sz="2400" dirty="0">
                <a:latin typeface="Times New Roman" panose="02020603050405020304" pitchFamily="18" charset="0"/>
                <a:cs typeface="Times New Roman" panose="02020603050405020304" pitchFamily="18" charset="0"/>
              </a:rPr>
              <a:t>};				      </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en-US" altLang="zh-CN" sz="2000" dirty="0" err="1">
                <a:solidFill>
                  <a:srgbClr val="008000"/>
                </a:solidFill>
                <a:latin typeface="楷体" panose="02010609060101010101" pitchFamily="49" charset="-122"/>
                <a:ea typeface="楷体" panose="02010609060101010101" pitchFamily="49" charset="-122"/>
                <a:cs typeface="Times New Roman" panose="02020603050405020304" pitchFamily="18" charset="0"/>
              </a:rPr>
              <a:t>Tdate</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类定义的结束</a:t>
            </a:r>
            <a:endPar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400050" lvl="1" indent="0">
              <a:spcBef>
                <a:spcPts val="0"/>
              </a:spcBef>
              <a:buNone/>
            </a:pPr>
            <a:r>
              <a:rPr lang="en-US" altLang="zh-CN" sz="2400" dirty="0">
                <a:solidFill>
                  <a:srgbClr val="0000FF"/>
                </a:solidFill>
                <a:latin typeface="Times New Roman" panose="02020603050405020304" pitchFamily="18" charset="0"/>
                <a:cs typeface="Times New Roman" panose="02020603050405020304" pitchFamily="18" charset="0"/>
              </a:rPr>
              <a:t>#endif</a:t>
            </a:r>
            <a:r>
              <a:rPr lang="en-US" altLang="zh-CN" sz="2400" dirty="0">
                <a:latin typeface="Times New Roman" panose="02020603050405020304" pitchFamily="18" charset="0"/>
                <a:cs typeface="Times New Roman" panose="02020603050405020304" pitchFamily="18" charset="0"/>
              </a:rPr>
              <a:t>			      </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en-US" altLang="zh-CN" sz="2000" dirty="0" err="1">
                <a:solidFill>
                  <a:srgbClr val="008000"/>
                </a:solidFill>
                <a:latin typeface="楷体" panose="02010609060101010101" pitchFamily="49" charset="-122"/>
                <a:ea typeface="楷体" panose="02010609060101010101" pitchFamily="49" charset="-122"/>
                <a:cs typeface="Times New Roman" panose="02020603050405020304" pitchFamily="18" charset="0"/>
              </a:rPr>
              <a:t>Tdate_H</a:t>
            </a:r>
            <a:endPar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457200" lvl="1" indent="0">
              <a:lnSpc>
                <a:spcPct val="90000"/>
              </a:lnSpc>
              <a:spcBef>
                <a:spcPts val="0"/>
              </a:spcBef>
              <a:buNone/>
              <a:defRPr/>
            </a:pPr>
            <a:endParaRPr lang="en-US" sz="2400" b="1" dirty="0">
              <a:latin typeface="Times New Roman" panose="02020603050405020304" pitchFamily="18" charset="0"/>
              <a:cs typeface="Times New Roman" panose="02020603050405020304" pitchFamily="18" charset="0"/>
            </a:endParaRPr>
          </a:p>
        </p:txBody>
      </p:sp>
      <p:sp>
        <p:nvSpPr>
          <p:cNvPr id="4" name="矩形 3"/>
          <p:cNvSpPr/>
          <p:nvPr/>
        </p:nvSpPr>
        <p:spPr bwMode="auto">
          <a:xfrm>
            <a:off x="344488" y="1177702"/>
            <a:ext cx="2592288" cy="648072"/>
          </a:xfrm>
          <a:prstGeom prst="rect">
            <a:avLst/>
          </a:prstGeom>
          <a:noFill/>
          <a:ln w="28575"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ahoma" panose="020B0604030504040204" pitchFamily="34" charset="0"/>
              <a:ea typeface="宋体" panose="02010600030101010101" pitchFamily="2" charset="-122"/>
            </a:endParaRPr>
          </a:p>
        </p:txBody>
      </p:sp>
      <p:sp>
        <p:nvSpPr>
          <p:cNvPr id="5" name="矩形 4"/>
          <p:cNvSpPr/>
          <p:nvPr/>
        </p:nvSpPr>
        <p:spPr bwMode="auto">
          <a:xfrm>
            <a:off x="344488" y="5852889"/>
            <a:ext cx="1152128" cy="432048"/>
          </a:xfrm>
          <a:prstGeom prst="rect">
            <a:avLst/>
          </a:prstGeom>
          <a:noFill/>
          <a:ln w="28575" cap="flat" cmpd="sng" algn="ctr">
            <a:solidFill>
              <a:schemeClr val="accent1"/>
            </a:solidFill>
            <a:prstDash val="solid"/>
            <a:round/>
            <a:headEnd type="none" w="sm" len="sm"/>
            <a:tailEnd type="none" w="sm" len="sm"/>
          </a:ln>
          <a:effectLst/>
        </p:spPr>
        <p:txBody>
          <a:bodyPr vert="horz" wrap="square" lIns="91440" tIns="45720" rIns="91440" bIns="45720" numCol="1" rtlCol="0"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ahoma" panose="020B0604030504040204" pitchFamily="34" charset="0"/>
              <a:ea typeface="宋体" panose="02010600030101010101" pitchFamily="2" charset="-122"/>
            </a:endParaRPr>
          </a:p>
        </p:txBody>
      </p:sp>
      <p:sp>
        <p:nvSpPr>
          <p:cNvPr id="7" name="卷形: 水平 6"/>
          <p:cNvSpPr/>
          <p:nvPr/>
        </p:nvSpPr>
        <p:spPr bwMode="auto">
          <a:xfrm>
            <a:off x="75654" y="11038"/>
            <a:ext cx="9754691" cy="784051"/>
          </a:xfrm>
          <a:prstGeom prst="horizontalScroll">
            <a:avLst/>
          </a:prstGeom>
          <a:solidFill>
            <a:srgbClr val="7030A0"/>
          </a:solidFill>
          <a:ln w="9525" cap="flat" cmpd="sng" algn="ctr">
            <a:solidFill>
              <a:schemeClr val="accent1">
                <a:lumMod val="20000"/>
                <a:lumOff val="80000"/>
              </a:schemeClr>
            </a:solidFill>
            <a:prstDash val="solid"/>
            <a:round/>
            <a:headEnd type="none" w="sm" len="sm"/>
            <a:tailEnd type="none" w="sm" len="sm"/>
          </a:ln>
          <a:effectLst/>
        </p:spPr>
        <p:txBody>
          <a:bodyPr vert="horz" wrap="square" lIns="91440" tIns="45720" rIns="91440" bIns="45720" numCol="1" rtlCol="0" anchor="t" anchorCtr="0" compatLnSpc="1"/>
          <a:lstStyle/>
          <a:p>
            <a:pPr eaLnBrk="1" hangingPunct="1"/>
            <a:r>
              <a:rPr lang="en-US" altLang="zh-CN" sz="2400" b="1" dirty="0">
                <a:solidFill>
                  <a:schemeClr val="tx2">
                    <a:lumMod val="20000"/>
                    <a:lumOff val="80000"/>
                  </a:schemeClr>
                </a:solidFill>
                <a:latin typeface="华文新魏" pitchFamily="2" charset="-122"/>
                <a:ea typeface="华文新魏" pitchFamily="2" charset="-122"/>
              </a:rPr>
              <a:t>1.</a:t>
            </a:r>
            <a:r>
              <a:rPr lang="zh-CN" altLang="en-US" sz="2400" b="1" dirty="0">
                <a:solidFill>
                  <a:schemeClr val="tx2">
                    <a:lumMod val="20000"/>
                    <a:lumOff val="80000"/>
                  </a:schemeClr>
                </a:solidFill>
                <a:latin typeface="华文新魏" pitchFamily="2" charset="-122"/>
                <a:ea typeface="华文新魏" pitchFamily="2" charset="-122"/>
              </a:rPr>
              <a:t> 定义头文件：包含类的说明，内联函数的原型和定义</a:t>
            </a:r>
            <a:endParaRPr kumimoji="0" lang="zh-CN" altLang="en-US" sz="2400" b="0" i="0" u="none" strike="noStrike" cap="none" normalizeH="0" baseline="0" dirty="0">
              <a:ln>
                <a:noFill/>
              </a:ln>
              <a:solidFill>
                <a:schemeClr val="tx2">
                  <a:lumMod val="20000"/>
                  <a:lumOff val="80000"/>
                </a:schemeClr>
              </a:solidFill>
            </a:endParaRPr>
          </a:p>
        </p:txBody>
      </p:sp>
      <p:sp>
        <p:nvSpPr>
          <p:cNvPr id="8" name="文本框 7"/>
          <p:cNvSpPr txBox="1"/>
          <p:nvPr/>
        </p:nvSpPr>
        <p:spPr>
          <a:xfrm>
            <a:off x="2936776" y="1879898"/>
            <a:ext cx="6768752" cy="923330"/>
          </a:xfrm>
          <a:prstGeom prst="rect">
            <a:avLst/>
          </a:prstGeom>
          <a:solidFill>
            <a:schemeClr val="accent1">
              <a:lumMod val="20000"/>
              <a:lumOff val="80000"/>
            </a:schemeClr>
          </a:solidFill>
          <a:ln>
            <a:solidFill>
              <a:schemeClr val="accent1">
                <a:lumMod val="75000"/>
              </a:schemeClr>
            </a:solidFill>
          </a:ln>
        </p:spPr>
        <p:txBody>
          <a:bodyPr wrap="square" rtlCol="0">
            <a:spAutoFit/>
          </a:bodyPr>
          <a:lstStyle/>
          <a:p>
            <a:r>
              <a:rPr lang="zh-CN" altLang="en-US" b="1" dirty="0">
                <a:solidFill>
                  <a:srgbClr val="002060"/>
                </a:solidFill>
                <a:latin typeface="楷体" panose="02010609060101010101" pitchFamily="49" charset="-122"/>
                <a:ea typeface="楷体" panose="02010609060101010101" pitchFamily="49" charset="-122"/>
              </a:rPr>
              <a:t>前两行的作用：如果一个程序系统中的多个文件均包含</a:t>
            </a:r>
            <a:r>
              <a:rPr lang="en-US" altLang="zh-CN" b="1" dirty="0" err="1">
                <a:solidFill>
                  <a:srgbClr val="002060"/>
                </a:solidFill>
                <a:latin typeface="楷体" panose="02010609060101010101" pitchFamily="49" charset="-122"/>
                <a:ea typeface="楷体" panose="02010609060101010101" pitchFamily="49" charset="-122"/>
              </a:rPr>
              <a:t>Tdate</a:t>
            </a:r>
            <a:r>
              <a:rPr lang="zh-CN" altLang="en-US" b="1" dirty="0">
                <a:solidFill>
                  <a:srgbClr val="002060"/>
                </a:solidFill>
                <a:latin typeface="楷体" panose="02010609060101010101" pitchFamily="49" charset="-122"/>
                <a:ea typeface="楷体" panose="02010609060101010101" pitchFamily="49" charset="-122"/>
              </a:rPr>
              <a:t>类，则在编译时可避免</a:t>
            </a:r>
            <a:r>
              <a:rPr lang="en-US" altLang="zh-CN" b="1" dirty="0" err="1">
                <a:solidFill>
                  <a:srgbClr val="002060"/>
                </a:solidFill>
                <a:latin typeface="楷体" panose="02010609060101010101" pitchFamily="49" charset="-122"/>
                <a:ea typeface="楷体" panose="02010609060101010101" pitchFamily="49" charset="-122"/>
              </a:rPr>
              <a:t>Tdate</a:t>
            </a:r>
            <a:r>
              <a:rPr lang="zh-CN" altLang="en-US" b="1" dirty="0">
                <a:solidFill>
                  <a:srgbClr val="002060"/>
                </a:solidFill>
                <a:latin typeface="楷体" panose="02010609060101010101" pitchFamily="49" charset="-122"/>
                <a:ea typeface="楷体" panose="02010609060101010101" pitchFamily="49" charset="-122"/>
              </a:rPr>
              <a:t>类中标识符的重复定义。如果已定义，可使编译器跳过</a:t>
            </a:r>
            <a:r>
              <a:rPr lang="en-US" altLang="zh-CN" b="1" dirty="0">
                <a:solidFill>
                  <a:srgbClr val="002060"/>
                </a:solidFill>
                <a:latin typeface="楷体" panose="02010609060101010101" pitchFamily="49" charset="-122"/>
                <a:ea typeface="楷体" panose="02010609060101010101" pitchFamily="49" charset="-122"/>
              </a:rPr>
              <a:t>#endif</a:t>
            </a:r>
            <a:r>
              <a:rPr lang="zh-CN" altLang="en-US" b="1" dirty="0">
                <a:solidFill>
                  <a:srgbClr val="002060"/>
                </a:solidFill>
                <a:latin typeface="楷体" panose="02010609060101010101" pitchFamily="49" charset="-122"/>
                <a:ea typeface="楷体" panose="02010609060101010101" pitchFamily="49" charset="-122"/>
              </a:rPr>
              <a:t>之前的所有行。</a:t>
            </a:r>
            <a:endParaRPr lang="zh-CN" altLang="en-US" b="1" dirty="0">
              <a:solidFill>
                <a:srgbClr val="002060"/>
              </a:solidFill>
              <a:latin typeface="楷体" panose="02010609060101010101" pitchFamily="49" charset="-122"/>
              <a:ea typeface="楷体" panose="02010609060101010101" pitchFamily="49"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body" idx="1"/>
          </p:nvPr>
        </p:nvSpPr>
        <p:spPr>
          <a:xfrm>
            <a:off x="46650" y="39613"/>
            <a:ext cx="9821795" cy="6730330"/>
          </a:xfrm>
          <a:solidFill>
            <a:schemeClr val="bg1"/>
          </a:solidFill>
          <a:ln>
            <a:solidFill>
              <a:schemeClr val="accent1">
                <a:lumMod val="75000"/>
              </a:schemeClr>
            </a:solidFill>
          </a:ln>
        </p:spPr>
        <p:txBody>
          <a:bodyPr lIns="180000"/>
          <a:lstStyle/>
          <a:p>
            <a:pPr marL="0" indent="0">
              <a:lnSpc>
                <a:spcPct val="90000"/>
              </a:lnSpc>
              <a:spcBef>
                <a:spcPts val="0"/>
              </a:spcBef>
              <a:buNone/>
              <a:defRPr/>
            </a:pPr>
            <a:r>
              <a:rPr lang="zh-CN" altLang="en-US" sz="2400" b="1" dirty="0">
                <a:solidFill>
                  <a:srgbClr val="002060"/>
                </a:solidFill>
                <a:latin typeface="Times New Roman" panose="02020603050405020304" pitchFamily="18" charset="0"/>
                <a:cs typeface="Times New Roman" panose="02020603050405020304" pitchFamily="18" charset="0"/>
              </a:rPr>
              <a:t>  </a:t>
            </a:r>
            <a:endParaRPr lang="en-US" altLang="zh-CN" sz="2400" b="1" dirty="0">
              <a:solidFill>
                <a:srgbClr val="002060"/>
              </a:solidFill>
              <a:latin typeface="Times New Roman" panose="02020603050405020304" pitchFamily="18" charset="0"/>
              <a:cs typeface="Times New Roman" panose="02020603050405020304" pitchFamily="18" charset="0"/>
            </a:endParaRPr>
          </a:p>
          <a:p>
            <a:pPr marL="400050" lvl="1" indent="0">
              <a:spcBef>
                <a:spcPts val="0"/>
              </a:spcBef>
              <a:buNone/>
            </a:pPr>
            <a:endParaRPr lang="en-US" altLang="zh-CN" sz="24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0" indent="0">
              <a:buNone/>
            </a:pPr>
            <a:r>
              <a:rPr lang="en-US" altLang="zh-CN" sz="24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en-US" altLang="zh-CN" sz="2400" dirty="0">
                <a:solidFill>
                  <a:srgbClr val="008000"/>
                </a:solidFill>
                <a:highlight>
                  <a:srgbClr val="FFFF00"/>
                </a:highlight>
                <a:latin typeface="楷体" panose="02010609060101010101" pitchFamily="49" charset="-122"/>
                <a:ea typeface="楷体" panose="02010609060101010101" pitchFamily="49" charset="-122"/>
                <a:cs typeface="Times New Roman" panose="02020603050405020304" pitchFamily="18" charset="0"/>
              </a:rPr>
              <a:t>tdate.cpp</a:t>
            </a:r>
            <a:r>
              <a:rPr lang="en-US" altLang="zh-CN" sz="24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4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类</a:t>
            </a:r>
            <a:r>
              <a:rPr lang="en-US" altLang="zh-CN" sz="2400" dirty="0" err="1">
                <a:solidFill>
                  <a:srgbClr val="008000"/>
                </a:solidFill>
                <a:latin typeface="楷体" panose="02010609060101010101" pitchFamily="49" charset="-122"/>
                <a:ea typeface="楷体" panose="02010609060101010101" pitchFamily="49" charset="-122"/>
                <a:cs typeface="Times New Roman" panose="02020603050405020304" pitchFamily="18" charset="0"/>
              </a:rPr>
              <a:t>Tdate</a:t>
            </a:r>
            <a:r>
              <a:rPr lang="zh-CN" altLang="zh-CN" sz="24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的实现部分</a:t>
            </a:r>
            <a:endParaRPr lang="zh-CN" altLang="zh-CN" sz="24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0" indent="0">
              <a:buNone/>
            </a:pPr>
            <a:r>
              <a:rPr lang="en-US" altLang="zh-CN" sz="2400" dirty="0">
                <a:solidFill>
                  <a:srgbClr val="0000FF"/>
                </a:solidFill>
                <a:latin typeface="Times New Roman" panose="02020603050405020304" pitchFamily="18" charset="0"/>
                <a:cs typeface="Times New Roman" panose="02020603050405020304" pitchFamily="18" charset="0"/>
              </a:rPr>
              <a:t>#include</a:t>
            </a:r>
            <a:r>
              <a:rPr lang="en-US" altLang="zh-CN" sz="2400" dirty="0">
                <a:latin typeface="Times New Roman" panose="02020603050405020304" pitchFamily="18" charset="0"/>
                <a:cs typeface="Times New Roman" panose="02020603050405020304" pitchFamily="18" charset="0"/>
              </a:rPr>
              <a:t>&lt;iostream&gt;   </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因为</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tdate.cpp</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文件要访问运算符</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&lt;&lt; </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和</a:t>
            </a:r>
            <a:r>
              <a:rPr lang="en-US" altLang="zh-CN" sz="2000" dirty="0" err="1">
                <a:solidFill>
                  <a:srgbClr val="008000"/>
                </a:solidFill>
                <a:latin typeface="楷体" panose="02010609060101010101" pitchFamily="49" charset="-122"/>
                <a:ea typeface="楷体" panose="02010609060101010101" pitchFamily="49" charset="-122"/>
                <a:cs typeface="Times New Roman" panose="02020603050405020304" pitchFamily="18" charset="0"/>
              </a:rPr>
              <a:t>ostream</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类对象</a:t>
            </a:r>
            <a:r>
              <a:rPr lang="en-US" altLang="zh-CN" sz="2000" dirty="0" err="1">
                <a:solidFill>
                  <a:srgbClr val="008000"/>
                </a:solidFill>
                <a:latin typeface="楷体" panose="02010609060101010101" pitchFamily="49" charset="-122"/>
                <a:ea typeface="楷体" panose="02010609060101010101" pitchFamily="49" charset="-122"/>
                <a:cs typeface="Times New Roman" panose="02020603050405020304" pitchFamily="18" charset="0"/>
              </a:rPr>
              <a:t>cout</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，而这二者都是定义在</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iostream</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类中的，所以包含</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iostream</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头文件</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0" indent="0">
              <a:buNone/>
            </a:pPr>
            <a:r>
              <a:rPr lang="en-US" altLang="zh-CN" sz="2400" dirty="0">
                <a:latin typeface="Times New Roman" panose="02020603050405020304" pitchFamily="18" charset="0"/>
                <a:cs typeface="Times New Roman" panose="02020603050405020304" pitchFamily="18" charset="0"/>
              </a:rPr>
              <a:t> </a:t>
            </a:r>
            <a:r>
              <a:rPr lang="en-US" altLang="zh-CN" sz="2400" dirty="0">
                <a:solidFill>
                  <a:srgbClr val="0000FF"/>
                </a:solidFill>
                <a:highlight>
                  <a:srgbClr val="00FFFF"/>
                </a:highlight>
                <a:latin typeface="Times New Roman" panose="02020603050405020304" pitchFamily="18" charset="0"/>
                <a:cs typeface="Times New Roman" panose="02020603050405020304" pitchFamily="18" charset="0"/>
              </a:rPr>
              <a:t>#</a:t>
            </a:r>
            <a:r>
              <a:rPr lang="en-US" altLang="zh-CN" sz="2400" dirty="0" err="1">
                <a:solidFill>
                  <a:srgbClr val="0000FF"/>
                </a:solidFill>
                <a:highlight>
                  <a:srgbClr val="00FFFF"/>
                </a:highlight>
                <a:latin typeface="Times New Roman" panose="02020603050405020304" pitchFamily="18" charset="0"/>
                <a:cs typeface="Times New Roman" panose="02020603050405020304" pitchFamily="18" charset="0"/>
              </a:rPr>
              <a:t>include</a:t>
            </a:r>
            <a:r>
              <a:rPr lang="en-US" altLang="zh-CN" sz="2400" dirty="0" err="1">
                <a:highlight>
                  <a:srgbClr val="00FFFF"/>
                </a:highlight>
                <a:latin typeface="Times New Roman" panose="02020603050405020304" pitchFamily="18" charset="0"/>
                <a:cs typeface="Times New Roman" panose="02020603050405020304" pitchFamily="18" charset="0"/>
              </a:rPr>
              <a:t>"tdate.h</a:t>
            </a:r>
            <a:r>
              <a:rPr lang="en-US" altLang="zh-CN" sz="2400" dirty="0">
                <a:highlight>
                  <a:srgbClr val="00FFFF"/>
                </a:highlight>
                <a:latin typeface="Times New Roman" panose="02020603050405020304" pitchFamily="18" charset="0"/>
                <a:cs typeface="Times New Roman" panose="02020603050405020304" pitchFamily="18" charset="0"/>
              </a:rPr>
              <a:t>"   </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包含用户自定义的头文件，该文件中提供了</a:t>
            </a:r>
            <a:r>
              <a:rPr lang="en-US" altLang="zh-CN" sz="2000" dirty="0" err="1">
                <a:solidFill>
                  <a:srgbClr val="008000"/>
                </a:solidFill>
                <a:latin typeface="楷体" panose="02010609060101010101" pitchFamily="49" charset="-122"/>
                <a:ea typeface="楷体" panose="02010609060101010101" pitchFamily="49" charset="-122"/>
                <a:cs typeface="Times New Roman" panose="02020603050405020304" pitchFamily="18" charset="0"/>
              </a:rPr>
              <a:t>Tdate</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类的定义</a:t>
            </a:r>
            <a:endPar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0" indent="0">
              <a:buNone/>
            </a:pPr>
            <a:r>
              <a:rPr lang="en-US" altLang="zh-CN" sz="2400" dirty="0">
                <a:solidFill>
                  <a:srgbClr val="0000FF"/>
                </a:solidFill>
                <a:latin typeface="Times New Roman" panose="02020603050405020304" pitchFamily="18" charset="0"/>
                <a:cs typeface="Times New Roman" panose="02020603050405020304" pitchFamily="18" charset="0"/>
              </a:rPr>
              <a:t>using namespace </a:t>
            </a:r>
            <a:r>
              <a:rPr lang="en-US" altLang="zh-CN" sz="2400" dirty="0">
                <a:latin typeface="Times New Roman" panose="02020603050405020304" pitchFamily="18" charset="0"/>
                <a:cs typeface="Times New Roman" panose="02020603050405020304" pitchFamily="18" charset="0"/>
              </a:rPr>
              <a:t>std;</a:t>
            </a:r>
            <a:endParaRPr lang="en-US" altLang="zh-CN" sz="2400" dirty="0">
              <a:latin typeface="Times New Roman" panose="02020603050405020304" pitchFamily="18" charset="0"/>
              <a:cs typeface="Times New Roman" panose="02020603050405020304" pitchFamily="18" charset="0"/>
            </a:endParaRPr>
          </a:p>
          <a:p>
            <a:pPr marL="0" indent="0">
              <a:buNone/>
            </a:pPr>
            <a:endParaRPr lang="zh-CN" altLang="zh-CN" sz="2400" dirty="0">
              <a:latin typeface="Times New Roman" panose="02020603050405020304" pitchFamily="18" charset="0"/>
              <a:cs typeface="Times New Roman" panose="02020603050405020304" pitchFamily="18" charset="0"/>
            </a:endParaRPr>
          </a:p>
          <a:p>
            <a:pPr marL="0" indent="0">
              <a:buNone/>
            </a:pPr>
            <a:r>
              <a:rPr lang="en-US" altLang="zh-CN" sz="2400" dirty="0">
                <a:solidFill>
                  <a:srgbClr val="0000FF"/>
                </a:solidFill>
                <a:latin typeface="Times New Roman" panose="02020603050405020304" pitchFamily="18" charset="0"/>
                <a:cs typeface="Times New Roman" panose="02020603050405020304" pitchFamily="18" charset="0"/>
              </a:rPr>
              <a:t>void</a:t>
            </a:r>
            <a:r>
              <a:rPr lang="en-US" altLang="zh-CN" sz="2400" dirty="0">
                <a:latin typeface="Times New Roman" panose="02020603050405020304" pitchFamily="18" charset="0"/>
                <a:cs typeface="Times New Roman" panose="02020603050405020304" pitchFamily="18" charset="0"/>
              </a:rPr>
              <a:t> </a:t>
            </a:r>
            <a:r>
              <a:rPr lang="en-US" altLang="zh-CN" sz="2400" dirty="0" err="1">
                <a:latin typeface="Times New Roman" panose="02020603050405020304" pitchFamily="18" charset="0"/>
                <a:cs typeface="Times New Roman" panose="02020603050405020304" pitchFamily="18" charset="0"/>
              </a:rPr>
              <a:t>Tdate</a:t>
            </a:r>
            <a:r>
              <a:rPr lang="en-US" altLang="zh-CN" sz="2400" dirty="0">
                <a:latin typeface="Times New Roman" panose="02020603050405020304" pitchFamily="18" charset="0"/>
                <a:cs typeface="Times New Roman" panose="02020603050405020304" pitchFamily="18" charset="0"/>
              </a:rPr>
              <a:t>::set(</a:t>
            </a:r>
            <a:r>
              <a:rPr lang="en-US" altLang="zh-CN" sz="2400" dirty="0">
                <a:solidFill>
                  <a:srgbClr val="0000FF"/>
                </a:solidFill>
                <a:latin typeface="Times New Roman" panose="02020603050405020304" pitchFamily="18" charset="0"/>
                <a:cs typeface="Times New Roman" panose="02020603050405020304" pitchFamily="18" charset="0"/>
              </a:rPr>
              <a:t>int</a:t>
            </a:r>
            <a:r>
              <a:rPr lang="en-US" altLang="zh-CN" sz="2400" dirty="0">
                <a:latin typeface="Times New Roman" panose="02020603050405020304" pitchFamily="18" charset="0"/>
                <a:cs typeface="Times New Roman" panose="02020603050405020304" pitchFamily="18" charset="0"/>
              </a:rPr>
              <a:t> </a:t>
            </a:r>
            <a:r>
              <a:rPr lang="en-US" altLang="zh-CN" sz="2400" dirty="0" err="1">
                <a:latin typeface="Times New Roman" panose="02020603050405020304" pitchFamily="18" charset="0"/>
                <a:cs typeface="Times New Roman" panose="02020603050405020304" pitchFamily="18" charset="0"/>
              </a:rPr>
              <a:t>m,</a:t>
            </a:r>
            <a:r>
              <a:rPr lang="en-US" altLang="zh-CN" sz="2400" dirty="0" err="1">
                <a:solidFill>
                  <a:srgbClr val="0000FF"/>
                </a:solidFill>
                <a:latin typeface="Times New Roman" panose="02020603050405020304" pitchFamily="18" charset="0"/>
                <a:cs typeface="Times New Roman" panose="02020603050405020304" pitchFamily="18" charset="0"/>
              </a:rPr>
              <a:t>int</a:t>
            </a:r>
            <a:r>
              <a:rPr lang="en-US" altLang="zh-CN" sz="2400" dirty="0">
                <a:latin typeface="Times New Roman" panose="02020603050405020304" pitchFamily="18" charset="0"/>
                <a:cs typeface="Times New Roman" panose="02020603050405020304" pitchFamily="18" charset="0"/>
              </a:rPr>
              <a:t> </a:t>
            </a:r>
            <a:r>
              <a:rPr lang="en-US" altLang="zh-CN" sz="2400" dirty="0" err="1">
                <a:latin typeface="Times New Roman" panose="02020603050405020304" pitchFamily="18" charset="0"/>
                <a:cs typeface="Times New Roman" panose="02020603050405020304" pitchFamily="18" charset="0"/>
              </a:rPr>
              <a:t>d,</a:t>
            </a:r>
            <a:r>
              <a:rPr lang="en-US" altLang="zh-CN" sz="2400" dirty="0" err="1">
                <a:solidFill>
                  <a:srgbClr val="0000FF"/>
                </a:solidFill>
                <a:latin typeface="Times New Roman" panose="02020603050405020304" pitchFamily="18" charset="0"/>
                <a:cs typeface="Times New Roman" panose="02020603050405020304" pitchFamily="18" charset="0"/>
              </a:rPr>
              <a:t>int</a:t>
            </a:r>
            <a:r>
              <a:rPr lang="en-US" altLang="zh-CN" sz="2400" dirty="0">
                <a:latin typeface="Times New Roman" panose="02020603050405020304" pitchFamily="18" charset="0"/>
                <a:cs typeface="Times New Roman" panose="02020603050405020304" pitchFamily="18" charset="0"/>
              </a:rPr>
              <a:t> y)</a:t>
            </a:r>
            <a:endParaRPr lang="zh-CN" altLang="zh-CN" sz="2400" dirty="0">
              <a:latin typeface="Times New Roman" panose="02020603050405020304" pitchFamily="18" charset="0"/>
              <a:cs typeface="Times New Roman" panose="02020603050405020304" pitchFamily="18" charset="0"/>
            </a:endParaRPr>
          </a:p>
          <a:p>
            <a:pPr marL="0" indent="0">
              <a:buNone/>
            </a:pPr>
            <a:r>
              <a:rPr lang="en-US" altLang="zh-CN" sz="2400" dirty="0">
                <a:latin typeface="Times New Roman" panose="02020603050405020304" pitchFamily="18" charset="0"/>
                <a:cs typeface="Times New Roman" panose="02020603050405020304" pitchFamily="18" charset="0"/>
              </a:rPr>
              <a:t>{	month = m; day = d; year = y;      }</a:t>
            </a:r>
            <a:endParaRPr lang="zh-CN" altLang="zh-CN" sz="2400" dirty="0">
              <a:latin typeface="Times New Roman" panose="02020603050405020304" pitchFamily="18" charset="0"/>
              <a:cs typeface="Times New Roman" panose="02020603050405020304" pitchFamily="18" charset="0"/>
            </a:endParaRPr>
          </a:p>
          <a:p>
            <a:pPr marL="0" indent="0">
              <a:buNone/>
            </a:pPr>
            <a:r>
              <a:rPr lang="en-US" altLang="zh-CN" sz="2400" dirty="0">
                <a:solidFill>
                  <a:srgbClr val="0000FF"/>
                </a:solidFill>
                <a:latin typeface="Times New Roman" panose="02020603050405020304" pitchFamily="18" charset="0"/>
                <a:cs typeface="Times New Roman" panose="02020603050405020304" pitchFamily="18" charset="0"/>
              </a:rPr>
              <a:t>int</a:t>
            </a:r>
            <a:r>
              <a:rPr lang="en-US" altLang="zh-CN" sz="2400" dirty="0">
                <a:latin typeface="Times New Roman" panose="02020603050405020304" pitchFamily="18" charset="0"/>
                <a:cs typeface="Times New Roman" panose="02020603050405020304" pitchFamily="18" charset="0"/>
              </a:rPr>
              <a:t> </a:t>
            </a:r>
            <a:r>
              <a:rPr lang="en-US" altLang="zh-CN" sz="2400" dirty="0" err="1">
                <a:latin typeface="Times New Roman" panose="02020603050405020304" pitchFamily="18" charset="0"/>
                <a:cs typeface="Times New Roman" panose="02020603050405020304" pitchFamily="18" charset="0"/>
              </a:rPr>
              <a:t>Tdate</a:t>
            </a:r>
            <a:r>
              <a:rPr lang="en-US" altLang="zh-CN" sz="2400" dirty="0">
                <a:latin typeface="Times New Roman" panose="02020603050405020304" pitchFamily="18" charset="0"/>
                <a:cs typeface="Times New Roman" panose="02020603050405020304" pitchFamily="18" charset="0"/>
              </a:rPr>
              <a:t>:: </a:t>
            </a:r>
            <a:r>
              <a:rPr lang="en-US" altLang="zh-CN" sz="2400" dirty="0" err="1">
                <a:latin typeface="Times New Roman" panose="02020603050405020304" pitchFamily="18" charset="0"/>
                <a:cs typeface="Times New Roman" panose="02020603050405020304" pitchFamily="18" charset="0"/>
              </a:rPr>
              <a:t>isLeapYear</a:t>
            </a:r>
            <a:r>
              <a:rPr lang="en-US" altLang="zh-CN" sz="2400" dirty="0">
                <a:latin typeface="Times New Roman" panose="02020603050405020304" pitchFamily="18" charset="0"/>
                <a:cs typeface="Times New Roman" panose="02020603050405020304" pitchFamily="18" charset="0"/>
              </a:rPr>
              <a:t>()</a:t>
            </a:r>
            <a:endParaRPr lang="zh-CN" altLang="zh-CN" sz="2400" dirty="0">
              <a:latin typeface="Times New Roman" panose="02020603050405020304" pitchFamily="18" charset="0"/>
              <a:cs typeface="Times New Roman" panose="02020603050405020304" pitchFamily="18" charset="0"/>
            </a:endParaRPr>
          </a:p>
          <a:p>
            <a:pPr marL="0" indent="0">
              <a:buNone/>
            </a:pPr>
            <a:r>
              <a:rPr lang="en-US" altLang="zh-CN" sz="2400" dirty="0">
                <a:latin typeface="Times New Roman" panose="02020603050405020304" pitchFamily="18" charset="0"/>
                <a:cs typeface="Times New Roman" panose="02020603050405020304" pitchFamily="18" charset="0"/>
              </a:rPr>
              <a:t>{	</a:t>
            </a:r>
            <a:r>
              <a:rPr lang="en-US" altLang="zh-CN" sz="2400" dirty="0">
                <a:solidFill>
                  <a:srgbClr val="0000FF"/>
                </a:solidFill>
                <a:latin typeface="Times New Roman" panose="02020603050405020304" pitchFamily="18" charset="0"/>
                <a:cs typeface="Times New Roman" panose="02020603050405020304" pitchFamily="18" charset="0"/>
              </a:rPr>
              <a:t>return</a:t>
            </a:r>
            <a:r>
              <a:rPr lang="en-US" altLang="zh-CN" sz="2400" dirty="0">
                <a:latin typeface="Times New Roman" panose="02020603050405020304" pitchFamily="18" charset="0"/>
                <a:cs typeface="Times New Roman" panose="02020603050405020304" pitchFamily="18" charset="0"/>
              </a:rPr>
              <a:t> ((year % 4 == 0 &amp;&amp; year % 100 != 0)||(year%400==0));	}</a:t>
            </a:r>
            <a:endParaRPr lang="zh-CN" altLang="zh-CN" sz="2400" dirty="0">
              <a:latin typeface="Times New Roman" panose="02020603050405020304" pitchFamily="18" charset="0"/>
              <a:cs typeface="Times New Roman" panose="02020603050405020304" pitchFamily="18" charset="0"/>
            </a:endParaRPr>
          </a:p>
          <a:p>
            <a:pPr marL="0" indent="0">
              <a:buNone/>
            </a:pPr>
            <a:r>
              <a:rPr lang="en-US" altLang="zh-CN" sz="2400" dirty="0">
                <a:latin typeface="Times New Roman" panose="02020603050405020304" pitchFamily="18" charset="0"/>
                <a:cs typeface="Times New Roman" panose="02020603050405020304" pitchFamily="18" charset="0"/>
              </a:rPr>
              <a:t> </a:t>
            </a:r>
            <a:r>
              <a:rPr lang="en-US" altLang="zh-CN" sz="2400" dirty="0">
                <a:solidFill>
                  <a:srgbClr val="0000FF"/>
                </a:solidFill>
                <a:latin typeface="Times New Roman" panose="02020603050405020304" pitchFamily="18" charset="0"/>
                <a:cs typeface="Times New Roman" panose="02020603050405020304" pitchFamily="18" charset="0"/>
              </a:rPr>
              <a:t>void</a:t>
            </a:r>
            <a:r>
              <a:rPr lang="en-US" altLang="zh-CN" sz="2400" dirty="0">
                <a:latin typeface="Times New Roman" panose="02020603050405020304" pitchFamily="18" charset="0"/>
                <a:cs typeface="Times New Roman" panose="02020603050405020304" pitchFamily="18" charset="0"/>
              </a:rPr>
              <a:t> </a:t>
            </a:r>
            <a:r>
              <a:rPr lang="en-US" altLang="zh-CN" sz="2400" dirty="0" err="1">
                <a:latin typeface="Times New Roman" panose="02020603050405020304" pitchFamily="18" charset="0"/>
                <a:cs typeface="Times New Roman" panose="02020603050405020304" pitchFamily="18" charset="0"/>
              </a:rPr>
              <a:t>Tdate</a:t>
            </a:r>
            <a:r>
              <a:rPr lang="en-US" altLang="zh-CN" sz="2400" dirty="0">
                <a:latin typeface="Times New Roman" panose="02020603050405020304" pitchFamily="18" charset="0"/>
                <a:cs typeface="Times New Roman" panose="02020603050405020304" pitchFamily="18" charset="0"/>
              </a:rPr>
              <a:t>::print()</a:t>
            </a:r>
            <a:endParaRPr lang="zh-CN" altLang="zh-CN" sz="2400" dirty="0">
              <a:latin typeface="Times New Roman" panose="02020603050405020304" pitchFamily="18" charset="0"/>
              <a:cs typeface="Times New Roman" panose="02020603050405020304" pitchFamily="18" charset="0"/>
            </a:endParaRPr>
          </a:p>
          <a:p>
            <a:pPr marL="0" indent="0">
              <a:buNone/>
            </a:pPr>
            <a:r>
              <a:rPr lang="en-US" altLang="zh-CN" sz="2400" dirty="0">
                <a:latin typeface="Times New Roman" panose="02020603050405020304" pitchFamily="18" charset="0"/>
                <a:cs typeface="Times New Roman" panose="02020603050405020304" pitchFamily="18" charset="0"/>
              </a:rPr>
              <a:t>{	</a:t>
            </a:r>
            <a:r>
              <a:rPr lang="en-US" altLang="zh-CN" sz="2400" dirty="0" err="1">
                <a:latin typeface="Times New Roman" panose="02020603050405020304" pitchFamily="18" charset="0"/>
                <a:cs typeface="Times New Roman" panose="02020603050405020304" pitchFamily="18" charset="0"/>
              </a:rPr>
              <a:t>cout</a:t>
            </a:r>
            <a:r>
              <a:rPr lang="en-US" altLang="zh-CN" sz="2400" dirty="0">
                <a:latin typeface="Times New Roman" panose="02020603050405020304" pitchFamily="18" charset="0"/>
                <a:cs typeface="Times New Roman" panose="02020603050405020304" pitchFamily="18" charset="0"/>
              </a:rPr>
              <a:t> &lt;&lt; month &lt;&lt; "/" &lt;&lt; day &lt;&lt; "/" &lt;&lt; year &lt;&lt; </a:t>
            </a:r>
            <a:r>
              <a:rPr lang="en-US" altLang="zh-CN" sz="2400" dirty="0" err="1">
                <a:latin typeface="Times New Roman" panose="02020603050405020304" pitchFamily="18" charset="0"/>
                <a:cs typeface="Times New Roman" panose="02020603050405020304" pitchFamily="18" charset="0"/>
              </a:rPr>
              <a:t>endl</a:t>
            </a:r>
            <a:r>
              <a:rPr lang="en-US" altLang="zh-CN" sz="2400" dirty="0">
                <a:latin typeface="Times New Roman" panose="02020603050405020304" pitchFamily="18" charset="0"/>
                <a:cs typeface="Times New Roman" panose="02020603050405020304" pitchFamily="18" charset="0"/>
              </a:rPr>
              <a:t>;	}</a:t>
            </a:r>
            <a:endParaRPr lang="zh-CN" altLang="zh-CN" sz="2400" dirty="0">
              <a:latin typeface="Times New Roman" panose="02020603050405020304" pitchFamily="18" charset="0"/>
              <a:cs typeface="Times New Roman" panose="02020603050405020304" pitchFamily="18" charset="0"/>
            </a:endParaRPr>
          </a:p>
          <a:p>
            <a:pPr marL="457200" lvl="1" indent="0">
              <a:lnSpc>
                <a:spcPct val="90000"/>
              </a:lnSpc>
              <a:spcBef>
                <a:spcPts val="0"/>
              </a:spcBef>
              <a:buNone/>
              <a:defRPr/>
            </a:pPr>
            <a:endParaRPr lang="en-US" sz="2400" b="1" dirty="0">
              <a:latin typeface="Times New Roman" panose="02020603050405020304" pitchFamily="18" charset="0"/>
              <a:cs typeface="Times New Roman" panose="02020603050405020304" pitchFamily="18" charset="0"/>
            </a:endParaRPr>
          </a:p>
        </p:txBody>
      </p:sp>
      <p:sp>
        <p:nvSpPr>
          <p:cNvPr id="7" name="卷形: 水平 6"/>
          <p:cNvSpPr/>
          <p:nvPr/>
        </p:nvSpPr>
        <p:spPr bwMode="auto">
          <a:xfrm>
            <a:off x="75654" y="11038"/>
            <a:ext cx="9754691" cy="784051"/>
          </a:xfrm>
          <a:prstGeom prst="horizontalScroll">
            <a:avLst/>
          </a:prstGeom>
          <a:solidFill>
            <a:srgbClr val="7030A0"/>
          </a:solidFill>
          <a:ln w="9525" cap="flat" cmpd="sng" algn="ctr">
            <a:solidFill>
              <a:schemeClr val="accent1">
                <a:lumMod val="20000"/>
                <a:lumOff val="80000"/>
              </a:schemeClr>
            </a:solidFill>
            <a:prstDash val="solid"/>
            <a:round/>
            <a:headEnd type="none" w="sm" len="sm"/>
            <a:tailEnd type="none" w="sm" len="sm"/>
          </a:ln>
          <a:effectLst/>
        </p:spPr>
        <p:txBody>
          <a:bodyPr vert="horz" wrap="square" lIns="91440" tIns="45720" rIns="91440" bIns="45720" numCol="1" rtlCol="0" anchor="t" anchorCtr="0" compatLnSpc="1"/>
          <a:lstStyle/>
          <a:p>
            <a:pPr eaLnBrk="1" hangingPunct="1"/>
            <a:r>
              <a:rPr lang="en-US" altLang="zh-CN" sz="2400" b="1" dirty="0">
                <a:solidFill>
                  <a:schemeClr val="tx2">
                    <a:lumMod val="20000"/>
                    <a:lumOff val="80000"/>
                  </a:schemeClr>
                </a:solidFill>
                <a:latin typeface="华文新魏" pitchFamily="2" charset="-122"/>
                <a:ea typeface="华文新魏" pitchFamily="2" charset="-122"/>
              </a:rPr>
              <a:t>2.</a:t>
            </a:r>
            <a:r>
              <a:rPr lang="zh-CN" altLang="en-US" sz="2400" b="1" dirty="0">
                <a:solidFill>
                  <a:schemeClr val="tx2">
                    <a:lumMod val="20000"/>
                    <a:lumOff val="80000"/>
                  </a:schemeClr>
                </a:solidFill>
                <a:latin typeface="华文新魏" pitchFamily="2" charset="-122"/>
                <a:ea typeface="华文新魏" pitchFamily="2" charset="-122"/>
              </a:rPr>
              <a:t> 类的实现：包含类中各成员函数的定义（可为每个类建一个</a:t>
            </a:r>
            <a:r>
              <a:rPr lang="en-US" altLang="zh-CN" sz="2400" b="1" dirty="0" err="1">
                <a:solidFill>
                  <a:schemeClr val="tx2">
                    <a:lumMod val="20000"/>
                    <a:lumOff val="80000"/>
                  </a:schemeClr>
                </a:solidFill>
                <a:latin typeface="华文新魏" pitchFamily="2" charset="-122"/>
                <a:ea typeface="华文新魏" pitchFamily="2" charset="-122"/>
              </a:rPr>
              <a:t>cpp</a:t>
            </a:r>
            <a:r>
              <a:rPr lang="zh-CN" altLang="en-US" sz="2400" b="1" dirty="0">
                <a:solidFill>
                  <a:schemeClr val="tx2">
                    <a:lumMod val="20000"/>
                    <a:lumOff val="80000"/>
                  </a:schemeClr>
                </a:solidFill>
                <a:latin typeface="华文新魏" pitchFamily="2" charset="-122"/>
                <a:ea typeface="华文新魏" pitchFamily="2" charset="-122"/>
              </a:rPr>
              <a:t>文件）</a:t>
            </a:r>
            <a:endParaRPr kumimoji="0" lang="zh-CN" altLang="en-US" sz="2400" b="0" i="0" u="none" strike="noStrike" cap="none" normalizeH="0" baseline="0" dirty="0">
              <a:ln>
                <a:noFill/>
              </a:ln>
              <a:solidFill>
                <a:schemeClr val="tx2">
                  <a:lumMod val="20000"/>
                  <a:lumOff val="80000"/>
                </a:schemeClr>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body" idx="1"/>
          </p:nvPr>
        </p:nvSpPr>
        <p:spPr>
          <a:xfrm>
            <a:off x="46650" y="26715"/>
            <a:ext cx="9821795" cy="6820247"/>
          </a:xfrm>
          <a:solidFill>
            <a:schemeClr val="bg1"/>
          </a:solidFill>
          <a:ln>
            <a:solidFill>
              <a:schemeClr val="accent1">
                <a:lumMod val="75000"/>
              </a:schemeClr>
            </a:solidFill>
          </a:ln>
        </p:spPr>
        <p:txBody>
          <a:bodyPr lIns="180000"/>
          <a:lstStyle/>
          <a:p>
            <a:pPr marL="0" indent="0">
              <a:lnSpc>
                <a:spcPct val="90000"/>
              </a:lnSpc>
              <a:spcBef>
                <a:spcPts val="0"/>
              </a:spcBef>
              <a:buNone/>
              <a:defRPr/>
            </a:pPr>
            <a:r>
              <a:rPr lang="zh-CN" altLang="en-US" sz="2000" b="1" dirty="0">
                <a:solidFill>
                  <a:srgbClr val="002060"/>
                </a:solidFill>
                <a:latin typeface="Times New Roman" panose="02020603050405020304" pitchFamily="18" charset="0"/>
                <a:cs typeface="Times New Roman" panose="02020603050405020304" pitchFamily="18" charset="0"/>
              </a:rPr>
              <a:t>  </a:t>
            </a:r>
            <a:endParaRPr lang="en-US" altLang="zh-CN" sz="2000" b="1" dirty="0">
              <a:solidFill>
                <a:srgbClr val="002060"/>
              </a:solidFill>
              <a:latin typeface="Times New Roman" panose="02020603050405020304" pitchFamily="18" charset="0"/>
              <a:cs typeface="Times New Roman" panose="02020603050405020304" pitchFamily="18" charset="0"/>
            </a:endParaRPr>
          </a:p>
          <a:p>
            <a:pPr marL="400050" lvl="1" indent="0">
              <a:spcBef>
                <a:spcPts val="0"/>
              </a:spcBef>
              <a:buNone/>
            </a:pPr>
            <a:endParaRPr lang="en-US" altLang="zh-CN" sz="2000" dirty="0">
              <a:solidFill>
                <a:srgbClr val="008000"/>
              </a:solidFill>
              <a:latin typeface="Times New Roman" panose="02020603050405020304" pitchFamily="18" charset="0"/>
              <a:ea typeface="楷体" panose="02010609060101010101" pitchFamily="49" charset="-122"/>
              <a:cs typeface="Times New Roman" panose="02020603050405020304" pitchFamily="18" charset="0"/>
            </a:endParaRPr>
          </a:p>
          <a:p>
            <a:pPr marL="0" indent="0">
              <a:buNone/>
            </a:pPr>
            <a:r>
              <a:rPr lang="en-US" altLang="zh-CN" sz="2000" dirty="0">
                <a:highlight>
                  <a:srgbClr val="FFFF00"/>
                </a:highlight>
                <a:latin typeface="Times New Roman" panose="02020603050405020304" pitchFamily="18" charset="0"/>
                <a:cs typeface="Times New Roman" panose="02020603050405020304" pitchFamily="18" charset="0"/>
              </a:rPr>
              <a:t>// ch3_2.cpp</a:t>
            </a:r>
            <a:endParaRPr lang="zh-CN" altLang="zh-CN" sz="2000" dirty="0">
              <a:highlight>
                <a:srgbClr val="FFFF00"/>
              </a:highlight>
              <a:latin typeface="Times New Roman" panose="02020603050405020304" pitchFamily="18" charset="0"/>
              <a:cs typeface="Times New Roman" panose="02020603050405020304" pitchFamily="18" charset="0"/>
            </a:endParaRPr>
          </a:p>
          <a:p>
            <a:pPr marL="0" indent="0">
              <a:buNone/>
            </a:pPr>
            <a:r>
              <a:rPr lang="en-US" altLang="zh-CN" sz="2000" dirty="0">
                <a:solidFill>
                  <a:srgbClr val="0000FF"/>
                </a:solidFill>
                <a:latin typeface="Times New Roman" panose="02020603050405020304" pitchFamily="18" charset="0"/>
                <a:cs typeface="Times New Roman" panose="02020603050405020304" pitchFamily="18" charset="0"/>
              </a:rPr>
              <a:t>#include</a:t>
            </a:r>
            <a:r>
              <a:rPr lang="en-US" altLang="zh-CN" sz="2000" dirty="0">
                <a:latin typeface="Times New Roman" panose="02020603050405020304" pitchFamily="18" charset="0"/>
                <a:cs typeface="Times New Roman" panose="02020603050405020304" pitchFamily="18" charset="0"/>
              </a:rPr>
              <a:t>&lt;iostream&gt;</a:t>
            </a:r>
            <a:endParaRPr lang="zh-CN" altLang="zh-CN" sz="2000" dirty="0">
              <a:latin typeface="Times New Roman" panose="02020603050405020304" pitchFamily="18" charset="0"/>
              <a:cs typeface="Times New Roman" panose="02020603050405020304" pitchFamily="18" charset="0"/>
            </a:endParaRPr>
          </a:p>
          <a:p>
            <a:pPr marL="0" indent="0">
              <a:buNone/>
            </a:pPr>
            <a:r>
              <a:rPr lang="en-US" altLang="zh-CN" sz="2000" dirty="0">
                <a:solidFill>
                  <a:srgbClr val="0000FF"/>
                </a:solidFill>
                <a:highlight>
                  <a:srgbClr val="00FFFF"/>
                </a:highlight>
                <a:latin typeface="Times New Roman" panose="02020603050405020304" pitchFamily="18" charset="0"/>
                <a:cs typeface="Times New Roman" panose="02020603050405020304" pitchFamily="18" charset="0"/>
              </a:rPr>
              <a:t>#</a:t>
            </a:r>
            <a:r>
              <a:rPr lang="en-US" altLang="zh-CN" sz="2000" dirty="0" err="1">
                <a:solidFill>
                  <a:srgbClr val="0000FF"/>
                </a:solidFill>
                <a:highlight>
                  <a:srgbClr val="00FFFF"/>
                </a:highlight>
                <a:latin typeface="Times New Roman" panose="02020603050405020304" pitchFamily="18" charset="0"/>
                <a:cs typeface="Times New Roman" panose="02020603050405020304" pitchFamily="18" charset="0"/>
              </a:rPr>
              <a:t>include</a:t>
            </a:r>
            <a:r>
              <a:rPr lang="en-US" altLang="zh-CN" sz="2000" dirty="0" err="1">
                <a:highlight>
                  <a:srgbClr val="00FFFF"/>
                </a:highlight>
                <a:latin typeface="Times New Roman" panose="02020603050405020304" pitchFamily="18" charset="0"/>
                <a:cs typeface="Times New Roman" panose="02020603050405020304" pitchFamily="18" charset="0"/>
              </a:rPr>
              <a:t>"tdate.h</a:t>
            </a:r>
            <a:r>
              <a:rPr lang="en-US" altLang="zh-CN" sz="2000" dirty="0">
                <a:highlight>
                  <a:srgbClr val="00FFFF"/>
                </a:highlight>
                <a:latin typeface="Times New Roman" panose="02020603050405020304" pitchFamily="18" charset="0"/>
                <a:cs typeface="Times New Roman" panose="02020603050405020304" pitchFamily="18" charset="0"/>
              </a:rPr>
              <a:t>"</a:t>
            </a:r>
            <a:endParaRPr lang="zh-CN" altLang="zh-CN" sz="2000" dirty="0">
              <a:highlight>
                <a:srgbClr val="00FFFF"/>
              </a:highlight>
              <a:latin typeface="Times New Roman" panose="02020603050405020304" pitchFamily="18" charset="0"/>
              <a:cs typeface="Times New Roman" panose="02020603050405020304" pitchFamily="18" charset="0"/>
            </a:endParaRPr>
          </a:p>
          <a:p>
            <a:pPr marL="0" indent="0">
              <a:buNone/>
            </a:pPr>
            <a:r>
              <a:rPr lang="en-US" altLang="zh-CN" sz="2000" dirty="0">
                <a:solidFill>
                  <a:srgbClr val="0000FF"/>
                </a:solidFill>
                <a:latin typeface="Times New Roman" panose="02020603050405020304" pitchFamily="18" charset="0"/>
                <a:cs typeface="Times New Roman" panose="02020603050405020304" pitchFamily="18" charset="0"/>
              </a:rPr>
              <a:t>using namespace </a:t>
            </a:r>
            <a:r>
              <a:rPr lang="en-US" altLang="zh-CN" sz="2000" dirty="0">
                <a:latin typeface="Times New Roman" panose="02020603050405020304" pitchFamily="18" charset="0"/>
                <a:cs typeface="Times New Roman" panose="02020603050405020304" pitchFamily="18" charset="0"/>
              </a:rPr>
              <a:t>std;</a:t>
            </a:r>
            <a:endParaRPr lang="zh-CN" altLang="zh-CN" sz="2000" dirty="0">
              <a:latin typeface="Times New Roman" panose="02020603050405020304" pitchFamily="18" charset="0"/>
              <a:cs typeface="Times New Roman" panose="02020603050405020304" pitchFamily="18" charset="0"/>
            </a:endParaRPr>
          </a:p>
          <a:p>
            <a:pPr marL="0" indent="0">
              <a:buNone/>
            </a:pPr>
            <a:r>
              <a:rPr lang="en-US" altLang="zh-CN" sz="2000" dirty="0">
                <a:solidFill>
                  <a:srgbClr val="0000FF"/>
                </a:solidFill>
                <a:latin typeface="Times New Roman" panose="02020603050405020304" pitchFamily="18" charset="0"/>
                <a:cs typeface="Times New Roman" panose="02020603050405020304" pitchFamily="18" charset="0"/>
              </a:rPr>
              <a:t>void</a:t>
            </a:r>
            <a:r>
              <a:rPr lang="en-US" altLang="zh-CN" sz="2000" dirty="0">
                <a:latin typeface="Times New Roman" panose="02020603050405020304" pitchFamily="18" charset="0"/>
                <a:cs typeface="Times New Roman" panose="02020603050405020304" pitchFamily="18" charset="0"/>
              </a:rPr>
              <a:t> </a:t>
            </a:r>
            <a:r>
              <a:rPr lang="en-US" altLang="zh-CN" sz="2000" dirty="0" err="1">
                <a:latin typeface="Times New Roman" panose="02020603050405020304" pitchFamily="18" charset="0"/>
                <a:cs typeface="Times New Roman" panose="02020603050405020304" pitchFamily="18" charset="0"/>
              </a:rPr>
              <a:t>someFunc</a:t>
            </a:r>
            <a:r>
              <a:rPr lang="en-US" altLang="zh-CN" sz="2000" dirty="0">
                <a:latin typeface="Times New Roman" panose="02020603050405020304" pitchFamily="18" charset="0"/>
                <a:cs typeface="Times New Roman" panose="02020603050405020304" pitchFamily="18" charset="0"/>
              </a:rPr>
              <a:t>(</a:t>
            </a:r>
            <a:r>
              <a:rPr lang="en-US" altLang="zh-CN" sz="2000" dirty="0" err="1">
                <a:latin typeface="Times New Roman" panose="02020603050405020304" pitchFamily="18" charset="0"/>
                <a:cs typeface="Times New Roman" panose="02020603050405020304" pitchFamily="18" charset="0"/>
              </a:rPr>
              <a:t>Tdate</a:t>
            </a:r>
            <a:r>
              <a:rPr lang="en-US" altLang="zh-CN" sz="2000" dirty="0">
                <a:latin typeface="Times New Roman" panose="02020603050405020304" pitchFamily="18" charset="0"/>
                <a:cs typeface="Times New Roman" panose="02020603050405020304" pitchFamily="18" charset="0"/>
              </a:rPr>
              <a:t>&amp; refs)</a:t>
            </a:r>
            <a:endParaRPr lang="zh-CN" altLang="zh-CN" sz="2000" dirty="0">
              <a:latin typeface="Times New Roman" panose="02020603050405020304" pitchFamily="18" charset="0"/>
              <a:cs typeface="Times New Roman" panose="02020603050405020304" pitchFamily="18" charset="0"/>
            </a:endParaRPr>
          </a:p>
          <a:p>
            <a:pPr marL="0" indent="0">
              <a:buNone/>
            </a:pPr>
            <a:r>
              <a:rPr lang="en-US" altLang="zh-CN" sz="2000" dirty="0">
                <a:latin typeface="Times New Roman" panose="02020603050405020304" pitchFamily="18" charset="0"/>
                <a:cs typeface="Times New Roman" panose="02020603050405020304" pitchFamily="18" charset="0"/>
              </a:rPr>
              <a:t>{	</a:t>
            </a:r>
            <a:r>
              <a:rPr lang="en-US" altLang="zh-CN" sz="2000" dirty="0" err="1">
                <a:latin typeface="Times New Roman" panose="02020603050405020304" pitchFamily="18" charset="0"/>
                <a:cs typeface="Times New Roman" panose="02020603050405020304" pitchFamily="18" charset="0"/>
              </a:rPr>
              <a:t>refs.print</a:t>
            </a:r>
            <a:r>
              <a:rPr lang="en-US" altLang="zh-CN" sz="2000" dirty="0">
                <a:latin typeface="Times New Roman" panose="02020603050405020304" pitchFamily="18" charset="0"/>
                <a:cs typeface="Times New Roman" panose="02020603050405020304" pitchFamily="18" charset="0"/>
              </a:rPr>
              <a:t>();			</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通过对象的引用调用成员函数</a:t>
            </a:r>
            <a:endPar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0" indent="0">
              <a:buNone/>
            </a:pPr>
            <a:r>
              <a:rPr lang="en-US" altLang="zh-CN" sz="2000" dirty="0">
                <a:latin typeface="Times New Roman" panose="02020603050405020304" pitchFamily="18" charset="0"/>
                <a:cs typeface="Times New Roman" panose="02020603050405020304" pitchFamily="18" charset="0"/>
              </a:rPr>
              <a:t>	</a:t>
            </a:r>
            <a:r>
              <a:rPr lang="en-US" altLang="zh-CN" sz="2000" dirty="0">
                <a:solidFill>
                  <a:srgbClr val="0000FF"/>
                </a:solidFill>
                <a:latin typeface="Times New Roman" panose="02020603050405020304" pitchFamily="18" charset="0"/>
                <a:cs typeface="Times New Roman" panose="02020603050405020304" pitchFamily="18" charset="0"/>
              </a:rPr>
              <a:t>if</a:t>
            </a:r>
            <a:r>
              <a:rPr lang="en-US" altLang="zh-CN" sz="2000" dirty="0">
                <a:latin typeface="Times New Roman" panose="02020603050405020304" pitchFamily="18" charset="0"/>
                <a:cs typeface="Times New Roman" panose="02020603050405020304" pitchFamily="18" charset="0"/>
              </a:rPr>
              <a:t>(</a:t>
            </a:r>
            <a:r>
              <a:rPr lang="en-US" altLang="zh-CN" sz="2000" dirty="0" err="1">
                <a:latin typeface="Times New Roman" panose="02020603050405020304" pitchFamily="18" charset="0"/>
                <a:cs typeface="Times New Roman" panose="02020603050405020304" pitchFamily="18" charset="0"/>
              </a:rPr>
              <a:t>refs.isLeapYear</a:t>
            </a:r>
            <a:r>
              <a:rPr lang="en-US" altLang="zh-CN" sz="2000" dirty="0">
                <a:latin typeface="Times New Roman" panose="02020603050405020304" pitchFamily="18" charset="0"/>
                <a:cs typeface="Times New Roman" panose="02020603050405020304" pitchFamily="18" charset="0"/>
              </a:rPr>
              <a:t>())  </a:t>
            </a:r>
            <a:r>
              <a:rPr lang="en-US" altLang="zh-CN" sz="2000" dirty="0" err="1">
                <a:latin typeface="Times New Roman" panose="02020603050405020304" pitchFamily="18" charset="0"/>
                <a:cs typeface="Times New Roman" panose="02020603050405020304" pitchFamily="18" charset="0"/>
              </a:rPr>
              <a:t>cout</a:t>
            </a:r>
            <a:r>
              <a:rPr lang="en-US" altLang="zh-CN" sz="2000" dirty="0">
                <a:latin typeface="Times New Roman" panose="02020603050405020304" pitchFamily="18" charset="0"/>
                <a:cs typeface="Times New Roman" panose="02020603050405020304" pitchFamily="18" charset="0"/>
              </a:rPr>
              <a:t> &lt;&lt; "error\n";   </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通过对象的引用调用成员函数</a:t>
            </a:r>
            <a:endPar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0" indent="0">
              <a:buNone/>
            </a:pPr>
            <a:r>
              <a:rPr lang="en-US" altLang="zh-CN" sz="2000" dirty="0">
                <a:latin typeface="Times New Roman" panose="02020603050405020304" pitchFamily="18" charset="0"/>
                <a:cs typeface="Times New Roman" panose="02020603050405020304" pitchFamily="18" charset="0"/>
              </a:rPr>
              <a:t>	</a:t>
            </a:r>
            <a:r>
              <a:rPr lang="en-US" altLang="zh-CN" sz="2000" dirty="0">
                <a:solidFill>
                  <a:srgbClr val="0000FF"/>
                </a:solidFill>
                <a:latin typeface="Times New Roman" panose="02020603050405020304" pitchFamily="18" charset="0"/>
                <a:cs typeface="Times New Roman" panose="02020603050405020304" pitchFamily="18" charset="0"/>
              </a:rPr>
              <a:t>else</a:t>
            </a:r>
            <a:r>
              <a:rPr lang="en-US" altLang="zh-CN" sz="2000" dirty="0">
                <a:latin typeface="Times New Roman" panose="02020603050405020304" pitchFamily="18" charset="0"/>
                <a:cs typeface="Times New Roman" panose="02020603050405020304" pitchFamily="18" charset="0"/>
              </a:rPr>
              <a:t>  </a:t>
            </a:r>
            <a:r>
              <a:rPr lang="en-US" altLang="zh-CN" sz="2000" dirty="0" err="1">
                <a:latin typeface="Times New Roman" panose="02020603050405020304" pitchFamily="18" charset="0"/>
                <a:cs typeface="Times New Roman" panose="02020603050405020304" pitchFamily="18" charset="0"/>
              </a:rPr>
              <a:t>cout</a:t>
            </a:r>
            <a:r>
              <a:rPr lang="en-US" altLang="zh-CN" sz="2000" dirty="0">
                <a:latin typeface="Times New Roman" panose="02020603050405020304" pitchFamily="18" charset="0"/>
                <a:cs typeface="Times New Roman" panose="02020603050405020304" pitchFamily="18" charset="0"/>
              </a:rPr>
              <a:t> &lt;&lt; "right\n";	} </a:t>
            </a:r>
            <a:endParaRPr lang="zh-CN" altLang="zh-CN" sz="2000" dirty="0">
              <a:latin typeface="Times New Roman" panose="02020603050405020304" pitchFamily="18" charset="0"/>
              <a:cs typeface="Times New Roman" panose="02020603050405020304" pitchFamily="18" charset="0"/>
            </a:endParaRPr>
          </a:p>
          <a:p>
            <a:pPr marL="0" indent="0">
              <a:buNone/>
            </a:pPr>
            <a:r>
              <a:rPr lang="en-US" altLang="zh-CN" sz="2000" dirty="0">
                <a:solidFill>
                  <a:srgbClr val="0000FF"/>
                </a:solidFill>
                <a:latin typeface="Times New Roman" panose="02020603050405020304" pitchFamily="18" charset="0"/>
                <a:cs typeface="Times New Roman" panose="02020603050405020304" pitchFamily="18" charset="0"/>
              </a:rPr>
              <a:t>int</a:t>
            </a:r>
            <a:r>
              <a:rPr lang="en-US" altLang="zh-CN" sz="2000" dirty="0">
                <a:latin typeface="Times New Roman" panose="02020603050405020304" pitchFamily="18" charset="0"/>
                <a:cs typeface="Times New Roman" panose="02020603050405020304" pitchFamily="18" charset="0"/>
              </a:rPr>
              <a:t> main()				</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类的应用部分</a:t>
            </a:r>
            <a:endPar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0" indent="0">
              <a:buNone/>
            </a:pPr>
            <a:r>
              <a:rPr lang="en-US" altLang="zh-CN" sz="2000" dirty="0">
                <a:latin typeface="Times New Roman" panose="02020603050405020304" pitchFamily="18" charset="0"/>
                <a:cs typeface="Times New Roman" panose="02020603050405020304" pitchFamily="18" charset="0"/>
              </a:rPr>
              <a:t>{        </a:t>
            </a:r>
            <a:r>
              <a:rPr lang="en-US" altLang="zh-CN" sz="2000" dirty="0" err="1">
                <a:latin typeface="Times New Roman" panose="02020603050405020304" pitchFamily="18" charset="0"/>
                <a:cs typeface="Times New Roman" panose="02020603050405020304" pitchFamily="18" charset="0"/>
              </a:rPr>
              <a:t>Tdate</a:t>
            </a:r>
            <a:r>
              <a:rPr lang="en-US" altLang="zh-CN" sz="2000" dirty="0">
                <a:latin typeface="Times New Roman" panose="02020603050405020304" pitchFamily="18" charset="0"/>
                <a:cs typeface="Times New Roman" panose="02020603050405020304" pitchFamily="18" charset="0"/>
              </a:rPr>
              <a:t> s,*</a:t>
            </a:r>
            <a:r>
              <a:rPr lang="en-US" altLang="zh-CN" sz="2000" dirty="0" err="1">
                <a:latin typeface="Times New Roman" panose="02020603050405020304" pitchFamily="18" charset="0"/>
                <a:cs typeface="Times New Roman" panose="02020603050405020304" pitchFamily="18" charset="0"/>
              </a:rPr>
              <a:t>pTdate</a:t>
            </a:r>
            <a:r>
              <a:rPr lang="en-US" altLang="zh-CN" sz="2000" dirty="0">
                <a:latin typeface="Times New Roman" panose="02020603050405020304" pitchFamily="18" charset="0"/>
                <a:cs typeface="Times New Roman" panose="02020603050405020304" pitchFamily="18" charset="0"/>
              </a:rPr>
              <a:t> = &amp;s;		</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en-US" altLang="zh-CN" sz="2000" dirty="0" err="1">
                <a:solidFill>
                  <a:srgbClr val="008000"/>
                </a:solidFill>
                <a:latin typeface="楷体" panose="02010609060101010101" pitchFamily="49" charset="-122"/>
                <a:ea typeface="楷体" panose="02010609060101010101" pitchFamily="49" charset="-122"/>
                <a:cs typeface="Times New Roman" panose="02020603050405020304" pitchFamily="18" charset="0"/>
              </a:rPr>
              <a:t>pTdate</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为指向</a:t>
            </a:r>
            <a:r>
              <a:rPr lang="en-US" altLang="zh-CN" sz="2000" dirty="0" err="1">
                <a:solidFill>
                  <a:srgbClr val="008000"/>
                </a:solidFill>
                <a:latin typeface="楷体" panose="02010609060101010101" pitchFamily="49" charset="-122"/>
                <a:ea typeface="楷体" panose="02010609060101010101" pitchFamily="49" charset="-122"/>
                <a:cs typeface="Times New Roman" panose="02020603050405020304" pitchFamily="18" charset="0"/>
              </a:rPr>
              <a:t>Tdate</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类对象的指针</a:t>
            </a:r>
            <a:endPar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0" indent="0">
              <a:buNone/>
            </a:pPr>
            <a:r>
              <a:rPr lang="en-US" altLang="zh-CN" sz="2000" dirty="0">
                <a:latin typeface="Times New Roman" panose="02020603050405020304" pitchFamily="18" charset="0"/>
                <a:cs typeface="Times New Roman" panose="02020603050405020304" pitchFamily="18" charset="0"/>
              </a:rPr>
              <a:t>          </a:t>
            </a:r>
            <a:r>
              <a:rPr lang="en-US" altLang="zh-CN" sz="2000" dirty="0" err="1">
                <a:latin typeface="Times New Roman" panose="02020603050405020304" pitchFamily="18" charset="0"/>
                <a:cs typeface="Times New Roman" panose="02020603050405020304" pitchFamily="18" charset="0"/>
              </a:rPr>
              <a:t>s.set</a:t>
            </a:r>
            <a:r>
              <a:rPr lang="en-US" altLang="zh-CN" sz="2000" dirty="0">
                <a:latin typeface="Times New Roman" panose="02020603050405020304" pitchFamily="18" charset="0"/>
                <a:cs typeface="Times New Roman" panose="02020603050405020304" pitchFamily="18" charset="0"/>
              </a:rPr>
              <a:t>(2,15,1998);		</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通过对象调用成员函数</a:t>
            </a:r>
            <a:endPar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0" indent="0">
              <a:buNone/>
            </a:pPr>
            <a:r>
              <a:rPr lang="en-US" altLang="zh-CN" sz="2000" dirty="0">
                <a:latin typeface="Times New Roman" panose="02020603050405020304" pitchFamily="18" charset="0"/>
                <a:cs typeface="Times New Roman" panose="02020603050405020304" pitchFamily="18" charset="0"/>
              </a:rPr>
              <a:t>          </a:t>
            </a:r>
            <a:r>
              <a:rPr lang="en-US" altLang="zh-CN" sz="2000" dirty="0" err="1">
                <a:latin typeface="Times New Roman" panose="02020603050405020304" pitchFamily="18" charset="0"/>
                <a:cs typeface="Times New Roman" panose="02020603050405020304" pitchFamily="18" charset="0"/>
              </a:rPr>
              <a:t>pTdate</a:t>
            </a:r>
            <a:r>
              <a:rPr lang="en-US" altLang="zh-CN" sz="2000" dirty="0">
                <a:latin typeface="Times New Roman" panose="02020603050405020304" pitchFamily="18" charset="0"/>
                <a:cs typeface="Times New Roman" panose="02020603050405020304" pitchFamily="18" charset="0"/>
              </a:rPr>
              <a:t> -&gt; print();		</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通过指向对象的指针调用成员函数</a:t>
            </a:r>
            <a:endPar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0" indent="0">
              <a:buNone/>
            </a:pPr>
            <a:r>
              <a:rPr lang="en-US" altLang="zh-CN" sz="2000" dirty="0">
                <a:solidFill>
                  <a:srgbClr val="0000FF"/>
                </a:solidFill>
                <a:latin typeface="Times New Roman" panose="02020603050405020304" pitchFamily="18" charset="0"/>
                <a:cs typeface="Times New Roman" panose="02020603050405020304" pitchFamily="18" charset="0"/>
              </a:rPr>
              <a:t>          if</a:t>
            </a:r>
            <a:r>
              <a:rPr lang="en-US" altLang="zh-CN" sz="2000" dirty="0">
                <a:latin typeface="Times New Roman" panose="02020603050405020304" pitchFamily="18" charset="0"/>
                <a:cs typeface="Times New Roman" panose="02020603050405020304" pitchFamily="18" charset="0"/>
              </a:rPr>
              <a:t>((*</a:t>
            </a:r>
            <a:r>
              <a:rPr lang="en-US" altLang="zh-CN" sz="2000" dirty="0" err="1">
                <a:latin typeface="Times New Roman" panose="02020603050405020304" pitchFamily="18" charset="0"/>
                <a:cs typeface="Times New Roman" panose="02020603050405020304" pitchFamily="18" charset="0"/>
              </a:rPr>
              <a:t>pTdate</a:t>
            </a:r>
            <a:r>
              <a:rPr lang="en-US" altLang="zh-CN" sz="2000" dirty="0">
                <a:latin typeface="Times New Roman" panose="02020603050405020304" pitchFamily="18" charset="0"/>
                <a:cs typeface="Times New Roman" panose="02020603050405020304" pitchFamily="18" charset="0"/>
              </a:rPr>
              <a:t>).</a:t>
            </a:r>
            <a:r>
              <a:rPr lang="en-US" altLang="zh-CN" sz="2000" dirty="0" err="1">
                <a:latin typeface="Times New Roman" panose="02020603050405020304" pitchFamily="18" charset="0"/>
                <a:cs typeface="Times New Roman" panose="02020603050405020304" pitchFamily="18" charset="0"/>
              </a:rPr>
              <a:t>isLeapYear</a:t>
            </a:r>
            <a:r>
              <a:rPr lang="en-US" altLang="zh-CN" sz="2000" dirty="0">
                <a:latin typeface="Times New Roman" panose="02020603050405020304" pitchFamily="18" charset="0"/>
                <a:cs typeface="Times New Roman" panose="02020603050405020304" pitchFamily="18" charset="0"/>
              </a:rPr>
              <a:t>()) </a:t>
            </a:r>
            <a:r>
              <a:rPr lang="en-US" altLang="zh-CN" sz="2000" dirty="0" err="1">
                <a:latin typeface="Times New Roman" panose="02020603050405020304" pitchFamily="18" charset="0"/>
                <a:cs typeface="Times New Roman" panose="02020603050405020304" pitchFamily="18" charset="0"/>
              </a:rPr>
              <a:t>cout</a:t>
            </a:r>
            <a:r>
              <a:rPr lang="en-US" altLang="zh-CN" sz="2000" dirty="0">
                <a:latin typeface="Times New Roman" panose="02020603050405020304" pitchFamily="18" charset="0"/>
                <a:cs typeface="Times New Roman" panose="02020603050405020304" pitchFamily="18" charset="0"/>
              </a:rPr>
              <a:t> &lt;&lt; "error\n";</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通过指向对象的指针调用成员函数</a:t>
            </a:r>
            <a:endParaRPr lang="zh-CN" altLang="zh-CN" sz="2000" dirty="0">
              <a:latin typeface="Times New Roman" panose="02020603050405020304" pitchFamily="18" charset="0"/>
              <a:cs typeface="Times New Roman" panose="02020603050405020304" pitchFamily="18" charset="0"/>
            </a:endParaRPr>
          </a:p>
          <a:p>
            <a:pPr marL="0" indent="0">
              <a:buNone/>
            </a:pPr>
            <a:r>
              <a:rPr lang="en-US" altLang="zh-CN" sz="2000" dirty="0">
                <a:latin typeface="Times New Roman" panose="02020603050405020304" pitchFamily="18" charset="0"/>
                <a:cs typeface="Times New Roman" panose="02020603050405020304" pitchFamily="18" charset="0"/>
              </a:rPr>
              <a:t>          </a:t>
            </a:r>
            <a:r>
              <a:rPr lang="en-US" altLang="zh-CN" sz="2000" dirty="0">
                <a:solidFill>
                  <a:srgbClr val="0000FF"/>
                </a:solidFill>
                <a:latin typeface="Times New Roman" panose="02020603050405020304" pitchFamily="18" charset="0"/>
                <a:cs typeface="Times New Roman" panose="02020603050405020304" pitchFamily="18" charset="0"/>
              </a:rPr>
              <a:t>else </a:t>
            </a:r>
            <a:r>
              <a:rPr lang="en-US" altLang="zh-CN" sz="2000" dirty="0">
                <a:latin typeface="Times New Roman" panose="02020603050405020304" pitchFamily="18" charset="0"/>
                <a:cs typeface="Times New Roman" panose="02020603050405020304" pitchFamily="18" charset="0"/>
              </a:rPr>
              <a:t> </a:t>
            </a:r>
            <a:r>
              <a:rPr lang="en-US" altLang="zh-CN" sz="2000" dirty="0" err="1">
                <a:latin typeface="Times New Roman" panose="02020603050405020304" pitchFamily="18" charset="0"/>
                <a:cs typeface="Times New Roman" panose="02020603050405020304" pitchFamily="18" charset="0"/>
              </a:rPr>
              <a:t>cout</a:t>
            </a:r>
            <a:r>
              <a:rPr lang="en-US" altLang="zh-CN" sz="2000" dirty="0">
                <a:latin typeface="Times New Roman" panose="02020603050405020304" pitchFamily="18" charset="0"/>
                <a:cs typeface="Times New Roman" panose="02020603050405020304" pitchFamily="18" charset="0"/>
              </a:rPr>
              <a:t> &lt;&lt; "right\n";</a:t>
            </a:r>
            <a:endParaRPr lang="zh-CN" altLang="zh-CN" sz="2000" dirty="0">
              <a:latin typeface="Times New Roman" panose="02020603050405020304" pitchFamily="18" charset="0"/>
              <a:cs typeface="Times New Roman" panose="02020603050405020304" pitchFamily="18" charset="0"/>
            </a:endParaRPr>
          </a:p>
          <a:p>
            <a:pPr marL="0" indent="0">
              <a:buNone/>
            </a:pPr>
            <a:r>
              <a:rPr lang="en-US" altLang="zh-CN" sz="2000" dirty="0">
                <a:latin typeface="Times New Roman" panose="02020603050405020304" pitchFamily="18" charset="0"/>
                <a:cs typeface="Times New Roman" panose="02020603050405020304" pitchFamily="18" charset="0"/>
              </a:rPr>
              <a:t>          </a:t>
            </a:r>
            <a:r>
              <a:rPr lang="en-US" altLang="zh-CN" sz="2000" dirty="0" err="1">
                <a:latin typeface="Times New Roman" panose="02020603050405020304" pitchFamily="18" charset="0"/>
                <a:cs typeface="Times New Roman" panose="02020603050405020304" pitchFamily="18" charset="0"/>
              </a:rPr>
              <a:t>someFunc</a:t>
            </a:r>
            <a:r>
              <a:rPr lang="en-US" altLang="zh-CN" sz="2000" dirty="0">
                <a:latin typeface="Times New Roman" panose="02020603050405020304" pitchFamily="18" charset="0"/>
                <a:cs typeface="Times New Roman" panose="02020603050405020304" pitchFamily="18" charset="0"/>
              </a:rPr>
              <a:t>(s);				</a:t>
            </a:r>
            <a:r>
              <a:rPr lang="en-US"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 </a:t>
            </a:r>
            <a:r>
              <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rPr>
              <a:t>对象的地址传给引用</a:t>
            </a:r>
            <a:endParaRPr lang="zh-CN" altLang="zh-CN" sz="2000" dirty="0">
              <a:solidFill>
                <a:srgbClr val="008000"/>
              </a:solidFill>
              <a:latin typeface="楷体" panose="02010609060101010101" pitchFamily="49" charset="-122"/>
              <a:ea typeface="楷体" panose="02010609060101010101" pitchFamily="49" charset="-122"/>
              <a:cs typeface="Times New Roman" panose="02020603050405020304" pitchFamily="18" charset="0"/>
            </a:endParaRPr>
          </a:p>
          <a:p>
            <a:pPr marL="0" indent="0">
              <a:buNone/>
            </a:pPr>
            <a:r>
              <a:rPr lang="en-US" altLang="zh-CN" sz="2000" dirty="0">
                <a:latin typeface="Times New Roman" panose="02020603050405020304" pitchFamily="18" charset="0"/>
                <a:cs typeface="Times New Roman" panose="02020603050405020304" pitchFamily="18" charset="0"/>
              </a:rPr>
              <a:t>          </a:t>
            </a:r>
            <a:r>
              <a:rPr lang="en-US" altLang="zh-CN" sz="2000" dirty="0">
                <a:solidFill>
                  <a:srgbClr val="0000FF"/>
                </a:solidFill>
                <a:latin typeface="Times New Roman" panose="02020603050405020304" pitchFamily="18" charset="0"/>
                <a:cs typeface="Times New Roman" panose="02020603050405020304" pitchFamily="18" charset="0"/>
              </a:rPr>
              <a:t>return</a:t>
            </a:r>
            <a:r>
              <a:rPr lang="en-US" altLang="zh-CN" sz="2000" dirty="0">
                <a:latin typeface="Times New Roman" panose="02020603050405020304" pitchFamily="18" charset="0"/>
                <a:cs typeface="Times New Roman" panose="02020603050405020304" pitchFamily="18" charset="0"/>
              </a:rPr>
              <a:t> 0;</a:t>
            </a:r>
            <a:endParaRPr lang="zh-CN" altLang="zh-CN" sz="2000" dirty="0">
              <a:latin typeface="Times New Roman" panose="02020603050405020304" pitchFamily="18" charset="0"/>
              <a:cs typeface="Times New Roman" panose="02020603050405020304" pitchFamily="18" charset="0"/>
            </a:endParaRPr>
          </a:p>
          <a:p>
            <a:pPr marL="0" indent="0">
              <a:buNone/>
            </a:pPr>
            <a:r>
              <a:rPr lang="en-US" altLang="zh-CN" sz="2000" dirty="0">
                <a:latin typeface="Times New Roman" panose="02020603050405020304" pitchFamily="18" charset="0"/>
                <a:cs typeface="Times New Roman" panose="02020603050405020304" pitchFamily="18" charset="0"/>
              </a:rPr>
              <a:t>}</a:t>
            </a:r>
            <a:endParaRPr lang="zh-CN" altLang="zh-CN" sz="2000" dirty="0">
              <a:latin typeface="Times New Roman" panose="02020603050405020304" pitchFamily="18" charset="0"/>
              <a:cs typeface="Times New Roman" panose="02020603050405020304" pitchFamily="18" charset="0"/>
            </a:endParaRPr>
          </a:p>
          <a:p>
            <a:pPr marL="457200" lvl="1" indent="0">
              <a:lnSpc>
                <a:spcPct val="90000"/>
              </a:lnSpc>
              <a:spcBef>
                <a:spcPts val="0"/>
              </a:spcBef>
              <a:buNone/>
              <a:defRPr/>
            </a:pPr>
            <a:endParaRPr lang="en-US" sz="2000" b="1" dirty="0">
              <a:latin typeface="Times New Roman" panose="02020603050405020304" pitchFamily="18" charset="0"/>
              <a:cs typeface="Times New Roman" panose="02020603050405020304" pitchFamily="18" charset="0"/>
            </a:endParaRPr>
          </a:p>
        </p:txBody>
      </p:sp>
      <p:sp>
        <p:nvSpPr>
          <p:cNvPr id="7" name="卷形: 水平 6"/>
          <p:cNvSpPr/>
          <p:nvPr/>
        </p:nvSpPr>
        <p:spPr bwMode="auto">
          <a:xfrm>
            <a:off x="75654" y="11038"/>
            <a:ext cx="9754691" cy="784051"/>
          </a:xfrm>
          <a:prstGeom prst="horizontalScroll">
            <a:avLst/>
          </a:prstGeom>
          <a:solidFill>
            <a:srgbClr val="7030A0"/>
          </a:solidFill>
          <a:ln w="9525" cap="flat" cmpd="sng" algn="ctr">
            <a:solidFill>
              <a:schemeClr val="accent1">
                <a:lumMod val="20000"/>
                <a:lumOff val="80000"/>
              </a:schemeClr>
            </a:solidFill>
            <a:prstDash val="solid"/>
            <a:round/>
            <a:headEnd type="none" w="sm" len="sm"/>
            <a:tailEnd type="none" w="sm" len="sm"/>
          </a:ln>
          <a:effectLst/>
        </p:spPr>
        <p:txBody>
          <a:bodyPr vert="horz" wrap="square" lIns="91440" tIns="45720" rIns="91440" bIns="45720" numCol="1" rtlCol="0" anchor="t" anchorCtr="0" compatLnSpc="1"/>
          <a:lstStyle/>
          <a:p>
            <a:pPr eaLnBrk="1" hangingPunct="1"/>
            <a:r>
              <a:rPr lang="en-US" altLang="zh-CN" sz="2400" b="1" dirty="0">
                <a:solidFill>
                  <a:schemeClr val="tx2">
                    <a:lumMod val="20000"/>
                    <a:lumOff val="80000"/>
                  </a:schemeClr>
                </a:solidFill>
                <a:latin typeface="华文新魏" pitchFamily="2" charset="-122"/>
                <a:ea typeface="华文新魏" pitchFamily="2" charset="-122"/>
              </a:rPr>
              <a:t>3.</a:t>
            </a:r>
            <a:r>
              <a:rPr lang="zh-CN" altLang="en-US" sz="2400" b="1" dirty="0">
                <a:solidFill>
                  <a:schemeClr val="tx2">
                    <a:lumMod val="20000"/>
                    <a:lumOff val="80000"/>
                  </a:schemeClr>
                </a:solidFill>
                <a:latin typeface="华文新魏" pitchFamily="2" charset="-122"/>
                <a:ea typeface="华文新魏" pitchFamily="2" charset="-122"/>
              </a:rPr>
              <a:t> 类的应用：包含</a:t>
            </a:r>
            <a:r>
              <a:rPr lang="en-US" altLang="zh-CN" sz="2400" b="1" dirty="0">
                <a:solidFill>
                  <a:schemeClr val="tx2">
                    <a:lumMod val="20000"/>
                    <a:lumOff val="80000"/>
                  </a:schemeClr>
                </a:solidFill>
                <a:latin typeface="华文新魏" pitchFamily="2" charset="-122"/>
                <a:ea typeface="华文新魏" pitchFamily="2" charset="-122"/>
              </a:rPr>
              <a:t>main( )</a:t>
            </a:r>
            <a:r>
              <a:rPr lang="zh-CN" altLang="en-US" sz="2400" b="1" dirty="0">
                <a:solidFill>
                  <a:schemeClr val="tx2">
                    <a:lumMod val="20000"/>
                    <a:lumOff val="80000"/>
                  </a:schemeClr>
                </a:solidFill>
                <a:latin typeface="华文新魏" pitchFamily="2" charset="-122"/>
                <a:ea typeface="华文新魏" pitchFamily="2" charset="-122"/>
              </a:rPr>
              <a:t>函数，在其中使用不同的类</a:t>
            </a:r>
            <a:endParaRPr kumimoji="0" lang="zh-CN" altLang="en-US" sz="2400" b="0" i="0" u="none" strike="noStrike" cap="none" normalizeH="0" baseline="0" dirty="0">
              <a:ln>
                <a:noFill/>
              </a:ln>
              <a:solidFill>
                <a:schemeClr val="tx2">
                  <a:lumMod val="20000"/>
                  <a:lumOff val="80000"/>
                </a:schemeClr>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784350" y="333375"/>
            <a:ext cx="7127875" cy="774700"/>
          </a:xfrm>
          <a:ln w="12700" cap="flat"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t">
            <a:spAutoFit/>
          </a:bodyPr>
          <a:lstStyle/>
          <a:p>
            <a:pPr eaLnBrk="1" hangingPunct="1"/>
            <a:r>
              <a:rPr lang="en-US" altLang="zh-CN" b="1">
                <a:solidFill>
                  <a:schemeClr val="folHlink"/>
                </a:solidFill>
                <a:latin typeface="黑体" panose="02010609060101010101" pitchFamily="2" charset="-122"/>
                <a:ea typeface="黑体" panose="02010609060101010101" pitchFamily="2" charset="-122"/>
              </a:rPr>
              <a:t>3.3 </a:t>
            </a:r>
            <a:r>
              <a:rPr lang="zh-CN" altLang="en-US" b="1">
                <a:solidFill>
                  <a:schemeClr val="folHlink"/>
                </a:solidFill>
                <a:latin typeface="黑体" panose="02010609060101010101" pitchFamily="2" charset="-122"/>
                <a:ea typeface="黑体" panose="02010609060101010101" pitchFamily="2" charset="-122"/>
              </a:rPr>
              <a:t>构造函数和析构函数</a:t>
            </a:r>
            <a:endParaRPr lang="zh-CN" altLang="en-US" b="1">
              <a:solidFill>
                <a:schemeClr val="folHlink"/>
              </a:solidFill>
              <a:latin typeface="黑体" panose="02010609060101010101" pitchFamily="2" charset="-122"/>
              <a:ea typeface="黑体" panose="02010609060101010101" pitchFamily="2" charset="-122"/>
            </a:endParaRPr>
          </a:p>
        </p:txBody>
      </p:sp>
      <p:sp>
        <p:nvSpPr>
          <p:cNvPr id="143363" name="Rectangle 3"/>
          <p:cNvSpPr>
            <a:spLocks noGrp="1" noChangeArrowheads="1"/>
          </p:cNvSpPr>
          <p:nvPr>
            <p:ph type="body" idx="1"/>
          </p:nvPr>
        </p:nvSpPr>
        <p:spPr>
          <a:xfrm>
            <a:off x="560388" y="1484313"/>
            <a:ext cx="8856662" cy="5113337"/>
          </a:xfrm>
        </p:spPr>
        <p:txBody>
          <a:bodyPr/>
          <a:lstStyle/>
          <a:p>
            <a:pPr marL="0" indent="722630" eaLnBrk="1" hangingPunct="1">
              <a:lnSpc>
                <a:spcPct val="110000"/>
              </a:lnSpc>
              <a:buFont typeface="Wingdings" panose="05000000000000000000" pitchFamily="2" charset="2"/>
              <a:buNone/>
              <a:defRPr/>
            </a:pPr>
            <a:r>
              <a:rPr lang="zh-CN" altLang="en-US" sz="2600" b="1">
                <a:effectLst>
                  <a:outerShdw blurRad="38100" dist="38100" dir="2700000" algn="tl">
                    <a:srgbClr val="C0C0C0"/>
                  </a:outerShdw>
                </a:effectLst>
              </a:rPr>
              <a:t>当建立一个对象时，对象的状态（数据成员的取值）是不确定的。但对象表达了现实世界的实体，因此，一旦建立对象，必须有一个有意义的初始值。也就是说，</a:t>
            </a:r>
            <a:r>
              <a:rPr lang="zh-CN" altLang="en-US" sz="2600" b="1">
                <a:solidFill>
                  <a:srgbClr val="CC0000"/>
                </a:solidFill>
                <a:effectLst>
                  <a:outerShdw blurRad="38100" dist="38100" dir="2700000" algn="tl">
                    <a:srgbClr val="C0C0C0"/>
                  </a:outerShdw>
                </a:effectLst>
                <a:ea typeface="黑体" panose="02010609060101010101" pitchFamily="2" charset="-122"/>
              </a:rPr>
              <a:t>当一个对象出现时，必须立刻处于一种稳定的状态，并且在其生命期内保持稳定，这是</a:t>
            </a:r>
            <a:r>
              <a:rPr lang="en-US" altLang="zh-CN" sz="2600" b="1">
                <a:solidFill>
                  <a:srgbClr val="CC0000"/>
                </a:solidFill>
                <a:effectLst>
                  <a:outerShdw blurRad="38100" dist="38100" dir="2700000" algn="tl">
                    <a:srgbClr val="C0C0C0"/>
                  </a:outerShdw>
                </a:effectLst>
                <a:ea typeface="黑体" panose="02010609060101010101" pitchFamily="2" charset="-122"/>
              </a:rPr>
              <a:t>OOP</a:t>
            </a:r>
            <a:r>
              <a:rPr lang="zh-CN" altLang="en-US" sz="2600" b="1">
                <a:solidFill>
                  <a:srgbClr val="CC0000"/>
                </a:solidFill>
                <a:effectLst>
                  <a:outerShdw blurRad="38100" dist="38100" dir="2700000" algn="tl">
                    <a:srgbClr val="C0C0C0"/>
                  </a:outerShdw>
                </a:effectLst>
                <a:ea typeface="黑体" panose="02010609060101010101" pitchFamily="2" charset="-122"/>
              </a:rPr>
              <a:t>的原则之一。</a:t>
            </a:r>
            <a:r>
              <a:rPr lang="en-US" altLang="zh-CN" sz="2600" b="1">
                <a:effectLst>
                  <a:outerShdw blurRad="38100" dist="38100" dir="2700000" algn="tl">
                    <a:srgbClr val="C0C0C0"/>
                  </a:outerShdw>
                </a:effectLst>
              </a:rPr>
              <a:t>C++</a:t>
            </a:r>
            <a:r>
              <a:rPr lang="zh-CN" altLang="en-US" sz="2600" b="1">
                <a:effectLst>
                  <a:outerShdw blurRad="38100" dist="38100" dir="2700000" algn="tl">
                    <a:srgbClr val="C0C0C0"/>
                  </a:outerShdw>
                </a:effectLst>
              </a:rPr>
              <a:t>有一个称为</a:t>
            </a:r>
            <a:r>
              <a:rPr lang="zh-CN" altLang="en-US" sz="2600" b="1">
                <a:solidFill>
                  <a:srgbClr val="0000FF"/>
                </a:solidFill>
                <a:effectLst>
                  <a:outerShdw blurRad="38100" dist="38100" dir="2700000" algn="tl">
                    <a:srgbClr val="C0C0C0"/>
                  </a:outerShdw>
                </a:effectLst>
                <a:ea typeface="黑体" panose="02010609060101010101" pitchFamily="2" charset="-122"/>
              </a:rPr>
              <a:t>构造函数</a:t>
            </a:r>
            <a:r>
              <a:rPr lang="zh-CN" altLang="en-US" sz="2600" b="1">
                <a:effectLst>
                  <a:outerShdw blurRad="38100" dist="38100" dir="2700000" algn="tl">
                    <a:srgbClr val="C0C0C0"/>
                  </a:outerShdw>
                </a:effectLst>
              </a:rPr>
              <a:t>的特殊成员函数，它可自动进行对象的初始化。而</a:t>
            </a:r>
            <a:r>
              <a:rPr lang="zh-CN" altLang="en-US" sz="2600" b="1">
                <a:solidFill>
                  <a:srgbClr val="0000FF"/>
                </a:solidFill>
                <a:effectLst>
                  <a:outerShdw blurRad="38100" dist="38100" dir="2700000" algn="tl">
                    <a:srgbClr val="C0C0C0"/>
                  </a:outerShdw>
                </a:effectLst>
                <a:ea typeface="黑体" panose="02010609060101010101" pitchFamily="2" charset="-122"/>
              </a:rPr>
              <a:t>析构函数</a:t>
            </a:r>
            <a:r>
              <a:rPr lang="zh-CN" altLang="en-US" sz="2600" b="1">
                <a:effectLst>
                  <a:outerShdw blurRad="38100" dist="38100" dir="2700000" algn="tl">
                    <a:srgbClr val="C0C0C0"/>
                  </a:outerShdw>
                </a:effectLst>
              </a:rPr>
              <a:t>在对象撤消时执行清理任务，进行善后处理。</a:t>
            </a:r>
            <a:endParaRPr lang="zh-CN" altLang="en-US" sz="2600" b="1">
              <a:effectLst>
                <a:outerShdw blurRad="38100" dist="38100" dir="2700000" algn="tl">
                  <a:srgbClr val="C0C0C0"/>
                </a:outerShdw>
              </a:effectLst>
            </a:endParaRPr>
          </a:p>
          <a:p>
            <a:pPr marL="0" indent="722630" eaLnBrk="1" hangingPunct="1">
              <a:lnSpc>
                <a:spcPct val="110000"/>
              </a:lnSpc>
              <a:buFont typeface="Wingdings" panose="05000000000000000000" pitchFamily="2" charset="2"/>
              <a:buNone/>
              <a:defRPr/>
            </a:pPr>
            <a:r>
              <a:rPr lang="zh-CN" altLang="en-US" sz="2600" b="1">
                <a:effectLst>
                  <a:outerShdw blurRad="38100" dist="38100" dir="2700000" algn="tl">
                    <a:srgbClr val="C0C0C0"/>
                  </a:outerShdw>
                </a:effectLst>
              </a:rPr>
              <a:t>构造函数和析构函数是类中的两个特殊的成员函数，具有普通成员函数的许多共同特性，但还具有一些独特的特性，我们可以把它们归纳成以下几点：</a:t>
            </a:r>
            <a:endParaRPr lang="zh-CN" altLang="en-US" sz="2600" b="1">
              <a:effectLst>
                <a:outerShdw blurRad="38100" dist="38100" dir="2700000" algn="tl">
                  <a:srgbClr val="C0C0C0"/>
                </a:outerShdw>
              </a:effectLst>
            </a:endParaRPr>
          </a:p>
        </p:txBody>
      </p:sp>
      <p:grpSp>
        <p:nvGrpSpPr>
          <p:cNvPr id="37892" name="Group 4"/>
          <p:cNvGrpSpPr/>
          <p:nvPr/>
        </p:nvGrpSpPr>
        <p:grpSpPr bwMode="auto">
          <a:xfrm>
            <a:off x="7040563" y="5876925"/>
            <a:ext cx="2808287" cy="836613"/>
            <a:chOff x="3742" y="3657"/>
            <a:chExt cx="1905" cy="572"/>
          </a:xfrm>
        </p:grpSpPr>
        <p:pic>
          <p:nvPicPr>
            <p:cNvPr id="37893" name="Picture 5"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7894" name="Group 6"/>
            <p:cNvGrpSpPr/>
            <p:nvPr/>
          </p:nvGrpSpPr>
          <p:grpSpPr bwMode="auto">
            <a:xfrm>
              <a:off x="3742" y="3657"/>
              <a:ext cx="1899" cy="572"/>
              <a:chOff x="4377" y="3884"/>
              <a:chExt cx="1175" cy="363"/>
            </a:xfrm>
          </p:grpSpPr>
          <p:pic>
            <p:nvPicPr>
              <p:cNvPr id="37895" name="Picture 7" descr="BD14801_"/>
              <p:cNvPicPr>
                <a:picLocks noChangeAspect="1" noChangeArrowheads="1"/>
              </p:cNvPicPr>
              <p:nvPr/>
            </p:nvPicPr>
            <p:blipFill>
              <a:blip r:embed="rId2">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6" name="Picture 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897" name="Picture 9" descr="00055"/>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8" name="Picture 10"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9" name="Picture 11" descr="BD14801_"/>
              <p:cNvPicPr>
                <a:picLocks noChangeAspect="1" noChangeArrowheads="1"/>
              </p:cNvPicPr>
              <p:nvPr/>
            </p:nvPicPr>
            <p:blipFill>
              <a:blip r:embed="rId5">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4" name="Rectangle 4"/>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pic>
        <p:nvPicPr>
          <p:cNvPr id="38915" name="Picture 6"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8839200" y="5813425"/>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386" name="Rectangle 2"/>
          <p:cNvSpPr>
            <a:spLocks noGrp="1" noChangeArrowheads="1"/>
          </p:cNvSpPr>
          <p:nvPr>
            <p:ph type="title"/>
          </p:nvPr>
        </p:nvSpPr>
        <p:spPr>
          <a:xfrm>
            <a:off x="920750" y="188913"/>
            <a:ext cx="6684963" cy="650875"/>
          </a:xfrm>
          <a:gradFill rotWithShape="0">
            <a:gsLst>
              <a:gs pos="0">
                <a:schemeClr val="folHlink"/>
              </a:gs>
              <a:gs pos="100000">
                <a:schemeClr val="folHlink">
                  <a:gamma/>
                  <a:shade val="46275"/>
                  <a:invGamma/>
                </a:schemeClr>
              </a:gs>
            </a:gsLst>
            <a:path path="shape">
              <a:fillToRect l="50000" t="50000" r="50000" b="50000"/>
            </a:path>
          </a:gradFill>
          <a:ln cap="flat" algn="ctr">
            <a:solidFill>
              <a:srgbClr val="FF9900"/>
            </a:solidFill>
            <a:miter lim="800000"/>
          </a:ln>
        </p:spPr>
        <p:txBody>
          <a:bodyPr bIns="108000" anchor="t">
            <a:spAutoFit/>
          </a:bodyPr>
          <a:lstStyle/>
          <a:p>
            <a:pPr algn="ctr">
              <a:spcBef>
                <a:spcPct val="50000"/>
              </a:spcBef>
              <a:defRPr/>
            </a:pPr>
            <a:r>
              <a:rPr kumimoji="1" lang="zh-CN" altLang="en-US" sz="3200" b="1">
                <a:solidFill>
                  <a:schemeClr val="bg1"/>
                </a:solidFill>
                <a:effectLst>
                  <a:outerShdw blurRad="38100" dist="38100" dir="2700000" algn="tl">
                    <a:srgbClr val="000000"/>
                  </a:outerShdw>
                </a:effectLst>
                <a:latin typeface="Times New Roman" panose="02020603050405020304" pitchFamily="18" charset="0"/>
              </a:rPr>
              <a:t>构造函数和析构函数的特性</a:t>
            </a:r>
            <a:endParaRPr kumimoji="1" lang="zh-CN" altLang="en-US" sz="3200" b="1">
              <a:solidFill>
                <a:schemeClr val="bg1"/>
              </a:solidFill>
              <a:effectLst>
                <a:outerShdw blurRad="38100" dist="38100" dir="2700000" algn="tl">
                  <a:srgbClr val="000000"/>
                </a:outerShdw>
              </a:effectLst>
              <a:latin typeface="Times New Roman" panose="02020603050405020304" pitchFamily="18" charset="0"/>
            </a:endParaRPr>
          </a:p>
        </p:txBody>
      </p:sp>
      <p:pic>
        <p:nvPicPr>
          <p:cNvPr id="38917" name="Picture 5"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387" name="Rectangle 3"/>
          <p:cNvSpPr>
            <a:spLocks noGrp="1" noChangeArrowheads="1"/>
          </p:cNvSpPr>
          <p:nvPr>
            <p:ph type="body" idx="1"/>
          </p:nvPr>
        </p:nvSpPr>
        <p:spPr>
          <a:xfrm>
            <a:off x="568325" y="981075"/>
            <a:ext cx="9137650" cy="5516563"/>
          </a:xfrm>
        </p:spPr>
        <p:txBody>
          <a:bodyPr/>
          <a:lstStyle/>
          <a:p>
            <a:pPr marL="0" indent="722630" eaLnBrk="1" hangingPunct="1">
              <a:lnSpc>
                <a:spcPct val="110000"/>
              </a:lnSpc>
              <a:buFont typeface="Wingdings" panose="05000000000000000000" pitchFamily="2" charset="2"/>
              <a:buNone/>
              <a:defRPr/>
            </a:pPr>
            <a:r>
              <a:rPr lang="en-US" altLang="zh-CN" sz="2600">
                <a:effectLst>
                  <a:outerShdw blurRad="38100" dist="38100" dir="2700000" algn="tl">
                    <a:srgbClr val="C0C0C0"/>
                  </a:outerShdw>
                </a:effectLst>
              </a:rPr>
              <a:t>(1)</a:t>
            </a:r>
            <a:r>
              <a:rPr lang="en-US" altLang="zh-CN" sz="2600" b="1">
                <a:effectLst>
                  <a:outerShdw blurRad="38100" dist="38100" dir="2700000" algn="tl">
                    <a:srgbClr val="C0C0C0"/>
                  </a:outerShdw>
                </a:effectLst>
              </a:rPr>
              <a:t> </a:t>
            </a:r>
            <a:r>
              <a:rPr lang="zh-CN" altLang="en-US" sz="2600" b="1">
                <a:effectLst>
                  <a:outerShdw blurRad="38100" dist="38100" dir="2700000" algn="tl">
                    <a:srgbClr val="C0C0C0"/>
                  </a:outerShdw>
                </a:effectLst>
              </a:rPr>
              <a:t>它们都</a:t>
            </a:r>
            <a:r>
              <a:rPr lang="zh-CN" altLang="en-US" sz="2600" b="1">
                <a:solidFill>
                  <a:schemeClr val="tx2"/>
                </a:solidFill>
                <a:effectLst>
                  <a:outerShdw blurRad="38100" dist="38100" dir="2700000" algn="tl">
                    <a:srgbClr val="C0C0C0"/>
                  </a:outerShdw>
                </a:effectLst>
                <a:ea typeface="黑体" panose="02010609060101010101" pitchFamily="2" charset="-122"/>
              </a:rPr>
              <a:t>没有返回值说明</a:t>
            </a:r>
            <a:r>
              <a:rPr lang="zh-CN" altLang="en-US" sz="2600" b="1">
                <a:effectLst>
                  <a:outerShdw blurRad="38100" dist="38100" dir="2700000" algn="tl">
                    <a:srgbClr val="C0C0C0"/>
                  </a:outerShdw>
                </a:effectLst>
              </a:rPr>
              <a:t>，也就是说定义这两个函数时不能指出函数返回值的类型，即使是</a:t>
            </a:r>
            <a:r>
              <a:rPr lang="en-US" altLang="zh-CN" sz="2600" b="1">
                <a:solidFill>
                  <a:srgbClr val="0000FF"/>
                </a:solidFill>
                <a:effectLst>
                  <a:outerShdw blurRad="38100" dist="38100" dir="2700000" algn="tl">
                    <a:srgbClr val="C0C0C0"/>
                  </a:outerShdw>
                </a:effectLst>
              </a:rPr>
              <a:t>void</a:t>
            </a:r>
            <a:r>
              <a:rPr lang="zh-CN" altLang="en-US" sz="2600" b="1">
                <a:effectLst>
                  <a:outerShdw blurRad="38100" dist="38100" dir="2700000" algn="tl">
                    <a:srgbClr val="C0C0C0"/>
                  </a:outerShdw>
                </a:effectLst>
              </a:rPr>
              <a:t>也不能有。</a:t>
            </a:r>
            <a:endParaRPr lang="zh-CN" altLang="en-US" sz="2600" b="1">
              <a:effectLst>
                <a:outerShdw blurRad="38100" dist="38100" dir="2700000" algn="tl">
                  <a:srgbClr val="C0C0C0"/>
                </a:outerShdw>
              </a:effectLst>
            </a:endParaRPr>
          </a:p>
          <a:p>
            <a:pPr marL="0" indent="722630" eaLnBrk="1" hangingPunct="1">
              <a:lnSpc>
                <a:spcPct val="110000"/>
              </a:lnSpc>
              <a:buFont typeface="Wingdings" panose="05000000000000000000" pitchFamily="2" charset="2"/>
              <a:buNone/>
              <a:defRPr/>
            </a:pPr>
            <a:r>
              <a:rPr lang="en-US" altLang="zh-CN" sz="2600">
                <a:effectLst>
                  <a:outerShdw blurRad="38100" dist="38100" dir="2700000" algn="tl">
                    <a:srgbClr val="C0C0C0"/>
                  </a:outerShdw>
                </a:effectLst>
              </a:rPr>
              <a:t>(2)</a:t>
            </a:r>
            <a:r>
              <a:rPr lang="en-US" altLang="zh-CN" sz="2600" b="1">
                <a:effectLst>
                  <a:outerShdw blurRad="38100" dist="38100" dir="2700000" algn="tl">
                    <a:srgbClr val="C0C0C0"/>
                  </a:outerShdw>
                </a:effectLst>
              </a:rPr>
              <a:t> </a:t>
            </a:r>
            <a:r>
              <a:rPr lang="zh-CN" altLang="en-US" sz="2600" b="1">
                <a:effectLst>
                  <a:outerShdw blurRad="38100" dist="38100" dir="2700000" algn="tl">
                    <a:srgbClr val="C0C0C0"/>
                  </a:outerShdw>
                </a:effectLst>
              </a:rPr>
              <a:t>它们不能被继承。</a:t>
            </a:r>
            <a:r>
              <a:rPr lang="en-US" altLang="zh-CN" sz="2600">
                <a:effectLst>
                  <a:outerShdw blurRad="38100" dist="38100" dir="2700000" algn="tl">
                    <a:srgbClr val="C0C0C0"/>
                  </a:outerShdw>
                </a:effectLst>
              </a:rPr>
              <a:t>(</a:t>
            </a:r>
            <a:r>
              <a:rPr lang="zh-CN" altLang="en-US" sz="2600">
                <a:effectLst>
                  <a:outerShdw blurRad="38100" dist="38100" dir="2700000" algn="tl">
                    <a:srgbClr val="C0C0C0"/>
                  </a:outerShdw>
                </a:effectLst>
              </a:rPr>
              <a:t>第</a:t>
            </a:r>
            <a:r>
              <a:rPr lang="en-US" altLang="zh-CN" sz="2600">
                <a:effectLst>
                  <a:outerShdw blurRad="38100" dist="38100" dir="2700000" algn="tl">
                    <a:srgbClr val="C0C0C0"/>
                  </a:outerShdw>
                </a:effectLst>
              </a:rPr>
              <a:t>5</a:t>
            </a:r>
            <a:r>
              <a:rPr lang="zh-CN" altLang="en-US" sz="2600">
                <a:effectLst>
                  <a:outerShdw blurRad="38100" dist="38100" dir="2700000" algn="tl">
                    <a:srgbClr val="C0C0C0"/>
                  </a:outerShdw>
                </a:effectLst>
              </a:rPr>
              <a:t>章</a:t>
            </a:r>
            <a:r>
              <a:rPr lang="en-US" altLang="zh-CN" sz="2600">
                <a:effectLst>
                  <a:outerShdw blurRad="38100" dist="38100" dir="2700000" algn="tl">
                    <a:srgbClr val="C0C0C0"/>
                  </a:outerShdw>
                </a:effectLst>
              </a:rPr>
              <a:t>)</a:t>
            </a:r>
            <a:endParaRPr lang="en-US" altLang="zh-CN" sz="2600">
              <a:effectLst>
                <a:outerShdw blurRad="38100" dist="38100" dir="2700000" algn="tl">
                  <a:srgbClr val="C0C0C0"/>
                </a:outerShdw>
              </a:effectLst>
            </a:endParaRPr>
          </a:p>
          <a:p>
            <a:pPr marL="0" indent="722630" eaLnBrk="1" hangingPunct="1">
              <a:lnSpc>
                <a:spcPct val="110000"/>
              </a:lnSpc>
              <a:buFont typeface="Wingdings" panose="05000000000000000000" pitchFamily="2" charset="2"/>
              <a:buNone/>
              <a:defRPr/>
            </a:pPr>
            <a:r>
              <a:rPr lang="en-US" altLang="zh-CN" sz="2600">
                <a:effectLst>
                  <a:outerShdw blurRad="38100" dist="38100" dir="2700000" algn="tl">
                    <a:srgbClr val="C0C0C0"/>
                  </a:outerShdw>
                </a:effectLst>
              </a:rPr>
              <a:t>(3)</a:t>
            </a:r>
            <a:r>
              <a:rPr lang="en-US" altLang="zh-CN" sz="2600" b="1">
                <a:effectLst>
                  <a:outerShdw blurRad="38100" dist="38100" dir="2700000" algn="tl">
                    <a:srgbClr val="C0C0C0"/>
                  </a:outerShdw>
                </a:effectLst>
              </a:rPr>
              <a:t> </a:t>
            </a:r>
            <a:r>
              <a:rPr lang="zh-CN" altLang="en-US" sz="2600" b="1">
                <a:effectLst>
                  <a:outerShdw blurRad="38100" dist="38100" dir="2700000" algn="tl">
                    <a:srgbClr val="C0C0C0"/>
                  </a:outerShdw>
                </a:effectLst>
              </a:rPr>
              <a:t>构造函数可以有缺省参数。</a:t>
            </a:r>
            <a:endParaRPr lang="zh-CN" altLang="en-US" sz="2600" b="1">
              <a:effectLst>
                <a:outerShdw blurRad="38100" dist="38100" dir="2700000" algn="tl">
                  <a:srgbClr val="C0C0C0"/>
                </a:outerShdw>
              </a:effectLst>
            </a:endParaRPr>
          </a:p>
          <a:p>
            <a:pPr marL="0" indent="722630" eaLnBrk="1" hangingPunct="1">
              <a:lnSpc>
                <a:spcPct val="110000"/>
              </a:lnSpc>
              <a:buFont typeface="Wingdings" panose="05000000000000000000" pitchFamily="2" charset="2"/>
              <a:buNone/>
              <a:defRPr/>
            </a:pPr>
            <a:r>
              <a:rPr lang="en-US" altLang="zh-CN" sz="2600">
                <a:effectLst>
                  <a:outerShdw blurRad="38100" dist="38100" dir="2700000" algn="tl">
                    <a:srgbClr val="C0C0C0"/>
                  </a:outerShdw>
                </a:effectLst>
              </a:rPr>
              <a:t>(4)</a:t>
            </a:r>
            <a:r>
              <a:rPr lang="en-US" altLang="zh-CN" sz="2600" b="1">
                <a:effectLst>
                  <a:outerShdw blurRad="38100" dist="38100" dir="2700000" algn="tl">
                    <a:srgbClr val="C0C0C0"/>
                  </a:outerShdw>
                </a:effectLst>
              </a:rPr>
              <a:t> </a:t>
            </a:r>
            <a:r>
              <a:rPr lang="zh-CN" altLang="en-US" sz="2600" b="1">
                <a:effectLst>
                  <a:outerShdw blurRad="38100" dist="38100" dir="2700000" algn="tl">
                    <a:srgbClr val="C0C0C0"/>
                  </a:outerShdw>
                </a:effectLst>
              </a:rPr>
              <a:t>析构函数可以是虚的（</a:t>
            </a:r>
            <a:r>
              <a:rPr lang="en-US" altLang="zh-CN" sz="2600" b="1">
                <a:solidFill>
                  <a:srgbClr val="0000FF"/>
                </a:solidFill>
                <a:effectLst>
                  <a:outerShdw blurRad="38100" dist="38100" dir="2700000" algn="tl">
                    <a:srgbClr val="C0C0C0"/>
                  </a:outerShdw>
                </a:effectLst>
              </a:rPr>
              <a:t>virtual</a:t>
            </a:r>
            <a:r>
              <a:rPr lang="zh-CN" altLang="en-US" sz="2600" b="1">
                <a:effectLst>
                  <a:outerShdw blurRad="38100" dist="38100" dir="2700000" algn="tl">
                    <a:srgbClr val="C0C0C0"/>
                  </a:outerShdw>
                </a:effectLst>
              </a:rPr>
              <a:t>），但构造函数不可以是虚的。 </a:t>
            </a:r>
            <a:r>
              <a:rPr lang="en-US" altLang="zh-CN" sz="2600">
                <a:effectLst>
                  <a:outerShdw blurRad="38100" dist="38100" dir="2700000" algn="tl">
                    <a:srgbClr val="C0C0C0"/>
                  </a:outerShdw>
                </a:effectLst>
              </a:rPr>
              <a:t>(</a:t>
            </a:r>
            <a:r>
              <a:rPr lang="zh-CN" altLang="en-US" sz="2600">
                <a:effectLst>
                  <a:outerShdw blurRad="38100" dist="38100" dir="2700000" algn="tl">
                    <a:srgbClr val="C0C0C0"/>
                  </a:outerShdw>
                </a:effectLst>
              </a:rPr>
              <a:t>第</a:t>
            </a:r>
            <a:r>
              <a:rPr lang="en-US" altLang="zh-CN" sz="2600">
                <a:effectLst>
                  <a:outerShdw blurRad="38100" dist="38100" dir="2700000" algn="tl">
                    <a:srgbClr val="C0C0C0"/>
                  </a:outerShdw>
                </a:effectLst>
              </a:rPr>
              <a:t>6</a:t>
            </a:r>
            <a:r>
              <a:rPr lang="zh-CN" altLang="en-US" sz="2600">
                <a:effectLst>
                  <a:outerShdw blurRad="38100" dist="38100" dir="2700000" algn="tl">
                    <a:srgbClr val="C0C0C0"/>
                  </a:outerShdw>
                </a:effectLst>
              </a:rPr>
              <a:t>章</a:t>
            </a:r>
            <a:r>
              <a:rPr lang="en-US" altLang="zh-CN" sz="2600">
                <a:effectLst>
                  <a:outerShdw blurRad="38100" dist="38100" dir="2700000" algn="tl">
                    <a:srgbClr val="C0C0C0"/>
                  </a:outerShdw>
                </a:effectLst>
              </a:rPr>
              <a:t>)</a:t>
            </a:r>
            <a:endParaRPr lang="zh-CN" altLang="en-US" sz="2600">
              <a:effectLst>
                <a:outerShdw blurRad="38100" dist="38100" dir="2700000" algn="tl">
                  <a:srgbClr val="C0C0C0"/>
                </a:outerShdw>
              </a:effectLst>
            </a:endParaRPr>
          </a:p>
          <a:p>
            <a:pPr marL="0" indent="722630" eaLnBrk="1" hangingPunct="1">
              <a:lnSpc>
                <a:spcPct val="110000"/>
              </a:lnSpc>
              <a:buFont typeface="Wingdings" panose="05000000000000000000" pitchFamily="2" charset="2"/>
              <a:buNone/>
              <a:defRPr/>
            </a:pPr>
            <a:r>
              <a:rPr lang="en-US" altLang="zh-CN" sz="2600">
                <a:effectLst>
                  <a:outerShdw blurRad="38100" dist="38100" dir="2700000" algn="tl">
                    <a:srgbClr val="C0C0C0"/>
                  </a:outerShdw>
                </a:effectLst>
              </a:rPr>
              <a:t>(5)</a:t>
            </a:r>
            <a:r>
              <a:rPr lang="en-US" altLang="zh-CN" sz="2600" b="1">
                <a:effectLst>
                  <a:outerShdw blurRad="38100" dist="38100" dir="2700000" algn="tl">
                    <a:srgbClr val="C0C0C0"/>
                  </a:outerShdw>
                </a:effectLst>
              </a:rPr>
              <a:t> </a:t>
            </a:r>
            <a:r>
              <a:rPr lang="zh-CN" altLang="en-US" sz="2600" b="1">
                <a:effectLst>
                  <a:outerShdw blurRad="38100" dist="38100" dir="2700000" algn="tl">
                    <a:srgbClr val="C0C0C0"/>
                  </a:outerShdw>
                </a:effectLst>
              </a:rPr>
              <a:t>不可取它们的地址。</a:t>
            </a:r>
            <a:endParaRPr lang="zh-CN" altLang="en-US" sz="2600" b="1">
              <a:effectLst>
                <a:outerShdw blurRad="38100" dist="38100" dir="2700000" algn="tl">
                  <a:srgbClr val="C0C0C0"/>
                </a:outerShdw>
              </a:effectLst>
            </a:endParaRPr>
          </a:p>
          <a:p>
            <a:pPr marL="0" indent="722630" eaLnBrk="1" hangingPunct="1">
              <a:lnSpc>
                <a:spcPct val="110000"/>
              </a:lnSpc>
              <a:buFont typeface="Wingdings" panose="05000000000000000000" pitchFamily="2" charset="2"/>
              <a:buNone/>
              <a:defRPr/>
            </a:pPr>
            <a:r>
              <a:rPr lang="en-US" altLang="zh-CN" sz="2600">
                <a:effectLst>
                  <a:outerShdw blurRad="38100" dist="38100" dir="2700000" algn="tl">
                    <a:srgbClr val="C0C0C0"/>
                  </a:outerShdw>
                </a:effectLst>
              </a:rPr>
              <a:t>(6)</a:t>
            </a:r>
            <a:r>
              <a:rPr lang="en-US" altLang="zh-CN" sz="2600" b="1">
                <a:effectLst>
                  <a:outerShdw blurRad="38100" dist="38100" dir="2700000" algn="tl">
                    <a:srgbClr val="C0C0C0"/>
                  </a:outerShdw>
                </a:effectLst>
              </a:rPr>
              <a:t> </a:t>
            </a:r>
            <a:r>
              <a:rPr lang="zh-CN" altLang="en-US" sz="2600" b="1">
                <a:solidFill>
                  <a:schemeClr val="tx2"/>
                </a:solidFill>
                <a:effectLst>
                  <a:outerShdw blurRad="38100" dist="38100" dir="2700000" algn="tl">
                    <a:srgbClr val="C0C0C0"/>
                  </a:outerShdw>
                </a:effectLst>
                <a:ea typeface="黑体" panose="02010609060101010101" pitchFamily="2" charset="-122"/>
              </a:rPr>
              <a:t>不能用常规调用方法调用构造函数</a:t>
            </a:r>
            <a:r>
              <a:rPr lang="zh-CN" altLang="en-US" sz="2600" b="1">
                <a:effectLst>
                  <a:outerShdw blurRad="38100" dist="38100" dir="2700000" algn="tl">
                    <a:srgbClr val="C0C0C0"/>
                  </a:outerShdw>
                </a:effectLst>
              </a:rPr>
              <a:t>；当使用完全的限定名（带对象名、类名和函数名）时可以调用析构函数。</a:t>
            </a:r>
            <a:endParaRPr lang="zh-CN" altLang="en-US" sz="2600" b="1">
              <a:effectLst>
                <a:outerShdw blurRad="38100" dist="38100" dir="2700000" algn="tl">
                  <a:srgbClr val="C0C0C0"/>
                </a:outerShdw>
              </a:effectLst>
            </a:endParaRPr>
          </a:p>
          <a:p>
            <a:pPr marL="0" indent="722630" eaLnBrk="1" hangingPunct="1">
              <a:lnSpc>
                <a:spcPct val="110000"/>
              </a:lnSpc>
              <a:buFont typeface="Wingdings" panose="05000000000000000000" pitchFamily="2" charset="2"/>
              <a:buNone/>
              <a:defRPr/>
            </a:pPr>
            <a:r>
              <a:rPr lang="en-US" altLang="zh-CN" sz="2600">
                <a:effectLst>
                  <a:outerShdw blurRad="38100" dist="38100" dir="2700000" algn="tl">
                    <a:srgbClr val="C0C0C0"/>
                  </a:outerShdw>
                </a:effectLst>
              </a:rPr>
              <a:t>(7)</a:t>
            </a:r>
            <a:r>
              <a:rPr lang="en-US" altLang="zh-CN" sz="2600" b="1">
                <a:effectLst>
                  <a:outerShdw blurRad="38100" dist="38100" dir="2700000" algn="tl">
                    <a:srgbClr val="C0C0C0"/>
                  </a:outerShdw>
                </a:effectLst>
              </a:rPr>
              <a:t> </a:t>
            </a:r>
            <a:r>
              <a:rPr lang="zh-CN" altLang="en-US" sz="2600" b="1">
                <a:solidFill>
                  <a:schemeClr val="tx2"/>
                </a:solidFill>
                <a:effectLst>
                  <a:outerShdw blurRad="38100" dist="38100" dir="2700000" algn="tl">
                    <a:srgbClr val="C0C0C0"/>
                  </a:outerShdw>
                </a:effectLst>
                <a:ea typeface="黑体" panose="02010609060101010101" pitchFamily="2" charset="-122"/>
              </a:rPr>
              <a:t>当定义对象时，编译程序</a:t>
            </a:r>
            <a:r>
              <a:rPr lang="zh-CN" altLang="en-US" sz="2600" b="1">
                <a:solidFill>
                  <a:srgbClr val="CC0000"/>
                </a:solidFill>
                <a:effectLst>
                  <a:outerShdw blurRad="38100" dist="38100" dir="2700000" algn="tl">
                    <a:srgbClr val="C0C0C0"/>
                  </a:outerShdw>
                </a:effectLst>
                <a:ea typeface="黑体" panose="02010609060101010101" pitchFamily="2" charset="-122"/>
              </a:rPr>
              <a:t>自动</a:t>
            </a:r>
            <a:r>
              <a:rPr lang="zh-CN" altLang="en-US" sz="2600" b="1">
                <a:solidFill>
                  <a:schemeClr val="tx2"/>
                </a:solidFill>
                <a:effectLst>
                  <a:outerShdw blurRad="38100" dist="38100" dir="2700000" algn="tl">
                    <a:srgbClr val="C0C0C0"/>
                  </a:outerShdw>
                </a:effectLst>
                <a:ea typeface="黑体" panose="02010609060101010101" pitchFamily="2" charset="-122"/>
              </a:rPr>
              <a:t>调用构造函数；当删除对象时，编译程序</a:t>
            </a:r>
            <a:r>
              <a:rPr lang="zh-CN" altLang="en-US" sz="2600" b="1">
                <a:solidFill>
                  <a:srgbClr val="CC0000"/>
                </a:solidFill>
                <a:effectLst>
                  <a:outerShdw blurRad="38100" dist="38100" dir="2700000" algn="tl">
                    <a:srgbClr val="C0C0C0"/>
                  </a:outerShdw>
                </a:effectLst>
                <a:ea typeface="黑体" panose="02010609060101010101" pitchFamily="2" charset="-122"/>
              </a:rPr>
              <a:t>自动</a:t>
            </a:r>
            <a:r>
              <a:rPr lang="zh-CN" altLang="en-US" sz="2600" b="1">
                <a:solidFill>
                  <a:schemeClr val="tx2"/>
                </a:solidFill>
                <a:effectLst>
                  <a:outerShdw blurRad="38100" dist="38100" dir="2700000" algn="tl">
                    <a:srgbClr val="C0C0C0"/>
                  </a:outerShdw>
                </a:effectLst>
                <a:ea typeface="黑体" panose="02010609060101010101" pitchFamily="2" charset="-122"/>
              </a:rPr>
              <a:t>地调用析构函数</a:t>
            </a:r>
            <a:r>
              <a:rPr lang="zh-CN" altLang="en-US" sz="2600" b="1">
                <a:effectLst>
                  <a:outerShdw blurRad="38100" dist="38100" dir="2700000" algn="tl">
                    <a:srgbClr val="C0C0C0"/>
                  </a:outerShdw>
                </a:effectLst>
              </a:rPr>
              <a:t>。</a:t>
            </a:r>
            <a:endParaRPr lang="zh-CN" altLang="en-US" sz="2600" b="1">
              <a:effectLst>
                <a:outerShdw blurRad="38100" dist="38100" dir="2700000" algn="tl">
                  <a:srgbClr val="C0C0C0"/>
                </a:outerShdw>
              </a:effectLst>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Rectangle 6"/>
          <p:cNvSpPr>
            <a:spLocks noChangeArrowheads="1"/>
          </p:cNvSpPr>
          <p:nvPr/>
        </p:nvSpPr>
        <p:spPr bwMode="auto">
          <a:xfrm>
            <a:off x="273050" y="2708275"/>
            <a:ext cx="9432925" cy="165735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45411" name="Rectangle 3"/>
          <p:cNvSpPr>
            <a:spLocks noGrp="1" noChangeArrowheads="1"/>
          </p:cNvSpPr>
          <p:nvPr>
            <p:ph type="body" idx="1"/>
          </p:nvPr>
        </p:nvSpPr>
        <p:spPr>
          <a:xfrm>
            <a:off x="488950" y="981075"/>
            <a:ext cx="9072563" cy="5113338"/>
          </a:xfrm>
        </p:spPr>
        <p:txBody>
          <a:bodyPr/>
          <a:lstStyle/>
          <a:p>
            <a:pPr marL="0" indent="762000" algn="just" eaLnBrk="1" hangingPunct="1">
              <a:lnSpc>
                <a:spcPct val="130000"/>
              </a:lnSpc>
              <a:buFont typeface="Wingdings" panose="05000000000000000000" pitchFamily="2" charset="2"/>
              <a:buNone/>
              <a:defRPr/>
            </a:pPr>
            <a:r>
              <a:rPr lang="zh-CN" altLang="en-GB" sz="2600" b="1">
                <a:solidFill>
                  <a:srgbClr val="000000"/>
                </a:solidFill>
                <a:latin typeface="宋体" panose="02010600030101010101" pitchFamily="2" charset="-122"/>
              </a:rPr>
              <a:t>对象的初始化是指对象成员数据的初始化，在使用对象前，一定要初始化。由于成员数据一般为私有的(</a:t>
            </a:r>
            <a:r>
              <a:rPr lang="en-GB" altLang="zh-CN" sz="2600" b="1">
                <a:solidFill>
                  <a:srgbClr val="0000FF"/>
                </a:solidFill>
                <a:effectLst>
                  <a:outerShdw blurRad="38100" dist="38100" dir="2700000" algn="tl">
                    <a:srgbClr val="C0C0C0"/>
                  </a:outerShdw>
                </a:effectLst>
              </a:rPr>
              <a:t>private</a:t>
            </a:r>
            <a:r>
              <a:rPr lang="en-GB" altLang="zh-CN" sz="2600" b="1">
                <a:solidFill>
                  <a:srgbClr val="000000"/>
                </a:solidFill>
                <a:latin typeface="宋体" panose="02010600030101010101" pitchFamily="2" charset="-122"/>
              </a:rPr>
              <a:t>)，</a:t>
            </a:r>
            <a:r>
              <a:rPr lang="zh-CN" altLang="en-GB" sz="2600" b="1">
                <a:solidFill>
                  <a:srgbClr val="000000"/>
                </a:solidFill>
                <a:latin typeface="宋体" panose="02010600030101010101" pitchFamily="2" charset="-122"/>
              </a:rPr>
              <a:t>所以不能直接赋值。</a:t>
            </a:r>
            <a:endParaRPr lang="zh-CN" altLang="en-GB" sz="2600" b="1">
              <a:solidFill>
                <a:srgbClr val="000000"/>
              </a:solidFill>
              <a:latin typeface="宋体" panose="02010600030101010101" pitchFamily="2" charset="-122"/>
            </a:endParaRPr>
          </a:p>
          <a:p>
            <a:pPr marL="0" indent="762000" algn="just" eaLnBrk="1" hangingPunct="1">
              <a:lnSpc>
                <a:spcPct val="130000"/>
              </a:lnSpc>
              <a:buFont typeface="Wingdings" panose="05000000000000000000" pitchFamily="2" charset="2"/>
              <a:buNone/>
              <a:defRPr/>
            </a:pPr>
            <a:r>
              <a:rPr lang="en-US" altLang="zh-CN" sz="2600" b="1">
                <a:effectLst>
                  <a:outerShdw blurRad="38100" dist="38100" dir="2700000" algn="tl">
                    <a:srgbClr val="C0C0C0"/>
                  </a:outerShdw>
                </a:effectLst>
                <a:latin typeface="Times New Roman" panose="02020603050405020304" pitchFamily="18" charset="0"/>
              </a:rPr>
              <a:t>c1.radius=5;</a:t>
            </a:r>
            <a:endParaRPr lang="en-US" altLang="zh-CN" sz="2600" b="1">
              <a:effectLst>
                <a:outerShdw blurRad="38100" dist="38100" dir="2700000" algn="tl">
                  <a:srgbClr val="C0C0C0"/>
                </a:outerShdw>
              </a:effectLst>
              <a:latin typeface="Times New Roman" panose="02020603050405020304" pitchFamily="18" charset="0"/>
            </a:endParaRPr>
          </a:p>
          <a:p>
            <a:pPr marL="0" indent="762000" algn="just" eaLnBrk="1" hangingPunct="1">
              <a:lnSpc>
                <a:spcPct val="110000"/>
              </a:lnSpc>
              <a:buFont typeface="Wingdings" panose="05000000000000000000" pitchFamily="2" charset="2"/>
              <a:buNone/>
              <a:defRPr/>
            </a:pPr>
            <a:r>
              <a:rPr lang="en-US" altLang="zh-CN" sz="2600" b="1">
                <a:solidFill>
                  <a:srgbClr val="008000"/>
                </a:solidFill>
                <a:effectLst>
                  <a:outerShdw blurRad="38100" dist="38100" dir="2700000" algn="tl">
                    <a:srgbClr val="C0C0C0"/>
                  </a:outerShdw>
                </a:effectLst>
                <a:latin typeface="Times New Roman" panose="02020603050405020304" pitchFamily="18" charset="0"/>
              </a:rPr>
              <a:t>// </a:t>
            </a:r>
            <a:r>
              <a:rPr lang="en-US" altLang="en-GB" sz="2600" b="1">
                <a:solidFill>
                  <a:srgbClr val="008000"/>
                </a:solidFill>
                <a:effectLst>
                  <a:outerShdw blurRad="38100" dist="38100" dir="2700000" algn="tl">
                    <a:srgbClr val="C0C0C0"/>
                  </a:outerShdw>
                </a:effectLst>
                <a:latin typeface="Times New Roman" panose="02020603050405020304" pitchFamily="18" charset="0"/>
              </a:rPr>
              <a:t>error C2248:</a:t>
            </a:r>
            <a:r>
              <a:rPr lang="en-US" altLang="zh-CN" sz="2600" b="1">
                <a:solidFill>
                  <a:srgbClr val="008000"/>
                </a:solidFill>
                <a:effectLst>
                  <a:outerShdw blurRad="38100" dist="38100" dir="2700000" algn="tl">
                    <a:srgbClr val="C0C0C0"/>
                  </a:outerShdw>
                </a:effectLst>
                <a:latin typeface="Times New Roman" panose="02020603050405020304" pitchFamily="18" charset="0"/>
              </a:rPr>
              <a:t> </a:t>
            </a:r>
            <a:r>
              <a:rPr lang="en-US" altLang="en-GB" sz="2600" b="1">
                <a:solidFill>
                  <a:srgbClr val="008000"/>
                </a:solidFill>
                <a:effectLst>
                  <a:outerShdw blurRad="38100" dist="38100" dir="2700000" algn="tl">
                    <a:srgbClr val="C0C0C0"/>
                  </a:outerShdw>
                </a:effectLst>
                <a:latin typeface="Times New Roman" panose="02020603050405020304" pitchFamily="18" charset="0"/>
              </a:rPr>
              <a:t>'radius </a:t>
            </a:r>
            <a:r>
              <a:rPr lang="en-US" altLang="zh-CN" sz="2600" b="1">
                <a:solidFill>
                  <a:srgbClr val="008000"/>
                </a:solidFill>
                <a:effectLst>
                  <a:outerShdw blurRad="38100" dist="38100" dir="2700000" algn="tl">
                    <a:srgbClr val="C0C0C0"/>
                  </a:outerShdw>
                </a:effectLst>
                <a:latin typeface="Times New Roman" panose="02020603050405020304" pitchFamily="18" charset="0"/>
              </a:rPr>
              <a:t>'</a:t>
            </a:r>
            <a:r>
              <a:rPr lang="en-US" altLang="en-GB" sz="2600" b="1">
                <a:solidFill>
                  <a:srgbClr val="008000"/>
                </a:solidFill>
                <a:effectLst>
                  <a:outerShdw blurRad="38100" dist="38100" dir="2700000" algn="tl">
                    <a:srgbClr val="C0C0C0"/>
                  </a:outerShdw>
                </a:effectLst>
                <a:latin typeface="Times New Roman" panose="02020603050405020304" pitchFamily="18" charset="0"/>
              </a:rPr>
              <a:t> :</a:t>
            </a:r>
            <a:r>
              <a:rPr lang="en-US" altLang="en-GB" sz="2600" b="1">
                <a:effectLst>
                  <a:outerShdw blurRad="38100" dist="38100" dir="2700000" algn="tl">
                    <a:srgbClr val="C0C0C0"/>
                  </a:outerShdw>
                </a:effectLst>
              </a:rPr>
              <a:t> </a:t>
            </a:r>
            <a:r>
              <a:rPr lang="en-US" altLang="zh-CN" sz="2600" b="1">
                <a:solidFill>
                  <a:srgbClr val="008000"/>
                </a:solidFill>
                <a:effectLst>
                  <a:outerShdw blurRad="38100" dist="38100" dir="2700000" algn="tl">
                    <a:srgbClr val="C0C0C0"/>
                  </a:outerShdw>
                </a:effectLst>
                <a:latin typeface="Times New Roman" panose="02020603050405020304" pitchFamily="18" charset="0"/>
              </a:rPr>
              <a:t>cannot access private member declared in class 'Circle'</a:t>
            </a:r>
            <a:endParaRPr lang="zh-CN" altLang="en-GB" sz="2600" b="1">
              <a:solidFill>
                <a:srgbClr val="008000"/>
              </a:solidFill>
              <a:effectLst>
                <a:outerShdw blurRad="38100" dist="38100" dir="2700000" algn="tl">
                  <a:srgbClr val="C0C0C0"/>
                </a:outerShdw>
              </a:effectLst>
              <a:latin typeface="Times New Roman" panose="02020603050405020304" pitchFamily="18" charset="0"/>
            </a:endParaRPr>
          </a:p>
          <a:p>
            <a:pPr marL="0" indent="762000" algn="just" eaLnBrk="1" hangingPunct="1">
              <a:lnSpc>
                <a:spcPct val="130000"/>
              </a:lnSpc>
              <a:buFont typeface="Wingdings" panose="05000000000000000000" pitchFamily="2" charset="2"/>
              <a:buNone/>
              <a:defRPr/>
            </a:pPr>
            <a:endParaRPr lang="zh-CN" altLang="en-GB" sz="2600" b="1">
              <a:solidFill>
                <a:srgbClr val="CC0000"/>
              </a:solidFill>
              <a:latin typeface="黑体" panose="02010609060101010101" pitchFamily="2" charset="-122"/>
              <a:ea typeface="黑体" panose="02010609060101010101" pitchFamily="2" charset="-122"/>
            </a:endParaRPr>
          </a:p>
          <a:p>
            <a:pPr marL="0" indent="762000" algn="just" eaLnBrk="1" hangingPunct="1">
              <a:lnSpc>
                <a:spcPct val="130000"/>
              </a:lnSpc>
              <a:buFont typeface="Wingdings" panose="05000000000000000000" pitchFamily="2" charset="2"/>
              <a:buNone/>
              <a:defRPr/>
            </a:pPr>
            <a:r>
              <a:rPr lang="zh-CN" altLang="en-GB" sz="2600" b="1">
                <a:solidFill>
                  <a:srgbClr val="CC0000"/>
                </a:solidFill>
                <a:latin typeface="黑体" panose="02010609060101010101" pitchFamily="2" charset="-122"/>
                <a:ea typeface="黑体" panose="02010609060101010101" pitchFamily="2" charset="-122"/>
              </a:rPr>
              <a:t>对象成员数据初始化有以下两种方法：</a:t>
            </a:r>
            <a:endParaRPr lang="zh-CN" altLang="en-US" sz="2600" b="1">
              <a:solidFill>
                <a:srgbClr val="CC0000"/>
              </a:solidFill>
              <a:latin typeface="黑体" panose="02010609060101010101" pitchFamily="2" charset="-122"/>
              <a:ea typeface="黑体" panose="02010609060101010101" pitchFamily="2" charset="-122"/>
            </a:endParaRPr>
          </a:p>
          <a:p>
            <a:pPr marL="0" indent="762000" algn="just" eaLnBrk="1" hangingPunct="1">
              <a:lnSpc>
                <a:spcPct val="130000"/>
              </a:lnSpc>
              <a:buFont typeface="Wingdings" panose="05000000000000000000" pitchFamily="2" charset="2"/>
              <a:buNone/>
              <a:defRPr/>
            </a:pPr>
            <a:r>
              <a:rPr lang="en-GB" altLang="zh-CN" sz="2600" b="1">
                <a:solidFill>
                  <a:srgbClr val="000000"/>
                </a:solidFill>
                <a:latin typeface="宋体" panose="02010600030101010101" pitchFamily="2" charset="-122"/>
              </a:rPr>
              <a:t>1</a:t>
            </a:r>
            <a:r>
              <a:rPr lang="zh-CN" altLang="en-GB" sz="2600" b="1">
                <a:solidFill>
                  <a:srgbClr val="000000"/>
                </a:solidFill>
                <a:latin typeface="宋体" panose="02010600030101010101" pitchFamily="2" charset="-122"/>
              </a:rPr>
              <a:t>、在类中</a:t>
            </a:r>
            <a:r>
              <a:rPr lang="zh-CN" altLang="en-GB" sz="2600" b="1">
                <a:solidFill>
                  <a:srgbClr val="0033CC"/>
                </a:solidFill>
                <a:latin typeface="黑体" panose="02010609060101010101" pitchFamily="2" charset="-122"/>
                <a:ea typeface="黑体" panose="02010609060101010101" pitchFamily="2" charset="-122"/>
              </a:rPr>
              <a:t>提供一个普通成员函数来初始化</a:t>
            </a:r>
            <a:endParaRPr lang="zh-CN" altLang="en-GB" sz="2600" b="1">
              <a:solidFill>
                <a:srgbClr val="0033CC"/>
              </a:solidFill>
              <a:latin typeface="黑体" panose="02010609060101010101" pitchFamily="2" charset="-122"/>
              <a:ea typeface="黑体" panose="02010609060101010101" pitchFamily="2" charset="-122"/>
            </a:endParaRPr>
          </a:p>
          <a:p>
            <a:pPr marL="0" indent="762000" algn="just" eaLnBrk="1" hangingPunct="1">
              <a:lnSpc>
                <a:spcPct val="130000"/>
              </a:lnSpc>
              <a:buFont typeface="Wingdings" panose="05000000000000000000" pitchFamily="2" charset="2"/>
              <a:buNone/>
              <a:defRPr/>
            </a:pPr>
            <a:r>
              <a:rPr lang="en-US" altLang="zh-CN" sz="2600" b="1">
                <a:solidFill>
                  <a:srgbClr val="000000"/>
                </a:solidFill>
                <a:latin typeface="宋体" panose="02010600030101010101" pitchFamily="2" charset="-122"/>
              </a:rPr>
              <a:t>2</a:t>
            </a:r>
            <a:r>
              <a:rPr lang="zh-CN" altLang="en-US" sz="2600" b="1">
                <a:solidFill>
                  <a:srgbClr val="000000"/>
                </a:solidFill>
                <a:latin typeface="宋体" panose="02010600030101010101" pitchFamily="2" charset="-122"/>
              </a:rPr>
              <a:t>、</a:t>
            </a:r>
            <a:r>
              <a:rPr lang="zh-CN" altLang="en-US" sz="2600" b="1">
                <a:solidFill>
                  <a:srgbClr val="0033CC"/>
                </a:solidFill>
                <a:latin typeface="黑体" panose="02010609060101010101" pitchFamily="2" charset="-122"/>
                <a:ea typeface="黑体" panose="02010609060101010101" pitchFamily="2" charset="-122"/>
              </a:rPr>
              <a:t>使用构造函数</a:t>
            </a:r>
            <a:endParaRPr lang="zh-CN" altLang="en-US" sz="2600" b="1">
              <a:solidFill>
                <a:srgbClr val="0033CC"/>
              </a:solidFill>
              <a:latin typeface="黑体" panose="02010609060101010101" pitchFamily="2" charset="-122"/>
              <a:ea typeface="黑体" panose="02010609060101010101" pitchFamily="2" charset="-122"/>
            </a:endParaRPr>
          </a:p>
        </p:txBody>
      </p:sp>
      <p:sp>
        <p:nvSpPr>
          <p:cNvPr id="39940" name="Rectangle 4"/>
          <p:cNvSpPr>
            <a:spLocks noChangeArrowheads="1"/>
          </p:cNvSpPr>
          <p:nvPr/>
        </p:nvSpPr>
        <p:spPr bwMode="auto">
          <a:xfrm>
            <a:off x="200025" y="404813"/>
            <a:ext cx="9561513" cy="6264275"/>
          </a:xfrm>
          <a:prstGeom prst="rect">
            <a:avLst/>
          </a:prstGeom>
          <a:noFill/>
          <a:ln w="9525">
            <a:solidFill>
              <a:srgbClr val="996633"/>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45410" name="Rectangle 2"/>
          <p:cNvSpPr>
            <a:spLocks noGrp="1" noChangeArrowheads="1"/>
          </p:cNvSpPr>
          <p:nvPr>
            <p:ph type="title"/>
          </p:nvPr>
        </p:nvSpPr>
        <p:spPr>
          <a:xfrm>
            <a:off x="2289175" y="188913"/>
            <a:ext cx="5040313" cy="647700"/>
          </a:xfrm>
          <a:solidFill>
            <a:srgbClr val="FFFFCC"/>
          </a:solidFill>
          <a:ln cap="flat" algn="ctr">
            <a:solidFill>
              <a:srgbClr val="CC9900"/>
            </a:solidFill>
            <a:miter lim="800000"/>
          </a:ln>
        </p:spPr>
        <p:txBody>
          <a:bodyPr anchor="t"/>
          <a:lstStyle/>
          <a:p>
            <a:pPr algn="ctr" eaLnBrk="1" hangingPunct="1">
              <a:buClr>
                <a:schemeClr val="folHlink"/>
              </a:buClr>
              <a:buSzPct val="60000"/>
              <a:buFont typeface="Wingdings" panose="05000000000000000000" pitchFamily="2" charset="2"/>
              <a:buNone/>
            </a:pPr>
            <a:r>
              <a:rPr lang="zh-CN" altLang="en-US" sz="3200" b="1">
                <a:solidFill>
                  <a:schemeClr val="folHlink"/>
                </a:solidFill>
                <a:latin typeface="黑体" panose="02010609060101010101" pitchFamily="2" charset="-122"/>
                <a:ea typeface="黑体" panose="02010609060101010101" pitchFamily="2" charset="-122"/>
              </a:rPr>
              <a:t>3.3.1 构造函数 </a:t>
            </a:r>
            <a:endParaRPr lang="zh-CN" altLang="en-US" sz="3200" b="1">
              <a:solidFill>
                <a:schemeClr val="folHlink"/>
              </a:solidFill>
              <a:latin typeface="黑体" panose="02010609060101010101" pitchFamily="2" charset="-122"/>
              <a:ea typeface="黑体" panose="02010609060101010101" pitchFamily="2" charset="-122"/>
            </a:endParaRPr>
          </a:p>
        </p:txBody>
      </p:sp>
      <p:sp>
        <p:nvSpPr>
          <p:cNvPr id="145415" name="Text Box 7" descr="蓝色面巾纸"/>
          <p:cNvSpPr txBox="1">
            <a:spLocks noChangeArrowheads="1"/>
          </p:cNvSpPr>
          <p:nvPr/>
        </p:nvSpPr>
        <p:spPr bwMode="auto">
          <a:xfrm>
            <a:off x="434975" y="2581275"/>
            <a:ext cx="9361488" cy="2233613"/>
          </a:xfrm>
          <a:prstGeom prst="rect">
            <a:avLst/>
          </a:prstGeom>
          <a:blipFill dpi="0" rotWithShape="1">
            <a:blip r:embed="rId1"/>
            <a:srcRect/>
            <a:tile tx="0" ty="0" sx="100000" sy="100000" flip="none" algn="tl"/>
          </a:blipFill>
          <a:ln w="76200" algn="ctr">
            <a:solidFill>
              <a:srgbClr val="FFFFCC"/>
            </a:solidFill>
            <a:miter lim="800000"/>
            <a:headEnd type="none" w="sm" len="sm"/>
            <a:tailEnd type="none" w="sm" len="sm"/>
          </a:ln>
          <a:effectLst/>
        </p:spPr>
        <p:txBody>
          <a:bodyPr/>
          <a:lstStyle>
            <a:lvl1pPr indent="762000">
              <a:defRPr kumimoji="1" sz="2400">
                <a:solidFill>
                  <a:schemeClr val="tx1"/>
                </a:solidFill>
                <a:latin typeface="Times New Roman" panose="02020603050405020304" pitchFamily="18" charset="0"/>
                <a:ea typeface="宋体" panose="02010600030101010101" pitchFamily="2" charset="-122"/>
              </a:defRPr>
            </a:lvl1pPr>
            <a:lvl2pPr marL="1238250" indent="-285750">
              <a:defRPr kumimoji="1" sz="2400">
                <a:solidFill>
                  <a:schemeClr val="tx1"/>
                </a:solidFill>
                <a:latin typeface="Times New Roman" panose="02020603050405020304" pitchFamily="18" charset="0"/>
                <a:ea typeface="宋体" panose="02010600030101010101" pitchFamily="2" charset="-122"/>
              </a:defRPr>
            </a:lvl2pPr>
            <a:lvl3pPr marL="1657350" indent="-228600">
              <a:defRPr kumimoji="1" sz="2400">
                <a:solidFill>
                  <a:schemeClr val="tx1"/>
                </a:solidFill>
                <a:latin typeface="Times New Roman" panose="02020603050405020304" pitchFamily="18" charset="0"/>
                <a:ea typeface="宋体" panose="02010600030101010101" pitchFamily="2" charset="-122"/>
              </a:defRPr>
            </a:lvl3pPr>
            <a:lvl4pPr marL="2076450" indent="-228600">
              <a:defRPr kumimoji="1" sz="2400">
                <a:solidFill>
                  <a:schemeClr val="tx1"/>
                </a:solidFill>
                <a:latin typeface="Times New Roman" panose="02020603050405020304" pitchFamily="18" charset="0"/>
                <a:ea typeface="宋体" panose="02010600030101010101" pitchFamily="2" charset="-122"/>
              </a:defRPr>
            </a:lvl4pPr>
            <a:lvl5pPr marL="2495550" indent="-228600">
              <a:defRPr kumimoji="1" sz="2400">
                <a:solidFill>
                  <a:schemeClr val="tx1"/>
                </a:solidFill>
                <a:latin typeface="Times New Roman" panose="02020603050405020304" pitchFamily="18" charset="0"/>
                <a:ea typeface="宋体" panose="02010600030101010101" pitchFamily="2" charset="-122"/>
              </a:defRPr>
            </a:lvl5pPr>
            <a:lvl6pPr marL="29527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4099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8671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3243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30000"/>
              </a:lnSpc>
              <a:spcBef>
                <a:spcPct val="20000"/>
              </a:spcBef>
              <a:buClr>
                <a:srgbClr val="FF0000"/>
              </a:buClr>
              <a:buSzPct val="60000"/>
              <a:buFont typeface="Wingdings" panose="05000000000000000000" pitchFamily="2" charset="2"/>
              <a:buNone/>
              <a:defRPr/>
            </a:pPr>
            <a:r>
              <a:rPr kumimoji="0" lang="zh-CN" altLang="en-GB" sz="2600" b="1" dirty="0">
                <a:solidFill>
                  <a:srgbClr val="000000"/>
                </a:solidFill>
                <a:effectLst>
                  <a:outerShdw blurRad="38100" dist="38100" dir="2700000" algn="tl">
                    <a:srgbClr val="FFFFFF"/>
                  </a:outerShdw>
                </a:effectLst>
                <a:latin typeface="宋体" panose="02010600030101010101" pitchFamily="2" charset="-122"/>
              </a:rPr>
              <a:t>例：</a:t>
            </a:r>
            <a:r>
              <a:rPr kumimoji="0" lang="en-US" altLang="zh-CN" sz="3000" b="1" dirty="0">
                <a:solidFill>
                  <a:srgbClr val="0000FF"/>
                </a:solidFill>
                <a:effectLst>
                  <a:outerShdw blurRad="38100" dist="38100" dir="2700000" algn="tl">
                    <a:srgbClr val="000000"/>
                  </a:outerShdw>
                </a:effectLst>
              </a:rPr>
              <a:t>void</a:t>
            </a:r>
            <a:r>
              <a:rPr kumimoji="0" lang="en-US" altLang="zh-CN" sz="3000" b="1" dirty="0">
                <a:solidFill>
                  <a:srgbClr val="000000"/>
                </a:solidFill>
                <a:effectLst>
                  <a:outerShdw blurRad="38100" dist="38100" dir="2700000" algn="tl">
                    <a:srgbClr val="FFFFFF"/>
                  </a:outerShdw>
                </a:effectLst>
              </a:rPr>
              <a:t> </a:t>
            </a:r>
            <a:r>
              <a:rPr kumimoji="0" lang="en-US" altLang="zh-CN" sz="3000" b="1" dirty="0" err="1">
                <a:solidFill>
                  <a:srgbClr val="000000"/>
                </a:solidFill>
                <a:effectLst>
                  <a:outerShdw blurRad="38100" dist="38100" dir="2700000" algn="tl">
                    <a:srgbClr val="FFFFFF"/>
                  </a:outerShdw>
                </a:effectLst>
              </a:rPr>
              <a:t>setCircle</a:t>
            </a:r>
            <a:r>
              <a:rPr kumimoji="0" lang="en-US" altLang="zh-CN" sz="3000" b="1" dirty="0">
                <a:solidFill>
                  <a:srgbClr val="000000"/>
                </a:solidFill>
                <a:effectLst>
                  <a:outerShdw blurRad="38100" dist="38100" dir="2700000" algn="tl">
                    <a:srgbClr val="FFFFFF"/>
                  </a:outerShdw>
                </a:effectLst>
              </a:rPr>
              <a:t> (</a:t>
            </a:r>
            <a:r>
              <a:rPr kumimoji="0" lang="en-US" altLang="zh-CN" sz="3000" b="1" dirty="0" err="1">
                <a:solidFill>
                  <a:srgbClr val="0000FF"/>
                </a:solidFill>
                <a:effectLst>
                  <a:outerShdw blurRad="38100" dist="38100" dir="2700000" algn="tl">
                    <a:srgbClr val="000000"/>
                  </a:outerShdw>
                </a:effectLst>
              </a:rPr>
              <a:t>int</a:t>
            </a:r>
            <a:r>
              <a:rPr kumimoji="0" lang="en-US" altLang="zh-CN" sz="3000" b="1" dirty="0">
                <a:effectLst>
                  <a:outerShdw blurRad="38100" dist="38100" dir="2700000" algn="tl">
                    <a:srgbClr val="FFFFFF"/>
                  </a:outerShdw>
                </a:effectLst>
              </a:rPr>
              <a:t>,</a:t>
            </a:r>
            <a:r>
              <a:rPr kumimoji="0" lang="en-US" altLang="zh-CN" sz="3000" b="1" dirty="0">
                <a:solidFill>
                  <a:srgbClr val="0000FF"/>
                </a:solidFill>
                <a:effectLst>
                  <a:outerShdw blurRad="38100" dist="38100" dir="2700000" algn="tl">
                    <a:srgbClr val="000000"/>
                  </a:outerShdw>
                </a:effectLst>
              </a:rPr>
              <a:t> </a:t>
            </a:r>
            <a:r>
              <a:rPr kumimoji="0" lang="en-US" altLang="zh-CN" sz="3000" b="1" dirty="0" err="1">
                <a:solidFill>
                  <a:srgbClr val="0000FF"/>
                </a:solidFill>
                <a:effectLst>
                  <a:outerShdw blurRad="38100" dist="38100" dir="2700000" algn="tl">
                    <a:srgbClr val="000000"/>
                  </a:outerShdw>
                </a:effectLst>
              </a:rPr>
              <a:t>int</a:t>
            </a:r>
            <a:r>
              <a:rPr kumimoji="0" lang="en-US" altLang="zh-CN" sz="3000" b="1" dirty="0">
                <a:effectLst>
                  <a:outerShdw blurRad="38100" dist="38100" dir="2700000" algn="tl">
                    <a:srgbClr val="FFFFFF"/>
                  </a:outerShdw>
                </a:effectLst>
              </a:rPr>
              <a:t>,</a:t>
            </a:r>
            <a:r>
              <a:rPr kumimoji="0" lang="en-US" altLang="zh-CN" sz="3000" b="1" dirty="0">
                <a:solidFill>
                  <a:srgbClr val="0000FF"/>
                </a:solidFill>
                <a:effectLst>
                  <a:outerShdw blurRad="38100" dist="38100" dir="2700000" algn="tl">
                    <a:srgbClr val="000000"/>
                  </a:outerShdw>
                </a:effectLst>
              </a:rPr>
              <a:t> </a:t>
            </a:r>
            <a:r>
              <a:rPr kumimoji="0" lang="en-US" altLang="zh-CN" sz="3000" b="1" dirty="0" err="1">
                <a:solidFill>
                  <a:srgbClr val="0000FF"/>
                </a:solidFill>
                <a:effectLst>
                  <a:outerShdw blurRad="38100" dist="38100" dir="2700000" algn="tl">
                    <a:srgbClr val="000000"/>
                  </a:outerShdw>
                </a:effectLst>
              </a:rPr>
              <a:t>int</a:t>
            </a:r>
            <a:r>
              <a:rPr kumimoji="0" lang="en-US" altLang="zh-CN" sz="3000" b="1" dirty="0">
                <a:solidFill>
                  <a:srgbClr val="000000"/>
                </a:solidFill>
                <a:effectLst>
                  <a:outerShdw blurRad="38100" dist="38100" dir="2700000" algn="tl">
                    <a:srgbClr val="FFFFFF"/>
                  </a:outerShdw>
                </a:effectLst>
              </a:rPr>
              <a:t>);</a:t>
            </a:r>
            <a:r>
              <a:rPr kumimoji="0" lang="en-US" altLang="zh-CN" sz="2600" b="1" dirty="0">
                <a:solidFill>
                  <a:srgbClr val="000000"/>
                </a:solidFill>
                <a:effectLst>
                  <a:outerShdw blurRad="38100" dist="38100" dir="2700000" algn="tl">
                    <a:srgbClr val="FFFFFF"/>
                  </a:outerShdw>
                </a:effectLst>
                <a:latin typeface="宋体" panose="02010600030101010101" pitchFamily="2" charset="-122"/>
              </a:rPr>
              <a:t> </a:t>
            </a:r>
            <a:r>
              <a:rPr kumimoji="0" lang="zh-CN" altLang="en-GB" sz="2600" b="1" dirty="0">
                <a:solidFill>
                  <a:srgbClr val="000000"/>
                </a:solidFill>
                <a:effectLst>
                  <a:outerShdw blurRad="38100" dist="38100" dir="2700000" algn="tl">
                    <a:srgbClr val="FFFFFF"/>
                  </a:outerShdw>
                </a:effectLst>
                <a:latin typeface="宋体" panose="02010600030101010101" pitchFamily="2" charset="-122"/>
              </a:rPr>
              <a:t>使用对象前必须显式调用该函数，例：</a:t>
            </a:r>
            <a:r>
              <a:rPr kumimoji="0" lang="en-US" altLang="zh-CN" sz="3000" b="1" dirty="0">
                <a:solidFill>
                  <a:srgbClr val="000000"/>
                </a:solidFill>
                <a:effectLst>
                  <a:outerShdw blurRad="38100" dist="38100" dir="2700000" algn="tl">
                    <a:srgbClr val="FFFFFF"/>
                  </a:outerShdw>
                </a:effectLst>
              </a:rPr>
              <a:t>c1.setCircle(3,4,1)</a:t>
            </a:r>
            <a:r>
              <a:rPr kumimoji="0" lang="zh-CN" altLang="en-GB" sz="3000" b="1" dirty="0">
                <a:solidFill>
                  <a:srgbClr val="000000"/>
                </a:solidFill>
                <a:effectLst>
                  <a:outerShdw blurRad="38100" dist="38100" dir="2700000" algn="tl">
                    <a:srgbClr val="FFFFFF"/>
                  </a:outerShdw>
                </a:effectLst>
                <a:latin typeface="宋体" panose="02010600030101010101" pitchFamily="2" charset="-122"/>
              </a:rPr>
              <a:t>，</a:t>
            </a:r>
            <a:r>
              <a:rPr kumimoji="0" lang="zh-CN" altLang="en-GB" sz="2600" b="1" dirty="0">
                <a:solidFill>
                  <a:srgbClr val="000000"/>
                </a:solidFill>
                <a:effectLst>
                  <a:outerShdw blurRad="38100" dist="38100" dir="2700000" algn="tl">
                    <a:srgbClr val="FFFFFF"/>
                  </a:outerShdw>
                </a:effectLst>
                <a:latin typeface="宋体" panose="02010600030101010101" pitchFamily="2" charset="-122"/>
              </a:rPr>
              <a:t>但是这样会造成使用上的不便</a:t>
            </a:r>
            <a:r>
              <a:rPr kumimoji="0" lang="en-US" altLang="zh-CN" sz="2600" b="1" dirty="0">
                <a:solidFill>
                  <a:srgbClr val="000000"/>
                </a:solidFill>
                <a:effectLst>
                  <a:outerShdw blurRad="38100" dist="38100" dir="2700000" algn="tl">
                    <a:srgbClr val="FFFFFF"/>
                  </a:outerShdw>
                </a:effectLst>
                <a:latin typeface="宋体" panose="02010600030101010101" pitchFamily="2" charset="-122"/>
              </a:rPr>
              <a:t>(</a:t>
            </a:r>
            <a:r>
              <a:rPr kumimoji="0" lang="zh-CN" altLang="en-US" sz="2600" b="1" dirty="0">
                <a:solidFill>
                  <a:srgbClr val="000000"/>
                </a:solidFill>
                <a:effectLst>
                  <a:outerShdw blurRad="38100" dist="38100" dir="2700000" algn="tl">
                    <a:srgbClr val="FFFFFF"/>
                  </a:outerShdw>
                </a:effectLst>
                <a:latin typeface="宋体" panose="02010600030101010101" pitchFamily="2" charset="-122"/>
              </a:rPr>
              <a:t>使用对象前必须显示调用该函数</a:t>
            </a:r>
            <a:r>
              <a:rPr kumimoji="0" lang="en-US" altLang="zh-CN" sz="2600" b="1" dirty="0">
                <a:solidFill>
                  <a:srgbClr val="000000"/>
                </a:solidFill>
                <a:effectLst>
                  <a:outerShdw blurRad="38100" dist="38100" dir="2700000" algn="tl">
                    <a:srgbClr val="FFFFFF"/>
                  </a:outerShdw>
                </a:effectLst>
                <a:latin typeface="宋体" panose="02010600030101010101" pitchFamily="2" charset="-122"/>
              </a:rPr>
              <a:t>)</a:t>
            </a:r>
            <a:r>
              <a:rPr kumimoji="0" lang="zh-CN" altLang="en-GB" sz="2600" b="1" dirty="0">
                <a:solidFill>
                  <a:srgbClr val="000000"/>
                </a:solidFill>
                <a:effectLst>
                  <a:outerShdw blurRad="38100" dist="38100" dir="2700000" algn="tl">
                    <a:srgbClr val="FFFFFF"/>
                  </a:outerShdw>
                </a:effectLst>
                <a:latin typeface="宋体" panose="02010600030101010101" pitchFamily="2" charset="-122"/>
              </a:rPr>
              <a:t>和不安全</a:t>
            </a:r>
            <a:r>
              <a:rPr kumimoji="0" lang="en-US" altLang="zh-CN" sz="2600" b="1" dirty="0">
                <a:solidFill>
                  <a:srgbClr val="000000"/>
                </a:solidFill>
                <a:effectLst>
                  <a:outerShdw blurRad="38100" dist="38100" dir="2700000" algn="tl">
                    <a:srgbClr val="FFFFFF"/>
                  </a:outerShdw>
                </a:effectLst>
                <a:latin typeface="宋体" panose="02010600030101010101" pitchFamily="2" charset="-122"/>
              </a:rPr>
              <a:t>(</a:t>
            </a:r>
            <a:r>
              <a:rPr kumimoji="0" lang="zh-CN" altLang="en-US" sz="2600" b="1" dirty="0">
                <a:solidFill>
                  <a:srgbClr val="000000"/>
                </a:solidFill>
                <a:effectLst>
                  <a:outerShdw blurRad="38100" dist="38100" dir="2700000" algn="tl">
                    <a:srgbClr val="FFFFFF"/>
                  </a:outerShdw>
                </a:effectLst>
                <a:latin typeface="宋体" panose="02010600030101010101" pitchFamily="2" charset="-122"/>
              </a:rPr>
              <a:t>未调用初始化函数就使用对象</a:t>
            </a:r>
            <a:r>
              <a:rPr kumimoji="0" lang="en-US" altLang="zh-CN" sz="2600" b="1" dirty="0">
                <a:solidFill>
                  <a:srgbClr val="000000"/>
                </a:solidFill>
                <a:effectLst>
                  <a:outerShdw blurRad="38100" dist="38100" dir="2700000" algn="tl">
                    <a:srgbClr val="FFFFFF"/>
                  </a:outerShdw>
                </a:effectLst>
                <a:latin typeface="宋体" panose="02010600030101010101" pitchFamily="2" charset="-122"/>
              </a:rPr>
              <a:t>)</a:t>
            </a:r>
            <a:r>
              <a:rPr kumimoji="0" lang="zh-CN" altLang="en-GB" sz="2600" b="1" dirty="0">
                <a:solidFill>
                  <a:srgbClr val="000000"/>
                </a:solidFill>
                <a:effectLst>
                  <a:outerShdw blurRad="38100" dist="38100" dir="2700000" algn="tl">
                    <a:srgbClr val="FFFFFF"/>
                  </a:outerShdw>
                </a:effectLst>
                <a:latin typeface="宋体" panose="02010600030101010101" pitchFamily="2" charset="-122"/>
              </a:rPr>
              <a:t>。</a:t>
            </a:r>
            <a:endParaRPr kumimoji="0" lang="zh-CN" altLang="en-US" sz="2600" b="1" dirty="0">
              <a:solidFill>
                <a:srgbClr val="000000"/>
              </a:solidFill>
              <a:effectLst>
                <a:outerShdw blurRad="38100" dist="38100" dir="2700000" algn="tl">
                  <a:srgbClr val="FFFFFF"/>
                </a:outerShdw>
              </a:effectLst>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45410"/>
                                        </p:tgtEl>
                                        <p:attrNameLst>
                                          <p:attrName>style.visibility</p:attrName>
                                        </p:attrNameLst>
                                      </p:cBhvr>
                                      <p:to>
                                        <p:strVal val="visible"/>
                                      </p:to>
                                    </p:set>
                                    <p:anim calcmode="lin" valueType="num">
                                      <p:cBhvr>
                                        <p:cTn id="7" dur="500" fill="hold"/>
                                        <p:tgtEl>
                                          <p:spTgt spid="145410"/>
                                        </p:tgtEl>
                                        <p:attrNameLst>
                                          <p:attrName>ppt_w</p:attrName>
                                        </p:attrNameLst>
                                      </p:cBhvr>
                                      <p:tavLst>
                                        <p:tav tm="0">
                                          <p:val>
                                            <p:fltVal val="0"/>
                                          </p:val>
                                        </p:tav>
                                        <p:tav tm="100000">
                                          <p:val>
                                            <p:strVal val="#ppt_w"/>
                                          </p:val>
                                        </p:tav>
                                      </p:tavLst>
                                    </p:anim>
                                    <p:anim calcmode="lin" valueType="num">
                                      <p:cBhvr>
                                        <p:cTn id="8" dur="500" fill="hold"/>
                                        <p:tgtEl>
                                          <p:spTgt spid="145410"/>
                                        </p:tgtEl>
                                        <p:attrNameLst>
                                          <p:attrName>ppt_h</p:attrName>
                                        </p:attrNameLst>
                                      </p:cBhvr>
                                      <p:tavLst>
                                        <p:tav tm="0">
                                          <p:val>
                                            <p:fltVal val="0"/>
                                          </p:val>
                                        </p:tav>
                                        <p:tav tm="100000">
                                          <p:val>
                                            <p:strVal val="#ppt_h"/>
                                          </p:val>
                                        </p:tav>
                                      </p:tavLst>
                                    </p:anim>
                                    <p:anim calcmode="lin" valueType="num">
                                      <p:cBhvr>
                                        <p:cTn id="9" dur="500" fill="hold"/>
                                        <p:tgtEl>
                                          <p:spTgt spid="145410"/>
                                        </p:tgtEl>
                                        <p:attrNameLst>
                                          <p:attrName>style.rotation</p:attrName>
                                        </p:attrNameLst>
                                      </p:cBhvr>
                                      <p:tavLst>
                                        <p:tav tm="0">
                                          <p:val>
                                            <p:fltVal val="360"/>
                                          </p:val>
                                        </p:tav>
                                        <p:tav tm="100000">
                                          <p:val>
                                            <p:fltVal val="0"/>
                                          </p:val>
                                        </p:tav>
                                      </p:tavLst>
                                    </p:anim>
                                    <p:animEffect transition="in" filter="fade">
                                      <p:cBhvr>
                                        <p:cTn id="10" dur="500"/>
                                        <p:tgtEl>
                                          <p:spTgt spid="145410"/>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45415"/>
                                        </p:tgtEl>
                                        <p:attrNameLst>
                                          <p:attrName>style.visibility</p:attrName>
                                        </p:attrNameLst>
                                      </p:cBhvr>
                                      <p:to>
                                        <p:strVal val="visible"/>
                                      </p:to>
                                    </p:set>
                                    <p:animEffect transition="in" filter="slide(fromBottom)">
                                      <p:cBhvr>
                                        <p:cTn id="15" dur="500"/>
                                        <p:tgtEl>
                                          <p:spTgt spid="145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0" grpId="0" animBg="1"/>
      <p:bldP spid="145415"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2" name="Rectangle 5"/>
          <p:cNvSpPr>
            <a:spLocks noChangeArrowheads="1"/>
          </p:cNvSpPr>
          <p:nvPr/>
        </p:nvSpPr>
        <p:spPr bwMode="auto">
          <a:xfrm>
            <a:off x="1281113" y="3933825"/>
            <a:ext cx="7272337" cy="6477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46435" name="Rectangle 3"/>
          <p:cNvSpPr>
            <a:spLocks noGrp="1" noChangeArrowheads="1"/>
          </p:cNvSpPr>
          <p:nvPr>
            <p:ph type="body" idx="1"/>
          </p:nvPr>
        </p:nvSpPr>
        <p:spPr>
          <a:xfrm>
            <a:off x="631825" y="1052513"/>
            <a:ext cx="8785225" cy="5472112"/>
          </a:xfrm>
        </p:spPr>
        <p:txBody>
          <a:bodyPr/>
          <a:lstStyle/>
          <a:p>
            <a:pPr marL="0" indent="762000" algn="just" eaLnBrk="1" hangingPunct="1">
              <a:lnSpc>
                <a:spcPct val="11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构造函数是一个</a:t>
            </a:r>
            <a:r>
              <a:rPr lang="zh-CN" altLang="en-US" sz="2600" b="1" dirty="0">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与类同名</a:t>
            </a:r>
            <a:r>
              <a:rPr lang="zh-CN" altLang="en-US" sz="2600" b="1" dirty="0">
                <a:solidFill>
                  <a:srgbClr val="000000"/>
                </a:solidFill>
                <a:effectLst>
                  <a:outerShdw blurRad="38100" dist="38100" dir="2700000" algn="tl">
                    <a:srgbClr val="C0C0C0"/>
                  </a:outerShdw>
                </a:effectLst>
                <a:latin typeface="宋体" panose="02010600030101010101" pitchFamily="2" charset="-122"/>
              </a:rPr>
              <a:t>，</a:t>
            </a:r>
            <a:r>
              <a:rPr lang="zh-CN" altLang="en-US" sz="2600" b="1" dirty="0">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没有返回值</a:t>
            </a:r>
            <a:r>
              <a:rPr lang="zh-CN" altLang="en-US" sz="2600" b="1" dirty="0">
                <a:solidFill>
                  <a:srgbClr val="000000"/>
                </a:solidFill>
                <a:effectLst>
                  <a:outerShdw blurRad="38100" dist="38100" dir="2700000" algn="tl">
                    <a:srgbClr val="C0C0C0"/>
                  </a:outerShdw>
                </a:effectLst>
                <a:latin typeface="宋体" panose="02010600030101010101" pitchFamily="2" charset="-122"/>
              </a:rPr>
              <a:t>的特殊成员函数。一般用于初始化类的数据成员，每当创建一个对象时（包括使用</a:t>
            </a:r>
            <a:r>
              <a:rPr lang="en-US" altLang="zh-CN" sz="2600" b="1" dirty="0">
                <a:solidFill>
                  <a:srgbClr val="000000"/>
                </a:solidFill>
                <a:effectLst>
                  <a:outerShdw blurRad="38100" dist="38100" dir="2700000" algn="tl">
                    <a:srgbClr val="C0C0C0"/>
                  </a:outerShdw>
                </a:effectLst>
                <a:latin typeface="宋体" panose="02010600030101010101" pitchFamily="2" charset="-122"/>
              </a:rPr>
              <a:t>new</a:t>
            </a:r>
            <a:r>
              <a:rPr lang="zh-CN" altLang="en-US" sz="2600" b="1" dirty="0">
                <a:solidFill>
                  <a:srgbClr val="000000"/>
                </a:solidFill>
                <a:effectLst>
                  <a:outerShdw blurRad="38100" dist="38100" dir="2700000" algn="tl">
                    <a:srgbClr val="C0C0C0"/>
                  </a:outerShdw>
                </a:effectLst>
                <a:latin typeface="宋体" panose="02010600030101010101" pitchFamily="2" charset="-122"/>
              </a:rPr>
              <a:t>动态创建对象），编译系统就</a:t>
            </a:r>
            <a:r>
              <a:rPr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自动调用</a:t>
            </a:r>
            <a:r>
              <a:rPr lang="zh-CN" altLang="en-US" sz="2600" b="1" dirty="0">
                <a:solidFill>
                  <a:srgbClr val="000000"/>
                </a:solidFill>
                <a:effectLst>
                  <a:outerShdw blurRad="38100" dist="38100" dir="2700000" algn="tl">
                    <a:srgbClr val="C0C0C0"/>
                  </a:outerShdw>
                </a:effectLst>
                <a:latin typeface="宋体" panose="02010600030101010101" pitchFamily="2" charset="-122"/>
              </a:rPr>
              <a:t>构造函数。构造函数既可在类外定义，也可作为内联函数在类内定义。</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1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构造函数的声明格式为</a:t>
            </a:r>
            <a:r>
              <a:rPr lang="zh-CN" altLang="en-US" sz="2600" b="1" dirty="0">
                <a:solidFill>
                  <a:srgbClr val="000000"/>
                </a:solidFill>
                <a:effectLst>
                  <a:outerShdw blurRad="38100" dist="38100" dir="2700000" algn="tl">
                    <a:srgbClr val="C0C0C0"/>
                  </a:outerShdw>
                </a:effectLst>
                <a:latin typeface="宋体" panose="02010600030101010101" pitchFamily="2" charset="-122"/>
                <a:sym typeface="Wingdings" panose="05000000000000000000" pitchFamily="2" charset="2"/>
              </a:rPr>
              <a:t>：（</a:t>
            </a:r>
            <a:r>
              <a:rPr lang="zh-CN" altLang="en-US" sz="2600" b="1" dirty="0">
                <a:solidFill>
                  <a:srgbClr val="000000"/>
                </a:solidFill>
                <a:effectLst>
                  <a:outerShdw blurRad="38100" dist="38100" dir="2700000" algn="tl">
                    <a:srgbClr val="C0C0C0"/>
                  </a:outerShdw>
                </a:effectLst>
                <a:latin typeface="宋体" panose="02010600030101010101" pitchFamily="2" charset="-122"/>
              </a:rPr>
              <a:t>类外定义）</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3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   </a:t>
            </a:r>
            <a:r>
              <a:rPr lang="zh-CN" altLang="en-US" sz="3000" b="1" dirty="0">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&lt;类名&gt;::构造函数名(&lt;形式参数表&gt;)</a:t>
            </a:r>
            <a:endParaRPr lang="zh-CN" altLang="en-US" sz="3000" b="1" dirty="0">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marL="0" indent="762000" eaLnBrk="1" hangingPunct="1">
              <a:lnSpc>
                <a:spcPct val="180000"/>
              </a:lnSpc>
              <a:spcBef>
                <a:spcPct val="30000"/>
              </a:spcBef>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楷体_GB2312" pitchFamily="49" charset="-122"/>
                <a:ea typeface="楷体_GB2312" pitchFamily="49" charset="-122"/>
              </a:rPr>
              <a:t>【例3.6】构造函数的定义和调用。 </a:t>
            </a:r>
            <a:endParaRPr lang="zh-CN" altLang="en-US" sz="2600" b="1" dirty="0">
              <a:solidFill>
                <a:srgbClr val="000000"/>
              </a:solidFill>
              <a:effectLst>
                <a:outerShdw blurRad="38100" dist="38100" dir="2700000" algn="tl">
                  <a:srgbClr val="C0C0C0"/>
                </a:outerShdw>
              </a:effectLst>
              <a:latin typeface="楷体_GB2312" pitchFamily="49" charset="-122"/>
              <a:ea typeface="楷体_GB2312" pitchFamily="49" charset="-122"/>
            </a:endParaRPr>
          </a:p>
          <a:p>
            <a:pPr marL="0" indent="762000" algn="just" eaLnBrk="1" hangingPunct="1">
              <a:lnSpc>
                <a:spcPct val="110000"/>
              </a:lnSpc>
              <a:spcBef>
                <a:spcPct val="30000"/>
              </a:spcBef>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楷体_GB2312" pitchFamily="49" charset="-122"/>
                <a:ea typeface="楷体_GB2312" pitchFamily="49" charset="-122"/>
              </a:rPr>
              <a:t>【例3.7】构造函数的</a:t>
            </a:r>
            <a:r>
              <a:rPr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重载</a:t>
            </a:r>
            <a:endParaRPr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marL="0" indent="762000" algn="just" eaLnBrk="1" hangingPunct="1">
              <a:lnSpc>
                <a:spcPct val="110000"/>
              </a:lnSpc>
              <a:spcBef>
                <a:spcPct val="30000"/>
              </a:spcBef>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楷体_GB2312" pitchFamily="49" charset="-122"/>
                <a:ea typeface="楷体_GB2312" pitchFamily="49" charset="-122"/>
              </a:rPr>
              <a:t>【例3.8】</a:t>
            </a:r>
            <a:r>
              <a:rPr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带缺省参数</a:t>
            </a:r>
            <a:r>
              <a:rPr lang="zh-CN" altLang="en-US" sz="2600" b="1" dirty="0">
                <a:solidFill>
                  <a:srgbClr val="000000"/>
                </a:solidFill>
                <a:effectLst>
                  <a:outerShdw blurRad="38100" dist="38100" dir="2700000" algn="tl">
                    <a:srgbClr val="C0C0C0"/>
                  </a:outerShdw>
                </a:effectLst>
                <a:latin typeface="楷体_GB2312" pitchFamily="49" charset="-122"/>
                <a:ea typeface="楷体_GB2312" pitchFamily="49" charset="-122"/>
              </a:rPr>
              <a:t>的构造函数。</a:t>
            </a:r>
            <a:endParaRPr lang="zh-CN" altLang="en-US" sz="2600" b="1" dirty="0">
              <a:solidFill>
                <a:srgbClr val="000000"/>
              </a:solidFill>
              <a:effectLst>
                <a:outerShdw blurRad="38100" dist="38100" dir="2700000" algn="tl">
                  <a:srgbClr val="C0C0C0"/>
                </a:outerShdw>
              </a:effectLst>
              <a:latin typeface="楷体_GB2312" pitchFamily="49" charset="-122"/>
              <a:ea typeface="楷体_GB2312" pitchFamily="49" charset="-122"/>
            </a:endParaRPr>
          </a:p>
        </p:txBody>
      </p:sp>
      <p:sp>
        <p:nvSpPr>
          <p:cNvPr id="40964" name="Rectangle 4"/>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46434" name="Rectangle 2" descr="蓝色面巾纸"/>
          <p:cNvSpPr>
            <a:spLocks noGrp="1" noChangeArrowheads="1"/>
          </p:cNvSpPr>
          <p:nvPr>
            <p:ph type="title"/>
          </p:nvPr>
        </p:nvSpPr>
        <p:spPr>
          <a:xfrm>
            <a:off x="992188" y="188913"/>
            <a:ext cx="6192837" cy="647700"/>
          </a:xfrm>
          <a:blipFill dpi="0" rotWithShape="1">
            <a:blip r:embed="rId1"/>
            <a:srcRect/>
            <a:tile tx="0" ty="0" sx="100000" sy="100000" flip="none" algn="tl"/>
          </a:blipFill>
          <a:ln>
            <a:solidFill>
              <a:schemeClr val="folHlink"/>
            </a:solidFill>
            <a:miter lim="800000"/>
          </a:ln>
          <a:effectLst>
            <a:outerShdw dist="107763" dir="2700000" algn="ctr" rotWithShape="0">
              <a:schemeClr val="bg2">
                <a:alpha val="50000"/>
              </a:schemeClr>
            </a:outerShdw>
          </a:effectLst>
        </p:spPr>
        <p:txBody>
          <a:bodyPr/>
          <a:lstStyle/>
          <a:p>
            <a:pPr algn="ctr" eaLnBrk="1" hangingPunct="1">
              <a:lnSpc>
                <a:spcPct val="110000"/>
              </a:lnSpc>
              <a:defRPr/>
            </a:pPr>
            <a:r>
              <a:rPr lang="zh-CN" altLang="en-GB"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1. 构造函数</a:t>
            </a:r>
            <a:r>
              <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a:t>
            </a:r>
            <a:r>
              <a:rPr lang="en-US" altLang="zh-CN" sz="3000" b="1">
                <a:solidFill>
                  <a:srgbClr val="CC0000"/>
                </a:solidFill>
                <a:effectLst>
                  <a:outerShdw blurRad="38100" dist="38100" dir="2700000" algn="tl">
                    <a:srgbClr val="000000"/>
                  </a:outerShdw>
                </a:effectLst>
              </a:rPr>
              <a:t>constructor</a:t>
            </a:r>
            <a:r>
              <a:rPr lang="en-US" altLang="zh-CN"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a:t>
            </a:r>
            <a:endParaRPr lang="zh-CN" altLang="en-US" sz="54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grpSp>
        <p:nvGrpSpPr>
          <p:cNvPr id="146438" name="Group 6"/>
          <p:cNvGrpSpPr/>
          <p:nvPr/>
        </p:nvGrpSpPr>
        <p:grpSpPr bwMode="auto">
          <a:xfrm>
            <a:off x="8050213" y="5380038"/>
            <a:ext cx="1871662" cy="1433512"/>
            <a:chOff x="3969" y="3249"/>
            <a:chExt cx="1179" cy="903"/>
          </a:xfrm>
        </p:grpSpPr>
        <p:sp>
          <p:nvSpPr>
            <p:cNvPr id="146439" name="Rectangle 7"/>
            <p:cNvSpPr>
              <a:spLocks noChangeArrowheads="1"/>
            </p:cNvSpPr>
            <p:nvPr/>
          </p:nvSpPr>
          <p:spPr bwMode="auto">
            <a:xfrm>
              <a:off x="3969" y="3249"/>
              <a:ext cx="1179" cy="903"/>
            </a:xfrm>
            <a:prstGeom prst="rect">
              <a:avLst/>
            </a:prstGeom>
            <a:noFill/>
            <a:ln>
              <a:noFill/>
            </a:ln>
            <a:effectLst/>
          </p:spPr>
          <p:txBody>
            <a:bodyPr>
              <a:spAutoFit/>
            </a:bodyPr>
            <a:lstStyle/>
            <a:p>
              <a:pPr eaLnBrk="1" hangingPunct="1">
                <a:defRPr/>
              </a:pPr>
              <a:r>
                <a:rPr lang="zh-CN" altLang="en-US" sz="8800" b="1">
                  <a:solidFill>
                    <a:schemeClr val="hlink"/>
                  </a:solidFill>
                  <a:effectLst>
                    <a:outerShdw blurRad="38100" dist="38100" dir="2700000" algn="tl">
                      <a:srgbClr val="C0C0C0"/>
                    </a:outerShdw>
                  </a:effectLst>
                  <a:sym typeface="Wingdings" panose="05000000000000000000" pitchFamily="2" charset="2"/>
                </a:rPr>
                <a:t></a:t>
              </a:r>
              <a:endParaRPr lang="zh-CN" altLang="en-US" sz="8800" b="1">
                <a:solidFill>
                  <a:schemeClr val="hlink"/>
                </a:solidFill>
                <a:effectLst>
                  <a:outerShdw blurRad="38100" dist="38100" dir="2700000" algn="tl">
                    <a:srgbClr val="C0C0C0"/>
                  </a:outerShdw>
                </a:effectLst>
                <a:sym typeface="Wingdings" panose="05000000000000000000" pitchFamily="2" charset="2"/>
              </a:endParaRPr>
            </a:p>
          </p:txBody>
        </p:sp>
        <p:sp>
          <p:nvSpPr>
            <p:cNvPr id="40969" name="Text Box 8"/>
            <p:cNvSpPr txBox="1">
              <a:spLocks noChangeArrowheads="1"/>
            </p:cNvSpPr>
            <p:nvPr/>
          </p:nvSpPr>
          <p:spPr bwMode="auto">
            <a:xfrm>
              <a:off x="4195" y="3473"/>
              <a:ext cx="771"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b="1"/>
                <a:t>60</a:t>
              </a:r>
              <a:endParaRPr lang="en-US" altLang="zh-CN" b="1"/>
            </a:p>
          </p:txBody>
        </p:sp>
      </p:grpSp>
      <p:sp>
        <p:nvSpPr>
          <p:cNvPr id="146442" name="Text Box 10" descr="蓝色面巾纸"/>
          <p:cNvSpPr txBox="1">
            <a:spLocks noChangeArrowheads="1"/>
          </p:cNvSpPr>
          <p:nvPr/>
        </p:nvSpPr>
        <p:spPr bwMode="auto">
          <a:xfrm>
            <a:off x="631825" y="3500438"/>
            <a:ext cx="8208963" cy="1728787"/>
          </a:xfrm>
          <a:prstGeom prst="rect">
            <a:avLst/>
          </a:prstGeom>
          <a:blipFill dpi="0" rotWithShape="1">
            <a:blip r:embed="rId1"/>
            <a:srcRect/>
            <a:tile tx="0" ty="0" sx="100000" sy="100000" flip="none" algn="tl"/>
          </a:blipFill>
          <a:ln w="76200" algn="ctr">
            <a:solidFill>
              <a:srgbClr val="FFFFCC"/>
            </a:solidFill>
            <a:miter lim="800000"/>
            <a:headEnd type="none" w="sm" len="sm"/>
            <a:tailEnd type="none" w="sm" len="sm"/>
          </a:ln>
          <a:effectLst/>
        </p:spPr>
        <p:txBody>
          <a:bodyPr/>
          <a:lstStyle>
            <a:lvl1pPr indent="762000">
              <a:defRPr kumimoji="1" sz="2400">
                <a:solidFill>
                  <a:schemeClr val="tx1"/>
                </a:solidFill>
                <a:latin typeface="Times New Roman" panose="02020603050405020304" pitchFamily="18" charset="0"/>
                <a:ea typeface="宋体" panose="02010600030101010101" pitchFamily="2" charset="-122"/>
              </a:defRPr>
            </a:lvl1pPr>
            <a:lvl2pPr marL="1238250" indent="-285750">
              <a:defRPr kumimoji="1" sz="2400">
                <a:solidFill>
                  <a:schemeClr val="tx1"/>
                </a:solidFill>
                <a:latin typeface="Times New Roman" panose="02020603050405020304" pitchFamily="18" charset="0"/>
                <a:ea typeface="宋体" panose="02010600030101010101" pitchFamily="2" charset="-122"/>
              </a:defRPr>
            </a:lvl2pPr>
            <a:lvl3pPr marL="1657350" indent="-228600">
              <a:defRPr kumimoji="1" sz="2400">
                <a:solidFill>
                  <a:schemeClr val="tx1"/>
                </a:solidFill>
                <a:latin typeface="Times New Roman" panose="02020603050405020304" pitchFamily="18" charset="0"/>
                <a:ea typeface="宋体" panose="02010600030101010101" pitchFamily="2" charset="-122"/>
              </a:defRPr>
            </a:lvl3pPr>
            <a:lvl4pPr marL="2076450" indent="-228600">
              <a:defRPr kumimoji="1" sz="2400">
                <a:solidFill>
                  <a:schemeClr val="tx1"/>
                </a:solidFill>
                <a:latin typeface="Times New Roman" panose="02020603050405020304" pitchFamily="18" charset="0"/>
                <a:ea typeface="宋体" panose="02010600030101010101" pitchFamily="2" charset="-122"/>
              </a:defRPr>
            </a:lvl4pPr>
            <a:lvl5pPr marL="2495550" indent="-228600">
              <a:defRPr kumimoji="1" sz="2400">
                <a:solidFill>
                  <a:schemeClr val="tx1"/>
                </a:solidFill>
                <a:latin typeface="Times New Roman" panose="02020603050405020304" pitchFamily="18" charset="0"/>
                <a:ea typeface="宋体" panose="02010600030101010101" pitchFamily="2" charset="-122"/>
              </a:defRPr>
            </a:lvl5pPr>
            <a:lvl6pPr marL="29527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4099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8671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3243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30000"/>
              </a:lnSpc>
              <a:spcBef>
                <a:spcPct val="20000"/>
              </a:spcBef>
              <a:buClr>
                <a:srgbClr val="FF0000"/>
              </a:buClr>
              <a:buSzPct val="60000"/>
              <a:buFont typeface="Wingdings" panose="05000000000000000000" pitchFamily="2" charset="2"/>
              <a:buNone/>
              <a:defRPr/>
            </a:pPr>
            <a:r>
              <a:rPr kumimoji="0" lang="zh-CN" altLang="en-US" sz="2600" b="1" dirty="0">
                <a:solidFill>
                  <a:srgbClr val="000000"/>
                </a:solidFill>
                <a:effectLst>
                  <a:outerShdw blurRad="38100" dist="38100" dir="2700000" algn="tl">
                    <a:srgbClr val="FFFFFF"/>
                  </a:outerShdw>
                </a:effectLst>
                <a:latin typeface="宋体" panose="02010600030101010101" pitchFamily="2" charset="-122"/>
              </a:rPr>
              <a:t>一个类可以有多个构造函数，因为这样可以有多种方法来初始化一个类的实例。对某些类来说，重载构造函数是很有意义的。</a:t>
            </a:r>
            <a:endParaRPr kumimoji="0" lang="en-US" altLang="zh-CN" sz="2600" b="1" dirty="0">
              <a:solidFill>
                <a:srgbClr val="000000"/>
              </a:solidFill>
              <a:effectLst>
                <a:outerShdw blurRad="38100" dist="38100" dir="2700000" algn="tl">
                  <a:srgbClr val="FFFFFF"/>
                </a:outerShdw>
              </a:effectLst>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6438"/>
                                        </p:tgtEl>
                                        <p:attrNameLst>
                                          <p:attrName>style.visibility</p:attrName>
                                        </p:attrNameLst>
                                      </p:cBhvr>
                                      <p:to>
                                        <p:strVal val="visible"/>
                                      </p:to>
                                    </p:set>
                                    <p:animEffect transition="in" filter="wipe(down)">
                                      <p:cBhvr>
                                        <p:cTn id="7" dur="580">
                                          <p:stCondLst>
                                            <p:cond delay="0"/>
                                          </p:stCondLst>
                                        </p:cTn>
                                        <p:tgtEl>
                                          <p:spTgt spid="146438"/>
                                        </p:tgtEl>
                                      </p:cBhvr>
                                    </p:animEffect>
                                    <p:anim calcmode="lin" valueType="num">
                                      <p:cBhvr>
                                        <p:cTn id="8" dur="1822" tmFilter="0,0; 0.14,0.36; 0.43,0.73; 0.71,0.91; 1.0,1.0">
                                          <p:stCondLst>
                                            <p:cond delay="0"/>
                                          </p:stCondLst>
                                        </p:cTn>
                                        <p:tgtEl>
                                          <p:spTgt spid="14643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643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643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643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6438"/>
                                        </p:tgtEl>
                                        <p:attrNameLst>
                                          <p:attrName>ppt_y</p:attrName>
                                        </p:attrNameLst>
                                      </p:cBhvr>
                                      <p:tavLst>
                                        <p:tav tm="0" fmla="#ppt_y-sin(pi*$)/81">
                                          <p:val>
                                            <p:fltVal val="0"/>
                                          </p:val>
                                        </p:tav>
                                        <p:tav tm="100000">
                                          <p:val>
                                            <p:fltVal val="1"/>
                                          </p:val>
                                        </p:tav>
                                      </p:tavLst>
                                    </p:anim>
                                    <p:animScale>
                                      <p:cBhvr>
                                        <p:cTn id="13" dur="26">
                                          <p:stCondLst>
                                            <p:cond delay="650"/>
                                          </p:stCondLst>
                                        </p:cTn>
                                        <p:tgtEl>
                                          <p:spTgt spid="146438"/>
                                        </p:tgtEl>
                                      </p:cBhvr>
                                      <p:to x="100000" y="60000"/>
                                    </p:animScale>
                                    <p:animScale>
                                      <p:cBhvr>
                                        <p:cTn id="14" dur="166" decel="50000">
                                          <p:stCondLst>
                                            <p:cond delay="676"/>
                                          </p:stCondLst>
                                        </p:cTn>
                                        <p:tgtEl>
                                          <p:spTgt spid="146438"/>
                                        </p:tgtEl>
                                      </p:cBhvr>
                                      <p:to x="100000" y="100000"/>
                                    </p:animScale>
                                    <p:animScale>
                                      <p:cBhvr>
                                        <p:cTn id="15" dur="26">
                                          <p:stCondLst>
                                            <p:cond delay="1312"/>
                                          </p:stCondLst>
                                        </p:cTn>
                                        <p:tgtEl>
                                          <p:spTgt spid="146438"/>
                                        </p:tgtEl>
                                      </p:cBhvr>
                                      <p:to x="100000" y="80000"/>
                                    </p:animScale>
                                    <p:animScale>
                                      <p:cBhvr>
                                        <p:cTn id="16" dur="166" decel="50000">
                                          <p:stCondLst>
                                            <p:cond delay="1338"/>
                                          </p:stCondLst>
                                        </p:cTn>
                                        <p:tgtEl>
                                          <p:spTgt spid="146438"/>
                                        </p:tgtEl>
                                      </p:cBhvr>
                                      <p:to x="100000" y="100000"/>
                                    </p:animScale>
                                    <p:animScale>
                                      <p:cBhvr>
                                        <p:cTn id="17" dur="26">
                                          <p:stCondLst>
                                            <p:cond delay="1642"/>
                                          </p:stCondLst>
                                        </p:cTn>
                                        <p:tgtEl>
                                          <p:spTgt spid="146438"/>
                                        </p:tgtEl>
                                      </p:cBhvr>
                                      <p:to x="100000" y="90000"/>
                                    </p:animScale>
                                    <p:animScale>
                                      <p:cBhvr>
                                        <p:cTn id="18" dur="166" decel="50000">
                                          <p:stCondLst>
                                            <p:cond delay="1668"/>
                                          </p:stCondLst>
                                        </p:cTn>
                                        <p:tgtEl>
                                          <p:spTgt spid="146438"/>
                                        </p:tgtEl>
                                      </p:cBhvr>
                                      <p:to x="100000" y="100000"/>
                                    </p:animScale>
                                    <p:animScale>
                                      <p:cBhvr>
                                        <p:cTn id="19" dur="26">
                                          <p:stCondLst>
                                            <p:cond delay="1808"/>
                                          </p:stCondLst>
                                        </p:cTn>
                                        <p:tgtEl>
                                          <p:spTgt spid="146438"/>
                                        </p:tgtEl>
                                      </p:cBhvr>
                                      <p:to x="100000" y="95000"/>
                                    </p:animScale>
                                    <p:animScale>
                                      <p:cBhvr>
                                        <p:cTn id="20" dur="166" decel="50000">
                                          <p:stCondLst>
                                            <p:cond delay="1834"/>
                                          </p:stCondLst>
                                        </p:cTn>
                                        <p:tgtEl>
                                          <p:spTgt spid="14643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46442"/>
                                        </p:tgtEl>
                                        <p:attrNameLst>
                                          <p:attrName>style.visibility</p:attrName>
                                        </p:attrNameLst>
                                      </p:cBhvr>
                                      <p:to>
                                        <p:strVal val="visible"/>
                                      </p:to>
                                    </p:set>
                                    <p:animEffect transition="in" filter="slide(fromBottom)">
                                      <p:cBhvr>
                                        <p:cTn id="25" dur="500"/>
                                        <p:tgtEl>
                                          <p:spTgt spid="146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42"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1281113" y="3933825"/>
            <a:ext cx="7272337" cy="647700"/>
          </a:xfrm>
          <a:prstGeom prst="rect">
            <a:avLst/>
          </a:prstGeom>
          <a:solidFill>
            <a:srgbClr val="EAEAEA"/>
          </a:solidFill>
          <a:ln>
            <a:noFill/>
          </a:ln>
          <a:effectLst/>
          <a:extLs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98659" name="Rectangle 3"/>
          <p:cNvSpPr>
            <a:spLocks noGrp="1" noChangeArrowheads="1"/>
          </p:cNvSpPr>
          <p:nvPr>
            <p:ph type="body" idx="1"/>
          </p:nvPr>
        </p:nvSpPr>
        <p:spPr>
          <a:xfrm>
            <a:off x="631825" y="1052513"/>
            <a:ext cx="8785225" cy="5472112"/>
          </a:xfrm>
        </p:spPr>
        <p:txBody>
          <a:bodyPr/>
          <a:lstStyle/>
          <a:p>
            <a:pPr marL="0" indent="762000" algn="just" eaLnBrk="1" hangingPunct="1">
              <a:lnSpc>
                <a:spcPct val="110000"/>
              </a:lnSpc>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构造函数是一个</a:t>
            </a:r>
            <a:r>
              <a:rPr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与类同名</a:t>
            </a:r>
            <a:r>
              <a:rPr lang="zh-CN" altLang="en-US" sz="2600" b="1">
                <a:solidFill>
                  <a:srgbClr val="000000"/>
                </a:solidFill>
                <a:effectLst>
                  <a:outerShdw blurRad="38100" dist="38100" dir="2700000" algn="tl">
                    <a:srgbClr val="C0C0C0"/>
                  </a:outerShdw>
                </a:effectLst>
                <a:latin typeface="宋体" panose="02010600030101010101" pitchFamily="2" charset="-122"/>
              </a:rPr>
              <a:t>，没有返回值的特殊成员函数。一般用于初始化类的数据成员，每当创建一个对象时（包括使用</a:t>
            </a:r>
            <a:r>
              <a:rPr lang="en-US" altLang="zh-CN" sz="2600" b="1">
                <a:solidFill>
                  <a:srgbClr val="000000"/>
                </a:solidFill>
                <a:effectLst>
                  <a:outerShdw blurRad="38100" dist="38100" dir="2700000" algn="tl">
                    <a:srgbClr val="C0C0C0"/>
                  </a:outerShdw>
                </a:effectLst>
                <a:latin typeface="宋体" panose="02010600030101010101" pitchFamily="2" charset="-122"/>
              </a:rPr>
              <a:t>new</a:t>
            </a:r>
            <a:r>
              <a:rPr lang="zh-CN" altLang="en-US" sz="2600" b="1">
                <a:solidFill>
                  <a:srgbClr val="000000"/>
                </a:solidFill>
                <a:effectLst>
                  <a:outerShdw blurRad="38100" dist="38100" dir="2700000" algn="tl">
                    <a:srgbClr val="C0C0C0"/>
                  </a:outerShdw>
                </a:effectLst>
                <a:latin typeface="宋体" panose="02010600030101010101" pitchFamily="2" charset="-122"/>
              </a:rPr>
              <a:t>动态创建对象），编译系统就</a:t>
            </a:r>
            <a:r>
              <a:rPr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自动调用</a:t>
            </a:r>
            <a:r>
              <a:rPr lang="zh-CN" altLang="en-US" sz="2600" b="1">
                <a:solidFill>
                  <a:srgbClr val="000000"/>
                </a:solidFill>
                <a:effectLst>
                  <a:outerShdw blurRad="38100" dist="38100" dir="2700000" algn="tl">
                    <a:srgbClr val="C0C0C0"/>
                  </a:outerShdw>
                </a:effectLst>
                <a:latin typeface="宋体" panose="02010600030101010101" pitchFamily="2" charset="-122"/>
              </a:rPr>
              <a:t>构造函数。构造函数既可在类外定义，也可作为内联函数在类内定义。</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10000"/>
              </a:lnSpc>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构造函数的声明格式为</a:t>
            </a:r>
            <a:r>
              <a:rPr lang="zh-CN" altLang="en-US" sz="2600" b="1">
                <a:solidFill>
                  <a:srgbClr val="000000"/>
                </a:solidFill>
                <a:effectLst>
                  <a:outerShdw blurRad="38100" dist="38100" dir="2700000" algn="tl">
                    <a:srgbClr val="C0C0C0"/>
                  </a:outerShdw>
                </a:effectLst>
                <a:latin typeface="宋体" panose="02010600030101010101" pitchFamily="2" charset="-122"/>
                <a:sym typeface="Wingdings" panose="05000000000000000000" pitchFamily="2" charset="2"/>
              </a:rPr>
              <a:t>：（</a:t>
            </a:r>
            <a:r>
              <a:rPr lang="zh-CN" altLang="en-US" sz="2600" b="1">
                <a:solidFill>
                  <a:srgbClr val="000000"/>
                </a:solidFill>
                <a:effectLst>
                  <a:outerShdw blurRad="38100" dist="38100" dir="2700000" algn="tl">
                    <a:srgbClr val="C0C0C0"/>
                  </a:outerShdw>
                </a:effectLst>
                <a:latin typeface="宋体" panose="02010600030101010101" pitchFamily="2" charset="-122"/>
              </a:rPr>
              <a:t>类外定义）</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30000"/>
              </a:lnSpc>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   </a:t>
            </a:r>
            <a:r>
              <a:rPr lang="zh-CN" altLang="en-US" sz="30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&lt;类名&gt;::构造函数名(&lt;形式参数表&gt;)</a:t>
            </a:r>
            <a:endParaRPr lang="zh-CN" altLang="en-US" sz="30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marL="0" indent="762000" eaLnBrk="1" hangingPunct="1">
              <a:lnSpc>
                <a:spcPct val="180000"/>
              </a:lnSpc>
              <a:spcBef>
                <a:spcPct val="30000"/>
              </a:spcBef>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楷体_GB2312" pitchFamily="49" charset="-122"/>
                <a:ea typeface="楷体_GB2312" pitchFamily="49" charset="-122"/>
              </a:rPr>
              <a:t>【例3.6】构造函数的定义和调用。 </a:t>
            </a:r>
            <a:endParaRPr lang="zh-CN" altLang="en-US" sz="2600" b="1">
              <a:solidFill>
                <a:srgbClr val="000000"/>
              </a:solidFill>
              <a:effectLst>
                <a:outerShdw blurRad="38100" dist="38100" dir="2700000" algn="tl">
                  <a:srgbClr val="C0C0C0"/>
                </a:outerShdw>
              </a:effectLst>
              <a:latin typeface="楷体_GB2312" pitchFamily="49" charset="-122"/>
              <a:ea typeface="楷体_GB2312" pitchFamily="49" charset="-122"/>
            </a:endParaRPr>
          </a:p>
          <a:p>
            <a:pPr marL="0" indent="762000" algn="just" eaLnBrk="1" hangingPunct="1">
              <a:lnSpc>
                <a:spcPct val="110000"/>
              </a:lnSpc>
              <a:spcBef>
                <a:spcPct val="30000"/>
              </a:spcBef>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楷体_GB2312" pitchFamily="49" charset="-122"/>
                <a:ea typeface="楷体_GB2312" pitchFamily="49" charset="-122"/>
              </a:rPr>
              <a:t>【例3.7】构造函数的</a:t>
            </a:r>
            <a:r>
              <a:rPr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重载</a:t>
            </a:r>
            <a:endParaRPr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marL="0" indent="762000" algn="just" eaLnBrk="1" hangingPunct="1">
              <a:lnSpc>
                <a:spcPct val="110000"/>
              </a:lnSpc>
              <a:spcBef>
                <a:spcPct val="30000"/>
              </a:spcBef>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楷体_GB2312" pitchFamily="49" charset="-122"/>
                <a:ea typeface="楷体_GB2312" pitchFamily="49" charset="-122"/>
              </a:rPr>
              <a:t>【例3.8】</a:t>
            </a:r>
            <a:r>
              <a:rPr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带缺省参数</a:t>
            </a:r>
            <a:r>
              <a:rPr lang="zh-CN" altLang="en-US" sz="2600" b="1">
                <a:solidFill>
                  <a:srgbClr val="000000"/>
                </a:solidFill>
                <a:effectLst>
                  <a:outerShdw blurRad="38100" dist="38100" dir="2700000" algn="tl">
                    <a:srgbClr val="C0C0C0"/>
                  </a:outerShdw>
                </a:effectLst>
                <a:latin typeface="楷体_GB2312" pitchFamily="49" charset="-122"/>
                <a:ea typeface="楷体_GB2312" pitchFamily="49" charset="-122"/>
              </a:rPr>
              <a:t>的构造函数。</a:t>
            </a:r>
            <a:endParaRPr lang="zh-CN" altLang="en-US" sz="2600" b="1">
              <a:solidFill>
                <a:srgbClr val="000000"/>
              </a:solidFill>
              <a:effectLst>
                <a:outerShdw blurRad="38100" dist="38100" dir="2700000" algn="tl">
                  <a:srgbClr val="C0C0C0"/>
                </a:outerShdw>
              </a:effectLst>
              <a:latin typeface="楷体_GB2312" pitchFamily="49" charset="-122"/>
              <a:ea typeface="楷体_GB2312" pitchFamily="49" charset="-122"/>
            </a:endParaRPr>
          </a:p>
        </p:txBody>
      </p:sp>
      <p:sp>
        <p:nvSpPr>
          <p:cNvPr id="41988" name="Rectangle 4"/>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98661" name="Rectangle 5" descr="蓝色面巾纸"/>
          <p:cNvSpPr>
            <a:spLocks noGrp="1" noChangeArrowheads="1"/>
          </p:cNvSpPr>
          <p:nvPr>
            <p:ph type="title"/>
          </p:nvPr>
        </p:nvSpPr>
        <p:spPr>
          <a:xfrm>
            <a:off x="992188" y="188913"/>
            <a:ext cx="6192837" cy="647700"/>
          </a:xfrm>
          <a:blipFill dpi="0" rotWithShape="1">
            <a:blip r:embed="rId1"/>
            <a:srcRect/>
            <a:tile tx="0" ty="0" sx="100000" sy="100000" flip="none" algn="tl"/>
          </a:blipFill>
          <a:ln>
            <a:solidFill>
              <a:schemeClr val="folHlink"/>
            </a:solidFill>
            <a:miter lim="800000"/>
          </a:ln>
          <a:effectLst>
            <a:outerShdw dist="107763" dir="2700000" algn="ctr" rotWithShape="0">
              <a:schemeClr val="bg2">
                <a:alpha val="50000"/>
              </a:schemeClr>
            </a:outerShdw>
          </a:effectLst>
        </p:spPr>
        <p:txBody>
          <a:bodyPr/>
          <a:lstStyle/>
          <a:p>
            <a:pPr algn="ctr" eaLnBrk="1" hangingPunct="1">
              <a:lnSpc>
                <a:spcPct val="110000"/>
              </a:lnSpc>
              <a:defRPr/>
            </a:pPr>
            <a:r>
              <a:rPr lang="zh-CN" altLang="en-GB"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1. 构造函数</a:t>
            </a:r>
            <a:r>
              <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a:t>
            </a:r>
            <a:r>
              <a:rPr lang="en-US" altLang="zh-CN" sz="3000" b="1">
                <a:solidFill>
                  <a:srgbClr val="CC0000"/>
                </a:solidFill>
                <a:effectLst>
                  <a:outerShdw blurRad="38100" dist="38100" dir="2700000" algn="tl">
                    <a:srgbClr val="000000"/>
                  </a:outerShdw>
                </a:effectLst>
              </a:rPr>
              <a:t>constructor</a:t>
            </a:r>
            <a:r>
              <a:rPr lang="en-US" altLang="zh-CN"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a:t>
            </a:r>
            <a:endParaRPr lang="zh-CN" altLang="en-US" sz="54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198662" name="Rectangle 6" descr="蓝色面巾纸"/>
          <p:cNvSpPr>
            <a:spLocks noChangeArrowheads="1"/>
          </p:cNvSpPr>
          <p:nvPr/>
        </p:nvSpPr>
        <p:spPr bwMode="auto">
          <a:xfrm>
            <a:off x="660400" y="3429000"/>
            <a:ext cx="8064500" cy="2449513"/>
          </a:xfrm>
          <a:prstGeom prst="rect">
            <a:avLst/>
          </a:prstGeom>
          <a:blipFill dpi="0" rotWithShape="1">
            <a:blip r:embed="rId1"/>
            <a:srcRect/>
            <a:tile tx="0" ty="0" sx="100000" sy="100000" flip="none" algn="tl"/>
          </a:blipFill>
          <a:ln w="57150" algn="ctr">
            <a:solidFill>
              <a:srgbClr val="FFFFCC"/>
            </a:solidFill>
            <a:miter lim="800000"/>
          </a:ln>
          <a:effectLst/>
        </p:spPr>
        <p:txBody>
          <a:bodyPr/>
          <a:lstStyle/>
          <a:p>
            <a:pPr indent="762000" algn="just" eaLnBrk="1" hangingPunct="1">
              <a:lnSpc>
                <a:spcPct val="110000"/>
              </a:lnSpc>
              <a:spcBef>
                <a:spcPct val="20000"/>
              </a:spcBef>
              <a:buClr>
                <a:srgbClr val="FF0000"/>
              </a:buClr>
              <a:buSzPct val="60000"/>
              <a:buFont typeface="Wingdings" panose="05000000000000000000" pitchFamily="2" charset="2"/>
              <a:buNone/>
              <a:defRPr/>
            </a:pPr>
            <a:r>
              <a:rPr lang="zh-CN" altLang="en-US" sz="2600" b="1" dirty="0">
                <a:solidFill>
                  <a:srgbClr val="000000"/>
                </a:solidFill>
                <a:effectLst>
                  <a:outerShdw blurRad="38100" dist="38100" dir="2700000" algn="tl">
                    <a:srgbClr val="FFFFFF"/>
                  </a:outerShdw>
                </a:effectLst>
                <a:latin typeface="宋体" panose="02010600030101010101" pitchFamily="2" charset="-122"/>
              </a:rPr>
              <a:t>构造函数也可以使用缺省参数，但要注意，必须保证函数形式参数缺省后，函数形式不能与其它构造函数完全相同。即在使用带缺省参数的构造函数时,要注意避免二义性。所带的参数个数或参数类型必须有所不同，否则系统调用时会出现二义性。</a:t>
            </a:r>
            <a:endParaRPr lang="zh-CN" altLang="en-US" sz="2600" b="1" dirty="0">
              <a:solidFill>
                <a:srgbClr val="000000"/>
              </a:solidFill>
              <a:effectLst>
                <a:outerShdw blurRad="38100" dist="38100" dir="2700000" algn="tl">
                  <a:srgbClr val="FFFFFF"/>
                </a:outerShdw>
              </a:effectLst>
              <a:latin typeface="宋体" panose="02010600030101010101" pitchFamily="2" charset="-122"/>
            </a:endParaRPr>
          </a:p>
        </p:txBody>
      </p:sp>
      <p:grpSp>
        <p:nvGrpSpPr>
          <p:cNvPr id="198663" name="Group 7"/>
          <p:cNvGrpSpPr/>
          <p:nvPr/>
        </p:nvGrpSpPr>
        <p:grpSpPr bwMode="auto">
          <a:xfrm>
            <a:off x="8050213" y="5380038"/>
            <a:ext cx="1871662" cy="1433512"/>
            <a:chOff x="3969" y="3249"/>
            <a:chExt cx="1179" cy="903"/>
          </a:xfrm>
        </p:grpSpPr>
        <p:sp>
          <p:nvSpPr>
            <p:cNvPr id="198664" name="Rectangle 8"/>
            <p:cNvSpPr>
              <a:spLocks noChangeArrowheads="1"/>
            </p:cNvSpPr>
            <p:nvPr/>
          </p:nvSpPr>
          <p:spPr bwMode="auto">
            <a:xfrm>
              <a:off x="3969" y="3249"/>
              <a:ext cx="1179" cy="903"/>
            </a:xfrm>
            <a:prstGeom prst="rect">
              <a:avLst/>
            </a:prstGeom>
            <a:noFill/>
            <a:ln>
              <a:noFill/>
            </a:ln>
            <a:effectLst/>
          </p:spPr>
          <p:txBody>
            <a:bodyPr>
              <a:spAutoFit/>
            </a:bodyPr>
            <a:lstStyle/>
            <a:p>
              <a:pPr eaLnBrk="1" hangingPunct="1">
                <a:defRPr/>
              </a:pPr>
              <a:r>
                <a:rPr lang="zh-CN" altLang="en-US" sz="8800" b="1">
                  <a:solidFill>
                    <a:schemeClr val="hlink"/>
                  </a:solidFill>
                  <a:effectLst>
                    <a:outerShdw blurRad="38100" dist="38100" dir="2700000" algn="tl">
                      <a:srgbClr val="C0C0C0"/>
                    </a:outerShdw>
                  </a:effectLst>
                  <a:sym typeface="Wingdings" panose="05000000000000000000" pitchFamily="2" charset="2"/>
                </a:rPr>
                <a:t></a:t>
              </a:r>
              <a:endParaRPr lang="zh-CN" altLang="en-US" sz="8800" b="1">
                <a:solidFill>
                  <a:schemeClr val="hlink"/>
                </a:solidFill>
                <a:effectLst>
                  <a:outerShdw blurRad="38100" dist="38100" dir="2700000" algn="tl">
                    <a:srgbClr val="C0C0C0"/>
                  </a:outerShdw>
                </a:effectLst>
                <a:sym typeface="Wingdings" panose="05000000000000000000" pitchFamily="2" charset="2"/>
              </a:endParaRPr>
            </a:p>
          </p:txBody>
        </p:sp>
        <p:sp>
          <p:nvSpPr>
            <p:cNvPr id="41993" name="Text Box 9"/>
            <p:cNvSpPr txBox="1">
              <a:spLocks noChangeArrowheads="1"/>
            </p:cNvSpPr>
            <p:nvPr/>
          </p:nvSpPr>
          <p:spPr bwMode="auto">
            <a:xfrm>
              <a:off x="4195" y="3473"/>
              <a:ext cx="771"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b="1"/>
                <a:t>6 2</a:t>
              </a:r>
              <a:endParaRPr lang="en-US" altLang="zh-CN" b="1"/>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98662"/>
                                        </p:tgtEl>
                                        <p:attrNameLst>
                                          <p:attrName>style.visibility</p:attrName>
                                        </p:attrNameLst>
                                      </p:cBhvr>
                                      <p:to>
                                        <p:strVal val="visible"/>
                                      </p:to>
                                    </p:set>
                                    <p:animEffect transition="in" filter="slide(fromBottom)">
                                      <p:cBhvr>
                                        <p:cTn id="7" dur="500"/>
                                        <p:tgtEl>
                                          <p:spTgt spid="19866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198663"/>
                                        </p:tgtEl>
                                        <p:attrNameLst>
                                          <p:attrName>style.visibility</p:attrName>
                                        </p:attrNameLst>
                                      </p:cBhvr>
                                      <p:to>
                                        <p:strVal val="visible"/>
                                      </p:to>
                                    </p:set>
                                    <p:animEffect transition="in" filter="wipe(down)">
                                      <p:cBhvr>
                                        <p:cTn id="12" dur="580">
                                          <p:stCondLst>
                                            <p:cond delay="0"/>
                                          </p:stCondLst>
                                        </p:cTn>
                                        <p:tgtEl>
                                          <p:spTgt spid="198663"/>
                                        </p:tgtEl>
                                      </p:cBhvr>
                                    </p:animEffect>
                                    <p:anim calcmode="lin" valueType="num">
                                      <p:cBhvr>
                                        <p:cTn id="13" dur="1822" tmFilter="0,0; 0.14,0.36; 0.43,0.73; 0.71,0.91; 1.0,1.0">
                                          <p:stCondLst>
                                            <p:cond delay="0"/>
                                          </p:stCondLst>
                                        </p:cTn>
                                        <p:tgtEl>
                                          <p:spTgt spid="19866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9866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9866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9866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98663"/>
                                        </p:tgtEl>
                                        <p:attrNameLst>
                                          <p:attrName>ppt_y</p:attrName>
                                        </p:attrNameLst>
                                      </p:cBhvr>
                                      <p:tavLst>
                                        <p:tav tm="0" fmla="#ppt_y-sin(pi*$)/81">
                                          <p:val>
                                            <p:fltVal val="0"/>
                                          </p:val>
                                        </p:tav>
                                        <p:tav tm="100000">
                                          <p:val>
                                            <p:fltVal val="1"/>
                                          </p:val>
                                        </p:tav>
                                      </p:tavLst>
                                    </p:anim>
                                    <p:animScale>
                                      <p:cBhvr>
                                        <p:cTn id="18" dur="26">
                                          <p:stCondLst>
                                            <p:cond delay="650"/>
                                          </p:stCondLst>
                                        </p:cTn>
                                        <p:tgtEl>
                                          <p:spTgt spid="198663"/>
                                        </p:tgtEl>
                                      </p:cBhvr>
                                      <p:to x="100000" y="60000"/>
                                    </p:animScale>
                                    <p:animScale>
                                      <p:cBhvr>
                                        <p:cTn id="19" dur="166" decel="50000">
                                          <p:stCondLst>
                                            <p:cond delay="676"/>
                                          </p:stCondLst>
                                        </p:cTn>
                                        <p:tgtEl>
                                          <p:spTgt spid="198663"/>
                                        </p:tgtEl>
                                      </p:cBhvr>
                                      <p:to x="100000" y="100000"/>
                                    </p:animScale>
                                    <p:animScale>
                                      <p:cBhvr>
                                        <p:cTn id="20" dur="26">
                                          <p:stCondLst>
                                            <p:cond delay="1312"/>
                                          </p:stCondLst>
                                        </p:cTn>
                                        <p:tgtEl>
                                          <p:spTgt spid="198663"/>
                                        </p:tgtEl>
                                      </p:cBhvr>
                                      <p:to x="100000" y="80000"/>
                                    </p:animScale>
                                    <p:animScale>
                                      <p:cBhvr>
                                        <p:cTn id="21" dur="166" decel="50000">
                                          <p:stCondLst>
                                            <p:cond delay="1338"/>
                                          </p:stCondLst>
                                        </p:cTn>
                                        <p:tgtEl>
                                          <p:spTgt spid="198663"/>
                                        </p:tgtEl>
                                      </p:cBhvr>
                                      <p:to x="100000" y="100000"/>
                                    </p:animScale>
                                    <p:animScale>
                                      <p:cBhvr>
                                        <p:cTn id="22" dur="26">
                                          <p:stCondLst>
                                            <p:cond delay="1642"/>
                                          </p:stCondLst>
                                        </p:cTn>
                                        <p:tgtEl>
                                          <p:spTgt spid="198663"/>
                                        </p:tgtEl>
                                      </p:cBhvr>
                                      <p:to x="100000" y="90000"/>
                                    </p:animScale>
                                    <p:animScale>
                                      <p:cBhvr>
                                        <p:cTn id="23" dur="166" decel="50000">
                                          <p:stCondLst>
                                            <p:cond delay="1668"/>
                                          </p:stCondLst>
                                        </p:cTn>
                                        <p:tgtEl>
                                          <p:spTgt spid="198663"/>
                                        </p:tgtEl>
                                      </p:cBhvr>
                                      <p:to x="100000" y="100000"/>
                                    </p:animScale>
                                    <p:animScale>
                                      <p:cBhvr>
                                        <p:cTn id="24" dur="26">
                                          <p:stCondLst>
                                            <p:cond delay="1808"/>
                                          </p:stCondLst>
                                        </p:cTn>
                                        <p:tgtEl>
                                          <p:spTgt spid="198663"/>
                                        </p:tgtEl>
                                      </p:cBhvr>
                                      <p:to x="100000" y="95000"/>
                                    </p:animScale>
                                    <p:animScale>
                                      <p:cBhvr>
                                        <p:cTn id="25" dur="166" decel="50000">
                                          <p:stCondLst>
                                            <p:cond delay="1834"/>
                                          </p:stCondLst>
                                        </p:cTn>
                                        <p:tgtEl>
                                          <p:spTgt spid="19866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62"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8483" name="Rectangle 3"/>
          <p:cNvSpPr>
            <a:spLocks noGrp="1" noChangeArrowheads="1"/>
          </p:cNvSpPr>
          <p:nvPr>
            <p:ph type="body" idx="1"/>
          </p:nvPr>
        </p:nvSpPr>
        <p:spPr>
          <a:xfrm>
            <a:off x="273050" y="1125538"/>
            <a:ext cx="9220200" cy="3959225"/>
          </a:xfrm>
        </p:spPr>
        <p:txBody>
          <a:bodyPr/>
          <a:lstStyle/>
          <a:p>
            <a:pPr marL="0" indent="762000" algn="just" eaLnBrk="1" hangingPunct="1">
              <a:lnSpc>
                <a:spcPct val="130000"/>
              </a:lnSpc>
              <a:buClr>
                <a:srgbClr val="FF0000"/>
              </a:buClr>
              <a:buFont typeface="Wingdings" panose="05000000000000000000" pitchFamily="2" charset="2"/>
              <a:buNone/>
              <a:defRPr/>
            </a:pPr>
            <a:r>
              <a:rPr lang="en-US" altLang="zh-CN" sz="2600" b="1">
                <a:solidFill>
                  <a:srgbClr val="000000"/>
                </a:solidFill>
                <a:effectLst>
                  <a:outerShdw blurRad="38100" dist="38100" dir="2700000" algn="tl">
                    <a:srgbClr val="C0C0C0"/>
                  </a:outerShdw>
                </a:effectLst>
                <a:latin typeface="宋体" panose="02010600030101010101" pitchFamily="2" charset="-122"/>
              </a:rPr>
              <a:t>C++</a:t>
            </a:r>
            <a:r>
              <a:rPr lang="zh-CN" altLang="en-US" sz="2600" b="1">
                <a:solidFill>
                  <a:srgbClr val="000000"/>
                </a:solidFill>
                <a:effectLst>
                  <a:outerShdw blurRad="38100" dist="38100" dir="2700000" algn="tl">
                    <a:srgbClr val="C0C0C0"/>
                  </a:outerShdw>
                </a:effectLst>
                <a:latin typeface="宋体" panose="02010600030101010101" pitchFamily="2" charset="-122"/>
              </a:rPr>
              <a:t>规定，每个类必须有一个构造函数，没有构造函数，就不能创建任何对象。</a:t>
            </a:r>
            <a:r>
              <a:rPr lang="zh-CN" altLang="en-US" sz="2600" b="1">
                <a:solidFill>
                  <a:schemeClr val="folHlink"/>
                </a:solidFill>
                <a:effectLst>
                  <a:outerShdw blurRad="38100" dist="38100" dir="2700000" algn="tl">
                    <a:srgbClr val="C0C0C0"/>
                  </a:outerShdw>
                </a:effectLst>
                <a:latin typeface="黑体" panose="02010609060101010101" pitchFamily="2" charset="-122"/>
                <a:ea typeface="黑体" panose="02010609060101010101" pitchFamily="2" charset="-122"/>
              </a:rPr>
              <a:t>若用户未显式定义一个类的构造函数，则</a:t>
            </a:r>
            <a:r>
              <a:rPr lang="en-US" altLang="zh-CN" sz="2600" b="1">
                <a:solidFill>
                  <a:schemeClr val="folHlink"/>
                </a:solidFill>
                <a:effectLst>
                  <a:outerShdw blurRad="38100" dist="38100" dir="2700000" algn="tl">
                    <a:srgbClr val="C0C0C0"/>
                  </a:outerShdw>
                </a:effectLst>
                <a:latin typeface="黑体" panose="02010609060101010101" pitchFamily="2" charset="-122"/>
                <a:ea typeface="黑体" panose="02010609060101010101" pitchFamily="2" charset="-122"/>
              </a:rPr>
              <a:t>C++</a:t>
            </a:r>
            <a:r>
              <a:rPr lang="zh-CN" altLang="en-US" sz="2600" b="1">
                <a:solidFill>
                  <a:schemeClr val="folHlink"/>
                </a:solidFill>
                <a:effectLst>
                  <a:outerShdw blurRad="38100" dist="38100" dir="2700000" algn="tl">
                    <a:srgbClr val="C0C0C0"/>
                  </a:outerShdw>
                </a:effectLst>
                <a:latin typeface="黑体" panose="02010609060101010101" pitchFamily="2" charset="-122"/>
                <a:ea typeface="黑体" panose="02010609060101010101" pitchFamily="2" charset="-122"/>
              </a:rPr>
              <a:t>提供一个缺省的构造函数，也叫默认构造函数</a:t>
            </a:r>
            <a:r>
              <a:rPr lang="zh-CN" altLang="en-US" sz="2600" b="1">
                <a:solidFill>
                  <a:srgbClr val="000000"/>
                </a:solidFill>
                <a:effectLst>
                  <a:outerShdw blurRad="38100" dist="38100" dir="2700000" algn="tl">
                    <a:srgbClr val="C0C0C0"/>
                  </a:outerShdw>
                </a:effectLst>
                <a:latin typeface="宋体" panose="02010600030101010101" pitchFamily="2" charset="-122"/>
              </a:rPr>
              <a:t>，该缺省构造函数是个无参构造函数，它仅负责创建对象，而不做任何初始化工作。只要一个类定义了一个构造函数，</a:t>
            </a:r>
            <a:r>
              <a:rPr lang="en-US" altLang="zh-CN" sz="2600" b="1">
                <a:solidFill>
                  <a:srgbClr val="000000"/>
                </a:solidFill>
                <a:effectLst>
                  <a:outerShdw blurRad="38100" dist="38100" dir="2700000" algn="tl">
                    <a:srgbClr val="C0C0C0"/>
                  </a:outerShdw>
                </a:effectLst>
                <a:latin typeface="宋体" panose="02010600030101010101" pitchFamily="2" charset="-122"/>
              </a:rPr>
              <a:t>C++</a:t>
            </a:r>
            <a:r>
              <a:rPr lang="zh-CN" altLang="en-US" sz="2600" b="1">
                <a:solidFill>
                  <a:srgbClr val="000000"/>
                </a:solidFill>
                <a:effectLst>
                  <a:outerShdw blurRad="38100" dist="38100" dir="2700000" algn="tl">
                    <a:srgbClr val="C0C0C0"/>
                  </a:outerShdw>
                </a:effectLst>
                <a:latin typeface="宋体" panose="02010600030101010101" pitchFamily="2" charset="-122"/>
              </a:rPr>
              <a:t>就不再提供默认的构造函数。如果为类定义了一个带参数的构造函数，还想要使用无参构造函数，则必须自己定义。</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p:txBody>
      </p:sp>
      <p:sp>
        <p:nvSpPr>
          <p:cNvPr id="43011" name="Rectangle 4"/>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48485" name="Rectangle 5" descr="蓝色面巾纸"/>
          <p:cNvSpPr>
            <a:spLocks noChangeArrowheads="1"/>
          </p:cNvSpPr>
          <p:nvPr/>
        </p:nvSpPr>
        <p:spPr bwMode="auto">
          <a:xfrm>
            <a:off x="992188" y="188913"/>
            <a:ext cx="4537075" cy="647700"/>
          </a:xfrm>
          <a:prstGeom prst="rect">
            <a:avLst/>
          </a:prstGeom>
          <a:blipFill dpi="0" rotWithShape="1">
            <a:blip r:embed="rId1"/>
            <a:srcRect/>
            <a:tile tx="0" ty="0" sx="100000" sy="100000" flip="none" algn="tl"/>
          </a:blipFill>
          <a:ln w="9525">
            <a:solidFill>
              <a:schemeClr val="folHlink"/>
            </a:solidFill>
            <a:miter lim="800000"/>
          </a:ln>
          <a:effectLst>
            <a:outerShdw dist="107763" dir="2700000" algn="ctr" rotWithShape="0">
              <a:schemeClr val="bg2">
                <a:alpha val="50000"/>
              </a:schemeClr>
            </a:outerShdw>
          </a:effectLst>
        </p:spPr>
        <p:txBody>
          <a:bodyPr anchor="b"/>
          <a:lstStyle/>
          <a:p>
            <a:pPr algn="ctr" eaLnBrk="1" hangingPunct="1">
              <a:lnSpc>
                <a:spcPct val="110000"/>
              </a:lnSpc>
              <a:defRPr/>
            </a:pPr>
            <a:r>
              <a:rPr lang="en-GB" altLang="zh-CN"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2. </a:t>
            </a:r>
            <a:r>
              <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默认构造函数</a:t>
            </a:r>
            <a:endPar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148487" name="Rectangle 7"/>
          <p:cNvSpPr>
            <a:spLocks noChangeArrowheads="1"/>
          </p:cNvSpPr>
          <p:nvPr/>
        </p:nvSpPr>
        <p:spPr bwMode="auto">
          <a:xfrm>
            <a:off x="560388" y="5445125"/>
            <a:ext cx="5545137" cy="719138"/>
          </a:xfrm>
          <a:prstGeom prst="rect">
            <a:avLst/>
          </a:prstGeom>
          <a:noFill/>
          <a:ln>
            <a:noFill/>
          </a:ln>
          <a:effectLst/>
        </p:spPr>
        <p:txBody>
          <a:bodyPr/>
          <a:lstStyle/>
          <a:p>
            <a:pPr indent="762000" algn="just" eaLnBrk="1" hangingPunct="1">
              <a:lnSpc>
                <a:spcPct val="130000"/>
              </a:lnSpc>
              <a:spcBef>
                <a:spcPct val="20000"/>
              </a:spcBef>
              <a:buClr>
                <a:srgbClr val="FF0000"/>
              </a:buClr>
              <a:buSzPct val="60000"/>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【例3.9】默认构造函数</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p:txBody>
      </p:sp>
      <p:grpSp>
        <p:nvGrpSpPr>
          <p:cNvPr id="148488" name="Group 8"/>
          <p:cNvGrpSpPr/>
          <p:nvPr/>
        </p:nvGrpSpPr>
        <p:grpSpPr bwMode="auto">
          <a:xfrm>
            <a:off x="8050213" y="5380038"/>
            <a:ext cx="1871662" cy="1433512"/>
            <a:chOff x="3969" y="3249"/>
            <a:chExt cx="1179" cy="903"/>
          </a:xfrm>
        </p:grpSpPr>
        <p:sp>
          <p:nvSpPr>
            <p:cNvPr id="148489" name="Rectangle 9"/>
            <p:cNvSpPr>
              <a:spLocks noChangeArrowheads="1"/>
            </p:cNvSpPr>
            <p:nvPr/>
          </p:nvSpPr>
          <p:spPr bwMode="auto">
            <a:xfrm>
              <a:off x="3969" y="3249"/>
              <a:ext cx="1179" cy="903"/>
            </a:xfrm>
            <a:prstGeom prst="rect">
              <a:avLst/>
            </a:prstGeom>
            <a:noFill/>
            <a:ln>
              <a:noFill/>
            </a:ln>
            <a:effectLst/>
          </p:spPr>
          <p:txBody>
            <a:bodyPr>
              <a:spAutoFit/>
            </a:bodyPr>
            <a:lstStyle/>
            <a:p>
              <a:pPr eaLnBrk="1" hangingPunct="1">
                <a:defRPr/>
              </a:pPr>
              <a:r>
                <a:rPr lang="zh-CN" altLang="en-US" sz="8800" b="1">
                  <a:solidFill>
                    <a:schemeClr val="hlink"/>
                  </a:solidFill>
                  <a:effectLst>
                    <a:outerShdw blurRad="38100" dist="38100" dir="2700000" algn="tl">
                      <a:srgbClr val="C0C0C0"/>
                    </a:outerShdw>
                  </a:effectLst>
                  <a:sym typeface="Wingdings" panose="05000000000000000000" pitchFamily="2" charset="2"/>
                </a:rPr>
                <a:t></a:t>
              </a:r>
              <a:endParaRPr lang="zh-CN" altLang="en-US" sz="8800" b="1">
                <a:solidFill>
                  <a:schemeClr val="hlink"/>
                </a:solidFill>
                <a:effectLst>
                  <a:outerShdw blurRad="38100" dist="38100" dir="2700000" algn="tl">
                    <a:srgbClr val="C0C0C0"/>
                  </a:outerShdw>
                </a:effectLst>
                <a:sym typeface="Wingdings" panose="05000000000000000000" pitchFamily="2" charset="2"/>
              </a:endParaRPr>
            </a:p>
          </p:txBody>
        </p:sp>
        <p:sp>
          <p:nvSpPr>
            <p:cNvPr id="43016" name="Text Box 10"/>
            <p:cNvSpPr txBox="1">
              <a:spLocks noChangeArrowheads="1"/>
            </p:cNvSpPr>
            <p:nvPr/>
          </p:nvSpPr>
          <p:spPr bwMode="auto">
            <a:xfrm>
              <a:off x="4195" y="3473"/>
              <a:ext cx="771"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b="1"/>
                <a:t>6 4</a:t>
              </a:r>
              <a:endParaRPr lang="en-US" altLang="zh-CN" b="1"/>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48483">
                                            <p:txEl>
                                              <p:pRg st="0" end="0"/>
                                            </p:txEl>
                                          </p:spTgt>
                                        </p:tgtEl>
                                        <p:attrNameLst>
                                          <p:attrName>style.visibility</p:attrName>
                                        </p:attrNameLst>
                                      </p:cBhvr>
                                      <p:to>
                                        <p:strVal val="visible"/>
                                      </p:to>
                                    </p:set>
                                    <p:animEffect transition="in" filter="strips(downLeft)">
                                      <p:cBhvr>
                                        <p:cTn id="7" dur="500"/>
                                        <p:tgtEl>
                                          <p:spTgt spid="1484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148488"/>
                                        </p:tgtEl>
                                        <p:attrNameLst>
                                          <p:attrName>style.visibility</p:attrName>
                                        </p:attrNameLst>
                                      </p:cBhvr>
                                      <p:to>
                                        <p:strVal val="visible"/>
                                      </p:to>
                                    </p:set>
                                    <p:animEffect transition="in" filter="wipe(down)">
                                      <p:cBhvr>
                                        <p:cTn id="12" dur="580">
                                          <p:stCondLst>
                                            <p:cond delay="0"/>
                                          </p:stCondLst>
                                        </p:cTn>
                                        <p:tgtEl>
                                          <p:spTgt spid="148488"/>
                                        </p:tgtEl>
                                      </p:cBhvr>
                                    </p:animEffect>
                                    <p:anim calcmode="lin" valueType="num">
                                      <p:cBhvr>
                                        <p:cTn id="13" dur="1822" tmFilter="0,0; 0.14,0.36; 0.43,0.73; 0.71,0.91; 1.0,1.0">
                                          <p:stCondLst>
                                            <p:cond delay="0"/>
                                          </p:stCondLst>
                                        </p:cTn>
                                        <p:tgtEl>
                                          <p:spTgt spid="14848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4848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4848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4848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48488"/>
                                        </p:tgtEl>
                                        <p:attrNameLst>
                                          <p:attrName>ppt_y</p:attrName>
                                        </p:attrNameLst>
                                      </p:cBhvr>
                                      <p:tavLst>
                                        <p:tav tm="0" fmla="#ppt_y-sin(pi*$)/81">
                                          <p:val>
                                            <p:fltVal val="0"/>
                                          </p:val>
                                        </p:tav>
                                        <p:tav tm="100000">
                                          <p:val>
                                            <p:fltVal val="1"/>
                                          </p:val>
                                        </p:tav>
                                      </p:tavLst>
                                    </p:anim>
                                    <p:animScale>
                                      <p:cBhvr>
                                        <p:cTn id="18" dur="26">
                                          <p:stCondLst>
                                            <p:cond delay="650"/>
                                          </p:stCondLst>
                                        </p:cTn>
                                        <p:tgtEl>
                                          <p:spTgt spid="148488"/>
                                        </p:tgtEl>
                                      </p:cBhvr>
                                      <p:to x="100000" y="60000"/>
                                    </p:animScale>
                                    <p:animScale>
                                      <p:cBhvr>
                                        <p:cTn id="19" dur="166" decel="50000">
                                          <p:stCondLst>
                                            <p:cond delay="676"/>
                                          </p:stCondLst>
                                        </p:cTn>
                                        <p:tgtEl>
                                          <p:spTgt spid="148488"/>
                                        </p:tgtEl>
                                      </p:cBhvr>
                                      <p:to x="100000" y="100000"/>
                                    </p:animScale>
                                    <p:animScale>
                                      <p:cBhvr>
                                        <p:cTn id="20" dur="26">
                                          <p:stCondLst>
                                            <p:cond delay="1312"/>
                                          </p:stCondLst>
                                        </p:cTn>
                                        <p:tgtEl>
                                          <p:spTgt spid="148488"/>
                                        </p:tgtEl>
                                      </p:cBhvr>
                                      <p:to x="100000" y="80000"/>
                                    </p:animScale>
                                    <p:animScale>
                                      <p:cBhvr>
                                        <p:cTn id="21" dur="166" decel="50000">
                                          <p:stCondLst>
                                            <p:cond delay="1338"/>
                                          </p:stCondLst>
                                        </p:cTn>
                                        <p:tgtEl>
                                          <p:spTgt spid="148488"/>
                                        </p:tgtEl>
                                      </p:cBhvr>
                                      <p:to x="100000" y="100000"/>
                                    </p:animScale>
                                    <p:animScale>
                                      <p:cBhvr>
                                        <p:cTn id="22" dur="26">
                                          <p:stCondLst>
                                            <p:cond delay="1642"/>
                                          </p:stCondLst>
                                        </p:cTn>
                                        <p:tgtEl>
                                          <p:spTgt spid="148488"/>
                                        </p:tgtEl>
                                      </p:cBhvr>
                                      <p:to x="100000" y="90000"/>
                                    </p:animScale>
                                    <p:animScale>
                                      <p:cBhvr>
                                        <p:cTn id="23" dur="166" decel="50000">
                                          <p:stCondLst>
                                            <p:cond delay="1668"/>
                                          </p:stCondLst>
                                        </p:cTn>
                                        <p:tgtEl>
                                          <p:spTgt spid="148488"/>
                                        </p:tgtEl>
                                      </p:cBhvr>
                                      <p:to x="100000" y="100000"/>
                                    </p:animScale>
                                    <p:animScale>
                                      <p:cBhvr>
                                        <p:cTn id="24" dur="26">
                                          <p:stCondLst>
                                            <p:cond delay="1808"/>
                                          </p:stCondLst>
                                        </p:cTn>
                                        <p:tgtEl>
                                          <p:spTgt spid="148488"/>
                                        </p:tgtEl>
                                      </p:cBhvr>
                                      <p:to x="100000" y="95000"/>
                                    </p:animScale>
                                    <p:animScale>
                                      <p:cBhvr>
                                        <p:cTn id="25" dur="166" decel="50000">
                                          <p:stCondLst>
                                            <p:cond delay="1834"/>
                                          </p:stCondLst>
                                        </p:cTn>
                                        <p:tgtEl>
                                          <p:spTgt spid="14848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360613" y="277813"/>
            <a:ext cx="4056062" cy="774700"/>
          </a:xfrm>
          <a:ln w="12700" cap="flat" algn="ctr">
            <a:solidFill>
              <a:schemeClr val="bg1"/>
            </a:solidFill>
            <a:miter lim="800000"/>
          </a:ln>
          <a:extLst>
            <a:ext uri="{909E8E84-426E-40DD-AFC4-6F175D3DCCD1}">
              <a14:hiddenFill xmlns:a14="http://schemas.microsoft.com/office/drawing/2010/main">
                <a:solidFill>
                  <a:schemeClr val="bg1"/>
                </a:solidFill>
              </a14:hiddenFill>
            </a:ext>
          </a:extLst>
        </p:spPr>
        <p:txBody>
          <a:bodyPr anchor="t">
            <a:spAutoFit/>
          </a:bodyPr>
          <a:lstStyle/>
          <a:p>
            <a:pPr eaLnBrk="1" hangingPunct="1"/>
            <a:r>
              <a:rPr lang="en-US" altLang="zh-CN" b="1">
                <a:solidFill>
                  <a:schemeClr val="folHlink"/>
                </a:solidFill>
                <a:latin typeface="黑体" panose="02010609060101010101" pitchFamily="2" charset="-122"/>
                <a:ea typeface="黑体" panose="02010609060101010101" pitchFamily="2" charset="-122"/>
              </a:rPr>
              <a:t>   3.1 </a:t>
            </a:r>
            <a:r>
              <a:rPr lang="zh-CN" altLang="en-US" b="1">
                <a:solidFill>
                  <a:schemeClr val="folHlink"/>
                </a:solidFill>
                <a:latin typeface="黑体" panose="02010609060101010101" pitchFamily="2" charset="-122"/>
                <a:ea typeface="黑体" panose="02010609060101010101" pitchFamily="2" charset="-122"/>
              </a:rPr>
              <a:t>类</a:t>
            </a:r>
            <a:endParaRPr lang="zh-CN" altLang="en-US" b="1">
              <a:solidFill>
                <a:schemeClr val="folHlink"/>
              </a:solidFill>
              <a:latin typeface="黑体" panose="02010609060101010101" pitchFamily="2" charset="-122"/>
              <a:ea typeface="黑体" panose="02010609060101010101" pitchFamily="2" charset="-122"/>
            </a:endParaRPr>
          </a:p>
        </p:txBody>
      </p:sp>
      <p:sp>
        <p:nvSpPr>
          <p:cNvPr id="13315" name="Rectangle 3"/>
          <p:cNvSpPr>
            <a:spLocks noGrp="1" noChangeArrowheads="1"/>
          </p:cNvSpPr>
          <p:nvPr>
            <p:ph type="body" idx="1"/>
          </p:nvPr>
        </p:nvSpPr>
        <p:spPr>
          <a:xfrm>
            <a:off x="631825" y="1557338"/>
            <a:ext cx="9066213" cy="4608512"/>
          </a:xfrm>
          <a:noFill/>
        </p:spPr>
        <p:txBody>
          <a:bodyPr/>
          <a:lstStyle/>
          <a:p>
            <a:pPr eaLnBrk="1" hangingPunct="1">
              <a:buClr>
                <a:srgbClr val="CC0000"/>
              </a:buClr>
              <a:buSzPct val="120000"/>
              <a:buFont typeface="Wingdings" panose="05000000000000000000" pitchFamily="2" charset="2"/>
              <a:buChar char="v"/>
            </a:pPr>
            <a:r>
              <a:rPr lang="zh-CN" altLang="en-GB" sz="2600" b="1">
                <a:solidFill>
                  <a:srgbClr val="3333FF"/>
                </a:solidFill>
                <a:latin typeface="黑体" panose="02010609060101010101" pitchFamily="2" charset="-122"/>
                <a:ea typeface="黑体" panose="02010609060101010101" pitchFamily="2" charset="-122"/>
              </a:rPr>
              <a:t>对象是类的实例</a:t>
            </a:r>
            <a:r>
              <a:rPr lang="zh-CN" altLang="en-GB" sz="2600" b="1">
                <a:latin typeface="宋体" panose="02010600030101010101" pitchFamily="2" charset="-122"/>
              </a:rPr>
              <a:t>。</a:t>
            </a:r>
            <a:r>
              <a:rPr lang="zh-CN" altLang="en-GB" sz="2600" b="1">
                <a:solidFill>
                  <a:srgbClr val="000000"/>
                </a:solidFill>
                <a:latin typeface="宋体" panose="02010600030101010101" pitchFamily="2" charset="-122"/>
              </a:rPr>
              <a:t>类是对一组具有相同特征的对象的抽象描述，所有这些对象都是这个类的实例。</a:t>
            </a:r>
            <a:endParaRPr lang="en-US" altLang="zh-CN" sz="2600" b="1">
              <a:solidFill>
                <a:srgbClr val="000000"/>
              </a:solidFill>
              <a:latin typeface="宋体" panose="02010600030101010101" pitchFamily="2" charset="-122"/>
            </a:endParaRPr>
          </a:p>
          <a:p>
            <a:pPr eaLnBrk="1" hangingPunct="1">
              <a:buClr>
                <a:srgbClr val="CC0000"/>
              </a:buClr>
              <a:buSzPct val="120000"/>
              <a:buFont typeface="Wingdings" panose="05000000000000000000" pitchFamily="2" charset="2"/>
              <a:buChar char="v"/>
            </a:pPr>
            <a:r>
              <a:rPr lang="zh-CN" altLang="en-US" sz="2600" b="1">
                <a:solidFill>
                  <a:srgbClr val="000000"/>
                </a:solidFill>
                <a:latin typeface="宋体" panose="02010600030101010101" pitchFamily="2" charset="-122"/>
              </a:rPr>
              <a:t>在程序设计语言中，</a:t>
            </a:r>
            <a:r>
              <a:rPr lang="zh-CN" altLang="en-US" sz="2600" b="1">
                <a:solidFill>
                  <a:srgbClr val="3333FF"/>
                </a:solidFill>
                <a:latin typeface="黑体" panose="02010609060101010101" pitchFamily="2" charset="-122"/>
                <a:ea typeface="黑体" panose="02010609060101010101" pitchFamily="2" charset="-122"/>
              </a:rPr>
              <a:t>类是一种数据类型，而对象是该类型的变量</a:t>
            </a:r>
            <a:r>
              <a:rPr lang="zh-CN" altLang="en-US" sz="2600" b="1">
                <a:solidFill>
                  <a:srgbClr val="000000"/>
                </a:solidFill>
                <a:latin typeface="宋体" panose="02010600030101010101" pitchFamily="2" charset="-122"/>
              </a:rPr>
              <a:t>，变量名即是某个具体对象的标识。</a:t>
            </a:r>
            <a:endParaRPr lang="en-US" altLang="zh-CN" sz="2600" b="1">
              <a:solidFill>
                <a:srgbClr val="000000"/>
              </a:solidFill>
              <a:latin typeface="宋体" panose="02010600030101010101" pitchFamily="2" charset="-122"/>
            </a:endParaRPr>
          </a:p>
          <a:p>
            <a:pPr eaLnBrk="1" hangingPunct="1">
              <a:buClr>
                <a:srgbClr val="CC0000"/>
              </a:buClr>
              <a:buSzPct val="120000"/>
              <a:buFont typeface="Wingdings" panose="05000000000000000000" pitchFamily="2" charset="2"/>
              <a:buChar char="v"/>
            </a:pPr>
            <a:r>
              <a:rPr lang="zh-CN" altLang="en-GB" sz="2600" b="1">
                <a:solidFill>
                  <a:srgbClr val="000000"/>
                </a:solidFill>
                <a:latin typeface="宋体" panose="02010600030101010101" pitchFamily="2" charset="-122"/>
              </a:rPr>
              <a:t>类提供了完整的解决特定问题的能力，因为类描述了</a:t>
            </a:r>
            <a:r>
              <a:rPr lang="zh-CN" altLang="en-GB" sz="2600" b="1">
                <a:solidFill>
                  <a:srgbClr val="FF0000"/>
                </a:solidFill>
                <a:latin typeface="宋体" panose="02010600030101010101" pitchFamily="2" charset="-122"/>
              </a:rPr>
              <a:t>数据结构</a:t>
            </a:r>
            <a:r>
              <a:rPr lang="zh-CN" altLang="en-GB" sz="2600" b="1">
                <a:solidFill>
                  <a:srgbClr val="000000"/>
                </a:solidFill>
                <a:latin typeface="宋体" panose="02010600030101010101" pitchFamily="2" charset="-122"/>
              </a:rPr>
              <a:t>（对象属性）、</a:t>
            </a:r>
            <a:r>
              <a:rPr lang="zh-CN" altLang="en-GB" sz="2600" b="1">
                <a:solidFill>
                  <a:srgbClr val="FF0000"/>
                </a:solidFill>
                <a:latin typeface="宋体" panose="02010600030101010101" pitchFamily="2" charset="-122"/>
              </a:rPr>
              <a:t>算法</a:t>
            </a:r>
            <a:r>
              <a:rPr lang="zh-CN" altLang="en-GB" sz="2600" b="1">
                <a:solidFill>
                  <a:srgbClr val="000000"/>
                </a:solidFill>
                <a:latin typeface="宋体" panose="02010600030101010101" pitchFamily="2" charset="-122"/>
              </a:rPr>
              <a:t>（对象行为）和</a:t>
            </a:r>
            <a:r>
              <a:rPr lang="zh-CN" altLang="en-GB" sz="2600" b="1">
                <a:solidFill>
                  <a:srgbClr val="FF0000"/>
                </a:solidFill>
                <a:latin typeface="宋体" panose="02010600030101010101" pitchFamily="2" charset="-122"/>
              </a:rPr>
              <a:t>外部接口</a:t>
            </a:r>
            <a:r>
              <a:rPr lang="zh-CN" altLang="en-GB" sz="2600" b="1">
                <a:solidFill>
                  <a:srgbClr val="000000"/>
                </a:solidFill>
                <a:latin typeface="宋体" panose="02010600030101010101" pitchFamily="2" charset="-122"/>
              </a:rPr>
              <a:t>（消息协议）。</a:t>
            </a:r>
            <a:endParaRPr lang="en-US" altLang="zh-CN" sz="2600" b="1">
              <a:solidFill>
                <a:srgbClr val="000000"/>
              </a:solidFill>
              <a:latin typeface="宋体" panose="02010600030101010101" pitchFamily="2" charset="-122"/>
            </a:endParaRPr>
          </a:p>
          <a:p>
            <a:pPr eaLnBrk="1" hangingPunct="1">
              <a:buClr>
                <a:srgbClr val="CC0000"/>
              </a:buClr>
              <a:buSzPct val="120000"/>
              <a:buFont typeface="Wingdings" panose="05000000000000000000" pitchFamily="2" charset="2"/>
              <a:buChar char="v"/>
            </a:pPr>
            <a:r>
              <a:rPr lang="zh-CN" altLang="en-GB" sz="2600" b="1">
                <a:solidFill>
                  <a:srgbClr val="000000"/>
                </a:solidFill>
                <a:latin typeface="宋体" panose="02010600030101010101" pitchFamily="2" charset="-122"/>
              </a:rPr>
              <a:t>在</a:t>
            </a:r>
            <a:r>
              <a:rPr lang="en-US" altLang="zh-CN" sz="2600" b="1">
                <a:solidFill>
                  <a:srgbClr val="000000"/>
                </a:solidFill>
                <a:latin typeface="宋体" panose="02010600030101010101" pitchFamily="2" charset="-122"/>
              </a:rPr>
              <a:t>C++</a:t>
            </a:r>
            <a:r>
              <a:rPr lang="zh-CN" altLang="en-US" sz="2600" b="1">
                <a:solidFill>
                  <a:srgbClr val="000000"/>
                </a:solidFill>
                <a:latin typeface="宋体" panose="02010600030101010101" pitchFamily="2" charset="-122"/>
              </a:rPr>
              <a:t>语言中，一个类的定义包含</a:t>
            </a:r>
            <a:r>
              <a:rPr lang="zh-CN" altLang="en-US" sz="2600" b="1">
                <a:solidFill>
                  <a:srgbClr val="3333FF"/>
                </a:solidFill>
                <a:latin typeface="黑体" panose="02010609060101010101" pitchFamily="2" charset="-122"/>
                <a:ea typeface="黑体" panose="02010609060101010101" pitchFamily="2" charset="-122"/>
              </a:rPr>
              <a:t>数据成员和成员函数</a:t>
            </a:r>
            <a:r>
              <a:rPr lang="zh-CN" altLang="en-US" sz="2600" b="1">
                <a:solidFill>
                  <a:srgbClr val="000000"/>
                </a:solidFill>
                <a:latin typeface="宋体" panose="02010600030101010101" pitchFamily="2" charset="-122"/>
              </a:rPr>
              <a:t>两部分内容。数据成员定义该类对象的属性，不同对象的属性值可以不同；成员函数定义了该类对象的操作即行为。    </a:t>
            </a:r>
            <a:endParaRPr lang="zh-CN" altLang="en-US" sz="2600" b="1">
              <a:solidFill>
                <a:srgbClr val="000000"/>
              </a:solidFill>
              <a:latin typeface="宋体" panose="02010600030101010101"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0706" name="Rectangle 2"/>
          <p:cNvSpPr>
            <a:spLocks noGrp="1" noChangeArrowheads="1"/>
          </p:cNvSpPr>
          <p:nvPr>
            <p:ph type="body" idx="1"/>
          </p:nvPr>
        </p:nvSpPr>
        <p:spPr>
          <a:xfrm>
            <a:off x="273050" y="1125538"/>
            <a:ext cx="9145588" cy="4464050"/>
          </a:xfrm>
        </p:spPr>
        <p:txBody>
          <a:bodyPr/>
          <a:lstStyle/>
          <a:p>
            <a:pPr marL="0" indent="762000" algn="just" eaLnBrk="1" hangingPunct="1">
              <a:lnSpc>
                <a:spcPct val="110000"/>
              </a:lnSpc>
              <a:buClr>
                <a:srgbClr val="FF0000"/>
              </a:buClr>
              <a:buFont typeface="Wingdings" panose="05000000000000000000" pitchFamily="2" charset="2"/>
              <a:buNone/>
              <a:defRPr/>
            </a:pPr>
            <a:r>
              <a:rPr lang="zh-CN" altLang="en-US" sz="2600" b="1" dirty="0">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默认构造函数的普遍意义：</a:t>
            </a:r>
            <a:endParaRPr lang="zh-CN" altLang="en-US" sz="2600" b="1" dirty="0">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marL="0" indent="762000" algn="just" eaLnBrk="1" hangingPunct="1">
              <a:lnSpc>
                <a:spcPct val="11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术语</a:t>
            </a:r>
            <a:r>
              <a:rPr lang="zh-CN" altLang="en-US" sz="2600" b="1" dirty="0">
                <a:solidFill>
                  <a:srgbClr val="000000"/>
                </a:solidFill>
                <a:effectLst>
                  <a:outerShdw blurRad="38100" dist="38100" dir="2700000" algn="tl">
                    <a:srgbClr val="C0C0C0"/>
                  </a:outerShdw>
                </a:effectLst>
                <a:latin typeface="Arial" panose="020B0604020202020204"/>
              </a:rPr>
              <a:t>“</a:t>
            </a:r>
            <a:r>
              <a:rPr lang="zh-CN" altLang="en-US" sz="2600" b="1" dirty="0">
                <a:solidFill>
                  <a:srgbClr val="000000"/>
                </a:solidFill>
                <a:effectLst>
                  <a:outerShdw blurRad="38100" dist="38100" dir="2700000" algn="tl">
                    <a:srgbClr val="C0C0C0"/>
                  </a:outerShdw>
                </a:effectLst>
                <a:latin typeface="宋体" panose="02010600030101010101" pitchFamily="2" charset="-122"/>
              </a:rPr>
              <a:t>默认构造函数</a:t>
            </a:r>
            <a:r>
              <a:rPr lang="zh-CN" altLang="en-US" sz="2600" b="1" dirty="0">
                <a:solidFill>
                  <a:srgbClr val="000000"/>
                </a:solidFill>
                <a:effectLst>
                  <a:outerShdw blurRad="38100" dist="38100" dir="2700000" algn="tl">
                    <a:srgbClr val="C0C0C0"/>
                  </a:outerShdw>
                </a:effectLst>
                <a:latin typeface="Arial" panose="020B0604020202020204"/>
              </a:rPr>
              <a:t>”</a:t>
            </a:r>
            <a:r>
              <a:rPr lang="zh-CN" altLang="en-US" sz="2600" b="1" dirty="0">
                <a:solidFill>
                  <a:srgbClr val="000000"/>
                </a:solidFill>
                <a:effectLst>
                  <a:outerShdw blurRad="38100" dist="38100" dir="2700000" algn="tl">
                    <a:srgbClr val="C0C0C0"/>
                  </a:outerShdw>
                </a:effectLst>
                <a:latin typeface="宋体" panose="02010600030101010101" pitchFamily="2" charset="-122"/>
              </a:rPr>
              <a:t>是指</a:t>
            </a:r>
            <a:r>
              <a:rPr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可以不使用参数来调用的任何构造函数</a:t>
            </a:r>
            <a:r>
              <a:rPr lang="zh-CN" altLang="en-US" sz="2600" b="1" dirty="0">
                <a:solidFill>
                  <a:srgbClr val="000000"/>
                </a:solidFill>
                <a:effectLst>
                  <a:outerShdw blurRad="38100" dist="38100" dir="2700000" algn="tl">
                    <a:srgbClr val="C0C0C0"/>
                  </a:outerShdw>
                </a:effectLst>
                <a:latin typeface="宋体" panose="02010600030101010101" pitchFamily="2" charset="-122"/>
              </a:rPr>
              <a:t>，无论它是由编译器提供的，还是用户自己编写的。</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1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它可以有两形式：（</a:t>
            </a:r>
            <a:r>
              <a:rPr lang="en-US" altLang="zh-CN" sz="2600" b="1" dirty="0">
                <a:solidFill>
                  <a:srgbClr val="000000"/>
                </a:solidFill>
                <a:effectLst>
                  <a:outerShdw blurRad="38100" dist="38100" dir="2700000" algn="tl">
                    <a:srgbClr val="C0C0C0"/>
                  </a:outerShdw>
                </a:effectLst>
                <a:latin typeface="宋体" panose="02010600030101010101" pitchFamily="2" charset="-122"/>
              </a:rPr>
              <a:t>1</a:t>
            </a:r>
            <a:r>
              <a:rPr lang="zh-CN" altLang="en-US" sz="2600" b="1" dirty="0">
                <a:solidFill>
                  <a:srgbClr val="000000"/>
                </a:solidFill>
                <a:effectLst>
                  <a:outerShdw blurRad="38100" dist="38100" dir="2700000" algn="tl">
                    <a:srgbClr val="C0C0C0"/>
                  </a:outerShdw>
                </a:effectLst>
                <a:latin typeface="宋体" panose="02010600030101010101" pitchFamily="2" charset="-122"/>
              </a:rPr>
              <a:t>）其参数列表为空；（</a:t>
            </a:r>
            <a:r>
              <a:rPr lang="en-US" altLang="zh-CN" sz="2600" b="1" dirty="0">
                <a:solidFill>
                  <a:srgbClr val="000000"/>
                </a:solidFill>
                <a:effectLst>
                  <a:outerShdw blurRad="38100" dist="38100" dir="2700000" algn="tl">
                    <a:srgbClr val="C0C0C0"/>
                  </a:outerShdw>
                </a:effectLst>
                <a:latin typeface="宋体" panose="02010600030101010101" pitchFamily="2" charset="-122"/>
              </a:rPr>
              <a:t>2</a:t>
            </a:r>
            <a:r>
              <a:rPr lang="zh-CN" altLang="en-US" sz="2600" b="1" dirty="0">
                <a:solidFill>
                  <a:srgbClr val="000000"/>
                </a:solidFill>
                <a:effectLst>
                  <a:outerShdw blurRad="38100" dist="38100" dir="2700000" algn="tl">
                    <a:srgbClr val="C0C0C0"/>
                  </a:outerShdw>
                </a:effectLst>
                <a:latin typeface="宋体" panose="02010600030101010101" pitchFamily="2" charset="-122"/>
              </a:rPr>
              <a:t>）其参数列表全部由默认值组成。</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1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在一个类中可以有多个构造函数（重载），但是默认构造函数只能有一个，否则编译器将不知道究竟该调用哪一个默认构造函数。</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p:txBody>
      </p:sp>
      <p:sp>
        <p:nvSpPr>
          <p:cNvPr id="44035" name="Rectangle 3"/>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200708" name="Rectangle 4" descr="蓝色面巾纸"/>
          <p:cNvSpPr>
            <a:spLocks noChangeArrowheads="1"/>
          </p:cNvSpPr>
          <p:nvPr/>
        </p:nvSpPr>
        <p:spPr bwMode="auto">
          <a:xfrm>
            <a:off x="992188" y="188913"/>
            <a:ext cx="4537075" cy="647700"/>
          </a:xfrm>
          <a:prstGeom prst="rect">
            <a:avLst/>
          </a:prstGeom>
          <a:blipFill dpi="0" rotWithShape="1">
            <a:blip r:embed="rId1"/>
            <a:srcRect/>
            <a:tile tx="0" ty="0" sx="100000" sy="100000" flip="none" algn="tl"/>
          </a:blipFill>
          <a:ln w="9525">
            <a:solidFill>
              <a:schemeClr val="folHlink"/>
            </a:solidFill>
            <a:miter lim="800000"/>
          </a:ln>
          <a:effectLst>
            <a:outerShdw dist="107763" dir="2700000" algn="ctr" rotWithShape="0">
              <a:schemeClr val="bg2">
                <a:alpha val="50000"/>
              </a:schemeClr>
            </a:outerShdw>
          </a:effectLst>
        </p:spPr>
        <p:txBody>
          <a:bodyPr anchor="b"/>
          <a:lstStyle/>
          <a:p>
            <a:pPr algn="ctr" eaLnBrk="1" hangingPunct="1">
              <a:lnSpc>
                <a:spcPct val="110000"/>
              </a:lnSpc>
              <a:defRPr/>
            </a:pPr>
            <a:r>
              <a:rPr lang="en-GB" altLang="zh-CN"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2. </a:t>
            </a:r>
            <a:r>
              <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默认构造函数</a:t>
            </a:r>
            <a:endPar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200719" name="Text Box 15"/>
          <p:cNvSpPr txBox="1">
            <a:spLocks noChangeArrowheads="1"/>
          </p:cNvSpPr>
          <p:nvPr/>
        </p:nvSpPr>
        <p:spPr bwMode="auto">
          <a:xfrm>
            <a:off x="415925" y="5734050"/>
            <a:ext cx="9145588" cy="720725"/>
          </a:xfrm>
          <a:prstGeom prst="rect">
            <a:avLst/>
          </a:prstGeom>
          <a:gradFill rotWithShape="1">
            <a:gsLst>
              <a:gs pos="0">
                <a:srgbClr val="0000FF"/>
              </a:gs>
              <a:gs pos="100000">
                <a:srgbClr val="0000FF">
                  <a:gamma/>
                  <a:shade val="46275"/>
                  <a:invGamma/>
                </a:srgbClr>
              </a:gs>
            </a:gsLst>
            <a:path path="shape">
              <a:fillToRect l="50000" t="50000" r="50000" b="50000"/>
            </a:path>
          </a:gradFill>
          <a:ln w="9525" algn="ctr">
            <a:solidFill>
              <a:srgbClr val="FF9900"/>
            </a:solidFill>
            <a:miter lim="800000"/>
            <a:headEnd type="none" w="sm" len="sm"/>
            <a:tailEnd type="none" w="sm" len="sm"/>
          </a:ln>
          <a:effectLst/>
        </p:spPr>
        <p:txBody>
          <a:bodyPr anchor="b"/>
          <a:lstStyle>
            <a:lvl1pPr>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marL="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9144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1371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18288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lnSpc>
                <a:spcPct val="190000"/>
              </a:lnSpc>
              <a:defRPr/>
            </a:pPr>
            <a:r>
              <a:rPr kumimoji="0" lang="zh-CN" altLang="en-US" sz="2800" b="1" dirty="0">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例：使用构造函数及默认构造函数，重新编写</a:t>
            </a:r>
            <a:r>
              <a:rPr kumimoji="0" lang="en-US" altLang="zh-CN" sz="2800" b="1" dirty="0">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Circle</a:t>
            </a:r>
            <a:r>
              <a:rPr kumimoji="0" lang="zh-CN" altLang="en-US" sz="2800" b="1" dirty="0">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类</a:t>
            </a:r>
            <a:endParaRPr kumimoji="0" lang="zh-CN" altLang="en-US" sz="2800" b="1" dirty="0">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200706"/>
                                        </p:tgtEl>
                                        <p:attrNameLst>
                                          <p:attrName>style.visibility</p:attrName>
                                        </p:attrNameLst>
                                      </p:cBhvr>
                                      <p:to>
                                        <p:strVal val="visible"/>
                                      </p:to>
                                    </p:set>
                                    <p:animEffect transition="in" filter="strips(downLeft)">
                                      <p:cBhvr>
                                        <p:cTn id="7" dur="500"/>
                                        <p:tgtEl>
                                          <p:spTgt spid="200706"/>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200719"/>
                                        </p:tgtEl>
                                        <p:attrNameLst>
                                          <p:attrName>style.visibility</p:attrName>
                                        </p:attrNameLst>
                                      </p:cBhvr>
                                      <p:to>
                                        <p:strVal val="visible"/>
                                      </p:to>
                                    </p:set>
                                    <p:anim calcmode="lin" valueType="num">
                                      <p:cBhvr>
                                        <p:cTn id="12" dur="1000" fill="hold"/>
                                        <p:tgtEl>
                                          <p:spTgt spid="200719"/>
                                        </p:tgtEl>
                                        <p:attrNameLst>
                                          <p:attrName>ppt_w</p:attrName>
                                        </p:attrNameLst>
                                      </p:cBhvr>
                                      <p:tavLst>
                                        <p:tav tm="0">
                                          <p:val>
                                            <p:strVal val="#ppt_w*0.70"/>
                                          </p:val>
                                        </p:tav>
                                        <p:tav tm="100000">
                                          <p:val>
                                            <p:strVal val="#ppt_w"/>
                                          </p:val>
                                        </p:tav>
                                      </p:tavLst>
                                    </p:anim>
                                    <p:anim calcmode="lin" valueType="num">
                                      <p:cBhvr>
                                        <p:cTn id="13" dur="1000" fill="hold"/>
                                        <p:tgtEl>
                                          <p:spTgt spid="200719"/>
                                        </p:tgtEl>
                                        <p:attrNameLst>
                                          <p:attrName>ppt_h</p:attrName>
                                        </p:attrNameLst>
                                      </p:cBhvr>
                                      <p:tavLst>
                                        <p:tav tm="0">
                                          <p:val>
                                            <p:strVal val="#ppt_h"/>
                                          </p:val>
                                        </p:tav>
                                        <p:tav tm="100000">
                                          <p:val>
                                            <p:strVal val="#ppt_h"/>
                                          </p:val>
                                        </p:tav>
                                      </p:tavLst>
                                    </p:anim>
                                    <p:animEffect transition="in" filter="fade">
                                      <p:cBhvr>
                                        <p:cTn id="14" dur="1000"/>
                                        <p:tgtEl>
                                          <p:spTgt spid="2007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0706" grpId="0"/>
      <p:bldP spid="200719"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Rectangle 6"/>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45059" name="Rectangle 3"/>
          <p:cNvSpPr>
            <a:spLocks noGrp="1" noChangeArrowheads="1"/>
          </p:cNvSpPr>
          <p:nvPr>
            <p:ph type="body" idx="1"/>
          </p:nvPr>
        </p:nvSpPr>
        <p:spPr>
          <a:xfrm>
            <a:off x="704850" y="1171575"/>
            <a:ext cx="6335713" cy="5259388"/>
          </a:xfrm>
          <a:solidFill>
            <a:srgbClr val="D9FFD9"/>
          </a:solidFill>
          <a:extLst>
            <a:ext uri="{91240B29-F687-4F45-9708-019B960494DF}">
              <a14:hiddenLine xmlns:a14="http://schemas.microsoft.com/office/drawing/2010/main" w="28575">
                <a:solidFill>
                  <a:srgbClr val="008000"/>
                </a:solidFill>
                <a:prstDash val="solid"/>
                <a:miter lim="800000"/>
                <a:headEnd/>
                <a:tailEnd/>
              </a14:hiddenLine>
            </a:ext>
          </a:extLst>
        </p:spPr>
        <p:txBody>
          <a:bodyPr tIns="108000" bIns="108000">
            <a:spAutoFit/>
          </a:bodyPr>
          <a:lstStyle/>
          <a:p>
            <a:pPr marL="0" indent="0" eaLnBrk="1" hangingPunct="1">
              <a:lnSpc>
                <a:spcPct val="90000"/>
              </a:lnSpc>
              <a:spcBef>
                <a:spcPct val="0"/>
              </a:spcBef>
              <a:buClrTx/>
              <a:buSzTx/>
              <a:buFontTx/>
              <a:buNone/>
            </a:pPr>
            <a:r>
              <a:rPr lang="en-US" altLang="zh-CN" sz="2800" b="1">
                <a:solidFill>
                  <a:srgbClr val="0000FF"/>
                </a:solidFill>
                <a:latin typeface="Times New Roman" panose="02020603050405020304" pitchFamily="18" charset="0"/>
              </a:rPr>
              <a:t>  class</a:t>
            </a:r>
            <a:r>
              <a:rPr lang="en-US" altLang="zh-CN" sz="2800" b="1">
                <a:latin typeface="Times New Roman" panose="02020603050405020304" pitchFamily="18" charset="0"/>
              </a:rPr>
              <a:t> Circle{</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solidFill>
                  <a:srgbClr val="0000FF"/>
                </a:solidFill>
                <a:latin typeface="Times New Roman" panose="02020603050405020304" pitchFamily="18" charset="0"/>
              </a:rPr>
              <a:t>  private</a:t>
            </a:r>
            <a:r>
              <a:rPr lang="en-US" altLang="zh-CN" sz="2800" b="1">
                <a:latin typeface="Times New Roman" panose="02020603050405020304" pitchFamily="18" charset="0"/>
              </a:rPr>
              <a:t>:</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struct</a:t>
            </a:r>
            <a:r>
              <a:rPr lang="en-US" altLang="zh-CN" sz="2800" b="1">
                <a:latin typeface="Times New Roman" panose="02020603050405020304" pitchFamily="18" charset="0"/>
              </a:rPr>
              <a:t> point</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  </a:t>
            </a: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 x,y; }center;</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int </a:t>
            </a:r>
            <a:r>
              <a:rPr lang="en-US" altLang="zh-CN" sz="2800" b="1">
                <a:latin typeface="Times New Roman" panose="02020603050405020304" pitchFamily="18" charset="0"/>
              </a:rPr>
              <a:t>radius;</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solidFill>
                  <a:srgbClr val="0000FF"/>
                </a:solidFill>
                <a:latin typeface="Times New Roman" panose="02020603050405020304" pitchFamily="18" charset="0"/>
              </a:rPr>
              <a:t>  public</a:t>
            </a:r>
            <a:r>
              <a:rPr lang="en-US" altLang="zh-CN" sz="2800" b="1">
                <a:latin typeface="Times New Roman" panose="02020603050405020304" pitchFamily="18" charset="0"/>
              </a:rPr>
              <a:t>:</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Circle( ) </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 center.x=0; center.y=0; radius=0;  }                            </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Circle(</a:t>
            </a: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          </a:t>
            </a:r>
            <a:endParaRPr lang="zh-CN" altLang="en-US"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double</a:t>
            </a:r>
            <a:r>
              <a:rPr lang="en-US" altLang="zh-CN" sz="2800" b="1">
                <a:latin typeface="Times New Roman" panose="02020603050405020304" pitchFamily="18" charset="0"/>
              </a:rPr>
              <a:t> getArea( );</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double</a:t>
            </a:r>
            <a:r>
              <a:rPr lang="en-US" altLang="zh-CN" sz="2800" b="1">
                <a:latin typeface="Times New Roman" panose="02020603050405020304" pitchFamily="18" charset="0"/>
              </a:rPr>
              <a:t> getDistance( ) ;</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void </a:t>
            </a:r>
            <a:r>
              <a:rPr lang="en-US" altLang="zh-CN" sz="2800" b="1">
                <a:latin typeface="Times New Roman" panose="02020603050405020304" pitchFamily="18" charset="0"/>
              </a:rPr>
              <a:t>display( );</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a:t>
            </a:r>
            <a:endParaRPr lang="zh-CN" altLang="en-US" sz="2800" b="1">
              <a:latin typeface="Times New Roman" panose="02020603050405020304" pitchFamily="18" charset="0"/>
            </a:endParaRPr>
          </a:p>
        </p:txBody>
      </p:sp>
      <p:sp>
        <p:nvSpPr>
          <p:cNvPr id="45060" name="Text Box 4"/>
          <p:cNvSpPr txBox="1">
            <a:spLocks noChangeArrowheads="1"/>
          </p:cNvSpPr>
          <p:nvPr/>
        </p:nvSpPr>
        <p:spPr bwMode="auto">
          <a:xfrm>
            <a:off x="7851775" y="1047750"/>
            <a:ext cx="184150" cy="53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60000"/>
              </a:lnSpc>
              <a:spcBef>
                <a:spcPct val="50000"/>
              </a:spcBef>
              <a:buClrTx/>
              <a:buSzTx/>
              <a:buFontTx/>
              <a:buNone/>
            </a:pPr>
            <a:endParaRPr lang="zh-CN" altLang="en-US" sz="1800" b="1"/>
          </a:p>
          <a:p>
            <a:pPr eaLnBrk="1" hangingPunct="1">
              <a:spcBef>
                <a:spcPct val="0"/>
              </a:spcBef>
              <a:buClrTx/>
              <a:buSzTx/>
              <a:buFontTx/>
              <a:buNone/>
            </a:pPr>
            <a:endParaRPr lang="zh-CN" altLang="en-US" sz="1800"/>
          </a:p>
        </p:txBody>
      </p:sp>
      <p:sp>
        <p:nvSpPr>
          <p:cNvPr id="201733" name="Text Box 5"/>
          <p:cNvSpPr txBox="1">
            <a:spLocks noChangeArrowheads="1"/>
          </p:cNvSpPr>
          <p:nvPr/>
        </p:nvSpPr>
        <p:spPr bwMode="auto">
          <a:xfrm>
            <a:off x="415925" y="188913"/>
            <a:ext cx="9145588" cy="649287"/>
          </a:xfrm>
          <a:prstGeom prst="rect">
            <a:avLst/>
          </a:prstGeom>
          <a:gradFill rotWithShape="1">
            <a:gsLst>
              <a:gs pos="0">
                <a:srgbClr val="0000FF"/>
              </a:gs>
              <a:gs pos="100000">
                <a:srgbClr val="0000FF">
                  <a:gamma/>
                  <a:shade val="46275"/>
                  <a:invGamma/>
                </a:srgbClr>
              </a:gs>
            </a:gsLst>
            <a:path path="shape">
              <a:fillToRect l="50000" t="50000" r="50000" b="50000"/>
            </a:path>
          </a:gradFill>
          <a:ln w="9525" algn="ctr">
            <a:solidFill>
              <a:srgbClr val="FF9900"/>
            </a:solidFill>
            <a:miter lim="800000"/>
            <a:headEnd type="none" w="sm" len="sm"/>
            <a:tailEnd type="none" w="sm" len="sm"/>
          </a:ln>
          <a:effectLst/>
        </p:spPr>
        <p:txBody>
          <a:bodyPr anchor="b"/>
          <a:lstStyle>
            <a:lvl1pPr>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marL="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9144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1371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18288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lnSpc>
                <a:spcPct val="170000"/>
              </a:lnSpc>
              <a:defRPr/>
            </a:pPr>
            <a:r>
              <a:rPr kumimoji="0" lang="zh-CN" altLang="en-US" sz="28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例：使用构造函数及默认构造函数，重新编写</a:t>
            </a:r>
            <a:r>
              <a:rPr kumimoji="0" lang="en-US" altLang="zh-CN" sz="28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Circle</a:t>
            </a:r>
            <a:r>
              <a:rPr kumimoji="0" lang="zh-CN" altLang="en-US" sz="28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类</a:t>
            </a:r>
            <a:endParaRPr kumimoji="0" lang="zh-CN" altLang="en-US" sz="28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201735" name="Text Box 7"/>
          <p:cNvSpPr txBox="1">
            <a:spLocks noChangeArrowheads="1"/>
          </p:cNvSpPr>
          <p:nvPr/>
        </p:nvSpPr>
        <p:spPr bwMode="auto">
          <a:xfrm>
            <a:off x="4737100" y="3429000"/>
            <a:ext cx="4679950" cy="452438"/>
          </a:xfrm>
          <a:prstGeom prst="rect">
            <a:avLst/>
          </a:prstGeom>
          <a:solidFill>
            <a:schemeClr val="bg1"/>
          </a:solidFill>
          <a:ln w="38100">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50000"/>
              </a:spcBef>
              <a:buClrTx/>
              <a:buSzTx/>
              <a:buFontTx/>
              <a:buNone/>
            </a:pPr>
            <a:r>
              <a:rPr lang="en-US" altLang="zh-CN" sz="2600" b="1"/>
              <a:t>//</a:t>
            </a:r>
            <a:r>
              <a:rPr lang="zh-CN" altLang="en-US" sz="2600" b="1"/>
              <a:t>用户自定义的默认构造函数</a:t>
            </a:r>
            <a:endParaRPr lang="zh-CN" altLang="en-US" sz="2600"/>
          </a:p>
        </p:txBody>
      </p:sp>
      <p:sp>
        <p:nvSpPr>
          <p:cNvPr id="201736" name="Text Box 8"/>
          <p:cNvSpPr txBox="1">
            <a:spLocks noChangeArrowheads="1"/>
          </p:cNvSpPr>
          <p:nvPr/>
        </p:nvSpPr>
        <p:spPr bwMode="auto">
          <a:xfrm>
            <a:off x="4737100" y="4365625"/>
            <a:ext cx="2447925" cy="412750"/>
          </a:xfrm>
          <a:prstGeom prst="rect">
            <a:avLst/>
          </a:prstGeom>
          <a:solidFill>
            <a:schemeClr val="bg1"/>
          </a:solidFill>
          <a:ln w="38100"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80000"/>
              </a:lnSpc>
              <a:spcBef>
                <a:spcPct val="50000"/>
              </a:spcBef>
              <a:buClrTx/>
              <a:buSzTx/>
              <a:buFontTx/>
              <a:buNone/>
            </a:pPr>
            <a:r>
              <a:rPr lang="en-US" altLang="zh-CN" sz="2600" b="1"/>
              <a:t>//</a:t>
            </a:r>
            <a:r>
              <a:rPr lang="zh-CN" altLang="en-US" sz="2600" b="1"/>
              <a:t>构造函数</a:t>
            </a:r>
            <a:endParaRPr lang="zh-CN" altLang="en-US" sz="2600" b="1"/>
          </a:p>
        </p:txBody>
      </p:sp>
      <p:sp>
        <p:nvSpPr>
          <p:cNvPr id="201737" name="Text Box 9"/>
          <p:cNvSpPr txBox="1">
            <a:spLocks noChangeArrowheads="1"/>
          </p:cNvSpPr>
          <p:nvPr/>
        </p:nvSpPr>
        <p:spPr bwMode="auto">
          <a:xfrm>
            <a:off x="273050" y="5589588"/>
            <a:ext cx="7416800" cy="1012825"/>
          </a:xfrm>
          <a:prstGeom prst="rect">
            <a:avLst/>
          </a:prstGeom>
          <a:solidFill>
            <a:srgbClr val="FFFFEB"/>
          </a:solidFill>
          <a:ln w="28575" algn="ctr">
            <a:solidFill>
              <a:srgbClr val="FF99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fr-FR" altLang="zh-CN" sz="2800" b="1">
                <a:latin typeface="Times New Roman" panose="02020603050405020304" pitchFamily="18" charset="0"/>
              </a:rPr>
              <a:t>Circle::Circle(</a:t>
            </a:r>
            <a:r>
              <a:rPr lang="fr-FR" altLang="zh-CN" sz="2800" b="1">
                <a:solidFill>
                  <a:srgbClr val="0000FF"/>
                </a:solidFill>
                <a:latin typeface="Times New Roman" panose="02020603050405020304" pitchFamily="18" charset="0"/>
              </a:rPr>
              <a:t>int</a:t>
            </a:r>
            <a:r>
              <a:rPr lang="fr-FR" altLang="zh-CN" sz="2800" b="1">
                <a:latin typeface="Times New Roman" panose="02020603050405020304" pitchFamily="18" charset="0"/>
              </a:rPr>
              <a:t> x, </a:t>
            </a:r>
            <a:r>
              <a:rPr lang="fr-FR" altLang="zh-CN" sz="2800" b="1">
                <a:solidFill>
                  <a:srgbClr val="0000FF"/>
                </a:solidFill>
                <a:latin typeface="Times New Roman" panose="02020603050405020304" pitchFamily="18" charset="0"/>
              </a:rPr>
              <a:t>int</a:t>
            </a:r>
            <a:r>
              <a:rPr lang="fr-FR" altLang="zh-CN" sz="2800" b="1">
                <a:latin typeface="Times New Roman" panose="02020603050405020304" pitchFamily="18" charset="0"/>
              </a:rPr>
              <a:t> y, </a:t>
            </a:r>
            <a:r>
              <a:rPr lang="fr-FR" altLang="zh-CN" sz="2800" b="1">
                <a:solidFill>
                  <a:srgbClr val="0000FF"/>
                </a:solidFill>
                <a:latin typeface="Times New Roman" panose="02020603050405020304" pitchFamily="18" charset="0"/>
              </a:rPr>
              <a:t>int</a:t>
            </a:r>
            <a:r>
              <a:rPr lang="fr-FR" altLang="zh-CN" sz="2800" b="1">
                <a:latin typeface="Times New Roman" panose="02020603050405020304" pitchFamily="18" charset="0"/>
              </a:rPr>
              <a:t> r)</a:t>
            </a:r>
            <a:endParaRPr lang="fr-FR" altLang="zh-CN" sz="2800" b="1">
              <a:latin typeface="Times New Roman" panose="02020603050405020304" pitchFamily="18" charset="0"/>
            </a:endParaRPr>
          </a:p>
          <a:p>
            <a:pPr eaLnBrk="1" hangingPunct="1">
              <a:lnSpc>
                <a:spcPct val="90000"/>
              </a:lnSpc>
              <a:spcBef>
                <a:spcPct val="0"/>
              </a:spcBef>
              <a:buClrTx/>
              <a:buSzTx/>
              <a:buFontTx/>
              <a:buNone/>
            </a:pPr>
            <a:r>
              <a:rPr lang="fr-FR" altLang="zh-CN" sz="2800" b="1">
                <a:latin typeface="Times New Roman" panose="02020603050405020304" pitchFamily="18" charset="0"/>
              </a:rPr>
              <a:t>{   center.x =x;    center.y =y;    radius=r;  }</a:t>
            </a:r>
            <a:endParaRPr lang="zh-CN" altLang="en-US" sz="2800" b="1">
              <a:latin typeface="Times New Roman" panose="02020603050405020304" pitchFamily="18" charset="0"/>
            </a:endParaRPr>
          </a:p>
        </p:txBody>
      </p:sp>
      <p:sp>
        <p:nvSpPr>
          <p:cNvPr id="201738" name="Text Box 10"/>
          <p:cNvSpPr txBox="1">
            <a:spLocks noChangeArrowheads="1"/>
          </p:cNvSpPr>
          <p:nvPr/>
        </p:nvSpPr>
        <p:spPr bwMode="auto">
          <a:xfrm>
            <a:off x="5168900" y="5300663"/>
            <a:ext cx="4494213" cy="425450"/>
          </a:xfrm>
          <a:prstGeom prst="rect">
            <a:avLst/>
          </a:prstGeom>
          <a:solidFill>
            <a:schemeClr val="bg1"/>
          </a:solidFill>
          <a:ln w="38100" algn="ctr">
            <a:solidFill>
              <a:srgbClr val="FF99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50000"/>
              </a:spcBef>
              <a:buClrTx/>
              <a:buSzTx/>
              <a:buFontTx/>
              <a:buNone/>
            </a:pPr>
            <a:r>
              <a:rPr lang="en-US" altLang="zh-CN" sz="2400" b="1"/>
              <a:t>//</a:t>
            </a:r>
            <a:r>
              <a:rPr lang="zh-CN" altLang="en-US" sz="2400" b="1"/>
              <a:t>构造函数的定义  </a:t>
            </a:r>
            <a:r>
              <a:rPr lang="en-US" altLang="zh-CN" sz="2400" b="1"/>
              <a:t>circle.cpp</a:t>
            </a:r>
            <a:endParaRPr lang="en-US" altLang="zh-CN" sz="2400" b="1"/>
          </a:p>
        </p:txBody>
      </p:sp>
      <p:sp>
        <p:nvSpPr>
          <p:cNvPr id="201739" name="Line 11"/>
          <p:cNvSpPr>
            <a:spLocks noChangeShapeType="1"/>
          </p:cNvSpPr>
          <p:nvPr/>
        </p:nvSpPr>
        <p:spPr bwMode="auto">
          <a:xfrm flipH="1">
            <a:off x="560388" y="4508500"/>
            <a:ext cx="647700" cy="0"/>
          </a:xfrm>
          <a:prstGeom prst="line">
            <a:avLst/>
          </a:prstGeom>
          <a:noFill/>
          <a:ln w="38100">
            <a:solidFill>
              <a:srgbClr val="FF99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1740" name="Line 12"/>
          <p:cNvSpPr>
            <a:spLocks noChangeShapeType="1"/>
          </p:cNvSpPr>
          <p:nvPr/>
        </p:nvSpPr>
        <p:spPr bwMode="auto">
          <a:xfrm>
            <a:off x="560388" y="4508500"/>
            <a:ext cx="0" cy="1081088"/>
          </a:xfrm>
          <a:prstGeom prst="line">
            <a:avLst/>
          </a:prstGeom>
          <a:noFill/>
          <a:ln w="38100">
            <a:solidFill>
              <a:srgbClr val="FF99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201735"/>
                                        </p:tgtEl>
                                        <p:attrNameLst>
                                          <p:attrName>style.visibility</p:attrName>
                                        </p:attrNameLst>
                                      </p:cBhvr>
                                      <p:to>
                                        <p:strVal val="visible"/>
                                      </p:to>
                                    </p:set>
                                    <p:anim calcmode="lin" valueType="num">
                                      <p:cBhvr>
                                        <p:cTn id="7" dur="500" fill="hold"/>
                                        <p:tgtEl>
                                          <p:spTgt spid="201735"/>
                                        </p:tgtEl>
                                        <p:attrNameLst>
                                          <p:attrName>ppt_x</p:attrName>
                                        </p:attrNameLst>
                                      </p:cBhvr>
                                      <p:tavLst>
                                        <p:tav tm="0">
                                          <p:val>
                                            <p:strVal val="#ppt_x-#ppt_w/2"/>
                                          </p:val>
                                        </p:tav>
                                        <p:tav tm="100000">
                                          <p:val>
                                            <p:strVal val="#ppt_x"/>
                                          </p:val>
                                        </p:tav>
                                      </p:tavLst>
                                    </p:anim>
                                    <p:anim calcmode="lin" valueType="num">
                                      <p:cBhvr>
                                        <p:cTn id="8" dur="500" fill="hold"/>
                                        <p:tgtEl>
                                          <p:spTgt spid="201735"/>
                                        </p:tgtEl>
                                        <p:attrNameLst>
                                          <p:attrName>ppt_y</p:attrName>
                                        </p:attrNameLst>
                                      </p:cBhvr>
                                      <p:tavLst>
                                        <p:tav tm="0">
                                          <p:val>
                                            <p:strVal val="#ppt_y"/>
                                          </p:val>
                                        </p:tav>
                                        <p:tav tm="100000">
                                          <p:val>
                                            <p:strVal val="#ppt_y"/>
                                          </p:val>
                                        </p:tav>
                                      </p:tavLst>
                                    </p:anim>
                                    <p:anim calcmode="lin" valueType="num">
                                      <p:cBhvr>
                                        <p:cTn id="9" dur="500" fill="hold"/>
                                        <p:tgtEl>
                                          <p:spTgt spid="201735"/>
                                        </p:tgtEl>
                                        <p:attrNameLst>
                                          <p:attrName>ppt_w</p:attrName>
                                        </p:attrNameLst>
                                      </p:cBhvr>
                                      <p:tavLst>
                                        <p:tav tm="0">
                                          <p:val>
                                            <p:fltVal val="0"/>
                                          </p:val>
                                        </p:tav>
                                        <p:tav tm="100000">
                                          <p:val>
                                            <p:strVal val="#ppt_w"/>
                                          </p:val>
                                        </p:tav>
                                      </p:tavLst>
                                    </p:anim>
                                    <p:anim calcmode="lin" valueType="num">
                                      <p:cBhvr>
                                        <p:cTn id="10" dur="500" fill="hold"/>
                                        <p:tgtEl>
                                          <p:spTgt spid="201735"/>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201736"/>
                                        </p:tgtEl>
                                        <p:attrNameLst>
                                          <p:attrName>style.visibility</p:attrName>
                                        </p:attrNameLst>
                                      </p:cBhvr>
                                      <p:to>
                                        <p:strVal val="visible"/>
                                      </p:to>
                                    </p:set>
                                    <p:anim calcmode="lin" valueType="num">
                                      <p:cBhvr>
                                        <p:cTn id="15" dur="500" fill="hold"/>
                                        <p:tgtEl>
                                          <p:spTgt spid="201736"/>
                                        </p:tgtEl>
                                        <p:attrNameLst>
                                          <p:attrName>ppt_x</p:attrName>
                                        </p:attrNameLst>
                                      </p:cBhvr>
                                      <p:tavLst>
                                        <p:tav tm="0">
                                          <p:val>
                                            <p:strVal val="#ppt_x-#ppt_w/2"/>
                                          </p:val>
                                        </p:tav>
                                        <p:tav tm="100000">
                                          <p:val>
                                            <p:strVal val="#ppt_x"/>
                                          </p:val>
                                        </p:tav>
                                      </p:tavLst>
                                    </p:anim>
                                    <p:anim calcmode="lin" valueType="num">
                                      <p:cBhvr>
                                        <p:cTn id="16" dur="500" fill="hold"/>
                                        <p:tgtEl>
                                          <p:spTgt spid="201736"/>
                                        </p:tgtEl>
                                        <p:attrNameLst>
                                          <p:attrName>ppt_y</p:attrName>
                                        </p:attrNameLst>
                                      </p:cBhvr>
                                      <p:tavLst>
                                        <p:tav tm="0">
                                          <p:val>
                                            <p:strVal val="#ppt_y"/>
                                          </p:val>
                                        </p:tav>
                                        <p:tav tm="100000">
                                          <p:val>
                                            <p:strVal val="#ppt_y"/>
                                          </p:val>
                                        </p:tav>
                                      </p:tavLst>
                                    </p:anim>
                                    <p:anim calcmode="lin" valueType="num">
                                      <p:cBhvr>
                                        <p:cTn id="17" dur="500" fill="hold"/>
                                        <p:tgtEl>
                                          <p:spTgt spid="201736"/>
                                        </p:tgtEl>
                                        <p:attrNameLst>
                                          <p:attrName>ppt_w</p:attrName>
                                        </p:attrNameLst>
                                      </p:cBhvr>
                                      <p:tavLst>
                                        <p:tav tm="0">
                                          <p:val>
                                            <p:fltVal val="0"/>
                                          </p:val>
                                        </p:tav>
                                        <p:tav tm="100000">
                                          <p:val>
                                            <p:strVal val="#ppt_w"/>
                                          </p:val>
                                        </p:tav>
                                      </p:tavLst>
                                    </p:anim>
                                    <p:anim calcmode="lin" valueType="num">
                                      <p:cBhvr>
                                        <p:cTn id="18" dur="500" fill="hold"/>
                                        <p:tgtEl>
                                          <p:spTgt spid="201736"/>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201737"/>
                                        </p:tgtEl>
                                        <p:attrNameLst>
                                          <p:attrName>style.visibility</p:attrName>
                                        </p:attrNameLst>
                                      </p:cBhvr>
                                      <p:to>
                                        <p:strVal val="visible"/>
                                      </p:to>
                                    </p:set>
                                    <p:anim calcmode="lin" valueType="num">
                                      <p:cBhvr>
                                        <p:cTn id="23" dur="500" fill="hold"/>
                                        <p:tgtEl>
                                          <p:spTgt spid="201737"/>
                                        </p:tgtEl>
                                        <p:attrNameLst>
                                          <p:attrName>ppt_w</p:attrName>
                                        </p:attrNameLst>
                                      </p:cBhvr>
                                      <p:tavLst>
                                        <p:tav tm="0">
                                          <p:val>
                                            <p:fltVal val="0"/>
                                          </p:val>
                                        </p:tav>
                                        <p:tav tm="100000">
                                          <p:val>
                                            <p:strVal val="#ppt_w"/>
                                          </p:val>
                                        </p:tav>
                                      </p:tavLst>
                                    </p:anim>
                                    <p:anim calcmode="lin" valueType="num">
                                      <p:cBhvr>
                                        <p:cTn id="24" dur="500" fill="hold"/>
                                        <p:tgtEl>
                                          <p:spTgt spid="201737"/>
                                        </p:tgtEl>
                                        <p:attrNameLst>
                                          <p:attrName>ppt_h</p:attrName>
                                        </p:attrNameLst>
                                      </p:cBhvr>
                                      <p:tavLst>
                                        <p:tav tm="0">
                                          <p:val>
                                            <p:strVal val="#ppt_h"/>
                                          </p:val>
                                        </p:tav>
                                        <p:tav tm="100000">
                                          <p:val>
                                            <p:strVal val="#ppt_h"/>
                                          </p:val>
                                        </p:tav>
                                      </p:tavLst>
                                    </p:anim>
                                  </p:childTnLst>
                                </p:cTn>
                              </p:par>
                            </p:childTnLst>
                          </p:cTn>
                        </p:par>
                        <p:par>
                          <p:cTn id="25" fill="hold">
                            <p:stCondLst>
                              <p:cond delay="500"/>
                            </p:stCondLst>
                            <p:childTnLst>
                              <p:par>
                                <p:cTn id="26" presetID="17" presetClass="entr" presetSubtype="8" fill="hold" grpId="0" nodeType="afterEffect">
                                  <p:stCondLst>
                                    <p:cond delay="0"/>
                                  </p:stCondLst>
                                  <p:childTnLst>
                                    <p:set>
                                      <p:cBhvr>
                                        <p:cTn id="27" dur="1" fill="hold">
                                          <p:stCondLst>
                                            <p:cond delay="0"/>
                                          </p:stCondLst>
                                        </p:cTn>
                                        <p:tgtEl>
                                          <p:spTgt spid="201738"/>
                                        </p:tgtEl>
                                        <p:attrNameLst>
                                          <p:attrName>style.visibility</p:attrName>
                                        </p:attrNameLst>
                                      </p:cBhvr>
                                      <p:to>
                                        <p:strVal val="visible"/>
                                      </p:to>
                                    </p:set>
                                    <p:anim calcmode="lin" valueType="num">
                                      <p:cBhvr>
                                        <p:cTn id="28" dur="500" fill="hold"/>
                                        <p:tgtEl>
                                          <p:spTgt spid="201738"/>
                                        </p:tgtEl>
                                        <p:attrNameLst>
                                          <p:attrName>ppt_x</p:attrName>
                                        </p:attrNameLst>
                                      </p:cBhvr>
                                      <p:tavLst>
                                        <p:tav tm="0">
                                          <p:val>
                                            <p:strVal val="#ppt_x-#ppt_w/2"/>
                                          </p:val>
                                        </p:tav>
                                        <p:tav tm="100000">
                                          <p:val>
                                            <p:strVal val="#ppt_x"/>
                                          </p:val>
                                        </p:tav>
                                      </p:tavLst>
                                    </p:anim>
                                    <p:anim calcmode="lin" valueType="num">
                                      <p:cBhvr>
                                        <p:cTn id="29" dur="500" fill="hold"/>
                                        <p:tgtEl>
                                          <p:spTgt spid="201738"/>
                                        </p:tgtEl>
                                        <p:attrNameLst>
                                          <p:attrName>ppt_y</p:attrName>
                                        </p:attrNameLst>
                                      </p:cBhvr>
                                      <p:tavLst>
                                        <p:tav tm="0">
                                          <p:val>
                                            <p:strVal val="#ppt_y"/>
                                          </p:val>
                                        </p:tav>
                                        <p:tav tm="100000">
                                          <p:val>
                                            <p:strVal val="#ppt_y"/>
                                          </p:val>
                                        </p:tav>
                                      </p:tavLst>
                                    </p:anim>
                                    <p:anim calcmode="lin" valueType="num">
                                      <p:cBhvr>
                                        <p:cTn id="30" dur="500" fill="hold"/>
                                        <p:tgtEl>
                                          <p:spTgt spid="201738"/>
                                        </p:tgtEl>
                                        <p:attrNameLst>
                                          <p:attrName>ppt_w</p:attrName>
                                        </p:attrNameLst>
                                      </p:cBhvr>
                                      <p:tavLst>
                                        <p:tav tm="0">
                                          <p:val>
                                            <p:fltVal val="0"/>
                                          </p:val>
                                        </p:tav>
                                        <p:tav tm="100000">
                                          <p:val>
                                            <p:strVal val="#ppt_w"/>
                                          </p:val>
                                        </p:tav>
                                      </p:tavLst>
                                    </p:anim>
                                    <p:anim calcmode="lin" valueType="num">
                                      <p:cBhvr>
                                        <p:cTn id="31" dur="500" fill="hold"/>
                                        <p:tgtEl>
                                          <p:spTgt spid="201738"/>
                                        </p:tgtEl>
                                        <p:attrNameLst>
                                          <p:attrName>ppt_h</p:attrName>
                                        </p:attrNameLst>
                                      </p:cBhvr>
                                      <p:tavLst>
                                        <p:tav tm="0">
                                          <p:val>
                                            <p:strVal val="#ppt_h"/>
                                          </p:val>
                                        </p:tav>
                                        <p:tav tm="100000">
                                          <p:val>
                                            <p:strVal val="#ppt_h"/>
                                          </p:val>
                                        </p:tav>
                                      </p:tavLst>
                                    </p:anim>
                                  </p:childTnLst>
                                </p:cTn>
                              </p:par>
                            </p:childTnLst>
                          </p:cTn>
                        </p:par>
                        <p:par>
                          <p:cTn id="32" fill="hold">
                            <p:stCondLst>
                              <p:cond delay="1000"/>
                            </p:stCondLst>
                            <p:childTnLst>
                              <p:par>
                                <p:cTn id="33" presetID="12" presetClass="entr" presetSubtype="2" fill="hold" nodeType="afterEffect">
                                  <p:stCondLst>
                                    <p:cond delay="0"/>
                                  </p:stCondLst>
                                  <p:childTnLst>
                                    <p:set>
                                      <p:cBhvr>
                                        <p:cTn id="34" dur="1" fill="hold">
                                          <p:stCondLst>
                                            <p:cond delay="0"/>
                                          </p:stCondLst>
                                        </p:cTn>
                                        <p:tgtEl>
                                          <p:spTgt spid="201739"/>
                                        </p:tgtEl>
                                        <p:attrNameLst>
                                          <p:attrName>style.visibility</p:attrName>
                                        </p:attrNameLst>
                                      </p:cBhvr>
                                      <p:to>
                                        <p:strVal val="visible"/>
                                      </p:to>
                                    </p:set>
                                    <p:animEffect transition="in" filter="slide(fromRight)">
                                      <p:cBhvr>
                                        <p:cTn id="35" dur="500"/>
                                        <p:tgtEl>
                                          <p:spTgt spid="201739"/>
                                        </p:tgtEl>
                                      </p:cBhvr>
                                    </p:animEffect>
                                  </p:childTnLst>
                                </p:cTn>
                              </p:par>
                            </p:childTnLst>
                          </p:cTn>
                        </p:par>
                        <p:par>
                          <p:cTn id="36" fill="hold">
                            <p:stCondLst>
                              <p:cond delay="1500"/>
                            </p:stCondLst>
                            <p:childTnLst>
                              <p:par>
                                <p:cTn id="37" presetID="12" presetClass="entr" presetSubtype="1" fill="hold" nodeType="afterEffect">
                                  <p:stCondLst>
                                    <p:cond delay="0"/>
                                  </p:stCondLst>
                                  <p:childTnLst>
                                    <p:set>
                                      <p:cBhvr>
                                        <p:cTn id="38" dur="1" fill="hold">
                                          <p:stCondLst>
                                            <p:cond delay="0"/>
                                          </p:stCondLst>
                                        </p:cTn>
                                        <p:tgtEl>
                                          <p:spTgt spid="201740"/>
                                        </p:tgtEl>
                                        <p:attrNameLst>
                                          <p:attrName>style.visibility</p:attrName>
                                        </p:attrNameLst>
                                      </p:cBhvr>
                                      <p:to>
                                        <p:strVal val="visible"/>
                                      </p:to>
                                    </p:set>
                                    <p:animEffect transition="in" filter="slide(fromTop)">
                                      <p:cBhvr>
                                        <p:cTn id="39" dur="500"/>
                                        <p:tgtEl>
                                          <p:spTgt spid="201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5" grpId="0" animBg="1"/>
      <p:bldP spid="201736" grpId="0" animBg="1"/>
      <p:bldP spid="201737" grpId="0" animBg="1"/>
      <p:bldP spid="201738"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202755" name="Rectangle 3"/>
          <p:cNvSpPr>
            <a:spLocks noGrp="1" noChangeArrowheads="1"/>
          </p:cNvSpPr>
          <p:nvPr>
            <p:ph type="body" idx="1"/>
          </p:nvPr>
        </p:nvSpPr>
        <p:spPr>
          <a:xfrm>
            <a:off x="415925" y="1196975"/>
            <a:ext cx="8424863" cy="5210175"/>
          </a:xfrm>
          <a:solidFill>
            <a:srgbClr val="FFEBFF"/>
          </a:solidFill>
          <a:extLst>
            <a:ext uri="{91240B29-F687-4F45-9708-019B960494DF}">
              <a14:hiddenLine xmlns:a14="http://schemas.microsoft.com/office/drawing/2010/main" w="28575">
                <a:solidFill>
                  <a:srgbClr val="008000"/>
                </a:solidFill>
                <a:prstDash val="solid"/>
                <a:miter lim="800000"/>
                <a:headEnd/>
                <a:tailEnd/>
              </a14:hiddenLine>
            </a:ext>
          </a:extLst>
        </p:spPr>
        <p:txBody>
          <a:bodyPr tIns="108000" bIns="108000">
            <a:spAutoFit/>
          </a:bodyPr>
          <a:lstStyle/>
          <a:p>
            <a:pPr marL="0" indent="0" eaLnBrk="1" hangingPunct="1">
              <a:lnSpc>
                <a:spcPct val="90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void</a:t>
            </a:r>
            <a:r>
              <a:rPr lang="en-US" altLang="zh-CN" sz="2800" b="1">
                <a:latin typeface="Times New Roman" panose="02020603050405020304" pitchFamily="18" charset="0"/>
              </a:rPr>
              <a:t> main()</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Circle c1; </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c1.display ( );	</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cout&lt;&lt;"the distance from c1 to 0:"               </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&lt;&lt;c1.getDistance( )&lt;&lt;endl;</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cout&lt;&lt;"the Area of c1:"&lt;&lt;c1.getArea( )&lt;&lt;endl;</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Circle c2(3,4,1); </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c2.display ( );	</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cout&lt;&lt;"the distance from c2 to 0:“</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&lt;&lt;c2.getDistance( )&lt;&lt;endl;</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cout&lt;&lt;"the Area of c2:"&lt;&lt;c2.getArea( )&lt;&lt;endl;</a:t>
            </a:r>
            <a:endParaRPr lang="en-US" altLang="zh-CN" sz="2800" b="1">
              <a:latin typeface="Times New Roman" panose="02020603050405020304" pitchFamily="18" charset="0"/>
            </a:endParaRPr>
          </a:p>
          <a:p>
            <a:pPr marL="0" indent="0" eaLnBrk="1" hangingPunct="1">
              <a:lnSpc>
                <a:spcPct val="90000"/>
              </a:lnSpc>
              <a:spcBef>
                <a:spcPct val="0"/>
              </a:spcBef>
              <a:buClrTx/>
              <a:buSzTx/>
              <a:buFontTx/>
              <a:buNone/>
            </a:pPr>
            <a:r>
              <a:rPr lang="en-US" altLang="zh-CN" sz="2800" b="1">
                <a:latin typeface="Times New Roman" panose="02020603050405020304" pitchFamily="18" charset="0"/>
              </a:rPr>
              <a:t> }</a:t>
            </a:r>
            <a:endParaRPr lang="zh-CN" altLang="en-US" sz="2800" b="1">
              <a:latin typeface="Times New Roman" panose="02020603050405020304" pitchFamily="18" charset="0"/>
            </a:endParaRPr>
          </a:p>
        </p:txBody>
      </p:sp>
      <p:sp>
        <p:nvSpPr>
          <p:cNvPr id="46084" name="Text Box 4"/>
          <p:cNvSpPr txBox="1">
            <a:spLocks noChangeArrowheads="1"/>
          </p:cNvSpPr>
          <p:nvPr/>
        </p:nvSpPr>
        <p:spPr bwMode="auto">
          <a:xfrm>
            <a:off x="7851775" y="1047750"/>
            <a:ext cx="184150" cy="53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60000"/>
              </a:lnSpc>
              <a:spcBef>
                <a:spcPct val="50000"/>
              </a:spcBef>
              <a:buClrTx/>
              <a:buSzTx/>
              <a:buFontTx/>
              <a:buNone/>
            </a:pPr>
            <a:endParaRPr lang="zh-CN" altLang="en-US" sz="1800" b="1"/>
          </a:p>
          <a:p>
            <a:pPr eaLnBrk="1" hangingPunct="1">
              <a:spcBef>
                <a:spcPct val="0"/>
              </a:spcBef>
              <a:buClrTx/>
              <a:buSzTx/>
              <a:buFontTx/>
              <a:buNone/>
            </a:pPr>
            <a:endParaRPr lang="zh-CN" altLang="en-US" sz="1800"/>
          </a:p>
        </p:txBody>
      </p:sp>
      <p:sp>
        <p:nvSpPr>
          <p:cNvPr id="202757" name="Text Box 5"/>
          <p:cNvSpPr txBox="1">
            <a:spLocks noChangeArrowheads="1"/>
          </p:cNvSpPr>
          <p:nvPr/>
        </p:nvSpPr>
        <p:spPr bwMode="auto">
          <a:xfrm>
            <a:off x="415925" y="188913"/>
            <a:ext cx="9145588" cy="649287"/>
          </a:xfrm>
          <a:prstGeom prst="rect">
            <a:avLst/>
          </a:prstGeom>
          <a:gradFill rotWithShape="1">
            <a:gsLst>
              <a:gs pos="0">
                <a:srgbClr val="0000FF"/>
              </a:gs>
              <a:gs pos="100000">
                <a:srgbClr val="0000FF">
                  <a:gamma/>
                  <a:shade val="46275"/>
                  <a:invGamma/>
                </a:srgbClr>
              </a:gs>
            </a:gsLst>
            <a:path path="shape">
              <a:fillToRect l="50000" t="50000" r="50000" b="50000"/>
            </a:path>
          </a:gradFill>
          <a:ln w="9525" algn="ctr">
            <a:solidFill>
              <a:srgbClr val="FF9900"/>
            </a:solidFill>
            <a:miter lim="800000"/>
            <a:headEnd type="none" w="sm" len="sm"/>
            <a:tailEnd type="none" w="sm" len="sm"/>
          </a:ln>
          <a:effectLst/>
        </p:spPr>
        <p:txBody>
          <a:bodyPr anchor="b"/>
          <a:lstStyle>
            <a:lvl1pPr>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marL="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9144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1371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18288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lnSpc>
                <a:spcPct val="170000"/>
              </a:lnSpc>
              <a:defRPr/>
            </a:pPr>
            <a:r>
              <a:rPr kumimoji="0" lang="zh-CN" altLang="en-US" sz="28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例：使用构造函数及默认构造函数，重新编写</a:t>
            </a:r>
            <a:r>
              <a:rPr kumimoji="0" lang="en-US" altLang="zh-CN" sz="28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Circle</a:t>
            </a:r>
            <a:r>
              <a:rPr kumimoji="0" lang="zh-CN" altLang="en-US" sz="28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类</a:t>
            </a:r>
            <a:endParaRPr kumimoji="0" lang="zh-CN" altLang="en-US" sz="28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202760" name="Text Box 8"/>
          <p:cNvSpPr txBox="1">
            <a:spLocks noChangeArrowheads="1"/>
          </p:cNvSpPr>
          <p:nvPr/>
        </p:nvSpPr>
        <p:spPr bwMode="auto">
          <a:xfrm>
            <a:off x="3944938" y="2060575"/>
            <a:ext cx="3529012" cy="452438"/>
          </a:xfrm>
          <a:prstGeom prst="rect">
            <a:avLst/>
          </a:prstGeom>
          <a:solidFill>
            <a:schemeClr val="bg1"/>
          </a:solidFill>
          <a:ln w="38100" algn="ctr">
            <a:solidFill>
              <a:srgbClr val="CC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50000"/>
              </a:spcBef>
              <a:buClrTx/>
              <a:buSzTx/>
              <a:buFontTx/>
              <a:buNone/>
            </a:pPr>
            <a:r>
              <a:rPr lang="en-US" altLang="zh-CN" sz="2600" b="1"/>
              <a:t>//</a:t>
            </a:r>
            <a:r>
              <a:rPr lang="zh-CN" altLang="en-US" sz="2600" b="1"/>
              <a:t>调用默认构造函数</a:t>
            </a:r>
            <a:endParaRPr lang="zh-CN" altLang="en-US" sz="2600" b="1"/>
          </a:p>
        </p:txBody>
      </p:sp>
      <p:sp>
        <p:nvSpPr>
          <p:cNvPr id="202761" name="Text Box 9"/>
          <p:cNvSpPr txBox="1">
            <a:spLocks noChangeArrowheads="1"/>
          </p:cNvSpPr>
          <p:nvPr/>
        </p:nvSpPr>
        <p:spPr bwMode="auto">
          <a:xfrm>
            <a:off x="3944938" y="4005263"/>
            <a:ext cx="5473700" cy="452437"/>
          </a:xfrm>
          <a:prstGeom prst="rect">
            <a:avLst/>
          </a:prstGeom>
          <a:solidFill>
            <a:schemeClr val="bg1"/>
          </a:solidFill>
          <a:ln w="38100" algn="ctr">
            <a:solidFill>
              <a:srgbClr val="CC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50000"/>
              </a:spcBef>
              <a:buClrTx/>
              <a:buSzTx/>
              <a:buFontTx/>
              <a:buNone/>
            </a:pPr>
            <a:r>
              <a:rPr lang="en-US" altLang="zh-CN" sz="2600" b="1"/>
              <a:t>//</a:t>
            </a:r>
            <a:r>
              <a:rPr lang="zh-CN" altLang="en-US" sz="2600" b="1"/>
              <a:t>调用构造函数，注意调用格式</a:t>
            </a:r>
            <a:endParaRPr lang="zh-CN" altLang="en-US" sz="2600" b="1"/>
          </a:p>
        </p:txBody>
      </p:sp>
      <p:pic>
        <p:nvPicPr>
          <p:cNvPr id="202762" name="Picture 10"/>
          <p:cNvPicPr>
            <a:picLocks noChangeAspect="1" noChangeArrowheads="1"/>
          </p:cNvPicPr>
          <p:nvPr/>
        </p:nvPicPr>
        <p:blipFill>
          <a:blip r:embed="rId1">
            <a:lum bright="-18000" contrast="78000"/>
            <a:extLst>
              <a:ext uri="{28A0092B-C50C-407E-A947-70E740481C1C}">
                <a14:useLocalDpi xmlns:a14="http://schemas.microsoft.com/office/drawing/2010/main" val="0"/>
              </a:ext>
            </a:extLst>
          </a:blip>
          <a:srcRect t="13821" r="11696" b="10112"/>
          <a:stretch>
            <a:fillRect/>
          </a:stretch>
        </p:blipFill>
        <p:spPr bwMode="auto">
          <a:xfrm>
            <a:off x="273050" y="4005263"/>
            <a:ext cx="9290050" cy="2592387"/>
          </a:xfrm>
          <a:prstGeom prst="rect">
            <a:avLst/>
          </a:prstGeom>
          <a:noFill/>
          <a:ln w="57150">
            <a:solidFill>
              <a:srgbClr val="FFFFEB"/>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202755"/>
                                        </p:tgtEl>
                                        <p:attrNameLst>
                                          <p:attrName>style.visibility</p:attrName>
                                        </p:attrNameLst>
                                      </p:cBhvr>
                                      <p:to>
                                        <p:strVal val="visible"/>
                                      </p:to>
                                    </p:set>
                                    <p:animEffect transition="in" filter="strips(downLeft)">
                                      <p:cBhvr>
                                        <p:cTn id="7" dur="500"/>
                                        <p:tgtEl>
                                          <p:spTgt spid="202755"/>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202760"/>
                                        </p:tgtEl>
                                        <p:attrNameLst>
                                          <p:attrName>style.visibility</p:attrName>
                                        </p:attrNameLst>
                                      </p:cBhvr>
                                      <p:to>
                                        <p:strVal val="visible"/>
                                      </p:to>
                                    </p:set>
                                    <p:anim calcmode="lin" valueType="num">
                                      <p:cBhvr>
                                        <p:cTn id="12" dur="500" fill="hold"/>
                                        <p:tgtEl>
                                          <p:spTgt spid="202760"/>
                                        </p:tgtEl>
                                        <p:attrNameLst>
                                          <p:attrName>ppt_x</p:attrName>
                                        </p:attrNameLst>
                                      </p:cBhvr>
                                      <p:tavLst>
                                        <p:tav tm="0">
                                          <p:val>
                                            <p:strVal val="#ppt_x-#ppt_w/2"/>
                                          </p:val>
                                        </p:tav>
                                        <p:tav tm="100000">
                                          <p:val>
                                            <p:strVal val="#ppt_x"/>
                                          </p:val>
                                        </p:tav>
                                      </p:tavLst>
                                    </p:anim>
                                    <p:anim calcmode="lin" valueType="num">
                                      <p:cBhvr>
                                        <p:cTn id="13" dur="500" fill="hold"/>
                                        <p:tgtEl>
                                          <p:spTgt spid="202760"/>
                                        </p:tgtEl>
                                        <p:attrNameLst>
                                          <p:attrName>ppt_y</p:attrName>
                                        </p:attrNameLst>
                                      </p:cBhvr>
                                      <p:tavLst>
                                        <p:tav tm="0">
                                          <p:val>
                                            <p:strVal val="#ppt_y"/>
                                          </p:val>
                                        </p:tav>
                                        <p:tav tm="100000">
                                          <p:val>
                                            <p:strVal val="#ppt_y"/>
                                          </p:val>
                                        </p:tav>
                                      </p:tavLst>
                                    </p:anim>
                                    <p:anim calcmode="lin" valueType="num">
                                      <p:cBhvr>
                                        <p:cTn id="14" dur="500" fill="hold"/>
                                        <p:tgtEl>
                                          <p:spTgt spid="202760"/>
                                        </p:tgtEl>
                                        <p:attrNameLst>
                                          <p:attrName>ppt_w</p:attrName>
                                        </p:attrNameLst>
                                      </p:cBhvr>
                                      <p:tavLst>
                                        <p:tav tm="0">
                                          <p:val>
                                            <p:fltVal val="0"/>
                                          </p:val>
                                        </p:tav>
                                        <p:tav tm="100000">
                                          <p:val>
                                            <p:strVal val="#ppt_w"/>
                                          </p:val>
                                        </p:tav>
                                      </p:tavLst>
                                    </p:anim>
                                    <p:anim calcmode="lin" valueType="num">
                                      <p:cBhvr>
                                        <p:cTn id="15" dur="500" fill="hold"/>
                                        <p:tgtEl>
                                          <p:spTgt spid="202760"/>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8" fill="hold" grpId="0" nodeType="clickEffect">
                                  <p:stCondLst>
                                    <p:cond delay="0"/>
                                  </p:stCondLst>
                                  <p:childTnLst>
                                    <p:set>
                                      <p:cBhvr>
                                        <p:cTn id="19" dur="1" fill="hold">
                                          <p:stCondLst>
                                            <p:cond delay="0"/>
                                          </p:stCondLst>
                                        </p:cTn>
                                        <p:tgtEl>
                                          <p:spTgt spid="202761"/>
                                        </p:tgtEl>
                                        <p:attrNameLst>
                                          <p:attrName>style.visibility</p:attrName>
                                        </p:attrNameLst>
                                      </p:cBhvr>
                                      <p:to>
                                        <p:strVal val="visible"/>
                                      </p:to>
                                    </p:set>
                                    <p:anim calcmode="lin" valueType="num">
                                      <p:cBhvr>
                                        <p:cTn id="20" dur="500" fill="hold"/>
                                        <p:tgtEl>
                                          <p:spTgt spid="202761"/>
                                        </p:tgtEl>
                                        <p:attrNameLst>
                                          <p:attrName>ppt_x</p:attrName>
                                        </p:attrNameLst>
                                      </p:cBhvr>
                                      <p:tavLst>
                                        <p:tav tm="0">
                                          <p:val>
                                            <p:strVal val="#ppt_x-#ppt_w/2"/>
                                          </p:val>
                                        </p:tav>
                                        <p:tav tm="100000">
                                          <p:val>
                                            <p:strVal val="#ppt_x"/>
                                          </p:val>
                                        </p:tav>
                                      </p:tavLst>
                                    </p:anim>
                                    <p:anim calcmode="lin" valueType="num">
                                      <p:cBhvr>
                                        <p:cTn id="21" dur="500" fill="hold"/>
                                        <p:tgtEl>
                                          <p:spTgt spid="202761"/>
                                        </p:tgtEl>
                                        <p:attrNameLst>
                                          <p:attrName>ppt_y</p:attrName>
                                        </p:attrNameLst>
                                      </p:cBhvr>
                                      <p:tavLst>
                                        <p:tav tm="0">
                                          <p:val>
                                            <p:strVal val="#ppt_y"/>
                                          </p:val>
                                        </p:tav>
                                        <p:tav tm="100000">
                                          <p:val>
                                            <p:strVal val="#ppt_y"/>
                                          </p:val>
                                        </p:tav>
                                      </p:tavLst>
                                    </p:anim>
                                    <p:anim calcmode="lin" valueType="num">
                                      <p:cBhvr>
                                        <p:cTn id="22" dur="500" fill="hold"/>
                                        <p:tgtEl>
                                          <p:spTgt spid="202761"/>
                                        </p:tgtEl>
                                        <p:attrNameLst>
                                          <p:attrName>ppt_w</p:attrName>
                                        </p:attrNameLst>
                                      </p:cBhvr>
                                      <p:tavLst>
                                        <p:tav tm="0">
                                          <p:val>
                                            <p:fltVal val="0"/>
                                          </p:val>
                                        </p:tav>
                                        <p:tav tm="100000">
                                          <p:val>
                                            <p:strVal val="#ppt_w"/>
                                          </p:val>
                                        </p:tav>
                                      </p:tavLst>
                                    </p:anim>
                                    <p:anim calcmode="lin" valueType="num">
                                      <p:cBhvr>
                                        <p:cTn id="23" dur="500" fill="hold"/>
                                        <p:tgtEl>
                                          <p:spTgt spid="202761"/>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nodeType="clickEffect">
                                  <p:stCondLst>
                                    <p:cond delay="0"/>
                                  </p:stCondLst>
                                  <p:childTnLst>
                                    <p:set>
                                      <p:cBhvr>
                                        <p:cTn id="27" dur="1" fill="hold">
                                          <p:stCondLst>
                                            <p:cond delay="0"/>
                                          </p:stCondLst>
                                        </p:cTn>
                                        <p:tgtEl>
                                          <p:spTgt spid="202762"/>
                                        </p:tgtEl>
                                        <p:attrNameLst>
                                          <p:attrName>style.visibility</p:attrName>
                                        </p:attrNameLst>
                                      </p:cBhvr>
                                      <p:to>
                                        <p:strVal val="visible"/>
                                      </p:to>
                                    </p:set>
                                    <p:animEffect transition="in" filter="wipe(down)">
                                      <p:cBhvr>
                                        <p:cTn id="28" dur="580">
                                          <p:stCondLst>
                                            <p:cond delay="0"/>
                                          </p:stCondLst>
                                        </p:cTn>
                                        <p:tgtEl>
                                          <p:spTgt spid="202762"/>
                                        </p:tgtEl>
                                      </p:cBhvr>
                                    </p:animEffect>
                                    <p:anim calcmode="lin" valueType="num">
                                      <p:cBhvr>
                                        <p:cTn id="29" dur="1822" tmFilter="0,0; 0.14,0.36; 0.43,0.73; 0.71,0.91; 1.0,1.0">
                                          <p:stCondLst>
                                            <p:cond delay="0"/>
                                          </p:stCondLst>
                                        </p:cTn>
                                        <p:tgtEl>
                                          <p:spTgt spid="202762"/>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202762"/>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202762"/>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202762"/>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202762"/>
                                        </p:tgtEl>
                                        <p:attrNameLst>
                                          <p:attrName>ppt_y</p:attrName>
                                        </p:attrNameLst>
                                      </p:cBhvr>
                                      <p:tavLst>
                                        <p:tav tm="0" fmla="#ppt_y-sin(pi*$)/81">
                                          <p:val>
                                            <p:fltVal val="0"/>
                                          </p:val>
                                        </p:tav>
                                        <p:tav tm="100000">
                                          <p:val>
                                            <p:fltVal val="1"/>
                                          </p:val>
                                        </p:tav>
                                      </p:tavLst>
                                    </p:anim>
                                    <p:animScale>
                                      <p:cBhvr>
                                        <p:cTn id="34" dur="26">
                                          <p:stCondLst>
                                            <p:cond delay="650"/>
                                          </p:stCondLst>
                                        </p:cTn>
                                        <p:tgtEl>
                                          <p:spTgt spid="202762"/>
                                        </p:tgtEl>
                                      </p:cBhvr>
                                      <p:to x="100000" y="60000"/>
                                    </p:animScale>
                                    <p:animScale>
                                      <p:cBhvr>
                                        <p:cTn id="35" dur="166" decel="50000">
                                          <p:stCondLst>
                                            <p:cond delay="676"/>
                                          </p:stCondLst>
                                        </p:cTn>
                                        <p:tgtEl>
                                          <p:spTgt spid="202762"/>
                                        </p:tgtEl>
                                      </p:cBhvr>
                                      <p:to x="100000" y="100000"/>
                                    </p:animScale>
                                    <p:animScale>
                                      <p:cBhvr>
                                        <p:cTn id="36" dur="26">
                                          <p:stCondLst>
                                            <p:cond delay="1312"/>
                                          </p:stCondLst>
                                        </p:cTn>
                                        <p:tgtEl>
                                          <p:spTgt spid="202762"/>
                                        </p:tgtEl>
                                      </p:cBhvr>
                                      <p:to x="100000" y="80000"/>
                                    </p:animScale>
                                    <p:animScale>
                                      <p:cBhvr>
                                        <p:cTn id="37" dur="166" decel="50000">
                                          <p:stCondLst>
                                            <p:cond delay="1338"/>
                                          </p:stCondLst>
                                        </p:cTn>
                                        <p:tgtEl>
                                          <p:spTgt spid="202762"/>
                                        </p:tgtEl>
                                      </p:cBhvr>
                                      <p:to x="100000" y="100000"/>
                                    </p:animScale>
                                    <p:animScale>
                                      <p:cBhvr>
                                        <p:cTn id="38" dur="26">
                                          <p:stCondLst>
                                            <p:cond delay="1642"/>
                                          </p:stCondLst>
                                        </p:cTn>
                                        <p:tgtEl>
                                          <p:spTgt spid="202762"/>
                                        </p:tgtEl>
                                      </p:cBhvr>
                                      <p:to x="100000" y="90000"/>
                                    </p:animScale>
                                    <p:animScale>
                                      <p:cBhvr>
                                        <p:cTn id="39" dur="166" decel="50000">
                                          <p:stCondLst>
                                            <p:cond delay="1668"/>
                                          </p:stCondLst>
                                        </p:cTn>
                                        <p:tgtEl>
                                          <p:spTgt spid="202762"/>
                                        </p:tgtEl>
                                      </p:cBhvr>
                                      <p:to x="100000" y="100000"/>
                                    </p:animScale>
                                    <p:animScale>
                                      <p:cBhvr>
                                        <p:cTn id="40" dur="26">
                                          <p:stCondLst>
                                            <p:cond delay="1808"/>
                                          </p:stCondLst>
                                        </p:cTn>
                                        <p:tgtEl>
                                          <p:spTgt spid="202762"/>
                                        </p:tgtEl>
                                      </p:cBhvr>
                                      <p:to x="100000" y="95000"/>
                                    </p:animScale>
                                    <p:animScale>
                                      <p:cBhvr>
                                        <p:cTn id="41" dur="166" decel="50000">
                                          <p:stCondLst>
                                            <p:cond delay="1834"/>
                                          </p:stCondLst>
                                        </p:cTn>
                                        <p:tgtEl>
                                          <p:spTgt spid="20276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755" grpId="0" animBg="1"/>
      <p:bldP spid="202760" grpId="0" animBg="1"/>
      <p:bldP spid="202761" grpId="0" animBg="1"/>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9507" name="Rectangle 3"/>
          <p:cNvSpPr>
            <a:spLocks noGrp="1" noChangeArrowheads="1"/>
          </p:cNvSpPr>
          <p:nvPr>
            <p:ph type="body" idx="1"/>
          </p:nvPr>
        </p:nvSpPr>
        <p:spPr>
          <a:xfrm>
            <a:off x="273050" y="1341438"/>
            <a:ext cx="9217025" cy="4464050"/>
          </a:xfrm>
        </p:spPr>
        <p:txBody>
          <a:bodyPr/>
          <a:lstStyle/>
          <a:p>
            <a:pPr marL="0" indent="762000" algn="just" eaLnBrk="1" hangingPunct="1">
              <a:lnSpc>
                <a:spcPct val="120000"/>
              </a:lnSpc>
              <a:buClr>
                <a:srgbClr val="FF0000"/>
              </a:buClr>
              <a:buFont typeface="Wingdings" panose="05000000000000000000" pitchFamily="2" charset="2"/>
              <a:buNone/>
              <a:defRPr/>
            </a:pPr>
            <a:r>
              <a:rPr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对象数组是指每一个数组元素都是对象的数组。</a:t>
            </a:r>
            <a:r>
              <a:rPr lang="zh-CN" altLang="en-US" sz="2600" b="1" dirty="0">
                <a:solidFill>
                  <a:srgbClr val="000000"/>
                </a:solidFill>
                <a:effectLst>
                  <a:outerShdw blurRad="38100" dist="38100" dir="2700000" algn="tl">
                    <a:srgbClr val="C0C0C0"/>
                  </a:outerShdw>
                </a:effectLst>
                <a:latin typeface="宋体" panose="02010600030101010101" pitchFamily="2" charset="-122"/>
              </a:rPr>
              <a:t>也就是说，若某一个类有若干个对象，我们可以把这一系列被创建的对象用一个数组来存放。</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2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当说明一个对象数组时，编译器会为这个对象数组的</a:t>
            </a:r>
            <a:r>
              <a:rPr lang="zh-CN" altLang="en-US" sz="2600" b="1" dirty="0">
                <a:solidFill>
                  <a:schemeClr val="folHlink"/>
                </a:solidFill>
                <a:effectLst>
                  <a:outerShdw blurRad="38100" dist="38100" dir="2700000" algn="tl">
                    <a:srgbClr val="C0C0C0"/>
                  </a:outerShdw>
                </a:effectLst>
                <a:latin typeface="黑体" panose="02010609060101010101" pitchFamily="2" charset="-122"/>
                <a:ea typeface="黑体" panose="02010609060101010101" pitchFamily="2" charset="-122"/>
              </a:rPr>
              <a:t>每个元素对象</a:t>
            </a:r>
            <a:r>
              <a:rPr lang="zh-CN" altLang="en-US" sz="2600" b="1" dirty="0">
                <a:solidFill>
                  <a:srgbClr val="000000"/>
                </a:solidFill>
                <a:effectLst>
                  <a:outerShdw blurRad="38100" dist="38100" dir="2700000" algn="tl">
                    <a:srgbClr val="C0C0C0"/>
                  </a:outerShdw>
                </a:effectLst>
                <a:latin typeface="宋体" panose="02010600030101010101" pitchFamily="2" charset="-122"/>
              </a:rPr>
              <a:t>调用一次默认构造函数来初始化每个元素对象。</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2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  </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2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【例3.10】对象数组1</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p:txBody>
      </p:sp>
      <p:sp>
        <p:nvSpPr>
          <p:cNvPr id="47107" name="Rectangle 4"/>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49509" name="Rectangle 5" descr="蓝色面巾纸"/>
          <p:cNvSpPr>
            <a:spLocks noChangeArrowheads="1"/>
          </p:cNvSpPr>
          <p:nvPr/>
        </p:nvSpPr>
        <p:spPr bwMode="auto">
          <a:xfrm>
            <a:off x="992188" y="188913"/>
            <a:ext cx="3744912" cy="647700"/>
          </a:xfrm>
          <a:prstGeom prst="rect">
            <a:avLst/>
          </a:prstGeom>
          <a:blipFill dpi="0" rotWithShape="1">
            <a:blip r:embed="rId1"/>
            <a:srcRect/>
            <a:tile tx="0" ty="0" sx="100000" sy="100000" flip="none" algn="tl"/>
          </a:blipFill>
          <a:ln w="9525">
            <a:solidFill>
              <a:schemeClr val="folHlink"/>
            </a:solidFill>
            <a:miter lim="800000"/>
          </a:ln>
          <a:effectLst>
            <a:outerShdw dist="107763" dir="2700000" algn="ctr" rotWithShape="0">
              <a:schemeClr val="bg2">
                <a:alpha val="50000"/>
              </a:schemeClr>
            </a:outerShdw>
          </a:effectLst>
        </p:spPr>
        <p:txBody>
          <a:bodyPr anchor="b"/>
          <a:lstStyle/>
          <a:p>
            <a:pPr algn="ctr" eaLnBrk="1" hangingPunct="1">
              <a:lnSpc>
                <a:spcPct val="110000"/>
              </a:lnSpc>
              <a:defRPr/>
            </a:pPr>
            <a:r>
              <a:rPr lang="en-GB" altLang="zh-CN"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3. </a:t>
            </a:r>
            <a:r>
              <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对象数组</a:t>
            </a:r>
            <a:endPar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grpSp>
        <p:nvGrpSpPr>
          <p:cNvPr id="149511" name="Group 7"/>
          <p:cNvGrpSpPr/>
          <p:nvPr/>
        </p:nvGrpSpPr>
        <p:grpSpPr bwMode="auto">
          <a:xfrm>
            <a:off x="6180138" y="4437063"/>
            <a:ext cx="1871662" cy="1433512"/>
            <a:chOff x="2791" y="2655"/>
            <a:chExt cx="1179" cy="903"/>
          </a:xfrm>
        </p:grpSpPr>
        <p:sp>
          <p:nvSpPr>
            <p:cNvPr id="149512" name="Rectangle 8"/>
            <p:cNvSpPr>
              <a:spLocks noChangeArrowheads="1"/>
            </p:cNvSpPr>
            <p:nvPr/>
          </p:nvSpPr>
          <p:spPr bwMode="auto">
            <a:xfrm>
              <a:off x="2791" y="2655"/>
              <a:ext cx="1179" cy="903"/>
            </a:xfrm>
            <a:prstGeom prst="rect">
              <a:avLst/>
            </a:prstGeom>
            <a:noFill/>
            <a:ln>
              <a:noFill/>
            </a:ln>
            <a:effectLst/>
          </p:spPr>
          <p:txBody>
            <a:bodyPr>
              <a:spAutoFit/>
            </a:bodyPr>
            <a:lstStyle/>
            <a:p>
              <a:pPr eaLnBrk="1" hangingPunct="1">
                <a:defRPr/>
              </a:pPr>
              <a:r>
                <a:rPr lang="zh-CN" altLang="en-US" sz="8800" b="1" dirty="0">
                  <a:solidFill>
                    <a:schemeClr val="hlink"/>
                  </a:solidFill>
                  <a:effectLst>
                    <a:outerShdw blurRad="38100" dist="38100" dir="2700000" algn="tl">
                      <a:srgbClr val="C0C0C0"/>
                    </a:outerShdw>
                  </a:effectLst>
                  <a:sym typeface="Wingdings" panose="05000000000000000000" pitchFamily="2" charset="2"/>
                </a:rPr>
                <a:t></a:t>
              </a:r>
              <a:endParaRPr lang="zh-CN" altLang="en-US" sz="8800" b="1" dirty="0">
                <a:solidFill>
                  <a:schemeClr val="hlink"/>
                </a:solidFill>
                <a:effectLst>
                  <a:outerShdw blurRad="38100" dist="38100" dir="2700000" algn="tl">
                    <a:srgbClr val="C0C0C0"/>
                  </a:outerShdw>
                </a:effectLst>
                <a:sym typeface="Wingdings" panose="05000000000000000000" pitchFamily="2" charset="2"/>
              </a:endParaRPr>
            </a:p>
          </p:txBody>
        </p:sp>
        <p:sp>
          <p:nvSpPr>
            <p:cNvPr id="47111" name="Text Box 9"/>
            <p:cNvSpPr txBox="1">
              <a:spLocks noChangeArrowheads="1"/>
            </p:cNvSpPr>
            <p:nvPr/>
          </p:nvSpPr>
          <p:spPr bwMode="auto">
            <a:xfrm>
              <a:off x="3017" y="2879"/>
              <a:ext cx="771"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b="1"/>
                <a:t>6 5</a:t>
              </a:r>
              <a:endParaRPr lang="en-US" altLang="zh-CN" b="1"/>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9511"/>
                                        </p:tgtEl>
                                        <p:attrNameLst>
                                          <p:attrName>style.visibility</p:attrName>
                                        </p:attrNameLst>
                                      </p:cBhvr>
                                      <p:to>
                                        <p:strVal val="visible"/>
                                      </p:to>
                                    </p:set>
                                    <p:animEffect transition="in" filter="wipe(down)">
                                      <p:cBhvr>
                                        <p:cTn id="7" dur="580">
                                          <p:stCondLst>
                                            <p:cond delay="0"/>
                                          </p:stCondLst>
                                        </p:cTn>
                                        <p:tgtEl>
                                          <p:spTgt spid="149511"/>
                                        </p:tgtEl>
                                      </p:cBhvr>
                                    </p:animEffect>
                                    <p:anim calcmode="lin" valueType="num">
                                      <p:cBhvr>
                                        <p:cTn id="8" dur="1822" tmFilter="0,0; 0.14,0.36; 0.43,0.73; 0.71,0.91; 1.0,1.0">
                                          <p:stCondLst>
                                            <p:cond delay="0"/>
                                          </p:stCondLst>
                                        </p:cTn>
                                        <p:tgtEl>
                                          <p:spTgt spid="1495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95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95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95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95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49511"/>
                                        </p:tgtEl>
                                      </p:cBhvr>
                                      <p:to x="100000" y="60000"/>
                                    </p:animScale>
                                    <p:animScale>
                                      <p:cBhvr>
                                        <p:cTn id="14" dur="166" decel="50000">
                                          <p:stCondLst>
                                            <p:cond delay="676"/>
                                          </p:stCondLst>
                                        </p:cTn>
                                        <p:tgtEl>
                                          <p:spTgt spid="149511"/>
                                        </p:tgtEl>
                                      </p:cBhvr>
                                      <p:to x="100000" y="100000"/>
                                    </p:animScale>
                                    <p:animScale>
                                      <p:cBhvr>
                                        <p:cTn id="15" dur="26">
                                          <p:stCondLst>
                                            <p:cond delay="1312"/>
                                          </p:stCondLst>
                                        </p:cTn>
                                        <p:tgtEl>
                                          <p:spTgt spid="149511"/>
                                        </p:tgtEl>
                                      </p:cBhvr>
                                      <p:to x="100000" y="80000"/>
                                    </p:animScale>
                                    <p:animScale>
                                      <p:cBhvr>
                                        <p:cTn id="16" dur="166" decel="50000">
                                          <p:stCondLst>
                                            <p:cond delay="1338"/>
                                          </p:stCondLst>
                                        </p:cTn>
                                        <p:tgtEl>
                                          <p:spTgt spid="149511"/>
                                        </p:tgtEl>
                                      </p:cBhvr>
                                      <p:to x="100000" y="100000"/>
                                    </p:animScale>
                                    <p:animScale>
                                      <p:cBhvr>
                                        <p:cTn id="17" dur="26">
                                          <p:stCondLst>
                                            <p:cond delay="1642"/>
                                          </p:stCondLst>
                                        </p:cTn>
                                        <p:tgtEl>
                                          <p:spTgt spid="149511"/>
                                        </p:tgtEl>
                                      </p:cBhvr>
                                      <p:to x="100000" y="90000"/>
                                    </p:animScale>
                                    <p:animScale>
                                      <p:cBhvr>
                                        <p:cTn id="18" dur="166" decel="50000">
                                          <p:stCondLst>
                                            <p:cond delay="1668"/>
                                          </p:stCondLst>
                                        </p:cTn>
                                        <p:tgtEl>
                                          <p:spTgt spid="149511"/>
                                        </p:tgtEl>
                                      </p:cBhvr>
                                      <p:to x="100000" y="100000"/>
                                    </p:animScale>
                                    <p:animScale>
                                      <p:cBhvr>
                                        <p:cTn id="19" dur="26">
                                          <p:stCondLst>
                                            <p:cond delay="1808"/>
                                          </p:stCondLst>
                                        </p:cTn>
                                        <p:tgtEl>
                                          <p:spTgt spid="149511"/>
                                        </p:tgtEl>
                                      </p:cBhvr>
                                      <p:to x="100000" y="95000"/>
                                    </p:animScale>
                                    <p:animScale>
                                      <p:cBhvr>
                                        <p:cTn id="20" dur="166" decel="50000">
                                          <p:stCondLst>
                                            <p:cond delay="1834"/>
                                          </p:stCondLst>
                                        </p:cTn>
                                        <p:tgtEl>
                                          <p:spTgt spid="1495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9888" y="333375"/>
            <a:ext cx="9505950" cy="6408738"/>
          </a:xfrm>
        </p:spPr>
        <p:txBody>
          <a:bodyPr/>
          <a:lstStyle/>
          <a:p>
            <a:pPr marL="0" indent="0">
              <a:lnSpc>
                <a:spcPct val="150000"/>
              </a:lnSpc>
              <a:buFont typeface="Wingdings" panose="05000000000000000000" pitchFamily="2" charset="2"/>
              <a:buNone/>
              <a:defRPr/>
            </a:pPr>
            <a:r>
              <a:rPr lang="zh-CN" altLang="en-US" b="1" dirty="0">
                <a:solidFill>
                  <a:srgbClr val="CC0000"/>
                </a:solidFill>
              </a:rPr>
              <a:t>          </a:t>
            </a:r>
            <a:r>
              <a:rPr lang="zh-CN" altLang="en-US" b="1" dirty="0">
                <a:solidFill>
                  <a:srgbClr val="002060"/>
                </a:solidFill>
              </a:rPr>
              <a:t>对象数组的初始化</a:t>
            </a:r>
            <a:endParaRPr lang="zh-CN" altLang="en-US" b="1" dirty="0">
              <a:solidFill>
                <a:srgbClr val="002060"/>
              </a:solidFill>
            </a:endParaRPr>
          </a:p>
          <a:p>
            <a:pPr marL="0" indent="0">
              <a:lnSpc>
                <a:spcPct val="150000"/>
              </a:lnSpc>
              <a:buFont typeface="Wingdings" panose="05000000000000000000" pitchFamily="2" charset="2"/>
              <a:buNone/>
              <a:defRPr/>
            </a:pPr>
            <a:r>
              <a:rPr lang="en-US" altLang="zh-CN" dirty="0"/>
              <a:t>     </a:t>
            </a:r>
            <a:r>
              <a:rPr lang="zh-CN" altLang="en-US" sz="2400" b="1" dirty="0"/>
              <a:t>当对象数组所属类含有</a:t>
            </a:r>
            <a:r>
              <a:rPr lang="zh-CN" altLang="en-US" sz="2400" b="1" dirty="0">
                <a:solidFill>
                  <a:srgbClr val="FF0000"/>
                </a:solidFill>
                <a:effectLst>
                  <a:outerShdw blurRad="38100" dist="38100" dir="2700000" algn="tl">
                    <a:srgbClr val="000000">
                      <a:alpha val="43137"/>
                    </a:srgbClr>
                  </a:outerShdw>
                </a:effectLst>
              </a:rPr>
              <a:t>带参数的构造函数</a:t>
            </a:r>
            <a:r>
              <a:rPr lang="zh-CN" altLang="en-US" sz="2400" b="1" dirty="0"/>
              <a:t>时</a:t>
            </a:r>
            <a:r>
              <a:rPr lang="en-US" altLang="zh-CN" sz="2400" b="1" dirty="0">
                <a:latin typeface="+mn-ea"/>
              </a:rPr>
              <a:t>,(1)</a:t>
            </a:r>
            <a:r>
              <a:rPr lang="zh-CN" altLang="en-US" sz="2400" b="1" dirty="0"/>
              <a:t>可</a:t>
            </a:r>
            <a:r>
              <a:rPr lang="zh-CN" altLang="en-US" sz="2400" b="1" dirty="0">
                <a:solidFill>
                  <a:srgbClr val="0000FF"/>
                </a:solidFill>
              </a:rPr>
              <a:t>用初始化列表按顺序调用构造函数</a:t>
            </a:r>
            <a:r>
              <a:rPr lang="zh-CN" altLang="en-US" sz="2400" b="1" dirty="0"/>
              <a:t>初始化对象数组的每个元素，如</a:t>
            </a:r>
            <a:r>
              <a:rPr lang="en-US" altLang="zh-CN" sz="2400" b="1" dirty="0"/>
              <a:t>:</a:t>
            </a:r>
            <a:endParaRPr lang="zh-CN" altLang="en-US" sz="2400" b="1" dirty="0"/>
          </a:p>
          <a:p>
            <a:pPr marL="0" indent="0">
              <a:lnSpc>
                <a:spcPct val="150000"/>
              </a:lnSpc>
              <a:spcBef>
                <a:spcPct val="0"/>
              </a:spcBef>
              <a:buFont typeface="Wingdings" panose="05000000000000000000" pitchFamily="2" charset="2"/>
              <a:buNone/>
              <a:defRPr/>
            </a:pPr>
            <a:r>
              <a:rPr lang="zh-CN" altLang="en-US" sz="2000" dirty="0"/>
              <a:t>    </a:t>
            </a:r>
            <a:r>
              <a:rPr lang="zh-CN" altLang="en-US" sz="2000" b="1" dirty="0">
                <a:latin typeface="Times New Roman" panose="02020603050405020304" pitchFamily="18" charset="0"/>
                <a:cs typeface="Times New Roman" panose="02020603050405020304" pitchFamily="18" charset="0"/>
              </a:rPr>
              <a:t>Point Triangle[3] = { Point(0, 0), Point(5, 5),Point(10, 0) }; </a:t>
            </a:r>
            <a:endParaRPr lang="zh-CN" altLang="en-US" sz="2000" b="1" dirty="0">
              <a:latin typeface="Times New Roman" panose="02020603050405020304" pitchFamily="18" charset="0"/>
              <a:cs typeface="Times New Roman" panose="02020603050405020304" pitchFamily="18" charset="0"/>
            </a:endParaRPr>
          </a:p>
          <a:p>
            <a:pPr marL="0" indent="0">
              <a:lnSpc>
                <a:spcPct val="150000"/>
              </a:lnSpc>
              <a:spcBef>
                <a:spcPct val="0"/>
              </a:spcBef>
              <a:buFont typeface="Wingdings" panose="05000000000000000000" pitchFamily="2" charset="2"/>
              <a:buNone/>
              <a:defRPr/>
            </a:pPr>
            <a:r>
              <a:rPr lang="zh-CN" altLang="en-US" sz="2000" b="1" dirty="0">
                <a:latin typeface="Times New Roman" panose="02020603050405020304" pitchFamily="18" charset="0"/>
                <a:cs typeface="Times New Roman" panose="02020603050405020304" pitchFamily="18" charset="0"/>
              </a:rPr>
              <a:t>     Point Rectangle[2][2] = { Point(0, 0),Point(0, 6),Point(16,6),Point(16,0) }; </a:t>
            </a:r>
            <a:endParaRPr lang="en-US" altLang="zh-CN" sz="2000" b="1" dirty="0">
              <a:latin typeface="Times New Roman" panose="02020603050405020304" pitchFamily="18" charset="0"/>
              <a:cs typeface="Times New Roman" panose="02020603050405020304" pitchFamily="18" charset="0"/>
            </a:endParaRPr>
          </a:p>
          <a:p>
            <a:pPr marL="0" indent="762000" algn="just" eaLnBrk="1" hangingPunct="1">
              <a:lnSpc>
                <a:spcPct val="12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【例3.11】对象数组2。</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a:p>
            <a:pPr marL="0" indent="0">
              <a:lnSpc>
                <a:spcPct val="150000"/>
              </a:lnSpc>
              <a:spcBef>
                <a:spcPct val="0"/>
              </a:spcBef>
              <a:buFont typeface="Wingdings" panose="05000000000000000000" pitchFamily="2" charset="2"/>
              <a:buNone/>
              <a:defRPr/>
            </a:pPr>
            <a:r>
              <a:rPr lang="zh-CN" altLang="en-US" sz="2400" b="1" dirty="0">
                <a:latin typeface="+mn-ea"/>
              </a:rPr>
              <a:t> </a:t>
            </a:r>
            <a:r>
              <a:rPr lang="en-US" altLang="zh-CN" sz="2400" b="1" dirty="0">
                <a:latin typeface="+mn-ea"/>
              </a:rPr>
              <a:t>(2)</a:t>
            </a:r>
            <a:r>
              <a:rPr lang="zh-CN" altLang="en-US" sz="2400" b="1" dirty="0"/>
              <a:t>也可以</a:t>
            </a:r>
            <a:r>
              <a:rPr lang="zh-CN" altLang="en-US" sz="2400" b="1" dirty="0">
                <a:solidFill>
                  <a:srgbClr val="0000FF"/>
                </a:solidFill>
              </a:rPr>
              <a:t>先定义后给每个元素赋值</a:t>
            </a:r>
            <a:r>
              <a:rPr lang="zh-CN" altLang="en-US" sz="2400" b="1" dirty="0"/>
              <a:t>,其赋值格式为</a:t>
            </a:r>
            <a:r>
              <a:rPr lang="en-US" altLang="zh-CN" sz="2400" b="1" dirty="0"/>
              <a:t>:</a:t>
            </a:r>
            <a:endParaRPr lang="zh-CN" altLang="en-US" sz="2400" b="1" dirty="0"/>
          </a:p>
          <a:p>
            <a:pPr marL="0" indent="0">
              <a:lnSpc>
                <a:spcPct val="150000"/>
              </a:lnSpc>
              <a:spcBef>
                <a:spcPct val="0"/>
              </a:spcBef>
              <a:buFont typeface="Wingdings" panose="05000000000000000000" pitchFamily="2" charset="2"/>
              <a:buNone/>
              <a:defRPr/>
            </a:pPr>
            <a:r>
              <a:rPr lang="zh-CN" altLang="en-US" sz="2400" b="1" dirty="0"/>
              <a:t>       </a:t>
            </a:r>
            <a:r>
              <a:rPr lang="zh-CN" altLang="en-US" sz="2400" b="1" dirty="0">
                <a:solidFill>
                  <a:srgbClr val="C00000"/>
                </a:solidFill>
              </a:rPr>
              <a:t>对象数组名[行下标] [列下标] = 构造函数名(实参表);</a:t>
            </a:r>
            <a:endParaRPr lang="zh-CN" altLang="en-US" sz="2400" b="1" dirty="0">
              <a:solidFill>
                <a:srgbClr val="C00000"/>
              </a:solidFill>
            </a:endParaRPr>
          </a:p>
          <a:p>
            <a:pPr marL="0" indent="0">
              <a:lnSpc>
                <a:spcPct val="150000"/>
              </a:lnSpc>
              <a:spcBef>
                <a:spcPct val="0"/>
              </a:spcBef>
              <a:buFont typeface="Wingdings" panose="05000000000000000000" pitchFamily="2" charset="2"/>
              <a:buNone/>
              <a:defRPr/>
            </a:pPr>
            <a:r>
              <a:rPr lang="zh-CN" altLang="en-US" sz="2400" b="1" dirty="0"/>
              <a:t>例如</a:t>
            </a:r>
            <a:r>
              <a:rPr lang="en-US" altLang="zh-CN" sz="2400" b="1" dirty="0"/>
              <a:t>:</a:t>
            </a:r>
            <a:endParaRPr lang="zh-CN" altLang="en-US" sz="2400" b="1" dirty="0"/>
          </a:p>
          <a:p>
            <a:pPr marL="0" indent="0">
              <a:lnSpc>
                <a:spcPct val="150000"/>
              </a:lnSpc>
              <a:spcBef>
                <a:spcPct val="0"/>
              </a:spcBef>
              <a:buFont typeface="Wingdings" panose="05000000000000000000" pitchFamily="2" charset="2"/>
              <a:buNone/>
              <a:defRPr/>
            </a:pPr>
            <a:r>
              <a:rPr lang="zh-CN" altLang="en-US" sz="2000" dirty="0"/>
              <a:t>    </a:t>
            </a:r>
            <a:r>
              <a:rPr lang="zh-CN" altLang="en-US" sz="2000" b="1" dirty="0">
                <a:latin typeface="Times New Roman" panose="02020603050405020304" pitchFamily="18" charset="0"/>
                <a:cs typeface="Times New Roman" panose="02020603050405020304" pitchFamily="18" charset="0"/>
              </a:rPr>
              <a:t>Rectangle[0][0] = Point(0, 0);    Rectangle[0][1] = Point(0,6); </a:t>
            </a:r>
            <a:endParaRPr lang="en-US" altLang="zh-CN" sz="2000" b="1" dirty="0">
              <a:latin typeface="Times New Roman" panose="02020603050405020304" pitchFamily="18" charset="0"/>
              <a:cs typeface="Times New Roman" panose="02020603050405020304" pitchFamily="18" charset="0"/>
            </a:endParaRPr>
          </a:p>
          <a:p>
            <a:pPr marL="0" indent="0">
              <a:lnSpc>
                <a:spcPct val="150000"/>
              </a:lnSpc>
              <a:spcBef>
                <a:spcPct val="0"/>
              </a:spcBef>
              <a:buFont typeface="Wingdings" panose="05000000000000000000" pitchFamily="2" charset="2"/>
              <a:buNone/>
              <a:defRPr/>
            </a:pPr>
            <a:r>
              <a:rPr lang="en-US" altLang="zh-CN" sz="2000" b="1" dirty="0">
                <a:latin typeface="Times New Roman" panose="02020603050405020304" pitchFamily="18" charset="0"/>
                <a:cs typeface="Times New Roman" panose="02020603050405020304" pitchFamily="18" charset="0"/>
              </a:rPr>
              <a:t>     </a:t>
            </a:r>
            <a:r>
              <a:rPr lang="zh-CN" altLang="en-US" sz="2000" b="1" dirty="0">
                <a:latin typeface="Times New Roman" panose="02020603050405020304" pitchFamily="18" charset="0"/>
                <a:cs typeface="Times New Roman" panose="02020603050405020304" pitchFamily="18" charset="0"/>
              </a:rPr>
              <a:t>Rectangle[1][0] = Point(16, 6);  Rectangle[1][1] = Point(16, 0);</a:t>
            </a:r>
            <a:endParaRPr lang="zh-CN" altLang="en-US" sz="2000" b="1" dirty="0">
              <a:latin typeface="Times New Roman" panose="02020603050405020304" pitchFamily="18" charset="0"/>
              <a:cs typeface="Times New Roman" panose="02020603050405020304" pitchFamily="18" charset="0"/>
            </a:endParaRPr>
          </a:p>
          <a:p>
            <a:pPr>
              <a:defRPr/>
            </a:pPr>
            <a:endParaRPr lang="zh-CN" altLang="en-US" dirty="0"/>
          </a:p>
        </p:txBody>
      </p:sp>
      <p:sp>
        <p:nvSpPr>
          <p:cNvPr id="4" name="Rectangle 8"/>
          <p:cNvSpPr>
            <a:spLocks noChangeArrowheads="1"/>
          </p:cNvSpPr>
          <p:nvPr/>
        </p:nvSpPr>
        <p:spPr bwMode="auto">
          <a:xfrm>
            <a:off x="7767638" y="3141663"/>
            <a:ext cx="1871662" cy="1433512"/>
          </a:xfrm>
          <a:prstGeom prst="rect">
            <a:avLst/>
          </a:prstGeom>
          <a:noFill/>
          <a:ln>
            <a:noFill/>
          </a:ln>
          <a:effectLst/>
        </p:spPr>
        <p:txBody>
          <a:bodyPr>
            <a:spAutoFit/>
          </a:bodyPr>
          <a:lstStyle/>
          <a:p>
            <a:pPr eaLnBrk="1" hangingPunct="1">
              <a:defRPr/>
            </a:pPr>
            <a:r>
              <a:rPr lang="zh-CN" altLang="en-US" sz="8800" b="1">
                <a:solidFill>
                  <a:schemeClr val="hlink"/>
                </a:solidFill>
                <a:effectLst>
                  <a:outerShdw blurRad="38100" dist="38100" dir="2700000" algn="tl">
                    <a:srgbClr val="C0C0C0"/>
                  </a:outerShdw>
                </a:effectLst>
                <a:sym typeface="Wingdings" panose="05000000000000000000" pitchFamily="2" charset="2"/>
              </a:rPr>
              <a:t></a:t>
            </a:r>
            <a:endParaRPr lang="zh-CN" altLang="en-US" sz="8800" b="1">
              <a:solidFill>
                <a:schemeClr val="hlink"/>
              </a:solidFill>
              <a:effectLst>
                <a:outerShdw blurRad="38100" dist="38100" dir="2700000" algn="tl">
                  <a:srgbClr val="C0C0C0"/>
                </a:outerShdw>
              </a:effectLst>
              <a:sym typeface="Wingdings" panose="05000000000000000000" pitchFamily="2" charset="2"/>
            </a:endParaRPr>
          </a:p>
        </p:txBody>
      </p:sp>
      <p:sp>
        <p:nvSpPr>
          <p:cNvPr id="48132" name="Text Box 9"/>
          <p:cNvSpPr txBox="1">
            <a:spLocks noChangeArrowheads="1"/>
          </p:cNvSpPr>
          <p:nvPr/>
        </p:nvSpPr>
        <p:spPr bwMode="auto">
          <a:xfrm>
            <a:off x="8126413" y="3497263"/>
            <a:ext cx="1223962" cy="583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b="1"/>
              <a:t>6 7</a:t>
            </a:r>
            <a:endParaRPr lang="en-US" altLang="zh-CN" b="1"/>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154" name="Rectangle 2"/>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49155" name="Rectangle 3"/>
          <p:cNvSpPr>
            <a:spLocks noGrp="1" noChangeArrowheads="1"/>
          </p:cNvSpPr>
          <p:nvPr>
            <p:ph type="body" idx="1"/>
          </p:nvPr>
        </p:nvSpPr>
        <p:spPr>
          <a:xfrm>
            <a:off x="200025" y="981075"/>
            <a:ext cx="9217025" cy="5538788"/>
          </a:xfrm>
          <a:solidFill>
            <a:srgbClr val="FFEBFF"/>
          </a:solidFill>
          <a:extLst>
            <a:ext uri="{91240B29-F687-4F45-9708-019B960494DF}">
              <a14:hiddenLine xmlns:a14="http://schemas.microsoft.com/office/drawing/2010/main" w="28575">
                <a:solidFill>
                  <a:srgbClr val="008000"/>
                </a:solidFill>
                <a:prstDash val="solid"/>
                <a:miter lim="800000"/>
                <a:headEnd/>
                <a:tailEnd/>
              </a14:hiddenLine>
            </a:ext>
          </a:extLst>
        </p:spPr>
        <p:txBody>
          <a:bodyPr tIns="108000" bIns="108000">
            <a:spAutoFit/>
          </a:bodyPr>
          <a:lstStyle/>
          <a:p>
            <a:pPr marL="0" indent="0" eaLnBrk="1" hangingPunct="1">
              <a:lnSpc>
                <a:spcPct val="95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void</a:t>
            </a:r>
            <a:r>
              <a:rPr lang="en-US" altLang="zh-CN" sz="2800" b="1">
                <a:latin typeface="Times New Roman" panose="02020603050405020304" pitchFamily="18" charset="0"/>
              </a:rPr>
              <a:t> main()</a:t>
            </a:r>
            <a:endParaRPr lang="en-US" altLang="zh-CN" sz="2800" b="1">
              <a:latin typeface="Times New Roman" panose="02020603050405020304" pitchFamily="18" charset="0"/>
            </a:endParaRPr>
          </a:p>
          <a:p>
            <a:pPr marL="0" indent="0" eaLnBrk="1" hangingPunct="1">
              <a:lnSpc>
                <a:spcPct val="95000"/>
              </a:lnSpc>
              <a:spcBef>
                <a:spcPct val="0"/>
              </a:spcBef>
              <a:buClrTx/>
              <a:buSzTx/>
              <a:buFontTx/>
              <a:buNone/>
            </a:pPr>
            <a:r>
              <a:rPr lang="en-US" altLang="zh-CN" sz="2800" b="1">
                <a:latin typeface="Times New Roman" panose="02020603050405020304" pitchFamily="18" charset="0"/>
              </a:rPr>
              <a:t> {</a:t>
            </a:r>
            <a:endParaRPr lang="en-US" altLang="zh-CN" sz="2800" b="1">
              <a:latin typeface="Times New Roman" panose="02020603050405020304" pitchFamily="18" charset="0"/>
            </a:endParaRPr>
          </a:p>
          <a:p>
            <a:pPr marL="0" indent="0" eaLnBrk="1" hangingPunct="1">
              <a:lnSpc>
                <a:spcPct val="95000"/>
              </a:lnSpc>
              <a:spcBef>
                <a:spcPct val="0"/>
              </a:spcBef>
              <a:buClrTx/>
              <a:buSzTx/>
              <a:buFontTx/>
              <a:buNone/>
            </a:pPr>
            <a:r>
              <a:rPr lang="en-US" altLang="zh-CN" sz="2800" b="1">
                <a:latin typeface="Times New Roman" panose="02020603050405020304" pitchFamily="18" charset="0"/>
              </a:rPr>
              <a:t>     Circle array[2]; </a:t>
            </a:r>
            <a:endParaRPr lang="en-US" altLang="zh-CN" sz="2800" b="1">
              <a:latin typeface="Times New Roman" panose="02020603050405020304" pitchFamily="18" charset="0"/>
            </a:endParaRPr>
          </a:p>
          <a:p>
            <a:pPr marL="0" indent="0" eaLnBrk="1" hangingPunct="1">
              <a:lnSpc>
                <a:spcPct val="95000"/>
              </a:lnSpc>
              <a:spcBef>
                <a:spcPct val="0"/>
              </a:spcBef>
              <a:buClrTx/>
              <a:buSzTx/>
              <a:buFontTx/>
              <a:buNone/>
            </a:pPr>
            <a:r>
              <a:rPr lang="en-US" altLang="zh-CN" sz="2800" b="1">
                <a:latin typeface="Times New Roman" panose="02020603050405020304" pitchFamily="18" charset="0"/>
              </a:rPr>
              <a:t>     array[0].display ();	</a:t>
            </a:r>
            <a:endParaRPr lang="en-US" altLang="zh-CN" sz="2800" b="1">
              <a:latin typeface="Times New Roman" panose="02020603050405020304" pitchFamily="18" charset="0"/>
            </a:endParaRPr>
          </a:p>
          <a:p>
            <a:pPr marL="0" indent="0" eaLnBrk="1" hangingPunct="1">
              <a:lnSpc>
                <a:spcPct val="95000"/>
              </a:lnSpc>
              <a:spcBef>
                <a:spcPct val="0"/>
              </a:spcBef>
              <a:buClrTx/>
              <a:buSzTx/>
              <a:buFontTx/>
              <a:buNone/>
            </a:pPr>
            <a:r>
              <a:rPr lang="en-US" altLang="zh-CN" sz="2800" b="1">
                <a:latin typeface="Times New Roman" panose="02020603050405020304" pitchFamily="18" charset="0"/>
              </a:rPr>
              <a:t>     cout&lt;&lt;"the distance from c1 to :“</a:t>
            </a:r>
            <a:endParaRPr lang="en-US" altLang="zh-CN" sz="2800" b="1">
              <a:latin typeface="Times New Roman" panose="02020603050405020304" pitchFamily="18" charset="0"/>
            </a:endParaRPr>
          </a:p>
          <a:p>
            <a:pPr marL="0" indent="0" eaLnBrk="1" hangingPunct="1">
              <a:lnSpc>
                <a:spcPct val="95000"/>
              </a:lnSpc>
              <a:spcBef>
                <a:spcPct val="0"/>
              </a:spcBef>
              <a:buClrTx/>
              <a:buSzTx/>
              <a:buFontTx/>
              <a:buNone/>
            </a:pPr>
            <a:r>
              <a:rPr lang="en-US" altLang="zh-CN" sz="2800" b="1">
                <a:latin typeface="Times New Roman" panose="02020603050405020304" pitchFamily="18" charset="0"/>
              </a:rPr>
              <a:t>             &lt;&lt;array[0].getDistance()&lt;&lt;endl;</a:t>
            </a:r>
            <a:endParaRPr lang="en-US" altLang="zh-CN" sz="2800" b="1">
              <a:latin typeface="Times New Roman" panose="02020603050405020304" pitchFamily="18" charset="0"/>
            </a:endParaRPr>
          </a:p>
          <a:p>
            <a:pPr marL="0" indent="0" eaLnBrk="1" hangingPunct="1">
              <a:lnSpc>
                <a:spcPct val="95000"/>
              </a:lnSpc>
              <a:spcBef>
                <a:spcPct val="0"/>
              </a:spcBef>
              <a:buClrTx/>
              <a:buSzTx/>
              <a:buFontTx/>
              <a:buNone/>
            </a:pPr>
            <a:r>
              <a:rPr lang="en-US" altLang="zh-CN" sz="2800" b="1">
                <a:latin typeface="Times New Roman" panose="02020603050405020304" pitchFamily="18" charset="0"/>
              </a:rPr>
              <a:t>     cout&lt;&lt;"the Area of c1:"&lt;&lt;array[0].getArea()&lt;&lt;endl;</a:t>
            </a:r>
            <a:endParaRPr lang="en-US" altLang="zh-CN" sz="2800" b="1">
              <a:latin typeface="Times New Roman" panose="02020603050405020304" pitchFamily="18" charset="0"/>
            </a:endParaRPr>
          </a:p>
          <a:p>
            <a:pPr marL="0" indent="0" eaLnBrk="1" hangingPunct="1">
              <a:lnSpc>
                <a:spcPct val="95000"/>
              </a:lnSpc>
              <a:spcBef>
                <a:spcPct val="0"/>
              </a:spcBef>
              <a:buClrTx/>
              <a:buSzTx/>
              <a:buFontTx/>
              <a:buNone/>
            </a:pPr>
            <a:r>
              <a:rPr lang="en-US" altLang="zh-CN" sz="2800" b="1">
                <a:latin typeface="Times New Roman" panose="02020603050405020304" pitchFamily="18" charset="0"/>
              </a:rPr>
              <a:t>     array[1]=Circle(3,4,1);</a:t>
            </a:r>
            <a:r>
              <a:rPr lang="en-US" altLang="zh-CN" sz="2800"/>
              <a:t> </a:t>
            </a:r>
            <a:endParaRPr lang="en-US" altLang="zh-CN" sz="2800" b="1">
              <a:latin typeface="Times New Roman" panose="02020603050405020304" pitchFamily="18" charset="0"/>
            </a:endParaRPr>
          </a:p>
          <a:p>
            <a:pPr marL="0" indent="0" eaLnBrk="1" hangingPunct="1">
              <a:lnSpc>
                <a:spcPct val="95000"/>
              </a:lnSpc>
              <a:spcBef>
                <a:spcPct val="0"/>
              </a:spcBef>
              <a:buClrTx/>
              <a:buSzTx/>
              <a:buFontTx/>
              <a:buNone/>
            </a:pPr>
            <a:r>
              <a:rPr lang="en-US" altLang="zh-CN" sz="2800" b="1">
                <a:latin typeface="Times New Roman" panose="02020603050405020304" pitchFamily="18" charset="0"/>
              </a:rPr>
              <a:t>     array[1].display ();	</a:t>
            </a:r>
            <a:endParaRPr lang="en-US" altLang="zh-CN" sz="2800" b="1">
              <a:latin typeface="Times New Roman" panose="02020603050405020304" pitchFamily="18" charset="0"/>
            </a:endParaRPr>
          </a:p>
          <a:p>
            <a:pPr marL="0" indent="0" eaLnBrk="1" hangingPunct="1">
              <a:lnSpc>
                <a:spcPct val="95000"/>
              </a:lnSpc>
              <a:spcBef>
                <a:spcPct val="0"/>
              </a:spcBef>
              <a:buClrTx/>
              <a:buSzTx/>
              <a:buFontTx/>
              <a:buNone/>
            </a:pPr>
            <a:r>
              <a:rPr lang="en-US" altLang="zh-CN" sz="2800" b="1">
                <a:latin typeface="Times New Roman" panose="02020603050405020304" pitchFamily="18" charset="0"/>
              </a:rPr>
              <a:t>     cout&lt;&lt;"the distance from c2 to 0:“</a:t>
            </a:r>
            <a:endParaRPr lang="en-US" altLang="zh-CN" sz="2800" b="1">
              <a:latin typeface="Times New Roman" panose="02020603050405020304" pitchFamily="18" charset="0"/>
            </a:endParaRPr>
          </a:p>
          <a:p>
            <a:pPr marL="0" indent="0" eaLnBrk="1" hangingPunct="1">
              <a:lnSpc>
                <a:spcPct val="95000"/>
              </a:lnSpc>
              <a:spcBef>
                <a:spcPct val="0"/>
              </a:spcBef>
              <a:buClrTx/>
              <a:buSzTx/>
              <a:buFontTx/>
              <a:buNone/>
            </a:pPr>
            <a:r>
              <a:rPr lang="en-US" altLang="zh-CN" sz="2800" b="1">
                <a:latin typeface="Times New Roman" panose="02020603050405020304" pitchFamily="18" charset="0"/>
              </a:rPr>
              <a:t>             &lt;&lt; array[1]=.getDistance()&lt;&lt;endl;</a:t>
            </a:r>
            <a:endParaRPr lang="en-US" altLang="zh-CN" sz="2800" b="1">
              <a:latin typeface="Times New Roman" panose="02020603050405020304" pitchFamily="18" charset="0"/>
            </a:endParaRPr>
          </a:p>
          <a:p>
            <a:pPr marL="0" indent="0" eaLnBrk="1" hangingPunct="1">
              <a:lnSpc>
                <a:spcPct val="95000"/>
              </a:lnSpc>
              <a:spcBef>
                <a:spcPct val="0"/>
              </a:spcBef>
              <a:buClrTx/>
              <a:buSzTx/>
              <a:buFontTx/>
              <a:buNone/>
            </a:pPr>
            <a:r>
              <a:rPr lang="en-US" altLang="zh-CN" sz="2800" b="1">
                <a:latin typeface="Times New Roman" panose="02020603050405020304" pitchFamily="18" charset="0"/>
              </a:rPr>
              <a:t>     cout&lt;&lt;"the Area of c2:"&lt;&lt; array[1]=.getArea()&lt;&lt;endl;</a:t>
            </a:r>
            <a:endParaRPr lang="en-US" altLang="zh-CN" sz="2800" b="1">
              <a:latin typeface="Times New Roman" panose="02020603050405020304" pitchFamily="18" charset="0"/>
            </a:endParaRPr>
          </a:p>
          <a:p>
            <a:pPr marL="0" indent="0" eaLnBrk="1" hangingPunct="1">
              <a:lnSpc>
                <a:spcPct val="95000"/>
              </a:lnSpc>
              <a:spcBef>
                <a:spcPct val="0"/>
              </a:spcBef>
              <a:buClrTx/>
              <a:buSzTx/>
              <a:buFontTx/>
              <a:buNone/>
            </a:pPr>
            <a:r>
              <a:rPr lang="en-US" altLang="zh-CN" sz="2800" b="1">
                <a:latin typeface="Times New Roman" panose="02020603050405020304" pitchFamily="18" charset="0"/>
              </a:rPr>
              <a:t> }</a:t>
            </a:r>
            <a:endParaRPr lang="zh-CN" altLang="en-US" sz="2800" b="1">
              <a:latin typeface="Times New Roman" panose="02020603050405020304" pitchFamily="18" charset="0"/>
            </a:endParaRPr>
          </a:p>
        </p:txBody>
      </p:sp>
      <p:sp>
        <p:nvSpPr>
          <p:cNvPr id="49156" name="Text Box 4"/>
          <p:cNvSpPr txBox="1">
            <a:spLocks noChangeArrowheads="1"/>
          </p:cNvSpPr>
          <p:nvPr/>
        </p:nvSpPr>
        <p:spPr bwMode="auto">
          <a:xfrm>
            <a:off x="7851775" y="1047750"/>
            <a:ext cx="184150" cy="534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60000"/>
              </a:lnSpc>
              <a:spcBef>
                <a:spcPct val="50000"/>
              </a:spcBef>
              <a:buClrTx/>
              <a:buSzTx/>
              <a:buFontTx/>
              <a:buNone/>
            </a:pPr>
            <a:endParaRPr lang="zh-CN" altLang="en-US" sz="1800" b="1"/>
          </a:p>
          <a:p>
            <a:pPr eaLnBrk="1" hangingPunct="1">
              <a:spcBef>
                <a:spcPct val="0"/>
              </a:spcBef>
              <a:buClrTx/>
              <a:buSzTx/>
              <a:buFontTx/>
              <a:buNone/>
            </a:pPr>
            <a:endParaRPr lang="zh-CN" altLang="en-US" sz="1800"/>
          </a:p>
        </p:txBody>
      </p:sp>
      <p:sp>
        <p:nvSpPr>
          <p:cNvPr id="204805" name="Text Box 5"/>
          <p:cNvSpPr txBox="1">
            <a:spLocks noChangeArrowheads="1"/>
          </p:cNvSpPr>
          <p:nvPr/>
        </p:nvSpPr>
        <p:spPr bwMode="auto">
          <a:xfrm>
            <a:off x="415925" y="188913"/>
            <a:ext cx="9145588" cy="649287"/>
          </a:xfrm>
          <a:prstGeom prst="rect">
            <a:avLst/>
          </a:prstGeom>
          <a:gradFill rotWithShape="1">
            <a:gsLst>
              <a:gs pos="0">
                <a:srgbClr val="0000FF"/>
              </a:gs>
              <a:gs pos="100000">
                <a:srgbClr val="0000FF">
                  <a:gamma/>
                  <a:shade val="46275"/>
                  <a:invGamma/>
                </a:srgbClr>
              </a:gs>
            </a:gsLst>
            <a:path path="shape">
              <a:fillToRect l="50000" t="50000" r="50000" b="50000"/>
            </a:path>
          </a:gradFill>
          <a:ln w="9525" algn="ctr">
            <a:solidFill>
              <a:srgbClr val="FF9900"/>
            </a:solidFill>
            <a:miter lim="800000"/>
            <a:headEnd type="none" w="sm" len="sm"/>
            <a:tailEnd type="none" w="sm" len="sm"/>
          </a:ln>
          <a:effectLst/>
        </p:spPr>
        <p:txBody>
          <a:bodyPr anchor="b"/>
          <a:lstStyle>
            <a:lvl1pPr>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marL="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9144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1371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18288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ctr" eaLnBrk="1" hangingPunct="1">
              <a:lnSpc>
                <a:spcPct val="170000"/>
              </a:lnSpc>
              <a:defRPr/>
            </a:pPr>
            <a:r>
              <a:rPr kumimoji="0" lang="zh-CN" altLang="en-US" sz="28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例：在</a:t>
            </a:r>
            <a:r>
              <a:rPr kumimoji="0" lang="en-US" altLang="zh-CN" sz="28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Circle</a:t>
            </a:r>
            <a:r>
              <a:rPr kumimoji="0" lang="zh-CN" altLang="en-US" sz="28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类的</a:t>
            </a:r>
            <a:r>
              <a:rPr kumimoji="0" lang="en-US" altLang="zh-CN" sz="28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main</a:t>
            </a:r>
            <a:r>
              <a:rPr kumimoji="0" lang="zh-CN" altLang="en-US" sz="28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函数中使用对象数组</a:t>
            </a:r>
            <a:endParaRPr kumimoji="0" lang="zh-CN" altLang="en-US" sz="28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204806" name="Text Box 6"/>
          <p:cNvSpPr txBox="1">
            <a:spLocks noChangeArrowheads="1"/>
          </p:cNvSpPr>
          <p:nvPr/>
        </p:nvSpPr>
        <p:spPr bwMode="auto">
          <a:xfrm>
            <a:off x="3224213" y="1916113"/>
            <a:ext cx="6681787" cy="396875"/>
          </a:xfrm>
          <a:prstGeom prst="rect">
            <a:avLst/>
          </a:prstGeom>
          <a:solidFill>
            <a:schemeClr val="bg1"/>
          </a:solidFill>
          <a:ln w="38100" algn="ctr">
            <a:solidFill>
              <a:srgbClr val="CC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50000"/>
              </a:spcBef>
              <a:buClrTx/>
              <a:buSzTx/>
              <a:buFontTx/>
              <a:buNone/>
            </a:pPr>
            <a:r>
              <a:rPr lang="en-US" altLang="zh-CN" sz="2200" b="1"/>
              <a:t>//</a:t>
            </a:r>
            <a:r>
              <a:rPr lang="zh-CN" altLang="en-US" sz="2200" b="1"/>
              <a:t>调用两次默认构造函数，对两个数组元素初始化</a:t>
            </a:r>
            <a:endParaRPr lang="en-US" altLang="zh-CN" sz="2200" b="1"/>
          </a:p>
        </p:txBody>
      </p:sp>
      <p:sp>
        <p:nvSpPr>
          <p:cNvPr id="204807" name="Text Box 7"/>
          <p:cNvSpPr txBox="1">
            <a:spLocks noChangeArrowheads="1"/>
          </p:cNvSpPr>
          <p:nvPr/>
        </p:nvSpPr>
        <p:spPr bwMode="auto">
          <a:xfrm>
            <a:off x="4432300" y="4005263"/>
            <a:ext cx="4984750" cy="396875"/>
          </a:xfrm>
          <a:prstGeom prst="rect">
            <a:avLst/>
          </a:prstGeom>
          <a:solidFill>
            <a:schemeClr val="bg1"/>
          </a:solidFill>
          <a:ln w="38100" algn="ctr">
            <a:solidFill>
              <a:srgbClr val="CC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50000"/>
              </a:spcBef>
              <a:buClrTx/>
              <a:buSzTx/>
              <a:buFontTx/>
              <a:buNone/>
            </a:pPr>
            <a:r>
              <a:rPr lang="en-US" altLang="zh-CN" sz="2200" b="1"/>
              <a:t>//</a:t>
            </a:r>
            <a:r>
              <a:rPr lang="zh-CN" altLang="en-US" sz="2200" b="1"/>
              <a:t>调用构造函数，注意调用格式</a:t>
            </a:r>
            <a:endParaRPr lang="zh-CN" altLang="en-US" sz="2200" b="1"/>
          </a:p>
        </p:txBody>
      </p:sp>
      <p:sp>
        <p:nvSpPr>
          <p:cNvPr id="49160" name="Text Box 8"/>
          <p:cNvSpPr txBox="1">
            <a:spLocks noChangeArrowheads="1"/>
          </p:cNvSpPr>
          <p:nvPr/>
        </p:nvSpPr>
        <p:spPr bwMode="auto">
          <a:xfrm>
            <a:off x="3224213" y="1341438"/>
            <a:ext cx="2592387" cy="396875"/>
          </a:xfrm>
          <a:prstGeom prst="rect">
            <a:avLst/>
          </a:prstGeom>
          <a:solidFill>
            <a:schemeClr val="bg1"/>
          </a:solidFill>
          <a:ln w="38100" algn="ctr">
            <a:solidFill>
              <a:srgbClr val="CC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50000"/>
              </a:spcBef>
              <a:buClrTx/>
              <a:buSzTx/>
              <a:buFontTx/>
              <a:buNone/>
            </a:pPr>
            <a:r>
              <a:rPr lang="en-US" altLang="zh-CN" sz="2200" b="1"/>
              <a:t>//</a:t>
            </a:r>
            <a:r>
              <a:rPr lang="zh-CN" altLang="en-US" sz="2200" b="1"/>
              <a:t>定义对象数组</a:t>
            </a:r>
            <a:endParaRPr lang="zh-CN" altLang="en-US" sz="2200" b="1"/>
          </a:p>
        </p:txBody>
      </p:sp>
      <p:sp>
        <p:nvSpPr>
          <p:cNvPr id="49161" name="Line 10"/>
          <p:cNvSpPr>
            <a:spLocks noChangeShapeType="1"/>
          </p:cNvSpPr>
          <p:nvPr/>
        </p:nvSpPr>
        <p:spPr bwMode="auto">
          <a:xfrm flipH="1">
            <a:off x="2505075" y="1484313"/>
            <a:ext cx="719138" cy="504825"/>
          </a:xfrm>
          <a:prstGeom prst="line">
            <a:avLst/>
          </a:prstGeom>
          <a:noFill/>
          <a:ln w="38100">
            <a:solidFill>
              <a:srgbClr val="CC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204814" name="Group 14"/>
          <p:cNvGrpSpPr/>
          <p:nvPr/>
        </p:nvGrpSpPr>
        <p:grpSpPr bwMode="auto">
          <a:xfrm>
            <a:off x="1208088" y="5157788"/>
            <a:ext cx="7848600" cy="1438275"/>
            <a:chOff x="761" y="3249"/>
            <a:chExt cx="4808" cy="952"/>
          </a:xfrm>
        </p:grpSpPr>
        <p:sp>
          <p:nvSpPr>
            <p:cNvPr id="49164" name="Rectangle 13"/>
            <p:cNvSpPr>
              <a:spLocks noChangeArrowheads="1"/>
            </p:cNvSpPr>
            <p:nvPr/>
          </p:nvSpPr>
          <p:spPr bwMode="auto">
            <a:xfrm>
              <a:off x="761" y="3249"/>
              <a:ext cx="4808" cy="952"/>
            </a:xfrm>
            <a:prstGeom prst="rect">
              <a:avLst/>
            </a:prstGeom>
            <a:solidFill>
              <a:schemeClr val="tx2"/>
            </a:solidFill>
            <a:ln w="38100">
              <a:solidFill>
                <a:srgbClr val="FFFFEB"/>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204811" name="Text Box 11"/>
            <p:cNvSpPr txBox="1">
              <a:spLocks noChangeArrowheads="1"/>
            </p:cNvSpPr>
            <p:nvPr/>
          </p:nvSpPr>
          <p:spPr bwMode="auto">
            <a:xfrm>
              <a:off x="988" y="3339"/>
              <a:ext cx="4048" cy="727"/>
            </a:xfrm>
            <a:prstGeom prst="rect">
              <a:avLst/>
            </a:prstGeom>
            <a:noFill/>
            <a:ln>
              <a:noFill/>
            </a:ln>
            <a:effectLst/>
          </p:spPr>
          <p:txBody>
            <a:bodyPr>
              <a:spAutoFit/>
            </a:bodyPr>
            <a:lstStyle/>
            <a:p>
              <a:pPr eaLnBrk="1" hangingPunct="1">
                <a:lnSpc>
                  <a:spcPct val="110000"/>
                </a:lnSpc>
                <a:spcBef>
                  <a:spcPct val="50000"/>
                </a:spcBef>
                <a:defRPr/>
              </a:pPr>
              <a:r>
                <a:rPr lang="zh-CN" altLang="en-US" sz="3400" b="1" dirty="0">
                  <a:solidFill>
                    <a:srgbClr val="FF9900"/>
                  </a:solidFill>
                  <a:effectLst>
                    <a:outerShdw blurRad="38100" dist="38100" dir="2700000" algn="tl">
                      <a:srgbClr val="C0C0C0"/>
                    </a:outerShdw>
                  </a:effectLst>
                  <a:latin typeface="黑体" panose="02010609060101010101" pitchFamily="2" charset="-122"/>
                  <a:ea typeface="黑体" panose="02010609060101010101" pitchFamily="2" charset="-122"/>
                </a:rPr>
                <a:t>课下练习：</a:t>
              </a:r>
              <a:r>
                <a:rPr lang="zh-CN" altLang="en-US" sz="2600" b="1" dirty="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rPr>
                <a:t>再增加一个实例化圆，并计    算二、三两圆心之间的距离。</a:t>
              </a:r>
              <a:endParaRPr lang="zh-CN" altLang="en-US" sz="2600" b="1" dirty="0">
                <a:solidFill>
                  <a:schemeClr val="bg1"/>
                </a:solidFill>
                <a:effectLst>
                  <a:outerShdw blurRad="38100" dist="38100" dir="2700000" algn="tl">
                    <a:srgbClr val="C0C0C0"/>
                  </a:outerShdw>
                </a:effectLst>
                <a:latin typeface="黑体" panose="02010609060101010101" pitchFamily="2" charset="-122"/>
                <a:ea typeface="黑体" panose="02010609060101010101" pitchFamily="2" charset="-122"/>
              </a:endParaRPr>
            </a:p>
          </p:txBody>
        </p:sp>
      </p:grpSp>
      <p:pic>
        <p:nvPicPr>
          <p:cNvPr id="204812" name="Picture 12" descr="Exam"/>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467725" y="5661025"/>
            <a:ext cx="1381125"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204806"/>
                                        </p:tgtEl>
                                        <p:attrNameLst>
                                          <p:attrName>style.visibility</p:attrName>
                                        </p:attrNameLst>
                                      </p:cBhvr>
                                      <p:to>
                                        <p:strVal val="visible"/>
                                      </p:to>
                                    </p:set>
                                    <p:anim calcmode="lin" valueType="num">
                                      <p:cBhvr>
                                        <p:cTn id="7" dur="500" fill="hold"/>
                                        <p:tgtEl>
                                          <p:spTgt spid="204806"/>
                                        </p:tgtEl>
                                        <p:attrNameLst>
                                          <p:attrName>ppt_x</p:attrName>
                                        </p:attrNameLst>
                                      </p:cBhvr>
                                      <p:tavLst>
                                        <p:tav tm="0">
                                          <p:val>
                                            <p:strVal val="#ppt_x-#ppt_w/2"/>
                                          </p:val>
                                        </p:tav>
                                        <p:tav tm="100000">
                                          <p:val>
                                            <p:strVal val="#ppt_x"/>
                                          </p:val>
                                        </p:tav>
                                      </p:tavLst>
                                    </p:anim>
                                    <p:anim calcmode="lin" valueType="num">
                                      <p:cBhvr>
                                        <p:cTn id="8" dur="500" fill="hold"/>
                                        <p:tgtEl>
                                          <p:spTgt spid="204806"/>
                                        </p:tgtEl>
                                        <p:attrNameLst>
                                          <p:attrName>ppt_y</p:attrName>
                                        </p:attrNameLst>
                                      </p:cBhvr>
                                      <p:tavLst>
                                        <p:tav tm="0">
                                          <p:val>
                                            <p:strVal val="#ppt_y"/>
                                          </p:val>
                                        </p:tav>
                                        <p:tav tm="100000">
                                          <p:val>
                                            <p:strVal val="#ppt_y"/>
                                          </p:val>
                                        </p:tav>
                                      </p:tavLst>
                                    </p:anim>
                                    <p:anim calcmode="lin" valueType="num">
                                      <p:cBhvr>
                                        <p:cTn id="9" dur="500" fill="hold"/>
                                        <p:tgtEl>
                                          <p:spTgt spid="204806"/>
                                        </p:tgtEl>
                                        <p:attrNameLst>
                                          <p:attrName>ppt_w</p:attrName>
                                        </p:attrNameLst>
                                      </p:cBhvr>
                                      <p:tavLst>
                                        <p:tav tm="0">
                                          <p:val>
                                            <p:fltVal val="0"/>
                                          </p:val>
                                        </p:tav>
                                        <p:tav tm="100000">
                                          <p:val>
                                            <p:strVal val="#ppt_w"/>
                                          </p:val>
                                        </p:tav>
                                      </p:tavLst>
                                    </p:anim>
                                    <p:anim calcmode="lin" valueType="num">
                                      <p:cBhvr>
                                        <p:cTn id="10" dur="500" fill="hold"/>
                                        <p:tgtEl>
                                          <p:spTgt spid="204806"/>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204807"/>
                                        </p:tgtEl>
                                        <p:attrNameLst>
                                          <p:attrName>style.visibility</p:attrName>
                                        </p:attrNameLst>
                                      </p:cBhvr>
                                      <p:to>
                                        <p:strVal val="visible"/>
                                      </p:to>
                                    </p:set>
                                    <p:anim calcmode="lin" valueType="num">
                                      <p:cBhvr>
                                        <p:cTn id="15" dur="500" fill="hold"/>
                                        <p:tgtEl>
                                          <p:spTgt spid="204807"/>
                                        </p:tgtEl>
                                        <p:attrNameLst>
                                          <p:attrName>ppt_x</p:attrName>
                                        </p:attrNameLst>
                                      </p:cBhvr>
                                      <p:tavLst>
                                        <p:tav tm="0">
                                          <p:val>
                                            <p:strVal val="#ppt_x-#ppt_w/2"/>
                                          </p:val>
                                        </p:tav>
                                        <p:tav tm="100000">
                                          <p:val>
                                            <p:strVal val="#ppt_x"/>
                                          </p:val>
                                        </p:tav>
                                      </p:tavLst>
                                    </p:anim>
                                    <p:anim calcmode="lin" valueType="num">
                                      <p:cBhvr>
                                        <p:cTn id="16" dur="500" fill="hold"/>
                                        <p:tgtEl>
                                          <p:spTgt spid="204807"/>
                                        </p:tgtEl>
                                        <p:attrNameLst>
                                          <p:attrName>ppt_y</p:attrName>
                                        </p:attrNameLst>
                                      </p:cBhvr>
                                      <p:tavLst>
                                        <p:tav tm="0">
                                          <p:val>
                                            <p:strVal val="#ppt_y"/>
                                          </p:val>
                                        </p:tav>
                                        <p:tav tm="100000">
                                          <p:val>
                                            <p:strVal val="#ppt_y"/>
                                          </p:val>
                                        </p:tav>
                                      </p:tavLst>
                                    </p:anim>
                                    <p:anim calcmode="lin" valueType="num">
                                      <p:cBhvr>
                                        <p:cTn id="17" dur="500" fill="hold"/>
                                        <p:tgtEl>
                                          <p:spTgt spid="204807"/>
                                        </p:tgtEl>
                                        <p:attrNameLst>
                                          <p:attrName>ppt_w</p:attrName>
                                        </p:attrNameLst>
                                      </p:cBhvr>
                                      <p:tavLst>
                                        <p:tav tm="0">
                                          <p:val>
                                            <p:fltVal val="0"/>
                                          </p:val>
                                        </p:tav>
                                        <p:tav tm="100000">
                                          <p:val>
                                            <p:strVal val="#ppt_w"/>
                                          </p:val>
                                        </p:tav>
                                      </p:tavLst>
                                    </p:anim>
                                    <p:anim calcmode="lin" valueType="num">
                                      <p:cBhvr>
                                        <p:cTn id="18" dur="500" fill="hold"/>
                                        <p:tgtEl>
                                          <p:spTgt spid="204807"/>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10" fill="hold" nodeType="clickEffect">
                                  <p:stCondLst>
                                    <p:cond delay="0"/>
                                  </p:stCondLst>
                                  <p:childTnLst>
                                    <p:set>
                                      <p:cBhvr>
                                        <p:cTn id="22" dur="1" fill="hold">
                                          <p:stCondLst>
                                            <p:cond delay="0"/>
                                          </p:stCondLst>
                                        </p:cTn>
                                        <p:tgtEl>
                                          <p:spTgt spid="204814"/>
                                        </p:tgtEl>
                                        <p:attrNameLst>
                                          <p:attrName>style.visibility</p:attrName>
                                        </p:attrNameLst>
                                      </p:cBhvr>
                                      <p:to>
                                        <p:strVal val="visible"/>
                                      </p:to>
                                    </p:set>
                                    <p:anim calcmode="lin" valueType="num">
                                      <p:cBhvr>
                                        <p:cTn id="23" dur="500" fill="hold"/>
                                        <p:tgtEl>
                                          <p:spTgt spid="204814"/>
                                        </p:tgtEl>
                                        <p:attrNameLst>
                                          <p:attrName>ppt_w</p:attrName>
                                        </p:attrNameLst>
                                      </p:cBhvr>
                                      <p:tavLst>
                                        <p:tav tm="0">
                                          <p:val>
                                            <p:fltVal val="0"/>
                                          </p:val>
                                        </p:tav>
                                        <p:tav tm="100000">
                                          <p:val>
                                            <p:strVal val="#ppt_w"/>
                                          </p:val>
                                        </p:tav>
                                      </p:tavLst>
                                    </p:anim>
                                    <p:anim calcmode="lin" valueType="num">
                                      <p:cBhvr>
                                        <p:cTn id="24" dur="500" fill="hold"/>
                                        <p:tgtEl>
                                          <p:spTgt spid="204814"/>
                                        </p:tgtEl>
                                        <p:attrNameLst>
                                          <p:attrName>ppt_h</p:attrName>
                                        </p:attrNameLst>
                                      </p:cBhvr>
                                      <p:tavLst>
                                        <p:tav tm="0">
                                          <p:val>
                                            <p:strVal val="#ppt_h"/>
                                          </p:val>
                                        </p:tav>
                                        <p:tav tm="100000">
                                          <p:val>
                                            <p:strVal val="#ppt_h"/>
                                          </p:val>
                                        </p:tav>
                                      </p:tavLst>
                                    </p:anim>
                                  </p:childTnLst>
                                </p:cTn>
                              </p:par>
                            </p:childTnLst>
                          </p:cTn>
                        </p:par>
                        <p:par>
                          <p:cTn id="25" fill="hold">
                            <p:stCondLst>
                              <p:cond delay="500"/>
                            </p:stCondLst>
                            <p:childTnLst>
                              <p:par>
                                <p:cTn id="26" presetID="26" presetClass="entr" presetSubtype="0" fill="hold" nodeType="afterEffect">
                                  <p:stCondLst>
                                    <p:cond delay="0"/>
                                  </p:stCondLst>
                                  <p:childTnLst>
                                    <p:set>
                                      <p:cBhvr>
                                        <p:cTn id="27" dur="1" fill="hold">
                                          <p:stCondLst>
                                            <p:cond delay="0"/>
                                          </p:stCondLst>
                                        </p:cTn>
                                        <p:tgtEl>
                                          <p:spTgt spid="204812"/>
                                        </p:tgtEl>
                                        <p:attrNameLst>
                                          <p:attrName>style.visibility</p:attrName>
                                        </p:attrNameLst>
                                      </p:cBhvr>
                                      <p:to>
                                        <p:strVal val="visible"/>
                                      </p:to>
                                    </p:set>
                                    <p:animEffect transition="in" filter="wipe(down)">
                                      <p:cBhvr>
                                        <p:cTn id="28" dur="580">
                                          <p:stCondLst>
                                            <p:cond delay="0"/>
                                          </p:stCondLst>
                                        </p:cTn>
                                        <p:tgtEl>
                                          <p:spTgt spid="204812"/>
                                        </p:tgtEl>
                                      </p:cBhvr>
                                    </p:animEffect>
                                    <p:anim calcmode="lin" valueType="num">
                                      <p:cBhvr>
                                        <p:cTn id="29" dur="1822" tmFilter="0,0; 0.14,0.36; 0.43,0.73; 0.71,0.91; 1.0,1.0">
                                          <p:stCondLst>
                                            <p:cond delay="0"/>
                                          </p:stCondLst>
                                        </p:cTn>
                                        <p:tgtEl>
                                          <p:spTgt spid="204812"/>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204812"/>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204812"/>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204812"/>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204812"/>
                                        </p:tgtEl>
                                        <p:attrNameLst>
                                          <p:attrName>ppt_y</p:attrName>
                                        </p:attrNameLst>
                                      </p:cBhvr>
                                      <p:tavLst>
                                        <p:tav tm="0" fmla="#ppt_y-sin(pi*$)/81">
                                          <p:val>
                                            <p:fltVal val="0"/>
                                          </p:val>
                                        </p:tav>
                                        <p:tav tm="100000">
                                          <p:val>
                                            <p:fltVal val="1"/>
                                          </p:val>
                                        </p:tav>
                                      </p:tavLst>
                                    </p:anim>
                                    <p:animScale>
                                      <p:cBhvr>
                                        <p:cTn id="34" dur="26">
                                          <p:stCondLst>
                                            <p:cond delay="650"/>
                                          </p:stCondLst>
                                        </p:cTn>
                                        <p:tgtEl>
                                          <p:spTgt spid="204812"/>
                                        </p:tgtEl>
                                      </p:cBhvr>
                                      <p:to x="100000" y="60000"/>
                                    </p:animScale>
                                    <p:animScale>
                                      <p:cBhvr>
                                        <p:cTn id="35" dur="166" decel="50000">
                                          <p:stCondLst>
                                            <p:cond delay="676"/>
                                          </p:stCondLst>
                                        </p:cTn>
                                        <p:tgtEl>
                                          <p:spTgt spid="204812"/>
                                        </p:tgtEl>
                                      </p:cBhvr>
                                      <p:to x="100000" y="100000"/>
                                    </p:animScale>
                                    <p:animScale>
                                      <p:cBhvr>
                                        <p:cTn id="36" dur="26">
                                          <p:stCondLst>
                                            <p:cond delay="1312"/>
                                          </p:stCondLst>
                                        </p:cTn>
                                        <p:tgtEl>
                                          <p:spTgt spid="204812"/>
                                        </p:tgtEl>
                                      </p:cBhvr>
                                      <p:to x="100000" y="80000"/>
                                    </p:animScale>
                                    <p:animScale>
                                      <p:cBhvr>
                                        <p:cTn id="37" dur="166" decel="50000">
                                          <p:stCondLst>
                                            <p:cond delay="1338"/>
                                          </p:stCondLst>
                                        </p:cTn>
                                        <p:tgtEl>
                                          <p:spTgt spid="204812"/>
                                        </p:tgtEl>
                                      </p:cBhvr>
                                      <p:to x="100000" y="100000"/>
                                    </p:animScale>
                                    <p:animScale>
                                      <p:cBhvr>
                                        <p:cTn id="38" dur="26">
                                          <p:stCondLst>
                                            <p:cond delay="1642"/>
                                          </p:stCondLst>
                                        </p:cTn>
                                        <p:tgtEl>
                                          <p:spTgt spid="204812"/>
                                        </p:tgtEl>
                                      </p:cBhvr>
                                      <p:to x="100000" y="90000"/>
                                    </p:animScale>
                                    <p:animScale>
                                      <p:cBhvr>
                                        <p:cTn id="39" dur="166" decel="50000">
                                          <p:stCondLst>
                                            <p:cond delay="1668"/>
                                          </p:stCondLst>
                                        </p:cTn>
                                        <p:tgtEl>
                                          <p:spTgt spid="204812"/>
                                        </p:tgtEl>
                                      </p:cBhvr>
                                      <p:to x="100000" y="100000"/>
                                    </p:animScale>
                                    <p:animScale>
                                      <p:cBhvr>
                                        <p:cTn id="40" dur="26">
                                          <p:stCondLst>
                                            <p:cond delay="1808"/>
                                          </p:stCondLst>
                                        </p:cTn>
                                        <p:tgtEl>
                                          <p:spTgt spid="204812"/>
                                        </p:tgtEl>
                                      </p:cBhvr>
                                      <p:to x="100000" y="95000"/>
                                    </p:animScale>
                                    <p:animScale>
                                      <p:cBhvr>
                                        <p:cTn id="41" dur="166" decel="50000">
                                          <p:stCondLst>
                                            <p:cond delay="1834"/>
                                          </p:stCondLst>
                                        </p:cTn>
                                        <p:tgtEl>
                                          <p:spTgt spid="2048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06" grpId="0" animBg="1"/>
      <p:bldP spid="204807" grpId="0" animBg="1"/>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0531" name="Rectangle 3"/>
          <p:cNvSpPr>
            <a:spLocks noGrp="1" noChangeArrowheads="1"/>
          </p:cNvSpPr>
          <p:nvPr>
            <p:ph type="body" idx="1"/>
          </p:nvPr>
        </p:nvSpPr>
        <p:spPr>
          <a:xfrm>
            <a:off x="415925" y="1074738"/>
            <a:ext cx="9074150" cy="5522912"/>
          </a:xfrm>
        </p:spPr>
        <p:txBody>
          <a:bodyPr/>
          <a:lstStyle/>
          <a:p>
            <a:pPr marL="0" indent="762000" algn="just" eaLnBrk="1" hangingPunct="1">
              <a:lnSpc>
                <a:spcPct val="12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拷贝构造函数的功能是</a:t>
            </a:r>
            <a:r>
              <a:rPr lang="zh-CN" altLang="en-US" sz="2600" b="1" dirty="0">
                <a:solidFill>
                  <a:schemeClr val="folHlink"/>
                </a:solidFill>
                <a:effectLst>
                  <a:outerShdw blurRad="38100" dist="38100" dir="2700000" algn="tl">
                    <a:srgbClr val="C0C0C0"/>
                  </a:outerShdw>
                </a:effectLst>
                <a:latin typeface="黑体" panose="02010609060101010101" pitchFamily="2" charset="-122"/>
                <a:ea typeface="黑体" panose="02010609060101010101" pitchFamily="2" charset="-122"/>
              </a:rPr>
              <a:t>用一个已有的对象来初始化一个被创建的同类对象</a:t>
            </a:r>
            <a:r>
              <a:rPr lang="zh-CN" altLang="en-US" sz="2600" b="1" dirty="0">
                <a:solidFill>
                  <a:srgbClr val="000000"/>
                </a:solidFill>
                <a:effectLst>
                  <a:outerShdw blurRad="38100" dist="38100" dir="2700000" algn="tl">
                    <a:srgbClr val="C0C0C0"/>
                  </a:outerShdw>
                </a:effectLst>
                <a:latin typeface="宋体" panose="02010600030101010101" pitchFamily="2" charset="-122"/>
              </a:rPr>
              <a:t>。</a:t>
            </a: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0">
              <a:lnSpc>
                <a:spcPct val="125000"/>
              </a:lnSpc>
              <a:buFont typeface="Wingdings" panose="05000000000000000000" pitchFamily="2" charset="2"/>
              <a:buNone/>
              <a:defRPr/>
            </a:pPr>
            <a:r>
              <a:rPr lang="zh-CN" altLang="en-US" sz="2600" b="1" dirty="0"/>
              <a:t>  例：用构造函数创建d1 ，并用</a:t>
            </a:r>
            <a:r>
              <a:rPr lang="en-US" altLang="zh-CN" sz="2600" b="1" dirty="0"/>
              <a:t>d1</a:t>
            </a:r>
            <a:r>
              <a:rPr lang="zh-CN" altLang="en-US" sz="2600" b="1" dirty="0"/>
              <a:t>初始化新创建的对象d2。</a:t>
            </a:r>
            <a:endParaRPr lang="zh-CN" altLang="en-US" sz="2600" b="1" dirty="0"/>
          </a:p>
          <a:p>
            <a:pPr marL="0" indent="762000" eaLnBrk="1" hangingPunct="1">
              <a:lnSpc>
                <a:spcPct val="120000"/>
              </a:lnSpc>
              <a:buClr>
                <a:srgbClr val="FF0000"/>
              </a:buClr>
              <a:buFont typeface="Wingdings" panose="05000000000000000000" pitchFamily="2" charset="2"/>
              <a:buNone/>
              <a:defRPr/>
            </a:pPr>
            <a:r>
              <a:rPr lang="zh-CN" altLang="en-US" sz="2600" b="1" dirty="0"/>
              <a:t>  Tdate d1(3,1,2002);</a:t>
            </a:r>
            <a:endParaRPr lang="zh-CN" altLang="en-US" sz="2600" b="1" dirty="0"/>
          </a:p>
          <a:p>
            <a:pPr marL="0" indent="0">
              <a:lnSpc>
                <a:spcPct val="125000"/>
              </a:lnSpc>
              <a:buFont typeface="Wingdings" panose="05000000000000000000" pitchFamily="2" charset="2"/>
              <a:buNone/>
              <a:defRPr/>
            </a:pPr>
            <a:r>
              <a:rPr lang="zh-CN" altLang="en-US" sz="2600" b="1" dirty="0"/>
              <a:t>          Tdate d2(d1);</a:t>
            </a:r>
            <a:endParaRPr lang="en-US" altLang="zh-CN" sz="2600" b="1" dirty="0"/>
          </a:p>
          <a:p>
            <a:pPr marL="0" indent="762000" algn="just" eaLnBrk="1" hangingPunct="1">
              <a:lnSpc>
                <a:spcPct val="12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拷贝构造函数是一种特殊的构造函数，具有一般构造函数的所有特性，其形参是本类</a:t>
            </a:r>
            <a:r>
              <a:rPr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对象的引用</a:t>
            </a:r>
            <a:r>
              <a:rPr lang="zh-CN" altLang="en-US" sz="2600" b="1" dirty="0">
                <a:solidFill>
                  <a:srgbClr val="000000"/>
                </a:solidFill>
                <a:effectLst>
                  <a:outerShdw blurRad="38100" dist="38100" dir="2700000" algn="tl">
                    <a:srgbClr val="C0C0C0"/>
                  </a:outerShdw>
                </a:effectLst>
                <a:latin typeface="宋体" panose="02010600030101010101" pitchFamily="2" charset="-122"/>
              </a:rPr>
              <a:t>，它的特殊功能是将参数代表的对象</a:t>
            </a:r>
            <a:r>
              <a:rPr lang="zh-CN" altLang="en-US" sz="2600" b="1" dirty="0">
                <a:solidFill>
                  <a:schemeClr val="folHlink"/>
                </a:solidFill>
                <a:effectLst>
                  <a:outerShdw blurRad="38100" dist="38100" dir="2700000" algn="tl">
                    <a:srgbClr val="C0C0C0"/>
                  </a:outerShdw>
                </a:effectLst>
                <a:latin typeface="黑体" panose="02010609060101010101" pitchFamily="2" charset="-122"/>
                <a:ea typeface="黑体" panose="02010609060101010101" pitchFamily="2" charset="-122"/>
              </a:rPr>
              <a:t>逐域拷贝</a:t>
            </a:r>
            <a:r>
              <a:rPr lang="zh-CN" altLang="en-US" sz="2600" b="1" dirty="0">
                <a:solidFill>
                  <a:srgbClr val="000000"/>
                </a:solidFill>
                <a:effectLst>
                  <a:outerShdw blurRad="38100" dist="38100" dir="2700000" algn="tl">
                    <a:srgbClr val="C0C0C0"/>
                  </a:outerShdw>
                </a:effectLst>
                <a:latin typeface="宋体" panose="02010600030101010101" pitchFamily="2" charset="-122"/>
              </a:rPr>
              <a:t>到新创建的对象中。</a:t>
            </a: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2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拷贝构造函数的声明形式为：</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1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        </a:t>
            </a:r>
            <a:r>
              <a:rPr lang="zh-CN" altLang="en-US" sz="3000" b="1" dirty="0">
                <a:solidFill>
                  <a:schemeClr val="tx2"/>
                </a:solidFill>
                <a:effectLst>
                  <a:outerShdw blurRad="38100" dist="38100" dir="2700000" algn="tl">
                    <a:srgbClr val="C0C0C0"/>
                  </a:outerShdw>
                </a:effectLst>
                <a:latin typeface="黑体" panose="02010609060101010101" pitchFamily="2" charset="-122"/>
                <a:ea typeface="黑体" panose="02010609060101010101" pitchFamily="2" charset="-122"/>
              </a:rPr>
              <a:t>类名(类名 &amp; 对象名)；</a:t>
            </a:r>
            <a:endParaRPr lang="zh-CN" altLang="en-US" sz="3000" b="1" dirty="0">
              <a:solidFill>
                <a:schemeClr val="tx2"/>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marL="0" indent="762000" algn="just" eaLnBrk="1" hangingPunct="1">
              <a:lnSpc>
                <a:spcPct val="120000"/>
              </a:lnSpc>
              <a:buClr>
                <a:srgbClr val="FF0000"/>
              </a:buClr>
              <a:buFont typeface="Wingdings" panose="05000000000000000000" pitchFamily="2" charset="2"/>
              <a:buNone/>
              <a:defRPr/>
            </a:pP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p:txBody>
      </p:sp>
      <p:sp>
        <p:nvSpPr>
          <p:cNvPr id="50179" name="Rectangle 4"/>
          <p:cNvSpPr>
            <a:spLocks noChangeArrowheads="1"/>
          </p:cNvSpPr>
          <p:nvPr/>
        </p:nvSpPr>
        <p:spPr bwMode="auto">
          <a:xfrm>
            <a:off x="415925" y="620713"/>
            <a:ext cx="9074150" cy="5976937"/>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50530" name="Rectangle 2" descr="蓝色面巾纸"/>
          <p:cNvSpPr>
            <a:spLocks noGrp="1" noChangeArrowheads="1"/>
          </p:cNvSpPr>
          <p:nvPr>
            <p:ph type="title"/>
          </p:nvPr>
        </p:nvSpPr>
        <p:spPr>
          <a:xfrm>
            <a:off x="957263" y="312738"/>
            <a:ext cx="3671887" cy="614362"/>
          </a:xfrm>
          <a:blipFill dpi="0" rotWithShape="1">
            <a:blip r:embed="rId1"/>
            <a:srcRect/>
            <a:tile tx="0" ty="0" sx="100000" sy="100000" flip="none" algn="tl"/>
          </a:blipFill>
          <a:ln cap="flat" algn="ctr">
            <a:solidFill>
              <a:schemeClr val="folHlink"/>
            </a:solidFill>
            <a:miter lim="800000"/>
          </a:ln>
          <a:effectLst>
            <a:outerShdw dist="107763" dir="2700000" algn="ctr" rotWithShape="0">
              <a:schemeClr val="bg2">
                <a:alpha val="50000"/>
              </a:schemeClr>
            </a:outerShdw>
          </a:effectLst>
        </p:spPr>
        <p:txBody>
          <a:bodyPr/>
          <a:lstStyle/>
          <a:p>
            <a:pPr algn="ctr" eaLnBrk="1" hangingPunct="1">
              <a:lnSpc>
                <a:spcPct val="110000"/>
              </a:lnSpc>
              <a:defRPr/>
            </a:pPr>
            <a:r>
              <a:rPr lang="zh-CN" altLang="en-US" sz="3600" b="1" dirty="0">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4. 拷贝构造函数</a:t>
            </a:r>
            <a:endParaRPr lang="zh-CN" altLang="en-US" sz="3600" b="1" dirty="0">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0531" name="Rectangle 3"/>
          <p:cNvSpPr>
            <a:spLocks noGrp="1" noChangeArrowheads="1"/>
          </p:cNvSpPr>
          <p:nvPr>
            <p:ph type="body" idx="1"/>
          </p:nvPr>
        </p:nvSpPr>
        <p:spPr>
          <a:xfrm>
            <a:off x="379413" y="1052513"/>
            <a:ext cx="9074150" cy="5400675"/>
          </a:xfrm>
        </p:spPr>
        <p:txBody>
          <a:bodyPr/>
          <a:lstStyle/>
          <a:p>
            <a:pPr marL="0" indent="762000" algn="just" eaLnBrk="1" hangingPunct="1">
              <a:lnSpc>
                <a:spcPct val="12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外联拷贝构造函数定义的格式如下：</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2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      </a:t>
            </a:r>
            <a:r>
              <a:rPr lang="en-US" altLang="zh-CN" sz="2600" b="1" dirty="0">
                <a:solidFill>
                  <a:srgbClr val="0000FF"/>
                </a:solidFill>
                <a:effectLst>
                  <a:outerShdw blurRad="38100" dist="38100" dir="2700000" algn="tl">
                    <a:srgbClr val="C0C0C0"/>
                  </a:outerShdw>
                </a:effectLst>
                <a:latin typeface="宋体" panose="02010600030101010101" pitchFamily="2" charset="-122"/>
              </a:rPr>
              <a:t>&lt;</a:t>
            </a:r>
            <a:r>
              <a:rPr lang="zh-CN" altLang="en-US" sz="2600" b="1" dirty="0">
                <a:solidFill>
                  <a:srgbClr val="0000FF"/>
                </a:solidFill>
                <a:effectLst>
                  <a:outerShdw blurRad="38100" dist="38100" dir="2700000" algn="tl">
                    <a:srgbClr val="C0C0C0"/>
                  </a:outerShdw>
                </a:effectLst>
                <a:latin typeface="宋体" panose="02010600030101010101" pitchFamily="2" charset="-122"/>
              </a:rPr>
              <a:t>类名</a:t>
            </a:r>
            <a:r>
              <a:rPr lang="en-US" altLang="zh-CN" sz="2600" b="1" dirty="0">
                <a:solidFill>
                  <a:srgbClr val="0000FF"/>
                </a:solidFill>
                <a:effectLst>
                  <a:outerShdw blurRad="38100" dist="38100" dir="2700000" algn="tl">
                    <a:srgbClr val="C0C0C0"/>
                  </a:outerShdw>
                </a:effectLst>
                <a:latin typeface="宋体" panose="02010600030101010101" pitchFamily="2" charset="-122"/>
              </a:rPr>
              <a:t>&gt;::&lt;</a:t>
            </a:r>
            <a:r>
              <a:rPr lang="zh-CN" altLang="en-US" sz="2600" b="1" dirty="0">
                <a:solidFill>
                  <a:srgbClr val="0000FF"/>
                </a:solidFill>
                <a:effectLst>
                  <a:outerShdw blurRad="38100" dist="38100" dir="2700000" algn="tl">
                    <a:srgbClr val="C0C0C0"/>
                  </a:outerShdw>
                </a:effectLst>
                <a:latin typeface="宋体" panose="02010600030101010101" pitchFamily="2" charset="-122"/>
              </a:rPr>
              <a:t>拷贝构造函数名</a:t>
            </a:r>
            <a:r>
              <a:rPr lang="en-US" altLang="zh-CN" sz="2600" b="1" dirty="0">
                <a:solidFill>
                  <a:srgbClr val="0000FF"/>
                </a:solidFill>
                <a:effectLst>
                  <a:outerShdw blurRad="38100" dist="38100" dir="2700000" algn="tl">
                    <a:srgbClr val="C0C0C0"/>
                  </a:outerShdw>
                </a:effectLst>
                <a:latin typeface="宋体" panose="02010600030101010101" pitchFamily="2" charset="-122"/>
              </a:rPr>
              <a:t>&gt;(&lt;</a:t>
            </a:r>
            <a:r>
              <a:rPr lang="zh-CN" altLang="en-US" sz="2600" b="1" dirty="0">
                <a:solidFill>
                  <a:srgbClr val="0000FF"/>
                </a:solidFill>
                <a:effectLst>
                  <a:outerShdw blurRad="38100" dist="38100" dir="2700000" algn="tl">
                    <a:srgbClr val="C0C0C0"/>
                  </a:outerShdw>
                </a:effectLst>
                <a:latin typeface="宋体" panose="02010600030101010101" pitchFamily="2" charset="-122"/>
              </a:rPr>
              <a:t>类名</a:t>
            </a:r>
            <a:r>
              <a:rPr lang="en-US" altLang="zh-CN" sz="2600" b="1" dirty="0">
                <a:solidFill>
                  <a:srgbClr val="0000FF"/>
                </a:solidFill>
                <a:effectLst>
                  <a:outerShdw blurRad="38100" dist="38100" dir="2700000" algn="tl">
                    <a:srgbClr val="C0C0C0"/>
                  </a:outerShdw>
                </a:effectLst>
                <a:latin typeface="宋体" panose="02010600030101010101" pitchFamily="2" charset="-122"/>
              </a:rPr>
              <a:t>&gt;&amp;&lt;</a:t>
            </a:r>
            <a:r>
              <a:rPr lang="zh-CN" altLang="en-US" sz="2600" b="1" dirty="0">
                <a:solidFill>
                  <a:srgbClr val="0000FF"/>
                </a:solidFill>
                <a:effectLst>
                  <a:outerShdw blurRad="38100" dist="38100" dir="2700000" algn="tl">
                    <a:srgbClr val="C0C0C0"/>
                  </a:outerShdw>
                </a:effectLst>
                <a:latin typeface="宋体" panose="02010600030101010101" pitchFamily="2" charset="-122"/>
              </a:rPr>
              <a:t>引用名</a:t>
            </a:r>
            <a:r>
              <a:rPr lang="en-US" altLang="zh-CN" sz="2600" b="1" dirty="0">
                <a:solidFill>
                  <a:srgbClr val="0000FF"/>
                </a:solidFill>
                <a:effectLst>
                  <a:outerShdw blurRad="38100" dist="38100" dir="2700000" algn="tl">
                    <a:srgbClr val="C0C0C0"/>
                  </a:outerShdw>
                </a:effectLst>
                <a:latin typeface="宋体" panose="02010600030101010101" pitchFamily="2" charset="-122"/>
              </a:rPr>
              <a:t>&gt;)</a:t>
            </a:r>
            <a:endParaRPr lang="en-US" altLang="zh-CN" sz="2600" b="1" dirty="0">
              <a:solidFill>
                <a:srgbClr val="0000FF"/>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20000"/>
              </a:lnSpc>
              <a:buClr>
                <a:srgbClr val="FF0000"/>
              </a:buClr>
              <a:buFont typeface="Wingdings" panose="05000000000000000000" pitchFamily="2" charset="2"/>
              <a:buNone/>
              <a:defRPr/>
            </a:pPr>
            <a:r>
              <a:rPr lang="en-US" altLang="zh-CN" sz="2600" b="1" dirty="0">
                <a:solidFill>
                  <a:srgbClr val="0000FF"/>
                </a:solidFill>
                <a:effectLst>
                  <a:outerShdw blurRad="38100" dist="38100" dir="2700000" algn="tl">
                    <a:srgbClr val="C0C0C0"/>
                  </a:outerShdw>
                </a:effectLst>
                <a:latin typeface="宋体" panose="02010600030101010101" pitchFamily="2" charset="-122"/>
              </a:rPr>
              <a:t>       {&lt;</a:t>
            </a:r>
            <a:r>
              <a:rPr lang="zh-CN" altLang="en-US" sz="2600" b="1" dirty="0">
                <a:solidFill>
                  <a:srgbClr val="0000FF"/>
                </a:solidFill>
                <a:effectLst>
                  <a:outerShdw blurRad="38100" dist="38100" dir="2700000" algn="tl">
                    <a:srgbClr val="C0C0C0"/>
                  </a:outerShdw>
                </a:effectLst>
                <a:latin typeface="宋体" panose="02010600030101010101" pitchFamily="2" charset="-122"/>
              </a:rPr>
              <a:t>函数体</a:t>
            </a:r>
            <a:r>
              <a:rPr lang="en-US" altLang="zh-CN" sz="2600" b="1" dirty="0">
                <a:solidFill>
                  <a:srgbClr val="0000FF"/>
                </a:solidFill>
                <a:effectLst>
                  <a:outerShdw blurRad="38100" dist="38100" dir="2700000" algn="tl">
                    <a:srgbClr val="C0C0C0"/>
                  </a:outerShdw>
                </a:effectLst>
                <a:latin typeface="宋体" panose="02010600030101010101" pitchFamily="2" charset="-122"/>
              </a:rPr>
              <a:t>&gt;}</a:t>
            </a:r>
            <a:endParaRPr lang="en-US" altLang="zh-CN" sz="2600" b="1" dirty="0">
              <a:solidFill>
                <a:srgbClr val="0000FF"/>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20000"/>
              </a:lnSpc>
              <a:buClr>
                <a:srgbClr val="FF0000"/>
              </a:buClr>
              <a:buFont typeface="Wingdings" panose="05000000000000000000" pitchFamily="2" charset="2"/>
              <a:buNone/>
              <a:defRPr/>
            </a:pPr>
            <a:r>
              <a:rPr lang="en-US" altLang="zh-CN" sz="2600" b="1" dirty="0">
                <a:solidFill>
                  <a:srgbClr val="000000"/>
                </a:solidFill>
                <a:effectLst>
                  <a:outerShdw blurRad="38100" dist="38100" dir="2700000" algn="tl">
                    <a:srgbClr val="C0C0C0"/>
                  </a:outerShdw>
                </a:effectLst>
                <a:latin typeface="宋体" panose="02010600030101010101" pitchFamily="2" charset="-122"/>
              </a:rPr>
              <a:t>  </a:t>
            </a:r>
            <a:r>
              <a:rPr lang="zh-CN" altLang="en-US" sz="2600" b="1" dirty="0">
                <a:solidFill>
                  <a:srgbClr val="000000"/>
                </a:solidFill>
                <a:effectLst>
                  <a:outerShdw blurRad="38100" dist="38100" dir="2700000" algn="tl">
                    <a:srgbClr val="C0C0C0"/>
                  </a:outerShdw>
                </a:effectLst>
                <a:latin typeface="宋体" panose="02010600030101010101" pitchFamily="2" charset="-122"/>
              </a:rPr>
              <a:t>其中， </a:t>
            </a:r>
            <a:r>
              <a:rPr lang="en-US" altLang="zh-CN" sz="2600" b="1" dirty="0">
                <a:solidFill>
                  <a:srgbClr val="000000"/>
                </a:solidFill>
                <a:effectLst>
                  <a:outerShdw blurRad="38100" dist="38100" dir="2700000" algn="tl">
                    <a:srgbClr val="C0C0C0"/>
                  </a:outerShdw>
                </a:effectLst>
                <a:latin typeface="宋体" panose="02010600030101010101" pitchFamily="2" charset="-122"/>
              </a:rPr>
              <a:t>&lt;</a:t>
            </a:r>
            <a:r>
              <a:rPr lang="zh-CN" altLang="en-US" sz="2600" b="1" dirty="0">
                <a:solidFill>
                  <a:srgbClr val="000000"/>
                </a:solidFill>
                <a:effectLst>
                  <a:outerShdw blurRad="38100" dist="38100" dir="2700000" algn="tl">
                    <a:srgbClr val="C0C0C0"/>
                  </a:outerShdw>
                </a:effectLst>
                <a:latin typeface="宋体" panose="02010600030101010101" pitchFamily="2" charset="-122"/>
              </a:rPr>
              <a:t>拷贝构造函数名</a:t>
            </a:r>
            <a:r>
              <a:rPr lang="en-US" altLang="zh-CN" sz="2600" b="1" dirty="0">
                <a:solidFill>
                  <a:srgbClr val="000000"/>
                </a:solidFill>
                <a:effectLst>
                  <a:outerShdw blurRad="38100" dist="38100" dir="2700000" algn="tl">
                    <a:srgbClr val="C0C0C0"/>
                  </a:outerShdw>
                </a:effectLst>
                <a:latin typeface="宋体" panose="02010600030101010101" pitchFamily="2" charset="-122"/>
              </a:rPr>
              <a:t>&gt;</a:t>
            </a:r>
            <a:r>
              <a:rPr lang="zh-CN" altLang="en-US" sz="2600" b="1" dirty="0">
                <a:solidFill>
                  <a:srgbClr val="000000"/>
                </a:solidFill>
                <a:effectLst>
                  <a:outerShdw blurRad="38100" dist="38100" dir="2700000" algn="tl">
                    <a:srgbClr val="C0C0C0"/>
                  </a:outerShdw>
                </a:effectLst>
                <a:latin typeface="宋体" panose="02010600030101010101" pitchFamily="2" charset="-122"/>
              </a:rPr>
              <a:t>与该类名相同；</a:t>
            </a: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2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用户可以根据自己实际问题的需要定义特定的拷贝构造函数，以实现同类对象之间数据成员的传递。</a:t>
            </a: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2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如果用户没有声明类的拷贝构造函数，系统就会</a:t>
            </a:r>
            <a:r>
              <a:rPr lang="zh-CN" altLang="en-US" sz="2600" b="1" i="1" u="sng" dirty="0">
                <a:solidFill>
                  <a:srgbClr val="008000"/>
                </a:solidFill>
                <a:effectLst>
                  <a:outerShdw blurRad="38100" dist="38100" dir="2700000" algn="tl">
                    <a:srgbClr val="C0C0C0"/>
                  </a:outerShdw>
                </a:effectLst>
                <a:latin typeface="宋体" panose="02010600030101010101" pitchFamily="2" charset="-122"/>
              </a:rPr>
              <a:t>自动生成</a:t>
            </a:r>
            <a:r>
              <a:rPr lang="zh-CN" altLang="en-US" sz="2600" b="1" dirty="0">
                <a:solidFill>
                  <a:srgbClr val="000000"/>
                </a:solidFill>
                <a:effectLst>
                  <a:outerShdw blurRad="38100" dist="38100" dir="2700000" algn="tl">
                    <a:srgbClr val="C0C0C0"/>
                  </a:outerShdw>
                </a:effectLst>
                <a:latin typeface="宋体" panose="02010600030101010101" pitchFamily="2" charset="-122"/>
              </a:rPr>
              <a:t>一个</a:t>
            </a:r>
            <a:r>
              <a:rPr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默认拷贝构造函数</a:t>
            </a:r>
            <a:r>
              <a:rPr lang="zh-CN" altLang="en-US" sz="2600" b="1" dirty="0">
                <a:solidFill>
                  <a:srgbClr val="000000"/>
                </a:solidFill>
                <a:effectLst>
                  <a:outerShdw blurRad="38100" dist="38100" dir="2700000" algn="tl">
                    <a:srgbClr val="C0C0C0"/>
                  </a:outerShdw>
                </a:effectLst>
                <a:latin typeface="宋体" panose="02010600030101010101" pitchFamily="2" charset="-122"/>
              </a:rPr>
              <a:t>，这个默认拷贝构造函数的功能是把初始对象的每个数据成员的值都复制到新建立的对象中。</a:t>
            </a: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p:txBody>
      </p:sp>
      <p:sp>
        <p:nvSpPr>
          <p:cNvPr id="51203" name="Rectangle 4"/>
          <p:cNvSpPr>
            <a:spLocks noChangeArrowheads="1"/>
          </p:cNvSpPr>
          <p:nvPr/>
        </p:nvSpPr>
        <p:spPr bwMode="auto">
          <a:xfrm>
            <a:off x="344488" y="620713"/>
            <a:ext cx="9145587" cy="5976937"/>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solidFill>
                <a:srgbClr val="000000"/>
              </a:solidFill>
            </a:endParaRPr>
          </a:p>
        </p:txBody>
      </p:sp>
      <p:sp>
        <p:nvSpPr>
          <p:cNvPr id="150530" name="Rectangle 2" descr="蓝色面巾纸"/>
          <p:cNvSpPr>
            <a:spLocks noGrp="1" noChangeArrowheads="1"/>
          </p:cNvSpPr>
          <p:nvPr>
            <p:ph type="title"/>
          </p:nvPr>
        </p:nvSpPr>
        <p:spPr>
          <a:xfrm>
            <a:off x="992188" y="312738"/>
            <a:ext cx="3671887" cy="614362"/>
          </a:xfrm>
          <a:blipFill dpi="0" rotWithShape="1">
            <a:blip r:embed="rId1"/>
            <a:srcRect/>
            <a:tile tx="0" ty="0" sx="100000" sy="100000" flip="none" algn="tl"/>
          </a:blipFill>
          <a:ln cap="flat" algn="ctr">
            <a:solidFill>
              <a:schemeClr val="folHlink"/>
            </a:solidFill>
            <a:miter lim="800000"/>
          </a:ln>
          <a:effectLst>
            <a:outerShdw dist="107763" dir="2700000" algn="ctr" rotWithShape="0">
              <a:schemeClr val="bg2">
                <a:alpha val="50000"/>
              </a:schemeClr>
            </a:outerShdw>
          </a:effectLst>
        </p:spPr>
        <p:txBody>
          <a:bodyPr/>
          <a:lstStyle/>
          <a:p>
            <a:pPr algn="ctr" eaLnBrk="1" hangingPunct="1">
              <a:lnSpc>
                <a:spcPct val="110000"/>
              </a:lnSpc>
              <a:defRPr/>
            </a:pPr>
            <a:r>
              <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4. 拷贝构造函数</a:t>
            </a:r>
            <a:endPar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849313" y="260350"/>
            <a:ext cx="5543550" cy="6256338"/>
          </a:xfrm>
          <a:prstGeom prst="rect">
            <a:avLst/>
          </a:prstGeom>
          <a:solidFill>
            <a:srgbClr val="D9FFD9"/>
          </a:solidFill>
          <a:ln w="9525"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85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class</a:t>
            </a:r>
            <a:r>
              <a:rPr lang="en-US" altLang="zh-CN" sz="2800" b="1">
                <a:latin typeface="Times New Roman" panose="02020603050405020304" pitchFamily="18" charset="0"/>
              </a:rPr>
              <a:t> cat {</a:t>
            </a:r>
            <a:endParaRPr lang="en-US" altLang="zh-CN" sz="2800" b="1">
              <a:latin typeface="Times New Roman" panose="02020603050405020304" pitchFamily="18" charset="0"/>
            </a:endParaRPr>
          </a:p>
          <a:p>
            <a:pPr eaLnBrk="1" hangingPunct="1">
              <a:lnSpc>
                <a:spcPct val="85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private</a:t>
            </a:r>
            <a:r>
              <a:rPr lang="en-US" altLang="zh-CN" sz="2800" b="1">
                <a:latin typeface="Times New Roman" panose="02020603050405020304" pitchFamily="18" charset="0"/>
              </a:rPr>
              <a:t>:</a:t>
            </a:r>
            <a:endParaRPr lang="en-US" altLang="zh-CN" sz="2800" b="1">
              <a:latin typeface="Times New Roman" panose="02020603050405020304" pitchFamily="18" charset="0"/>
            </a:endParaRPr>
          </a:p>
          <a:p>
            <a:pPr eaLnBrk="1" hangingPunct="1">
              <a:lnSpc>
                <a:spcPct val="85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  age;</a:t>
            </a:r>
            <a:endParaRPr lang="en-US" altLang="zh-CN" sz="2800" b="1">
              <a:latin typeface="Times New Roman" panose="02020603050405020304" pitchFamily="18" charset="0"/>
            </a:endParaRPr>
          </a:p>
          <a:p>
            <a:pPr eaLnBrk="1" hangingPunct="1">
              <a:lnSpc>
                <a:spcPct val="85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float</a:t>
            </a:r>
            <a:r>
              <a:rPr lang="en-US" altLang="zh-CN" sz="2800" b="1">
                <a:latin typeface="Times New Roman" panose="02020603050405020304" pitchFamily="18" charset="0"/>
              </a:rPr>
              <a:t>  weight;</a:t>
            </a:r>
            <a:endParaRPr lang="en-US" altLang="zh-CN" sz="2800" b="1">
              <a:latin typeface="Times New Roman" panose="02020603050405020304" pitchFamily="18" charset="0"/>
            </a:endParaRPr>
          </a:p>
          <a:p>
            <a:pPr eaLnBrk="1" hangingPunct="1">
              <a:lnSpc>
                <a:spcPct val="85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char</a:t>
            </a:r>
            <a:r>
              <a:rPr lang="en-US" altLang="zh-CN" sz="2800" b="1">
                <a:latin typeface="Times New Roman" panose="02020603050405020304" pitchFamily="18" charset="0"/>
              </a:rPr>
              <a:t>  *color;</a:t>
            </a:r>
            <a:endParaRPr lang="en-US" altLang="zh-CN" sz="2800" b="1">
              <a:latin typeface="Times New Roman" panose="02020603050405020304" pitchFamily="18" charset="0"/>
            </a:endParaRPr>
          </a:p>
          <a:p>
            <a:pPr eaLnBrk="1" hangingPunct="1">
              <a:lnSpc>
                <a:spcPct val="85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public</a:t>
            </a:r>
            <a:r>
              <a:rPr lang="en-US" altLang="zh-CN" sz="2800" b="1">
                <a:latin typeface="Times New Roman" panose="02020603050405020304" pitchFamily="18" charset="0"/>
              </a:rPr>
              <a:t>:</a:t>
            </a:r>
            <a:endParaRPr lang="en-US" altLang="zh-CN" sz="2800" b="1">
              <a:latin typeface="Times New Roman" panose="02020603050405020304" pitchFamily="18" charset="0"/>
            </a:endParaRPr>
          </a:p>
          <a:p>
            <a:pPr eaLnBrk="1" hangingPunct="1">
              <a:lnSpc>
                <a:spcPct val="85000"/>
              </a:lnSpc>
              <a:spcBef>
                <a:spcPct val="0"/>
              </a:spcBef>
              <a:buClrTx/>
              <a:buSzTx/>
              <a:buFontTx/>
              <a:buNone/>
            </a:pPr>
            <a:r>
              <a:rPr lang="en-US" altLang="zh-CN" sz="2800" b="1">
                <a:latin typeface="Times New Roman" panose="02020603050405020304" pitchFamily="18" charset="0"/>
              </a:rPr>
              <a:t>      cat( ); </a:t>
            </a:r>
            <a:endParaRPr lang="en-US" altLang="zh-CN" sz="2800" b="1">
              <a:latin typeface="Times New Roman" panose="02020603050405020304" pitchFamily="18" charset="0"/>
            </a:endParaRPr>
          </a:p>
          <a:p>
            <a:pPr eaLnBrk="1" hangingPunct="1">
              <a:lnSpc>
                <a:spcPct val="85000"/>
              </a:lnSpc>
              <a:spcBef>
                <a:spcPct val="0"/>
              </a:spcBef>
              <a:buClrTx/>
              <a:buSzTx/>
              <a:buFontTx/>
              <a:buNone/>
            </a:pPr>
            <a:r>
              <a:rPr lang="en-US" altLang="zh-CN" sz="2800" b="1">
                <a:latin typeface="Times New Roman" panose="02020603050405020304" pitchFamily="18" charset="0"/>
              </a:rPr>
              <a:t>      cat(cat &amp;); </a:t>
            </a:r>
            <a:endParaRPr lang="en-US" altLang="zh-CN" sz="2800" b="1">
              <a:latin typeface="Times New Roman" panose="02020603050405020304" pitchFamily="18" charset="0"/>
            </a:endParaRPr>
          </a:p>
          <a:p>
            <a:pPr eaLnBrk="1" hangingPunct="1">
              <a:lnSpc>
                <a:spcPct val="85000"/>
              </a:lnSpc>
              <a:spcBef>
                <a:spcPct val="0"/>
              </a:spcBef>
              <a:buClrTx/>
              <a:buSzTx/>
              <a:buFontTx/>
              <a:buNone/>
            </a:pPr>
            <a:r>
              <a:rPr lang="en-US" altLang="zh-CN" sz="2800" b="1">
                <a:solidFill>
                  <a:srgbClr val="0000FF"/>
                </a:solidFill>
                <a:latin typeface="Times New Roman" panose="02020603050405020304" pitchFamily="18" charset="0"/>
              </a:rPr>
              <a:t>      void</a:t>
            </a:r>
            <a:r>
              <a:rPr lang="en-US" altLang="zh-CN" sz="2800" b="1">
                <a:latin typeface="Times New Roman" panose="02020603050405020304" pitchFamily="18" charset="0"/>
              </a:rPr>
              <a:t> play();</a:t>
            </a:r>
            <a:endParaRPr lang="en-US" altLang="zh-CN" sz="2800" b="1">
              <a:latin typeface="Times New Roman" panose="02020603050405020304" pitchFamily="18" charset="0"/>
            </a:endParaRPr>
          </a:p>
          <a:p>
            <a:pPr eaLnBrk="1" hangingPunct="1">
              <a:lnSpc>
                <a:spcPct val="85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void</a:t>
            </a:r>
            <a:r>
              <a:rPr lang="en-US" altLang="zh-CN" sz="2800" b="1">
                <a:latin typeface="Times New Roman" panose="02020603050405020304" pitchFamily="18" charset="0"/>
              </a:rPr>
              <a:t> hunt();</a:t>
            </a:r>
            <a:endParaRPr lang="en-US" altLang="zh-CN" sz="2800" b="1">
              <a:latin typeface="Times New Roman" panose="02020603050405020304" pitchFamily="18" charset="0"/>
            </a:endParaRPr>
          </a:p>
          <a:p>
            <a:pPr eaLnBrk="1" hangingPunct="1">
              <a:lnSpc>
                <a:spcPct val="85000"/>
              </a:lnSpc>
              <a:spcBef>
                <a:spcPct val="0"/>
              </a:spcBef>
              <a:buClrTx/>
              <a:buSzTx/>
              <a:buFontTx/>
              <a:buNone/>
            </a:pPr>
            <a:r>
              <a:rPr lang="en-US" altLang="zh-CN" sz="2800" b="1">
                <a:latin typeface="Times New Roman" panose="02020603050405020304" pitchFamily="18" charset="0"/>
              </a:rPr>
              <a:t> }; </a:t>
            </a:r>
            <a:endParaRPr lang="en-US" altLang="zh-CN" sz="2800" b="1">
              <a:latin typeface="Times New Roman" panose="02020603050405020304" pitchFamily="18" charset="0"/>
            </a:endParaRPr>
          </a:p>
          <a:p>
            <a:pPr eaLnBrk="1" hangingPunct="1">
              <a:lnSpc>
                <a:spcPct val="85000"/>
              </a:lnSpc>
              <a:spcBef>
                <a:spcPct val="50000"/>
              </a:spcBef>
              <a:buClrTx/>
              <a:buSzTx/>
              <a:buFontTx/>
              <a:buNone/>
            </a:pPr>
            <a:r>
              <a:rPr lang="en-US" altLang="zh-CN" sz="2800" b="1">
                <a:latin typeface="Times New Roman" panose="02020603050405020304" pitchFamily="18" charset="0"/>
              </a:rPr>
              <a:t> cat::cat(cat &amp;other)</a:t>
            </a:r>
            <a:endParaRPr lang="en-US" altLang="zh-CN" sz="2800" b="1">
              <a:latin typeface="Times New Roman" panose="02020603050405020304" pitchFamily="18" charset="0"/>
            </a:endParaRPr>
          </a:p>
          <a:p>
            <a:pPr eaLnBrk="1" hangingPunct="1">
              <a:lnSpc>
                <a:spcPct val="85000"/>
              </a:lnSpc>
              <a:spcBef>
                <a:spcPct val="0"/>
              </a:spcBef>
              <a:buClrTx/>
              <a:buSzTx/>
              <a:buFontTx/>
              <a:buNone/>
            </a:pPr>
            <a:r>
              <a:rPr lang="en-US" altLang="zh-CN" sz="2800" b="1">
                <a:latin typeface="Times New Roman" panose="02020603050405020304" pitchFamily="18" charset="0"/>
              </a:rPr>
              <a:t> {   age = other.age;</a:t>
            </a:r>
            <a:endParaRPr lang="en-US" altLang="zh-CN" sz="2800" b="1">
              <a:latin typeface="Times New Roman" panose="02020603050405020304" pitchFamily="18" charset="0"/>
            </a:endParaRPr>
          </a:p>
          <a:p>
            <a:pPr eaLnBrk="1" hangingPunct="1">
              <a:lnSpc>
                <a:spcPct val="85000"/>
              </a:lnSpc>
              <a:spcBef>
                <a:spcPct val="0"/>
              </a:spcBef>
              <a:buClrTx/>
              <a:buSzTx/>
              <a:buFontTx/>
              <a:buNone/>
            </a:pPr>
            <a:r>
              <a:rPr lang="en-US" altLang="zh-CN" sz="2800" b="1">
                <a:latin typeface="Times New Roman" panose="02020603050405020304" pitchFamily="18" charset="0"/>
              </a:rPr>
              <a:t>      weight = other.weight;</a:t>
            </a:r>
            <a:endParaRPr lang="en-US" altLang="zh-CN" sz="2800" b="1">
              <a:latin typeface="Times New Roman" panose="02020603050405020304" pitchFamily="18" charset="0"/>
            </a:endParaRPr>
          </a:p>
          <a:p>
            <a:pPr eaLnBrk="1" hangingPunct="1">
              <a:lnSpc>
                <a:spcPct val="85000"/>
              </a:lnSpc>
              <a:spcBef>
                <a:spcPct val="0"/>
              </a:spcBef>
              <a:buClrTx/>
              <a:buSzTx/>
              <a:buFontTx/>
              <a:buNone/>
            </a:pPr>
            <a:r>
              <a:rPr lang="en-US" altLang="zh-CN" sz="2800" b="1">
                <a:latin typeface="Times New Roman" panose="02020603050405020304" pitchFamily="18" charset="0"/>
              </a:rPr>
              <a:t>      color = other.color;</a:t>
            </a:r>
            <a:endParaRPr lang="en-US" altLang="zh-CN" sz="2800" b="1">
              <a:latin typeface="Times New Roman" panose="02020603050405020304" pitchFamily="18" charset="0"/>
            </a:endParaRPr>
          </a:p>
          <a:p>
            <a:pPr eaLnBrk="1" hangingPunct="1">
              <a:lnSpc>
                <a:spcPct val="85000"/>
              </a:lnSpc>
              <a:spcBef>
                <a:spcPct val="0"/>
              </a:spcBef>
              <a:buClrTx/>
              <a:buSzTx/>
              <a:buFontTx/>
              <a:buNone/>
            </a:pPr>
            <a:r>
              <a:rPr lang="en-US" altLang="zh-CN" sz="2800" b="1">
                <a:latin typeface="Times New Roman" panose="02020603050405020304" pitchFamily="18" charset="0"/>
              </a:rPr>
              <a:t>  } </a:t>
            </a:r>
            <a:endParaRPr lang="en-US" altLang="zh-CN" sz="2800" b="1">
              <a:latin typeface="Times New Roman" panose="02020603050405020304" pitchFamily="18" charset="0"/>
            </a:endParaRPr>
          </a:p>
        </p:txBody>
      </p:sp>
      <p:sp>
        <p:nvSpPr>
          <p:cNvPr id="151555" name="Text Box 3"/>
          <p:cNvSpPr txBox="1">
            <a:spLocks noChangeArrowheads="1"/>
          </p:cNvSpPr>
          <p:nvPr/>
        </p:nvSpPr>
        <p:spPr bwMode="auto">
          <a:xfrm>
            <a:off x="3440113" y="2420938"/>
            <a:ext cx="3543300" cy="387350"/>
          </a:xfrm>
          <a:prstGeom prst="rect">
            <a:avLst/>
          </a:prstGeom>
          <a:solidFill>
            <a:schemeClr val="bg1"/>
          </a:solidFill>
          <a:ln w="38100">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80000"/>
              </a:lnSpc>
              <a:spcBef>
                <a:spcPct val="50000"/>
              </a:spcBef>
              <a:buClrTx/>
              <a:buSzTx/>
              <a:buFontTx/>
              <a:buNone/>
            </a:pPr>
            <a:r>
              <a:rPr lang="en-US" altLang="zh-CN" sz="2400" b="1" i="1"/>
              <a:t>//</a:t>
            </a:r>
            <a:r>
              <a:rPr lang="zh-CN" altLang="en-US" sz="2400" b="1" i="1"/>
              <a:t>默认构造函数</a:t>
            </a:r>
            <a:endParaRPr lang="zh-CN" altLang="en-US" sz="2400" b="1" i="1"/>
          </a:p>
        </p:txBody>
      </p:sp>
      <p:sp>
        <p:nvSpPr>
          <p:cNvPr id="151556" name="Text Box 4"/>
          <p:cNvSpPr txBox="1">
            <a:spLocks noChangeArrowheads="1"/>
          </p:cNvSpPr>
          <p:nvPr/>
        </p:nvSpPr>
        <p:spPr bwMode="auto">
          <a:xfrm>
            <a:off x="3440113" y="2924175"/>
            <a:ext cx="4191000" cy="387350"/>
          </a:xfrm>
          <a:prstGeom prst="rect">
            <a:avLst/>
          </a:prstGeom>
          <a:solidFill>
            <a:schemeClr val="bg1"/>
          </a:solidFill>
          <a:ln w="38100"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80000"/>
              </a:lnSpc>
              <a:spcBef>
                <a:spcPct val="50000"/>
              </a:spcBef>
              <a:buClrTx/>
              <a:buSzTx/>
              <a:buFontTx/>
              <a:buNone/>
            </a:pPr>
            <a:r>
              <a:rPr lang="en-US" altLang="zh-CN" sz="2400" b="1" i="1"/>
              <a:t>// </a:t>
            </a:r>
            <a:r>
              <a:rPr lang="zh-CN" altLang="en-US" sz="2400" b="1" i="1"/>
              <a:t>拷贝构造函数的声明</a:t>
            </a:r>
            <a:endParaRPr lang="zh-CN" altLang="en-US" sz="2400" b="1" i="1"/>
          </a:p>
        </p:txBody>
      </p:sp>
      <p:sp>
        <p:nvSpPr>
          <p:cNvPr id="151557" name="Text Box 5"/>
          <p:cNvSpPr txBox="1">
            <a:spLocks noChangeArrowheads="1"/>
          </p:cNvSpPr>
          <p:nvPr/>
        </p:nvSpPr>
        <p:spPr bwMode="auto">
          <a:xfrm>
            <a:off x="4521200" y="4581525"/>
            <a:ext cx="4824413" cy="387350"/>
          </a:xfrm>
          <a:prstGeom prst="rect">
            <a:avLst/>
          </a:prstGeom>
          <a:solidFill>
            <a:schemeClr val="bg1"/>
          </a:solidFill>
          <a:ln w="38100"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80000"/>
              </a:lnSpc>
              <a:spcBef>
                <a:spcPct val="50000"/>
              </a:spcBef>
              <a:buClrTx/>
              <a:buSzTx/>
              <a:buFontTx/>
              <a:buNone/>
            </a:pPr>
            <a:r>
              <a:rPr lang="en-US" altLang="zh-CN" sz="2400" b="1" i="1"/>
              <a:t>// </a:t>
            </a:r>
            <a:r>
              <a:rPr lang="zh-CN" altLang="en-US" sz="2400" b="1" i="1"/>
              <a:t>拷贝构造函数的定义（外联）</a:t>
            </a:r>
            <a:endParaRPr lang="zh-CN" altLang="en-US" sz="2400" b="1" i="1"/>
          </a:p>
        </p:txBody>
      </p:sp>
      <p:sp>
        <p:nvSpPr>
          <p:cNvPr id="151559" name="AutoShape 7">
            <a:hlinkClick r:id="" action="ppaction://noaction" highlightClick="1"/>
          </p:cNvPr>
          <p:cNvSpPr>
            <a:spLocks noChangeArrowheads="1"/>
          </p:cNvSpPr>
          <p:nvPr/>
        </p:nvSpPr>
        <p:spPr bwMode="auto">
          <a:xfrm>
            <a:off x="7761288" y="549275"/>
            <a:ext cx="1223962" cy="936625"/>
          </a:xfrm>
          <a:prstGeom prst="actionButtonBlank">
            <a:avLst/>
          </a:prstGeom>
          <a:gradFill rotWithShape="1">
            <a:gsLst>
              <a:gs pos="0">
                <a:srgbClr val="0000FF"/>
              </a:gs>
              <a:gs pos="100000">
                <a:srgbClr val="0000FF">
                  <a:gamma/>
                  <a:shade val="46275"/>
                  <a:invGamma/>
                </a:srgbClr>
              </a:gs>
            </a:gsLst>
            <a:path path="rect">
              <a:fillToRect l="50000" t="50000" r="50000" b="50000"/>
            </a:path>
          </a:gradFill>
          <a:ln w="9525">
            <a:solidFill>
              <a:srgbClr val="008000"/>
            </a:solidFill>
            <a:miter lim="800000"/>
            <a:headEnd type="none" w="sm" len="sm"/>
            <a:tailEnd type="none" w="sm" len="sm"/>
          </a:ln>
          <a:effectLst/>
        </p:spPr>
        <p:txBody>
          <a:bodyPr wrap="none" anchor="ctr"/>
          <a:lstStyle/>
          <a:p>
            <a:pPr algn="ctr" eaLnBrk="1" hangingPunct="1">
              <a:lnSpc>
                <a:spcPct val="80000"/>
              </a:lnSpc>
              <a:defRPr/>
            </a:pPr>
            <a:r>
              <a:rPr lang="zh-CN" altLang="en-US" sz="4000" b="1">
                <a:solidFill>
                  <a:schemeClr val="bg1"/>
                </a:solidFill>
                <a:effectLst>
                  <a:outerShdw blurRad="38100" dist="38100" dir="2700000" algn="tl">
                    <a:srgbClr val="000000"/>
                  </a:outerShdw>
                </a:effectLst>
                <a:ea typeface="黑体" panose="02010609060101010101" pitchFamily="2" charset="-122"/>
              </a:rPr>
              <a:t>例</a:t>
            </a:r>
            <a:endParaRPr lang="zh-CN" altLang="en-US" sz="4000" b="1">
              <a:solidFill>
                <a:schemeClr val="bg1"/>
              </a:solidFill>
              <a:effectLst>
                <a:outerShdw blurRad="38100" dist="38100" dir="2700000" algn="tl">
                  <a:srgbClr val="000000"/>
                </a:outerShdw>
              </a:effectLst>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51559"/>
                                        </p:tgtEl>
                                        <p:attrNameLst>
                                          <p:attrName>style.visibility</p:attrName>
                                        </p:attrNameLst>
                                      </p:cBhvr>
                                      <p:to>
                                        <p:strVal val="visible"/>
                                      </p:to>
                                    </p:set>
                                    <p:anim calcmode="lin" valueType="num">
                                      <p:cBhvr>
                                        <p:cTn id="7" dur="500" fill="hold"/>
                                        <p:tgtEl>
                                          <p:spTgt spid="151559"/>
                                        </p:tgtEl>
                                        <p:attrNameLst>
                                          <p:attrName>ppt_w</p:attrName>
                                        </p:attrNameLst>
                                      </p:cBhvr>
                                      <p:tavLst>
                                        <p:tav tm="0">
                                          <p:val>
                                            <p:fltVal val="0"/>
                                          </p:val>
                                        </p:tav>
                                        <p:tav tm="100000">
                                          <p:val>
                                            <p:strVal val="#ppt_w"/>
                                          </p:val>
                                        </p:tav>
                                      </p:tavLst>
                                    </p:anim>
                                    <p:anim calcmode="lin" valueType="num">
                                      <p:cBhvr>
                                        <p:cTn id="8" dur="500" fill="hold"/>
                                        <p:tgtEl>
                                          <p:spTgt spid="151559"/>
                                        </p:tgtEl>
                                        <p:attrNameLst>
                                          <p:attrName>ppt_h</p:attrName>
                                        </p:attrNameLst>
                                      </p:cBhvr>
                                      <p:tavLst>
                                        <p:tav tm="0">
                                          <p:val>
                                            <p:fltVal val="0"/>
                                          </p:val>
                                        </p:tav>
                                        <p:tav tm="100000">
                                          <p:val>
                                            <p:strVal val="#ppt_h"/>
                                          </p:val>
                                        </p:tav>
                                      </p:tavLst>
                                    </p:anim>
                                    <p:anim calcmode="lin" valueType="num">
                                      <p:cBhvr>
                                        <p:cTn id="9" dur="500" fill="hold"/>
                                        <p:tgtEl>
                                          <p:spTgt spid="151559"/>
                                        </p:tgtEl>
                                        <p:attrNameLst>
                                          <p:attrName>style.rotation</p:attrName>
                                        </p:attrNameLst>
                                      </p:cBhvr>
                                      <p:tavLst>
                                        <p:tav tm="0">
                                          <p:val>
                                            <p:fltVal val="360"/>
                                          </p:val>
                                        </p:tav>
                                        <p:tav tm="100000">
                                          <p:val>
                                            <p:fltVal val="0"/>
                                          </p:val>
                                        </p:tav>
                                      </p:tavLst>
                                    </p:anim>
                                    <p:animEffect transition="in" filter="fade">
                                      <p:cBhvr>
                                        <p:cTn id="10" dur="500"/>
                                        <p:tgtEl>
                                          <p:spTgt spid="151559"/>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151555"/>
                                        </p:tgtEl>
                                        <p:attrNameLst>
                                          <p:attrName>style.visibility</p:attrName>
                                        </p:attrNameLst>
                                      </p:cBhvr>
                                      <p:to>
                                        <p:strVal val="visible"/>
                                      </p:to>
                                    </p:set>
                                    <p:anim calcmode="lin" valueType="num">
                                      <p:cBhvr>
                                        <p:cTn id="15" dur="500" fill="hold"/>
                                        <p:tgtEl>
                                          <p:spTgt spid="151555"/>
                                        </p:tgtEl>
                                        <p:attrNameLst>
                                          <p:attrName>ppt_x</p:attrName>
                                        </p:attrNameLst>
                                      </p:cBhvr>
                                      <p:tavLst>
                                        <p:tav tm="0">
                                          <p:val>
                                            <p:strVal val="#ppt_x-#ppt_w/2"/>
                                          </p:val>
                                        </p:tav>
                                        <p:tav tm="100000">
                                          <p:val>
                                            <p:strVal val="#ppt_x"/>
                                          </p:val>
                                        </p:tav>
                                      </p:tavLst>
                                    </p:anim>
                                    <p:anim calcmode="lin" valueType="num">
                                      <p:cBhvr>
                                        <p:cTn id="16" dur="500" fill="hold"/>
                                        <p:tgtEl>
                                          <p:spTgt spid="151555"/>
                                        </p:tgtEl>
                                        <p:attrNameLst>
                                          <p:attrName>ppt_y</p:attrName>
                                        </p:attrNameLst>
                                      </p:cBhvr>
                                      <p:tavLst>
                                        <p:tav tm="0">
                                          <p:val>
                                            <p:strVal val="#ppt_y"/>
                                          </p:val>
                                        </p:tav>
                                        <p:tav tm="100000">
                                          <p:val>
                                            <p:strVal val="#ppt_y"/>
                                          </p:val>
                                        </p:tav>
                                      </p:tavLst>
                                    </p:anim>
                                    <p:anim calcmode="lin" valueType="num">
                                      <p:cBhvr>
                                        <p:cTn id="17" dur="500" fill="hold"/>
                                        <p:tgtEl>
                                          <p:spTgt spid="151555"/>
                                        </p:tgtEl>
                                        <p:attrNameLst>
                                          <p:attrName>ppt_w</p:attrName>
                                        </p:attrNameLst>
                                      </p:cBhvr>
                                      <p:tavLst>
                                        <p:tav tm="0">
                                          <p:val>
                                            <p:fltVal val="0"/>
                                          </p:val>
                                        </p:tav>
                                        <p:tav tm="100000">
                                          <p:val>
                                            <p:strVal val="#ppt_w"/>
                                          </p:val>
                                        </p:tav>
                                      </p:tavLst>
                                    </p:anim>
                                    <p:anim calcmode="lin" valueType="num">
                                      <p:cBhvr>
                                        <p:cTn id="18" dur="500" fill="hold"/>
                                        <p:tgtEl>
                                          <p:spTgt spid="151555"/>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151556"/>
                                        </p:tgtEl>
                                        <p:attrNameLst>
                                          <p:attrName>style.visibility</p:attrName>
                                        </p:attrNameLst>
                                      </p:cBhvr>
                                      <p:to>
                                        <p:strVal val="visible"/>
                                      </p:to>
                                    </p:set>
                                    <p:anim calcmode="lin" valueType="num">
                                      <p:cBhvr>
                                        <p:cTn id="23" dur="500" fill="hold"/>
                                        <p:tgtEl>
                                          <p:spTgt spid="151556"/>
                                        </p:tgtEl>
                                        <p:attrNameLst>
                                          <p:attrName>ppt_x</p:attrName>
                                        </p:attrNameLst>
                                      </p:cBhvr>
                                      <p:tavLst>
                                        <p:tav tm="0">
                                          <p:val>
                                            <p:strVal val="#ppt_x-#ppt_w/2"/>
                                          </p:val>
                                        </p:tav>
                                        <p:tav tm="100000">
                                          <p:val>
                                            <p:strVal val="#ppt_x"/>
                                          </p:val>
                                        </p:tav>
                                      </p:tavLst>
                                    </p:anim>
                                    <p:anim calcmode="lin" valueType="num">
                                      <p:cBhvr>
                                        <p:cTn id="24" dur="500" fill="hold"/>
                                        <p:tgtEl>
                                          <p:spTgt spid="151556"/>
                                        </p:tgtEl>
                                        <p:attrNameLst>
                                          <p:attrName>ppt_y</p:attrName>
                                        </p:attrNameLst>
                                      </p:cBhvr>
                                      <p:tavLst>
                                        <p:tav tm="0">
                                          <p:val>
                                            <p:strVal val="#ppt_y"/>
                                          </p:val>
                                        </p:tav>
                                        <p:tav tm="100000">
                                          <p:val>
                                            <p:strVal val="#ppt_y"/>
                                          </p:val>
                                        </p:tav>
                                      </p:tavLst>
                                    </p:anim>
                                    <p:anim calcmode="lin" valueType="num">
                                      <p:cBhvr>
                                        <p:cTn id="25" dur="500" fill="hold"/>
                                        <p:tgtEl>
                                          <p:spTgt spid="151556"/>
                                        </p:tgtEl>
                                        <p:attrNameLst>
                                          <p:attrName>ppt_w</p:attrName>
                                        </p:attrNameLst>
                                      </p:cBhvr>
                                      <p:tavLst>
                                        <p:tav tm="0">
                                          <p:val>
                                            <p:fltVal val="0"/>
                                          </p:val>
                                        </p:tav>
                                        <p:tav tm="100000">
                                          <p:val>
                                            <p:strVal val="#ppt_w"/>
                                          </p:val>
                                        </p:tav>
                                      </p:tavLst>
                                    </p:anim>
                                    <p:anim calcmode="lin" valueType="num">
                                      <p:cBhvr>
                                        <p:cTn id="26" dur="500" fill="hold"/>
                                        <p:tgtEl>
                                          <p:spTgt spid="151556"/>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151557"/>
                                        </p:tgtEl>
                                        <p:attrNameLst>
                                          <p:attrName>style.visibility</p:attrName>
                                        </p:attrNameLst>
                                      </p:cBhvr>
                                      <p:to>
                                        <p:strVal val="visible"/>
                                      </p:to>
                                    </p:set>
                                    <p:anim calcmode="lin" valueType="num">
                                      <p:cBhvr>
                                        <p:cTn id="31" dur="500" fill="hold"/>
                                        <p:tgtEl>
                                          <p:spTgt spid="151557"/>
                                        </p:tgtEl>
                                        <p:attrNameLst>
                                          <p:attrName>ppt_x</p:attrName>
                                        </p:attrNameLst>
                                      </p:cBhvr>
                                      <p:tavLst>
                                        <p:tav tm="0">
                                          <p:val>
                                            <p:strVal val="#ppt_x-#ppt_w/2"/>
                                          </p:val>
                                        </p:tav>
                                        <p:tav tm="100000">
                                          <p:val>
                                            <p:strVal val="#ppt_x"/>
                                          </p:val>
                                        </p:tav>
                                      </p:tavLst>
                                    </p:anim>
                                    <p:anim calcmode="lin" valueType="num">
                                      <p:cBhvr>
                                        <p:cTn id="32" dur="500" fill="hold"/>
                                        <p:tgtEl>
                                          <p:spTgt spid="151557"/>
                                        </p:tgtEl>
                                        <p:attrNameLst>
                                          <p:attrName>ppt_y</p:attrName>
                                        </p:attrNameLst>
                                      </p:cBhvr>
                                      <p:tavLst>
                                        <p:tav tm="0">
                                          <p:val>
                                            <p:strVal val="#ppt_y"/>
                                          </p:val>
                                        </p:tav>
                                        <p:tav tm="100000">
                                          <p:val>
                                            <p:strVal val="#ppt_y"/>
                                          </p:val>
                                        </p:tav>
                                      </p:tavLst>
                                    </p:anim>
                                    <p:anim calcmode="lin" valueType="num">
                                      <p:cBhvr>
                                        <p:cTn id="33" dur="500" fill="hold"/>
                                        <p:tgtEl>
                                          <p:spTgt spid="151557"/>
                                        </p:tgtEl>
                                        <p:attrNameLst>
                                          <p:attrName>ppt_w</p:attrName>
                                        </p:attrNameLst>
                                      </p:cBhvr>
                                      <p:tavLst>
                                        <p:tav tm="0">
                                          <p:val>
                                            <p:fltVal val="0"/>
                                          </p:val>
                                        </p:tav>
                                        <p:tav tm="100000">
                                          <p:val>
                                            <p:strVal val="#ppt_w"/>
                                          </p:val>
                                        </p:tav>
                                      </p:tavLst>
                                    </p:anim>
                                    <p:anim calcmode="lin" valueType="num">
                                      <p:cBhvr>
                                        <p:cTn id="34" dur="500" fill="hold"/>
                                        <p:tgtEl>
                                          <p:spTgt spid="15155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5" grpId="0" animBg="1"/>
      <p:bldP spid="151556" grpId="0" animBg="1"/>
      <p:bldP spid="151557" grpId="0" animBg="1"/>
      <p:bldP spid="151559" grpId="0" animBg="1"/>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2579" name="Rectangle 3"/>
          <p:cNvSpPr>
            <a:spLocks noGrp="1" noChangeArrowheads="1"/>
          </p:cNvSpPr>
          <p:nvPr>
            <p:ph type="body" idx="1"/>
          </p:nvPr>
        </p:nvSpPr>
        <p:spPr>
          <a:xfrm>
            <a:off x="200025" y="1125538"/>
            <a:ext cx="9432925" cy="4572000"/>
          </a:xfrm>
        </p:spPr>
        <p:txBody>
          <a:bodyPr/>
          <a:lstStyle/>
          <a:p>
            <a:pPr marL="0" indent="762000" algn="just" eaLnBrk="1" hangingPunct="1">
              <a:spcBef>
                <a:spcPct val="0"/>
              </a:spcBef>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① </a:t>
            </a:r>
            <a:r>
              <a:rPr lang="zh-CN" altLang="en-US" sz="2600" b="1" dirty="0">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用类的一个对象初始化另一个对象</a:t>
            </a:r>
            <a:endParaRPr lang="zh-CN" altLang="en-US" sz="2600" b="1" dirty="0">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marL="0" indent="762000" algn="just" eaLnBrk="1" hangingPunct="1">
              <a:spcBef>
                <a:spcPct val="0"/>
              </a:spcBef>
              <a:buClr>
                <a:srgbClr val="FF0000"/>
              </a:buClr>
              <a:buFont typeface="Wingdings" panose="05000000000000000000" pitchFamily="2" charset="2"/>
              <a:buNone/>
              <a:defRPr/>
            </a:pPr>
            <a:r>
              <a:rPr lang="en-US" altLang="zh-CN" sz="2600" b="1" dirty="0">
                <a:solidFill>
                  <a:srgbClr val="000000"/>
                </a:solidFill>
                <a:effectLst>
                  <a:outerShdw blurRad="38100" dist="38100" dir="2700000" algn="tl">
                    <a:srgbClr val="C0C0C0"/>
                  </a:outerShdw>
                </a:effectLst>
                <a:latin typeface="Times New Roman" panose="02020603050405020304" pitchFamily="18" charset="0"/>
              </a:rPr>
              <a:t>cat  cat1;</a:t>
            </a:r>
            <a:r>
              <a:rPr lang="en-US" altLang="zh-CN" sz="2600" b="1" dirty="0">
                <a:solidFill>
                  <a:srgbClr val="000000"/>
                </a:solidFill>
                <a:effectLst>
                  <a:outerShdw blurRad="38100" dist="38100" dir="2700000" algn="tl">
                    <a:srgbClr val="C0C0C0"/>
                  </a:outerShdw>
                </a:effectLst>
                <a:latin typeface="宋体" panose="02010600030101010101" pitchFamily="2" charset="-122"/>
              </a:rPr>
              <a:t> </a:t>
            </a: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r>
              <a:rPr lang="en-US" altLang="zh-CN" sz="2600" b="1" dirty="0">
                <a:solidFill>
                  <a:srgbClr val="000000"/>
                </a:solidFill>
                <a:effectLst>
                  <a:outerShdw blurRad="38100" dist="38100" dir="2700000" algn="tl">
                    <a:srgbClr val="C0C0C0"/>
                  </a:outerShdw>
                </a:effectLst>
                <a:latin typeface="Times New Roman" panose="02020603050405020304" pitchFamily="18" charset="0"/>
              </a:rPr>
              <a:t>cat cat2(cat1);</a:t>
            </a:r>
            <a:r>
              <a:rPr lang="en-US" altLang="zh-CN" sz="2600" b="1" dirty="0">
                <a:solidFill>
                  <a:srgbClr val="000000"/>
                </a:solidFill>
                <a:effectLst>
                  <a:outerShdw blurRad="38100" dist="38100" dir="2700000" algn="tl">
                    <a:srgbClr val="C0C0C0"/>
                  </a:outerShdw>
                </a:effectLst>
                <a:latin typeface="宋体" panose="02010600030101010101" pitchFamily="2" charset="-122"/>
              </a:rPr>
              <a:t>  </a:t>
            </a:r>
            <a:r>
              <a:rPr lang="en-US" altLang="zh-CN" sz="2600" b="1" i="1" dirty="0">
                <a:solidFill>
                  <a:srgbClr val="008000"/>
                </a:solidFill>
                <a:effectLst>
                  <a:outerShdw blurRad="38100" dist="38100" dir="2700000" algn="tl">
                    <a:srgbClr val="C0C0C0"/>
                  </a:outerShdw>
                </a:effectLst>
                <a:latin typeface="宋体" panose="02010600030101010101" pitchFamily="2" charset="-122"/>
              </a:rPr>
              <a:t>// </a:t>
            </a:r>
            <a:r>
              <a:rPr lang="zh-CN" altLang="en-US" sz="2600" b="1" i="1" dirty="0">
                <a:solidFill>
                  <a:srgbClr val="008000"/>
                </a:solidFill>
                <a:effectLst>
                  <a:outerShdw blurRad="38100" dist="38100" dir="2700000" algn="tl">
                    <a:srgbClr val="C0C0C0"/>
                  </a:outerShdw>
                </a:effectLst>
                <a:latin typeface="宋体" panose="02010600030101010101" pitchFamily="2" charset="-122"/>
              </a:rPr>
              <a:t>创建 </a:t>
            </a:r>
            <a:r>
              <a:rPr lang="en-US" altLang="zh-CN" sz="2600" b="1" i="1" dirty="0">
                <a:solidFill>
                  <a:srgbClr val="008000"/>
                </a:solidFill>
                <a:effectLst>
                  <a:outerShdw blurRad="38100" dist="38100" dir="2700000" algn="tl">
                    <a:srgbClr val="C0C0C0"/>
                  </a:outerShdw>
                </a:effectLst>
                <a:latin typeface="宋体" panose="02010600030101010101" pitchFamily="2" charset="-122"/>
              </a:rPr>
              <a:t>cat2</a:t>
            </a:r>
            <a:r>
              <a:rPr lang="zh-CN" altLang="en-US" sz="2600" b="1" i="1" dirty="0">
                <a:solidFill>
                  <a:srgbClr val="008000"/>
                </a:solidFill>
                <a:effectLst>
                  <a:outerShdw blurRad="38100" dist="38100" dir="2700000" algn="tl">
                    <a:srgbClr val="C0C0C0"/>
                  </a:outerShdw>
                </a:effectLst>
                <a:latin typeface="宋体" panose="02010600030101010101" pitchFamily="2" charset="-122"/>
              </a:rPr>
              <a:t>时系统自动调用拷贝构造函数，用</a:t>
            </a:r>
            <a:r>
              <a:rPr lang="en-US" altLang="zh-CN" sz="2600" b="1" i="1" dirty="0">
                <a:solidFill>
                  <a:srgbClr val="008000"/>
                </a:solidFill>
                <a:effectLst>
                  <a:outerShdw blurRad="38100" dist="38100" dir="2700000" algn="tl">
                    <a:srgbClr val="C0C0C0"/>
                  </a:outerShdw>
                </a:effectLst>
                <a:latin typeface="宋体" panose="02010600030101010101" pitchFamily="2" charset="-122"/>
              </a:rPr>
              <a:t>cat1</a:t>
            </a:r>
            <a:r>
              <a:rPr lang="zh-CN" altLang="en-US" sz="2600" b="1" i="1" dirty="0">
                <a:solidFill>
                  <a:srgbClr val="008000"/>
                </a:solidFill>
                <a:effectLst>
                  <a:outerShdw blurRad="38100" dist="38100" dir="2700000" algn="tl">
                    <a:srgbClr val="C0C0C0"/>
                  </a:outerShdw>
                </a:effectLst>
                <a:latin typeface="宋体" panose="02010600030101010101" pitchFamily="2" charset="-122"/>
              </a:rPr>
              <a:t>初始化</a:t>
            </a:r>
            <a:r>
              <a:rPr lang="en-US" altLang="zh-CN" sz="2600" b="1" i="1" dirty="0">
                <a:solidFill>
                  <a:srgbClr val="008000"/>
                </a:solidFill>
                <a:effectLst>
                  <a:outerShdw blurRad="38100" dist="38100" dir="2700000" algn="tl">
                    <a:srgbClr val="C0C0C0"/>
                  </a:outerShdw>
                </a:effectLst>
                <a:latin typeface="宋体" panose="02010600030101010101" pitchFamily="2" charset="-122"/>
              </a:rPr>
              <a:t>cat2。</a:t>
            </a:r>
            <a:endParaRPr lang="en-US" altLang="zh-CN" sz="2600" b="1" i="1" dirty="0">
              <a:solidFill>
                <a:srgbClr val="008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50000"/>
              </a:spcBef>
              <a:buClr>
                <a:srgbClr val="FF0000"/>
              </a:buClr>
              <a:buFont typeface="Wingdings" panose="05000000000000000000" pitchFamily="2" charset="2"/>
              <a:buNone/>
              <a:defRPr/>
            </a:pPr>
            <a:r>
              <a:rPr lang="en-US" altLang="zh-CN" sz="2600" b="1" dirty="0">
                <a:solidFill>
                  <a:srgbClr val="000000"/>
                </a:solidFill>
                <a:effectLst>
                  <a:outerShdw blurRad="38100" dist="38100" dir="2700000" algn="tl">
                    <a:srgbClr val="C0C0C0"/>
                  </a:outerShdw>
                </a:effectLst>
                <a:latin typeface="宋体" panose="02010600030101010101" pitchFamily="2" charset="-122"/>
              </a:rPr>
              <a:t>② </a:t>
            </a:r>
            <a:r>
              <a:rPr lang="zh-CN" altLang="en-US" sz="2600" b="1" dirty="0">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用类的一个对象初始化另一个对象时的另外一种形式</a:t>
            </a:r>
            <a:endParaRPr lang="zh-CN" altLang="en-US" sz="2600" b="1" dirty="0">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marL="0" indent="762000" algn="just" eaLnBrk="1" hangingPunct="1">
              <a:spcBef>
                <a:spcPct val="0"/>
              </a:spcBef>
              <a:buClr>
                <a:srgbClr val="FF0000"/>
              </a:buClr>
              <a:buFont typeface="Wingdings" panose="05000000000000000000" pitchFamily="2" charset="2"/>
              <a:buNone/>
              <a:defRPr/>
            </a:pPr>
            <a:r>
              <a:rPr lang="en-US" altLang="zh-CN" sz="2600" b="1" dirty="0">
                <a:solidFill>
                  <a:srgbClr val="000000"/>
                </a:solidFill>
                <a:effectLst>
                  <a:outerShdw blurRad="38100" dist="38100" dir="2700000" algn="tl">
                    <a:srgbClr val="C0C0C0"/>
                  </a:outerShdw>
                </a:effectLst>
                <a:latin typeface="Times New Roman" panose="02020603050405020304" pitchFamily="18" charset="0"/>
              </a:rPr>
              <a:t>cat cat2=cat1;</a:t>
            </a:r>
            <a:r>
              <a:rPr lang="en-US" altLang="zh-CN" sz="2600" b="1" dirty="0">
                <a:solidFill>
                  <a:srgbClr val="000000"/>
                </a:solidFill>
                <a:effectLst>
                  <a:outerShdw blurRad="38100" dist="38100" dir="2700000" algn="tl">
                    <a:srgbClr val="C0C0C0"/>
                  </a:outerShdw>
                </a:effectLst>
                <a:latin typeface="宋体" panose="02010600030101010101" pitchFamily="2" charset="-122"/>
              </a:rPr>
              <a:t>   </a:t>
            </a:r>
            <a:r>
              <a:rPr lang="en-US" altLang="zh-CN" sz="2600" b="1" i="1" dirty="0">
                <a:solidFill>
                  <a:srgbClr val="008000"/>
                </a:solidFill>
                <a:effectLst>
                  <a:outerShdw blurRad="38100" dist="38100" dir="2700000" algn="tl">
                    <a:srgbClr val="C0C0C0"/>
                  </a:outerShdw>
                </a:effectLst>
                <a:latin typeface="宋体" panose="02010600030101010101" pitchFamily="2" charset="-122"/>
              </a:rPr>
              <a:t>// </a:t>
            </a:r>
            <a:r>
              <a:rPr lang="zh-CN" altLang="en-US" sz="2600" b="1" i="1" dirty="0">
                <a:solidFill>
                  <a:srgbClr val="008000"/>
                </a:solidFill>
                <a:effectLst>
                  <a:outerShdw blurRad="38100" dist="38100" dir="2700000" algn="tl">
                    <a:srgbClr val="C0C0C0"/>
                  </a:outerShdw>
                </a:effectLst>
                <a:latin typeface="宋体" panose="02010600030101010101" pitchFamily="2" charset="-122"/>
              </a:rPr>
              <a:t>注意并非 </a:t>
            </a:r>
            <a:r>
              <a:rPr lang="en-US" altLang="zh-CN" sz="2600" b="1" i="1" dirty="0">
                <a:solidFill>
                  <a:srgbClr val="008000"/>
                </a:solidFill>
                <a:effectLst>
                  <a:outerShdw blurRad="38100" dist="38100" dir="2700000" algn="tl">
                    <a:srgbClr val="C0C0C0"/>
                  </a:outerShdw>
                </a:effectLst>
                <a:latin typeface="Times New Roman" panose="02020603050405020304" pitchFamily="18" charset="0"/>
              </a:rPr>
              <a:t>cat cat1,cat2; cat2=cat1;</a:t>
            </a:r>
            <a:endParaRPr lang="en-US" altLang="zh-CN" sz="2600" b="1" i="1" dirty="0">
              <a:solidFill>
                <a:srgbClr val="008000"/>
              </a:solidFill>
              <a:effectLst>
                <a:outerShdw blurRad="38100" dist="38100" dir="2700000" algn="tl">
                  <a:srgbClr val="C0C0C0"/>
                </a:outerShdw>
              </a:effectLst>
              <a:latin typeface="Times New Roman" panose="02020603050405020304" pitchFamily="18" charset="0"/>
            </a:endParaRPr>
          </a:p>
          <a:p>
            <a:pPr marL="0" indent="762000" algn="just" eaLnBrk="1" hangingPunct="1">
              <a:spcBef>
                <a:spcPct val="50000"/>
              </a:spcBef>
              <a:buClr>
                <a:srgbClr val="FF0000"/>
              </a:buClr>
              <a:buFont typeface="Wingdings" panose="05000000000000000000" pitchFamily="2" charset="2"/>
              <a:buNone/>
              <a:defRPr/>
            </a:pPr>
            <a:r>
              <a:rPr lang="en-US" altLang="zh-CN" sz="2600" b="1" dirty="0">
                <a:solidFill>
                  <a:srgbClr val="000000"/>
                </a:solidFill>
                <a:effectLst>
                  <a:outerShdw blurRad="38100" dist="38100" dir="2700000" algn="tl">
                    <a:srgbClr val="C0C0C0"/>
                  </a:outerShdw>
                </a:effectLst>
                <a:latin typeface="宋体" panose="02010600030101010101" pitchFamily="2" charset="-122"/>
              </a:rPr>
              <a:t>③ </a:t>
            </a:r>
            <a:r>
              <a:rPr lang="zh-CN" altLang="en-US" sz="2600" b="1" dirty="0">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对象作为函数参数传递时，调用拷贝构造函数</a:t>
            </a:r>
            <a:r>
              <a:rPr lang="zh-CN" altLang="en-US" sz="2600" b="1" dirty="0">
                <a:solidFill>
                  <a:srgbClr val="000000"/>
                </a:solidFill>
                <a:effectLst>
                  <a:outerShdw blurRad="38100" dist="38100" dir="2700000" algn="tl">
                    <a:srgbClr val="C0C0C0"/>
                  </a:outerShdw>
                </a:effectLst>
                <a:latin typeface="宋体" panose="02010600030101010101" pitchFamily="2" charset="-122"/>
              </a:rPr>
              <a:t>。</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r>
              <a:rPr lang="en-GB" altLang="zh-CN" sz="2600" b="1" dirty="0">
                <a:solidFill>
                  <a:srgbClr val="000000"/>
                </a:solidFill>
                <a:effectLst>
                  <a:outerShdw blurRad="38100" dist="38100" dir="2700000" algn="tl">
                    <a:srgbClr val="C0C0C0"/>
                  </a:outerShdw>
                </a:effectLst>
                <a:latin typeface="Times New Roman" panose="02020603050405020304" pitchFamily="18" charset="0"/>
              </a:rPr>
              <a:t>f(</a:t>
            </a:r>
            <a:r>
              <a:rPr lang="en-US" altLang="zh-CN" sz="2600" b="1" dirty="0">
                <a:solidFill>
                  <a:srgbClr val="000000"/>
                </a:solidFill>
                <a:effectLst>
                  <a:outerShdw blurRad="38100" dist="38100" dir="2700000" algn="tl">
                    <a:srgbClr val="C0C0C0"/>
                  </a:outerShdw>
                </a:effectLst>
                <a:latin typeface="Times New Roman" panose="02020603050405020304" pitchFamily="18" charset="0"/>
              </a:rPr>
              <a:t>cat</a:t>
            </a:r>
            <a:r>
              <a:rPr lang="en-GB" altLang="zh-CN" sz="2600" b="1" dirty="0">
                <a:solidFill>
                  <a:srgbClr val="000000"/>
                </a:solidFill>
                <a:effectLst>
                  <a:outerShdw blurRad="38100" dist="38100" dir="2700000" algn="tl">
                    <a:srgbClr val="C0C0C0"/>
                  </a:outerShdw>
                </a:effectLst>
                <a:latin typeface="Times New Roman" panose="02020603050405020304" pitchFamily="18" charset="0"/>
              </a:rPr>
              <a:t> a){ }</a:t>
            </a:r>
            <a:r>
              <a:rPr lang="en-GB" altLang="zh-CN" sz="2600" b="1" dirty="0">
                <a:solidFill>
                  <a:srgbClr val="000000"/>
                </a:solidFill>
                <a:effectLst>
                  <a:outerShdw blurRad="38100" dist="38100" dir="2700000" algn="tl">
                    <a:srgbClr val="C0C0C0"/>
                  </a:outerShdw>
                </a:effectLst>
                <a:latin typeface="宋体" panose="02010600030101010101" pitchFamily="2" charset="-122"/>
              </a:rPr>
              <a:t>     </a:t>
            </a:r>
            <a:r>
              <a:rPr lang="en-GB" altLang="zh-CN" sz="2600" b="1" i="1" dirty="0">
                <a:solidFill>
                  <a:srgbClr val="008000"/>
                </a:solidFill>
                <a:effectLst>
                  <a:outerShdw blurRad="38100" dist="38100" dir="2700000" algn="tl">
                    <a:srgbClr val="C0C0C0"/>
                  </a:outerShdw>
                </a:effectLst>
                <a:latin typeface="宋体" panose="02010600030101010101" pitchFamily="2" charset="-122"/>
              </a:rPr>
              <a:t> // </a:t>
            </a:r>
            <a:r>
              <a:rPr lang="zh-CN" altLang="en-US" sz="2600" b="1" i="1" dirty="0">
                <a:solidFill>
                  <a:srgbClr val="008000"/>
                </a:solidFill>
                <a:effectLst>
                  <a:outerShdw blurRad="38100" dist="38100" dir="2700000" algn="tl">
                    <a:srgbClr val="C0C0C0"/>
                  </a:outerShdw>
                </a:effectLst>
                <a:latin typeface="Times New Roman" panose="02020603050405020304" pitchFamily="18" charset="0"/>
              </a:rPr>
              <a:t>定义</a:t>
            </a:r>
            <a:r>
              <a:rPr lang="en-US" altLang="zh-CN" sz="2600" b="1" i="1" dirty="0">
                <a:solidFill>
                  <a:srgbClr val="008000"/>
                </a:solidFill>
                <a:effectLst>
                  <a:outerShdw blurRad="38100" dist="38100" dir="2700000" algn="tl">
                    <a:srgbClr val="C0C0C0"/>
                  </a:outerShdw>
                </a:effectLst>
                <a:latin typeface="Times New Roman" panose="02020603050405020304" pitchFamily="18" charset="0"/>
              </a:rPr>
              <a:t>f</a:t>
            </a:r>
            <a:r>
              <a:rPr lang="zh-CN" altLang="en-US" sz="2600" b="1" i="1" dirty="0">
                <a:solidFill>
                  <a:srgbClr val="008000"/>
                </a:solidFill>
                <a:effectLst>
                  <a:outerShdw blurRad="38100" dist="38100" dir="2700000" algn="tl">
                    <a:srgbClr val="C0C0C0"/>
                  </a:outerShdw>
                </a:effectLst>
                <a:latin typeface="Times New Roman" panose="02020603050405020304" pitchFamily="18" charset="0"/>
              </a:rPr>
              <a:t>函数，形参为</a:t>
            </a:r>
            <a:r>
              <a:rPr lang="en-US" altLang="zh-CN" sz="2600" b="1" i="1" dirty="0">
                <a:solidFill>
                  <a:srgbClr val="008000"/>
                </a:solidFill>
                <a:effectLst>
                  <a:outerShdw blurRad="38100" dist="38100" dir="2700000" algn="tl">
                    <a:srgbClr val="C0C0C0"/>
                  </a:outerShdw>
                </a:effectLst>
                <a:latin typeface="Times New Roman" panose="02020603050405020304" pitchFamily="18" charset="0"/>
              </a:rPr>
              <a:t>cat</a:t>
            </a:r>
            <a:r>
              <a:rPr lang="zh-CN" altLang="en-US" sz="2600" b="1" i="1" dirty="0">
                <a:solidFill>
                  <a:srgbClr val="008000"/>
                </a:solidFill>
                <a:effectLst>
                  <a:outerShdw blurRad="38100" dist="38100" dir="2700000" algn="tl">
                    <a:srgbClr val="C0C0C0"/>
                  </a:outerShdw>
                </a:effectLst>
                <a:latin typeface="Times New Roman" panose="02020603050405020304" pitchFamily="18" charset="0"/>
              </a:rPr>
              <a:t>类对象</a:t>
            </a:r>
            <a:endParaRPr lang="zh-CN" altLang="en-US" sz="2600" b="1" i="1" dirty="0">
              <a:solidFill>
                <a:srgbClr val="008000"/>
              </a:solidFill>
              <a:effectLst>
                <a:outerShdw blurRad="38100" dist="38100" dir="2700000" algn="tl">
                  <a:srgbClr val="C0C0C0"/>
                </a:outerShdw>
              </a:effectLst>
              <a:latin typeface="Times New Roman" panose="02020603050405020304" pitchFamily="18" charset="0"/>
            </a:endParaRPr>
          </a:p>
          <a:p>
            <a:pPr marL="0" indent="762000" algn="just" eaLnBrk="1" hangingPunct="1">
              <a:spcBef>
                <a:spcPct val="0"/>
              </a:spcBef>
              <a:buClr>
                <a:srgbClr val="FF0000"/>
              </a:buClr>
              <a:buFont typeface="Wingdings" panose="05000000000000000000" pitchFamily="2" charset="2"/>
              <a:buNone/>
              <a:defRPr/>
            </a:pPr>
            <a:r>
              <a:rPr lang="en-GB" altLang="zh-CN" sz="2600" b="1" dirty="0">
                <a:solidFill>
                  <a:srgbClr val="000000"/>
                </a:solidFill>
                <a:effectLst>
                  <a:outerShdw blurRad="38100" dist="38100" dir="2700000" algn="tl">
                    <a:srgbClr val="C0C0C0"/>
                  </a:outerShdw>
                </a:effectLst>
                <a:latin typeface="Times New Roman" panose="02020603050405020304" pitchFamily="18" charset="0"/>
              </a:rPr>
              <a:t>cat b;</a:t>
            </a:r>
            <a:r>
              <a:rPr lang="en-GB" altLang="zh-CN" sz="2600" b="1" dirty="0">
                <a:solidFill>
                  <a:srgbClr val="000000"/>
                </a:solidFill>
                <a:effectLst>
                  <a:outerShdw blurRad="38100" dist="38100" dir="2700000" algn="tl">
                    <a:srgbClr val="C0C0C0"/>
                  </a:outerShdw>
                </a:effectLst>
                <a:latin typeface="宋体" panose="02010600030101010101" pitchFamily="2" charset="-122"/>
              </a:rPr>
              <a:t>        </a:t>
            </a:r>
            <a:r>
              <a:rPr lang="en-GB" altLang="zh-CN" sz="2600" b="1" i="1" dirty="0">
                <a:solidFill>
                  <a:srgbClr val="008000"/>
                </a:solidFill>
                <a:effectLst>
                  <a:outerShdw blurRad="38100" dist="38100" dir="2700000" algn="tl">
                    <a:srgbClr val="C0C0C0"/>
                  </a:outerShdw>
                </a:effectLst>
                <a:latin typeface="宋体" panose="02010600030101010101" pitchFamily="2" charset="-122"/>
              </a:rPr>
              <a:t> // </a:t>
            </a:r>
            <a:r>
              <a:rPr lang="zh-CN" altLang="en-US" sz="2600" b="1" i="1" dirty="0">
                <a:solidFill>
                  <a:srgbClr val="008000"/>
                </a:solidFill>
                <a:effectLst>
                  <a:outerShdw blurRad="38100" dist="38100" dir="2700000" algn="tl">
                    <a:srgbClr val="C0C0C0"/>
                  </a:outerShdw>
                </a:effectLst>
                <a:latin typeface="Times New Roman" panose="02020603050405020304" pitchFamily="18" charset="0"/>
              </a:rPr>
              <a:t>定义对象</a:t>
            </a:r>
            <a:r>
              <a:rPr lang="en-US" altLang="zh-CN" sz="2600" b="1" i="1" dirty="0">
                <a:solidFill>
                  <a:srgbClr val="008000"/>
                </a:solidFill>
                <a:effectLst>
                  <a:outerShdw blurRad="38100" dist="38100" dir="2700000" algn="tl">
                    <a:srgbClr val="C0C0C0"/>
                  </a:outerShdw>
                </a:effectLst>
                <a:latin typeface="Times New Roman" panose="02020603050405020304" pitchFamily="18" charset="0"/>
              </a:rPr>
              <a:t>b</a:t>
            </a:r>
            <a:endParaRPr lang="en-US" altLang="zh-CN" sz="2600" b="1" i="1" dirty="0">
              <a:solidFill>
                <a:srgbClr val="008000"/>
              </a:solidFill>
              <a:effectLst>
                <a:outerShdw blurRad="38100" dist="38100" dir="2700000" algn="tl">
                  <a:srgbClr val="C0C0C0"/>
                </a:outerShdw>
              </a:effectLst>
              <a:latin typeface="Times New Roman" panose="02020603050405020304" pitchFamily="18" charset="0"/>
            </a:endParaRPr>
          </a:p>
          <a:p>
            <a:pPr marL="0" indent="762000" algn="just" eaLnBrk="1" hangingPunct="1">
              <a:spcBef>
                <a:spcPct val="0"/>
              </a:spcBef>
              <a:buClr>
                <a:srgbClr val="FF0000"/>
              </a:buClr>
              <a:buFont typeface="Wingdings" panose="05000000000000000000" pitchFamily="2" charset="2"/>
              <a:buNone/>
              <a:defRPr/>
            </a:pPr>
            <a:r>
              <a:rPr lang="en-GB" altLang="zh-CN" sz="2600" b="1" dirty="0">
                <a:solidFill>
                  <a:srgbClr val="000000"/>
                </a:solidFill>
                <a:effectLst>
                  <a:outerShdw blurRad="38100" dist="38100" dir="2700000" algn="tl">
                    <a:srgbClr val="C0C0C0"/>
                  </a:outerShdw>
                </a:effectLst>
                <a:latin typeface="Times New Roman" panose="02020603050405020304" pitchFamily="18" charset="0"/>
              </a:rPr>
              <a:t>f(b);</a:t>
            </a:r>
            <a:r>
              <a:rPr lang="en-GB" altLang="zh-CN" sz="2600" b="1" dirty="0">
                <a:solidFill>
                  <a:srgbClr val="000000"/>
                </a:solidFill>
                <a:effectLst>
                  <a:outerShdw blurRad="38100" dist="38100" dir="2700000" algn="tl">
                    <a:srgbClr val="C0C0C0"/>
                  </a:outerShdw>
                </a:effectLst>
                <a:latin typeface="宋体" panose="02010600030101010101" pitchFamily="2" charset="-122"/>
              </a:rPr>
              <a:t>  </a:t>
            </a:r>
            <a:r>
              <a:rPr lang="en-GB" altLang="zh-CN" sz="2600" b="1" i="1" dirty="0">
                <a:solidFill>
                  <a:srgbClr val="008000"/>
                </a:solidFill>
                <a:effectLst>
                  <a:outerShdw blurRad="38100" dist="38100" dir="2700000" algn="tl">
                    <a:srgbClr val="C0C0C0"/>
                  </a:outerShdw>
                </a:effectLst>
                <a:latin typeface="宋体" panose="02010600030101010101" pitchFamily="2" charset="-122"/>
              </a:rPr>
              <a:t>// </a:t>
            </a:r>
            <a:r>
              <a:rPr lang="zh-CN" altLang="en-US" sz="2600" b="1" i="1" dirty="0">
                <a:solidFill>
                  <a:srgbClr val="008000"/>
                </a:solidFill>
                <a:effectLst>
                  <a:outerShdw blurRad="38100" dist="38100" dir="2700000" algn="tl">
                    <a:srgbClr val="C0C0C0"/>
                  </a:outerShdw>
                </a:effectLst>
                <a:latin typeface="Times New Roman" panose="02020603050405020304" pitchFamily="18" charset="0"/>
              </a:rPr>
              <a:t>进行</a:t>
            </a:r>
            <a:r>
              <a:rPr lang="en-US" altLang="zh-CN" sz="2600" b="1" i="1" dirty="0">
                <a:solidFill>
                  <a:srgbClr val="008000"/>
                </a:solidFill>
                <a:effectLst>
                  <a:outerShdw blurRad="38100" dist="38100" dir="2700000" algn="tl">
                    <a:srgbClr val="C0C0C0"/>
                  </a:outerShdw>
                </a:effectLst>
                <a:latin typeface="Times New Roman" panose="02020603050405020304" pitchFamily="18" charset="0"/>
              </a:rPr>
              <a:t>f</a:t>
            </a:r>
            <a:r>
              <a:rPr lang="zh-CN" altLang="en-US" sz="2600" b="1" i="1" dirty="0">
                <a:solidFill>
                  <a:srgbClr val="008000"/>
                </a:solidFill>
                <a:effectLst>
                  <a:outerShdw blurRad="38100" dist="38100" dir="2700000" algn="tl">
                    <a:srgbClr val="C0C0C0"/>
                  </a:outerShdw>
                </a:effectLst>
                <a:latin typeface="Times New Roman" panose="02020603050405020304" pitchFamily="18" charset="0"/>
              </a:rPr>
              <a:t>函数调用时，系统自动调用拷贝构造函数</a:t>
            </a:r>
            <a:endParaRPr lang="zh-CN" altLang="en-US" sz="2600" b="1" i="1" dirty="0">
              <a:solidFill>
                <a:srgbClr val="008000"/>
              </a:solidFill>
              <a:effectLst>
                <a:outerShdw blurRad="38100" dist="38100" dir="2700000" algn="tl">
                  <a:srgbClr val="C0C0C0"/>
                </a:outerShdw>
              </a:effectLst>
              <a:latin typeface="Times New Roman" panose="02020603050405020304" pitchFamily="18" charset="0"/>
            </a:endParaRPr>
          </a:p>
        </p:txBody>
      </p:sp>
      <p:sp>
        <p:nvSpPr>
          <p:cNvPr id="53251" name="Rectangle 5"/>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pic>
        <p:nvPicPr>
          <p:cNvPr id="152582" name="Picture 6"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8839200" y="5813425"/>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83" name="Rectangle 7"/>
          <p:cNvSpPr>
            <a:spLocks noChangeArrowheads="1"/>
          </p:cNvSpPr>
          <p:nvPr/>
        </p:nvSpPr>
        <p:spPr bwMode="auto">
          <a:xfrm>
            <a:off x="920750" y="188913"/>
            <a:ext cx="8353425" cy="647700"/>
          </a:xfrm>
          <a:prstGeom prst="rect">
            <a:avLst/>
          </a:prstGeom>
          <a:gradFill rotWithShape="0">
            <a:gsLst>
              <a:gs pos="0">
                <a:schemeClr val="folHlink"/>
              </a:gs>
              <a:gs pos="100000">
                <a:schemeClr val="folHlink">
                  <a:gamma/>
                  <a:shade val="46275"/>
                  <a:invGamma/>
                </a:schemeClr>
              </a:gs>
            </a:gsLst>
            <a:path path="shape">
              <a:fillToRect l="50000" t="50000" r="50000" b="50000"/>
            </a:path>
          </a:gradFill>
          <a:ln w="9525" algn="ctr">
            <a:solidFill>
              <a:srgbClr val="FF9900"/>
            </a:solidFill>
            <a:miter lim="800000"/>
          </a:ln>
          <a:effectLst/>
        </p:spPr>
        <p:txBody>
          <a:bodyPr bIns="108000">
            <a:spAutoFit/>
          </a:bodyPr>
          <a:lstStyle/>
          <a:p>
            <a:pPr algn="ctr">
              <a:spcBef>
                <a:spcPct val="50000"/>
              </a:spcBef>
              <a:defRPr/>
            </a:pPr>
            <a:r>
              <a:rPr kumimoji="1" lang="en-US" altLang="zh-CN" sz="3200" b="1">
                <a:solidFill>
                  <a:schemeClr val="bg1"/>
                </a:solidFill>
                <a:effectLst>
                  <a:outerShdw blurRad="38100" dist="38100" dir="2700000" algn="tl">
                    <a:srgbClr val="000000"/>
                  </a:outerShdw>
                </a:effectLst>
                <a:latin typeface="Times New Roman" panose="02020603050405020304" pitchFamily="18" charset="0"/>
              </a:rPr>
              <a:t>1</a:t>
            </a:r>
            <a:r>
              <a:rPr kumimoji="1" lang="zh-CN" altLang="en-US" sz="3200" b="1">
                <a:solidFill>
                  <a:schemeClr val="bg1"/>
                </a:solidFill>
                <a:effectLst>
                  <a:outerShdw blurRad="38100" dist="38100" dir="2700000" algn="tl">
                    <a:srgbClr val="000000"/>
                  </a:outerShdw>
                </a:effectLst>
                <a:latin typeface="Times New Roman" panose="02020603050405020304" pitchFamily="18" charset="0"/>
              </a:rPr>
              <a:t>、关于自动调用拷贝构造函数的四种情况</a:t>
            </a:r>
            <a:endParaRPr kumimoji="1" lang="zh-CN" altLang="en-US" sz="3200" b="1">
              <a:solidFill>
                <a:schemeClr val="bg1"/>
              </a:solidFill>
              <a:effectLst>
                <a:outerShdw blurRad="38100" dist="38100" dir="2700000" algn="tl">
                  <a:srgbClr val="000000"/>
                </a:outerShdw>
              </a:effectLst>
              <a:latin typeface="Times New Roman" panose="02020603050405020304" pitchFamily="18" charset="0"/>
            </a:endParaRPr>
          </a:p>
        </p:txBody>
      </p:sp>
      <p:pic>
        <p:nvPicPr>
          <p:cNvPr id="53254" name="Picture 8"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85" name="Text Box 9"/>
          <p:cNvSpPr txBox="1">
            <a:spLocks noChangeArrowheads="1"/>
          </p:cNvSpPr>
          <p:nvPr/>
        </p:nvSpPr>
        <p:spPr bwMode="auto">
          <a:xfrm>
            <a:off x="273050" y="5734050"/>
            <a:ext cx="8712200" cy="752475"/>
          </a:xfrm>
          <a:prstGeom prst="rect">
            <a:avLst/>
          </a:prstGeom>
          <a:noFill/>
          <a:ln>
            <a:noFill/>
          </a:ln>
          <a:effectLst/>
        </p:spPr>
        <p:txBody>
          <a:bodyPr/>
          <a:lstStyle>
            <a:lvl1pPr indent="762000">
              <a:defRPr kumimoji="1" sz="2400">
                <a:solidFill>
                  <a:schemeClr val="tx1"/>
                </a:solidFill>
                <a:latin typeface="Times New Roman" panose="02020603050405020304" pitchFamily="18" charset="0"/>
                <a:ea typeface="宋体" panose="02010600030101010101" pitchFamily="2" charset="-122"/>
              </a:defRPr>
            </a:lvl1pPr>
            <a:lvl2pPr marL="1238250" indent="-285750">
              <a:defRPr kumimoji="1" sz="2400">
                <a:solidFill>
                  <a:schemeClr val="tx1"/>
                </a:solidFill>
                <a:latin typeface="Times New Roman" panose="02020603050405020304" pitchFamily="18" charset="0"/>
                <a:ea typeface="宋体" panose="02010600030101010101" pitchFamily="2" charset="-122"/>
              </a:defRPr>
            </a:lvl2pPr>
            <a:lvl3pPr marL="1657350" indent="-228600">
              <a:defRPr kumimoji="1" sz="2400">
                <a:solidFill>
                  <a:schemeClr val="tx1"/>
                </a:solidFill>
                <a:latin typeface="Times New Roman" panose="02020603050405020304" pitchFamily="18" charset="0"/>
                <a:ea typeface="宋体" panose="02010600030101010101" pitchFamily="2" charset="-122"/>
              </a:defRPr>
            </a:lvl3pPr>
            <a:lvl4pPr marL="2076450" indent="-228600">
              <a:defRPr kumimoji="1" sz="2400">
                <a:solidFill>
                  <a:schemeClr val="tx1"/>
                </a:solidFill>
                <a:latin typeface="Times New Roman" panose="02020603050405020304" pitchFamily="18" charset="0"/>
                <a:ea typeface="宋体" panose="02010600030101010101" pitchFamily="2" charset="-122"/>
              </a:defRPr>
            </a:lvl4pPr>
            <a:lvl5pPr marL="2495550" indent="-228600">
              <a:defRPr kumimoji="1" sz="2400">
                <a:solidFill>
                  <a:schemeClr val="tx1"/>
                </a:solidFill>
                <a:latin typeface="Times New Roman" panose="02020603050405020304" pitchFamily="18" charset="0"/>
                <a:ea typeface="宋体" panose="02010600030101010101" pitchFamily="2" charset="-122"/>
              </a:defRPr>
            </a:lvl5pPr>
            <a:lvl6pPr marL="29527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4099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8671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3243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buClr>
                <a:srgbClr val="FF0000"/>
              </a:buClr>
              <a:buSzPct val="60000"/>
              <a:buFont typeface="Wingdings" panose="05000000000000000000" pitchFamily="2" charset="2"/>
              <a:buNone/>
              <a:defRPr/>
            </a:pPr>
            <a:r>
              <a:rPr kumimoji="0" lang="zh-CN" altLang="en-US" sz="2600" b="1">
                <a:solidFill>
                  <a:srgbClr val="000000"/>
                </a:solidFill>
                <a:effectLst>
                  <a:outerShdw blurRad="38100" dist="38100" dir="2700000" algn="tl">
                    <a:srgbClr val="C0C0C0"/>
                  </a:outerShdw>
                </a:effectLst>
                <a:latin typeface="宋体" panose="02010600030101010101" pitchFamily="2" charset="-122"/>
              </a:rPr>
              <a:t>④ </a:t>
            </a:r>
            <a:r>
              <a:rPr kumimoji="0"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如果函数的返回值是类的对象，函数调用返回时，调用拷贝构造函数。</a:t>
            </a:r>
            <a:endParaRPr kumimoji="0"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algn="just" eaLnBrk="1" hangingPunct="1">
              <a:buClr>
                <a:srgbClr val="FF0000"/>
              </a:buClr>
              <a:buSzPct val="60000"/>
              <a:buFont typeface="Wingdings" panose="05000000000000000000" pitchFamily="2" charset="2"/>
              <a:buNone/>
              <a:defRPr/>
            </a:pPr>
            <a:endParaRPr kumimoji="0"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52582"/>
                                        </p:tgtEl>
                                        <p:attrNameLst>
                                          <p:attrName>style.visibility</p:attrName>
                                        </p:attrNameLst>
                                      </p:cBhvr>
                                      <p:to>
                                        <p:strVal val="visible"/>
                                      </p:to>
                                    </p:set>
                                    <p:animEffect transition="in" filter="wipe(down)">
                                      <p:cBhvr>
                                        <p:cTn id="7" dur="580">
                                          <p:stCondLst>
                                            <p:cond delay="0"/>
                                          </p:stCondLst>
                                        </p:cTn>
                                        <p:tgtEl>
                                          <p:spTgt spid="152582"/>
                                        </p:tgtEl>
                                      </p:cBhvr>
                                    </p:animEffect>
                                    <p:anim calcmode="lin" valueType="num">
                                      <p:cBhvr>
                                        <p:cTn id="8" dur="1822" tmFilter="0,0; 0.14,0.36; 0.43,0.73; 0.71,0.91; 1.0,1.0">
                                          <p:stCondLst>
                                            <p:cond delay="0"/>
                                          </p:stCondLst>
                                        </p:cTn>
                                        <p:tgtEl>
                                          <p:spTgt spid="15258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258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258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258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2582"/>
                                        </p:tgtEl>
                                        <p:attrNameLst>
                                          <p:attrName>ppt_y</p:attrName>
                                        </p:attrNameLst>
                                      </p:cBhvr>
                                      <p:tavLst>
                                        <p:tav tm="0" fmla="#ppt_y-sin(pi*$)/81">
                                          <p:val>
                                            <p:fltVal val="0"/>
                                          </p:val>
                                        </p:tav>
                                        <p:tav tm="100000">
                                          <p:val>
                                            <p:fltVal val="1"/>
                                          </p:val>
                                        </p:tav>
                                      </p:tavLst>
                                    </p:anim>
                                    <p:animScale>
                                      <p:cBhvr>
                                        <p:cTn id="13" dur="26">
                                          <p:stCondLst>
                                            <p:cond delay="650"/>
                                          </p:stCondLst>
                                        </p:cTn>
                                        <p:tgtEl>
                                          <p:spTgt spid="152582"/>
                                        </p:tgtEl>
                                      </p:cBhvr>
                                      <p:to x="100000" y="60000"/>
                                    </p:animScale>
                                    <p:animScale>
                                      <p:cBhvr>
                                        <p:cTn id="14" dur="166" decel="50000">
                                          <p:stCondLst>
                                            <p:cond delay="676"/>
                                          </p:stCondLst>
                                        </p:cTn>
                                        <p:tgtEl>
                                          <p:spTgt spid="152582"/>
                                        </p:tgtEl>
                                      </p:cBhvr>
                                      <p:to x="100000" y="100000"/>
                                    </p:animScale>
                                    <p:animScale>
                                      <p:cBhvr>
                                        <p:cTn id="15" dur="26">
                                          <p:stCondLst>
                                            <p:cond delay="1312"/>
                                          </p:stCondLst>
                                        </p:cTn>
                                        <p:tgtEl>
                                          <p:spTgt spid="152582"/>
                                        </p:tgtEl>
                                      </p:cBhvr>
                                      <p:to x="100000" y="80000"/>
                                    </p:animScale>
                                    <p:animScale>
                                      <p:cBhvr>
                                        <p:cTn id="16" dur="166" decel="50000">
                                          <p:stCondLst>
                                            <p:cond delay="1338"/>
                                          </p:stCondLst>
                                        </p:cTn>
                                        <p:tgtEl>
                                          <p:spTgt spid="152582"/>
                                        </p:tgtEl>
                                      </p:cBhvr>
                                      <p:to x="100000" y="100000"/>
                                    </p:animScale>
                                    <p:animScale>
                                      <p:cBhvr>
                                        <p:cTn id="17" dur="26">
                                          <p:stCondLst>
                                            <p:cond delay="1642"/>
                                          </p:stCondLst>
                                        </p:cTn>
                                        <p:tgtEl>
                                          <p:spTgt spid="152582"/>
                                        </p:tgtEl>
                                      </p:cBhvr>
                                      <p:to x="100000" y="90000"/>
                                    </p:animScale>
                                    <p:animScale>
                                      <p:cBhvr>
                                        <p:cTn id="18" dur="166" decel="50000">
                                          <p:stCondLst>
                                            <p:cond delay="1668"/>
                                          </p:stCondLst>
                                        </p:cTn>
                                        <p:tgtEl>
                                          <p:spTgt spid="152582"/>
                                        </p:tgtEl>
                                      </p:cBhvr>
                                      <p:to x="100000" y="100000"/>
                                    </p:animScale>
                                    <p:animScale>
                                      <p:cBhvr>
                                        <p:cTn id="19" dur="26">
                                          <p:stCondLst>
                                            <p:cond delay="1808"/>
                                          </p:stCondLst>
                                        </p:cTn>
                                        <p:tgtEl>
                                          <p:spTgt spid="152582"/>
                                        </p:tgtEl>
                                      </p:cBhvr>
                                      <p:to x="100000" y="95000"/>
                                    </p:animScale>
                                    <p:animScale>
                                      <p:cBhvr>
                                        <p:cTn id="20" dur="166" decel="50000">
                                          <p:stCondLst>
                                            <p:cond delay="1834"/>
                                          </p:stCondLst>
                                        </p:cTn>
                                        <p:tgtEl>
                                          <p:spTgt spid="15258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746125" y="1773238"/>
            <a:ext cx="8607425" cy="249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
                <a:srgbClr val="CC0000"/>
              </a:buClr>
              <a:buSzPct val="120000"/>
              <a:buFont typeface="Wingdings" panose="05000000000000000000" pitchFamily="2" charset="2"/>
              <a:buChar char="v"/>
            </a:pPr>
            <a:r>
              <a:rPr lang="zh-CN" altLang="en-US" sz="2600" b="1">
                <a:solidFill>
                  <a:srgbClr val="000000"/>
                </a:solidFill>
                <a:latin typeface="宋体" panose="02010600030101010101" pitchFamily="2" charset="-122"/>
              </a:rPr>
              <a:t>类具有对数据的</a:t>
            </a:r>
            <a:r>
              <a:rPr lang="zh-CN" altLang="en-US" sz="2600" b="1">
                <a:solidFill>
                  <a:srgbClr val="0000FF"/>
                </a:solidFill>
                <a:latin typeface="宋体" panose="02010600030101010101" pitchFamily="2" charset="-122"/>
              </a:rPr>
              <a:t>抽象性</a:t>
            </a:r>
            <a:r>
              <a:rPr lang="zh-CN" altLang="en-US" sz="2600" b="1">
                <a:solidFill>
                  <a:srgbClr val="000000"/>
                </a:solidFill>
                <a:latin typeface="宋体" panose="02010600030101010101" pitchFamily="2" charset="-122"/>
              </a:rPr>
              <a:t>、</a:t>
            </a:r>
            <a:r>
              <a:rPr lang="zh-CN" altLang="en-US" sz="2600" b="1">
                <a:solidFill>
                  <a:srgbClr val="0000FF"/>
                </a:solidFill>
                <a:latin typeface="宋体" panose="02010600030101010101" pitchFamily="2" charset="-122"/>
              </a:rPr>
              <a:t>隐藏性</a:t>
            </a:r>
            <a:r>
              <a:rPr lang="zh-CN" altLang="en-US" sz="2600" b="1">
                <a:solidFill>
                  <a:srgbClr val="000000"/>
                </a:solidFill>
                <a:latin typeface="宋体" panose="02010600030101010101" pitchFamily="2" charset="-122"/>
              </a:rPr>
              <a:t>和</a:t>
            </a:r>
            <a:r>
              <a:rPr lang="zh-CN" altLang="en-US" sz="2600" b="1">
                <a:solidFill>
                  <a:srgbClr val="0000FF"/>
                </a:solidFill>
                <a:latin typeface="宋体" panose="02010600030101010101" pitchFamily="2" charset="-122"/>
              </a:rPr>
              <a:t>封装性</a:t>
            </a:r>
            <a:r>
              <a:rPr lang="zh-CN" altLang="en-US" sz="2600" b="1">
                <a:solidFill>
                  <a:srgbClr val="000000"/>
                </a:solidFill>
                <a:latin typeface="宋体" panose="02010600030101010101" pitchFamily="2" charset="-122"/>
              </a:rPr>
              <a:t>。</a:t>
            </a:r>
            <a:endParaRPr lang="zh-CN" altLang="en-US" sz="2600" b="1">
              <a:solidFill>
                <a:srgbClr val="000000"/>
              </a:solidFill>
              <a:latin typeface="宋体" panose="02010600030101010101" pitchFamily="2" charset="-122"/>
            </a:endParaRPr>
          </a:p>
          <a:p>
            <a:pPr eaLnBrk="1" hangingPunct="1">
              <a:spcBef>
                <a:spcPct val="0"/>
              </a:spcBef>
              <a:buClr>
                <a:srgbClr val="CC0000"/>
              </a:buClr>
              <a:buSzPct val="120000"/>
              <a:buFont typeface="Wingdings" panose="05000000000000000000" pitchFamily="2" charset="2"/>
              <a:buChar char="v"/>
            </a:pPr>
            <a:r>
              <a:rPr lang="zh-CN" altLang="en-US" sz="2600" b="1">
                <a:solidFill>
                  <a:srgbClr val="000000"/>
                </a:solidFill>
                <a:latin typeface="宋体" panose="02010600030101010101" pitchFamily="2" charset="-122"/>
              </a:rPr>
              <a:t>类对象的行为由类的内部数据结构和相关的操作确定；外部行为通过操作</a:t>
            </a:r>
            <a:r>
              <a:rPr lang="zh-CN" altLang="en-US" sz="2600" b="1">
                <a:solidFill>
                  <a:srgbClr val="FF0000"/>
                </a:solidFill>
                <a:latin typeface="宋体" panose="02010600030101010101" pitchFamily="2" charset="-122"/>
              </a:rPr>
              <a:t>接口</a:t>
            </a:r>
            <a:r>
              <a:rPr lang="zh-CN" altLang="en-US" sz="2600" b="1">
                <a:solidFill>
                  <a:srgbClr val="000000"/>
                </a:solidFill>
                <a:latin typeface="宋体" panose="02010600030101010101" pitchFamily="2" charset="-122"/>
              </a:rPr>
              <a:t>实现。人们关心的就是操作接口所能提供的服务。</a:t>
            </a:r>
            <a:endParaRPr lang="en-US" altLang="zh-CN" sz="2600" b="1">
              <a:solidFill>
                <a:srgbClr val="000000"/>
              </a:solidFill>
              <a:latin typeface="宋体" panose="02010600030101010101" pitchFamily="2" charset="-122"/>
            </a:endParaRPr>
          </a:p>
          <a:p>
            <a:pPr eaLnBrk="1" hangingPunct="1">
              <a:spcBef>
                <a:spcPct val="0"/>
              </a:spcBef>
              <a:buClr>
                <a:srgbClr val="CC0000"/>
              </a:buClr>
              <a:buSzPct val="120000"/>
              <a:buFontTx/>
              <a:buNone/>
            </a:pPr>
            <a:r>
              <a:rPr lang="en-US" altLang="zh-CN" sz="2600" b="1">
                <a:solidFill>
                  <a:srgbClr val="000000"/>
                </a:solidFill>
                <a:latin typeface="宋体" panose="02010600030101010101" pitchFamily="2" charset="-122"/>
              </a:rPr>
              <a:t>         </a:t>
            </a:r>
            <a:endParaRPr lang="en-US" altLang="zh-CN" sz="2600" b="1">
              <a:solidFill>
                <a:srgbClr val="000000"/>
              </a:solidFill>
              <a:latin typeface="宋体" panose="02010600030101010101" pitchFamily="2" charset="-122"/>
            </a:endParaRPr>
          </a:p>
          <a:p>
            <a:pPr eaLnBrk="1" hangingPunct="1">
              <a:spcBef>
                <a:spcPct val="0"/>
              </a:spcBef>
              <a:buClr>
                <a:srgbClr val="CC0000"/>
              </a:buClr>
              <a:buSzPct val="120000"/>
              <a:buFontTx/>
              <a:buNone/>
            </a:pPr>
            <a:r>
              <a:rPr lang="en-US" altLang="zh-CN" sz="2600" b="1">
                <a:solidFill>
                  <a:srgbClr val="000000"/>
                </a:solidFill>
                <a:latin typeface="宋体" panose="02010600030101010101" pitchFamily="2" charset="-122"/>
              </a:rPr>
              <a:t>                 </a:t>
            </a:r>
            <a:r>
              <a:rPr lang="zh-CN" altLang="en-US" sz="2600" b="1">
                <a:solidFill>
                  <a:srgbClr val="000000"/>
                </a:solidFill>
                <a:latin typeface="宋体" panose="02010600030101010101" pitchFamily="2" charset="-122"/>
              </a:rPr>
              <a:t>例</a:t>
            </a:r>
            <a:r>
              <a:rPr lang="en-US" altLang="zh-CN" sz="2600" b="1">
                <a:solidFill>
                  <a:srgbClr val="000000"/>
                </a:solidFill>
                <a:latin typeface="宋体" panose="02010600030101010101" pitchFamily="2" charset="-122"/>
              </a:rPr>
              <a:t>…</a:t>
            </a:r>
            <a:r>
              <a:rPr lang="zh-CN" altLang="en-US" sz="2600" b="1">
                <a:latin typeface="Times New Roman" panose="02020603050405020304" pitchFamily="18" charset="0"/>
              </a:rPr>
              <a:t>        </a:t>
            </a:r>
            <a:endParaRPr lang="zh-CN" altLang="en-US" sz="2600" b="1">
              <a:latin typeface="Times New Roman" panose="02020603050405020304" pitchFamily="18" charset="0"/>
            </a:endParaRPr>
          </a:p>
        </p:txBody>
      </p:sp>
      <p:sp>
        <p:nvSpPr>
          <p:cNvPr id="14339" name="Rectangle 3">
            <a:hlinkClick r:id="" action="ppaction://hlinkshowjump?jump=previousslide"/>
          </p:cNvPr>
          <p:cNvSpPr>
            <a:spLocks noChangeArrowheads="1"/>
          </p:cNvSpPr>
          <p:nvPr/>
        </p:nvSpPr>
        <p:spPr bwMode="auto">
          <a:xfrm>
            <a:off x="8085138" y="6434138"/>
            <a:ext cx="41275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4340" name="Rectangle 4">
            <a:hlinkClick r:id="" action="ppaction://hlinkshowjump?jump=nextslide"/>
          </p:cNvPr>
          <p:cNvSpPr>
            <a:spLocks noChangeArrowheads="1"/>
          </p:cNvSpPr>
          <p:nvPr/>
        </p:nvSpPr>
        <p:spPr bwMode="auto">
          <a:xfrm>
            <a:off x="8528050" y="6434138"/>
            <a:ext cx="371475"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4341" name="Oval 5">
            <a:hlinkClick r:id="rId1" action="ppaction://hlinksldjump"/>
          </p:cNvPr>
          <p:cNvSpPr>
            <a:spLocks noChangeArrowheads="1"/>
          </p:cNvSpPr>
          <p:nvPr/>
        </p:nvSpPr>
        <p:spPr bwMode="auto">
          <a:xfrm>
            <a:off x="8982075" y="6438900"/>
            <a:ext cx="742950" cy="3048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4342" name="Rectangle 11"/>
          <p:cNvSpPr>
            <a:spLocks noChangeArrowheads="1"/>
          </p:cNvSpPr>
          <p:nvPr/>
        </p:nvSpPr>
        <p:spPr bwMode="auto">
          <a:xfrm>
            <a:off x="2000250" y="377825"/>
            <a:ext cx="4057650" cy="774700"/>
          </a:xfrm>
          <a:prstGeom prst="rect">
            <a:avLst/>
          </a:prstGeom>
          <a:noFill/>
          <a:ln w="12700">
            <a:solidFill>
              <a:schemeClr val="bg1"/>
            </a:solidFill>
            <a:miter lim="800000"/>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r>
              <a:rPr lang="en-US" altLang="zh-CN" sz="4400" b="1">
                <a:solidFill>
                  <a:schemeClr val="folHlink"/>
                </a:solidFill>
                <a:latin typeface="黑体" panose="02010609060101010101" pitchFamily="2" charset="-122"/>
                <a:ea typeface="黑体" panose="02010609060101010101" pitchFamily="2" charset="-122"/>
              </a:rPr>
              <a:t>   3.1 </a:t>
            </a:r>
            <a:r>
              <a:rPr lang="zh-CN" altLang="en-US" sz="4400" b="1">
                <a:solidFill>
                  <a:schemeClr val="folHlink"/>
                </a:solidFill>
                <a:latin typeface="黑体" panose="02010609060101010101" pitchFamily="2" charset="-122"/>
                <a:ea typeface="黑体" panose="02010609060101010101" pitchFamily="2" charset="-122"/>
              </a:rPr>
              <a:t>类</a:t>
            </a:r>
            <a:endParaRPr lang="zh-CN" altLang="en-US" sz="4400" b="1">
              <a:solidFill>
                <a:schemeClr val="folHlink"/>
              </a:solidFill>
              <a:latin typeface="黑体" panose="02010609060101010101" pitchFamily="2" charset="-122"/>
              <a:ea typeface="黑体" panose="02010609060101010101"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idx="1"/>
          </p:nvPr>
        </p:nvSpPr>
        <p:spPr>
          <a:xfrm>
            <a:off x="211138" y="409575"/>
            <a:ext cx="4032250" cy="5387975"/>
          </a:xfrm>
          <a:solidFill>
            <a:srgbClr val="D9FFD9"/>
          </a:solidFill>
        </p:spPr>
        <p:txBody>
          <a:bodyPr tIns="108000" bIns="108000">
            <a:spAutoFit/>
          </a:bodyPr>
          <a:lstStyle/>
          <a:p>
            <a:pPr marL="0" indent="0" eaLnBrk="1" hangingPunct="1">
              <a:spcBef>
                <a:spcPct val="0"/>
              </a:spcBef>
              <a:buFont typeface="Wingdings" panose="05000000000000000000" pitchFamily="2" charset="2"/>
              <a:buNone/>
              <a:defRPr/>
            </a:pPr>
            <a:r>
              <a:rPr lang="en-US" altLang="zh-CN" sz="2800" b="1" kern="1200" dirty="0">
                <a:solidFill>
                  <a:srgbClr val="0000FF"/>
                </a:solidFill>
                <a:latin typeface="Times New Roman" panose="02020603050405020304" pitchFamily="18" charset="0"/>
              </a:rPr>
              <a:t>#include</a:t>
            </a:r>
            <a:r>
              <a:rPr lang="en-US" altLang="zh-CN" sz="2800" b="1" kern="1200" dirty="0">
                <a:latin typeface="Times New Roman" panose="02020603050405020304" pitchFamily="18" charset="0"/>
              </a:rPr>
              <a:t>&lt;</a:t>
            </a:r>
            <a:r>
              <a:rPr lang="en-US" altLang="zh-CN" sz="2800" b="1" kern="1200" dirty="0" err="1">
                <a:latin typeface="Times New Roman" panose="02020603050405020304" pitchFamily="18" charset="0"/>
              </a:rPr>
              <a:t>iostream</a:t>
            </a:r>
            <a:r>
              <a:rPr lang="en-US" altLang="zh-CN" sz="2800" b="1" kern="1200" dirty="0">
                <a:latin typeface="Times New Roman" panose="02020603050405020304" pitchFamily="18" charset="0"/>
              </a:rPr>
              <a:t>&gt;</a:t>
            </a:r>
            <a:endParaRPr lang="en-US" altLang="zh-CN"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en-US" altLang="zh-CN" sz="2800" b="1" kern="1200" dirty="0">
                <a:solidFill>
                  <a:srgbClr val="0000FF"/>
                </a:solidFill>
                <a:latin typeface="Times New Roman" panose="02020603050405020304" pitchFamily="18" charset="0"/>
              </a:rPr>
              <a:t>using namespace </a:t>
            </a:r>
            <a:r>
              <a:rPr lang="en-US" altLang="zh-CN" sz="2800" b="1" kern="1200" dirty="0" err="1">
                <a:latin typeface="Times New Roman" panose="02020603050405020304" pitchFamily="18" charset="0"/>
              </a:rPr>
              <a:t>std</a:t>
            </a:r>
            <a:r>
              <a:rPr lang="en-US" altLang="zh-CN" sz="2800" b="1" kern="1200" dirty="0">
                <a:latin typeface="Times New Roman" panose="02020603050405020304" pitchFamily="18" charset="0"/>
              </a:rPr>
              <a:t>;</a:t>
            </a:r>
            <a:endParaRPr lang="en-US" altLang="zh-CN"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en-US" altLang="zh-CN" sz="2800" b="1" kern="1200" dirty="0">
                <a:solidFill>
                  <a:srgbClr val="0000FF"/>
                </a:solidFill>
                <a:latin typeface="Times New Roman" panose="02020603050405020304" pitchFamily="18" charset="0"/>
              </a:rPr>
              <a:t>class</a:t>
            </a:r>
            <a:r>
              <a:rPr lang="en-US" altLang="zh-CN" sz="2800" b="1" kern="1200" dirty="0">
                <a:latin typeface="Times New Roman" panose="02020603050405020304" pitchFamily="18" charset="0"/>
              </a:rPr>
              <a:t> </a:t>
            </a:r>
            <a:r>
              <a:rPr lang="en-US" altLang="zh-CN" sz="2800" b="1" kern="1200" dirty="0" err="1">
                <a:latin typeface="Times New Roman" panose="02020603050405020304" pitchFamily="18" charset="0"/>
              </a:rPr>
              <a:t>CExample</a:t>
            </a:r>
            <a:r>
              <a:rPr lang="en-US" altLang="zh-CN" sz="2800" b="1" kern="1200" dirty="0">
                <a:latin typeface="Times New Roman" panose="02020603050405020304" pitchFamily="18" charset="0"/>
              </a:rPr>
              <a:t>{</a:t>
            </a:r>
            <a:endParaRPr lang="en-US" altLang="zh-CN"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en-US" altLang="zh-CN" sz="2800" b="1" kern="1200" dirty="0">
                <a:solidFill>
                  <a:srgbClr val="0000FF"/>
                </a:solidFill>
                <a:latin typeface="Times New Roman" panose="02020603050405020304" pitchFamily="18" charset="0"/>
              </a:rPr>
              <a:t>private</a:t>
            </a:r>
            <a:r>
              <a:rPr lang="en-US" altLang="zh-CN" sz="2800" b="1" kern="1200" dirty="0">
                <a:latin typeface="Times New Roman" panose="02020603050405020304" pitchFamily="18" charset="0"/>
              </a:rPr>
              <a:t>:</a:t>
            </a:r>
            <a:endParaRPr lang="en-US" altLang="zh-CN"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en-US" altLang="zh-CN" sz="2800" b="1" kern="1200" dirty="0">
                <a:latin typeface="Times New Roman" panose="02020603050405020304" pitchFamily="18" charset="0"/>
              </a:rPr>
              <a:t>        </a:t>
            </a:r>
            <a:r>
              <a:rPr lang="en-US" altLang="zh-CN" sz="2800" b="1" kern="1200" dirty="0" err="1">
                <a:latin typeface="Times New Roman" panose="02020603050405020304" pitchFamily="18" charset="0"/>
              </a:rPr>
              <a:t>int</a:t>
            </a:r>
            <a:r>
              <a:rPr lang="en-US" altLang="zh-CN" sz="2800" b="1" kern="1200" dirty="0">
                <a:latin typeface="Times New Roman" panose="02020603050405020304" pitchFamily="18" charset="0"/>
              </a:rPr>
              <a:t> a;</a:t>
            </a:r>
            <a:endParaRPr lang="en-US" altLang="zh-CN"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en-US" altLang="zh-CN" sz="2800" b="1" kern="1200" dirty="0">
                <a:solidFill>
                  <a:srgbClr val="0000FF"/>
                </a:solidFill>
                <a:latin typeface="Times New Roman" panose="02020603050405020304" pitchFamily="18" charset="0"/>
              </a:rPr>
              <a:t>public</a:t>
            </a:r>
            <a:r>
              <a:rPr lang="en-US" altLang="zh-CN" sz="2800" b="1" kern="1200" dirty="0">
                <a:latin typeface="Times New Roman" panose="02020603050405020304" pitchFamily="18" charset="0"/>
              </a:rPr>
              <a:t>:</a:t>
            </a:r>
            <a:endParaRPr lang="en-US" altLang="zh-CN"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en-US" altLang="zh-CN" sz="2800" b="1" kern="1200" dirty="0">
                <a:latin typeface="Times New Roman" panose="02020603050405020304" pitchFamily="18" charset="0"/>
              </a:rPr>
              <a:t>        </a:t>
            </a:r>
            <a:r>
              <a:rPr lang="en-US" altLang="zh-CN" sz="2800" b="1" kern="1200" dirty="0" err="1">
                <a:latin typeface="Times New Roman" panose="02020603050405020304" pitchFamily="18" charset="0"/>
              </a:rPr>
              <a:t>CExample</a:t>
            </a:r>
            <a:r>
              <a:rPr lang="en-US" altLang="zh-CN" sz="2800" b="1" kern="1200" dirty="0">
                <a:latin typeface="Times New Roman" panose="02020603050405020304" pitchFamily="18" charset="0"/>
              </a:rPr>
              <a:t>(</a:t>
            </a:r>
            <a:r>
              <a:rPr lang="en-US" altLang="zh-CN" sz="2800" b="1" kern="1200" dirty="0" err="1">
                <a:latin typeface="Times New Roman" panose="02020603050405020304" pitchFamily="18" charset="0"/>
              </a:rPr>
              <a:t>int</a:t>
            </a:r>
            <a:r>
              <a:rPr lang="en-US" altLang="zh-CN" sz="2800" b="1" kern="1200" dirty="0">
                <a:latin typeface="Times New Roman" panose="02020603050405020304" pitchFamily="18" charset="0"/>
              </a:rPr>
              <a:t> b)</a:t>
            </a:r>
            <a:endParaRPr lang="en-US" altLang="zh-CN"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en-US" altLang="zh-CN" sz="2800" b="1" kern="1200" dirty="0">
                <a:latin typeface="Times New Roman" panose="02020603050405020304" pitchFamily="18" charset="0"/>
              </a:rPr>
              <a:t>        { a=b; }</a:t>
            </a:r>
            <a:endParaRPr lang="en-US" altLang="zh-CN"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en-US" altLang="zh-CN" sz="2800" b="1" kern="1200" dirty="0">
                <a:latin typeface="Times New Roman" panose="02020603050405020304" pitchFamily="18" charset="0"/>
              </a:rPr>
              <a:t>        </a:t>
            </a:r>
            <a:r>
              <a:rPr lang="en-US" altLang="zh-CN" sz="2800" b="1" kern="1200" dirty="0">
                <a:solidFill>
                  <a:srgbClr val="0000FF"/>
                </a:solidFill>
                <a:latin typeface="Times New Roman" panose="02020603050405020304" pitchFamily="18" charset="0"/>
              </a:rPr>
              <a:t>void</a:t>
            </a:r>
            <a:r>
              <a:rPr lang="en-US" altLang="zh-CN" sz="2800" b="1" kern="1200" dirty="0">
                <a:latin typeface="Times New Roman" panose="02020603050405020304" pitchFamily="18" charset="0"/>
              </a:rPr>
              <a:t> show()</a:t>
            </a:r>
            <a:endParaRPr lang="en-US" altLang="zh-CN"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en-US" altLang="zh-CN" sz="2800" b="1" kern="1200" dirty="0">
                <a:latin typeface="Times New Roman" panose="02020603050405020304" pitchFamily="18" charset="0"/>
              </a:rPr>
              <a:t>        {  </a:t>
            </a:r>
            <a:r>
              <a:rPr lang="en-US" altLang="zh-CN" sz="2800" b="1" kern="1200" dirty="0" err="1">
                <a:latin typeface="Times New Roman" panose="02020603050405020304" pitchFamily="18" charset="0"/>
              </a:rPr>
              <a:t>cout</a:t>
            </a:r>
            <a:r>
              <a:rPr lang="en-US" altLang="zh-CN" sz="2800" b="1" kern="1200" dirty="0">
                <a:latin typeface="Times New Roman" panose="02020603050405020304" pitchFamily="18" charset="0"/>
              </a:rPr>
              <a:t>&lt;&lt;a&lt;&lt;</a:t>
            </a:r>
            <a:r>
              <a:rPr lang="en-US" altLang="zh-CN" sz="2800" b="1" kern="1200" dirty="0" err="1">
                <a:latin typeface="Times New Roman" panose="02020603050405020304" pitchFamily="18" charset="0"/>
              </a:rPr>
              <a:t>endl</a:t>
            </a:r>
            <a:r>
              <a:rPr lang="en-US" altLang="zh-CN" sz="2800" b="1" kern="1200" dirty="0">
                <a:latin typeface="Times New Roman" panose="02020603050405020304" pitchFamily="18" charset="0"/>
              </a:rPr>
              <a:t>;  }</a:t>
            </a:r>
            <a:endParaRPr lang="en-US" altLang="zh-CN"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en-US" altLang="zh-CN" sz="2800" b="1" kern="1200" dirty="0">
                <a:latin typeface="Times New Roman" panose="02020603050405020304" pitchFamily="18" charset="0"/>
              </a:rPr>
              <a:t>};</a:t>
            </a:r>
            <a:endParaRPr lang="en-US" altLang="zh-CN"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endParaRPr lang="en-US" altLang="zh-CN" sz="2800" b="1" kern="1200" dirty="0">
              <a:latin typeface="Times New Roman" panose="02020603050405020304" pitchFamily="18" charset="0"/>
            </a:endParaRPr>
          </a:p>
        </p:txBody>
      </p:sp>
      <p:sp>
        <p:nvSpPr>
          <p:cNvPr id="56323" name="Text Box 3"/>
          <p:cNvSpPr txBox="1">
            <a:spLocks noChangeArrowheads="1"/>
          </p:cNvSpPr>
          <p:nvPr/>
        </p:nvSpPr>
        <p:spPr bwMode="auto">
          <a:xfrm>
            <a:off x="4305300" y="4221163"/>
            <a:ext cx="5040313" cy="1865312"/>
          </a:xfrm>
          <a:prstGeom prst="rect">
            <a:avLst/>
          </a:prstGeom>
          <a:solidFill>
            <a:srgbClr val="CCFFCC"/>
          </a:solidFill>
          <a:ln w="63500">
            <a:solidFill>
              <a:srgbClr val="008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20000"/>
              </a:lnSpc>
              <a:spcBef>
                <a:spcPct val="50000"/>
              </a:spcBef>
              <a:buClrTx/>
              <a:buSzTx/>
              <a:buFontTx/>
              <a:buNone/>
            </a:pPr>
            <a:r>
              <a:rPr lang="zh-CN" altLang="en-US" sz="2400" b="1"/>
              <a:t>      从以上代码的运行结果可以看出，系统为对象</a:t>
            </a:r>
            <a:r>
              <a:rPr lang="en-US" altLang="zh-CN" sz="2400" b="1"/>
              <a:t>B</a:t>
            </a:r>
            <a:r>
              <a:rPr lang="zh-CN" altLang="en-US" sz="2400" b="1"/>
              <a:t>分配了内存并通过系统提供的</a:t>
            </a:r>
            <a:r>
              <a:rPr lang="zh-CN" altLang="en-US" sz="2400" b="1">
                <a:solidFill>
                  <a:srgbClr val="FF0000"/>
                </a:solidFill>
              </a:rPr>
              <a:t>默认拷贝构造函数</a:t>
            </a:r>
            <a:r>
              <a:rPr lang="zh-CN" altLang="en-US" sz="2400" b="1"/>
              <a:t>完成了与对象</a:t>
            </a:r>
            <a:r>
              <a:rPr lang="en-US" altLang="zh-CN" sz="2400" b="1"/>
              <a:t>A</a:t>
            </a:r>
            <a:r>
              <a:rPr lang="zh-CN" altLang="en-US" sz="2400" b="1"/>
              <a:t>的复制过程。</a:t>
            </a:r>
            <a:endParaRPr lang="zh-CN" altLang="en-US" sz="2400" b="1"/>
          </a:p>
        </p:txBody>
      </p:sp>
      <p:sp>
        <p:nvSpPr>
          <p:cNvPr id="54276" name="Rectangle 2"/>
          <p:cNvSpPr txBox="1">
            <a:spLocks noChangeArrowheads="1"/>
          </p:cNvSpPr>
          <p:nvPr/>
        </p:nvSpPr>
        <p:spPr bwMode="auto">
          <a:xfrm>
            <a:off x="4244975" y="404813"/>
            <a:ext cx="4032250" cy="2803525"/>
          </a:xfrm>
          <a:prstGeom prst="rect">
            <a:avLst/>
          </a:prstGeom>
          <a:solidFill>
            <a:srgbClr val="D9FFD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Font typeface="Wingdings" panose="05000000000000000000" pitchFamily="2" charset="2"/>
              <a:buNone/>
            </a:pPr>
            <a:r>
              <a:rPr lang="en-US" altLang="zh-CN" sz="2800" b="1">
                <a:solidFill>
                  <a:srgbClr val="0000FF"/>
                </a:solidFill>
                <a:latin typeface="Times New Roman" panose="02020603050405020304" pitchFamily="18" charset="0"/>
              </a:rPr>
              <a:t>void</a:t>
            </a:r>
            <a:r>
              <a:rPr lang="en-US" altLang="zh-CN" sz="2800" b="1">
                <a:latin typeface="Times New Roman" panose="02020603050405020304" pitchFamily="18" charset="0"/>
              </a:rPr>
              <a:t> main()</a:t>
            </a:r>
            <a:endParaRPr lang="en-US" altLang="zh-CN" sz="2800" b="1">
              <a:latin typeface="Times New Roman" panose="02020603050405020304" pitchFamily="18" charset="0"/>
            </a:endParaRPr>
          </a:p>
          <a:p>
            <a:pPr eaLnBrk="1" hangingPunct="1">
              <a:spcBef>
                <a:spcPct val="0"/>
              </a:spcBef>
              <a:buFont typeface="Wingdings" panose="05000000000000000000" pitchFamily="2" charset="2"/>
              <a:buNone/>
            </a:pPr>
            <a:r>
              <a:rPr lang="en-US" altLang="zh-CN" sz="2800" b="1">
                <a:latin typeface="Times New Roman" panose="02020603050405020304" pitchFamily="18" charset="0"/>
              </a:rPr>
              <a:t>{</a:t>
            </a:r>
            <a:endParaRPr lang="en-US" altLang="zh-CN" sz="2800" b="1">
              <a:latin typeface="Times New Roman" panose="02020603050405020304" pitchFamily="18" charset="0"/>
            </a:endParaRPr>
          </a:p>
          <a:p>
            <a:pPr eaLnBrk="1" hangingPunct="1">
              <a:spcBef>
                <a:spcPct val="0"/>
              </a:spcBef>
              <a:buFont typeface="Wingdings" panose="05000000000000000000" pitchFamily="2" charset="2"/>
              <a:buNone/>
            </a:pPr>
            <a:r>
              <a:rPr lang="en-US" altLang="zh-CN" sz="2800" b="1">
                <a:latin typeface="Times New Roman" panose="02020603050405020304" pitchFamily="18" charset="0"/>
              </a:rPr>
              <a:t>   CExample A(100);</a:t>
            </a:r>
            <a:endParaRPr lang="en-US" altLang="zh-CN" sz="2800" b="1">
              <a:latin typeface="Times New Roman" panose="02020603050405020304" pitchFamily="18" charset="0"/>
            </a:endParaRPr>
          </a:p>
          <a:p>
            <a:pPr eaLnBrk="1" hangingPunct="1">
              <a:spcBef>
                <a:spcPct val="0"/>
              </a:spcBef>
              <a:buFont typeface="Wingdings" panose="05000000000000000000" pitchFamily="2" charset="2"/>
              <a:buNone/>
            </a:pPr>
            <a:r>
              <a:rPr lang="en-US" altLang="zh-CN" sz="2800" b="1">
                <a:latin typeface="Times New Roman" panose="02020603050405020304" pitchFamily="18" charset="0"/>
              </a:rPr>
              <a:t>   CExample  B(A);</a:t>
            </a:r>
            <a:endParaRPr lang="en-US" altLang="zh-CN" sz="2800" b="1">
              <a:latin typeface="Times New Roman" panose="02020603050405020304" pitchFamily="18" charset="0"/>
            </a:endParaRPr>
          </a:p>
          <a:p>
            <a:pPr eaLnBrk="1" hangingPunct="1">
              <a:spcBef>
                <a:spcPct val="0"/>
              </a:spcBef>
              <a:buFont typeface="Wingdings" panose="05000000000000000000" pitchFamily="2" charset="2"/>
              <a:buNone/>
            </a:pPr>
            <a:r>
              <a:rPr lang="en-US" altLang="zh-CN" sz="2800" b="1">
                <a:latin typeface="Times New Roman" panose="02020603050405020304" pitchFamily="18" charset="0"/>
              </a:rPr>
              <a:t>    B.show();</a:t>
            </a:r>
            <a:endParaRPr lang="en-US" altLang="zh-CN" sz="2800" b="1">
              <a:latin typeface="Times New Roman" panose="02020603050405020304" pitchFamily="18" charset="0"/>
            </a:endParaRPr>
          </a:p>
          <a:p>
            <a:pPr eaLnBrk="1" hangingPunct="1">
              <a:spcBef>
                <a:spcPct val="0"/>
              </a:spcBef>
              <a:buFont typeface="Wingdings" panose="05000000000000000000" pitchFamily="2" charset="2"/>
              <a:buNone/>
            </a:pPr>
            <a:r>
              <a:rPr lang="en-US" altLang="zh-CN" sz="2800" b="1">
                <a:latin typeface="Times New Roman" panose="02020603050405020304" pitchFamily="18" charset="0"/>
              </a:rPr>
              <a:t>}</a:t>
            </a:r>
            <a:endParaRPr lang="en-US" altLang="zh-CN" sz="2800" b="1">
              <a:latin typeface="Times New Roman" panose="02020603050405020304" pitchFamily="18" charset="0"/>
            </a:endParaRPr>
          </a:p>
        </p:txBody>
      </p:sp>
      <p:pic>
        <p:nvPicPr>
          <p:cNvPr id="8806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62600" y="2708275"/>
            <a:ext cx="4175125" cy="122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80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3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body" idx="1"/>
          </p:nvPr>
        </p:nvSpPr>
        <p:spPr>
          <a:xfrm>
            <a:off x="7938" y="188913"/>
            <a:ext cx="5976937" cy="6249987"/>
          </a:xfrm>
          <a:solidFill>
            <a:srgbClr val="D9FFD9"/>
          </a:solidFill>
        </p:spPr>
        <p:txBody>
          <a:bodyPr tIns="108000" bIns="108000">
            <a:spAutoFit/>
          </a:bodyPr>
          <a:lstStyle/>
          <a:p>
            <a:pPr marL="0" indent="0" eaLnBrk="1" hangingPunct="1">
              <a:spcBef>
                <a:spcPct val="0"/>
              </a:spcBef>
              <a:buFont typeface="Wingdings" panose="05000000000000000000" pitchFamily="2" charset="2"/>
              <a:buNone/>
              <a:defRPr/>
            </a:pPr>
            <a:r>
              <a:rPr lang="zh-CN" altLang="en-US" sz="2800" b="1" kern="1200" dirty="0">
                <a:solidFill>
                  <a:srgbClr val="0000FF"/>
                </a:solidFill>
                <a:latin typeface="Times New Roman" panose="02020603050405020304" pitchFamily="18" charset="0"/>
              </a:rPr>
              <a:t>#include</a:t>
            </a:r>
            <a:r>
              <a:rPr lang="zh-CN" altLang="en-US" sz="2800" b="1" kern="1200" dirty="0">
                <a:latin typeface="Times New Roman" panose="02020603050405020304" pitchFamily="18" charset="0"/>
              </a:rPr>
              <a:t>&lt;iostream&gt;</a:t>
            </a:r>
            <a:endParaRPr lang="zh-CN" altLang="en-US"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en-US" altLang="zh-CN" sz="2800" b="1" kern="1200" dirty="0">
                <a:solidFill>
                  <a:srgbClr val="0000FF"/>
                </a:solidFill>
                <a:latin typeface="Times New Roman" panose="02020603050405020304" pitchFamily="18" charset="0"/>
              </a:rPr>
              <a:t>u</a:t>
            </a:r>
            <a:r>
              <a:rPr lang="zh-CN" altLang="en-US" sz="2800" b="1" kern="1200" dirty="0">
                <a:solidFill>
                  <a:srgbClr val="0000FF"/>
                </a:solidFill>
                <a:latin typeface="Times New Roman" panose="02020603050405020304" pitchFamily="18" charset="0"/>
              </a:rPr>
              <a:t>sing namespace </a:t>
            </a:r>
            <a:r>
              <a:rPr lang="zh-CN" altLang="en-US" sz="2800" b="1" kern="1200" dirty="0">
                <a:latin typeface="Times New Roman" panose="02020603050405020304" pitchFamily="18" charset="0"/>
              </a:rPr>
              <a:t>std;</a:t>
            </a:r>
            <a:endParaRPr lang="zh-CN" altLang="en-US"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en-US" altLang="zh-CN" sz="2800" b="1" kern="1200" dirty="0">
                <a:solidFill>
                  <a:srgbClr val="0000FF"/>
                </a:solidFill>
                <a:latin typeface="Times New Roman" panose="02020603050405020304" pitchFamily="18" charset="0"/>
              </a:rPr>
              <a:t>c</a:t>
            </a:r>
            <a:r>
              <a:rPr lang="zh-CN" altLang="en-US" sz="2800" b="1" kern="1200" dirty="0">
                <a:solidFill>
                  <a:srgbClr val="0000FF"/>
                </a:solidFill>
                <a:latin typeface="Times New Roman" panose="02020603050405020304" pitchFamily="18" charset="0"/>
              </a:rPr>
              <a:t>lass</a:t>
            </a:r>
            <a:r>
              <a:rPr lang="zh-CN" altLang="en-US" sz="2800" b="1" kern="1200" dirty="0">
                <a:latin typeface="Times New Roman" panose="02020603050405020304" pitchFamily="18" charset="0"/>
              </a:rPr>
              <a:t> CExample{</a:t>
            </a:r>
            <a:endParaRPr lang="zh-CN" altLang="en-US"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zh-CN" altLang="en-US" sz="2800" b="1" kern="1200" dirty="0">
                <a:latin typeface="Times New Roman" panose="02020603050405020304" pitchFamily="18" charset="0"/>
              </a:rPr>
              <a:t> </a:t>
            </a:r>
            <a:r>
              <a:rPr lang="en-US" altLang="zh-CN" sz="2800" b="1" kern="1200" dirty="0">
                <a:solidFill>
                  <a:srgbClr val="0000FF"/>
                </a:solidFill>
                <a:latin typeface="Times New Roman" panose="02020603050405020304" pitchFamily="18" charset="0"/>
              </a:rPr>
              <a:t>p</a:t>
            </a:r>
            <a:r>
              <a:rPr lang="zh-CN" altLang="en-US" sz="2800" b="1" kern="1200" dirty="0">
                <a:solidFill>
                  <a:srgbClr val="0000FF"/>
                </a:solidFill>
                <a:latin typeface="Times New Roman" panose="02020603050405020304" pitchFamily="18" charset="0"/>
              </a:rPr>
              <a:t>rivate</a:t>
            </a:r>
            <a:r>
              <a:rPr lang="zh-CN" altLang="en-US" sz="2800" b="1" kern="1200" dirty="0">
                <a:latin typeface="Times New Roman" panose="02020603050405020304" pitchFamily="18" charset="0"/>
              </a:rPr>
              <a:t>:</a:t>
            </a:r>
            <a:endParaRPr lang="zh-CN" altLang="en-US"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zh-CN" altLang="en-US" sz="2800" b="1" kern="1200" dirty="0">
                <a:latin typeface="Times New Roman" panose="02020603050405020304" pitchFamily="18" charset="0"/>
              </a:rPr>
              <a:t>        int a;</a:t>
            </a:r>
            <a:endParaRPr lang="zh-CN" altLang="en-US"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zh-CN" altLang="en-US" sz="2800" b="1" kern="1200" dirty="0">
                <a:latin typeface="Times New Roman" panose="02020603050405020304" pitchFamily="18" charset="0"/>
              </a:rPr>
              <a:t> </a:t>
            </a:r>
            <a:r>
              <a:rPr lang="en-US" altLang="zh-CN" sz="2800" b="1" kern="1200" dirty="0">
                <a:solidFill>
                  <a:srgbClr val="0000FF"/>
                </a:solidFill>
                <a:latin typeface="Times New Roman" panose="02020603050405020304" pitchFamily="18" charset="0"/>
              </a:rPr>
              <a:t>p</a:t>
            </a:r>
            <a:r>
              <a:rPr lang="zh-CN" altLang="en-US" sz="2800" b="1" kern="1200" dirty="0">
                <a:solidFill>
                  <a:srgbClr val="0000FF"/>
                </a:solidFill>
                <a:latin typeface="Times New Roman" panose="02020603050405020304" pitchFamily="18" charset="0"/>
              </a:rPr>
              <a:t>ublic</a:t>
            </a:r>
            <a:r>
              <a:rPr lang="zh-CN" altLang="en-US" sz="2800" b="1" kern="1200" dirty="0">
                <a:latin typeface="Times New Roman" panose="02020603050405020304" pitchFamily="18" charset="0"/>
              </a:rPr>
              <a:t>:</a:t>
            </a:r>
            <a:endParaRPr lang="zh-CN" altLang="en-US"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zh-CN" altLang="en-US" sz="2800" b="1" kern="1200" dirty="0">
                <a:latin typeface="Times New Roman" panose="02020603050405020304" pitchFamily="18" charset="0"/>
              </a:rPr>
              <a:t>        CExample(int b)</a:t>
            </a:r>
            <a:endParaRPr lang="zh-CN" altLang="en-US"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zh-CN" altLang="en-US" sz="2800" b="1" kern="1200" dirty="0">
                <a:latin typeface="Times New Roman" panose="02020603050405020304" pitchFamily="18" charset="0"/>
              </a:rPr>
              <a:t>        {  a=b; }</a:t>
            </a:r>
            <a:endParaRPr lang="zh-CN" altLang="en-US"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zh-CN" altLang="en-US" sz="2800" b="1" kern="1200" dirty="0">
                <a:latin typeface="Times New Roman" panose="02020603050405020304" pitchFamily="18" charset="0"/>
              </a:rPr>
              <a:t>        </a:t>
            </a:r>
            <a:r>
              <a:rPr lang="zh-CN" altLang="en-US" sz="2800" b="1" kern="1200" dirty="0">
                <a:solidFill>
                  <a:srgbClr val="C00000"/>
                </a:solidFill>
                <a:latin typeface="Times New Roman" panose="02020603050405020304" pitchFamily="18" charset="0"/>
              </a:rPr>
              <a:t>CExample(const CExample &amp;C)</a:t>
            </a:r>
            <a:endParaRPr lang="zh-CN" altLang="en-US" sz="2800" b="1" kern="1200" dirty="0">
              <a:solidFill>
                <a:srgbClr val="C00000"/>
              </a:solidFill>
              <a:latin typeface="Times New Roman" panose="02020603050405020304" pitchFamily="18" charset="0"/>
            </a:endParaRPr>
          </a:p>
          <a:p>
            <a:pPr marL="0" indent="0" eaLnBrk="1" hangingPunct="1">
              <a:spcBef>
                <a:spcPct val="0"/>
              </a:spcBef>
              <a:buFont typeface="Wingdings" panose="05000000000000000000" pitchFamily="2" charset="2"/>
              <a:buNone/>
              <a:defRPr/>
            </a:pPr>
            <a:r>
              <a:rPr lang="zh-CN" altLang="en-US" sz="2800" b="1" kern="1200" dirty="0">
                <a:solidFill>
                  <a:srgbClr val="C00000"/>
                </a:solidFill>
                <a:latin typeface="Times New Roman" panose="02020603050405020304" pitchFamily="18" charset="0"/>
              </a:rPr>
              <a:t>        { a=C.a; }</a:t>
            </a:r>
            <a:endParaRPr lang="zh-CN" altLang="en-US" sz="2800" b="1" kern="1200" dirty="0">
              <a:solidFill>
                <a:srgbClr val="C00000"/>
              </a:solidFill>
              <a:latin typeface="Times New Roman" panose="02020603050405020304" pitchFamily="18" charset="0"/>
            </a:endParaRPr>
          </a:p>
          <a:p>
            <a:pPr marL="0" indent="0" eaLnBrk="1" hangingPunct="1">
              <a:spcBef>
                <a:spcPct val="0"/>
              </a:spcBef>
              <a:buFont typeface="Wingdings" panose="05000000000000000000" pitchFamily="2" charset="2"/>
              <a:buNone/>
              <a:defRPr/>
            </a:pPr>
            <a:r>
              <a:rPr lang="en-US" altLang="zh-CN" sz="2800" b="1" kern="1200" dirty="0">
                <a:latin typeface="Times New Roman" panose="02020603050405020304" pitchFamily="18" charset="0"/>
              </a:rPr>
              <a:t>        </a:t>
            </a:r>
            <a:r>
              <a:rPr lang="en-US" altLang="zh-CN" sz="2800" b="1" kern="1200" dirty="0">
                <a:solidFill>
                  <a:srgbClr val="0000FF"/>
                </a:solidFill>
                <a:latin typeface="Times New Roman" panose="02020603050405020304" pitchFamily="18" charset="0"/>
              </a:rPr>
              <a:t>v</a:t>
            </a:r>
            <a:r>
              <a:rPr lang="zh-CN" altLang="en-US" sz="2800" b="1" kern="1200" dirty="0">
                <a:solidFill>
                  <a:srgbClr val="0000FF"/>
                </a:solidFill>
                <a:latin typeface="Times New Roman" panose="02020603050405020304" pitchFamily="18" charset="0"/>
              </a:rPr>
              <a:t>oid </a:t>
            </a:r>
            <a:r>
              <a:rPr lang="zh-CN" altLang="en-US" sz="2800" b="1" kern="1200" dirty="0">
                <a:latin typeface="Times New Roman" panose="02020603050405020304" pitchFamily="18" charset="0"/>
              </a:rPr>
              <a:t>show()</a:t>
            </a:r>
            <a:endParaRPr lang="zh-CN" altLang="en-US"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zh-CN" altLang="en-US" sz="2800" b="1" kern="1200" dirty="0">
                <a:latin typeface="Times New Roman" panose="02020603050405020304" pitchFamily="18" charset="0"/>
              </a:rPr>
              <a:t>        { cout&lt;&lt;a&lt;&lt;endl; }</a:t>
            </a:r>
            <a:endParaRPr lang="en-US" altLang="zh-CN"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r>
              <a:rPr lang="zh-CN" altLang="en-US" sz="2800" b="1" kern="1200" dirty="0">
                <a:latin typeface="Times New Roman" panose="02020603050405020304" pitchFamily="18" charset="0"/>
              </a:rPr>
              <a:t>};</a:t>
            </a:r>
            <a:endParaRPr lang="zh-CN" altLang="en-US" sz="2800" b="1" kern="1200" dirty="0">
              <a:latin typeface="Times New Roman" panose="02020603050405020304" pitchFamily="18" charset="0"/>
            </a:endParaRPr>
          </a:p>
          <a:p>
            <a:pPr marL="0" indent="0" eaLnBrk="1" hangingPunct="1">
              <a:spcBef>
                <a:spcPct val="0"/>
              </a:spcBef>
              <a:buFont typeface="Wingdings" panose="05000000000000000000" pitchFamily="2" charset="2"/>
              <a:buNone/>
              <a:defRPr/>
            </a:pPr>
            <a:endParaRPr lang="zh-CN" altLang="en-US" sz="2800" b="1" kern="1200" dirty="0">
              <a:latin typeface="Times New Roman" panose="02020603050405020304" pitchFamily="18" charset="0"/>
            </a:endParaRPr>
          </a:p>
        </p:txBody>
      </p:sp>
      <p:sp>
        <p:nvSpPr>
          <p:cNvPr id="55299" name="Text Box 3"/>
          <p:cNvSpPr txBox="1">
            <a:spLocks noChangeArrowheads="1"/>
          </p:cNvSpPr>
          <p:nvPr/>
        </p:nvSpPr>
        <p:spPr bwMode="auto">
          <a:xfrm>
            <a:off x="4592638" y="260350"/>
            <a:ext cx="3816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endParaRPr lang="zh-CN" altLang="en-US" sz="1800"/>
          </a:p>
        </p:txBody>
      </p:sp>
      <p:sp>
        <p:nvSpPr>
          <p:cNvPr id="55300" name="Rectangle 2"/>
          <p:cNvSpPr txBox="1">
            <a:spLocks noChangeArrowheads="1"/>
          </p:cNvSpPr>
          <p:nvPr/>
        </p:nvSpPr>
        <p:spPr bwMode="auto">
          <a:xfrm>
            <a:off x="5975350" y="3614738"/>
            <a:ext cx="3546475" cy="2803525"/>
          </a:xfrm>
          <a:prstGeom prst="rect">
            <a:avLst/>
          </a:prstGeom>
          <a:solidFill>
            <a:srgbClr val="D9FFD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Font typeface="Wingdings" panose="05000000000000000000" pitchFamily="2" charset="2"/>
              <a:buNone/>
            </a:pPr>
            <a:r>
              <a:rPr lang="en-US" altLang="zh-CN" sz="2800" b="1">
                <a:solidFill>
                  <a:srgbClr val="0000FF"/>
                </a:solidFill>
                <a:latin typeface="Times New Roman" panose="02020603050405020304" pitchFamily="18" charset="0"/>
              </a:rPr>
              <a:t>void</a:t>
            </a:r>
            <a:r>
              <a:rPr lang="zh-CN" altLang="en-US" sz="2800" b="1">
                <a:latin typeface="Times New Roman" panose="02020603050405020304" pitchFamily="18" charset="0"/>
              </a:rPr>
              <a:t> main()</a:t>
            </a:r>
            <a:endParaRPr lang="zh-CN" altLang="en-US" sz="2800" b="1">
              <a:latin typeface="Times New Roman" panose="02020603050405020304" pitchFamily="18" charset="0"/>
            </a:endParaRPr>
          </a:p>
          <a:p>
            <a:pPr eaLnBrk="1" hangingPunct="1">
              <a:spcBef>
                <a:spcPct val="0"/>
              </a:spcBef>
              <a:buFont typeface="Wingdings" panose="05000000000000000000" pitchFamily="2" charset="2"/>
              <a:buNone/>
            </a:pPr>
            <a:r>
              <a:rPr lang="zh-CN" altLang="en-US" sz="2800" b="1">
                <a:latin typeface="Times New Roman" panose="02020603050405020304" pitchFamily="18" charset="0"/>
              </a:rPr>
              <a:t>{</a:t>
            </a:r>
            <a:endParaRPr lang="zh-CN" altLang="en-US" sz="2800" b="1">
              <a:latin typeface="Times New Roman" panose="02020603050405020304" pitchFamily="18" charset="0"/>
            </a:endParaRPr>
          </a:p>
          <a:p>
            <a:pPr eaLnBrk="1" hangingPunct="1">
              <a:spcBef>
                <a:spcPct val="0"/>
              </a:spcBef>
              <a:buFont typeface="Wingdings" panose="05000000000000000000" pitchFamily="2" charset="2"/>
              <a:buNone/>
            </a:pPr>
            <a:r>
              <a:rPr lang="zh-CN" altLang="en-US" sz="2800" b="1">
                <a:latin typeface="Times New Roman" panose="02020603050405020304" pitchFamily="18" charset="0"/>
              </a:rPr>
              <a:t>   CExample A(100);</a:t>
            </a:r>
            <a:endParaRPr lang="zh-CN" altLang="en-US" sz="2800" b="1">
              <a:latin typeface="Times New Roman" panose="02020603050405020304" pitchFamily="18" charset="0"/>
            </a:endParaRPr>
          </a:p>
          <a:p>
            <a:pPr eaLnBrk="1" hangingPunct="1">
              <a:spcBef>
                <a:spcPct val="0"/>
              </a:spcBef>
              <a:buFont typeface="Wingdings" panose="05000000000000000000" pitchFamily="2" charset="2"/>
              <a:buNone/>
            </a:pPr>
            <a:r>
              <a:rPr lang="zh-CN" altLang="en-US" sz="2800" b="1">
                <a:latin typeface="Times New Roman" panose="02020603050405020304" pitchFamily="18" charset="0"/>
              </a:rPr>
              <a:t>   CE</a:t>
            </a:r>
            <a:r>
              <a:rPr lang="en-US" altLang="zh-CN" sz="2800" b="1">
                <a:latin typeface="Times New Roman" panose="02020603050405020304" pitchFamily="18" charset="0"/>
              </a:rPr>
              <a:t>x</a:t>
            </a:r>
            <a:r>
              <a:rPr lang="zh-CN" altLang="en-US" sz="2800" b="1">
                <a:latin typeface="Times New Roman" panose="02020603050405020304" pitchFamily="18" charset="0"/>
              </a:rPr>
              <a:t>ample  B=A;</a:t>
            </a:r>
            <a:endParaRPr lang="zh-CN" altLang="en-US" sz="2800" b="1">
              <a:latin typeface="Times New Roman" panose="02020603050405020304" pitchFamily="18" charset="0"/>
            </a:endParaRPr>
          </a:p>
          <a:p>
            <a:pPr eaLnBrk="1" hangingPunct="1">
              <a:spcBef>
                <a:spcPct val="0"/>
              </a:spcBef>
              <a:buFont typeface="Wingdings" panose="05000000000000000000" pitchFamily="2" charset="2"/>
              <a:buNone/>
            </a:pPr>
            <a:r>
              <a:rPr lang="zh-CN" altLang="en-US" sz="2800" b="1">
                <a:latin typeface="Times New Roman" panose="02020603050405020304" pitchFamily="18" charset="0"/>
              </a:rPr>
              <a:t>    B.show();</a:t>
            </a:r>
            <a:endParaRPr lang="zh-CN" altLang="en-US" sz="2800" b="1">
              <a:latin typeface="Times New Roman" panose="02020603050405020304" pitchFamily="18" charset="0"/>
            </a:endParaRPr>
          </a:p>
          <a:p>
            <a:pPr eaLnBrk="1" hangingPunct="1">
              <a:spcBef>
                <a:spcPct val="0"/>
              </a:spcBef>
              <a:buFont typeface="Wingdings" panose="05000000000000000000" pitchFamily="2" charset="2"/>
              <a:buNone/>
            </a:pPr>
            <a:r>
              <a:rPr lang="zh-CN" altLang="en-US" sz="2800" b="1">
                <a:latin typeface="Times New Roman" panose="02020603050405020304" pitchFamily="18" charset="0"/>
              </a:rPr>
              <a:t>}</a:t>
            </a:r>
            <a:endParaRPr lang="zh-CN" altLang="en-US" sz="2800" b="1">
              <a:latin typeface="Times New Roman" panose="02020603050405020304" pitchFamily="18" charset="0"/>
            </a:endParaRPr>
          </a:p>
        </p:txBody>
      </p:sp>
      <p:sp>
        <p:nvSpPr>
          <p:cNvPr id="55301" name="Text Box 4"/>
          <p:cNvSpPr txBox="1">
            <a:spLocks noChangeArrowheads="1"/>
          </p:cNvSpPr>
          <p:nvPr/>
        </p:nvSpPr>
        <p:spPr bwMode="auto">
          <a:xfrm>
            <a:off x="4173538" y="427038"/>
            <a:ext cx="5403850" cy="2492375"/>
          </a:xfrm>
          <a:prstGeom prst="rect">
            <a:avLst/>
          </a:prstGeom>
          <a:solidFill>
            <a:srgbClr val="CCFFCC"/>
          </a:solidFill>
          <a:ln w="63500">
            <a:solidFill>
              <a:srgbClr val="00800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120000"/>
              </a:lnSpc>
              <a:spcBef>
                <a:spcPct val="50000"/>
              </a:spcBef>
              <a:buClrTx/>
              <a:buSzTx/>
              <a:buFontTx/>
              <a:buNone/>
            </a:pPr>
            <a:r>
              <a:rPr lang="en-US" altLang="zh-CN" sz="2400" b="1">
                <a:solidFill>
                  <a:srgbClr val="C00000"/>
                </a:solidFill>
              </a:rPr>
              <a:t>CExample(const CExample&amp; C)</a:t>
            </a:r>
            <a:endParaRPr lang="en-US" altLang="zh-CN" sz="2400" b="1">
              <a:solidFill>
                <a:srgbClr val="C00000"/>
              </a:solidFill>
            </a:endParaRPr>
          </a:p>
          <a:p>
            <a:pPr eaLnBrk="1" hangingPunct="1">
              <a:lnSpc>
                <a:spcPct val="120000"/>
              </a:lnSpc>
              <a:spcBef>
                <a:spcPct val="50000"/>
              </a:spcBef>
              <a:buClrTx/>
              <a:buSzTx/>
              <a:buFontTx/>
              <a:buNone/>
            </a:pPr>
            <a:r>
              <a:rPr lang="zh-CN" altLang="en-US" sz="2400" b="1"/>
              <a:t>是</a:t>
            </a:r>
            <a:r>
              <a:rPr lang="zh-CN" altLang="en-US" sz="2400" b="1">
                <a:solidFill>
                  <a:srgbClr val="0000FF"/>
                </a:solidFill>
              </a:rPr>
              <a:t>自定义的拷贝构造函数</a:t>
            </a:r>
            <a:r>
              <a:rPr lang="zh-CN" altLang="en-US" sz="2400" b="1"/>
              <a:t>。函数的名称和类名一致，它的唯一的一个参数是本类型的一个引用变量，该参数是</a:t>
            </a:r>
            <a:r>
              <a:rPr lang="en-US" altLang="zh-CN" sz="2400" b="1"/>
              <a:t>const</a:t>
            </a:r>
            <a:r>
              <a:rPr lang="zh-CN" altLang="en-US" sz="2400" b="1"/>
              <a:t>类型，不可变的。  </a:t>
            </a:r>
            <a:endParaRPr lang="zh-CN" altLang="en-US" sz="2400" b="1"/>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6322" name="Rectangle 3"/>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pic>
        <p:nvPicPr>
          <p:cNvPr id="208900" name="Picture 4"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8839200" y="5813425"/>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8901" name="Rectangle 5"/>
          <p:cNvSpPr>
            <a:spLocks noChangeArrowheads="1"/>
          </p:cNvSpPr>
          <p:nvPr/>
        </p:nvSpPr>
        <p:spPr bwMode="auto">
          <a:xfrm>
            <a:off x="920750" y="188913"/>
            <a:ext cx="6048375" cy="712787"/>
          </a:xfrm>
          <a:prstGeom prst="rect">
            <a:avLst/>
          </a:prstGeom>
          <a:gradFill rotWithShape="0">
            <a:gsLst>
              <a:gs pos="0">
                <a:schemeClr val="folHlink"/>
              </a:gs>
              <a:gs pos="100000">
                <a:schemeClr val="folHlink">
                  <a:gamma/>
                  <a:shade val="46275"/>
                  <a:invGamma/>
                </a:schemeClr>
              </a:gs>
            </a:gsLst>
            <a:path path="shape">
              <a:fillToRect l="50000" t="50000" r="50000" b="50000"/>
            </a:path>
          </a:gradFill>
          <a:ln w="9525" algn="ctr">
            <a:solidFill>
              <a:srgbClr val="FF9900"/>
            </a:solidFill>
            <a:miter lim="800000"/>
          </a:ln>
          <a:effectLst/>
        </p:spPr>
        <p:txBody>
          <a:bodyPr bIns="108000">
            <a:spAutoFit/>
          </a:bodyPr>
          <a:lstStyle/>
          <a:p>
            <a:pPr algn="ctr">
              <a:spcBef>
                <a:spcPct val="50000"/>
              </a:spcBef>
              <a:defRPr/>
            </a:pPr>
            <a:r>
              <a:rPr kumimoji="1" lang="en-US" altLang="zh-CN" sz="3200" b="1">
                <a:solidFill>
                  <a:schemeClr val="bg1"/>
                </a:solidFill>
                <a:effectLst>
                  <a:outerShdw blurRad="38100" dist="38100" dir="2700000" algn="tl">
                    <a:srgbClr val="000000"/>
                  </a:outerShdw>
                </a:effectLst>
                <a:latin typeface="Times New Roman" panose="02020603050405020304" pitchFamily="18" charset="0"/>
              </a:rPr>
              <a:t>2</a:t>
            </a:r>
            <a:r>
              <a:rPr kumimoji="1" lang="zh-CN" altLang="en-US" sz="3200" b="1">
                <a:solidFill>
                  <a:schemeClr val="bg1"/>
                </a:solidFill>
                <a:effectLst>
                  <a:outerShdw blurRad="38100" dist="38100" dir="2700000" algn="tl">
                    <a:srgbClr val="000000"/>
                  </a:outerShdw>
                </a:effectLst>
                <a:latin typeface="Times New Roman" panose="02020603050405020304" pitchFamily="18" charset="0"/>
              </a:rPr>
              <a:t>、关于</a:t>
            </a:r>
            <a:r>
              <a:rPr kumimoji="1" lang="zh-CN" altLang="en-US" sz="3600" b="1">
                <a:solidFill>
                  <a:srgbClr val="FFFF66"/>
                </a:solidFill>
                <a:effectLst>
                  <a:outerShdw blurRad="38100" dist="38100" dir="2700000" algn="tl">
                    <a:srgbClr val="000000"/>
                  </a:outerShdw>
                </a:effectLst>
                <a:latin typeface="Times New Roman" panose="02020603050405020304" pitchFamily="18" charset="0"/>
                <a:ea typeface="黑体" panose="02010609060101010101" pitchFamily="2" charset="-122"/>
              </a:rPr>
              <a:t>浅拷贝</a:t>
            </a:r>
            <a:r>
              <a:rPr kumimoji="1" lang="zh-CN" altLang="en-US" sz="3200" b="1">
                <a:solidFill>
                  <a:schemeClr val="bg1"/>
                </a:solidFill>
                <a:effectLst>
                  <a:outerShdw blurRad="38100" dist="38100" dir="2700000" algn="tl">
                    <a:srgbClr val="000000"/>
                  </a:outerShdw>
                </a:effectLst>
                <a:latin typeface="Times New Roman" panose="02020603050405020304" pitchFamily="18" charset="0"/>
              </a:rPr>
              <a:t>和</a:t>
            </a:r>
            <a:r>
              <a:rPr kumimoji="1" lang="zh-CN" altLang="en-US" sz="3600" b="1">
                <a:solidFill>
                  <a:srgbClr val="FFFF66"/>
                </a:solidFill>
                <a:effectLst>
                  <a:outerShdw blurRad="38100" dist="38100" dir="2700000" algn="tl">
                    <a:srgbClr val="000000"/>
                  </a:outerShdw>
                </a:effectLst>
                <a:latin typeface="Times New Roman" panose="02020603050405020304" pitchFamily="18" charset="0"/>
                <a:ea typeface="黑体" panose="02010609060101010101" pitchFamily="2" charset="-122"/>
              </a:rPr>
              <a:t>深拷贝</a:t>
            </a:r>
            <a:endParaRPr kumimoji="1" lang="zh-CN" altLang="en-US" sz="3600" b="1">
              <a:solidFill>
                <a:srgbClr val="FFFF66"/>
              </a:solidFill>
              <a:effectLst>
                <a:outerShdw blurRad="38100" dist="38100" dir="2700000" algn="tl">
                  <a:srgbClr val="000000"/>
                </a:outerShdw>
              </a:effectLst>
              <a:latin typeface="Times New Roman" panose="02020603050405020304" pitchFamily="18" charset="0"/>
              <a:ea typeface="黑体" panose="02010609060101010101" pitchFamily="2" charset="-122"/>
            </a:endParaRPr>
          </a:p>
        </p:txBody>
      </p:sp>
      <p:pic>
        <p:nvPicPr>
          <p:cNvPr id="56325" name="Picture 6"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6" name="Text Box 9"/>
          <p:cNvSpPr txBox="1">
            <a:spLocks noChangeArrowheads="1"/>
          </p:cNvSpPr>
          <p:nvPr/>
        </p:nvSpPr>
        <p:spPr bwMode="auto">
          <a:xfrm>
            <a:off x="271463" y="1052513"/>
            <a:ext cx="6553200" cy="5340350"/>
          </a:xfrm>
          <a:prstGeom prst="rect">
            <a:avLst/>
          </a:prstGeom>
          <a:solidFill>
            <a:srgbClr val="D9FFD9"/>
          </a:solidFill>
          <a:ln>
            <a:noFill/>
          </a:ln>
          <a:effectLst/>
          <a:extLst>
            <a:ext uri="{91240B29-F687-4F45-9708-019B960494DF}">
              <a14:hiddenLine xmlns:a14="http://schemas.microsoft.com/office/drawing/2010/main" w="9525">
                <a:solidFill>
                  <a:srgbClr val="008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 *p1=</a:t>
            </a:r>
            <a:r>
              <a:rPr lang="en-US" altLang="zh-CN" sz="2800" b="1">
                <a:solidFill>
                  <a:srgbClr val="0000FF"/>
                </a:solidFill>
                <a:latin typeface="Times New Roman" panose="02020603050405020304" pitchFamily="18" charset="0"/>
              </a:rPr>
              <a:t>new int</a:t>
            </a:r>
            <a:r>
              <a:rPr lang="en-US" altLang="zh-CN" sz="2800" b="1">
                <a:latin typeface="Times New Roman" panose="02020603050405020304" pitchFamily="18" charset="0"/>
              </a:rPr>
              <a:t>(1);</a:t>
            </a: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 *p2=p1;                   </a:t>
            </a: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latin typeface="Times New Roman" panose="02020603050405020304" pitchFamily="18" charset="0"/>
              </a:rPr>
              <a:t>	</a:t>
            </a: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solidFill>
                  <a:srgbClr val="0000FF"/>
                </a:solidFill>
                <a:latin typeface="Times New Roman" panose="02020603050405020304" pitchFamily="18" charset="0"/>
              </a:rPr>
              <a:t>delete</a:t>
            </a:r>
            <a:r>
              <a:rPr lang="en-US" altLang="zh-CN" sz="2800" b="1">
                <a:latin typeface="Times New Roman" panose="02020603050405020304" pitchFamily="18" charset="0"/>
              </a:rPr>
              <a:t> p1;</a:t>
            </a:r>
            <a:endParaRPr lang="en-US" altLang="zh-CN" sz="2800" b="1">
              <a:latin typeface="Times New Roman" panose="02020603050405020304" pitchFamily="18" charset="0"/>
            </a:endParaRPr>
          </a:p>
          <a:p>
            <a:pPr eaLnBrk="1" hangingPunct="1">
              <a:spcBef>
                <a:spcPct val="0"/>
              </a:spcBef>
              <a:buClrTx/>
              <a:buSzTx/>
              <a:buFontTx/>
              <a:buNone/>
            </a:pP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latin typeface="Times New Roman" panose="02020603050405020304" pitchFamily="18" charset="0"/>
              </a:rPr>
              <a:t>cout&lt;&lt;"V_p1:  "&lt;&lt;*p1&lt;&lt;endl;</a:t>
            </a: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latin typeface="Times New Roman" panose="02020603050405020304" pitchFamily="18" charset="0"/>
              </a:rPr>
              <a:t>cout&lt;&lt;"V_p2:  "&lt;&lt;*p2&lt;&lt;endl;</a:t>
            </a: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latin typeface="Times New Roman" panose="02020603050405020304" pitchFamily="18" charset="0"/>
              </a:rPr>
              <a:t>	</a:t>
            </a: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latin typeface="Times New Roman" panose="02020603050405020304" pitchFamily="18" charset="0"/>
              </a:rPr>
              <a:t>cout&lt;&lt;"D_p1:  "&lt;&lt;p1&lt;&lt;endl;</a:t>
            </a: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latin typeface="Times New Roman" panose="02020603050405020304" pitchFamily="18" charset="0"/>
              </a:rPr>
              <a:t>cout&lt;&lt;"D_p2:  "&lt;&lt;p2&lt;&lt;endl;</a:t>
            </a:r>
            <a:endParaRPr lang="en-US" altLang="zh-CN" sz="2800" b="1">
              <a:latin typeface="Times New Roman" panose="02020603050405020304" pitchFamily="18" charset="0"/>
            </a:endParaRPr>
          </a:p>
          <a:p>
            <a:pPr eaLnBrk="1" hangingPunct="1">
              <a:spcBef>
                <a:spcPct val="0"/>
              </a:spcBef>
              <a:buClrTx/>
              <a:buSzTx/>
              <a:buFontTx/>
              <a:buNone/>
            </a:pP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solidFill>
                  <a:srgbClr val="0000FF"/>
                </a:solidFill>
                <a:latin typeface="Times New Roman" panose="02020603050405020304" pitchFamily="18" charset="0"/>
              </a:rPr>
              <a:t>delete</a:t>
            </a:r>
            <a:r>
              <a:rPr lang="en-US" altLang="zh-CN" sz="2800" b="1">
                <a:latin typeface="Times New Roman" panose="02020603050405020304" pitchFamily="18" charset="0"/>
              </a:rPr>
              <a:t> p2;	</a:t>
            </a:r>
            <a:endParaRPr lang="en-US" altLang="zh-CN" sz="2800" b="1">
              <a:latin typeface="Times New Roman" panose="02020603050405020304" pitchFamily="18" charset="0"/>
            </a:endParaRPr>
          </a:p>
        </p:txBody>
      </p:sp>
      <p:sp>
        <p:nvSpPr>
          <p:cNvPr id="208906" name="Text Box 10"/>
          <p:cNvSpPr txBox="1">
            <a:spLocks noChangeArrowheads="1"/>
          </p:cNvSpPr>
          <p:nvPr/>
        </p:nvSpPr>
        <p:spPr bwMode="auto">
          <a:xfrm>
            <a:off x="2792413" y="1628775"/>
            <a:ext cx="6913562" cy="868363"/>
          </a:xfrm>
          <a:prstGeom prst="rect">
            <a:avLst/>
          </a:prstGeom>
          <a:solidFill>
            <a:schemeClr val="bg1"/>
          </a:solidFill>
          <a:ln w="38100" algn="ctr">
            <a:solidFill>
              <a:srgbClr val="008000"/>
            </a:solidFill>
            <a:miter lim="800000"/>
            <a:headEnd type="none" w="sm" len="sm"/>
            <a:tailEnd type="none" w="sm" len="sm"/>
          </a:ln>
          <a:effectLst/>
        </p:spPr>
        <p:txBody>
          <a:bodyPr>
            <a:spAutoFit/>
          </a:bodyPr>
          <a:lstStyle/>
          <a:p>
            <a:pPr eaLnBrk="1" hangingPunct="1">
              <a:lnSpc>
                <a:spcPct val="90000"/>
              </a:lnSpc>
              <a:defRPr/>
            </a:pPr>
            <a:r>
              <a:rPr lang="en-US" altLang="zh-CN" sz="2400" b="1"/>
              <a:t>//</a:t>
            </a:r>
            <a:r>
              <a:rPr lang="zh-CN" altLang="en-US" sz="3200" b="1">
                <a:solidFill>
                  <a:srgbClr val="CC0000"/>
                </a:solidFill>
                <a:effectLst>
                  <a:outerShdw blurRad="38100" dist="38100" dir="2700000" algn="tl">
                    <a:srgbClr val="C0C0C0"/>
                  </a:outerShdw>
                </a:effectLst>
                <a:ea typeface="黑体" panose="02010609060101010101" pitchFamily="2" charset="-122"/>
              </a:rPr>
              <a:t>浅拷贝</a:t>
            </a:r>
            <a:r>
              <a:rPr lang="zh-CN" altLang="en-US" sz="2000" b="1"/>
              <a:t>： </a:t>
            </a:r>
            <a:r>
              <a:rPr lang="zh-CN" altLang="en-US" sz="2400" b="1"/>
              <a:t>只有</a:t>
            </a:r>
            <a:r>
              <a:rPr lang="en-US" altLang="zh-CN" sz="2400" b="1"/>
              <a:t>p1</a:t>
            </a:r>
            <a:r>
              <a:rPr lang="zh-CN" altLang="en-US" sz="2400" b="1"/>
              <a:t>的值被复制到</a:t>
            </a:r>
            <a:r>
              <a:rPr lang="en-US" altLang="zh-CN" sz="2400" b="1"/>
              <a:t>p2</a:t>
            </a:r>
            <a:r>
              <a:rPr lang="zh-CN" altLang="en-US" sz="2400" b="1"/>
              <a:t>，结果是两</a:t>
            </a:r>
            <a:endParaRPr lang="zh-CN" altLang="en-US" sz="2400" b="1"/>
          </a:p>
          <a:p>
            <a:pPr eaLnBrk="1" hangingPunct="1">
              <a:lnSpc>
                <a:spcPct val="90000"/>
              </a:lnSpc>
              <a:defRPr/>
            </a:pPr>
            <a:r>
              <a:rPr lang="zh-CN" altLang="en-US" sz="2400" b="1"/>
              <a:t>                     个指针指向堆中的同一块空间</a:t>
            </a:r>
            <a:r>
              <a:rPr lang="zh-CN" altLang="en-US" sz="2200" b="1"/>
              <a:t>。</a:t>
            </a:r>
            <a:endParaRPr lang="zh-CN" altLang="en-US" sz="2200" b="1"/>
          </a:p>
        </p:txBody>
      </p:sp>
      <p:sp>
        <p:nvSpPr>
          <p:cNvPr id="208910" name="Text Box 14"/>
          <p:cNvSpPr txBox="1">
            <a:spLocks noChangeArrowheads="1"/>
          </p:cNvSpPr>
          <p:nvPr/>
        </p:nvSpPr>
        <p:spPr bwMode="auto">
          <a:xfrm>
            <a:off x="5457825" y="3429000"/>
            <a:ext cx="4248150" cy="757238"/>
          </a:xfrm>
          <a:prstGeom prst="rect">
            <a:avLst/>
          </a:prstGeom>
          <a:solidFill>
            <a:schemeClr val="bg1"/>
          </a:solidFill>
          <a:ln w="38100"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400" b="1">
                <a:ea typeface="黑体" panose="02010609060101010101" pitchFamily="2" charset="-122"/>
              </a:rPr>
              <a:t>// </a:t>
            </a:r>
            <a:r>
              <a:rPr lang="zh-CN" altLang="en-US" sz="2400" b="1"/>
              <a:t>由于</a:t>
            </a:r>
            <a:r>
              <a:rPr lang="en-US" altLang="zh-CN" sz="2400" b="1"/>
              <a:t>p1</a:t>
            </a:r>
            <a:r>
              <a:rPr lang="zh-CN" altLang="en-US" sz="2400" b="1"/>
              <a:t>被删除，*</a:t>
            </a:r>
            <a:r>
              <a:rPr lang="en-US" altLang="zh-CN" sz="2400" b="1"/>
              <a:t>p1</a:t>
            </a:r>
            <a:r>
              <a:rPr lang="zh-CN" altLang="en-US" sz="2400" b="1"/>
              <a:t>和</a:t>
            </a:r>
            <a:endParaRPr lang="zh-CN" altLang="en-US" sz="2400" b="1"/>
          </a:p>
          <a:p>
            <a:pPr eaLnBrk="1" hangingPunct="1">
              <a:lnSpc>
                <a:spcPct val="90000"/>
              </a:lnSpc>
              <a:spcBef>
                <a:spcPct val="0"/>
              </a:spcBef>
              <a:buClrTx/>
              <a:buSzTx/>
              <a:buFontTx/>
              <a:buNone/>
            </a:pPr>
            <a:r>
              <a:rPr lang="zh-CN" altLang="en-US" sz="2400" b="1"/>
              <a:t>     *</a:t>
            </a:r>
            <a:r>
              <a:rPr lang="en-US" altLang="zh-CN" sz="2400" b="1"/>
              <a:t>p2</a:t>
            </a:r>
            <a:r>
              <a:rPr lang="zh-CN" altLang="en-US" sz="2400" b="1"/>
              <a:t>均为无意义的值。</a:t>
            </a:r>
            <a:endParaRPr lang="zh-CN" altLang="en-US" sz="2400" b="1"/>
          </a:p>
        </p:txBody>
      </p:sp>
      <p:sp>
        <p:nvSpPr>
          <p:cNvPr id="208911" name="Text Box 15"/>
          <p:cNvSpPr txBox="1">
            <a:spLocks noChangeArrowheads="1"/>
          </p:cNvSpPr>
          <p:nvPr/>
        </p:nvSpPr>
        <p:spPr bwMode="auto">
          <a:xfrm>
            <a:off x="5457825" y="4724400"/>
            <a:ext cx="4248150" cy="757238"/>
          </a:xfrm>
          <a:prstGeom prst="rect">
            <a:avLst/>
          </a:prstGeom>
          <a:solidFill>
            <a:schemeClr val="bg1"/>
          </a:solidFill>
          <a:ln w="38100"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400" b="1"/>
              <a:t>// p1</a:t>
            </a:r>
            <a:r>
              <a:rPr lang="zh-CN" altLang="en-US" sz="2400" b="1"/>
              <a:t> 和</a:t>
            </a:r>
            <a:r>
              <a:rPr lang="en-US" altLang="zh-CN" sz="2400" b="1"/>
              <a:t>p2</a:t>
            </a:r>
            <a:r>
              <a:rPr lang="zh-CN" altLang="en-US" sz="2400" b="1"/>
              <a:t>悬空，但是其值</a:t>
            </a:r>
            <a:endParaRPr lang="zh-CN" altLang="en-US" sz="2400" b="1"/>
          </a:p>
          <a:p>
            <a:pPr eaLnBrk="1" hangingPunct="1">
              <a:lnSpc>
                <a:spcPct val="90000"/>
              </a:lnSpc>
              <a:spcBef>
                <a:spcPct val="0"/>
              </a:spcBef>
              <a:buClrTx/>
              <a:buSzTx/>
              <a:buFontTx/>
              <a:buNone/>
            </a:pPr>
            <a:r>
              <a:rPr lang="zh-CN" altLang="en-US" sz="2400" b="1"/>
              <a:t>     依然存在。</a:t>
            </a:r>
            <a:endParaRPr lang="zh-CN" altLang="en-US" sz="2400" b="1"/>
          </a:p>
        </p:txBody>
      </p:sp>
      <p:pic>
        <p:nvPicPr>
          <p:cNvPr id="208912" name="Picture 16"/>
          <p:cNvPicPr>
            <a:picLocks noChangeAspect="1" noChangeArrowheads="1"/>
          </p:cNvPicPr>
          <p:nvPr/>
        </p:nvPicPr>
        <p:blipFill>
          <a:blip r:embed="rId2">
            <a:lum bright="12000" contrast="48000"/>
            <a:extLst>
              <a:ext uri="{28A0092B-C50C-407E-A947-70E740481C1C}">
                <a14:useLocalDpi xmlns:a14="http://schemas.microsoft.com/office/drawing/2010/main" val="0"/>
              </a:ext>
            </a:extLst>
          </a:blip>
          <a:srcRect l="1349" t="17877" r="18422" b="12642"/>
          <a:stretch>
            <a:fillRect/>
          </a:stretch>
        </p:blipFill>
        <p:spPr bwMode="auto">
          <a:xfrm>
            <a:off x="5384800" y="3429000"/>
            <a:ext cx="4321175" cy="2084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8913" name="Text Box 17"/>
          <p:cNvSpPr txBox="1">
            <a:spLocks noChangeArrowheads="1"/>
          </p:cNvSpPr>
          <p:nvPr/>
        </p:nvSpPr>
        <p:spPr bwMode="auto">
          <a:xfrm>
            <a:off x="3152775" y="5876925"/>
            <a:ext cx="6553200" cy="757238"/>
          </a:xfrm>
          <a:prstGeom prst="rect">
            <a:avLst/>
          </a:prstGeom>
          <a:solidFill>
            <a:schemeClr val="bg1"/>
          </a:solidFill>
          <a:ln w="38100"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400" b="1"/>
              <a:t>//</a:t>
            </a:r>
            <a:r>
              <a:rPr lang="zh-CN" altLang="en-US" sz="2400" b="1"/>
              <a:t>由于</a:t>
            </a:r>
            <a:r>
              <a:rPr lang="en-US" altLang="zh-CN" sz="2400" b="1"/>
              <a:t>p1</a:t>
            </a:r>
            <a:r>
              <a:rPr lang="zh-CN" altLang="en-US" sz="2400" b="1"/>
              <a:t>被删除，</a:t>
            </a:r>
            <a:r>
              <a:rPr lang="en-US" altLang="zh-CN" sz="2400" b="1"/>
              <a:t>p2</a:t>
            </a:r>
            <a:r>
              <a:rPr lang="zh-CN" altLang="en-US" sz="2400" b="1"/>
              <a:t>就不能再被删除，否则</a:t>
            </a:r>
            <a:endParaRPr lang="zh-CN" altLang="en-US" sz="2400" b="1"/>
          </a:p>
          <a:p>
            <a:pPr eaLnBrk="1" hangingPunct="1">
              <a:lnSpc>
                <a:spcPct val="90000"/>
              </a:lnSpc>
              <a:spcBef>
                <a:spcPct val="0"/>
              </a:spcBef>
              <a:buClrTx/>
              <a:buSzTx/>
              <a:buFontTx/>
              <a:buNone/>
            </a:pPr>
            <a:r>
              <a:rPr lang="zh-CN" altLang="en-US" sz="2400" b="1"/>
              <a:t>    同一空间被释放两次，会出现运行时错误。</a:t>
            </a:r>
            <a:endParaRPr lang="zh-CN" altLang="en-US" sz="2400" b="1"/>
          </a:p>
        </p:txBody>
      </p:sp>
      <p:pic>
        <p:nvPicPr>
          <p:cNvPr id="208914" name="Picture 18"/>
          <p:cNvPicPr>
            <a:picLocks noChangeAspect="1" noChangeArrowheads="1"/>
          </p:cNvPicPr>
          <p:nvPr/>
        </p:nvPicPr>
        <p:blipFill>
          <a:blip r:embed="rId3">
            <a:lum bright="-12000" contrast="42000"/>
            <a:extLst>
              <a:ext uri="{28A0092B-C50C-407E-A947-70E740481C1C}">
                <a14:useLocalDpi xmlns:a14="http://schemas.microsoft.com/office/drawing/2010/main" val="0"/>
              </a:ext>
            </a:extLst>
          </a:blip>
          <a:srcRect/>
          <a:stretch>
            <a:fillRect/>
          </a:stretch>
        </p:blipFill>
        <p:spPr bwMode="auto">
          <a:xfrm>
            <a:off x="4735513" y="4191000"/>
            <a:ext cx="4970462" cy="2478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08900"/>
                                        </p:tgtEl>
                                        <p:attrNameLst>
                                          <p:attrName>style.visibility</p:attrName>
                                        </p:attrNameLst>
                                      </p:cBhvr>
                                      <p:to>
                                        <p:strVal val="visible"/>
                                      </p:to>
                                    </p:set>
                                    <p:animEffect transition="in" filter="wipe(down)">
                                      <p:cBhvr>
                                        <p:cTn id="7" dur="580">
                                          <p:stCondLst>
                                            <p:cond delay="0"/>
                                          </p:stCondLst>
                                        </p:cTn>
                                        <p:tgtEl>
                                          <p:spTgt spid="208900"/>
                                        </p:tgtEl>
                                      </p:cBhvr>
                                    </p:animEffect>
                                    <p:anim calcmode="lin" valueType="num">
                                      <p:cBhvr>
                                        <p:cTn id="8" dur="1822" tmFilter="0,0; 0.14,0.36; 0.43,0.73; 0.71,0.91; 1.0,1.0">
                                          <p:stCondLst>
                                            <p:cond delay="0"/>
                                          </p:stCondLst>
                                        </p:cTn>
                                        <p:tgtEl>
                                          <p:spTgt spid="20890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890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890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890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890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8900"/>
                                        </p:tgtEl>
                                      </p:cBhvr>
                                      <p:to x="100000" y="60000"/>
                                    </p:animScale>
                                    <p:animScale>
                                      <p:cBhvr>
                                        <p:cTn id="14" dur="166" decel="50000">
                                          <p:stCondLst>
                                            <p:cond delay="676"/>
                                          </p:stCondLst>
                                        </p:cTn>
                                        <p:tgtEl>
                                          <p:spTgt spid="208900"/>
                                        </p:tgtEl>
                                      </p:cBhvr>
                                      <p:to x="100000" y="100000"/>
                                    </p:animScale>
                                    <p:animScale>
                                      <p:cBhvr>
                                        <p:cTn id="15" dur="26">
                                          <p:stCondLst>
                                            <p:cond delay="1312"/>
                                          </p:stCondLst>
                                        </p:cTn>
                                        <p:tgtEl>
                                          <p:spTgt spid="208900"/>
                                        </p:tgtEl>
                                      </p:cBhvr>
                                      <p:to x="100000" y="80000"/>
                                    </p:animScale>
                                    <p:animScale>
                                      <p:cBhvr>
                                        <p:cTn id="16" dur="166" decel="50000">
                                          <p:stCondLst>
                                            <p:cond delay="1338"/>
                                          </p:stCondLst>
                                        </p:cTn>
                                        <p:tgtEl>
                                          <p:spTgt spid="208900"/>
                                        </p:tgtEl>
                                      </p:cBhvr>
                                      <p:to x="100000" y="100000"/>
                                    </p:animScale>
                                    <p:animScale>
                                      <p:cBhvr>
                                        <p:cTn id="17" dur="26">
                                          <p:stCondLst>
                                            <p:cond delay="1642"/>
                                          </p:stCondLst>
                                        </p:cTn>
                                        <p:tgtEl>
                                          <p:spTgt spid="208900"/>
                                        </p:tgtEl>
                                      </p:cBhvr>
                                      <p:to x="100000" y="90000"/>
                                    </p:animScale>
                                    <p:animScale>
                                      <p:cBhvr>
                                        <p:cTn id="18" dur="166" decel="50000">
                                          <p:stCondLst>
                                            <p:cond delay="1668"/>
                                          </p:stCondLst>
                                        </p:cTn>
                                        <p:tgtEl>
                                          <p:spTgt spid="208900"/>
                                        </p:tgtEl>
                                      </p:cBhvr>
                                      <p:to x="100000" y="100000"/>
                                    </p:animScale>
                                    <p:animScale>
                                      <p:cBhvr>
                                        <p:cTn id="19" dur="26">
                                          <p:stCondLst>
                                            <p:cond delay="1808"/>
                                          </p:stCondLst>
                                        </p:cTn>
                                        <p:tgtEl>
                                          <p:spTgt spid="208900"/>
                                        </p:tgtEl>
                                      </p:cBhvr>
                                      <p:to x="100000" y="95000"/>
                                    </p:animScale>
                                    <p:animScale>
                                      <p:cBhvr>
                                        <p:cTn id="20" dur="166" decel="50000">
                                          <p:stCondLst>
                                            <p:cond delay="1834"/>
                                          </p:stCondLst>
                                        </p:cTn>
                                        <p:tgtEl>
                                          <p:spTgt spid="20890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7" presetClass="entr" presetSubtype="8" fill="hold" grpId="0" nodeType="clickEffect">
                                  <p:stCondLst>
                                    <p:cond delay="0"/>
                                  </p:stCondLst>
                                  <p:childTnLst>
                                    <p:set>
                                      <p:cBhvr>
                                        <p:cTn id="24" dur="1" fill="hold">
                                          <p:stCondLst>
                                            <p:cond delay="0"/>
                                          </p:stCondLst>
                                        </p:cTn>
                                        <p:tgtEl>
                                          <p:spTgt spid="208906"/>
                                        </p:tgtEl>
                                        <p:attrNameLst>
                                          <p:attrName>style.visibility</p:attrName>
                                        </p:attrNameLst>
                                      </p:cBhvr>
                                      <p:to>
                                        <p:strVal val="visible"/>
                                      </p:to>
                                    </p:set>
                                    <p:anim calcmode="lin" valueType="num">
                                      <p:cBhvr>
                                        <p:cTn id="25" dur="500" fill="hold"/>
                                        <p:tgtEl>
                                          <p:spTgt spid="208906"/>
                                        </p:tgtEl>
                                        <p:attrNameLst>
                                          <p:attrName>ppt_x</p:attrName>
                                        </p:attrNameLst>
                                      </p:cBhvr>
                                      <p:tavLst>
                                        <p:tav tm="0">
                                          <p:val>
                                            <p:strVal val="#ppt_x-#ppt_w/2"/>
                                          </p:val>
                                        </p:tav>
                                        <p:tav tm="100000">
                                          <p:val>
                                            <p:strVal val="#ppt_x"/>
                                          </p:val>
                                        </p:tav>
                                      </p:tavLst>
                                    </p:anim>
                                    <p:anim calcmode="lin" valueType="num">
                                      <p:cBhvr>
                                        <p:cTn id="26" dur="500" fill="hold"/>
                                        <p:tgtEl>
                                          <p:spTgt spid="208906"/>
                                        </p:tgtEl>
                                        <p:attrNameLst>
                                          <p:attrName>ppt_y</p:attrName>
                                        </p:attrNameLst>
                                      </p:cBhvr>
                                      <p:tavLst>
                                        <p:tav tm="0">
                                          <p:val>
                                            <p:strVal val="#ppt_y"/>
                                          </p:val>
                                        </p:tav>
                                        <p:tav tm="100000">
                                          <p:val>
                                            <p:strVal val="#ppt_y"/>
                                          </p:val>
                                        </p:tav>
                                      </p:tavLst>
                                    </p:anim>
                                    <p:anim calcmode="lin" valueType="num">
                                      <p:cBhvr>
                                        <p:cTn id="27" dur="500" fill="hold"/>
                                        <p:tgtEl>
                                          <p:spTgt spid="208906"/>
                                        </p:tgtEl>
                                        <p:attrNameLst>
                                          <p:attrName>ppt_w</p:attrName>
                                        </p:attrNameLst>
                                      </p:cBhvr>
                                      <p:tavLst>
                                        <p:tav tm="0">
                                          <p:val>
                                            <p:fltVal val="0"/>
                                          </p:val>
                                        </p:tav>
                                        <p:tav tm="100000">
                                          <p:val>
                                            <p:strVal val="#ppt_w"/>
                                          </p:val>
                                        </p:tav>
                                      </p:tavLst>
                                    </p:anim>
                                    <p:anim calcmode="lin" valueType="num">
                                      <p:cBhvr>
                                        <p:cTn id="28" dur="500" fill="hold"/>
                                        <p:tgtEl>
                                          <p:spTgt spid="208906"/>
                                        </p:tgtEl>
                                        <p:attrNameLst>
                                          <p:attrName>ppt_h</p:attrName>
                                        </p:attrNameLst>
                                      </p:cBhvr>
                                      <p:tavLst>
                                        <p:tav tm="0">
                                          <p:val>
                                            <p:strVal val="#ppt_h"/>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7" presetClass="entr" presetSubtype="8" fill="hold" grpId="0" nodeType="clickEffect">
                                  <p:stCondLst>
                                    <p:cond delay="0"/>
                                  </p:stCondLst>
                                  <p:childTnLst>
                                    <p:set>
                                      <p:cBhvr>
                                        <p:cTn id="32" dur="1" fill="hold">
                                          <p:stCondLst>
                                            <p:cond delay="0"/>
                                          </p:stCondLst>
                                        </p:cTn>
                                        <p:tgtEl>
                                          <p:spTgt spid="208910"/>
                                        </p:tgtEl>
                                        <p:attrNameLst>
                                          <p:attrName>style.visibility</p:attrName>
                                        </p:attrNameLst>
                                      </p:cBhvr>
                                      <p:to>
                                        <p:strVal val="visible"/>
                                      </p:to>
                                    </p:set>
                                    <p:anim calcmode="lin" valueType="num">
                                      <p:cBhvr>
                                        <p:cTn id="33" dur="500" fill="hold"/>
                                        <p:tgtEl>
                                          <p:spTgt spid="208910"/>
                                        </p:tgtEl>
                                        <p:attrNameLst>
                                          <p:attrName>ppt_x</p:attrName>
                                        </p:attrNameLst>
                                      </p:cBhvr>
                                      <p:tavLst>
                                        <p:tav tm="0">
                                          <p:val>
                                            <p:strVal val="#ppt_x-#ppt_w/2"/>
                                          </p:val>
                                        </p:tav>
                                        <p:tav tm="100000">
                                          <p:val>
                                            <p:strVal val="#ppt_x"/>
                                          </p:val>
                                        </p:tav>
                                      </p:tavLst>
                                    </p:anim>
                                    <p:anim calcmode="lin" valueType="num">
                                      <p:cBhvr>
                                        <p:cTn id="34" dur="500" fill="hold"/>
                                        <p:tgtEl>
                                          <p:spTgt spid="208910"/>
                                        </p:tgtEl>
                                        <p:attrNameLst>
                                          <p:attrName>ppt_y</p:attrName>
                                        </p:attrNameLst>
                                      </p:cBhvr>
                                      <p:tavLst>
                                        <p:tav tm="0">
                                          <p:val>
                                            <p:strVal val="#ppt_y"/>
                                          </p:val>
                                        </p:tav>
                                        <p:tav tm="100000">
                                          <p:val>
                                            <p:strVal val="#ppt_y"/>
                                          </p:val>
                                        </p:tav>
                                      </p:tavLst>
                                    </p:anim>
                                    <p:anim calcmode="lin" valueType="num">
                                      <p:cBhvr>
                                        <p:cTn id="35" dur="500" fill="hold"/>
                                        <p:tgtEl>
                                          <p:spTgt spid="208910"/>
                                        </p:tgtEl>
                                        <p:attrNameLst>
                                          <p:attrName>ppt_w</p:attrName>
                                        </p:attrNameLst>
                                      </p:cBhvr>
                                      <p:tavLst>
                                        <p:tav tm="0">
                                          <p:val>
                                            <p:fltVal val="0"/>
                                          </p:val>
                                        </p:tav>
                                        <p:tav tm="100000">
                                          <p:val>
                                            <p:strVal val="#ppt_w"/>
                                          </p:val>
                                        </p:tav>
                                      </p:tavLst>
                                    </p:anim>
                                    <p:anim calcmode="lin" valueType="num">
                                      <p:cBhvr>
                                        <p:cTn id="36" dur="500" fill="hold"/>
                                        <p:tgtEl>
                                          <p:spTgt spid="208910"/>
                                        </p:tgtEl>
                                        <p:attrNameLst>
                                          <p:attrName>ppt_h</p:attrName>
                                        </p:attrNameLst>
                                      </p:cBhvr>
                                      <p:tavLst>
                                        <p:tav tm="0">
                                          <p:val>
                                            <p:strVal val="#ppt_h"/>
                                          </p:val>
                                        </p:tav>
                                        <p:tav tm="100000">
                                          <p:val>
                                            <p:strVal val="#ppt_h"/>
                                          </p:val>
                                        </p:tav>
                                      </p:tavLst>
                                    </p:anim>
                                  </p:childTnLst>
                                </p:cTn>
                              </p:par>
                            </p:childTnLst>
                          </p:cTn>
                        </p:par>
                      </p:childTnLst>
                    </p:cTn>
                  </p:par>
                  <p:par>
                    <p:cTn id="37" fill="hold">
                      <p:stCondLst>
                        <p:cond delay="indefinite"/>
                      </p:stCondLst>
                      <p:childTnLst>
                        <p:par>
                          <p:cTn id="38" fill="hold">
                            <p:stCondLst>
                              <p:cond delay="0"/>
                            </p:stCondLst>
                            <p:childTnLst>
                              <p:par>
                                <p:cTn id="39" presetID="17" presetClass="entr" presetSubtype="8" fill="hold" grpId="0" nodeType="clickEffect">
                                  <p:stCondLst>
                                    <p:cond delay="0"/>
                                  </p:stCondLst>
                                  <p:childTnLst>
                                    <p:set>
                                      <p:cBhvr>
                                        <p:cTn id="40" dur="1" fill="hold">
                                          <p:stCondLst>
                                            <p:cond delay="0"/>
                                          </p:stCondLst>
                                        </p:cTn>
                                        <p:tgtEl>
                                          <p:spTgt spid="208911"/>
                                        </p:tgtEl>
                                        <p:attrNameLst>
                                          <p:attrName>style.visibility</p:attrName>
                                        </p:attrNameLst>
                                      </p:cBhvr>
                                      <p:to>
                                        <p:strVal val="visible"/>
                                      </p:to>
                                    </p:set>
                                    <p:anim calcmode="lin" valueType="num">
                                      <p:cBhvr>
                                        <p:cTn id="41" dur="500" fill="hold"/>
                                        <p:tgtEl>
                                          <p:spTgt spid="208911"/>
                                        </p:tgtEl>
                                        <p:attrNameLst>
                                          <p:attrName>ppt_x</p:attrName>
                                        </p:attrNameLst>
                                      </p:cBhvr>
                                      <p:tavLst>
                                        <p:tav tm="0">
                                          <p:val>
                                            <p:strVal val="#ppt_x-#ppt_w/2"/>
                                          </p:val>
                                        </p:tav>
                                        <p:tav tm="100000">
                                          <p:val>
                                            <p:strVal val="#ppt_x"/>
                                          </p:val>
                                        </p:tav>
                                      </p:tavLst>
                                    </p:anim>
                                    <p:anim calcmode="lin" valueType="num">
                                      <p:cBhvr>
                                        <p:cTn id="42" dur="500" fill="hold"/>
                                        <p:tgtEl>
                                          <p:spTgt spid="208911"/>
                                        </p:tgtEl>
                                        <p:attrNameLst>
                                          <p:attrName>ppt_y</p:attrName>
                                        </p:attrNameLst>
                                      </p:cBhvr>
                                      <p:tavLst>
                                        <p:tav tm="0">
                                          <p:val>
                                            <p:strVal val="#ppt_y"/>
                                          </p:val>
                                        </p:tav>
                                        <p:tav tm="100000">
                                          <p:val>
                                            <p:strVal val="#ppt_y"/>
                                          </p:val>
                                        </p:tav>
                                      </p:tavLst>
                                    </p:anim>
                                    <p:anim calcmode="lin" valueType="num">
                                      <p:cBhvr>
                                        <p:cTn id="43" dur="500" fill="hold"/>
                                        <p:tgtEl>
                                          <p:spTgt spid="208911"/>
                                        </p:tgtEl>
                                        <p:attrNameLst>
                                          <p:attrName>ppt_w</p:attrName>
                                        </p:attrNameLst>
                                      </p:cBhvr>
                                      <p:tavLst>
                                        <p:tav tm="0">
                                          <p:val>
                                            <p:fltVal val="0"/>
                                          </p:val>
                                        </p:tav>
                                        <p:tav tm="100000">
                                          <p:val>
                                            <p:strVal val="#ppt_w"/>
                                          </p:val>
                                        </p:tav>
                                      </p:tavLst>
                                    </p:anim>
                                    <p:anim calcmode="lin" valueType="num">
                                      <p:cBhvr>
                                        <p:cTn id="44" dur="500" fill="hold"/>
                                        <p:tgtEl>
                                          <p:spTgt spid="208911"/>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nodeType="clickEffect">
                                  <p:stCondLst>
                                    <p:cond delay="0"/>
                                  </p:stCondLst>
                                  <p:childTnLst>
                                    <p:set>
                                      <p:cBhvr>
                                        <p:cTn id="48" dur="1" fill="hold">
                                          <p:stCondLst>
                                            <p:cond delay="0"/>
                                          </p:stCondLst>
                                        </p:cTn>
                                        <p:tgtEl>
                                          <p:spTgt spid="208912"/>
                                        </p:tgtEl>
                                        <p:attrNameLst>
                                          <p:attrName>style.visibility</p:attrName>
                                        </p:attrNameLst>
                                      </p:cBhvr>
                                      <p:to>
                                        <p:strVal val="visible"/>
                                      </p:to>
                                    </p:set>
                                    <p:animEffect transition="in" filter="wipe(down)">
                                      <p:cBhvr>
                                        <p:cTn id="49" dur="580">
                                          <p:stCondLst>
                                            <p:cond delay="0"/>
                                          </p:stCondLst>
                                        </p:cTn>
                                        <p:tgtEl>
                                          <p:spTgt spid="208912"/>
                                        </p:tgtEl>
                                      </p:cBhvr>
                                    </p:animEffect>
                                    <p:anim calcmode="lin" valueType="num">
                                      <p:cBhvr>
                                        <p:cTn id="50" dur="1822" tmFilter="0,0; 0.14,0.36; 0.43,0.73; 0.71,0.91; 1.0,1.0">
                                          <p:stCondLst>
                                            <p:cond delay="0"/>
                                          </p:stCondLst>
                                        </p:cTn>
                                        <p:tgtEl>
                                          <p:spTgt spid="208912"/>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208912"/>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208912"/>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208912"/>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208912"/>
                                        </p:tgtEl>
                                        <p:attrNameLst>
                                          <p:attrName>ppt_y</p:attrName>
                                        </p:attrNameLst>
                                      </p:cBhvr>
                                      <p:tavLst>
                                        <p:tav tm="0" fmla="#ppt_y-sin(pi*$)/81">
                                          <p:val>
                                            <p:fltVal val="0"/>
                                          </p:val>
                                        </p:tav>
                                        <p:tav tm="100000">
                                          <p:val>
                                            <p:fltVal val="1"/>
                                          </p:val>
                                        </p:tav>
                                      </p:tavLst>
                                    </p:anim>
                                    <p:animScale>
                                      <p:cBhvr>
                                        <p:cTn id="55" dur="26">
                                          <p:stCondLst>
                                            <p:cond delay="650"/>
                                          </p:stCondLst>
                                        </p:cTn>
                                        <p:tgtEl>
                                          <p:spTgt spid="208912"/>
                                        </p:tgtEl>
                                      </p:cBhvr>
                                      <p:to x="100000" y="60000"/>
                                    </p:animScale>
                                    <p:animScale>
                                      <p:cBhvr>
                                        <p:cTn id="56" dur="166" decel="50000">
                                          <p:stCondLst>
                                            <p:cond delay="676"/>
                                          </p:stCondLst>
                                        </p:cTn>
                                        <p:tgtEl>
                                          <p:spTgt spid="208912"/>
                                        </p:tgtEl>
                                      </p:cBhvr>
                                      <p:to x="100000" y="100000"/>
                                    </p:animScale>
                                    <p:animScale>
                                      <p:cBhvr>
                                        <p:cTn id="57" dur="26">
                                          <p:stCondLst>
                                            <p:cond delay="1312"/>
                                          </p:stCondLst>
                                        </p:cTn>
                                        <p:tgtEl>
                                          <p:spTgt spid="208912"/>
                                        </p:tgtEl>
                                      </p:cBhvr>
                                      <p:to x="100000" y="80000"/>
                                    </p:animScale>
                                    <p:animScale>
                                      <p:cBhvr>
                                        <p:cTn id="58" dur="166" decel="50000">
                                          <p:stCondLst>
                                            <p:cond delay="1338"/>
                                          </p:stCondLst>
                                        </p:cTn>
                                        <p:tgtEl>
                                          <p:spTgt spid="208912"/>
                                        </p:tgtEl>
                                      </p:cBhvr>
                                      <p:to x="100000" y="100000"/>
                                    </p:animScale>
                                    <p:animScale>
                                      <p:cBhvr>
                                        <p:cTn id="59" dur="26">
                                          <p:stCondLst>
                                            <p:cond delay="1642"/>
                                          </p:stCondLst>
                                        </p:cTn>
                                        <p:tgtEl>
                                          <p:spTgt spid="208912"/>
                                        </p:tgtEl>
                                      </p:cBhvr>
                                      <p:to x="100000" y="90000"/>
                                    </p:animScale>
                                    <p:animScale>
                                      <p:cBhvr>
                                        <p:cTn id="60" dur="166" decel="50000">
                                          <p:stCondLst>
                                            <p:cond delay="1668"/>
                                          </p:stCondLst>
                                        </p:cTn>
                                        <p:tgtEl>
                                          <p:spTgt spid="208912"/>
                                        </p:tgtEl>
                                      </p:cBhvr>
                                      <p:to x="100000" y="100000"/>
                                    </p:animScale>
                                    <p:animScale>
                                      <p:cBhvr>
                                        <p:cTn id="61" dur="26">
                                          <p:stCondLst>
                                            <p:cond delay="1808"/>
                                          </p:stCondLst>
                                        </p:cTn>
                                        <p:tgtEl>
                                          <p:spTgt spid="208912"/>
                                        </p:tgtEl>
                                      </p:cBhvr>
                                      <p:to x="100000" y="95000"/>
                                    </p:animScale>
                                    <p:animScale>
                                      <p:cBhvr>
                                        <p:cTn id="62" dur="166" decel="50000">
                                          <p:stCondLst>
                                            <p:cond delay="1834"/>
                                          </p:stCondLst>
                                        </p:cTn>
                                        <p:tgtEl>
                                          <p:spTgt spid="208912"/>
                                        </p:tgtEl>
                                      </p:cBhvr>
                                      <p:to x="100000" y="100000"/>
                                    </p:animScale>
                                  </p:childTnLst>
                                  <p:subTnLst>
                                    <p:set>
                                      <p:cBhvr override="childStyle">
                                        <p:cTn dur="1" fill="hold" display="0" masterRel="nextClick" afterEffect="1"/>
                                        <p:tgtEl>
                                          <p:spTgt spid="208912"/>
                                        </p:tgtEl>
                                        <p:attrNameLst>
                                          <p:attrName>style.visibility</p:attrName>
                                        </p:attrNameLst>
                                      </p:cBhvr>
                                      <p:to>
                                        <p:strVal val="hidden"/>
                                      </p:to>
                                    </p:set>
                                  </p:subTnLst>
                                </p:cTn>
                              </p:par>
                            </p:childTnLst>
                          </p:cTn>
                        </p:par>
                      </p:childTnLst>
                    </p:cTn>
                  </p:par>
                  <p:par>
                    <p:cTn id="63" fill="hold">
                      <p:stCondLst>
                        <p:cond delay="indefinite"/>
                      </p:stCondLst>
                      <p:childTnLst>
                        <p:par>
                          <p:cTn id="64" fill="hold">
                            <p:stCondLst>
                              <p:cond delay="0"/>
                            </p:stCondLst>
                            <p:childTnLst>
                              <p:par>
                                <p:cTn id="65" presetID="17" presetClass="entr" presetSubtype="8" fill="hold" grpId="0" nodeType="clickEffect">
                                  <p:stCondLst>
                                    <p:cond delay="0"/>
                                  </p:stCondLst>
                                  <p:childTnLst>
                                    <p:set>
                                      <p:cBhvr>
                                        <p:cTn id="66" dur="1" fill="hold">
                                          <p:stCondLst>
                                            <p:cond delay="0"/>
                                          </p:stCondLst>
                                        </p:cTn>
                                        <p:tgtEl>
                                          <p:spTgt spid="208913"/>
                                        </p:tgtEl>
                                        <p:attrNameLst>
                                          <p:attrName>style.visibility</p:attrName>
                                        </p:attrNameLst>
                                      </p:cBhvr>
                                      <p:to>
                                        <p:strVal val="visible"/>
                                      </p:to>
                                    </p:set>
                                    <p:anim calcmode="lin" valueType="num">
                                      <p:cBhvr>
                                        <p:cTn id="67" dur="500" fill="hold"/>
                                        <p:tgtEl>
                                          <p:spTgt spid="208913"/>
                                        </p:tgtEl>
                                        <p:attrNameLst>
                                          <p:attrName>ppt_x</p:attrName>
                                        </p:attrNameLst>
                                      </p:cBhvr>
                                      <p:tavLst>
                                        <p:tav tm="0">
                                          <p:val>
                                            <p:strVal val="#ppt_x-#ppt_w/2"/>
                                          </p:val>
                                        </p:tav>
                                        <p:tav tm="100000">
                                          <p:val>
                                            <p:strVal val="#ppt_x"/>
                                          </p:val>
                                        </p:tav>
                                      </p:tavLst>
                                    </p:anim>
                                    <p:anim calcmode="lin" valueType="num">
                                      <p:cBhvr>
                                        <p:cTn id="68" dur="500" fill="hold"/>
                                        <p:tgtEl>
                                          <p:spTgt spid="208913"/>
                                        </p:tgtEl>
                                        <p:attrNameLst>
                                          <p:attrName>ppt_y</p:attrName>
                                        </p:attrNameLst>
                                      </p:cBhvr>
                                      <p:tavLst>
                                        <p:tav tm="0">
                                          <p:val>
                                            <p:strVal val="#ppt_y"/>
                                          </p:val>
                                        </p:tav>
                                        <p:tav tm="100000">
                                          <p:val>
                                            <p:strVal val="#ppt_y"/>
                                          </p:val>
                                        </p:tav>
                                      </p:tavLst>
                                    </p:anim>
                                    <p:anim calcmode="lin" valueType="num">
                                      <p:cBhvr>
                                        <p:cTn id="69" dur="500" fill="hold"/>
                                        <p:tgtEl>
                                          <p:spTgt spid="208913"/>
                                        </p:tgtEl>
                                        <p:attrNameLst>
                                          <p:attrName>ppt_w</p:attrName>
                                        </p:attrNameLst>
                                      </p:cBhvr>
                                      <p:tavLst>
                                        <p:tav tm="0">
                                          <p:val>
                                            <p:fltVal val="0"/>
                                          </p:val>
                                        </p:tav>
                                        <p:tav tm="100000">
                                          <p:val>
                                            <p:strVal val="#ppt_w"/>
                                          </p:val>
                                        </p:tav>
                                      </p:tavLst>
                                    </p:anim>
                                    <p:anim calcmode="lin" valueType="num">
                                      <p:cBhvr>
                                        <p:cTn id="70" dur="500" fill="hold"/>
                                        <p:tgtEl>
                                          <p:spTgt spid="208913"/>
                                        </p:tgtEl>
                                        <p:attrNameLst>
                                          <p:attrName>ppt_h</p:attrName>
                                        </p:attrNameLst>
                                      </p:cBhvr>
                                      <p:tavLst>
                                        <p:tav tm="0">
                                          <p:val>
                                            <p:strVal val="#ppt_h"/>
                                          </p:val>
                                        </p:tav>
                                        <p:tav tm="100000">
                                          <p:val>
                                            <p:strVal val="#ppt_h"/>
                                          </p:val>
                                        </p:tav>
                                      </p:tavLst>
                                    </p:anim>
                                  </p:childTnLst>
                                </p:cTn>
                              </p:par>
                            </p:childTnLst>
                          </p:cTn>
                        </p:par>
                      </p:childTnLst>
                    </p:cTn>
                  </p:par>
                  <p:par>
                    <p:cTn id="71" fill="hold">
                      <p:stCondLst>
                        <p:cond delay="indefinite"/>
                      </p:stCondLst>
                      <p:childTnLst>
                        <p:par>
                          <p:cTn id="72" fill="hold">
                            <p:stCondLst>
                              <p:cond delay="0"/>
                            </p:stCondLst>
                            <p:childTnLst>
                              <p:par>
                                <p:cTn id="73" presetID="26" presetClass="entr" presetSubtype="0" fill="hold" nodeType="clickEffect">
                                  <p:stCondLst>
                                    <p:cond delay="0"/>
                                  </p:stCondLst>
                                  <p:childTnLst>
                                    <p:set>
                                      <p:cBhvr>
                                        <p:cTn id="74" dur="1" fill="hold">
                                          <p:stCondLst>
                                            <p:cond delay="0"/>
                                          </p:stCondLst>
                                        </p:cTn>
                                        <p:tgtEl>
                                          <p:spTgt spid="208914"/>
                                        </p:tgtEl>
                                        <p:attrNameLst>
                                          <p:attrName>style.visibility</p:attrName>
                                        </p:attrNameLst>
                                      </p:cBhvr>
                                      <p:to>
                                        <p:strVal val="visible"/>
                                      </p:to>
                                    </p:set>
                                    <p:animEffect transition="in" filter="wipe(down)">
                                      <p:cBhvr>
                                        <p:cTn id="75" dur="580">
                                          <p:stCondLst>
                                            <p:cond delay="0"/>
                                          </p:stCondLst>
                                        </p:cTn>
                                        <p:tgtEl>
                                          <p:spTgt spid="208914"/>
                                        </p:tgtEl>
                                      </p:cBhvr>
                                    </p:animEffect>
                                    <p:anim calcmode="lin" valueType="num">
                                      <p:cBhvr>
                                        <p:cTn id="76" dur="1822" tmFilter="0,0; 0.14,0.36; 0.43,0.73; 0.71,0.91; 1.0,1.0">
                                          <p:stCondLst>
                                            <p:cond delay="0"/>
                                          </p:stCondLst>
                                        </p:cTn>
                                        <p:tgtEl>
                                          <p:spTgt spid="208914"/>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208914"/>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208914"/>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208914"/>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208914"/>
                                        </p:tgtEl>
                                        <p:attrNameLst>
                                          <p:attrName>ppt_y</p:attrName>
                                        </p:attrNameLst>
                                      </p:cBhvr>
                                      <p:tavLst>
                                        <p:tav tm="0" fmla="#ppt_y-sin(pi*$)/81">
                                          <p:val>
                                            <p:fltVal val="0"/>
                                          </p:val>
                                        </p:tav>
                                        <p:tav tm="100000">
                                          <p:val>
                                            <p:fltVal val="1"/>
                                          </p:val>
                                        </p:tav>
                                      </p:tavLst>
                                    </p:anim>
                                    <p:animScale>
                                      <p:cBhvr>
                                        <p:cTn id="81" dur="26">
                                          <p:stCondLst>
                                            <p:cond delay="650"/>
                                          </p:stCondLst>
                                        </p:cTn>
                                        <p:tgtEl>
                                          <p:spTgt spid="208914"/>
                                        </p:tgtEl>
                                      </p:cBhvr>
                                      <p:to x="100000" y="60000"/>
                                    </p:animScale>
                                    <p:animScale>
                                      <p:cBhvr>
                                        <p:cTn id="82" dur="166" decel="50000">
                                          <p:stCondLst>
                                            <p:cond delay="676"/>
                                          </p:stCondLst>
                                        </p:cTn>
                                        <p:tgtEl>
                                          <p:spTgt spid="208914"/>
                                        </p:tgtEl>
                                      </p:cBhvr>
                                      <p:to x="100000" y="100000"/>
                                    </p:animScale>
                                    <p:animScale>
                                      <p:cBhvr>
                                        <p:cTn id="83" dur="26">
                                          <p:stCondLst>
                                            <p:cond delay="1312"/>
                                          </p:stCondLst>
                                        </p:cTn>
                                        <p:tgtEl>
                                          <p:spTgt spid="208914"/>
                                        </p:tgtEl>
                                      </p:cBhvr>
                                      <p:to x="100000" y="80000"/>
                                    </p:animScale>
                                    <p:animScale>
                                      <p:cBhvr>
                                        <p:cTn id="84" dur="166" decel="50000">
                                          <p:stCondLst>
                                            <p:cond delay="1338"/>
                                          </p:stCondLst>
                                        </p:cTn>
                                        <p:tgtEl>
                                          <p:spTgt spid="208914"/>
                                        </p:tgtEl>
                                      </p:cBhvr>
                                      <p:to x="100000" y="100000"/>
                                    </p:animScale>
                                    <p:animScale>
                                      <p:cBhvr>
                                        <p:cTn id="85" dur="26">
                                          <p:stCondLst>
                                            <p:cond delay="1642"/>
                                          </p:stCondLst>
                                        </p:cTn>
                                        <p:tgtEl>
                                          <p:spTgt spid="208914"/>
                                        </p:tgtEl>
                                      </p:cBhvr>
                                      <p:to x="100000" y="90000"/>
                                    </p:animScale>
                                    <p:animScale>
                                      <p:cBhvr>
                                        <p:cTn id="86" dur="166" decel="50000">
                                          <p:stCondLst>
                                            <p:cond delay="1668"/>
                                          </p:stCondLst>
                                        </p:cTn>
                                        <p:tgtEl>
                                          <p:spTgt spid="208914"/>
                                        </p:tgtEl>
                                      </p:cBhvr>
                                      <p:to x="100000" y="100000"/>
                                    </p:animScale>
                                    <p:animScale>
                                      <p:cBhvr>
                                        <p:cTn id="87" dur="26">
                                          <p:stCondLst>
                                            <p:cond delay="1808"/>
                                          </p:stCondLst>
                                        </p:cTn>
                                        <p:tgtEl>
                                          <p:spTgt spid="208914"/>
                                        </p:tgtEl>
                                      </p:cBhvr>
                                      <p:to x="100000" y="95000"/>
                                    </p:animScale>
                                    <p:animScale>
                                      <p:cBhvr>
                                        <p:cTn id="88" dur="166" decel="50000">
                                          <p:stCondLst>
                                            <p:cond delay="1834"/>
                                          </p:stCondLst>
                                        </p:cTn>
                                        <p:tgtEl>
                                          <p:spTgt spid="208914"/>
                                        </p:tgtEl>
                                      </p:cBhvr>
                                      <p:to x="100000" y="100000"/>
                                    </p:animScale>
                                  </p:childTnLst>
                                  <p:subTnLst>
                                    <p:set>
                                      <p:cBhvr override="childStyle">
                                        <p:cTn dur="1" fill="hold" display="0" masterRel="nextClick" afterEffect="1"/>
                                        <p:tgtEl>
                                          <p:spTgt spid="208914"/>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906" grpId="0" animBg="1"/>
      <p:bldP spid="208910" grpId="0" animBg="1"/>
      <p:bldP spid="208911" grpId="0" animBg="1"/>
      <p:bldP spid="208913" grpId="0" animBg="1"/>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pic>
        <p:nvPicPr>
          <p:cNvPr id="57347" name="Picture 3"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8839200" y="5813425"/>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0948" name="Rectangle 4"/>
          <p:cNvSpPr>
            <a:spLocks noChangeArrowheads="1"/>
          </p:cNvSpPr>
          <p:nvPr/>
        </p:nvSpPr>
        <p:spPr bwMode="auto">
          <a:xfrm>
            <a:off x="920750" y="188913"/>
            <a:ext cx="6048375" cy="712787"/>
          </a:xfrm>
          <a:prstGeom prst="rect">
            <a:avLst/>
          </a:prstGeom>
          <a:gradFill rotWithShape="0">
            <a:gsLst>
              <a:gs pos="0">
                <a:schemeClr val="folHlink"/>
              </a:gs>
              <a:gs pos="100000">
                <a:schemeClr val="folHlink">
                  <a:gamma/>
                  <a:shade val="46275"/>
                  <a:invGamma/>
                </a:schemeClr>
              </a:gs>
            </a:gsLst>
            <a:path path="shape">
              <a:fillToRect l="50000" t="50000" r="50000" b="50000"/>
            </a:path>
          </a:gradFill>
          <a:ln w="9525" algn="ctr">
            <a:solidFill>
              <a:srgbClr val="FF9900"/>
            </a:solidFill>
            <a:miter lim="800000"/>
          </a:ln>
          <a:effectLst/>
        </p:spPr>
        <p:txBody>
          <a:bodyPr bIns="108000">
            <a:spAutoFit/>
          </a:bodyPr>
          <a:lstStyle/>
          <a:p>
            <a:pPr algn="ctr">
              <a:spcBef>
                <a:spcPct val="50000"/>
              </a:spcBef>
              <a:defRPr/>
            </a:pPr>
            <a:r>
              <a:rPr kumimoji="1" lang="en-US" altLang="zh-CN" sz="3200" b="1">
                <a:solidFill>
                  <a:schemeClr val="bg1"/>
                </a:solidFill>
                <a:effectLst>
                  <a:outerShdw blurRad="38100" dist="38100" dir="2700000" algn="tl">
                    <a:srgbClr val="000000"/>
                  </a:outerShdw>
                </a:effectLst>
                <a:latin typeface="Times New Roman" panose="02020603050405020304" pitchFamily="18" charset="0"/>
              </a:rPr>
              <a:t>2</a:t>
            </a:r>
            <a:r>
              <a:rPr kumimoji="1" lang="zh-CN" altLang="en-US" sz="3200" b="1">
                <a:solidFill>
                  <a:schemeClr val="bg1"/>
                </a:solidFill>
                <a:effectLst>
                  <a:outerShdw blurRad="38100" dist="38100" dir="2700000" algn="tl">
                    <a:srgbClr val="000000"/>
                  </a:outerShdw>
                </a:effectLst>
                <a:latin typeface="Times New Roman" panose="02020603050405020304" pitchFamily="18" charset="0"/>
              </a:rPr>
              <a:t>、关于</a:t>
            </a:r>
            <a:r>
              <a:rPr kumimoji="1" lang="zh-CN" altLang="en-US" sz="3600" b="1">
                <a:solidFill>
                  <a:srgbClr val="FFFF66"/>
                </a:solidFill>
                <a:effectLst>
                  <a:outerShdw blurRad="38100" dist="38100" dir="2700000" algn="tl">
                    <a:srgbClr val="000000"/>
                  </a:outerShdw>
                </a:effectLst>
                <a:latin typeface="Times New Roman" panose="02020603050405020304" pitchFamily="18" charset="0"/>
                <a:ea typeface="黑体" panose="02010609060101010101" pitchFamily="2" charset="-122"/>
              </a:rPr>
              <a:t>浅拷贝</a:t>
            </a:r>
            <a:r>
              <a:rPr kumimoji="1" lang="zh-CN" altLang="en-US" sz="3200" b="1">
                <a:solidFill>
                  <a:schemeClr val="bg1"/>
                </a:solidFill>
                <a:effectLst>
                  <a:outerShdw blurRad="38100" dist="38100" dir="2700000" algn="tl">
                    <a:srgbClr val="000000"/>
                  </a:outerShdw>
                </a:effectLst>
                <a:latin typeface="Times New Roman" panose="02020603050405020304" pitchFamily="18" charset="0"/>
              </a:rPr>
              <a:t>和</a:t>
            </a:r>
            <a:r>
              <a:rPr kumimoji="1" lang="zh-CN" altLang="en-US" sz="3600" b="1">
                <a:solidFill>
                  <a:srgbClr val="FFFF66"/>
                </a:solidFill>
                <a:effectLst>
                  <a:outerShdw blurRad="38100" dist="38100" dir="2700000" algn="tl">
                    <a:srgbClr val="000000"/>
                  </a:outerShdw>
                </a:effectLst>
                <a:latin typeface="Times New Roman" panose="02020603050405020304" pitchFamily="18" charset="0"/>
                <a:ea typeface="黑体" panose="02010609060101010101" pitchFamily="2" charset="-122"/>
              </a:rPr>
              <a:t>深拷贝</a:t>
            </a:r>
            <a:endParaRPr kumimoji="1" lang="zh-CN" altLang="en-US" sz="3600" b="1">
              <a:solidFill>
                <a:srgbClr val="FFFF66"/>
              </a:solidFill>
              <a:effectLst>
                <a:outerShdw blurRad="38100" dist="38100" dir="2700000" algn="tl">
                  <a:srgbClr val="000000"/>
                </a:outerShdw>
              </a:effectLst>
              <a:latin typeface="Times New Roman" panose="02020603050405020304" pitchFamily="18" charset="0"/>
              <a:ea typeface="黑体" panose="02010609060101010101" pitchFamily="2" charset="-122"/>
            </a:endParaRPr>
          </a:p>
        </p:txBody>
      </p:sp>
      <p:pic>
        <p:nvPicPr>
          <p:cNvPr id="57349" name="Picture 5"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0" name="Text Box 6"/>
          <p:cNvSpPr txBox="1">
            <a:spLocks noChangeArrowheads="1"/>
          </p:cNvSpPr>
          <p:nvPr/>
        </p:nvSpPr>
        <p:spPr bwMode="auto">
          <a:xfrm>
            <a:off x="271463" y="1052513"/>
            <a:ext cx="6553200" cy="5340350"/>
          </a:xfrm>
          <a:prstGeom prst="rect">
            <a:avLst/>
          </a:prstGeom>
          <a:solidFill>
            <a:srgbClr val="D9FFD9"/>
          </a:solidFill>
          <a:ln>
            <a:noFill/>
          </a:ln>
          <a:effectLst/>
          <a:extLst>
            <a:ext uri="{91240B29-F687-4F45-9708-019B960494DF}">
              <a14:hiddenLine xmlns:a14="http://schemas.microsoft.com/office/drawing/2010/main" w="9525">
                <a:solidFill>
                  <a:srgbClr val="008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 *p1=</a:t>
            </a:r>
            <a:r>
              <a:rPr lang="en-US" altLang="zh-CN" sz="2800" b="1">
                <a:solidFill>
                  <a:srgbClr val="0000FF"/>
                </a:solidFill>
                <a:latin typeface="Times New Roman" panose="02020603050405020304" pitchFamily="18" charset="0"/>
              </a:rPr>
              <a:t>new</a:t>
            </a: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(1);</a:t>
            </a: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 *p2=p1;                   </a:t>
            </a: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latin typeface="Times New Roman" panose="02020603050405020304" pitchFamily="18" charset="0"/>
              </a:rPr>
              <a:t>	</a:t>
            </a: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solidFill>
                  <a:srgbClr val="0000FF"/>
                </a:solidFill>
                <a:latin typeface="Times New Roman" panose="02020603050405020304" pitchFamily="18" charset="0"/>
              </a:rPr>
              <a:t>delete</a:t>
            </a:r>
            <a:r>
              <a:rPr lang="en-US" altLang="zh-CN" sz="2800" b="1">
                <a:latin typeface="Times New Roman" panose="02020603050405020304" pitchFamily="18" charset="0"/>
              </a:rPr>
              <a:t> p1;</a:t>
            </a:r>
            <a:endParaRPr lang="en-US" altLang="zh-CN" sz="2800" b="1">
              <a:latin typeface="Times New Roman" panose="02020603050405020304" pitchFamily="18" charset="0"/>
            </a:endParaRPr>
          </a:p>
          <a:p>
            <a:pPr eaLnBrk="1" hangingPunct="1">
              <a:spcBef>
                <a:spcPct val="0"/>
              </a:spcBef>
              <a:buClrTx/>
              <a:buSzTx/>
              <a:buFontTx/>
              <a:buNone/>
            </a:pP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latin typeface="Times New Roman" panose="02020603050405020304" pitchFamily="18" charset="0"/>
              </a:rPr>
              <a:t>cout&lt;&lt;"V_p1:  "&lt;&lt;*p1&lt;&lt;endl;</a:t>
            </a: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latin typeface="Times New Roman" panose="02020603050405020304" pitchFamily="18" charset="0"/>
              </a:rPr>
              <a:t>cout&lt;&lt;"V_p2:  "&lt;&lt;*p2&lt;&lt;endl;</a:t>
            </a: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latin typeface="Times New Roman" panose="02020603050405020304" pitchFamily="18" charset="0"/>
              </a:rPr>
              <a:t>	</a:t>
            </a: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latin typeface="Times New Roman" panose="02020603050405020304" pitchFamily="18" charset="0"/>
              </a:rPr>
              <a:t>cout&lt;&lt;"D_p1:  "&lt;&lt;p1&lt;&lt;endl;</a:t>
            </a: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latin typeface="Times New Roman" panose="02020603050405020304" pitchFamily="18" charset="0"/>
              </a:rPr>
              <a:t>cout&lt;&lt;"D_p2:  "&lt;&lt;p2&lt;&lt;endl;</a:t>
            </a:r>
            <a:endParaRPr lang="en-US" altLang="zh-CN" sz="2800" b="1">
              <a:latin typeface="Times New Roman" panose="02020603050405020304" pitchFamily="18" charset="0"/>
            </a:endParaRPr>
          </a:p>
          <a:p>
            <a:pPr eaLnBrk="1" hangingPunct="1">
              <a:spcBef>
                <a:spcPct val="0"/>
              </a:spcBef>
              <a:buClrTx/>
              <a:buSzTx/>
              <a:buFontTx/>
              <a:buNone/>
            </a:pPr>
            <a:endParaRPr lang="en-US" altLang="zh-CN" sz="2800" b="1">
              <a:latin typeface="Times New Roman" panose="02020603050405020304" pitchFamily="18" charset="0"/>
            </a:endParaRPr>
          </a:p>
          <a:p>
            <a:pPr eaLnBrk="1" hangingPunct="1">
              <a:spcBef>
                <a:spcPct val="0"/>
              </a:spcBef>
              <a:buClrTx/>
              <a:buSzTx/>
              <a:buFontTx/>
              <a:buNone/>
            </a:pPr>
            <a:r>
              <a:rPr lang="en-US" altLang="zh-CN" sz="2800" b="1">
                <a:solidFill>
                  <a:srgbClr val="0000FF"/>
                </a:solidFill>
                <a:latin typeface="Times New Roman" panose="02020603050405020304" pitchFamily="18" charset="0"/>
              </a:rPr>
              <a:t>delete</a:t>
            </a:r>
            <a:r>
              <a:rPr lang="en-US" altLang="zh-CN" sz="2800" b="1">
                <a:latin typeface="Times New Roman" panose="02020603050405020304" pitchFamily="18" charset="0"/>
              </a:rPr>
              <a:t> p2;	</a:t>
            </a:r>
            <a:endParaRPr lang="en-US" altLang="zh-CN" sz="2800" b="1">
              <a:latin typeface="Times New Roman" panose="02020603050405020304" pitchFamily="18" charset="0"/>
            </a:endParaRPr>
          </a:p>
        </p:txBody>
      </p:sp>
      <p:sp>
        <p:nvSpPr>
          <p:cNvPr id="210951" name="Text Box 7"/>
          <p:cNvSpPr txBox="1">
            <a:spLocks noChangeArrowheads="1"/>
          </p:cNvSpPr>
          <p:nvPr/>
        </p:nvSpPr>
        <p:spPr bwMode="auto">
          <a:xfrm>
            <a:off x="4017963" y="1341438"/>
            <a:ext cx="5688012" cy="1200150"/>
          </a:xfrm>
          <a:prstGeom prst="rect">
            <a:avLst/>
          </a:prstGeom>
          <a:solidFill>
            <a:schemeClr val="bg1"/>
          </a:solidFill>
          <a:ln w="38100" algn="ctr">
            <a:solidFill>
              <a:srgbClr val="FF9900"/>
            </a:solidFill>
            <a:miter lim="800000"/>
            <a:headEnd type="none" w="sm" len="sm"/>
            <a:tailEnd type="none" w="sm" len="sm"/>
          </a:ln>
          <a:effectLst/>
        </p:spPr>
        <p:txBody>
          <a:bodyPr>
            <a:spAutoFit/>
          </a:bodyPr>
          <a:lstStyle/>
          <a:p>
            <a:pPr eaLnBrk="1" hangingPunct="1">
              <a:lnSpc>
                <a:spcPct val="90000"/>
              </a:lnSpc>
              <a:defRPr/>
            </a:pPr>
            <a:r>
              <a:rPr lang="en-US" altLang="zh-CN" sz="2400" b="1"/>
              <a:t>//</a:t>
            </a:r>
            <a:r>
              <a:rPr lang="zh-CN" altLang="en-US" sz="3200" b="1">
                <a:solidFill>
                  <a:srgbClr val="CC0000"/>
                </a:solidFill>
                <a:effectLst>
                  <a:outerShdw blurRad="38100" dist="38100" dir="2700000" algn="tl">
                    <a:srgbClr val="C0C0C0"/>
                  </a:outerShdw>
                </a:effectLst>
                <a:ea typeface="黑体" panose="02010609060101010101" pitchFamily="2" charset="-122"/>
              </a:rPr>
              <a:t>深拷贝</a:t>
            </a:r>
            <a:r>
              <a:rPr lang="zh-CN" altLang="en-US" sz="2000" b="1"/>
              <a:t>：</a:t>
            </a:r>
            <a:r>
              <a:rPr lang="zh-CN" altLang="en-US" sz="2400" b="1"/>
              <a:t>复制</a:t>
            </a:r>
            <a:r>
              <a:rPr lang="zh-CN" altLang="en-US" sz="3200" b="1">
                <a:solidFill>
                  <a:srgbClr val="CC0000"/>
                </a:solidFill>
                <a:effectLst>
                  <a:outerShdw blurRad="38100" dist="38100" dir="2700000" algn="tl">
                    <a:srgbClr val="C0C0C0"/>
                  </a:outerShdw>
                </a:effectLst>
                <a:ea typeface="黑体" panose="02010609060101010101" pitchFamily="2" charset="-122"/>
              </a:rPr>
              <a:t>整个</a:t>
            </a:r>
            <a:r>
              <a:rPr lang="zh-CN" altLang="en-US" sz="2400" b="1"/>
              <a:t>对象，两个指针</a:t>
            </a:r>
            <a:endParaRPr lang="zh-CN" altLang="en-US" sz="2400" b="1"/>
          </a:p>
          <a:p>
            <a:pPr eaLnBrk="1" hangingPunct="1">
              <a:lnSpc>
                <a:spcPct val="90000"/>
              </a:lnSpc>
              <a:defRPr/>
            </a:pPr>
            <a:r>
              <a:rPr lang="en-US" altLang="zh-CN" sz="2400" b="1"/>
              <a:t>                     p1 </a:t>
            </a:r>
            <a:r>
              <a:rPr lang="zh-CN" altLang="en-US" sz="2400" b="1"/>
              <a:t>和</a:t>
            </a:r>
            <a:r>
              <a:rPr lang="en-US" altLang="zh-CN" sz="2400" b="1"/>
              <a:t>p3</a:t>
            </a:r>
            <a:r>
              <a:rPr lang="zh-CN" altLang="en-US" sz="2400" b="1"/>
              <a:t>都分别指向堆中</a:t>
            </a:r>
            <a:endParaRPr lang="zh-CN" altLang="en-US" sz="2400" b="1"/>
          </a:p>
          <a:p>
            <a:pPr eaLnBrk="1" hangingPunct="1">
              <a:lnSpc>
                <a:spcPct val="90000"/>
              </a:lnSpc>
              <a:defRPr/>
            </a:pPr>
            <a:r>
              <a:rPr lang="zh-CN" altLang="en-US" sz="2400" b="1"/>
              <a:t>                    自己唯一的一块空间</a:t>
            </a:r>
            <a:r>
              <a:rPr lang="zh-CN" altLang="en-US" sz="2200" b="1"/>
              <a:t>。</a:t>
            </a:r>
            <a:endParaRPr lang="zh-CN" altLang="en-US" sz="2200" b="1"/>
          </a:p>
        </p:txBody>
      </p:sp>
      <p:sp>
        <p:nvSpPr>
          <p:cNvPr id="210952" name="Text Box 8"/>
          <p:cNvSpPr txBox="1">
            <a:spLocks noChangeArrowheads="1"/>
          </p:cNvSpPr>
          <p:nvPr/>
        </p:nvSpPr>
        <p:spPr bwMode="auto">
          <a:xfrm>
            <a:off x="5457825" y="3860800"/>
            <a:ext cx="4248150" cy="757238"/>
          </a:xfrm>
          <a:prstGeom prst="rect">
            <a:avLst/>
          </a:prstGeom>
          <a:solidFill>
            <a:schemeClr val="bg1"/>
          </a:solidFill>
          <a:ln w="38100" algn="ctr">
            <a:solidFill>
              <a:srgbClr val="FF99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400" b="1">
                <a:ea typeface="黑体" panose="02010609060101010101" pitchFamily="2" charset="-122"/>
              </a:rPr>
              <a:t>// </a:t>
            </a:r>
            <a:r>
              <a:rPr lang="en-US" altLang="zh-CN" sz="2400" b="1"/>
              <a:t>p1</a:t>
            </a:r>
            <a:r>
              <a:rPr lang="zh-CN" altLang="en-US" sz="2400" b="1"/>
              <a:t>被删除，对</a:t>
            </a:r>
            <a:r>
              <a:rPr lang="en-US" altLang="zh-CN" sz="2400" b="1"/>
              <a:t>p3</a:t>
            </a:r>
            <a:r>
              <a:rPr lang="zh-CN" altLang="en-US" sz="2400" b="1"/>
              <a:t>无影响，</a:t>
            </a:r>
            <a:endParaRPr lang="zh-CN" altLang="en-US" sz="2400" b="1"/>
          </a:p>
          <a:p>
            <a:pPr eaLnBrk="1" hangingPunct="1">
              <a:lnSpc>
                <a:spcPct val="90000"/>
              </a:lnSpc>
              <a:spcBef>
                <a:spcPct val="0"/>
              </a:spcBef>
              <a:buClrTx/>
              <a:buSzTx/>
              <a:buFontTx/>
              <a:buNone/>
            </a:pPr>
            <a:r>
              <a:rPr lang="zh-CN" altLang="en-US" sz="2400" b="1"/>
              <a:t>     *</a:t>
            </a:r>
            <a:r>
              <a:rPr lang="en-US" altLang="zh-CN" sz="2400" b="1"/>
              <a:t>p3</a:t>
            </a:r>
            <a:r>
              <a:rPr lang="zh-CN" altLang="en-US" sz="2400" b="1"/>
              <a:t>仍然存在。</a:t>
            </a:r>
            <a:endParaRPr lang="zh-CN" altLang="en-US" sz="2400" b="1"/>
          </a:p>
        </p:txBody>
      </p:sp>
      <p:sp>
        <p:nvSpPr>
          <p:cNvPr id="210953" name="Text Box 9"/>
          <p:cNvSpPr txBox="1">
            <a:spLocks noChangeArrowheads="1"/>
          </p:cNvSpPr>
          <p:nvPr/>
        </p:nvSpPr>
        <p:spPr bwMode="auto">
          <a:xfrm>
            <a:off x="5457825" y="5089525"/>
            <a:ext cx="4248150" cy="757238"/>
          </a:xfrm>
          <a:prstGeom prst="rect">
            <a:avLst/>
          </a:prstGeom>
          <a:solidFill>
            <a:schemeClr val="bg1"/>
          </a:solidFill>
          <a:ln w="38100" algn="ctr">
            <a:solidFill>
              <a:srgbClr val="FF99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400" b="1"/>
              <a:t>// p1</a:t>
            </a:r>
            <a:r>
              <a:rPr lang="zh-CN" altLang="en-US" sz="2400" b="1"/>
              <a:t> 和</a:t>
            </a:r>
            <a:r>
              <a:rPr lang="en-US" altLang="zh-CN" sz="2400" b="1"/>
              <a:t>p2</a:t>
            </a:r>
            <a:r>
              <a:rPr lang="zh-CN" altLang="en-US" sz="2400" b="1"/>
              <a:t>地址值相同，但</a:t>
            </a:r>
            <a:endParaRPr lang="zh-CN" altLang="en-US" sz="2400" b="1"/>
          </a:p>
          <a:p>
            <a:pPr eaLnBrk="1" hangingPunct="1">
              <a:lnSpc>
                <a:spcPct val="90000"/>
              </a:lnSpc>
              <a:spcBef>
                <a:spcPct val="0"/>
              </a:spcBef>
              <a:buClrTx/>
              <a:buSzTx/>
              <a:buFontTx/>
              <a:buNone/>
            </a:pPr>
            <a:r>
              <a:rPr lang="en-US" altLang="zh-CN" sz="2400" b="1"/>
              <a:t>     p3</a:t>
            </a:r>
            <a:r>
              <a:rPr lang="zh-CN" altLang="en-US" sz="2400" b="1"/>
              <a:t>是独立的唯一的地址。</a:t>
            </a:r>
            <a:endParaRPr lang="zh-CN" altLang="en-US" sz="2400" b="1"/>
          </a:p>
        </p:txBody>
      </p:sp>
      <p:sp>
        <p:nvSpPr>
          <p:cNvPr id="210955" name="Text Box 11"/>
          <p:cNvSpPr txBox="1">
            <a:spLocks noChangeArrowheads="1"/>
          </p:cNvSpPr>
          <p:nvPr/>
        </p:nvSpPr>
        <p:spPr bwMode="auto">
          <a:xfrm>
            <a:off x="3008313" y="6092825"/>
            <a:ext cx="3816350" cy="425450"/>
          </a:xfrm>
          <a:prstGeom prst="rect">
            <a:avLst/>
          </a:prstGeom>
          <a:solidFill>
            <a:schemeClr val="bg1"/>
          </a:solidFill>
          <a:ln w="38100" algn="ctr">
            <a:solidFill>
              <a:srgbClr val="FF99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400" b="1"/>
              <a:t>//</a:t>
            </a:r>
            <a:r>
              <a:rPr lang="zh-CN" altLang="en-US" sz="2400" b="1"/>
              <a:t>释放</a:t>
            </a:r>
            <a:r>
              <a:rPr lang="en-US" altLang="zh-CN" sz="2400" b="1"/>
              <a:t>p3</a:t>
            </a:r>
            <a:r>
              <a:rPr lang="zh-CN" altLang="en-US" sz="2400" b="1"/>
              <a:t>是正确的。</a:t>
            </a:r>
            <a:endParaRPr lang="zh-CN" altLang="en-US" sz="2400" b="1"/>
          </a:p>
        </p:txBody>
      </p:sp>
      <p:sp>
        <p:nvSpPr>
          <p:cNvPr id="210959" name="Text Box 15"/>
          <p:cNvSpPr txBox="1">
            <a:spLocks noChangeArrowheads="1"/>
          </p:cNvSpPr>
          <p:nvPr/>
        </p:nvSpPr>
        <p:spPr bwMode="auto">
          <a:xfrm>
            <a:off x="273050" y="2060575"/>
            <a:ext cx="3543300" cy="455613"/>
          </a:xfrm>
          <a:prstGeom prst="rect">
            <a:avLst/>
          </a:prstGeom>
          <a:solidFill>
            <a:srgbClr val="FFFFEB"/>
          </a:solidFill>
          <a:ln w="19050" algn="ctr">
            <a:solidFill>
              <a:srgbClr val="FF99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55000"/>
              </a:lnSpc>
              <a:spcBef>
                <a:spcPct val="0"/>
              </a:spcBef>
              <a:buClrTx/>
              <a:buSzTx/>
              <a:buFontTx/>
              <a:buNone/>
            </a:pP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 *p3=</a:t>
            </a:r>
            <a:r>
              <a:rPr lang="en-US" altLang="zh-CN" sz="2800" b="1">
                <a:solidFill>
                  <a:srgbClr val="0000FF"/>
                </a:solidFill>
                <a:latin typeface="Times New Roman" panose="02020603050405020304" pitchFamily="18" charset="0"/>
              </a:rPr>
              <a:t>new</a:t>
            </a: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(*p1);</a:t>
            </a:r>
            <a:endParaRPr lang="zh-CN" altLang="en-US" sz="2800" b="1">
              <a:latin typeface="Times New Roman" panose="02020603050405020304" pitchFamily="18" charset="0"/>
            </a:endParaRPr>
          </a:p>
        </p:txBody>
      </p:sp>
      <p:sp>
        <p:nvSpPr>
          <p:cNvPr id="210960" name="Text Box 16"/>
          <p:cNvSpPr txBox="1">
            <a:spLocks noChangeArrowheads="1"/>
          </p:cNvSpPr>
          <p:nvPr/>
        </p:nvSpPr>
        <p:spPr bwMode="auto">
          <a:xfrm>
            <a:off x="273050" y="4202113"/>
            <a:ext cx="4967288" cy="455612"/>
          </a:xfrm>
          <a:prstGeom prst="rect">
            <a:avLst/>
          </a:prstGeom>
          <a:solidFill>
            <a:srgbClr val="FFFFEB"/>
          </a:solidFill>
          <a:ln w="19050" algn="ctr">
            <a:solidFill>
              <a:srgbClr val="FF99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55000"/>
              </a:lnSpc>
              <a:spcBef>
                <a:spcPct val="0"/>
              </a:spcBef>
              <a:buClrTx/>
              <a:buSzTx/>
              <a:buFontTx/>
              <a:buNone/>
            </a:pPr>
            <a:r>
              <a:rPr lang="en-US" altLang="zh-CN" sz="2800" b="1">
                <a:latin typeface="Times New Roman" panose="02020603050405020304" pitchFamily="18" charset="0"/>
              </a:rPr>
              <a:t>cout&lt;&lt;"V_p3:  "&lt;&lt;*p3&lt;&lt;endl;</a:t>
            </a:r>
            <a:endParaRPr lang="zh-CN" altLang="en-US" sz="2800" b="1">
              <a:latin typeface="Times New Roman" panose="02020603050405020304" pitchFamily="18" charset="0"/>
            </a:endParaRPr>
          </a:p>
        </p:txBody>
      </p:sp>
      <p:sp>
        <p:nvSpPr>
          <p:cNvPr id="210961" name="Text Box 17"/>
          <p:cNvSpPr txBox="1">
            <a:spLocks noChangeArrowheads="1"/>
          </p:cNvSpPr>
          <p:nvPr/>
        </p:nvSpPr>
        <p:spPr bwMode="auto">
          <a:xfrm>
            <a:off x="273050" y="5445125"/>
            <a:ext cx="4967288" cy="479425"/>
          </a:xfrm>
          <a:prstGeom prst="rect">
            <a:avLst/>
          </a:prstGeom>
          <a:solidFill>
            <a:srgbClr val="FFFFEB"/>
          </a:solidFill>
          <a:ln w="19050" algn="ctr">
            <a:solidFill>
              <a:srgbClr val="FF99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55000"/>
              </a:lnSpc>
              <a:spcBef>
                <a:spcPct val="0"/>
              </a:spcBef>
              <a:buClrTx/>
              <a:buSzTx/>
              <a:buFontTx/>
              <a:buNone/>
            </a:pPr>
            <a:r>
              <a:rPr lang="en-US" altLang="zh-CN" sz="2800" b="1">
                <a:latin typeface="Times New Roman" panose="02020603050405020304" pitchFamily="18" charset="0"/>
              </a:rPr>
              <a:t>cout&lt;&lt;“D_p3:  "&lt;&lt;p3&lt;&lt;endl;</a:t>
            </a:r>
            <a:endParaRPr lang="zh-CN" altLang="en-US" sz="2800" b="1">
              <a:latin typeface="Times New Roman" panose="02020603050405020304" pitchFamily="18" charset="0"/>
            </a:endParaRPr>
          </a:p>
        </p:txBody>
      </p:sp>
      <p:pic>
        <p:nvPicPr>
          <p:cNvPr id="210962" name="Picture 18"/>
          <p:cNvPicPr>
            <a:picLocks noChangeAspect="1" noChangeArrowheads="1"/>
          </p:cNvPicPr>
          <p:nvPr/>
        </p:nvPicPr>
        <p:blipFill>
          <a:blip r:embed="rId2">
            <a:lum bright="-18000" contrast="84000"/>
            <a:extLst>
              <a:ext uri="{28A0092B-C50C-407E-A947-70E740481C1C}">
                <a14:useLocalDpi xmlns:a14="http://schemas.microsoft.com/office/drawing/2010/main" val="0"/>
              </a:ext>
            </a:extLst>
          </a:blip>
          <a:srcRect l="1511" t="13902" r="19336" b="9447"/>
          <a:stretch>
            <a:fillRect/>
          </a:stretch>
        </p:blipFill>
        <p:spPr bwMode="auto">
          <a:xfrm>
            <a:off x="5602288" y="3430588"/>
            <a:ext cx="4103687" cy="2519362"/>
          </a:xfrm>
          <a:prstGeom prst="rect">
            <a:avLst/>
          </a:prstGeom>
          <a:noFill/>
          <a:ln w="9525">
            <a:solidFill>
              <a:srgbClr val="FF9900"/>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0963" name="Text Box 19"/>
          <p:cNvSpPr txBox="1">
            <a:spLocks noChangeArrowheads="1"/>
          </p:cNvSpPr>
          <p:nvPr/>
        </p:nvSpPr>
        <p:spPr bwMode="auto">
          <a:xfrm>
            <a:off x="273050" y="5949950"/>
            <a:ext cx="1944688" cy="469900"/>
          </a:xfrm>
          <a:prstGeom prst="rect">
            <a:avLst/>
          </a:prstGeom>
          <a:solidFill>
            <a:srgbClr val="FFFFEB"/>
          </a:solidFill>
          <a:ln w="19050" algn="ctr">
            <a:solidFill>
              <a:srgbClr val="FF99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55000"/>
              </a:lnSpc>
              <a:spcBef>
                <a:spcPct val="0"/>
              </a:spcBef>
              <a:buClrTx/>
              <a:buSzTx/>
              <a:buFontTx/>
              <a:buNone/>
            </a:pPr>
            <a:r>
              <a:rPr lang="en-US" altLang="zh-CN" sz="2800" b="1">
                <a:solidFill>
                  <a:srgbClr val="0000FF"/>
                </a:solidFill>
                <a:latin typeface="Times New Roman" panose="02020603050405020304" pitchFamily="18" charset="0"/>
              </a:rPr>
              <a:t>delete</a:t>
            </a:r>
            <a:r>
              <a:rPr lang="en-US" altLang="zh-CN" sz="2800" b="1">
                <a:latin typeface="Times New Roman" panose="02020603050405020304" pitchFamily="18" charset="0"/>
              </a:rPr>
              <a:t> p3;</a:t>
            </a:r>
            <a:endParaRPr lang="zh-CN" altLang="en-US" sz="2800" b="1">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10959"/>
                                        </p:tgtEl>
                                        <p:attrNameLst>
                                          <p:attrName>style.visibility</p:attrName>
                                        </p:attrNameLst>
                                      </p:cBhvr>
                                      <p:to>
                                        <p:strVal val="visible"/>
                                      </p:to>
                                    </p:set>
                                    <p:anim calcmode="lin" valueType="num">
                                      <p:cBhvr>
                                        <p:cTn id="7" dur="500" fill="hold"/>
                                        <p:tgtEl>
                                          <p:spTgt spid="210959"/>
                                        </p:tgtEl>
                                        <p:attrNameLst>
                                          <p:attrName>ppt_w</p:attrName>
                                        </p:attrNameLst>
                                      </p:cBhvr>
                                      <p:tavLst>
                                        <p:tav tm="0">
                                          <p:val>
                                            <p:fltVal val="0"/>
                                          </p:val>
                                        </p:tav>
                                        <p:tav tm="100000">
                                          <p:val>
                                            <p:strVal val="#ppt_w"/>
                                          </p:val>
                                        </p:tav>
                                      </p:tavLst>
                                    </p:anim>
                                    <p:anim calcmode="lin" valueType="num">
                                      <p:cBhvr>
                                        <p:cTn id="8" dur="500" fill="hold"/>
                                        <p:tgtEl>
                                          <p:spTgt spid="210959"/>
                                        </p:tgtEl>
                                        <p:attrNameLst>
                                          <p:attrName>ppt_h</p:attrName>
                                        </p:attrNameLst>
                                      </p:cBhvr>
                                      <p:tavLst>
                                        <p:tav tm="0">
                                          <p:val>
                                            <p:fltVal val="0"/>
                                          </p:val>
                                        </p:tav>
                                        <p:tav tm="100000">
                                          <p:val>
                                            <p:strVal val="#ppt_h"/>
                                          </p:val>
                                        </p:tav>
                                      </p:tavLst>
                                    </p:anim>
                                    <p:anim calcmode="lin" valueType="num">
                                      <p:cBhvr>
                                        <p:cTn id="9" dur="500" fill="hold"/>
                                        <p:tgtEl>
                                          <p:spTgt spid="210959"/>
                                        </p:tgtEl>
                                        <p:attrNameLst>
                                          <p:attrName>style.rotation</p:attrName>
                                        </p:attrNameLst>
                                      </p:cBhvr>
                                      <p:tavLst>
                                        <p:tav tm="0">
                                          <p:val>
                                            <p:fltVal val="360"/>
                                          </p:val>
                                        </p:tav>
                                        <p:tav tm="100000">
                                          <p:val>
                                            <p:fltVal val="0"/>
                                          </p:val>
                                        </p:tav>
                                      </p:tavLst>
                                    </p:anim>
                                    <p:animEffect transition="in" filter="fade">
                                      <p:cBhvr>
                                        <p:cTn id="10" dur="500"/>
                                        <p:tgtEl>
                                          <p:spTgt spid="210959"/>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210951"/>
                                        </p:tgtEl>
                                        <p:attrNameLst>
                                          <p:attrName>style.visibility</p:attrName>
                                        </p:attrNameLst>
                                      </p:cBhvr>
                                      <p:to>
                                        <p:strVal val="visible"/>
                                      </p:to>
                                    </p:set>
                                    <p:anim calcmode="lin" valueType="num">
                                      <p:cBhvr>
                                        <p:cTn id="15" dur="500" fill="hold"/>
                                        <p:tgtEl>
                                          <p:spTgt spid="210951"/>
                                        </p:tgtEl>
                                        <p:attrNameLst>
                                          <p:attrName>ppt_x</p:attrName>
                                        </p:attrNameLst>
                                      </p:cBhvr>
                                      <p:tavLst>
                                        <p:tav tm="0">
                                          <p:val>
                                            <p:strVal val="#ppt_x-#ppt_w/2"/>
                                          </p:val>
                                        </p:tav>
                                        <p:tav tm="100000">
                                          <p:val>
                                            <p:strVal val="#ppt_x"/>
                                          </p:val>
                                        </p:tav>
                                      </p:tavLst>
                                    </p:anim>
                                    <p:anim calcmode="lin" valueType="num">
                                      <p:cBhvr>
                                        <p:cTn id="16" dur="500" fill="hold"/>
                                        <p:tgtEl>
                                          <p:spTgt spid="210951"/>
                                        </p:tgtEl>
                                        <p:attrNameLst>
                                          <p:attrName>ppt_y</p:attrName>
                                        </p:attrNameLst>
                                      </p:cBhvr>
                                      <p:tavLst>
                                        <p:tav tm="0">
                                          <p:val>
                                            <p:strVal val="#ppt_y"/>
                                          </p:val>
                                        </p:tav>
                                        <p:tav tm="100000">
                                          <p:val>
                                            <p:strVal val="#ppt_y"/>
                                          </p:val>
                                        </p:tav>
                                      </p:tavLst>
                                    </p:anim>
                                    <p:anim calcmode="lin" valueType="num">
                                      <p:cBhvr>
                                        <p:cTn id="17" dur="500" fill="hold"/>
                                        <p:tgtEl>
                                          <p:spTgt spid="210951"/>
                                        </p:tgtEl>
                                        <p:attrNameLst>
                                          <p:attrName>ppt_w</p:attrName>
                                        </p:attrNameLst>
                                      </p:cBhvr>
                                      <p:tavLst>
                                        <p:tav tm="0">
                                          <p:val>
                                            <p:fltVal val="0"/>
                                          </p:val>
                                        </p:tav>
                                        <p:tav tm="100000">
                                          <p:val>
                                            <p:strVal val="#ppt_w"/>
                                          </p:val>
                                        </p:tav>
                                      </p:tavLst>
                                    </p:anim>
                                    <p:anim calcmode="lin" valueType="num">
                                      <p:cBhvr>
                                        <p:cTn id="18" dur="500" fill="hold"/>
                                        <p:tgtEl>
                                          <p:spTgt spid="210951"/>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210960"/>
                                        </p:tgtEl>
                                        <p:attrNameLst>
                                          <p:attrName>style.visibility</p:attrName>
                                        </p:attrNameLst>
                                      </p:cBhvr>
                                      <p:to>
                                        <p:strVal val="visible"/>
                                      </p:to>
                                    </p:set>
                                    <p:anim calcmode="lin" valueType="num">
                                      <p:cBhvr>
                                        <p:cTn id="23" dur="500" fill="hold"/>
                                        <p:tgtEl>
                                          <p:spTgt spid="210960"/>
                                        </p:tgtEl>
                                        <p:attrNameLst>
                                          <p:attrName>ppt_w</p:attrName>
                                        </p:attrNameLst>
                                      </p:cBhvr>
                                      <p:tavLst>
                                        <p:tav tm="0">
                                          <p:val>
                                            <p:fltVal val="0"/>
                                          </p:val>
                                        </p:tav>
                                        <p:tav tm="100000">
                                          <p:val>
                                            <p:strVal val="#ppt_w"/>
                                          </p:val>
                                        </p:tav>
                                      </p:tavLst>
                                    </p:anim>
                                    <p:anim calcmode="lin" valueType="num">
                                      <p:cBhvr>
                                        <p:cTn id="24" dur="500" fill="hold"/>
                                        <p:tgtEl>
                                          <p:spTgt spid="210960"/>
                                        </p:tgtEl>
                                        <p:attrNameLst>
                                          <p:attrName>ppt_h</p:attrName>
                                        </p:attrNameLst>
                                      </p:cBhvr>
                                      <p:tavLst>
                                        <p:tav tm="0">
                                          <p:val>
                                            <p:fltVal val="0"/>
                                          </p:val>
                                        </p:tav>
                                        <p:tav tm="100000">
                                          <p:val>
                                            <p:strVal val="#ppt_h"/>
                                          </p:val>
                                        </p:tav>
                                      </p:tavLst>
                                    </p:anim>
                                    <p:anim calcmode="lin" valueType="num">
                                      <p:cBhvr>
                                        <p:cTn id="25" dur="500" fill="hold"/>
                                        <p:tgtEl>
                                          <p:spTgt spid="210960"/>
                                        </p:tgtEl>
                                        <p:attrNameLst>
                                          <p:attrName>style.rotation</p:attrName>
                                        </p:attrNameLst>
                                      </p:cBhvr>
                                      <p:tavLst>
                                        <p:tav tm="0">
                                          <p:val>
                                            <p:fltVal val="360"/>
                                          </p:val>
                                        </p:tav>
                                        <p:tav tm="100000">
                                          <p:val>
                                            <p:fltVal val="0"/>
                                          </p:val>
                                        </p:tav>
                                      </p:tavLst>
                                    </p:anim>
                                    <p:animEffect transition="in" filter="fade">
                                      <p:cBhvr>
                                        <p:cTn id="26" dur="500"/>
                                        <p:tgtEl>
                                          <p:spTgt spid="210960"/>
                                        </p:tgtEl>
                                      </p:cBhvr>
                                    </p:animEffect>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210952"/>
                                        </p:tgtEl>
                                        <p:attrNameLst>
                                          <p:attrName>style.visibility</p:attrName>
                                        </p:attrNameLst>
                                      </p:cBhvr>
                                      <p:to>
                                        <p:strVal val="visible"/>
                                      </p:to>
                                    </p:set>
                                    <p:anim calcmode="lin" valueType="num">
                                      <p:cBhvr>
                                        <p:cTn id="31" dur="500" fill="hold"/>
                                        <p:tgtEl>
                                          <p:spTgt spid="210952"/>
                                        </p:tgtEl>
                                        <p:attrNameLst>
                                          <p:attrName>ppt_x</p:attrName>
                                        </p:attrNameLst>
                                      </p:cBhvr>
                                      <p:tavLst>
                                        <p:tav tm="0">
                                          <p:val>
                                            <p:strVal val="#ppt_x-#ppt_w/2"/>
                                          </p:val>
                                        </p:tav>
                                        <p:tav tm="100000">
                                          <p:val>
                                            <p:strVal val="#ppt_x"/>
                                          </p:val>
                                        </p:tav>
                                      </p:tavLst>
                                    </p:anim>
                                    <p:anim calcmode="lin" valueType="num">
                                      <p:cBhvr>
                                        <p:cTn id="32" dur="500" fill="hold"/>
                                        <p:tgtEl>
                                          <p:spTgt spid="210952"/>
                                        </p:tgtEl>
                                        <p:attrNameLst>
                                          <p:attrName>ppt_y</p:attrName>
                                        </p:attrNameLst>
                                      </p:cBhvr>
                                      <p:tavLst>
                                        <p:tav tm="0">
                                          <p:val>
                                            <p:strVal val="#ppt_y"/>
                                          </p:val>
                                        </p:tav>
                                        <p:tav tm="100000">
                                          <p:val>
                                            <p:strVal val="#ppt_y"/>
                                          </p:val>
                                        </p:tav>
                                      </p:tavLst>
                                    </p:anim>
                                    <p:anim calcmode="lin" valueType="num">
                                      <p:cBhvr>
                                        <p:cTn id="33" dur="500" fill="hold"/>
                                        <p:tgtEl>
                                          <p:spTgt spid="210952"/>
                                        </p:tgtEl>
                                        <p:attrNameLst>
                                          <p:attrName>ppt_w</p:attrName>
                                        </p:attrNameLst>
                                      </p:cBhvr>
                                      <p:tavLst>
                                        <p:tav tm="0">
                                          <p:val>
                                            <p:fltVal val="0"/>
                                          </p:val>
                                        </p:tav>
                                        <p:tav tm="100000">
                                          <p:val>
                                            <p:strVal val="#ppt_w"/>
                                          </p:val>
                                        </p:tav>
                                      </p:tavLst>
                                    </p:anim>
                                    <p:anim calcmode="lin" valueType="num">
                                      <p:cBhvr>
                                        <p:cTn id="34" dur="500" fill="hold"/>
                                        <p:tgtEl>
                                          <p:spTgt spid="210952"/>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210961"/>
                                        </p:tgtEl>
                                        <p:attrNameLst>
                                          <p:attrName>style.visibility</p:attrName>
                                        </p:attrNameLst>
                                      </p:cBhvr>
                                      <p:to>
                                        <p:strVal val="visible"/>
                                      </p:to>
                                    </p:set>
                                    <p:anim calcmode="lin" valueType="num">
                                      <p:cBhvr>
                                        <p:cTn id="39" dur="500" fill="hold"/>
                                        <p:tgtEl>
                                          <p:spTgt spid="210961"/>
                                        </p:tgtEl>
                                        <p:attrNameLst>
                                          <p:attrName>ppt_w</p:attrName>
                                        </p:attrNameLst>
                                      </p:cBhvr>
                                      <p:tavLst>
                                        <p:tav tm="0">
                                          <p:val>
                                            <p:fltVal val="0"/>
                                          </p:val>
                                        </p:tav>
                                        <p:tav tm="100000">
                                          <p:val>
                                            <p:strVal val="#ppt_w"/>
                                          </p:val>
                                        </p:tav>
                                      </p:tavLst>
                                    </p:anim>
                                    <p:anim calcmode="lin" valueType="num">
                                      <p:cBhvr>
                                        <p:cTn id="40" dur="500" fill="hold"/>
                                        <p:tgtEl>
                                          <p:spTgt spid="210961"/>
                                        </p:tgtEl>
                                        <p:attrNameLst>
                                          <p:attrName>ppt_h</p:attrName>
                                        </p:attrNameLst>
                                      </p:cBhvr>
                                      <p:tavLst>
                                        <p:tav tm="0">
                                          <p:val>
                                            <p:fltVal val="0"/>
                                          </p:val>
                                        </p:tav>
                                        <p:tav tm="100000">
                                          <p:val>
                                            <p:strVal val="#ppt_h"/>
                                          </p:val>
                                        </p:tav>
                                      </p:tavLst>
                                    </p:anim>
                                    <p:anim calcmode="lin" valueType="num">
                                      <p:cBhvr>
                                        <p:cTn id="41" dur="500" fill="hold"/>
                                        <p:tgtEl>
                                          <p:spTgt spid="210961"/>
                                        </p:tgtEl>
                                        <p:attrNameLst>
                                          <p:attrName>style.rotation</p:attrName>
                                        </p:attrNameLst>
                                      </p:cBhvr>
                                      <p:tavLst>
                                        <p:tav tm="0">
                                          <p:val>
                                            <p:fltVal val="360"/>
                                          </p:val>
                                        </p:tav>
                                        <p:tav tm="100000">
                                          <p:val>
                                            <p:fltVal val="0"/>
                                          </p:val>
                                        </p:tav>
                                      </p:tavLst>
                                    </p:anim>
                                    <p:animEffect transition="in" filter="fade">
                                      <p:cBhvr>
                                        <p:cTn id="42" dur="500"/>
                                        <p:tgtEl>
                                          <p:spTgt spid="210961"/>
                                        </p:tgtEl>
                                      </p:cBhvr>
                                    </p:animEffect>
                                  </p:childTnLst>
                                </p:cTn>
                              </p:par>
                            </p:childTnLst>
                          </p:cTn>
                        </p:par>
                      </p:childTnLst>
                    </p:cTn>
                  </p:par>
                  <p:par>
                    <p:cTn id="43" fill="hold">
                      <p:stCondLst>
                        <p:cond delay="indefinite"/>
                      </p:stCondLst>
                      <p:childTnLst>
                        <p:par>
                          <p:cTn id="44" fill="hold">
                            <p:stCondLst>
                              <p:cond delay="0"/>
                            </p:stCondLst>
                            <p:childTnLst>
                              <p:par>
                                <p:cTn id="45" presetID="17" presetClass="entr" presetSubtype="8" fill="hold" grpId="0" nodeType="clickEffect">
                                  <p:stCondLst>
                                    <p:cond delay="0"/>
                                  </p:stCondLst>
                                  <p:childTnLst>
                                    <p:set>
                                      <p:cBhvr>
                                        <p:cTn id="46" dur="1" fill="hold">
                                          <p:stCondLst>
                                            <p:cond delay="0"/>
                                          </p:stCondLst>
                                        </p:cTn>
                                        <p:tgtEl>
                                          <p:spTgt spid="210953"/>
                                        </p:tgtEl>
                                        <p:attrNameLst>
                                          <p:attrName>style.visibility</p:attrName>
                                        </p:attrNameLst>
                                      </p:cBhvr>
                                      <p:to>
                                        <p:strVal val="visible"/>
                                      </p:to>
                                    </p:set>
                                    <p:anim calcmode="lin" valueType="num">
                                      <p:cBhvr>
                                        <p:cTn id="47" dur="500" fill="hold"/>
                                        <p:tgtEl>
                                          <p:spTgt spid="210953"/>
                                        </p:tgtEl>
                                        <p:attrNameLst>
                                          <p:attrName>ppt_x</p:attrName>
                                        </p:attrNameLst>
                                      </p:cBhvr>
                                      <p:tavLst>
                                        <p:tav tm="0">
                                          <p:val>
                                            <p:strVal val="#ppt_x-#ppt_w/2"/>
                                          </p:val>
                                        </p:tav>
                                        <p:tav tm="100000">
                                          <p:val>
                                            <p:strVal val="#ppt_x"/>
                                          </p:val>
                                        </p:tav>
                                      </p:tavLst>
                                    </p:anim>
                                    <p:anim calcmode="lin" valueType="num">
                                      <p:cBhvr>
                                        <p:cTn id="48" dur="500" fill="hold"/>
                                        <p:tgtEl>
                                          <p:spTgt spid="210953"/>
                                        </p:tgtEl>
                                        <p:attrNameLst>
                                          <p:attrName>ppt_y</p:attrName>
                                        </p:attrNameLst>
                                      </p:cBhvr>
                                      <p:tavLst>
                                        <p:tav tm="0">
                                          <p:val>
                                            <p:strVal val="#ppt_y"/>
                                          </p:val>
                                        </p:tav>
                                        <p:tav tm="100000">
                                          <p:val>
                                            <p:strVal val="#ppt_y"/>
                                          </p:val>
                                        </p:tav>
                                      </p:tavLst>
                                    </p:anim>
                                    <p:anim calcmode="lin" valueType="num">
                                      <p:cBhvr>
                                        <p:cTn id="49" dur="500" fill="hold"/>
                                        <p:tgtEl>
                                          <p:spTgt spid="210953"/>
                                        </p:tgtEl>
                                        <p:attrNameLst>
                                          <p:attrName>ppt_w</p:attrName>
                                        </p:attrNameLst>
                                      </p:cBhvr>
                                      <p:tavLst>
                                        <p:tav tm="0">
                                          <p:val>
                                            <p:fltVal val="0"/>
                                          </p:val>
                                        </p:tav>
                                        <p:tav tm="100000">
                                          <p:val>
                                            <p:strVal val="#ppt_w"/>
                                          </p:val>
                                        </p:tav>
                                      </p:tavLst>
                                    </p:anim>
                                    <p:anim calcmode="lin" valueType="num">
                                      <p:cBhvr>
                                        <p:cTn id="50" dur="500" fill="hold"/>
                                        <p:tgtEl>
                                          <p:spTgt spid="210953"/>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6" presetClass="entr" presetSubtype="0" fill="hold" nodeType="clickEffect">
                                  <p:stCondLst>
                                    <p:cond delay="0"/>
                                  </p:stCondLst>
                                  <p:childTnLst>
                                    <p:set>
                                      <p:cBhvr>
                                        <p:cTn id="54" dur="1" fill="hold">
                                          <p:stCondLst>
                                            <p:cond delay="0"/>
                                          </p:stCondLst>
                                        </p:cTn>
                                        <p:tgtEl>
                                          <p:spTgt spid="210962"/>
                                        </p:tgtEl>
                                        <p:attrNameLst>
                                          <p:attrName>style.visibility</p:attrName>
                                        </p:attrNameLst>
                                      </p:cBhvr>
                                      <p:to>
                                        <p:strVal val="visible"/>
                                      </p:to>
                                    </p:set>
                                    <p:animEffect transition="in" filter="wipe(down)">
                                      <p:cBhvr>
                                        <p:cTn id="55" dur="580">
                                          <p:stCondLst>
                                            <p:cond delay="0"/>
                                          </p:stCondLst>
                                        </p:cTn>
                                        <p:tgtEl>
                                          <p:spTgt spid="210962"/>
                                        </p:tgtEl>
                                      </p:cBhvr>
                                    </p:animEffect>
                                    <p:anim calcmode="lin" valueType="num">
                                      <p:cBhvr>
                                        <p:cTn id="56" dur="1822" tmFilter="0,0; 0.14,0.36; 0.43,0.73; 0.71,0.91; 1.0,1.0">
                                          <p:stCondLst>
                                            <p:cond delay="0"/>
                                          </p:stCondLst>
                                        </p:cTn>
                                        <p:tgtEl>
                                          <p:spTgt spid="210962"/>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10962"/>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10962"/>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10962"/>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10962"/>
                                        </p:tgtEl>
                                        <p:attrNameLst>
                                          <p:attrName>ppt_y</p:attrName>
                                        </p:attrNameLst>
                                      </p:cBhvr>
                                      <p:tavLst>
                                        <p:tav tm="0" fmla="#ppt_y-sin(pi*$)/81">
                                          <p:val>
                                            <p:fltVal val="0"/>
                                          </p:val>
                                        </p:tav>
                                        <p:tav tm="100000">
                                          <p:val>
                                            <p:fltVal val="1"/>
                                          </p:val>
                                        </p:tav>
                                      </p:tavLst>
                                    </p:anim>
                                    <p:animScale>
                                      <p:cBhvr>
                                        <p:cTn id="61" dur="26">
                                          <p:stCondLst>
                                            <p:cond delay="650"/>
                                          </p:stCondLst>
                                        </p:cTn>
                                        <p:tgtEl>
                                          <p:spTgt spid="210962"/>
                                        </p:tgtEl>
                                      </p:cBhvr>
                                      <p:to x="100000" y="60000"/>
                                    </p:animScale>
                                    <p:animScale>
                                      <p:cBhvr>
                                        <p:cTn id="62" dur="166" decel="50000">
                                          <p:stCondLst>
                                            <p:cond delay="676"/>
                                          </p:stCondLst>
                                        </p:cTn>
                                        <p:tgtEl>
                                          <p:spTgt spid="210962"/>
                                        </p:tgtEl>
                                      </p:cBhvr>
                                      <p:to x="100000" y="100000"/>
                                    </p:animScale>
                                    <p:animScale>
                                      <p:cBhvr>
                                        <p:cTn id="63" dur="26">
                                          <p:stCondLst>
                                            <p:cond delay="1312"/>
                                          </p:stCondLst>
                                        </p:cTn>
                                        <p:tgtEl>
                                          <p:spTgt spid="210962"/>
                                        </p:tgtEl>
                                      </p:cBhvr>
                                      <p:to x="100000" y="80000"/>
                                    </p:animScale>
                                    <p:animScale>
                                      <p:cBhvr>
                                        <p:cTn id="64" dur="166" decel="50000">
                                          <p:stCondLst>
                                            <p:cond delay="1338"/>
                                          </p:stCondLst>
                                        </p:cTn>
                                        <p:tgtEl>
                                          <p:spTgt spid="210962"/>
                                        </p:tgtEl>
                                      </p:cBhvr>
                                      <p:to x="100000" y="100000"/>
                                    </p:animScale>
                                    <p:animScale>
                                      <p:cBhvr>
                                        <p:cTn id="65" dur="26">
                                          <p:stCondLst>
                                            <p:cond delay="1642"/>
                                          </p:stCondLst>
                                        </p:cTn>
                                        <p:tgtEl>
                                          <p:spTgt spid="210962"/>
                                        </p:tgtEl>
                                      </p:cBhvr>
                                      <p:to x="100000" y="90000"/>
                                    </p:animScale>
                                    <p:animScale>
                                      <p:cBhvr>
                                        <p:cTn id="66" dur="166" decel="50000">
                                          <p:stCondLst>
                                            <p:cond delay="1668"/>
                                          </p:stCondLst>
                                        </p:cTn>
                                        <p:tgtEl>
                                          <p:spTgt spid="210962"/>
                                        </p:tgtEl>
                                      </p:cBhvr>
                                      <p:to x="100000" y="100000"/>
                                    </p:animScale>
                                    <p:animScale>
                                      <p:cBhvr>
                                        <p:cTn id="67" dur="26">
                                          <p:stCondLst>
                                            <p:cond delay="1808"/>
                                          </p:stCondLst>
                                        </p:cTn>
                                        <p:tgtEl>
                                          <p:spTgt spid="210962"/>
                                        </p:tgtEl>
                                      </p:cBhvr>
                                      <p:to x="100000" y="95000"/>
                                    </p:animScale>
                                    <p:animScale>
                                      <p:cBhvr>
                                        <p:cTn id="68" dur="166" decel="50000">
                                          <p:stCondLst>
                                            <p:cond delay="1834"/>
                                          </p:stCondLst>
                                        </p:cTn>
                                        <p:tgtEl>
                                          <p:spTgt spid="210962"/>
                                        </p:tgtEl>
                                      </p:cBhvr>
                                      <p:to x="100000" y="100000"/>
                                    </p:animScale>
                                  </p:childTnLst>
                                  <p:subTnLst>
                                    <p:set>
                                      <p:cBhvr override="childStyle">
                                        <p:cTn dur="1" fill="hold" display="0" masterRel="nextClick" afterEffect="1"/>
                                        <p:tgtEl>
                                          <p:spTgt spid="210962"/>
                                        </p:tgtEl>
                                        <p:attrNameLst>
                                          <p:attrName>style.visibility</p:attrName>
                                        </p:attrNameLst>
                                      </p:cBhvr>
                                      <p:to>
                                        <p:strVal val="hidden"/>
                                      </p:to>
                                    </p:set>
                                  </p:subTnLst>
                                </p:cTn>
                              </p:par>
                            </p:childTnLst>
                          </p:cTn>
                        </p:par>
                      </p:childTnLst>
                    </p:cTn>
                  </p:par>
                  <p:par>
                    <p:cTn id="69" fill="hold">
                      <p:stCondLst>
                        <p:cond delay="indefinite"/>
                      </p:stCondLst>
                      <p:childTnLst>
                        <p:par>
                          <p:cTn id="70" fill="hold">
                            <p:stCondLst>
                              <p:cond delay="0"/>
                            </p:stCondLst>
                            <p:childTnLst>
                              <p:par>
                                <p:cTn id="71" presetID="49" presetClass="entr" presetSubtype="0" decel="100000" fill="hold" grpId="0" nodeType="clickEffect">
                                  <p:stCondLst>
                                    <p:cond delay="0"/>
                                  </p:stCondLst>
                                  <p:childTnLst>
                                    <p:set>
                                      <p:cBhvr>
                                        <p:cTn id="72" dur="1" fill="hold">
                                          <p:stCondLst>
                                            <p:cond delay="0"/>
                                          </p:stCondLst>
                                        </p:cTn>
                                        <p:tgtEl>
                                          <p:spTgt spid="210963"/>
                                        </p:tgtEl>
                                        <p:attrNameLst>
                                          <p:attrName>style.visibility</p:attrName>
                                        </p:attrNameLst>
                                      </p:cBhvr>
                                      <p:to>
                                        <p:strVal val="visible"/>
                                      </p:to>
                                    </p:set>
                                    <p:anim calcmode="lin" valueType="num">
                                      <p:cBhvr>
                                        <p:cTn id="73" dur="500" fill="hold"/>
                                        <p:tgtEl>
                                          <p:spTgt spid="210963"/>
                                        </p:tgtEl>
                                        <p:attrNameLst>
                                          <p:attrName>ppt_w</p:attrName>
                                        </p:attrNameLst>
                                      </p:cBhvr>
                                      <p:tavLst>
                                        <p:tav tm="0">
                                          <p:val>
                                            <p:fltVal val="0"/>
                                          </p:val>
                                        </p:tav>
                                        <p:tav tm="100000">
                                          <p:val>
                                            <p:strVal val="#ppt_w"/>
                                          </p:val>
                                        </p:tav>
                                      </p:tavLst>
                                    </p:anim>
                                    <p:anim calcmode="lin" valueType="num">
                                      <p:cBhvr>
                                        <p:cTn id="74" dur="500" fill="hold"/>
                                        <p:tgtEl>
                                          <p:spTgt spid="210963"/>
                                        </p:tgtEl>
                                        <p:attrNameLst>
                                          <p:attrName>ppt_h</p:attrName>
                                        </p:attrNameLst>
                                      </p:cBhvr>
                                      <p:tavLst>
                                        <p:tav tm="0">
                                          <p:val>
                                            <p:fltVal val="0"/>
                                          </p:val>
                                        </p:tav>
                                        <p:tav tm="100000">
                                          <p:val>
                                            <p:strVal val="#ppt_h"/>
                                          </p:val>
                                        </p:tav>
                                      </p:tavLst>
                                    </p:anim>
                                    <p:anim calcmode="lin" valueType="num">
                                      <p:cBhvr>
                                        <p:cTn id="75" dur="500" fill="hold"/>
                                        <p:tgtEl>
                                          <p:spTgt spid="210963"/>
                                        </p:tgtEl>
                                        <p:attrNameLst>
                                          <p:attrName>style.rotation</p:attrName>
                                        </p:attrNameLst>
                                      </p:cBhvr>
                                      <p:tavLst>
                                        <p:tav tm="0">
                                          <p:val>
                                            <p:fltVal val="360"/>
                                          </p:val>
                                        </p:tav>
                                        <p:tav tm="100000">
                                          <p:val>
                                            <p:fltVal val="0"/>
                                          </p:val>
                                        </p:tav>
                                      </p:tavLst>
                                    </p:anim>
                                    <p:animEffect transition="in" filter="fade">
                                      <p:cBhvr>
                                        <p:cTn id="76" dur="500"/>
                                        <p:tgtEl>
                                          <p:spTgt spid="210963"/>
                                        </p:tgtEl>
                                      </p:cBhvr>
                                    </p:animEffect>
                                  </p:childTnLst>
                                </p:cTn>
                              </p:par>
                            </p:childTnLst>
                          </p:cTn>
                        </p:par>
                      </p:childTnLst>
                    </p:cTn>
                  </p:par>
                  <p:par>
                    <p:cTn id="77" fill="hold">
                      <p:stCondLst>
                        <p:cond delay="indefinite"/>
                      </p:stCondLst>
                      <p:childTnLst>
                        <p:par>
                          <p:cTn id="78" fill="hold">
                            <p:stCondLst>
                              <p:cond delay="0"/>
                            </p:stCondLst>
                            <p:childTnLst>
                              <p:par>
                                <p:cTn id="79" presetID="17" presetClass="entr" presetSubtype="8" fill="hold" grpId="0" nodeType="clickEffect">
                                  <p:stCondLst>
                                    <p:cond delay="0"/>
                                  </p:stCondLst>
                                  <p:childTnLst>
                                    <p:set>
                                      <p:cBhvr>
                                        <p:cTn id="80" dur="1" fill="hold">
                                          <p:stCondLst>
                                            <p:cond delay="0"/>
                                          </p:stCondLst>
                                        </p:cTn>
                                        <p:tgtEl>
                                          <p:spTgt spid="210955"/>
                                        </p:tgtEl>
                                        <p:attrNameLst>
                                          <p:attrName>style.visibility</p:attrName>
                                        </p:attrNameLst>
                                      </p:cBhvr>
                                      <p:to>
                                        <p:strVal val="visible"/>
                                      </p:to>
                                    </p:set>
                                    <p:anim calcmode="lin" valueType="num">
                                      <p:cBhvr>
                                        <p:cTn id="81" dur="500" fill="hold"/>
                                        <p:tgtEl>
                                          <p:spTgt spid="210955"/>
                                        </p:tgtEl>
                                        <p:attrNameLst>
                                          <p:attrName>ppt_x</p:attrName>
                                        </p:attrNameLst>
                                      </p:cBhvr>
                                      <p:tavLst>
                                        <p:tav tm="0">
                                          <p:val>
                                            <p:strVal val="#ppt_x-#ppt_w/2"/>
                                          </p:val>
                                        </p:tav>
                                        <p:tav tm="100000">
                                          <p:val>
                                            <p:strVal val="#ppt_x"/>
                                          </p:val>
                                        </p:tav>
                                      </p:tavLst>
                                    </p:anim>
                                    <p:anim calcmode="lin" valueType="num">
                                      <p:cBhvr>
                                        <p:cTn id="82" dur="500" fill="hold"/>
                                        <p:tgtEl>
                                          <p:spTgt spid="210955"/>
                                        </p:tgtEl>
                                        <p:attrNameLst>
                                          <p:attrName>ppt_y</p:attrName>
                                        </p:attrNameLst>
                                      </p:cBhvr>
                                      <p:tavLst>
                                        <p:tav tm="0">
                                          <p:val>
                                            <p:strVal val="#ppt_y"/>
                                          </p:val>
                                        </p:tav>
                                        <p:tav tm="100000">
                                          <p:val>
                                            <p:strVal val="#ppt_y"/>
                                          </p:val>
                                        </p:tav>
                                      </p:tavLst>
                                    </p:anim>
                                    <p:anim calcmode="lin" valueType="num">
                                      <p:cBhvr>
                                        <p:cTn id="83" dur="500" fill="hold"/>
                                        <p:tgtEl>
                                          <p:spTgt spid="210955"/>
                                        </p:tgtEl>
                                        <p:attrNameLst>
                                          <p:attrName>ppt_w</p:attrName>
                                        </p:attrNameLst>
                                      </p:cBhvr>
                                      <p:tavLst>
                                        <p:tav tm="0">
                                          <p:val>
                                            <p:fltVal val="0"/>
                                          </p:val>
                                        </p:tav>
                                        <p:tav tm="100000">
                                          <p:val>
                                            <p:strVal val="#ppt_w"/>
                                          </p:val>
                                        </p:tav>
                                      </p:tavLst>
                                    </p:anim>
                                    <p:anim calcmode="lin" valueType="num">
                                      <p:cBhvr>
                                        <p:cTn id="84" dur="500" fill="hold"/>
                                        <p:tgtEl>
                                          <p:spTgt spid="21095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51" grpId="0" animBg="1"/>
      <p:bldP spid="210952" grpId="0" animBg="1"/>
      <p:bldP spid="210953" grpId="0" animBg="1"/>
      <p:bldP spid="210955" grpId="0" animBg="1"/>
      <p:bldP spid="210959" grpId="0" animBg="1"/>
      <p:bldP spid="210960" grpId="0" animBg="1"/>
      <p:bldP spid="210961" grpId="0" animBg="1"/>
      <p:bldP spid="210963"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8370" name="Rectangle 17"/>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53602" name="Rectangle 2"/>
          <p:cNvSpPr>
            <a:spLocks noGrp="1" noChangeArrowheads="1"/>
          </p:cNvSpPr>
          <p:nvPr>
            <p:ph type="title"/>
          </p:nvPr>
        </p:nvSpPr>
        <p:spPr>
          <a:xfrm>
            <a:off x="849313" y="188913"/>
            <a:ext cx="8382000" cy="650875"/>
          </a:xfrm>
          <a:gradFill rotWithShape="0">
            <a:gsLst>
              <a:gs pos="0">
                <a:schemeClr val="folHlink"/>
              </a:gs>
              <a:gs pos="100000">
                <a:schemeClr val="folHlink">
                  <a:gamma/>
                  <a:shade val="46275"/>
                  <a:invGamma/>
                </a:schemeClr>
              </a:gs>
            </a:gsLst>
            <a:path path="shape">
              <a:fillToRect l="50000" t="50000" r="50000" b="50000"/>
            </a:path>
          </a:gradFill>
          <a:ln cap="flat" algn="ctr">
            <a:solidFill>
              <a:srgbClr val="FF9900"/>
            </a:solidFill>
            <a:miter lim="800000"/>
          </a:ln>
        </p:spPr>
        <p:txBody>
          <a:bodyPr bIns="108000" anchor="t">
            <a:spAutoFit/>
          </a:bodyPr>
          <a:lstStyle/>
          <a:p>
            <a:pPr algn="ctr">
              <a:spcBef>
                <a:spcPct val="50000"/>
              </a:spcBef>
              <a:defRPr/>
            </a:pPr>
            <a:r>
              <a:rPr kumimoji="1" lang="en-US" altLang="zh-CN" sz="3200" b="1">
                <a:solidFill>
                  <a:schemeClr val="bg1"/>
                </a:solidFill>
                <a:effectLst>
                  <a:outerShdw blurRad="38100" dist="38100" dir="2700000" algn="tl">
                    <a:srgbClr val="000000"/>
                  </a:outerShdw>
                </a:effectLst>
                <a:latin typeface="Times New Roman" panose="02020603050405020304" pitchFamily="18" charset="0"/>
              </a:rPr>
              <a:t>3</a:t>
            </a:r>
            <a:r>
              <a:rPr kumimoji="1" lang="zh-CN" altLang="en-US" sz="3200" b="1">
                <a:solidFill>
                  <a:schemeClr val="bg1"/>
                </a:solidFill>
                <a:effectLst>
                  <a:outerShdw blurRad="38100" dist="38100" dir="2700000" algn="tl">
                    <a:srgbClr val="000000"/>
                  </a:outerShdw>
                </a:effectLst>
                <a:latin typeface="Times New Roman" panose="02020603050405020304" pitchFamily="18" charset="0"/>
              </a:rPr>
              <a:t>、关于深拷贝构造函数和浅拷贝构造函数</a:t>
            </a:r>
            <a:endParaRPr kumimoji="1" lang="zh-CN" altLang="en-US" sz="3200" b="1">
              <a:solidFill>
                <a:schemeClr val="bg1"/>
              </a:solidFill>
              <a:effectLst>
                <a:outerShdw blurRad="38100" dist="38100" dir="2700000" algn="tl">
                  <a:srgbClr val="000000"/>
                </a:outerShdw>
              </a:effectLst>
              <a:latin typeface="Times New Roman" panose="02020603050405020304" pitchFamily="18" charset="0"/>
            </a:endParaRPr>
          </a:p>
        </p:txBody>
      </p:sp>
      <p:pic>
        <p:nvPicPr>
          <p:cNvPr id="58372" name="Picture 19"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20" name="Rectangle 20"/>
          <p:cNvSpPr>
            <a:spLocks noChangeArrowheads="1"/>
          </p:cNvSpPr>
          <p:nvPr/>
        </p:nvSpPr>
        <p:spPr bwMode="auto">
          <a:xfrm>
            <a:off x="344488" y="5805488"/>
            <a:ext cx="5903912" cy="701675"/>
          </a:xfrm>
          <a:prstGeom prst="rect">
            <a:avLst/>
          </a:prstGeom>
          <a:noFill/>
          <a:ln>
            <a:noFill/>
          </a:ln>
          <a:effectLst/>
        </p:spPr>
        <p:txBody>
          <a:bodyPr/>
          <a:lstStyle/>
          <a:p>
            <a:pPr indent="762000" algn="just" eaLnBrk="1" hangingPunct="1">
              <a:lnSpc>
                <a:spcPct val="120000"/>
              </a:lnSpc>
              <a:spcBef>
                <a:spcPct val="20000"/>
              </a:spcBef>
              <a:buClr>
                <a:srgbClr val="FF0000"/>
              </a:buClr>
              <a:buSzPct val="60000"/>
              <a:buFont typeface="Wingdings" panose="05000000000000000000" pitchFamily="2" charset="2"/>
              <a:buNone/>
              <a:defRPr/>
            </a:pPr>
            <a:r>
              <a:rPr lang="zh-CN" altLang="en-US" sz="3000" b="1">
                <a:solidFill>
                  <a:srgbClr val="000000"/>
                </a:solidFill>
                <a:effectLst>
                  <a:outerShdw blurRad="38100" dist="38100" dir="2700000" algn="tl">
                    <a:srgbClr val="C0C0C0"/>
                  </a:outerShdw>
                </a:effectLst>
                <a:latin typeface="宋体" panose="02010600030101010101" pitchFamily="2" charset="-122"/>
              </a:rPr>
              <a:t>【例3.12】深拷贝构造函数 </a:t>
            </a:r>
            <a:endParaRPr lang="zh-CN" altLang="en-US" sz="3000" b="1">
              <a:solidFill>
                <a:srgbClr val="000000"/>
              </a:solidFill>
              <a:effectLst>
                <a:outerShdw blurRad="38100" dist="38100" dir="2700000" algn="tl">
                  <a:srgbClr val="C0C0C0"/>
                </a:outerShdw>
              </a:effectLst>
              <a:latin typeface="宋体" panose="02010600030101010101" pitchFamily="2" charset="-122"/>
            </a:endParaRPr>
          </a:p>
        </p:txBody>
      </p:sp>
      <p:grpSp>
        <p:nvGrpSpPr>
          <p:cNvPr id="153621" name="Group 21"/>
          <p:cNvGrpSpPr/>
          <p:nvPr/>
        </p:nvGrpSpPr>
        <p:grpSpPr bwMode="auto">
          <a:xfrm>
            <a:off x="7400925" y="5424488"/>
            <a:ext cx="1871663" cy="1433512"/>
            <a:chOff x="3969" y="3249"/>
            <a:chExt cx="1179" cy="903"/>
          </a:xfrm>
        </p:grpSpPr>
        <p:sp>
          <p:nvSpPr>
            <p:cNvPr id="153622" name="Rectangle 22"/>
            <p:cNvSpPr>
              <a:spLocks noChangeArrowheads="1"/>
            </p:cNvSpPr>
            <p:nvPr/>
          </p:nvSpPr>
          <p:spPr bwMode="auto">
            <a:xfrm>
              <a:off x="3969" y="3249"/>
              <a:ext cx="1179" cy="903"/>
            </a:xfrm>
            <a:prstGeom prst="rect">
              <a:avLst/>
            </a:prstGeom>
            <a:noFill/>
            <a:ln>
              <a:noFill/>
            </a:ln>
            <a:effectLst/>
          </p:spPr>
          <p:txBody>
            <a:bodyPr>
              <a:spAutoFit/>
            </a:bodyPr>
            <a:lstStyle/>
            <a:p>
              <a:pPr eaLnBrk="1" hangingPunct="1">
                <a:defRPr/>
              </a:pPr>
              <a:r>
                <a:rPr lang="zh-CN" altLang="en-US" sz="8800" b="1">
                  <a:solidFill>
                    <a:schemeClr val="hlink"/>
                  </a:solidFill>
                  <a:effectLst>
                    <a:outerShdw blurRad="38100" dist="38100" dir="2700000" algn="tl">
                      <a:srgbClr val="C0C0C0"/>
                    </a:outerShdw>
                  </a:effectLst>
                  <a:sym typeface="Wingdings" panose="05000000000000000000" pitchFamily="2" charset="2"/>
                </a:rPr>
                <a:t></a:t>
              </a:r>
              <a:endParaRPr lang="zh-CN" altLang="en-US" sz="8800" b="1">
                <a:solidFill>
                  <a:schemeClr val="hlink"/>
                </a:solidFill>
                <a:effectLst>
                  <a:outerShdw blurRad="38100" dist="38100" dir="2700000" algn="tl">
                    <a:srgbClr val="C0C0C0"/>
                  </a:outerShdw>
                </a:effectLst>
                <a:sym typeface="Wingdings" panose="05000000000000000000" pitchFamily="2" charset="2"/>
              </a:endParaRPr>
            </a:p>
          </p:txBody>
        </p:sp>
        <p:sp>
          <p:nvSpPr>
            <p:cNvPr id="58377" name="Text Box 23"/>
            <p:cNvSpPr txBox="1">
              <a:spLocks noChangeArrowheads="1"/>
            </p:cNvSpPr>
            <p:nvPr/>
          </p:nvSpPr>
          <p:spPr bwMode="auto">
            <a:xfrm>
              <a:off x="4195" y="3473"/>
              <a:ext cx="771"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b="1"/>
                <a:t>7  0</a:t>
              </a:r>
              <a:endParaRPr lang="en-US" altLang="zh-CN" b="1"/>
            </a:p>
          </p:txBody>
        </p:sp>
      </p:grpSp>
      <p:sp>
        <p:nvSpPr>
          <p:cNvPr id="153603" name="Rectangle 3"/>
          <p:cNvSpPr>
            <a:spLocks noGrp="1" noChangeArrowheads="1"/>
          </p:cNvSpPr>
          <p:nvPr>
            <p:ph type="body" idx="1"/>
          </p:nvPr>
        </p:nvSpPr>
        <p:spPr>
          <a:xfrm>
            <a:off x="590550" y="963613"/>
            <a:ext cx="9072563" cy="4841875"/>
          </a:xfrm>
        </p:spPr>
        <p:txBody>
          <a:bodyPr/>
          <a:lstStyle/>
          <a:p>
            <a:pPr marL="0" indent="762000" algn="just" eaLnBrk="1" hangingPunct="1">
              <a:lnSpc>
                <a:spcPct val="110000"/>
              </a:lnSpc>
              <a:buClr>
                <a:srgbClr val="FF0000"/>
              </a:buClr>
              <a:buFont typeface="Wingdings" panose="05000000000000000000" pitchFamily="2" charset="2"/>
              <a:buNone/>
              <a:defRPr/>
            </a:pPr>
            <a:r>
              <a:rPr lang="zh-CN" altLang="en-GB" sz="2600" b="1" dirty="0">
                <a:solidFill>
                  <a:srgbClr val="000000"/>
                </a:solidFill>
                <a:effectLst>
                  <a:outerShdw blurRad="38100" dist="38100" dir="2700000" algn="tl">
                    <a:srgbClr val="C0C0C0"/>
                  </a:outerShdw>
                </a:effectLst>
                <a:latin typeface="宋体" panose="02010600030101010101" pitchFamily="2" charset="-122"/>
              </a:rPr>
              <a:t>拷贝构造函数分为两种，深拷贝和浅拷贝构造函数。由</a:t>
            </a:r>
            <a:r>
              <a:rPr lang="en-GB" altLang="zh-CN" sz="2600" b="1" dirty="0">
                <a:solidFill>
                  <a:srgbClr val="000000"/>
                </a:solidFill>
                <a:effectLst>
                  <a:outerShdw blurRad="38100" dist="38100" dir="2700000" algn="tl">
                    <a:srgbClr val="C0C0C0"/>
                  </a:outerShdw>
                </a:effectLst>
                <a:latin typeface="宋体" panose="02010600030101010101" pitchFamily="2" charset="-122"/>
              </a:rPr>
              <a:t>C++</a:t>
            </a:r>
            <a:r>
              <a:rPr lang="zh-CN" altLang="en-GB" sz="2600" b="1" dirty="0">
                <a:solidFill>
                  <a:srgbClr val="000000"/>
                </a:solidFill>
                <a:effectLst>
                  <a:outerShdw blurRad="38100" dist="38100" dir="2700000" algn="tl">
                    <a:srgbClr val="C0C0C0"/>
                  </a:outerShdw>
                </a:effectLst>
                <a:latin typeface="宋体" panose="02010600030101010101" pitchFamily="2" charset="-122"/>
              </a:rPr>
              <a:t>提供的默认拷贝构造函数只是浅拷贝复制（逐个成员依次拷贝），即只复制对象空间而不复制资源</a:t>
            </a:r>
            <a:r>
              <a:rPr lang="zh-CN" altLang="en-US" sz="2600" b="1" dirty="0">
                <a:solidFill>
                  <a:srgbClr val="000000"/>
                </a:solidFill>
                <a:effectLst>
                  <a:outerShdw blurRad="38100" dist="38100" dir="2700000" algn="tl">
                    <a:srgbClr val="C0C0C0"/>
                  </a:outerShdw>
                </a:effectLst>
                <a:latin typeface="宋体" panose="02010600030101010101" pitchFamily="2" charset="-122"/>
              </a:rPr>
              <a:t>（</a:t>
            </a:r>
            <a:r>
              <a:rPr lang="zh-CN" altLang="en-US" sz="2600" b="1" dirty="0">
                <a:solidFill>
                  <a:srgbClr val="008000"/>
                </a:solidFill>
                <a:effectLst>
                  <a:outerShdw blurRad="38100" dist="38100" dir="2700000" algn="tl">
                    <a:srgbClr val="C0C0C0"/>
                  </a:outerShdw>
                </a:effectLst>
                <a:latin typeface="宋体" panose="02010600030101010101" pitchFamily="2" charset="-122"/>
              </a:rPr>
              <a:t>只对对象中的数据成员进行简单赋值</a:t>
            </a:r>
            <a:r>
              <a:rPr lang="zh-CN" altLang="en-US" sz="2600" b="1" dirty="0">
                <a:solidFill>
                  <a:srgbClr val="000000"/>
                </a:solidFill>
                <a:effectLst>
                  <a:outerShdw blurRad="38100" dist="38100" dir="2700000" algn="tl">
                    <a:srgbClr val="C0C0C0"/>
                  </a:outerShdw>
                </a:effectLst>
                <a:latin typeface="宋体" panose="02010600030101010101" pitchFamily="2" charset="-122"/>
              </a:rPr>
              <a:t>）</a:t>
            </a:r>
            <a:r>
              <a:rPr lang="zh-CN" altLang="en-GB" sz="2600" b="1" dirty="0">
                <a:solidFill>
                  <a:srgbClr val="000000"/>
                </a:solidFill>
                <a:effectLst>
                  <a:outerShdw blurRad="38100" dist="38100" dir="2700000" algn="tl">
                    <a:srgbClr val="C0C0C0"/>
                  </a:outerShdw>
                </a:effectLst>
                <a:latin typeface="宋体" panose="02010600030101010101" pitchFamily="2" charset="-122"/>
              </a:rPr>
              <a:t>。</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10000"/>
              </a:lnSpc>
              <a:buClr>
                <a:srgbClr val="FF0000"/>
              </a:buClr>
              <a:buFont typeface="Wingdings" panose="05000000000000000000" pitchFamily="2" charset="2"/>
              <a:buNone/>
              <a:defRPr/>
            </a:pPr>
            <a:r>
              <a:rPr lang="zh-CN" altLang="en-GB" sz="2600" b="1" dirty="0">
                <a:solidFill>
                  <a:srgbClr val="000000"/>
                </a:solidFill>
                <a:effectLst>
                  <a:outerShdw blurRad="38100" dist="38100" dir="2700000" algn="tl">
                    <a:srgbClr val="C0C0C0"/>
                  </a:outerShdw>
                </a:effectLst>
                <a:latin typeface="宋体" panose="02010600030101010101" pitchFamily="2" charset="-122"/>
              </a:rPr>
              <a:t>一般情况下，只需使用系统提供的浅拷贝构造函数即可，但是如果</a:t>
            </a:r>
            <a:r>
              <a:rPr lang="zh-CN" altLang="en-GB" sz="2600" b="1" dirty="0">
                <a:solidFill>
                  <a:schemeClr val="folHlink"/>
                </a:solidFill>
                <a:effectLst>
                  <a:outerShdw blurRad="38100" dist="38100" dir="2700000" algn="tl">
                    <a:srgbClr val="C0C0C0"/>
                  </a:outerShdw>
                </a:effectLst>
                <a:latin typeface="黑体" panose="02010609060101010101" pitchFamily="2" charset="-122"/>
                <a:ea typeface="黑体" panose="02010609060101010101" pitchFamily="2" charset="-122"/>
              </a:rPr>
              <a:t>对象的数据成员包括指向堆空间的指针</a:t>
            </a:r>
            <a:r>
              <a:rPr lang="zh-CN" altLang="en-GB" sz="2600" b="1" dirty="0">
                <a:solidFill>
                  <a:srgbClr val="000000"/>
                </a:solidFill>
                <a:effectLst>
                  <a:outerShdw blurRad="38100" dist="38100" dir="2700000" algn="tl">
                    <a:srgbClr val="C0C0C0"/>
                  </a:outerShdw>
                </a:effectLst>
                <a:latin typeface="宋体" panose="02010600030101010101" pitchFamily="2" charset="-122"/>
              </a:rPr>
              <a:t>，就不能使用这种拷贝方式，因为两个对象都拥有同一个资源，对象析构时，该资源</a:t>
            </a:r>
            <a:r>
              <a:rPr lang="en-US" altLang="zh-CN" sz="2600" b="1" dirty="0">
                <a:solidFill>
                  <a:srgbClr val="000000"/>
                </a:solidFill>
                <a:effectLst>
                  <a:outerShdw blurRad="38100" dist="38100" dir="2700000" algn="tl">
                    <a:srgbClr val="C0C0C0"/>
                  </a:outerShdw>
                </a:effectLst>
                <a:latin typeface="宋体" panose="02010600030101010101" pitchFamily="2" charset="-122"/>
              </a:rPr>
              <a:t>(</a:t>
            </a:r>
            <a:r>
              <a:rPr lang="zh-CN" altLang="en-US" sz="2600" b="1" i="1" u="sng" dirty="0">
                <a:solidFill>
                  <a:srgbClr val="000000"/>
                </a:solidFill>
                <a:effectLst>
                  <a:outerShdw blurRad="38100" dist="38100" dir="2700000" algn="tl">
                    <a:srgbClr val="C0C0C0"/>
                  </a:outerShdw>
                </a:effectLst>
                <a:latin typeface="宋体" panose="02010600030101010101" pitchFamily="2" charset="-122"/>
              </a:rPr>
              <a:t>动态申请的空间</a:t>
            </a:r>
            <a:r>
              <a:rPr lang="en-US" altLang="zh-CN" sz="2600" b="1" dirty="0">
                <a:solidFill>
                  <a:srgbClr val="000000"/>
                </a:solidFill>
                <a:effectLst>
                  <a:outerShdw blurRad="38100" dist="38100" dir="2700000" algn="tl">
                    <a:srgbClr val="C0C0C0"/>
                  </a:outerShdw>
                </a:effectLst>
                <a:latin typeface="宋体" panose="02010600030101010101" pitchFamily="2" charset="-122"/>
              </a:rPr>
              <a:t>)</a:t>
            </a:r>
            <a:r>
              <a:rPr lang="zh-CN" altLang="en-GB" sz="2600" b="1" dirty="0">
                <a:solidFill>
                  <a:srgbClr val="000000"/>
                </a:solidFill>
                <a:effectLst>
                  <a:outerShdw blurRad="38100" dist="38100" dir="2700000" algn="tl">
                    <a:srgbClr val="C0C0C0"/>
                  </a:outerShdw>
                </a:effectLst>
                <a:latin typeface="宋体" panose="02010600030101010101" pitchFamily="2" charset="-122"/>
              </a:rPr>
              <a:t>将经历两次资源返还，从而出现错误。此时必须</a:t>
            </a:r>
            <a:r>
              <a:rPr lang="zh-CN" altLang="en-GB" sz="2600" b="1" dirty="0">
                <a:solidFill>
                  <a:schemeClr val="folHlink"/>
                </a:solidFill>
                <a:effectLst>
                  <a:outerShdw blurRad="38100" dist="38100" dir="2700000" algn="tl">
                    <a:srgbClr val="C0C0C0"/>
                  </a:outerShdw>
                </a:effectLst>
                <a:latin typeface="黑体" panose="02010609060101010101" pitchFamily="2" charset="-122"/>
                <a:ea typeface="黑体" panose="02010609060101010101" pitchFamily="2" charset="-122"/>
              </a:rPr>
              <a:t>自定义</a:t>
            </a:r>
            <a:r>
              <a:rPr lang="zh-CN" altLang="en-GB" sz="2600" b="1" dirty="0">
                <a:solidFill>
                  <a:srgbClr val="000000"/>
                </a:solidFill>
                <a:effectLst>
                  <a:outerShdw blurRad="38100" dist="38100" dir="2700000" algn="tl">
                    <a:srgbClr val="C0C0C0"/>
                  </a:outerShdw>
                </a:effectLst>
                <a:latin typeface="宋体" panose="02010600030101010101" pitchFamily="2" charset="-122"/>
              </a:rPr>
              <a:t>深拷贝构造函数，为创建的对象分配堆空间，否则会出现动态分配的指针变量悬空的情况。深拷贝需要同时复制对象空间和资源。</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153620"/>
                                        </p:tgtEl>
                                        <p:attrNameLst>
                                          <p:attrName>style.visibility</p:attrName>
                                        </p:attrNameLst>
                                      </p:cBhvr>
                                      <p:to>
                                        <p:strVal val="visible"/>
                                      </p:to>
                                    </p:set>
                                    <p:animEffect transition="in" filter="barn(outHorizontal)">
                                      <p:cBhvr>
                                        <p:cTn id="7" dur="500"/>
                                        <p:tgtEl>
                                          <p:spTgt spid="153620"/>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153621"/>
                                        </p:tgtEl>
                                        <p:attrNameLst>
                                          <p:attrName>style.visibility</p:attrName>
                                        </p:attrNameLst>
                                      </p:cBhvr>
                                      <p:to>
                                        <p:strVal val="visible"/>
                                      </p:to>
                                    </p:set>
                                    <p:animEffect transition="in" filter="wipe(down)">
                                      <p:cBhvr>
                                        <p:cTn id="12" dur="580">
                                          <p:stCondLst>
                                            <p:cond delay="0"/>
                                          </p:stCondLst>
                                        </p:cTn>
                                        <p:tgtEl>
                                          <p:spTgt spid="153621"/>
                                        </p:tgtEl>
                                      </p:cBhvr>
                                    </p:animEffect>
                                    <p:anim calcmode="lin" valueType="num">
                                      <p:cBhvr>
                                        <p:cTn id="13" dur="1822" tmFilter="0,0; 0.14,0.36; 0.43,0.73; 0.71,0.91; 1.0,1.0">
                                          <p:stCondLst>
                                            <p:cond delay="0"/>
                                          </p:stCondLst>
                                        </p:cTn>
                                        <p:tgtEl>
                                          <p:spTgt spid="153621"/>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53621"/>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53621"/>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53621"/>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53621"/>
                                        </p:tgtEl>
                                        <p:attrNameLst>
                                          <p:attrName>ppt_y</p:attrName>
                                        </p:attrNameLst>
                                      </p:cBhvr>
                                      <p:tavLst>
                                        <p:tav tm="0" fmla="#ppt_y-sin(pi*$)/81">
                                          <p:val>
                                            <p:fltVal val="0"/>
                                          </p:val>
                                        </p:tav>
                                        <p:tav tm="100000">
                                          <p:val>
                                            <p:fltVal val="1"/>
                                          </p:val>
                                        </p:tav>
                                      </p:tavLst>
                                    </p:anim>
                                    <p:animScale>
                                      <p:cBhvr>
                                        <p:cTn id="18" dur="26">
                                          <p:stCondLst>
                                            <p:cond delay="650"/>
                                          </p:stCondLst>
                                        </p:cTn>
                                        <p:tgtEl>
                                          <p:spTgt spid="153621"/>
                                        </p:tgtEl>
                                      </p:cBhvr>
                                      <p:to x="100000" y="60000"/>
                                    </p:animScale>
                                    <p:animScale>
                                      <p:cBhvr>
                                        <p:cTn id="19" dur="166" decel="50000">
                                          <p:stCondLst>
                                            <p:cond delay="676"/>
                                          </p:stCondLst>
                                        </p:cTn>
                                        <p:tgtEl>
                                          <p:spTgt spid="153621"/>
                                        </p:tgtEl>
                                      </p:cBhvr>
                                      <p:to x="100000" y="100000"/>
                                    </p:animScale>
                                    <p:animScale>
                                      <p:cBhvr>
                                        <p:cTn id="20" dur="26">
                                          <p:stCondLst>
                                            <p:cond delay="1312"/>
                                          </p:stCondLst>
                                        </p:cTn>
                                        <p:tgtEl>
                                          <p:spTgt spid="153621"/>
                                        </p:tgtEl>
                                      </p:cBhvr>
                                      <p:to x="100000" y="80000"/>
                                    </p:animScale>
                                    <p:animScale>
                                      <p:cBhvr>
                                        <p:cTn id="21" dur="166" decel="50000">
                                          <p:stCondLst>
                                            <p:cond delay="1338"/>
                                          </p:stCondLst>
                                        </p:cTn>
                                        <p:tgtEl>
                                          <p:spTgt spid="153621"/>
                                        </p:tgtEl>
                                      </p:cBhvr>
                                      <p:to x="100000" y="100000"/>
                                    </p:animScale>
                                    <p:animScale>
                                      <p:cBhvr>
                                        <p:cTn id="22" dur="26">
                                          <p:stCondLst>
                                            <p:cond delay="1642"/>
                                          </p:stCondLst>
                                        </p:cTn>
                                        <p:tgtEl>
                                          <p:spTgt spid="153621"/>
                                        </p:tgtEl>
                                      </p:cBhvr>
                                      <p:to x="100000" y="90000"/>
                                    </p:animScale>
                                    <p:animScale>
                                      <p:cBhvr>
                                        <p:cTn id="23" dur="166" decel="50000">
                                          <p:stCondLst>
                                            <p:cond delay="1668"/>
                                          </p:stCondLst>
                                        </p:cTn>
                                        <p:tgtEl>
                                          <p:spTgt spid="153621"/>
                                        </p:tgtEl>
                                      </p:cBhvr>
                                      <p:to x="100000" y="100000"/>
                                    </p:animScale>
                                    <p:animScale>
                                      <p:cBhvr>
                                        <p:cTn id="24" dur="26">
                                          <p:stCondLst>
                                            <p:cond delay="1808"/>
                                          </p:stCondLst>
                                        </p:cTn>
                                        <p:tgtEl>
                                          <p:spTgt spid="153621"/>
                                        </p:tgtEl>
                                      </p:cBhvr>
                                      <p:to x="100000" y="95000"/>
                                    </p:animScale>
                                    <p:animScale>
                                      <p:cBhvr>
                                        <p:cTn id="25" dur="166" decel="50000">
                                          <p:stCondLst>
                                            <p:cond delay="1834"/>
                                          </p:stCondLst>
                                        </p:cTn>
                                        <p:tgtEl>
                                          <p:spTgt spid="15362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0"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4627" name="Rectangle 3"/>
          <p:cNvSpPr>
            <a:spLocks noGrp="1" noChangeArrowheads="1"/>
          </p:cNvSpPr>
          <p:nvPr>
            <p:ph type="body" idx="1"/>
          </p:nvPr>
        </p:nvSpPr>
        <p:spPr>
          <a:xfrm>
            <a:off x="1168400" y="2997200"/>
            <a:ext cx="7345363" cy="1439863"/>
          </a:xfrm>
          <a:solidFill>
            <a:srgbClr val="EAEAEA"/>
          </a:solidFill>
          <a:ln>
            <a:solidFill>
              <a:srgbClr val="CC0000"/>
            </a:solidFill>
            <a:miter lim="800000"/>
          </a:ln>
        </p:spPr>
        <p:txBody>
          <a:bodyPr/>
          <a:lstStyle/>
          <a:p>
            <a:pPr marL="0" indent="381000" eaLnBrk="1" hangingPunct="1">
              <a:buFont typeface="Wingdings" panose="05000000000000000000" pitchFamily="2" charset="2"/>
              <a:buNone/>
            </a:pPr>
            <a:r>
              <a:rPr lang="zh-CN" altLang="en-US" sz="2600" b="1">
                <a:solidFill>
                  <a:srgbClr val="0000FF"/>
                </a:solidFill>
                <a:latin typeface="黑体" panose="02010609060101010101" pitchFamily="2" charset="-122"/>
                <a:ea typeface="黑体" panose="02010609060101010101" pitchFamily="2" charset="-122"/>
              </a:rPr>
              <a:t>&lt;类名&gt;::&lt;构造函数&gt;(&lt;参数表&gt;)</a:t>
            </a:r>
            <a:endParaRPr lang="zh-CN" altLang="en-US" sz="2600" b="1">
              <a:solidFill>
                <a:srgbClr val="0000FF"/>
              </a:solidFill>
              <a:latin typeface="黑体" panose="02010609060101010101" pitchFamily="2" charset="-122"/>
              <a:ea typeface="黑体" panose="02010609060101010101" pitchFamily="2" charset="-122"/>
            </a:endParaRPr>
          </a:p>
          <a:p>
            <a:pPr marL="0" indent="381000" eaLnBrk="1" hangingPunct="1">
              <a:buFont typeface="Wingdings" panose="05000000000000000000" pitchFamily="2" charset="2"/>
              <a:buNone/>
            </a:pPr>
            <a:r>
              <a:rPr lang="zh-CN" altLang="en-US" sz="2600" b="1">
                <a:solidFill>
                  <a:srgbClr val="0000FF"/>
                </a:solidFill>
                <a:latin typeface="黑体" panose="02010609060101010101" pitchFamily="2" charset="-122"/>
                <a:ea typeface="黑体" panose="02010609060101010101" pitchFamily="2" charset="-122"/>
              </a:rPr>
              <a:t>:&lt;变量1&gt;(&lt;初值1&gt;),</a:t>
            </a:r>
            <a:r>
              <a:rPr lang="zh-CN" altLang="en-US" sz="2600" b="1">
                <a:solidFill>
                  <a:srgbClr val="0000FF"/>
                </a:solidFill>
                <a:latin typeface="宋体" panose="02010600030101010101" pitchFamily="2" charset="-122"/>
                <a:ea typeface="黑体" panose="02010609060101010101" pitchFamily="2" charset="-122"/>
              </a:rPr>
              <a:t>…</a:t>
            </a:r>
            <a:r>
              <a:rPr lang="zh-CN" altLang="en-US" sz="2600" b="1">
                <a:solidFill>
                  <a:srgbClr val="0000FF"/>
                </a:solidFill>
                <a:latin typeface="黑体" panose="02010609060101010101" pitchFamily="2" charset="-122"/>
                <a:ea typeface="黑体" panose="02010609060101010101" pitchFamily="2" charset="-122"/>
              </a:rPr>
              <a:t>, &lt;变量</a:t>
            </a:r>
            <a:r>
              <a:rPr lang="en-US" altLang="zh-CN" sz="2600" b="1">
                <a:solidFill>
                  <a:srgbClr val="0000FF"/>
                </a:solidFill>
                <a:latin typeface="黑体" panose="02010609060101010101" pitchFamily="2" charset="-122"/>
                <a:ea typeface="黑体" panose="02010609060101010101" pitchFamily="2" charset="-122"/>
              </a:rPr>
              <a:t>n&gt;(&lt;</a:t>
            </a:r>
            <a:r>
              <a:rPr lang="zh-CN" altLang="en-US" sz="2600" b="1">
                <a:solidFill>
                  <a:srgbClr val="0000FF"/>
                </a:solidFill>
                <a:latin typeface="黑体" panose="02010609060101010101" pitchFamily="2" charset="-122"/>
                <a:ea typeface="黑体" panose="02010609060101010101" pitchFamily="2" charset="-122"/>
              </a:rPr>
              <a:t>初值</a:t>
            </a:r>
            <a:r>
              <a:rPr lang="en-US" altLang="zh-CN" sz="2600" b="1">
                <a:solidFill>
                  <a:srgbClr val="0000FF"/>
                </a:solidFill>
                <a:latin typeface="黑体" panose="02010609060101010101" pitchFamily="2" charset="-122"/>
                <a:ea typeface="黑体" panose="02010609060101010101" pitchFamily="2" charset="-122"/>
              </a:rPr>
              <a:t>n&gt;)</a:t>
            </a:r>
            <a:endParaRPr lang="en-US" altLang="zh-CN" sz="2600" b="1">
              <a:solidFill>
                <a:srgbClr val="0000FF"/>
              </a:solidFill>
              <a:latin typeface="黑体" panose="02010609060101010101" pitchFamily="2" charset="-122"/>
              <a:ea typeface="黑体" panose="02010609060101010101" pitchFamily="2" charset="-122"/>
            </a:endParaRPr>
          </a:p>
          <a:p>
            <a:pPr marL="0" indent="381000" eaLnBrk="1" hangingPunct="1">
              <a:buFont typeface="Wingdings" panose="05000000000000000000" pitchFamily="2" charset="2"/>
              <a:buNone/>
            </a:pPr>
            <a:r>
              <a:rPr lang="en-US" altLang="zh-CN" sz="2600" b="1">
                <a:solidFill>
                  <a:srgbClr val="0000FF"/>
                </a:solidFill>
                <a:latin typeface="黑体" panose="02010609060101010101" pitchFamily="2" charset="-122"/>
                <a:ea typeface="黑体" panose="02010609060101010101" pitchFamily="2" charset="-122"/>
              </a:rPr>
              <a:t>{</a:t>
            </a:r>
            <a:r>
              <a:rPr lang="en-US" altLang="zh-CN" sz="2600" b="1">
                <a:solidFill>
                  <a:srgbClr val="0000FF"/>
                </a:solidFill>
                <a:latin typeface="宋体" panose="02010600030101010101" pitchFamily="2" charset="-122"/>
                <a:ea typeface="黑体" panose="02010609060101010101" pitchFamily="2" charset="-122"/>
              </a:rPr>
              <a:t>…</a:t>
            </a:r>
            <a:r>
              <a:rPr lang="en-US" altLang="zh-CN" sz="2600" b="1">
                <a:solidFill>
                  <a:srgbClr val="0000FF"/>
                </a:solidFill>
                <a:latin typeface="黑体" panose="02010609060101010101" pitchFamily="2" charset="-122"/>
                <a:ea typeface="黑体" panose="02010609060101010101" pitchFamily="2" charset="-122"/>
              </a:rPr>
              <a:t>}</a:t>
            </a:r>
            <a:endParaRPr lang="zh-CN" altLang="en-US" sz="2600" b="1">
              <a:solidFill>
                <a:srgbClr val="0000FF"/>
              </a:solidFill>
              <a:latin typeface="黑体" panose="02010609060101010101" pitchFamily="2" charset="-122"/>
              <a:ea typeface="黑体" panose="02010609060101010101" pitchFamily="2" charset="-122"/>
            </a:endParaRPr>
          </a:p>
        </p:txBody>
      </p:sp>
      <p:sp>
        <p:nvSpPr>
          <p:cNvPr id="59395" name="Rectangle 6"/>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pic>
        <p:nvPicPr>
          <p:cNvPr id="59396" name="Picture 7"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626" name="Rectangle 2"/>
          <p:cNvSpPr>
            <a:spLocks noGrp="1" noChangeArrowheads="1"/>
          </p:cNvSpPr>
          <p:nvPr>
            <p:ph type="title"/>
          </p:nvPr>
        </p:nvSpPr>
        <p:spPr>
          <a:xfrm>
            <a:off x="1639888" y="260350"/>
            <a:ext cx="6408737" cy="704850"/>
          </a:xfrm>
          <a:blipFill dpi="0" rotWithShape="1">
            <a:blip r:embed="rId2"/>
            <a:srcRect/>
            <a:tile tx="0" ty="0" sx="100000" sy="100000" flip="none" algn="tl"/>
          </a:blipFill>
          <a:ln cap="flat" algn="ctr">
            <a:solidFill>
              <a:schemeClr val="folHlink"/>
            </a:solidFill>
            <a:miter lim="800000"/>
          </a:ln>
          <a:effectLst>
            <a:outerShdw dist="107763" dir="2700000" algn="ctr" rotWithShape="0">
              <a:schemeClr val="bg2">
                <a:alpha val="50000"/>
              </a:schemeClr>
            </a:outerShdw>
          </a:effectLst>
        </p:spPr>
        <p:txBody>
          <a:bodyPr/>
          <a:lstStyle/>
          <a:p>
            <a:pPr algn="ctr" eaLnBrk="1" hangingPunct="1">
              <a:lnSpc>
                <a:spcPct val="110000"/>
              </a:lnSpc>
              <a:defRPr/>
            </a:pPr>
            <a:r>
              <a:rPr lang="en-US" altLang="zh-CN"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4</a:t>
            </a:r>
            <a:r>
              <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、关于数据成员的初始化列表</a:t>
            </a:r>
            <a:endPar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154632" name="Text Box 8"/>
          <p:cNvSpPr txBox="1">
            <a:spLocks noChangeArrowheads="1"/>
          </p:cNvSpPr>
          <p:nvPr/>
        </p:nvSpPr>
        <p:spPr bwMode="auto">
          <a:xfrm>
            <a:off x="560388" y="1125538"/>
            <a:ext cx="9072562" cy="1871662"/>
          </a:xfrm>
          <a:prstGeom prst="rect">
            <a:avLst/>
          </a:prstGeom>
          <a:noFill/>
          <a:ln>
            <a:noFill/>
          </a:ln>
          <a:effectLst/>
        </p:spPr>
        <p:txBody>
          <a:bodyPr/>
          <a:lstStyle>
            <a:lvl1pPr indent="762000">
              <a:defRPr kumimoji="1" sz="2400">
                <a:solidFill>
                  <a:schemeClr val="tx1"/>
                </a:solidFill>
                <a:latin typeface="Times New Roman" panose="02020603050405020304" pitchFamily="18" charset="0"/>
                <a:ea typeface="宋体" panose="02010600030101010101" pitchFamily="2" charset="-122"/>
              </a:defRPr>
            </a:lvl1pPr>
            <a:lvl2pPr marL="1238250" indent="-285750">
              <a:defRPr kumimoji="1" sz="2400">
                <a:solidFill>
                  <a:schemeClr val="tx1"/>
                </a:solidFill>
                <a:latin typeface="Times New Roman" panose="02020603050405020304" pitchFamily="18" charset="0"/>
                <a:ea typeface="宋体" panose="02010600030101010101" pitchFamily="2" charset="-122"/>
              </a:defRPr>
            </a:lvl2pPr>
            <a:lvl3pPr marL="1657350" indent="-228600">
              <a:defRPr kumimoji="1" sz="2400">
                <a:solidFill>
                  <a:schemeClr val="tx1"/>
                </a:solidFill>
                <a:latin typeface="Times New Roman" panose="02020603050405020304" pitchFamily="18" charset="0"/>
                <a:ea typeface="宋体" panose="02010600030101010101" pitchFamily="2" charset="-122"/>
              </a:defRPr>
            </a:lvl3pPr>
            <a:lvl4pPr marL="2076450" indent="-228600">
              <a:defRPr kumimoji="1" sz="2400">
                <a:solidFill>
                  <a:schemeClr val="tx1"/>
                </a:solidFill>
                <a:latin typeface="Times New Roman" panose="02020603050405020304" pitchFamily="18" charset="0"/>
                <a:ea typeface="宋体" panose="02010600030101010101" pitchFamily="2" charset="-122"/>
              </a:defRPr>
            </a:lvl4pPr>
            <a:lvl5pPr marL="2495550" indent="-228600">
              <a:defRPr kumimoji="1" sz="2400">
                <a:solidFill>
                  <a:schemeClr val="tx1"/>
                </a:solidFill>
                <a:latin typeface="Times New Roman" panose="02020603050405020304" pitchFamily="18" charset="0"/>
                <a:ea typeface="宋体" panose="02010600030101010101" pitchFamily="2" charset="-122"/>
              </a:defRPr>
            </a:lvl5pPr>
            <a:lvl6pPr marL="29527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4099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8671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3243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10000"/>
              </a:lnSpc>
              <a:spcBef>
                <a:spcPct val="20000"/>
              </a:spcBef>
              <a:buClr>
                <a:srgbClr val="FF0000"/>
              </a:buClr>
              <a:buSzPct val="60000"/>
              <a:buFont typeface="Wingdings" panose="05000000000000000000" pitchFamily="2" charset="2"/>
              <a:buNone/>
              <a:defRPr/>
            </a:pPr>
            <a:r>
              <a:rPr kumimoji="0" lang="zh-CN" altLang="en-US" sz="2600" b="1">
                <a:solidFill>
                  <a:srgbClr val="000000"/>
                </a:solidFill>
                <a:effectLst>
                  <a:outerShdw blurRad="38100" dist="38100" dir="2700000" algn="tl">
                    <a:srgbClr val="C0C0C0"/>
                  </a:outerShdw>
                </a:effectLst>
                <a:latin typeface="宋体" panose="02010600030101010101" pitchFamily="2" charset="-122"/>
              </a:rPr>
              <a:t>数据成员的初始化列表，也称为构造函数初始化列表，用于初始化（而不是赋值，请记住：</a:t>
            </a:r>
            <a:r>
              <a:rPr kumimoji="0"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初始化要优于赋值</a:t>
            </a:r>
            <a:r>
              <a:rPr kumimoji="0" lang="zh-CN" altLang="en-US" sz="2600" b="1">
                <a:solidFill>
                  <a:srgbClr val="000000"/>
                </a:solidFill>
                <a:effectLst>
                  <a:outerShdw blurRad="38100" dist="38100" dir="2700000" algn="tl">
                    <a:srgbClr val="C0C0C0"/>
                  </a:outerShdw>
                </a:effectLst>
                <a:latin typeface="宋体" panose="02010600030101010101" pitchFamily="2" charset="-122"/>
              </a:rPr>
              <a:t>）类的非静态数据成员（一般变量）。这个列表只在构造函数定义中有效，必须立即出现在封闭形参列表的圆括号后。</a:t>
            </a:r>
            <a:endParaRPr kumimoji="0" lang="zh-CN" altLang="en-US" sz="2600" b="1">
              <a:solidFill>
                <a:srgbClr val="000000"/>
              </a:solidFill>
              <a:effectLst>
                <a:outerShdw blurRad="38100" dist="38100" dir="2700000" algn="tl">
                  <a:srgbClr val="C0C0C0"/>
                </a:outerShdw>
              </a:effectLst>
              <a:latin typeface="宋体" panose="02010600030101010101" pitchFamily="2" charset="-122"/>
            </a:endParaRPr>
          </a:p>
        </p:txBody>
      </p:sp>
      <p:sp>
        <p:nvSpPr>
          <p:cNvPr id="154633" name="Rectangle 9"/>
          <p:cNvSpPr>
            <a:spLocks noChangeArrowheads="1"/>
          </p:cNvSpPr>
          <p:nvPr/>
        </p:nvSpPr>
        <p:spPr bwMode="auto">
          <a:xfrm>
            <a:off x="2000250" y="4514850"/>
            <a:ext cx="6335713" cy="908050"/>
          </a:xfrm>
          <a:prstGeom prst="rect">
            <a:avLst/>
          </a:prstGeom>
          <a:solidFill>
            <a:srgbClr val="D9FFD9"/>
          </a:solidFill>
          <a:ln>
            <a:noFill/>
          </a:ln>
          <a:effectLst/>
          <a:extLst>
            <a:ext uri="{91240B29-F687-4F45-9708-019B960494DF}">
              <a14:hiddenLine xmlns:a14="http://schemas.microsoft.com/office/drawing/2010/main" w="9525">
                <a:solidFill>
                  <a:srgbClr val="008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80000"/>
              </a:lnSpc>
              <a:spcBef>
                <a:spcPct val="0"/>
              </a:spcBef>
              <a:buClrTx/>
              <a:buSzTx/>
              <a:buFontTx/>
              <a:buNone/>
            </a:pPr>
            <a:r>
              <a:rPr lang="en-US" altLang="zh-CN" sz="2800" b="1">
                <a:latin typeface="Times New Roman" panose="02020603050405020304" pitchFamily="18" charset="0"/>
              </a:rPr>
              <a:t>Circle( ) </a:t>
            </a:r>
            <a:endParaRPr lang="en-US" altLang="zh-CN" sz="2800" b="1">
              <a:latin typeface="Times New Roman" panose="02020603050405020304" pitchFamily="18" charset="0"/>
            </a:endParaRPr>
          </a:p>
          <a:p>
            <a:pPr eaLnBrk="1" hangingPunct="1">
              <a:lnSpc>
                <a:spcPct val="80000"/>
              </a:lnSpc>
              <a:spcBef>
                <a:spcPct val="0"/>
              </a:spcBef>
              <a:buClrTx/>
              <a:buSzTx/>
              <a:buFontTx/>
              <a:buNone/>
            </a:pPr>
            <a:r>
              <a:rPr lang="en-US" altLang="zh-CN" sz="2800" b="1">
                <a:latin typeface="Times New Roman" panose="02020603050405020304" pitchFamily="18" charset="0"/>
              </a:rPr>
              <a:t>{ center.x=0; center.y=0; radius=1;  }</a:t>
            </a:r>
            <a:endParaRPr lang="zh-CN" altLang="en-US" sz="2800" b="1">
              <a:latin typeface="Times New Roman" panose="02020603050405020304" pitchFamily="18" charset="0"/>
            </a:endParaRPr>
          </a:p>
        </p:txBody>
      </p:sp>
      <p:sp>
        <p:nvSpPr>
          <p:cNvPr id="154634" name="Rectangle 10"/>
          <p:cNvSpPr>
            <a:spLocks noChangeArrowheads="1"/>
          </p:cNvSpPr>
          <p:nvPr/>
        </p:nvSpPr>
        <p:spPr bwMode="auto">
          <a:xfrm>
            <a:off x="2000250" y="5522913"/>
            <a:ext cx="4895850" cy="865187"/>
          </a:xfrm>
          <a:prstGeom prst="rect">
            <a:avLst/>
          </a:prstGeom>
          <a:solidFill>
            <a:srgbClr val="FFEBFF"/>
          </a:solidFill>
          <a:ln>
            <a:noFill/>
          </a:ln>
          <a:effectLst/>
          <a:extLst>
            <a:ext uri="{91240B29-F687-4F45-9708-019B960494DF}">
              <a14:hiddenLine xmlns:a14="http://schemas.microsoft.com/office/drawing/2010/main" w="9525">
                <a:solidFill>
                  <a:srgbClr val="008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70000"/>
              </a:lnSpc>
              <a:spcBef>
                <a:spcPct val="0"/>
              </a:spcBef>
              <a:buClrTx/>
              <a:buSzTx/>
              <a:buFontTx/>
              <a:buNone/>
            </a:pPr>
            <a:r>
              <a:rPr lang="en-US" altLang="zh-CN" sz="2800" b="1">
                <a:latin typeface="Times New Roman" panose="02020603050405020304" pitchFamily="18" charset="0"/>
              </a:rPr>
              <a:t>Circle( ): radius(1)</a:t>
            </a:r>
            <a:endParaRPr lang="en-US" altLang="zh-CN" sz="2800" b="1">
              <a:latin typeface="Times New Roman" panose="02020603050405020304" pitchFamily="18" charset="0"/>
            </a:endParaRPr>
          </a:p>
          <a:p>
            <a:pPr eaLnBrk="1" hangingPunct="1">
              <a:lnSpc>
                <a:spcPct val="80000"/>
              </a:lnSpc>
              <a:spcBef>
                <a:spcPct val="0"/>
              </a:spcBef>
              <a:buClrTx/>
              <a:buSzTx/>
              <a:buFontTx/>
              <a:buNone/>
            </a:pPr>
            <a:r>
              <a:rPr lang="en-US" altLang="zh-CN" sz="2800" b="1">
                <a:latin typeface="Times New Roman" panose="02020603050405020304" pitchFamily="18" charset="0"/>
              </a:rPr>
              <a:t>{ center.x=0; center.y=0;   }</a:t>
            </a:r>
            <a:endParaRPr lang="zh-CN" altLang="en-US" sz="2800" b="1">
              <a:latin typeface="Times New Roman" panose="02020603050405020304" pitchFamily="18" charset="0"/>
            </a:endParaRPr>
          </a:p>
        </p:txBody>
      </p:sp>
      <p:sp>
        <p:nvSpPr>
          <p:cNvPr id="154635" name="AutoShape 11">
            <a:hlinkClick r:id="" action="ppaction://noaction" highlightClick="1"/>
          </p:cNvPr>
          <p:cNvSpPr>
            <a:spLocks noChangeArrowheads="1"/>
          </p:cNvSpPr>
          <p:nvPr/>
        </p:nvSpPr>
        <p:spPr bwMode="auto">
          <a:xfrm>
            <a:off x="273050" y="4730750"/>
            <a:ext cx="863600" cy="792163"/>
          </a:xfrm>
          <a:prstGeom prst="actionButtonBlank">
            <a:avLst/>
          </a:prstGeom>
          <a:gradFill rotWithShape="1">
            <a:gsLst>
              <a:gs pos="0">
                <a:srgbClr val="0000FF"/>
              </a:gs>
              <a:gs pos="100000">
                <a:srgbClr val="0000FF">
                  <a:gamma/>
                  <a:shade val="46275"/>
                  <a:invGamma/>
                </a:srgbClr>
              </a:gs>
            </a:gsLst>
            <a:path path="rect">
              <a:fillToRect l="50000" t="50000" r="50000" b="50000"/>
            </a:path>
          </a:gradFill>
          <a:ln w="9525">
            <a:solidFill>
              <a:srgbClr val="008000"/>
            </a:solidFill>
            <a:miter lim="800000"/>
            <a:headEnd type="none" w="sm" len="sm"/>
            <a:tailEnd type="none" w="sm" len="sm"/>
          </a:ln>
          <a:effectLst/>
        </p:spPr>
        <p:txBody>
          <a:bodyPr wrap="none" anchor="ctr"/>
          <a:lstStyle/>
          <a:p>
            <a:pPr algn="ctr" eaLnBrk="1" hangingPunct="1">
              <a:lnSpc>
                <a:spcPct val="80000"/>
              </a:lnSpc>
              <a:defRPr/>
            </a:pPr>
            <a:r>
              <a:rPr lang="zh-CN" altLang="en-US" sz="3200" b="1">
                <a:solidFill>
                  <a:schemeClr val="bg1"/>
                </a:solidFill>
                <a:effectLst>
                  <a:outerShdw blurRad="38100" dist="38100" dir="2700000" algn="tl">
                    <a:srgbClr val="000000"/>
                  </a:outerShdw>
                </a:effectLst>
                <a:ea typeface="黑体" panose="02010609060101010101" pitchFamily="2" charset="-122"/>
              </a:rPr>
              <a:t>例</a:t>
            </a:r>
            <a:endParaRPr lang="zh-CN" altLang="en-US" sz="3200" b="1">
              <a:solidFill>
                <a:schemeClr val="bg1"/>
              </a:solidFill>
              <a:effectLst>
                <a:outerShdw blurRad="38100" dist="38100" dir="2700000" algn="tl">
                  <a:srgbClr val="000000"/>
                </a:outerShdw>
              </a:effectLst>
              <a:ea typeface="黑体" panose="02010609060101010101" pitchFamily="2" charset="-122"/>
            </a:endParaRPr>
          </a:p>
        </p:txBody>
      </p:sp>
      <p:sp>
        <p:nvSpPr>
          <p:cNvPr id="154636" name="AutoShape 12"/>
          <p:cNvSpPr>
            <a:spLocks noChangeArrowheads="1"/>
          </p:cNvSpPr>
          <p:nvPr/>
        </p:nvSpPr>
        <p:spPr bwMode="auto">
          <a:xfrm>
            <a:off x="1423988" y="4875213"/>
            <a:ext cx="576262" cy="1150937"/>
          </a:xfrm>
          <a:prstGeom prst="curvedRightArrow">
            <a:avLst>
              <a:gd name="adj1" fmla="val 39945"/>
              <a:gd name="adj2" fmla="val 79890"/>
              <a:gd name="adj3" fmla="val 33333"/>
            </a:avLst>
          </a:prstGeom>
          <a:solidFill>
            <a:schemeClr val="accent1"/>
          </a:solidFill>
          <a:ln w="9525">
            <a:solidFill>
              <a:srgbClr val="FFEBFF"/>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pic>
        <p:nvPicPr>
          <p:cNvPr id="154637" name="Picture 13"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8839200" y="5813425"/>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6" descr="蓝色面巾纸"/>
          <p:cNvSpPr>
            <a:spLocks noChangeArrowheads="1"/>
          </p:cNvSpPr>
          <p:nvPr/>
        </p:nvSpPr>
        <p:spPr bwMode="auto">
          <a:xfrm>
            <a:off x="1150938" y="2997200"/>
            <a:ext cx="7477125" cy="1517650"/>
          </a:xfrm>
          <a:prstGeom prst="rect">
            <a:avLst/>
          </a:prstGeom>
          <a:blipFill dpi="0" rotWithShape="1">
            <a:blip r:embed="rId2"/>
            <a:srcRect/>
            <a:tile tx="0" ty="0" sx="100000" sy="100000" flip="none" algn="tl"/>
          </a:blipFill>
          <a:ln w="19050" algn="ctr">
            <a:solidFill>
              <a:srgbClr val="FF6600"/>
            </a:solidFill>
            <a:miter lim="800000"/>
          </a:ln>
          <a:effectLst/>
        </p:spPr>
        <p:txBody>
          <a:bodyPr/>
          <a:lstStyle/>
          <a:p>
            <a:pPr indent="762000" algn="just" eaLnBrk="1" hangingPunct="1">
              <a:lnSpc>
                <a:spcPct val="110000"/>
              </a:lnSpc>
              <a:spcBef>
                <a:spcPts val="1000"/>
              </a:spcBef>
              <a:spcAft>
                <a:spcPts val="1000"/>
              </a:spcAft>
              <a:buClr>
                <a:srgbClr val="FF0000"/>
              </a:buClr>
              <a:buSzPct val="60000"/>
              <a:buFont typeface="Wingdings" panose="05000000000000000000" pitchFamily="2" charset="2"/>
              <a:buNone/>
              <a:defRPr/>
            </a:pPr>
            <a:endParaRPr lang="en-US" altLang="zh-CN" sz="800" b="1" dirty="0">
              <a:solidFill>
                <a:srgbClr val="000000"/>
              </a:solidFill>
              <a:effectLst>
                <a:outerShdw blurRad="38100" dist="38100" dir="2700000" algn="tl">
                  <a:srgbClr val="FFFFFF"/>
                </a:outerShdw>
              </a:effectLst>
              <a:latin typeface="宋体" panose="02010600030101010101" pitchFamily="2" charset="-122"/>
            </a:endParaRPr>
          </a:p>
          <a:p>
            <a:pPr indent="762000" algn="just" eaLnBrk="1" hangingPunct="1">
              <a:lnSpc>
                <a:spcPct val="110000"/>
              </a:lnSpc>
              <a:spcBef>
                <a:spcPts val="0"/>
              </a:spcBef>
              <a:spcAft>
                <a:spcPts val="0"/>
              </a:spcAft>
              <a:buClr>
                <a:srgbClr val="FF0000"/>
              </a:buClr>
              <a:buSzPct val="60000"/>
              <a:buFont typeface="Wingdings" panose="05000000000000000000" pitchFamily="2" charset="2"/>
              <a:buNone/>
              <a:defRPr/>
            </a:pPr>
            <a:r>
              <a:rPr lang="zh-CN" altLang="en-US" sz="2600" b="1" dirty="0">
                <a:solidFill>
                  <a:srgbClr val="000000"/>
                </a:solidFill>
                <a:effectLst>
                  <a:outerShdw blurRad="38100" dist="38100" dir="2700000" algn="tl">
                    <a:srgbClr val="FFFFFF"/>
                  </a:outerShdw>
                </a:effectLst>
                <a:latin typeface="宋体" panose="02010600030101010101" pitchFamily="2" charset="-122"/>
              </a:rPr>
              <a:t>对于类的数据成员是</a:t>
            </a:r>
            <a:r>
              <a:rPr lang="zh-CN" altLang="en-US" sz="2600" b="1" dirty="0">
                <a:solidFill>
                  <a:srgbClr val="FF0000"/>
                </a:solidFill>
                <a:effectLst>
                  <a:outerShdw blurRad="38100" dist="38100" dir="2700000" algn="tl">
                    <a:srgbClr val="FFFFFF"/>
                  </a:outerShdw>
                </a:effectLst>
                <a:latin typeface="宋体" panose="02010600030101010101" pitchFamily="2" charset="-122"/>
              </a:rPr>
              <a:t>一般变量</a:t>
            </a:r>
            <a:r>
              <a:rPr lang="zh-CN" altLang="en-US" sz="2600" b="1" dirty="0">
                <a:solidFill>
                  <a:srgbClr val="000000"/>
                </a:solidFill>
                <a:effectLst>
                  <a:outerShdw blurRad="38100" dist="38100" dir="2700000" algn="tl">
                    <a:srgbClr val="FFFFFF"/>
                  </a:outerShdw>
                </a:effectLst>
                <a:latin typeface="宋体" panose="02010600030101010101" pitchFamily="2" charset="-122"/>
              </a:rPr>
              <a:t>的情况，放在冒号后面与放在函数体中初始化都一样。</a:t>
            </a:r>
            <a:endParaRPr lang="zh-CN" altLang="en-US" sz="2600" b="1" dirty="0">
              <a:solidFill>
                <a:srgbClr val="000000"/>
              </a:solidFill>
              <a:effectLst>
                <a:outerShdw blurRad="38100" dist="38100" dir="2700000" algn="tl">
                  <a:srgbClr val="FFFFFF"/>
                </a:outerShdw>
              </a:effectLst>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54637"/>
                                        </p:tgtEl>
                                        <p:attrNameLst>
                                          <p:attrName>style.visibility</p:attrName>
                                        </p:attrNameLst>
                                      </p:cBhvr>
                                      <p:to>
                                        <p:strVal val="visible"/>
                                      </p:to>
                                    </p:set>
                                    <p:animEffect transition="in" filter="wipe(down)">
                                      <p:cBhvr>
                                        <p:cTn id="7" dur="580">
                                          <p:stCondLst>
                                            <p:cond delay="0"/>
                                          </p:stCondLst>
                                        </p:cTn>
                                        <p:tgtEl>
                                          <p:spTgt spid="154637"/>
                                        </p:tgtEl>
                                      </p:cBhvr>
                                    </p:animEffect>
                                    <p:anim calcmode="lin" valueType="num">
                                      <p:cBhvr>
                                        <p:cTn id="8" dur="1822" tmFilter="0,0; 0.14,0.36; 0.43,0.73; 0.71,0.91; 1.0,1.0">
                                          <p:stCondLst>
                                            <p:cond delay="0"/>
                                          </p:stCondLst>
                                        </p:cTn>
                                        <p:tgtEl>
                                          <p:spTgt spid="15463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463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463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463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4637"/>
                                        </p:tgtEl>
                                        <p:attrNameLst>
                                          <p:attrName>ppt_y</p:attrName>
                                        </p:attrNameLst>
                                      </p:cBhvr>
                                      <p:tavLst>
                                        <p:tav tm="0" fmla="#ppt_y-sin(pi*$)/81">
                                          <p:val>
                                            <p:fltVal val="0"/>
                                          </p:val>
                                        </p:tav>
                                        <p:tav tm="100000">
                                          <p:val>
                                            <p:fltVal val="1"/>
                                          </p:val>
                                        </p:tav>
                                      </p:tavLst>
                                    </p:anim>
                                    <p:animScale>
                                      <p:cBhvr>
                                        <p:cTn id="13" dur="26">
                                          <p:stCondLst>
                                            <p:cond delay="650"/>
                                          </p:stCondLst>
                                        </p:cTn>
                                        <p:tgtEl>
                                          <p:spTgt spid="154637"/>
                                        </p:tgtEl>
                                      </p:cBhvr>
                                      <p:to x="100000" y="60000"/>
                                    </p:animScale>
                                    <p:animScale>
                                      <p:cBhvr>
                                        <p:cTn id="14" dur="166" decel="50000">
                                          <p:stCondLst>
                                            <p:cond delay="676"/>
                                          </p:stCondLst>
                                        </p:cTn>
                                        <p:tgtEl>
                                          <p:spTgt spid="154637"/>
                                        </p:tgtEl>
                                      </p:cBhvr>
                                      <p:to x="100000" y="100000"/>
                                    </p:animScale>
                                    <p:animScale>
                                      <p:cBhvr>
                                        <p:cTn id="15" dur="26">
                                          <p:stCondLst>
                                            <p:cond delay="1312"/>
                                          </p:stCondLst>
                                        </p:cTn>
                                        <p:tgtEl>
                                          <p:spTgt spid="154637"/>
                                        </p:tgtEl>
                                      </p:cBhvr>
                                      <p:to x="100000" y="80000"/>
                                    </p:animScale>
                                    <p:animScale>
                                      <p:cBhvr>
                                        <p:cTn id="16" dur="166" decel="50000">
                                          <p:stCondLst>
                                            <p:cond delay="1338"/>
                                          </p:stCondLst>
                                        </p:cTn>
                                        <p:tgtEl>
                                          <p:spTgt spid="154637"/>
                                        </p:tgtEl>
                                      </p:cBhvr>
                                      <p:to x="100000" y="100000"/>
                                    </p:animScale>
                                    <p:animScale>
                                      <p:cBhvr>
                                        <p:cTn id="17" dur="26">
                                          <p:stCondLst>
                                            <p:cond delay="1642"/>
                                          </p:stCondLst>
                                        </p:cTn>
                                        <p:tgtEl>
                                          <p:spTgt spid="154637"/>
                                        </p:tgtEl>
                                      </p:cBhvr>
                                      <p:to x="100000" y="90000"/>
                                    </p:animScale>
                                    <p:animScale>
                                      <p:cBhvr>
                                        <p:cTn id="18" dur="166" decel="50000">
                                          <p:stCondLst>
                                            <p:cond delay="1668"/>
                                          </p:stCondLst>
                                        </p:cTn>
                                        <p:tgtEl>
                                          <p:spTgt spid="154637"/>
                                        </p:tgtEl>
                                      </p:cBhvr>
                                      <p:to x="100000" y="100000"/>
                                    </p:animScale>
                                    <p:animScale>
                                      <p:cBhvr>
                                        <p:cTn id="19" dur="26">
                                          <p:stCondLst>
                                            <p:cond delay="1808"/>
                                          </p:stCondLst>
                                        </p:cTn>
                                        <p:tgtEl>
                                          <p:spTgt spid="154637"/>
                                        </p:tgtEl>
                                      </p:cBhvr>
                                      <p:to x="100000" y="95000"/>
                                    </p:animScale>
                                    <p:animScale>
                                      <p:cBhvr>
                                        <p:cTn id="20" dur="166" decel="50000">
                                          <p:stCondLst>
                                            <p:cond delay="1834"/>
                                          </p:stCondLst>
                                        </p:cTn>
                                        <p:tgtEl>
                                          <p:spTgt spid="15463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grpId="0" nodeType="clickEffect">
                                  <p:stCondLst>
                                    <p:cond delay="0"/>
                                  </p:stCondLst>
                                  <p:childTnLst>
                                    <p:set>
                                      <p:cBhvr>
                                        <p:cTn id="24" dur="1" fill="hold">
                                          <p:stCondLst>
                                            <p:cond delay="0"/>
                                          </p:stCondLst>
                                        </p:cTn>
                                        <p:tgtEl>
                                          <p:spTgt spid="154627"/>
                                        </p:tgtEl>
                                        <p:attrNameLst>
                                          <p:attrName>style.visibility</p:attrName>
                                        </p:attrNameLst>
                                      </p:cBhvr>
                                      <p:to>
                                        <p:strVal val="visible"/>
                                      </p:to>
                                    </p:set>
                                    <p:anim calcmode="lin" valueType="num">
                                      <p:cBhvr>
                                        <p:cTn id="25" dur="1000" fill="hold"/>
                                        <p:tgtEl>
                                          <p:spTgt spid="154627"/>
                                        </p:tgtEl>
                                        <p:attrNameLst>
                                          <p:attrName>ppt_w</p:attrName>
                                        </p:attrNameLst>
                                      </p:cBhvr>
                                      <p:tavLst>
                                        <p:tav tm="0">
                                          <p:val>
                                            <p:strVal val="#ppt_w*0.70"/>
                                          </p:val>
                                        </p:tav>
                                        <p:tav tm="100000">
                                          <p:val>
                                            <p:strVal val="#ppt_w"/>
                                          </p:val>
                                        </p:tav>
                                      </p:tavLst>
                                    </p:anim>
                                    <p:anim calcmode="lin" valueType="num">
                                      <p:cBhvr>
                                        <p:cTn id="26" dur="1000" fill="hold"/>
                                        <p:tgtEl>
                                          <p:spTgt spid="154627"/>
                                        </p:tgtEl>
                                        <p:attrNameLst>
                                          <p:attrName>ppt_h</p:attrName>
                                        </p:attrNameLst>
                                      </p:cBhvr>
                                      <p:tavLst>
                                        <p:tav tm="0">
                                          <p:val>
                                            <p:strVal val="#ppt_h"/>
                                          </p:val>
                                        </p:tav>
                                        <p:tav tm="100000">
                                          <p:val>
                                            <p:strVal val="#ppt_h"/>
                                          </p:val>
                                        </p:tav>
                                      </p:tavLst>
                                    </p:anim>
                                    <p:animEffect transition="in" filter="fade">
                                      <p:cBhvr>
                                        <p:cTn id="27" dur="1000"/>
                                        <p:tgtEl>
                                          <p:spTgt spid="154627"/>
                                        </p:tgtEl>
                                      </p:cBhvr>
                                    </p:animEffect>
                                  </p:childTnLst>
                                </p:cTn>
                              </p:par>
                            </p:childTnLst>
                          </p:cTn>
                        </p:par>
                      </p:childTnLst>
                    </p:cTn>
                  </p:par>
                  <p:par>
                    <p:cTn id="28" fill="hold">
                      <p:stCondLst>
                        <p:cond delay="indefinite"/>
                      </p:stCondLst>
                      <p:childTnLst>
                        <p:par>
                          <p:cTn id="29" fill="hold">
                            <p:stCondLst>
                              <p:cond delay="0"/>
                            </p:stCondLst>
                            <p:childTnLst>
                              <p:par>
                                <p:cTn id="30" presetID="49" presetClass="entr" presetSubtype="0" decel="100000" fill="hold" grpId="0" nodeType="clickEffect">
                                  <p:stCondLst>
                                    <p:cond delay="0"/>
                                  </p:stCondLst>
                                  <p:childTnLst>
                                    <p:set>
                                      <p:cBhvr>
                                        <p:cTn id="31" dur="1" fill="hold">
                                          <p:stCondLst>
                                            <p:cond delay="0"/>
                                          </p:stCondLst>
                                        </p:cTn>
                                        <p:tgtEl>
                                          <p:spTgt spid="154635"/>
                                        </p:tgtEl>
                                        <p:attrNameLst>
                                          <p:attrName>style.visibility</p:attrName>
                                        </p:attrNameLst>
                                      </p:cBhvr>
                                      <p:to>
                                        <p:strVal val="visible"/>
                                      </p:to>
                                    </p:set>
                                    <p:anim calcmode="lin" valueType="num">
                                      <p:cBhvr>
                                        <p:cTn id="32" dur="500" fill="hold"/>
                                        <p:tgtEl>
                                          <p:spTgt spid="154635"/>
                                        </p:tgtEl>
                                        <p:attrNameLst>
                                          <p:attrName>ppt_w</p:attrName>
                                        </p:attrNameLst>
                                      </p:cBhvr>
                                      <p:tavLst>
                                        <p:tav tm="0">
                                          <p:val>
                                            <p:fltVal val="0"/>
                                          </p:val>
                                        </p:tav>
                                        <p:tav tm="100000">
                                          <p:val>
                                            <p:strVal val="#ppt_w"/>
                                          </p:val>
                                        </p:tav>
                                      </p:tavLst>
                                    </p:anim>
                                    <p:anim calcmode="lin" valueType="num">
                                      <p:cBhvr>
                                        <p:cTn id="33" dur="500" fill="hold"/>
                                        <p:tgtEl>
                                          <p:spTgt spid="154635"/>
                                        </p:tgtEl>
                                        <p:attrNameLst>
                                          <p:attrName>ppt_h</p:attrName>
                                        </p:attrNameLst>
                                      </p:cBhvr>
                                      <p:tavLst>
                                        <p:tav tm="0">
                                          <p:val>
                                            <p:fltVal val="0"/>
                                          </p:val>
                                        </p:tav>
                                        <p:tav tm="100000">
                                          <p:val>
                                            <p:strVal val="#ppt_h"/>
                                          </p:val>
                                        </p:tav>
                                      </p:tavLst>
                                    </p:anim>
                                    <p:anim calcmode="lin" valueType="num">
                                      <p:cBhvr>
                                        <p:cTn id="34" dur="500" fill="hold"/>
                                        <p:tgtEl>
                                          <p:spTgt spid="154635"/>
                                        </p:tgtEl>
                                        <p:attrNameLst>
                                          <p:attrName>style.rotation</p:attrName>
                                        </p:attrNameLst>
                                      </p:cBhvr>
                                      <p:tavLst>
                                        <p:tav tm="0">
                                          <p:val>
                                            <p:fltVal val="360"/>
                                          </p:val>
                                        </p:tav>
                                        <p:tav tm="100000">
                                          <p:val>
                                            <p:fltVal val="0"/>
                                          </p:val>
                                        </p:tav>
                                      </p:tavLst>
                                    </p:anim>
                                    <p:animEffect transition="in" filter="fade">
                                      <p:cBhvr>
                                        <p:cTn id="35" dur="500"/>
                                        <p:tgtEl>
                                          <p:spTgt spid="154635"/>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54633"/>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54634"/>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7" presetClass="entr" presetSubtype="1" fill="hold" grpId="0" nodeType="clickEffect">
                                  <p:stCondLst>
                                    <p:cond delay="0"/>
                                  </p:stCondLst>
                                  <p:childTnLst>
                                    <p:set>
                                      <p:cBhvr>
                                        <p:cTn id="47" dur="1" fill="hold">
                                          <p:stCondLst>
                                            <p:cond delay="0"/>
                                          </p:stCondLst>
                                        </p:cTn>
                                        <p:tgtEl>
                                          <p:spTgt spid="154636"/>
                                        </p:tgtEl>
                                        <p:attrNameLst>
                                          <p:attrName>style.visibility</p:attrName>
                                        </p:attrNameLst>
                                      </p:cBhvr>
                                      <p:to>
                                        <p:strVal val="visible"/>
                                      </p:to>
                                    </p:set>
                                    <p:anim calcmode="lin" valueType="num">
                                      <p:cBhvr>
                                        <p:cTn id="48" dur="500" fill="hold"/>
                                        <p:tgtEl>
                                          <p:spTgt spid="154636"/>
                                        </p:tgtEl>
                                        <p:attrNameLst>
                                          <p:attrName>ppt_x</p:attrName>
                                        </p:attrNameLst>
                                      </p:cBhvr>
                                      <p:tavLst>
                                        <p:tav tm="0">
                                          <p:val>
                                            <p:strVal val="#ppt_x"/>
                                          </p:val>
                                        </p:tav>
                                        <p:tav tm="100000">
                                          <p:val>
                                            <p:strVal val="#ppt_x"/>
                                          </p:val>
                                        </p:tav>
                                      </p:tavLst>
                                    </p:anim>
                                    <p:anim calcmode="lin" valueType="num">
                                      <p:cBhvr>
                                        <p:cTn id="49" dur="500" fill="hold"/>
                                        <p:tgtEl>
                                          <p:spTgt spid="154636"/>
                                        </p:tgtEl>
                                        <p:attrNameLst>
                                          <p:attrName>ppt_y</p:attrName>
                                        </p:attrNameLst>
                                      </p:cBhvr>
                                      <p:tavLst>
                                        <p:tav tm="0">
                                          <p:val>
                                            <p:strVal val="#ppt_y-#ppt_h/2"/>
                                          </p:val>
                                        </p:tav>
                                        <p:tav tm="100000">
                                          <p:val>
                                            <p:strVal val="#ppt_y"/>
                                          </p:val>
                                        </p:tav>
                                      </p:tavLst>
                                    </p:anim>
                                    <p:anim calcmode="lin" valueType="num">
                                      <p:cBhvr>
                                        <p:cTn id="50" dur="500" fill="hold"/>
                                        <p:tgtEl>
                                          <p:spTgt spid="154636"/>
                                        </p:tgtEl>
                                        <p:attrNameLst>
                                          <p:attrName>ppt_w</p:attrName>
                                        </p:attrNameLst>
                                      </p:cBhvr>
                                      <p:tavLst>
                                        <p:tav tm="0">
                                          <p:val>
                                            <p:strVal val="#ppt_w"/>
                                          </p:val>
                                        </p:tav>
                                        <p:tav tm="100000">
                                          <p:val>
                                            <p:strVal val="#ppt_w"/>
                                          </p:val>
                                        </p:tav>
                                      </p:tavLst>
                                    </p:anim>
                                    <p:anim calcmode="lin" valueType="num">
                                      <p:cBhvr>
                                        <p:cTn id="51" dur="500" fill="hold"/>
                                        <p:tgtEl>
                                          <p:spTgt spid="154636"/>
                                        </p:tgtEl>
                                        <p:attrNameLst>
                                          <p:attrName>ppt_h</p:attrName>
                                        </p:attrNameLst>
                                      </p:cBhvr>
                                      <p:tavLst>
                                        <p:tav tm="0">
                                          <p:val>
                                            <p:fltVal val="0"/>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grpId="0" nodeType="click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slide(fromBottom)">
                                      <p:cBhvr>
                                        <p:cTn id="5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27" grpId="0" animBg="1"/>
      <p:bldP spid="154633" grpId="0" animBg="1"/>
      <p:bldP spid="154634" grpId="0" animBg="1"/>
      <p:bldP spid="154635" grpId="0" animBg="1"/>
      <p:bldP spid="154636" grpId="0" animBg="1"/>
      <p:bldP spid="13" grpId="0" animBg="1"/>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0418" name="Rectangle 3"/>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pic>
        <p:nvPicPr>
          <p:cNvPr id="60419" name="Picture 4"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4021" name="Rectangle 5"/>
          <p:cNvSpPr>
            <a:spLocks noGrp="1" noChangeArrowheads="1"/>
          </p:cNvSpPr>
          <p:nvPr>
            <p:ph type="title"/>
          </p:nvPr>
        </p:nvSpPr>
        <p:spPr>
          <a:xfrm>
            <a:off x="1639888" y="260350"/>
            <a:ext cx="6408737" cy="704850"/>
          </a:xfrm>
          <a:blipFill dpi="0" rotWithShape="1">
            <a:blip r:embed="rId2"/>
            <a:srcRect/>
            <a:tile tx="0" ty="0" sx="100000" sy="100000" flip="none" algn="tl"/>
          </a:blipFill>
          <a:ln cap="flat" algn="ctr">
            <a:solidFill>
              <a:schemeClr val="folHlink"/>
            </a:solidFill>
            <a:miter lim="800000"/>
          </a:ln>
          <a:effectLst>
            <a:outerShdw dist="107763" dir="2700000" algn="ctr" rotWithShape="0">
              <a:schemeClr val="bg2">
                <a:alpha val="50000"/>
              </a:schemeClr>
            </a:outerShdw>
          </a:effectLst>
        </p:spPr>
        <p:txBody>
          <a:bodyPr/>
          <a:lstStyle/>
          <a:p>
            <a:pPr algn="ctr" eaLnBrk="1" hangingPunct="1">
              <a:lnSpc>
                <a:spcPct val="110000"/>
              </a:lnSpc>
              <a:defRPr/>
            </a:pPr>
            <a:r>
              <a:rPr lang="en-US" altLang="zh-CN"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4</a:t>
            </a:r>
            <a:r>
              <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、关于数据成员的初始化列表</a:t>
            </a:r>
            <a:endPar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214022" name="Text Box 6"/>
          <p:cNvSpPr txBox="1">
            <a:spLocks noChangeArrowheads="1"/>
          </p:cNvSpPr>
          <p:nvPr/>
        </p:nvSpPr>
        <p:spPr bwMode="auto">
          <a:xfrm>
            <a:off x="415925" y="981075"/>
            <a:ext cx="9145588" cy="2735263"/>
          </a:xfrm>
          <a:prstGeom prst="rect">
            <a:avLst/>
          </a:prstGeom>
          <a:noFill/>
          <a:ln>
            <a:noFill/>
          </a:ln>
          <a:effectLst/>
        </p:spPr>
        <p:txBody>
          <a:bodyPr/>
          <a:lstStyle>
            <a:lvl1pPr indent="762000">
              <a:defRPr kumimoji="1" sz="2400">
                <a:solidFill>
                  <a:schemeClr val="tx1"/>
                </a:solidFill>
                <a:latin typeface="Times New Roman" panose="02020603050405020304" pitchFamily="18" charset="0"/>
                <a:ea typeface="宋体" panose="02010600030101010101" pitchFamily="2" charset="-122"/>
              </a:defRPr>
            </a:lvl1pPr>
            <a:lvl2pPr marL="1238250" indent="-285750">
              <a:defRPr kumimoji="1" sz="2400">
                <a:solidFill>
                  <a:schemeClr val="tx1"/>
                </a:solidFill>
                <a:latin typeface="Times New Roman" panose="02020603050405020304" pitchFamily="18" charset="0"/>
                <a:ea typeface="宋体" panose="02010600030101010101" pitchFamily="2" charset="-122"/>
              </a:defRPr>
            </a:lvl2pPr>
            <a:lvl3pPr marL="1657350" indent="-228600">
              <a:defRPr kumimoji="1" sz="2400">
                <a:solidFill>
                  <a:schemeClr val="tx1"/>
                </a:solidFill>
                <a:latin typeface="Times New Roman" panose="02020603050405020304" pitchFamily="18" charset="0"/>
                <a:ea typeface="宋体" panose="02010600030101010101" pitchFamily="2" charset="-122"/>
              </a:defRPr>
            </a:lvl3pPr>
            <a:lvl4pPr marL="2076450" indent="-228600">
              <a:defRPr kumimoji="1" sz="2400">
                <a:solidFill>
                  <a:schemeClr val="tx1"/>
                </a:solidFill>
                <a:latin typeface="Times New Roman" panose="02020603050405020304" pitchFamily="18" charset="0"/>
                <a:ea typeface="宋体" panose="02010600030101010101" pitchFamily="2" charset="-122"/>
              </a:defRPr>
            </a:lvl4pPr>
            <a:lvl5pPr marL="2495550" indent="-228600">
              <a:defRPr kumimoji="1" sz="2400">
                <a:solidFill>
                  <a:schemeClr val="tx1"/>
                </a:solidFill>
                <a:latin typeface="Times New Roman" panose="02020603050405020304" pitchFamily="18" charset="0"/>
                <a:ea typeface="宋体" panose="02010600030101010101" pitchFamily="2" charset="-122"/>
              </a:defRPr>
            </a:lvl5pPr>
            <a:lvl6pPr marL="29527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4099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8671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3243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20000"/>
              </a:spcBef>
              <a:buClr>
                <a:srgbClr val="FF0000"/>
              </a:buClr>
              <a:buSzPct val="60000"/>
              <a:buFont typeface="Wingdings" panose="05000000000000000000" pitchFamily="2" charset="2"/>
              <a:buNone/>
              <a:defRPr/>
            </a:pPr>
            <a:r>
              <a:rPr kumimoji="0" lang="zh-CN" altLang="en-US" sz="2600" b="1" dirty="0">
                <a:solidFill>
                  <a:srgbClr val="FF0000"/>
                </a:solidFill>
                <a:effectLst>
                  <a:outerShdw blurRad="38100" dist="38100" dir="2700000" algn="tl">
                    <a:srgbClr val="C0C0C0"/>
                  </a:outerShdw>
                </a:effectLst>
                <a:latin typeface="宋体" panose="02010600030101010101" pitchFamily="2" charset="-122"/>
              </a:rPr>
              <a:t>常量和引用</a:t>
            </a:r>
            <a:r>
              <a:rPr kumimoji="0" lang="zh-CN" altLang="en-US" sz="2600" b="1" dirty="0">
                <a:solidFill>
                  <a:srgbClr val="000000"/>
                </a:solidFill>
                <a:effectLst>
                  <a:outerShdw blurRad="38100" dist="38100" dir="2700000" algn="tl">
                    <a:srgbClr val="C0C0C0"/>
                  </a:outerShdw>
                </a:effectLst>
                <a:latin typeface="宋体" panose="02010600030101010101" pitchFamily="2" charset="-122"/>
              </a:rPr>
              <a:t>的初始化必须使用这种初始化列表方式。</a:t>
            </a:r>
            <a:endParaRPr kumimoji="0" lang="zh-CN" altLang="en-US" sz="2600" b="1" dirty="0">
              <a:solidFill>
                <a:srgbClr val="000000"/>
              </a:solidFill>
              <a:effectLst>
                <a:outerShdw blurRad="38100" dist="38100" dir="2700000" algn="tl">
                  <a:srgbClr val="C0C0C0"/>
                </a:outerShdw>
              </a:effectLst>
              <a:latin typeface="宋体" panose="02010600030101010101" pitchFamily="2" charset="-122"/>
            </a:endParaRPr>
          </a:p>
          <a:p>
            <a:pPr algn="just" eaLnBrk="1" hangingPunct="1">
              <a:spcBef>
                <a:spcPct val="20000"/>
              </a:spcBef>
              <a:buClr>
                <a:srgbClr val="FF0000"/>
              </a:buClr>
              <a:buSzPct val="60000"/>
              <a:buFont typeface="Wingdings" panose="05000000000000000000" pitchFamily="2" charset="2"/>
              <a:buNone/>
              <a:defRPr/>
            </a:pPr>
            <a:r>
              <a:rPr kumimoji="0" lang="zh-CN" altLang="en-US" sz="2600" b="1" dirty="0">
                <a:solidFill>
                  <a:srgbClr val="000000"/>
                </a:solidFill>
                <a:effectLst>
                  <a:outerShdw blurRad="38100" dist="38100" dir="2700000" algn="tl">
                    <a:srgbClr val="C0C0C0"/>
                  </a:outerShdw>
                </a:effectLst>
                <a:latin typeface="宋体" panose="02010600030101010101" pitchFamily="2" charset="-122"/>
              </a:rPr>
              <a:t>如果类有多个构造函数，那么每个构造函数都必须初始化所有的常量及引用。</a:t>
            </a:r>
            <a:endParaRPr kumimoji="0" lang="zh-CN" altLang="en-US" sz="2600" b="1" dirty="0">
              <a:solidFill>
                <a:srgbClr val="000000"/>
              </a:solidFill>
              <a:effectLst>
                <a:outerShdw blurRad="38100" dist="38100" dir="2700000" algn="tl">
                  <a:srgbClr val="C0C0C0"/>
                </a:outerShdw>
              </a:effectLst>
              <a:latin typeface="宋体" panose="02010600030101010101" pitchFamily="2" charset="-122"/>
            </a:endParaRPr>
          </a:p>
          <a:p>
            <a:pPr algn="just" eaLnBrk="1" hangingPunct="1">
              <a:spcBef>
                <a:spcPct val="20000"/>
              </a:spcBef>
              <a:buClr>
                <a:srgbClr val="FF0000"/>
              </a:buClr>
              <a:buSzPct val="60000"/>
              <a:buFont typeface="Wingdings" panose="05000000000000000000" pitchFamily="2" charset="2"/>
              <a:buNone/>
              <a:defRPr/>
            </a:pPr>
            <a:r>
              <a:rPr kumimoji="0" lang="zh-CN" altLang="en-US" sz="2600" b="1" dirty="0">
                <a:solidFill>
                  <a:srgbClr val="000000"/>
                </a:solidFill>
                <a:effectLst>
                  <a:outerShdw blurRad="38100" dist="38100" dir="2700000" algn="tl">
                    <a:srgbClr val="C0C0C0"/>
                  </a:outerShdw>
                </a:effectLst>
                <a:latin typeface="宋体" panose="02010600030101010101" pitchFamily="2" charset="-122"/>
              </a:rPr>
              <a:t>对于常量和引用变量，除了通过这种方式进行初始化之外，别无选择。</a:t>
            </a:r>
            <a:endParaRPr kumimoji="0" lang="zh-CN" altLang="en-US" sz="2600" b="1" dirty="0">
              <a:solidFill>
                <a:srgbClr val="000000"/>
              </a:solidFill>
              <a:effectLst>
                <a:outerShdw blurRad="38100" dist="38100" dir="2700000" algn="tl">
                  <a:srgbClr val="C0C0C0"/>
                </a:outerShdw>
              </a:effectLst>
              <a:latin typeface="宋体" panose="02010600030101010101" pitchFamily="2" charset="-122"/>
            </a:endParaRPr>
          </a:p>
        </p:txBody>
      </p:sp>
      <p:sp>
        <p:nvSpPr>
          <p:cNvPr id="214035" name="Text Box 19"/>
          <p:cNvSpPr txBox="1">
            <a:spLocks noChangeArrowheads="1"/>
          </p:cNvSpPr>
          <p:nvPr/>
        </p:nvSpPr>
        <p:spPr bwMode="auto">
          <a:xfrm>
            <a:off x="488950" y="2427288"/>
            <a:ext cx="9001125" cy="4354512"/>
          </a:xfrm>
          <a:prstGeom prst="rect">
            <a:avLst/>
          </a:prstGeom>
          <a:solidFill>
            <a:srgbClr val="FFEBFF"/>
          </a:solidFill>
          <a:ln>
            <a:noFill/>
          </a:ln>
          <a:effectLst/>
          <a:extLst>
            <a:ext uri="{91240B29-F687-4F45-9708-019B960494DF}">
              <a14:hiddenLine xmlns:a14="http://schemas.microsoft.com/office/drawing/2010/main" w="9525">
                <a:solidFill>
                  <a:srgbClr val="008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80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class</a:t>
            </a:r>
            <a:r>
              <a:rPr lang="en-US" altLang="zh-CN" sz="2800" b="1">
                <a:solidFill>
                  <a:srgbClr val="0066FF"/>
                </a:solidFill>
                <a:latin typeface="Times New Roman" panose="02020603050405020304" pitchFamily="18" charset="0"/>
              </a:rPr>
              <a:t> </a:t>
            </a:r>
            <a:r>
              <a:rPr lang="en-US" altLang="zh-CN" sz="2800" b="1">
                <a:latin typeface="Times New Roman" panose="02020603050405020304" pitchFamily="18" charset="0"/>
              </a:rPr>
              <a:t>Circle{</a:t>
            </a:r>
            <a:endParaRPr lang="en-US" altLang="zh-CN" sz="2800" b="1">
              <a:latin typeface="Times New Roman" panose="02020603050405020304" pitchFamily="18" charset="0"/>
            </a:endParaRPr>
          </a:p>
          <a:p>
            <a:pPr eaLnBrk="1" hangingPunct="1">
              <a:lnSpc>
                <a:spcPct val="80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private</a:t>
            </a:r>
            <a:r>
              <a:rPr lang="en-US" altLang="zh-CN" sz="2800" b="1">
                <a:latin typeface="Times New Roman" panose="02020603050405020304" pitchFamily="18" charset="0"/>
              </a:rPr>
              <a:t>:</a:t>
            </a:r>
            <a:endParaRPr lang="en-US" altLang="zh-CN" sz="2800" b="1">
              <a:latin typeface="Times New Roman" panose="02020603050405020304" pitchFamily="18" charset="0"/>
            </a:endParaRPr>
          </a:p>
          <a:p>
            <a:pPr eaLnBrk="1" hangingPunct="1">
              <a:lnSpc>
                <a:spcPct val="80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struct </a:t>
            </a:r>
            <a:r>
              <a:rPr lang="en-US" altLang="zh-CN" sz="2800" b="1">
                <a:latin typeface="Times New Roman" panose="02020603050405020304" pitchFamily="18" charset="0"/>
              </a:rPr>
              <a:t>point { </a:t>
            </a:r>
            <a:r>
              <a:rPr lang="en-US" altLang="zh-CN" sz="2800" b="1">
                <a:solidFill>
                  <a:srgbClr val="0000FF"/>
                </a:solidFill>
                <a:latin typeface="Times New Roman" panose="02020603050405020304" pitchFamily="18" charset="0"/>
              </a:rPr>
              <a:t> int</a:t>
            </a:r>
            <a:r>
              <a:rPr lang="en-US" altLang="zh-CN" sz="2800" b="1">
                <a:latin typeface="Times New Roman" panose="02020603050405020304" pitchFamily="18" charset="0"/>
              </a:rPr>
              <a:t> x,y; }center;</a:t>
            </a:r>
            <a:endParaRPr lang="en-US" altLang="zh-CN" sz="2800" b="1">
              <a:latin typeface="Times New Roman" panose="02020603050405020304" pitchFamily="18" charset="0"/>
            </a:endParaRPr>
          </a:p>
          <a:p>
            <a:pPr eaLnBrk="1" hangingPunct="1">
              <a:lnSpc>
                <a:spcPct val="80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int</a:t>
            </a:r>
            <a:r>
              <a:rPr lang="en-US" altLang="zh-CN" sz="2800" b="1">
                <a:latin typeface="Times New Roman" panose="02020603050405020304" pitchFamily="18" charset="0"/>
              </a:rPr>
              <a:t> radius;</a:t>
            </a:r>
            <a:endParaRPr lang="en-US" altLang="zh-CN" sz="2800" b="1">
              <a:latin typeface="Times New Roman" panose="02020603050405020304" pitchFamily="18" charset="0"/>
            </a:endParaRPr>
          </a:p>
          <a:p>
            <a:pPr eaLnBrk="1" hangingPunct="1">
              <a:lnSpc>
                <a:spcPct val="80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const double</a:t>
            </a:r>
            <a:r>
              <a:rPr lang="en-US" altLang="zh-CN" sz="2800" b="1">
                <a:latin typeface="Times New Roman" panose="02020603050405020304" pitchFamily="18" charset="0"/>
              </a:rPr>
              <a:t> PI;</a:t>
            </a:r>
            <a:endParaRPr lang="en-US" altLang="zh-CN" sz="2800" b="1">
              <a:latin typeface="Times New Roman" panose="02020603050405020304" pitchFamily="18" charset="0"/>
            </a:endParaRPr>
          </a:p>
          <a:p>
            <a:pPr eaLnBrk="1" hangingPunct="1">
              <a:lnSpc>
                <a:spcPct val="80000"/>
              </a:lnSpc>
              <a:spcBef>
                <a:spcPct val="0"/>
              </a:spcBef>
              <a:buClrTx/>
              <a:buSzTx/>
              <a:buFontTx/>
              <a:buNone/>
            </a:pPr>
            <a:r>
              <a:rPr lang="en-US" altLang="zh-CN" sz="2800" b="1">
                <a:latin typeface="Times New Roman" panose="02020603050405020304" pitchFamily="18" charset="0"/>
              </a:rPr>
              <a:t>  </a:t>
            </a:r>
            <a:r>
              <a:rPr lang="en-US" altLang="zh-CN" sz="2800" b="1">
                <a:solidFill>
                  <a:srgbClr val="0000FF"/>
                </a:solidFill>
                <a:latin typeface="Times New Roman" panose="02020603050405020304" pitchFamily="18" charset="0"/>
              </a:rPr>
              <a:t>public</a:t>
            </a:r>
            <a:r>
              <a:rPr lang="en-US" altLang="zh-CN" sz="2800" b="1">
                <a:latin typeface="Times New Roman" panose="02020603050405020304" pitchFamily="18" charset="0"/>
              </a:rPr>
              <a:t>:</a:t>
            </a:r>
            <a:endParaRPr lang="en-US" altLang="zh-CN" sz="2800" b="1">
              <a:latin typeface="Times New Roman" panose="02020603050405020304" pitchFamily="18" charset="0"/>
            </a:endParaRPr>
          </a:p>
          <a:p>
            <a:pPr eaLnBrk="1" hangingPunct="1">
              <a:lnSpc>
                <a:spcPct val="80000"/>
              </a:lnSpc>
              <a:spcBef>
                <a:spcPct val="0"/>
              </a:spcBef>
              <a:buClrTx/>
              <a:buSzTx/>
              <a:buFontTx/>
              <a:buNone/>
            </a:pPr>
            <a:r>
              <a:rPr lang="en-US" altLang="zh-CN" sz="2800" b="1">
                <a:latin typeface="Times New Roman" panose="02020603050405020304" pitchFamily="18" charset="0"/>
              </a:rPr>
              <a:t>      Circle( ): radius(1),  PI(3.1415926)</a:t>
            </a:r>
            <a:endParaRPr lang="en-US" altLang="zh-CN" sz="2800" b="1">
              <a:latin typeface="Times New Roman" panose="02020603050405020304" pitchFamily="18" charset="0"/>
            </a:endParaRPr>
          </a:p>
          <a:p>
            <a:pPr eaLnBrk="1" hangingPunct="1">
              <a:lnSpc>
                <a:spcPct val="80000"/>
              </a:lnSpc>
              <a:spcBef>
                <a:spcPct val="0"/>
              </a:spcBef>
              <a:buClrTx/>
              <a:buSzTx/>
              <a:buFontTx/>
              <a:buNone/>
            </a:pPr>
            <a:r>
              <a:rPr lang="en-US" altLang="zh-CN" sz="2800" b="1">
                <a:latin typeface="Times New Roman" panose="02020603050405020304" pitchFamily="18" charset="0"/>
              </a:rPr>
              <a:t>	  {  center.x=0; center.y=0; }                            </a:t>
            </a:r>
            <a:endParaRPr lang="en-US" altLang="zh-CN" sz="2800" b="1">
              <a:latin typeface="Times New Roman" panose="02020603050405020304" pitchFamily="18" charset="0"/>
            </a:endParaRPr>
          </a:p>
          <a:p>
            <a:pPr eaLnBrk="1" hangingPunct="1">
              <a:lnSpc>
                <a:spcPct val="80000"/>
              </a:lnSpc>
              <a:spcBef>
                <a:spcPct val="0"/>
              </a:spcBef>
              <a:buClrTx/>
              <a:buSzTx/>
              <a:buFontTx/>
              <a:buNone/>
            </a:pPr>
            <a:r>
              <a:rPr lang="en-US" altLang="zh-CN" sz="2800" b="1">
                <a:latin typeface="Times New Roman" panose="02020603050405020304" pitchFamily="18" charset="0"/>
              </a:rPr>
              <a:t>      Circle::Circle(int x,int y,int r): PI(3.1415926)</a:t>
            </a:r>
            <a:endParaRPr lang="en-US" altLang="zh-CN" sz="2800" b="1">
              <a:latin typeface="Times New Roman" panose="02020603050405020304" pitchFamily="18" charset="0"/>
            </a:endParaRPr>
          </a:p>
          <a:p>
            <a:pPr eaLnBrk="1" hangingPunct="1">
              <a:lnSpc>
                <a:spcPct val="80000"/>
              </a:lnSpc>
              <a:spcBef>
                <a:spcPct val="0"/>
              </a:spcBef>
              <a:buClrTx/>
              <a:buSzTx/>
              <a:buFontTx/>
              <a:buNone/>
            </a:pPr>
            <a:r>
              <a:rPr lang="en-US" altLang="zh-CN" sz="2800" b="1">
                <a:latin typeface="Times New Roman" panose="02020603050405020304" pitchFamily="18" charset="0"/>
              </a:rPr>
              <a:t>	  { center.x =x; center.y =y; radius=r;}        </a:t>
            </a:r>
            <a:endParaRPr lang="en-US" altLang="zh-CN" sz="2800" b="1">
              <a:latin typeface="Times New Roman" panose="02020603050405020304" pitchFamily="18" charset="0"/>
            </a:endParaRPr>
          </a:p>
          <a:p>
            <a:pPr eaLnBrk="1" hangingPunct="1">
              <a:lnSpc>
                <a:spcPct val="80000"/>
              </a:lnSpc>
              <a:spcBef>
                <a:spcPct val="0"/>
              </a:spcBef>
              <a:buClrTx/>
              <a:buSzTx/>
              <a:buFontTx/>
              <a:buNone/>
            </a:pPr>
            <a:r>
              <a:rPr lang="en-US" altLang="zh-CN" sz="2800" b="1">
                <a:latin typeface="Times New Roman" panose="02020603050405020304" pitchFamily="18" charset="0"/>
              </a:rPr>
              <a:t>     ……</a:t>
            </a:r>
            <a:endParaRPr lang="en-US" altLang="zh-CN" sz="2800" b="1">
              <a:latin typeface="Times New Roman" panose="02020603050405020304" pitchFamily="18" charset="0"/>
            </a:endParaRPr>
          </a:p>
          <a:p>
            <a:pPr eaLnBrk="1" hangingPunct="1">
              <a:lnSpc>
                <a:spcPct val="80000"/>
              </a:lnSpc>
              <a:spcBef>
                <a:spcPct val="0"/>
              </a:spcBef>
              <a:buClrTx/>
              <a:buSzTx/>
              <a:buFontTx/>
              <a:buNone/>
            </a:pPr>
            <a:r>
              <a:rPr lang="en-US" altLang="zh-CN" sz="2800" b="1">
                <a:latin typeface="Times New Roman" panose="02020603050405020304" pitchFamily="18" charset="0"/>
              </a:rPr>
              <a:t>  };</a:t>
            </a:r>
            <a:endParaRPr lang="zh-CN" altLang="en-US" sz="2800" b="1">
              <a:latin typeface="Times New Roman" panose="02020603050405020304" pitchFamily="18" charset="0"/>
            </a:endParaRPr>
          </a:p>
        </p:txBody>
      </p:sp>
      <p:sp>
        <p:nvSpPr>
          <p:cNvPr id="214036" name="Text Box 20"/>
          <p:cNvSpPr txBox="1">
            <a:spLocks noChangeArrowheads="1"/>
          </p:cNvSpPr>
          <p:nvPr/>
        </p:nvSpPr>
        <p:spPr bwMode="auto">
          <a:xfrm>
            <a:off x="4665663" y="2997200"/>
            <a:ext cx="4968875" cy="1411288"/>
          </a:xfrm>
          <a:prstGeom prst="rect">
            <a:avLst/>
          </a:prstGeom>
          <a:solidFill>
            <a:schemeClr val="bg1"/>
          </a:solidFill>
          <a:ln w="38100">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sz="2800">
                <a:solidFill>
                  <a:srgbClr val="008000"/>
                </a:solidFill>
              </a:rPr>
              <a:t>error C2758: 'PI' : must be initialized in constructor base/ member initializer list</a:t>
            </a:r>
            <a:endParaRPr lang="zh-CN" altLang="en-US" sz="2800">
              <a:solidFill>
                <a:srgbClr val="008000"/>
              </a:solidFill>
            </a:endParaRPr>
          </a:p>
        </p:txBody>
      </p:sp>
      <p:sp>
        <p:nvSpPr>
          <p:cNvPr id="214037" name="Rectangle 21"/>
          <p:cNvSpPr>
            <a:spLocks noChangeArrowheads="1"/>
          </p:cNvSpPr>
          <p:nvPr/>
        </p:nvSpPr>
        <p:spPr bwMode="auto">
          <a:xfrm>
            <a:off x="5745163" y="5111750"/>
            <a:ext cx="2303462" cy="504825"/>
          </a:xfrm>
          <a:prstGeom prst="rect">
            <a:avLst/>
          </a:prstGeom>
          <a:solidFill>
            <a:schemeClr val="bg1"/>
          </a:solidFill>
          <a:ln w="38100">
            <a:solidFill>
              <a:srgbClr val="CC0000"/>
            </a:solidFill>
            <a:miter lim="800000"/>
            <a:headEnd type="none" w="sm" len="sm"/>
            <a:tailEnd type="none" w="sm" len="sm"/>
          </a:ln>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endParaRPr lang="zh-CN" altLang="en-US" sz="1800">
              <a:solidFill>
                <a:srgbClr val="CC0000"/>
              </a:solidFill>
            </a:endParaRPr>
          </a:p>
        </p:txBody>
      </p:sp>
      <p:sp>
        <p:nvSpPr>
          <p:cNvPr id="214039" name="AutoShape 23"/>
          <p:cNvSpPr>
            <a:spLocks noChangeArrowheads="1"/>
          </p:cNvSpPr>
          <p:nvPr/>
        </p:nvSpPr>
        <p:spPr bwMode="auto">
          <a:xfrm>
            <a:off x="6681788" y="4437063"/>
            <a:ext cx="503237" cy="647700"/>
          </a:xfrm>
          <a:prstGeom prst="upArrow">
            <a:avLst>
              <a:gd name="adj1" fmla="val 38167"/>
              <a:gd name="adj2" fmla="val 50291"/>
            </a:avLst>
          </a:prstGeom>
          <a:solidFill>
            <a:schemeClr val="bg1"/>
          </a:solidFill>
          <a:ln w="38100">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pic>
        <p:nvPicPr>
          <p:cNvPr id="60426" name="Picture 11"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8839200" y="5813425"/>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4040" name="Rectangle 24"/>
          <p:cNvSpPr>
            <a:spLocks noChangeArrowheads="1"/>
          </p:cNvSpPr>
          <p:nvPr/>
        </p:nvSpPr>
        <p:spPr bwMode="auto">
          <a:xfrm>
            <a:off x="5816600" y="5157788"/>
            <a:ext cx="2160588" cy="358775"/>
          </a:xfrm>
          <a:prstGeom prst="rect">
            <a:avLst/>
          </a:prstGeom>
          <a:solidFill>
            <a:srgbClr val="FFEBFF"/>
          </a:solidFill>
          <a:ln>
            <a:noFill/>
          </a:ln>
          <a:effectLst/>
          <a:extLs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214022"/>
                                        </p:tgtEl>
                                        <p:attrNameLst>
                                          <p:attrName>style.visibility</p:attrName>
                                        </p:attrNameLst>
                                      </p:cBhvr>
                                      <p:to>
                                        <p:strVal val="visible"/>
                                      </p:to>
                                    </p:set>
                                    <p:animEffect transition="in" filter="strips(downLeft)">
                                      <p:cBhvr>
                                        <p:cTn id="7" dur="500"/>
                                        <p:tgtEl>
                                          <p:spTgt spid="21402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14035"/>
                                        </p:tgtEl>
                                        <p:attrNameLst>
                                          <p:attrName>style.visibility</p:attrName>
                                        </p:attrNameLst>
                                      </p:cBhvr>
                                      <p:to>
                                        <p:strVal val="visible"/>
                                      </p:to>
                                    </p:set>
                                    <p:animEffect transition="in" filter="slide(fromTop)">
                                      <p:cBhvr>
                                        <p:cTn id="12" dur="500"/>
                                        <p:tgtEl>
                                          <p:spTgt spid="214035"/>
                                        </p:tgtEl>
                                      </p:cBhvr>
                                    </p:animEffect>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grpId="0" nodeType="clickEffect">
                                  <p:stCondLst>
                                    <p:cond delay="0"/>
                                  </p:stCondLst>
                                  <p:childTnLst>
                                    <p:set>
                                      <p:cBhvr>
                                        <p:cTn id="16" dur="1" fill="hold">
                                          <p:stCondLst>
                                            <p:cond delay="0"/>
                                          </p:stCondLst>
                                        </p:cTn>
                                        <p:tgtEl>
                                          <p:spTgt spid="214037"/>
                                        </p:tgtEl>
                                        <p:attrNameLst>
                                          <p:attrName>style.visibility</p:attrName>
                                        </p:attrNameLst>
                                      </p:cBhvr>
                                      <p:to>
                                        <p:strVal val="visible"/>
                                      </p:to>
                                    </p:set>
                                    <p:anim calcmode="lin" valueType="num">
                                      <p:cBhvr>
                                        <p:cTn id="17" dur="500" fill="hold"/>
                                        <p:tgtEl>
                                          <p:spTgt spid="214037"/>
                                        </p:tgtEl>
                                        <p:attrNameLst>
                                          <p:attrName>ppt_w</p:attrName>
                                        </p:attrNameLst>
                                      </p:cBhvr>
                                      <p:tavLst>
                                        <p:tav tm="0">
                                          <p:val>
                                            <p:fltVal val="0"/>
                                          </p:val>
                                        </p:tav>
                                        <p:tav tm="100000">
                                          <p:val>
                                            <p:strVal val="#ppt_w"/>
                                          </p:val>
                                        </p:tav>
                                      </p:tavLst>
                                    </p:anim>
                                    <p:anim calcmode="lin" valueType="num">
                                      <p:cBhvr>
                                        <p:cTn id="18" dur="500" fill="hold"/>
                                        <p:tgtEl>
                                          <p:spTgt spid="214037"/>
                                        </p:tgtEl>
                                        <p:attrNameLst>
                                          <p:attrName>ppt_h</p:attrName>
                                        </p:attrNameLst>
                                      </p:cBhvr>
                                      <p:tavLst>
                                        <p:tav tm="0">
                                          <p:val>
                                            <p:fltVal val="0"/>
                                          </p:val>
                                        </p:tav>
                                        <p:tav tm="100000">
                                          <p:val>
                                            <p:strVal val="#ppt_h"/>
                                          </p:val>
                                        </p:tav>
                                      </p:tavLst>
                                    </p:anim>
                                    <p:anim calcmode="lin" valueType="num">
                                      <p:cBhvr>
                                        <p:cTn id="19" dur="500" fill="hold"/>
                                        <p:tgtEl>
                                          <p:spTgt spid="214037"/>
                                        </p:tgtEl>
                                        <p:attrNameLst>
                                          <p:attrName>style.rotation</p:attrName>
                                        </p:attrNameLst>
                                      </p:cBhvr>
                                      <p:tavLst>
                                        <p:tav tm="0">
                                          <p:val>
                                            <p:fltVal val="360"/>
                                          </p:val>
                                        </p:tav>
                                        <p:tav tm="100000">
                                          <p:val>
                                            <p:fltVal val="0"/>
                                          </p:val>
                                        </p:tav>
                                      </p:tavLst>
                                    </p:anim>
                                    <p:animEffect transition="in" filter="fade">
                                      <p:cBhvr>
                                        <p:cTn id="20" dur="500"/>
                                        <p:tgtEl>
                                          <p:spTgt spid="214037"/>
                                        </p:tgtEl>
                                      </p:cBhvr>
                                    </p:animEffect>
                                  </p:childTnLst>
                                </p:cTn>
                              </p:par>
                            </p:childTnLst>
                          </p:cTn>
                        </p:par>
                      </p:childTnLst>
                    </p:cTn>
                  </p:par>
                  <p:par>
                    <p:cTn id="21" fill="hold">
                      <p:stCondLst>
                        <p:cond delay="indefinite"/>
                      </p:stCondLst>
                      <p:childTnLst>
                        <p:par>
                          <p:cTn id="22" fill="hold">
                            <p:stCondLst>
                              <p:cond delay="0"/>
                            </p:stCondLst>
                            <p:childTnLst>
                              <p:par>
                                <p:cTn id="23" presetID="18" presetClass="entr" presetSubtype="12" fill="hold" grpId="0" nodeType="clickEffect">
                                  <p:stCondLst>
                                    <p:cond delay="0"/>
                                  </p:stCondLst>
                                  <p:childTnLst>
                                    <p:set>
                                      <p:cBhvr>
                                        <p:cTn id="24" dur="1" fill="hold">
                                          <p:stCondLst>
                                            <p:cond delay="0"/>
                                          </p:stCondLst>
                                        </p:cTn>
                                        <p:tgtEl>
                                          <p:spTgt spid="214040"/>
                                        </p:tgtEl>
                                        <p:attrNameLst>
                                          <p:attrName>style.visibility</p:attrName>
                                        </p:attrNameLst>
                                      </p:cBhvr>
                                      <p:to>
                                        <p:strVal val="visible"/>
                                      </p:to>
                                    </p:set>
                                    <p:animEffect transition="in" filter="strips(downLeft)">
                                      <p:cBhvr>
                                        <p:cTn id="25" dur="500"/>
                                        <p:tgtEl>
                                          <p:spTgt spid="214040"/>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14039"/>
                                        </p:tgtEl>
                                        <p:attrNameLst>
                                          <p:attrName>style.visibility</p:attrName>
                                        </p:attrNameLst>
                                      </p:cBhvr>
                                      <p:to>
                                        <p:strVal val="visible"/>
                                      </p:to>
                                    </p:set>
                                    <p:animEffect transition="in" filter="slide(fromBottom)">
                                      <p:cBhvr>
                                        <p:cTn id="30" dur="500"/>
                                        <p:tgtEl>
                                          <p:spTgt spid="214039"/>
                                        </p:tgtEl>
                                      </p:cBhvr>
                                    </p:animEffect>
                                  </p:childTnLst>
                                </p:cTn>
                              </p:par>
                            </p:childTnLst>
                          </p:cTn>
                        </p:par>
                        <p:par>
                          <p:cTn id="31" fill="hold">
                            <p:stCondLst>
                              <p:cond delay="500"/>
                            </p:stCondLst>
                            <p:childTnLst>
                              <p:par>
                                <p:cTn id="32" presetID="12" presetClass="entr" presetSubtype="4" fill="hold" grpId="0" nodeType="afterEffect">
                                  <p:stCondLst>
                                    <p:cond delay="0"/>
                                  </p:stCondLst>
                                  <p:childTnLst>
                                    <p:set>
                                      <p:cBhvr>
                                        <p:cTn id="33" dur="1" fill="hold">
                                          <p:stCondLst>
                                            <p:cond delay="0"/>
                                          </p:stCondLst>
                                        </p:cTn>
                                        <p:tgtEl>
                                          <p:spTgt spid="214036"/>
                                        </p:tgtEl>
                                        <p:attrNameLst>
                                          <p:attrName>style.visibility</p:attrName>
                                        </p:attrNameLst>
                                      </p:cBhvr>
                                      <p:to>
                                        <p:strVal val="visible"/>
                                      </p:to>
                                    </p:set>
                                    <p:animEffect transition="in" filter="slide(fromBottom)">
                                      <p:cBhvr>
                                        <p:cTn id="34" dur="500"/>
                                        <p:tgtEl>
                                          <p:spTgt spid="2140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22" grpId="0"/>
      <p:bldP spid="214035" grpId="0" animBg="1"/>
      <p:bldP spid="214036" grpId="0" animBg="1"/>
      <p:bldP spid="214037" grpId="0" animBg="1"/>
      <p:bldP spid="214039" grpId="0" animBg="1"/>
      <p:bldP spid="214040" grpId="0" animBg="1"/>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pic>
        <p:nvPicPr>
          <p:cNvPr id="61443" name="Picture 3"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44" name="Rectangle 4"/>
          <p:cNvSpPr>
            <a:spLocks noGrp="1" noChangeArrowheads="1"/>
          </p:cNvSpPr>
          <p:nvPr>
            <p:ph type="title"/>
          </p:nvPr>
        </p:nvSpPr>
        <p:spPr>
          <a:xfrm>
            <a:off x="1639888" y="260350"/>
            <a:ext cx="6408737" cy="704850"/>
          </a:xfrm>
          <a:blipFill dpi="0" rotWithShape="1">
            <a:blip r:embed="rId2"/>
            <a:srcRect/>
            <a:tile tx="0" ty="0" sx="100000" sy="100000" flip="none" algn="tl"/>
          </a:blipFill>
          <a:ln cap="flat" algn="ctr">
            <a:solidFill>
              <a:schemeClr val="folHlink"/>
            </a:solidFill>
            <a:miter lim="800000"/>
          </a:ln>
          <a:effectLst>
            <a:outerShdw dist="107763" dir="2700000" algn="ctr" rotWithShape="0">
              <a:schemeClr val="bg2">
                <a:alpha val="50000"/>
              </a:schemeClr>
            </a:outerShdw>
          </a:effectLst>
        </p:spPr>
        <p:txBody>
          <a:bodyPr/>
          <a:lstStyle/>
          <a:p>
            <a:pPr algn="ctr" eaLnBrk="1" hangingPunct="1">
              <a:lnSpc>
                <a:spcPct val="110000"/>
              </a:lnSpc>
              <a:defRPr/>
            </a:pPr>
            <a:r>
              <a:rPr lang="en-US" altLang="zh-CN"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4</a:t>
            </a:r>
            <a:r>
              <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、关于数据成员的初始化列表</a:t>
            </a:r>
            <a:endPar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215045" name="Text Box 5"/>
          <p:cNvSpPr txBox="1">
            <a:spLocks noChangeArrowheads="1"/>
          </p:cNvSpPr>
          <p:nvPr/>
        </p:nvSpPr>
        <p:spPr bwMode="auto">
          <a:xfrm>
            <a:off x="415925" y="981075"/>
            <a:ext cx="9145588" cy="2735263"/>
          </a:xfrm>
          <a:prstGeom prst="rect">
            <a:avLst/>
          </a:prstGeom>
          <a:noFill/>
          <a:ln>
            <a:noFill/>
          </a:ln>
          <a:effectLst/>
        </p:spPr>
        <p:txBody>
          <a:bodyPr/>
          <a:lstStyle>
            <a:lvl1pPr indent="762000">
              <a:defRPr kumimoji="1" sz="2400">
                <a:solidFill>
                  <a:schemeClr val="tx1"/>
                </a:solidFill>
                <a:latin typeface="Times New Roman" panose="02020603050405020304" pitchFamily="18" charset="0"/>
                <a:ea typeface="宋体" panose="02010600030101010101" pitchFamily="2" charset="-122"/>
              </a:defRPr>
            </a:lvl1pPr>
            <a:lvl2pPr marL="1238250" indent="-285750">
              <a:defRPr kumimoji="1" sz="2400">
                <a:solidFill>
                  <a:schemeClr val="tx1"/>
                </a:solidFill>
                <a:latin typeface="Times New Roman" panose="02020603050405020304" pitchFamily="18" charset="0"/>
                <a:ea typeface="宋体" panose="02010600030101010101" pitchFamily="2" charset="-122"/>
              </a:defRPr>
            </a:lvl2pPr>
            <a:lvl3pPr marL="1657350" indent="-228600">
              <a:defRPr kumimoji="1" sz="2400">
                <a:solidFill>
                  <a:schemeClr val="tx1"/>
                </a:solidFill>
                <a:latin typeface="Times New Roman" panose="02020603050405020304" pitchFamily="18" charset="0"/>
                <a:ea typeface="宋体" panose="02010600030101010101" pitchFamily="2" charset="-122"/>
              </a:defRPr>
            </a:lvl3pPr>
            <a:lvl4pPr marL="2076450" indent="-228600">
              <a:defRPr kumimoji="1" sz="2400">
                <a:solidFill>
                  <a:schemeClr val="tx1"/>
                </a:solidFill>
                <a:latin typeface="Times New Roman" panose="02020603050405020304" pitchFamily="18" charset="0"/>
                <a:ea typeface="宋体" panose="02010600030101010101" pitchFamily="2" charset="-122"/>
              </a:defRPr>
            </a:lvl4pPr>
            <a:lvl5pPr marL="2495550" indent="-228600">
              <a:defRPr kumimoji="1" sz="2400">
                <a:solidFill>
                  <a:schemeClr val="tx1"/>
                </a:solidFill>
                <a:latin typeface="Times New Roman" panose="02020603050405020304" pitchFamily="18" charset="0"/>
                <a:ea typeface="宋体" panose="02010600030101010101" pitchFamily="2" charset="-122"/>
              </a:defRPr>
            </a:lvl5pPr>
            <a:lvl6pPr marL="29527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4099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8671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3243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spcBef>
                <a:spcPct val="20000"/>
              </a:spcBef>
              <a:buClr>
                <a:srgbClr val="FF0000"/>
              </a:buClr>
              <a:buSzPct val="60000"/>
              <a:buFont typeface="Wingdings" panose="05000000000000000000" pitchFamily="2" charset="2"/>
              <a:buNone/>
              <a:defRPr/>
            </a:pPr>
            <a:r>
              <a:rPr kumimoji="0" lang="zh-CN" altLang="en-US" sz="2600" b="1">
                <a:solidFill>
                  <a:srgbClr val="000000"/>
                </a:solidFill>
                <a:effectLst>
                  <a:outerShdw blurRad="38100" dist="38100" dir="2700000" algn="tl">
                    <a:srgbClr val="C0C0C0"/>
                  </a:outerShdw>
                </a:effectLst>
                <a:latin typeface="宋体" panose="02010600030101010101" pitchFamily="2" charset="-122"/>
              </a:rPr>
              <a:t>常量和引用的初始化必须使用这种初始化列表方式。</a:t>
            </a:r>
            <a:endParaRPr kumimoji="0" lang="zh-CN" altLang="en-US" sz="2600" b="1">
              <a:solidFill>
                <a:srgbClr val="000000"/>
              </a:solidFill>
              <a:effectLst>
                <a:outerShdw blurRad="38100" dist="38100" dir="2700000" algn="tl">
                  <a:srgbClr val="C0C0C0"/>
                </a:outerShdw>
              </a:effectLst>
              <a:latin typeface="宋体" panose="02010600030101010101" pitchFamily="2" charset="-122"/>
            </a:endParaRPr>
          </a:p>
          <a:p>
            <a:pPr algn="just" eaLnBrk="1" hangingPunct="1">
              <a:spcBef>
                <a:spcPct val="20000"/>
              </a:spcBef>
              <a:buClr>
                <a:srgbClr val="FF0000"/>
              </a:buClr>
              <a:buSzPct val="60000"/>
              <a:buFont typeface="Wingdings" panose="05000000000000000000" pitchFamily="2" charset="2"/>
              <a:buNone/>
              <a:defRPr/>
            </a:pPr>
            <a:r>
              <a:rPr kumimoji="0" lang="zh-CN" altLang="en-US" sz="2600" b="1">
                <a:solidFill>
                  <a:srgbClr val="000000"/>
                </a:solidFill>
                <a:effectLst>
                  <a:outerShdw blurRad="38100" dist="38100" dir="2700000" algn="tl">
                    <a:srgbClr val="C0C0C0"/>
                  </a:outerShdw>
                </a:effectLst>
                <a:latin typeface="宋体" panose="02010600030101010101" pitchFamily="2" charset="-122"/>
              </a:rPr>
              <a:t>如果类有多个构造函数，那么每个构造函数都必须初始化所有的常量及引用。</a:t>
            </a:r>
            <a:endParaRPr kumimoji="0" lang="zh-CN" altLang="en-US" sz="2600" b="1">
              <a:solidFill>
                <a:srgbClr val="000000"/>
              </a:solidFill>
              <a:effectLst>
                <a:outerShdw blurRad="38100" dist="38100" dir="2700000" algn="tl">
                  <a:srgbClr val="C0C0C0"/>
                </a:outerShdw>
              </a:effectLst>
              <a:latin typeface="宋体" panose="02010600030101010101" pitchFamily="2" charset="-122"/>
            </a:endParaRPr>
          </a:p>
          <a:p>
            <a:pPr algn="just" eaLnBrk="1" hangingPunct="1">
              <a:spcBef>
                <a:spcPct val="20000"/>
              </a:spcBef>
              <a:buClr>
                <a:srgbClr val="FF0000"/>
              </a:buClr>
              <a:buSzPct val="60000"/>
              <a:buFont typeface="Wingdings" panose="05000000000000000000" pitchFamily="2" charset="2"/>
              <a:buNone/>
              <a:defRPr/>
            </a:pPr>
            <a:r>
              <a:rPr kumimoji="0" lang="zh-CN" altLang="en-US" sz="2600" b="1">
                <a:solidFill>
                  <a:srgbClr val="000000"/>
                </a:solidFill>
                <a:effectLst>
                  <a:outerShdw blurRad="38100" dist="38100" dir="2700000" algn="tl">
                    <a:srgbClr val="C0C0C0"/>
                  </a:outerShdw>
                </a:effectLst>
                <a:latin typeface="宋体" panose="02010600030101010101" pitchFamily="2" charset="-122"/>
              </a:rPr>
              <a:t>对于常量和引用变量，除了通过这种方式进行初始化之外，别无选择。</a:t>
            </a:r>
            <a:endParaRPr kumimoji="0" lang="zh-CN" altLang="en-US" sz="2600" b="1">
              <a:solidFill>
                <a:srgbClr val="000000"/>
              </a:solidFill>
              <a:effectLst>
                <a:outerShdw blurRad="38100" dist="38100" dir="2700000" algn="tl">
                  <a:srgbClr val="C0C0C0"/>
                </a:outerShdw>
              </a:effectLst>
              <a:latin typeface="宋体" panose="02010600030101010101" pitchFamily="2" charset="-122"/>
            </a:endParaRPr>
          </a:p>
        </p:txBody>
      </p:sp>
      <p:pic>
        <p:nvPicPr>
          <p:cNvPr id="61446" name="Picture 6"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8839200" y="5813425"/>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47" name="Text Box 7"/>
          <p:cNvSpPr txBox="1">
            <a:spLocks noChangeArrowheads="1"/>
          </p:cNvSpPr>
          <p:nvPr/>
        </p:nvSpPr>
        <p:spPr bwMode="auto">
          <a:xfrm>
            <a:off x="344488" y="4652963"/>
            <a:ext cx="7200900" cy="504825"/>
          </a:xfrm>
          <a:prstGeom prst="rect">
            <a:avLst/>
          </a:prstGeom>
          <a:noFill/>
          <a:ln>
            <a:noFill/>
          </a:ln>
          <a:effectLst/>
        </p:spPr>
        <p:txBody>
          <a:bodyPr/>
          <a:lstStyle>
            <a:lvl1pPr indent="762000">
              <a:defRPr kumimoji="1" sz="2400">
                <a:solidFill>
                  <a:schemeClr val="tx1"/>
                </a:solidFill>
                <a:latin typeface="Times New Roman" panose="02020603050405020304" pitchFamily="18" charset="0"/>
                <a:ea typeface="宋体" panose="02010600030101010101" pitchFamily="2" charset="-122"/>
              </a:defRPr>
            </a:lvl1pPr>
            <a:lvl2pPr marL="1238250" indent="-285750">
              <a:defRPr kumimoji="1" sz="2400">
                <a:solidFill>
                  <a:schemeClr val="tx1"/>
                </a:solidFill>
                <a:latin typeface="Times New Roman" panose="02020603050405020304" pitchFamily="18" charset="0"/>
                <a:ea typeface="宋体" panose="02010600030101010101" pitchFamily="2" charset="-122"/>
              </a:defRPr>
            </a:lvl2pPr>
            <a:lvl3pPr marL="1657350" indent="-228600">
              <a:defRPr kumimoji="1" sz="2400">
                <a:solidFill>
                  <a:schemeClr val="tx1"/>
                </a:solidFill>
                <a:latin typeface="Times New Roman" panose="02020603050405020304" pitchFamily="18" charset="0"/>
                <a:ea typeface="宋体" panose="02010600030101010101" pitchFamily="2" charset="-122"/>
              </a:defRPr>
            </a:lvl3pPr>
            <a:lvl4pPr marL="2076450" indent="-228600">
              <a:defRPr kumimoji="1" sz="2400">
                <a:solidFill>
                  <a:schemeClr val="tx1"/>
                </a:solidFill>
                <a:latin typeface="Times New Roman" panose="02020603050405020304" pitchFamily="18" charset="0"/>
                <a:ea typeface="宋体" panose="02010600030101010101" pitchFamily="2" charset="-122"/>
              </a:defRPr>
            </a:lvl4pPr>
            <a:lvl5pPr marL="2495550" indent="-228600">
              <a:defRPr kumimoji="1" sz="2400">
                <a:solidFill>
                  <a:schemeClr val="tx1"/>
                </a:solidFill>
                <a:latin typeface="Times New Roman" panose="02020603050405020304" pitchFamily="18" charset="0"/>
                <a:ea typeface="宋体" panose="02010600030101010101" pitchFamily="2" charset="-122"/>
              </a:defRPr>
            </a:lvl5pPr>
            <a:lvl6pPr marL="29527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4099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8671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324350" indent="-228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110000"/>
              </a:lnSpc>
              <a:spcBef>
                <a:spcPct val="20000"/>
              </a:spcBef>
              <a:buClr>
                <a:srgbClr val="FF0000"/>
              </a:buClr>
              <a:buSzPct val="60000"/>
              <a:buFont typeface="Wingdings" panose="05000000000000000000" pitchFamily="2" charset="2"/>
              <a:buNone/>
              <a:defRPr/>
            </a:pPr>
            <a:r>
              <a:rPr kumimoji="0" lang="zh-CN" altLang="en-US" sz="2600" b="1">
                <a:solidFill>
                  <a:srgbClr val="000000"/>
                </a:solidFill>
                <a:effectLst>
                  <a:outerShdw blurRad="38100" dist="38100" dir="2700000" algn="tl">
                    <a:srgbClr val="C0C0C0"/>
                  </a:outerShdw>
                </a:effectLst>
                <a:latin typeface="宋体" panose="02010600030101010101" pitchFamily="2" charset="-122"/>
              </a:rPr>
              <a:t>例</a:t>
            </a:r>
            <a:r>
              <a:rPr kumimoji="0" lang="en-US" altLang="zh-CN" sz="2600" b="1">
                <a:solidFill>
                  <a:srgbClr val="000000"/>
                </a:solidFill>
                <a:effectLst>
                  <a:outerShdw blurRad="38100" dist="38100" dir="2700000" algn="tl">
                    <a:srgbClr val="C0C0C0"/>
                  </a:outerShdw>
                </a:effectLst>
                <a:latin typeface="宋体" panose="02010600030101010101" pitchFamily="2" charset="-122"/>
              </a:rPr>
              <a:t>3.13 </a:t>
            </a:r>
            <a:r>
              <a:rPr kumimoji="0" lang="zh-CN" altLang="en-US" sz="2600" b="1">
                <a:solidFill>
                  <a:srgbClr val="000000"/>
                </a:solidFill>
                <a:effectLst>
                  <a:outerShdw blurRad="38100" dist="38100" dir="2700000" algn="tl">
                    <a:srgbClr val="C0C0C0"/>
                  </a:outerShdw>
                </a:effectLst>
                <a:latin typeface="宋体" panose="02010600030101010101" pitchFamily="2" charset="-122"/>
              </a:rPr>
              <a:t>对常量和引用数据成员初始化。</a:t>
            </a:r>
            <a:endParaRPr kumimoji="0" lang="zh-CN" altLang="en-US" sz="2600" b="1">
              <a:solidFill>
                <a:srgbClr val="000000"/>
              </a:solidFill>
              <a:effectLst>
                <a:outerShdw blurRad="38100" dist="38100" dir="2700000" algn="tl">
                  <a:srgbClr val="C0C0C0"/>
                </a:outerShdw>
              </a:effectLst>
              <a:latin typeface="宋体" panose="02010600030101010101" pitchFamily="2" charset="-122"/>
            </a:endParaRPr>
          </a:p>
        </p:txBody>
      </p:sp>
      <p:grpSp>
        <p:nvGrpSpPr>
          <p:cNvPr id="215048" name="Group 8"/>
          <p:cNvGrpSpPr/>
          <p:nvPr/>
        </p:nvGrpSpPr>
        <p:grpSpPr bwMode="auto">
          <a:xfrm>
            <a:off x="7616825" y="5157788"/>
            <a:ext cx="1871663" cy="1433512"/>
            <a:chOff x="3969" y="3249"/>
            <a:chExt cx="1179" cy="903"/>
          </a:xfrm>
        </p:grpSpPr>
        <p:sp>
          <p:nvSpPr>
            <p:cNvPr id="215049" name="Rectangle 9"/>
            <p:cNvSpPr>
              <a:spLocks noChangeArrowheads="1"/>
            </p:cNvSpPr>
            <p:nvPr/>
          </p:nvSpPr>
          <p:spPr bwMode="auto">
            <a:xfrm>
              <a:off x="3969" y="3249"/>
              <a:ext cx="1179" cy="903"/>
            </a:xfrm>
            <a:prstGeom prst="rect">
              <a:avLst/>
            </a:prstGeom>
            <a:noFill/>
            <a:ln>
              <a:noFill/>
            </a:ln>
            <a:effectLst/>
          </p:spPr>
          <p:txBody>
            <a:bodyPr>
              <a:spAutoFit/>
            </a:bodyPr>
            <a:lstStyle/>
            <a:p>
              <a:pPr eaLnBrk="1" hangingPunct="1">
                <a:defRPr/>
              </a:pPr>
              <a:r>
                <a:rPr lang="zh-CN" altLang="en-US" sz="8800" b="1">
                  <a:solidFill>
                    <a:schemeClr val="hlink"/>
                  </a:solidFill>
                  <a:effectLst>
                    <a:outerShdw blurRad="38100" dist="38100" dir="2700000" algn="tl">
                      <a:srgbClr val="C0C0C0"/>
                    </a:outerShdw>
                  </a:effectLst>
                  <a:sym typeface="Wingdings" panose="05000000000000000000" pitchFamily="2" charset="2"/>
                </a:rPr>
                <a:t></a:t>
              </a:r>
              <a:endParaRPr lang="zh-CN" altLang="en-US" sz="8800" b="1">
                <a:solidFill>
                  <a:schemeClr val="hlink"/>
                </a:solidFill>
                <a:effectLst>
                  <a:outerShdw blurRad="38100" dist="38100" dir="2700000" algn="tl">
                    <a:srgbClr val="C0C0C0"/>
                  </a:outerShdw>
                </a:effectLst>
                <a:sym typeface="Wingdings" panose="05000000000000000000" pitchFamily="2" charset="2"/>
              </a:endParaRPr>
            </a:p>
          </p:txBody>
        </p:sp>
        <p:sp>
          <p:nvSpPr>
            <p:cNvPr id="61450" name="Text Box 10"/>
            <p:cNvSpPr txBox="1">
              <a:spLocks noChangeArrowheads="1"/>
            </p:cNvSpPr>
            <p:nvPr/>
          </p:nvSpPr>
          <p:spPr bwMode="auto">
            <a:xfrm>
              <a:off x="4195" y="3473"/>
              <a:ext cx="771" cy="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b="1"/>
                <a:t>7 2</a:t>
              </a:r>
              <a:endParaRPr lang="en-US" altLang="zh-CN" b="1"/>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6" fill="hold" nodeType="afterEffect">
                                  <p:stCondLst>
                                    <p:cond delay="0"/>
                                  </p:stCondLst>
                                  <p:iterate type="wd">
                                    <p:tmPct val="10000"/>
                                  </p:iterate>
                                  <p:childTnLst>
                                    <p:animClr clrSpc="hsl" dir="cw">
                                      <p:cBhvr override="childStyle">
                                        <p:cTn id="6" dur="2000" fill="hold"/>
                                        <p:tgtEl>
                                          <p:spTgt spid="215045">
                                            <p:txEl>
                                              <p:pRg st="2" end="2"/>
                                            </p:txEl>
                                          </p:spTgt>
                                        </p:tgtEl>
                                        <p:attrNameLst>
                                          <p:attrName>style.color</p:attrName>
                                        </p:attrNameLst>
                                      </p:cBhvr>
                                      <p:to>
                                        <a:srgbClr val="CC0000"/>
                                      </p:to>
                                    </p:animClr>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504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215048"/>
                                        </p:tgtEl>
                                        <p:attrNameLst>
                                          <p:attrName>style.visibility</p:attrName>
                                        </p:attrNameLst>
                                      </p:cBhvr>
                                      <p:to>
                                        <p:strVal val="visible"/>
                                      </p:to>
                                    </p:set>
                                    <p:animEffect transition="in" filter="wipe(down)">
                                      <p:cBhvr>
                                        <p:cTn id="15" dur="580">
                                          <p:stCondLst>
                                            <p:cond delay="0"/>
                                          </p:stCondLst>
                                        </p:cTn>
                                        <p:tgtEl>
                                          <p:spTgt spid="215048"/>
                                        </p:tgtEl>
                                      </p:cBhvr>
                                    </p:animEffect>
                                    <p:anim calcmode="lin" valueType="num">
                                      <p:cBhvr>
                                        <p:cTn id="16" dur="1822" tmFilter="0,0; 0.14,0.36; 0.43,0.73; 0.71,0.91; 1.0,1.0">
                                          <p:stCondLst>
                                            <p:cond delay="0"/>
                                          </p:stCondLst>
                                        </p:cTn>
                                        <p:tgtEl>
                                          <p:spTgt spid="215048"/>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215048"/>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215048"/>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215048"/>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215048"/>
                                        </p:tgtEl>
                                        <p:attrNameLst>
                                          <p:attrName>ppt_y</p:attrName>
                                        </p:attrNameLst>
                                      </p:cBhvr>
                                      <p:tavLst>
                                        <p:tav tm="0" fmla="#ppt_y-sin(pi*$)/81">
                                          <p:val>
                                            <p:fltVal val="0"/>
                                          </p:val>
                                        </p:tav>
                                        <p:tav tm="100000">
                                          <p:val>
                                            <p:fltVal val="1"/>
                                          </p:val>
                                        </p:tav>
                                      </p:tavLst>
                                    </p:anim>
                                    <p:animScale>
                                      <p:cBhvr>
                                        <p:cTn id="21" dur="26">
                                          <p:stCondLst>
                                            <p:cond delay="650"/>
                                          </p:stCondLst>
                                        </p:cTn>
                                        <p:tgtEl>
                                          <p:spTgt spid="215048"/>
                                        </p:tgtEl>
                                      </p:cBhvr>
                                      <p:to x="100000" y="60000"/>
                                    </p:animScale>
                                    <p:animScale>
                                      <p:cBhvr>
                                        <p:cTn id="22" dur="166" decel="50000">
                                          <p:stCondLst>
                                            <p:cond delay="676"/>
                                          </p:stCondLst>
                                        </p:cTn>
                                        <p:tgtEl>
                                          <p:spTgt spid="215048"/>
                                        </p:tgtEl>
                                      </p:cBhvr>
                                      <p:to x="100000" y="100000"/>
                                    </p:animScale>
                                    <p:animScale>
                                      <p:cBhvr>
                                        <p:cTn id="23" dur="26">
                                          <p:stCondLst>
                                            <p:cond delay="1312"/>
                                          </p:stCondLst>
                                        </p:cTn>
                                        <p:tgtEl>
                                          <p:spTgt spid="215048"/>
                                        </p:tgtEl>
                                      </p:cBhvr>
                                      <p:to x="100000" y="80000"/>
                                    </p:animScale>
                                    <p:animScale>
                                      <p:cBhvr>
                                        <p:cTn id="24" dur="166" decel="50000">
                                          <p:stCondLst>
                                            <p:cond delay="1338"/>
                                          </p:stCondLst>
                                        </p:cTn>
                                        <p:tgtEl>
                                          <p:spTgt spid="215048"/>
                                        </p:tgtEl>
                                      </p:cBhvr>
                                      <p:to x="100000" y="100000"/>
                                    </p:animScale>
                                    <p:animScale>
                                      <p:cBhvr>
                                        <p:cTn id="25" dur="26">
                                          <p:stCondLst>
                                            <p:cond delay="1642"/>
                                          </p:stCondLst>
                                        </p:cTn>
                                        <p:tgtEl>
                                          <p:spTgt spid="215048"/>
                                        </p:tgtEl>
                                      </p:cBhvr>
                                      <p:to x="100000" y="90000"/>
                                    </p:animScale>
                                    <p:animScale>
                                      <p:cBhvr>
                                        <p:cTn id="26" dur="166" decel="50000">
                                          <p:stCondLst>
                                            <p:cond delay="1668"/>
                                          </p:stCondLst>
                                        </p:cTn>
                                        <p:tgtEl>
                                          <p:spTgt spid="215048"/>
                                        </p:tgtEl>
                                      </p:cBhvr>
                                      <p:to x="100000" y="100000"/>
                                    </p:animScale>
                                    <p:animScale>
                                      <p:cBhvr>
                                        <p:cTn id="27" dur="26">
                                          <p:stCondLst>
                                            <p:cond delay="1808"/>
                                          </p:stCondLst>
                                        </p:cTn>
                                        <p:tgtEl>
                                          <p:spTgt spid="215048"/>
                                        </p:tgtEl>
                                      </p:cBhvr>
                                      <p:to x="100000" y="95000"/>
                                    </p:animScale>
                                    <p:animScale>
                                      <p:cBhvr>
                                        <p:cTn id="28" dur="166" decel="50000">
                                          <p:stCondLst>
                                            <p:cond delay="1834"/>
                                          </p:stCondLst>
                                        </p:cTn>
                                        <p:tgtEl>
                                          <p:spTgt spid="21504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47"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5651" name="Rectangle 3"/>
          <p:cNvSpPr>
            <a:spLocks noGrp="1" noChangeArrowheads="1"/>
          </p:cNvSpPr>
          <p:nvPr>
            <p:ph type="body" idx="1"/>
          </p:nvPr>
        </p:nvSpPr>
        <p:spPr>
          <a:xfrm>
            <a:off x="488950" y="1196975"/>
            <a:ext cx="8929688" cy="3024188"/>
          </a:xfrm>
        </p:spPr>
        <p:txBody>
          <a:bodyPr/>
          <a:lstStyle/>
          <a:p>
            <a:pPr marL="0" indent="762000" algn="just" eaLnBrk="1" hangingPunct="1">
              <a:lnSpc>
                <a:spcPct val="90000"/>
              </a:lnSpc>
              <a:buClr>
                <a:srgbClr val="FF0000"/>
              </a:buClr>
              <a:buFont typeface="Wingdings" panose="05000000000000000000" pitchFamily="2" charset="2"/>
              <a:buNone/>
              <a:defRPr/>
            </a:pPr>
            <a:r>
              <a:rPr lang="en-US" altLang="zh-CN" sz="2600" b="1" dirty="0">
                <a:solidFill>
                  <a:srgbClr val="000000"/>
                </a:solidFill>
                <a:effectLst>
                  <a:outerShdw blurRad="38100" dist="38100" dir="2700000" algn="tl">
                    <a:srgbClr val="C0C0C0"/>
                  </a:outerShdw>
                </a:effectLst>
                <a:latin typeface="黑体" panose="02010609060101010101" pitchFamily="2" charset="-122"/>
                <a:ea typeface="黑体" panose="02010609060101010101" pitchFamily="2" charset="-122"/>
              </a:rPr>
              <a:t>(1)</a:t>
            </a:r>
            <a:r>
              <a:rPr lang="zh-CN" altLang="en-US" sz="2600" b="1" dirty="0">
                <a:solidFill>
                  <a:srgbClr val="000000"/>
                </a:solidFill>
                <a:effectLst>
                  <a:outerShdw blurRad="38100" dist="38100" dir="2700000" algn="tl">
                    <a:srgbClr val="C0C0C0"/>
                  </a:outerShdw>
                </a:effectLst>
                <a:latin typeface="黑体" panose="02010609060101010101" pitchFamily="2" charset="-122"/>
                <a:ea typeface="黑体" panose="02010609060101010101" pitchFamily="2" charset="-122"/>
              </a:rPr>
              <a:t>使用</a:t>
            </a:r>
            <a:r>
              <a:rPr lang="zh-CN" altLang="en-US" sz="30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转换</a:t>
            </a:r>
            <a:r>
              <a:rPr lang="zh-CN" altLang="en-GB" sz="30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构造函数</a:t>
            </a:r>
            <a:r>
              <a:rPr lang="zh-CN" altLang="en-GB" sz="2600" b="1" dirty="0">
                <a:solidFill>
                  <a:srgbClr val="000000"/>
                </a:solidFill>
                <a:effectLst>
                  <a:outerShdw blurRad="38100" dist="38100" dir="2700000" algn="tl">
                    <a:srgbClr val="C0C0C0"/>
                  </a:outerShdw>
                </a:effectLst>
                <a:latin typeface="黑体" panose="02010609060101010101" pitchFamily="2" charset="-122"/>
                <a:ea typeface="黑体" panose="02010609060101010101" pitchFamily="2" charset="-122"/>
              </a:rPr>
              <a:t>实现类型转</a:t>
            </a:r>
            <a:r>
              <a:rPr lang="zh-CN" altLang="en-US" sz="2600" b="1" dirty="0">
                <a:solidFill>
                  <a:srgbClr val="000000"/>
                </a:solidFill>
                <a:effectLst>
                  <a:outerShdw blurRad="38100" dist="38100" dir="2700000" algn="tl">
                    <a:srgbClr val="C0C0C0"/>
                  </a:outerShdw>
                </a:effectLst>
                <a:latin typeface="黑体" panose="02010609060101010101" pitchFamily="2" charset="-122"/>
                <a:ea typeface="黑体" panose="02010609060101010101" pitchFamily="2" charset="-122"/>
              </a:rPr>
              <a:t>换</a:t>
            </a:r>
            <a:endParaRPr lang="zh-CN" altLang="en-GB" sz="2600" b="1" dirty="0">
              <a:solidFill>
                <a:srgbClr val="000000"/>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marL="0" indent="762000" algn="just" eaLnBrk="1" hangingPunct="1">
              <a:lnSpc>
                <a:spcPct val="90000"/>
              </a:lnSpc>
              <a:buClr>
                <a:srgbClr val="FF0000"/>
              </a:buClr>
              <a:buFont typeface="Wingdings" panose="05000000000000000000" pitchFamily="2" charset="2"/>
              <a:buNone/>
              <a:defRPr/>
            </a:pPr>
            <a:r>
              <a:rPr lang="zh-CN" altLang="en-GB" sz="2600" b="1" dirty="0">
                <a:solidFill>
                  <a:srgbClr val="000000"/>
                </a:solidFill>
                <a:effectLst>
                  <a:outerShdw blurRad="38100" dist="38100" dir="2700000" algn="tl">
                    <a:srgbClr val="C0C0C0"/>
                  </a:outerShdw>
                </a:effectLst>
                <a:latin typeface="宋体" panose="02010600030101010101" pitchFamily="2" charset="-122"/>
              </a:rPr>
              <a:t>通过</a:t>
            </a:r>
            <a:r>
              <a:rPr lang="zh-CN" altLang="en-US" sz="2600" b="1" dirty="0">
                <a:solidFill>
                  <a:srgbClr val="0000FF"/>
                </a:solidFill>
                <a:effectLst>
                  <a:outerShdw blurRad="38100" dist="38100" dir="2700000" algn="tl">
                    <a:srgbClr val="C0C0C0"/>
                  </a:outerShdw>
                </a:effectLst>
                <a:latin typeface="宋体" panose="02010600030101010101" pitchFamily="2" charset="-122"/>
              </a:rPr>
              <a:t>转换</a:t>
            </a:r>
            <a:r>
              <a:rPr lang="zh-CN" altLang="en-GB" sz="2600" b="1" dirty="0">
                <a:solidFill>
                  <a:srgbClr val="0000FF"/>
                </a:solidFill>
                <a:effectLst>
                  <a:outerShdw blurRad="38100" dist="38100" dir="2700000" algn="tl">
                    <a:srgbClr val="C0C0C0"/>
                  </a:outerShdw>
                </a:effectLst>
                <a:latin typeface="宋体" panose="02010600030101010101" pitchFamily="2" charset="-122"/>
              </a:rPr>
              <a:t>构造函数</a:t>
            </a:r>
            <a:r>
              <a:rPr lang="zh-CN" altLang="en-GB" sz="2600" b="1" dirty="0">
                <a:solidFill>
                  <a:srgbClr val="000000"/>
                </a:solidFill>
                <a:effectLst>
                  <a:outerShdw blurRad="38100" dist="38100" dir="2700000" algn="tl">
                    <a:srgbClr val="C0C0C0"/>
                  </a:outerShdw>
                </a:effectLst>
                <a:latin typeface="宋体" panose="02010600030101010101" pitchFamily="2" charset="-122"/>
              </a:rPr>
              <a:t>用作类型转换可以实现基本数据类型转换为类类型。</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90000"/>
              </a:lnSpc>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转换</a:t>
            </a:r>
            <a:r>
              <a:rPr lang="zh-CN" altLang="en-GB" sz="2600" b="1" dirty="0">
                <a:solidFill>
                  <a:srgbClr val="000000"/>
                </a:solidFill>
                <a:effectLst>
                  <a:outerShdw blurRad="38100" dist="38100" dir="2700000" algn="tl">
                    <a:srgbClr val="C0C0C0"/>
                  </a:outerShdw>
                </a:effectLst>
                <a:latin typeface="宋体" panose="02010600030101010101" pitchFamily="2" charset="-122"/>
              </a:rPr>
              <a:t>构造函数一定要带有一个（且只有一个）基本数据类型的参数，这样才可以实现从参数类型向该类类型的转换，并且这种转换是</a:t>
            </a:r>
            <a:r>
              <a:rPr lang="zh-CN" altLang="en-GB" sz="3000" b="1" dirty="0">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隐式</a:t>
            </a:r>
            <a:r>
              <a:rPr lang="zh-CN" altLang="en-GB" sz="2600" b="1" dirty="0">
                <a:solidFill>
                  <a:srgbClr val="000000"/>
                </a:solidFill>
                <a:effectLst>
                  <a:outerShdw blurRad="38100" dist="38100" dir="2700000" algn="tl">
                    <a:srgbClr val="C0C0C0"/>
                  </a:outerShdw>
                </a:effectLst>
                <a:latin typeface="宋体" panose="02010600030101010101" pitchFamily="2" charset="-122"/>
              </a:rPr>
              <a:t>的。所谓隐式，是指这个转换动作是由编译器来完成的，不需要程序员提供一个明确的操作。</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p:txBody>
      </p:sp>
      <p:sp>
        <p:nvSpPr>
          <p:cNvPr id="62467" name="Rectangle 5"/>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endParaRPr lang="zh-CN" altLang="en-US" sz="1800"/>
          </a:p>
        </p:txBody>
      </p:sp>
      <p:pic>
        <p:nvPicPr>
          <p:cNvPr id="62468" name="Picture 6"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55" name="Picture 7"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8839200" y="5813425"/>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0" name="Rectangle 2"/>
          <p:cNvSpPr>
            <a:spLocks noGrp="1" noChangeArrowheads="1"/>
          </p:cNvSpPr>
          <p:nvPr>
            <p:ph type="title"/>
          </p:nvPr>
        </p:nvSpPr>
        <p:spPr>
          <a:xfrm>
            <a:off x="1136650" y="188913"/>
            <a:ext cx="7939088" cy="690562"/>
          </a:xfrm>
          <a:blipFill dpi="0" rotWithShape="1">
            <a:blip r:embed="rId2"/>
            <a:srcRect/>
            <a:tile tx="0" ty="0" sx="100000" sy="100000" flip="none" algn="tl"/>
          </a:blipFill>
          <a:ln cap="flat" algn="ctr">
            <a:solidFill>
              <a:schemeClr val="folHlink"/>
            </a:solidFill>
            <a:miter lim="800000"/>
          </a:ln>
          <a:effectLst>
            <a:outerShdw dist="107763" dir="2700000" algn="ctr" rotWithShape="0">
              <a:schemeClr val="bg2">
                <a:alpha val="50000"/>
              </a:schemeClr>
            </a:outerShdw>
          </a:effectLst>
        </p:spPr>
        <p:txBody>
          <a:bodyPr/>
          <a:lstStyle/>
          <a:p>
            <a:pPr algn="ctr" eaLnBrk="1" hangingPunct="1">
              <a:lnSpc>
                <a:spcPct val="110000"/>
              </a:lnSpc>
              <a:defRPr/>
            </a:pPr>
            <a:r>
              <a:rPr lang="en-GB" altLang="zh-CN" sz="3600" b="1" dirty="0">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5</a:t>
            </a:r>
            <a:r>
              <a:rPr lang="zh-CN" altLang="en-GB" sz="3600" b="1" dirty="0">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 类类型和基本数据类型的转换</a:t>
            </a:r>
            <a:endParaRPr lang="zh-CN" altLang="en-US" sz="3600" b="1" dirty="0">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155656" name="Text Box 8"/>
          <p:cNvSpPr txBox="1">
            <a:spLocks noChangeArrowheads="1"/>
          </p:cNvSpPr>
          <p:nvPr/>
        </p:nvSpPr>
        <p:spPr bwMode="auto">
          <a:xfrm>
            <a:off x="2216150" y="5500688"/>
            <a:ext cx="3960813" cy="665162"/>
          </a:xfrm>
          <a:prstGeom prst="rect">
            <a:avLst/>
          </a:prstGeom>
          <a:solidFill>
            <a:srgbClr val="EAEAEA"/>
          </a:solidFill>
          <a:ln w="9525"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80000"/>
              </a:lnSpc>
              <a:spcBef>
                <a:spcPct val="0"/>
              </a:spcBef>
              <a:buClrTx/>
              <a:buSzTx/>
              <a:buFontTx/>
              <a:buNone/>
            </a:pPr>
            <a:r>
              <a:rPr lang="en-US" altLang="zh-CN" sz="3600" b="1">
                <a:latin typeface="Times New Roman" panose="02020603050405020304" pitchFamily="18" charset="0"/>
              </a:rPr>
              <a:t>Person (</a:t>
            </a:r>
            <a:r>
              <a:rPr lang="en-US" altLang="zh-CN" sz="3600" b="1">
                <a:solidFill>
                  <a:srgbClr val="0000FF"/>
                </a:solidFill>
                <a:latin typeface="Times New Roman" panose="02020603050405020304" pitchFamily="18" charset="0"/>
              </a:rPr>
              <a:t>string </a:t>
            </a:r>
            <a:r>
              <a:rPr lang="en-US" altLang="zh-CN" sz="3600" b="1">
                <a:latin typeface="Times New Roman" panose="02020603050405020304" pitchFamily="18" charset="0"/>
              </a:rPr>
              <a:t> s );</a:t>
            </a:r>
            <a:endParaRPr lang="en-US" altLang="zh-CN" sz="3600" b="1">
              <a:latin typeface="Times New Roman" panose="02020603050405020304" pitchFamily="18" charset="0"/>
            </a:endParaRPr>
          </a:p>
        </p:txBody>
      </p:sp>
      <p:sp>
        <p:nvSpPr>
          <p:cNvPr id="155665" name="Text Box 17"/>
          <p:cNvSpPr txBox="1">
            <a:spLocks noChangeArrowheads="1"/>
          </p:cNvSpPr>
          <p:nvPr/>
        </p:nvSpPr>
        <p:spPr bwMode="auto">
          <a:xfrm>
            <a:off x="4376738" y="4579938"/>
            <a:ext cx="1728787" cy="523875"/>
          </a:xfrm>
          <a:prstGeom prst="rect">
            <a:avLst/>
          </a:prstGeom>
          <a:solidFill>
            <a:srgbClr val="CCECFF"/>
          </a:solidFill>
          <a:ln w="9525">
            <a:solidFill>
              <a:srgbClr val="0000FF"/>
            </a:solidFill>
            <a:miter lim="800000"/>
            <a:headEnd type="none" w="sm" len="sm"/>
            <a:tailEnd type="none" w="sm" len="sm"/>
          </a:ln>
          <a:effectLst/>
        </p:spPr>
        <p:txBody>
          <a:bodyPr>
            <a:spAutoFit/>
          </a:bodyPr>
          <a:lstStyle/>
          <a:p>
            <a:pPr algn="ctr" eaLnBrk="1" hangingPunct="1">
              <a:spcBef>
                <a:spcPct val="50000"/>
              </a:spcBef>
              <a:defRPr/>
            </a:pPr>
            <a:r>
              <a:rPr lang="zh-CN" altLang="en-GB" sz="2800" b="1">
                <a:solidFill>
                  <a:srgbClr val="000000"/>
                </a:solidFill>
                <a:effectLst>
                  <a:outerShdw blurRad="38100" dist="38100" dir="2700000" algn="tl">
                    <a:srgbClr val="FFFFFF"/>
                  </a:outerShdw>
                </a:effectLst>
                <a:ea typeface="楷体_GB2312" pitchFamily="49" charset="-122"/>
              </a:rPr>
              <a:t>基本类型</a:t>
            </a:r>
            <a:endParaRPr lang="zh-CN" altLang="en-US" sz="2800" b="1">
              <a:solidFill>
                <a:srgbClr val="000000"/>
              </a:solidFill>
              <a:effectLst>
                <a:outerShdw blurRad="38100" dist="38100" dir="2700000" algn="tl">
                  <a:srgbClr val="FFFFFF"/>
                </a:outerShdw>
              </a:effectLst>
              <a:ea typeface="楷体_GB2312" pitchFamily="49" charset="-122"/>
            </a:endParaRPr>
          </a:p>
        </p:txBody>
      </p:sp>
      <p:sp>
        <p:nvSpPr>
          <p:cNvPr id="155666" name="Text Box 18"/>
          <p:cNvSpPr txBox="1">
            <a:spLocks noChangeArrowheads="1"/>
          </p:cNvSpPr>
          <p:nvPr/>
        </p:nvSpPr>
        <p:spPr bwMode="auto">
          <a:xfrm>
            <a:off x="2360613" y="4579938"/>
            <a:ext cx="1296987" cy="523875"/>
          </a:xfrm>
          <a:prstGeom prst="rect">
            <a:avLst/>
          </a:prstGeom>
          <a:solidFill>
            <a:srgbClr val="FFEBFF"/>
          </a:solidFill>
          <a:ln w="9525">
            <a:solidFill>
              <a:srgbClr val="CC0000"/>
            </a:solidFill>
            <a:miter lim="800000"/>
            <a:headEnd type="none" w="sm" len="sm"/>
            <a:tailEnd type="none" w="sm" len="sm"/>
          </a:ln>
          <a:effectLst/>
        </p:spPr>
        <p:txBody>
          <a:bodyPr>
            <a:spAutoFit/>
          </a:bodyPr>
          <a:lstStyle/>
          <a:p>
            <a:pPr algn="ctr" eaLnBrk="1" hangingPunct="1">
              <a:spcBef>
                <a:spcPct val="50000"/>
              </a:spcBef>
              <a:defRPr/>
            </a:pPr>
            <a:r>
              <a:rPr lang="zh-CN" altLang="en-GB" sz="2800" b="1">
                <a:solidFill>
                  <a:srgbClr val="000000"/>
                </a:solidFill>
                <a:effectLst>
                  <a:outerShdw blurRad="38100" dist="38100" dir="2700000" algn="tl">
                    <a:srgbClr val="FFFFFF"/>
                  </a:outerShdw>
                </a:effectLst>
                <a:ea typeface="楷体_GB2312" pitchFamily="49" charset="-122"/>
              </a:rPr>
              <a:t>类类型</a:t>
            </a:r>
            <a:endParaRPr lang="zh-CN" altLang="en-US" sz="2800" b="1">
              <a:solidFill>
                <a:srgbClr val="000000"/>
              </a:solidFill>
              <a:effectLst>
                <a:outerShdw blurRad="38100" dist="38100" dir="2700000" algn="tl">
                  <a:srgbClr val="FFFFFF"/>
                </a:outerShdw>
              </a:effectLst>
              <a:ea typeface="楷体_GB2312" pitchFamily="49" charset="-122"/>
            </a:endParaRPr>
          </a:p>
        </p:txBody>
      </p:sp>
      <p:sp>
        <p:nvSpPr>
          <p:cNvPr id="155668" name="Line 20"/>
          <p:cNvSpPr>
            <a:spLocks noChangeShapeType="1"/>
          </p:cNvSpPr>
          <p:nvPr/>
        </p:nvSpPr>
        <p:spPr bwMode="auto">
          <a:xfrm>
            <a:off x="2936875" y="5084763"/>
            <a:ext cx="0" cy="431800"/>
          </a:xfrm>
          <a:prstGeom prst="line">
            <a:avLst/>
          </a:prstGeom>
          <a:noFill/>
          <a:ln w="38100">
            <a:solidFill>
              <a:srgbClr val="008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5669" name="Line 21"/>
          <p:cNvSpPr>
            <a:spLocks noChangeShapeType="1"/>
          </p:cNvSpPr>
          <p:nvPr/>
        </p:nvSpPr>
        <p:spPr bwMode="auto">
          <a:xfrm>
            <a:off x="4737100" y="5084763"/>
            <a:ext cx="0" cy="431800"/>
          </a:xfrm>
          <a:prstGeom prst="line">
            <a:avLst/>
          </a:prstGeom>
          <a:noFill/>
          <a:ln w="38100">
            <a:solidFill>
              <a:srgbClr val="008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pic>
        <p:nvPicPr>
          <p:cNvPr id="155670" name="Picture 22" descr="AG00090_"/>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3848100" y="4533900"/>
            <a:ext cx="304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55655"/>
                                        </p:tgtEl>
                                        <p:attrNameLst>
                                          <p:attrName>style.visibility</p:attrName>
                                        </p:attrNameLst>
                                      </p:cBhvr>
                                      <p:to>
                                        <p:strVal val="visible"/>
                                      </p:to>
                                    </p:set>
                                    <p:animEffect transition="in" filter="wipe(down)">
                                      <p:cBhvr>
                                        <p:cTn id="7" dur="580">
                                          <p:stCondLst>
                                            <p:cond delay="0"/>
                                          </p:stCondLst>
                                        </p:cTn>
                                        <p:tgtEl>
                                          <p:spTgt spid="155655"/>
                                        </p:tgtEl>
                                      </p:cBhvr>
                                    </p:animEffect>
                                    <p:anim calcmode="lin" valueType="num">
                                      <p:cBhvr>
                                        <p:cTn id="8" dur="1822" tmFilter="0,0; 0.14,0.36; 0.43,0.73; 0.71,0.91; 1.0,1.0">
                                          <p:stCondLst>
                                            <p:cond delay="0"/>
                                          </p:stCondLst>
                                        </p:cTn>
                                        <p:tgtEl>
                                          <p:spTgt spid="15565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565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565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565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565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5655"/>
                                        </p:tgtEl>
                                      </p:cBhvr>
                                      <p:to x="100000" y="60000"/>
                                    </p:animScale>
                                    <p:animScale>
                                      <p:cBhvr>
                                        <p:cTn id="14" dur="166" decel="50000">
                                          <p:stCondLst>
                                            <p:cond delay="676"/>
                                          </p:stCondLst>
                                        </p:cTn>
                                        <p:tgtEl>
                                          <p:spTgt spid="155655"/>
                                        </p:tgtEl>
                                      </p:cBhvr>
                                      <p:to x="100000" y="100000"/>
                                    </p:animScale>
                                    <p:animScale>
                                      <p:cBhvr>
                                        <p:cTn id="15" dur="26">
                                          <p:stCondLst>
                                            <p:cond delay="1312"/>
                                          </p:stCondLst>
                                        </p:cTn>
                                        <p:tgtEl>
                                          <p:spTgt spid="155655"/>
                                        </p:tgtEl>
                                      </p:cBhvr>
                                      <p:to x="100000" y="80000"/>
                                    </p:animScale>
                                    <p:animScale>
                                      <p:cBhvr>
                                        <p:cTn id="16" dur="166" decel="50000">
                                          <p:stCondLst>
                                            <p:cond delay="1338"/>
                                          </p:stCondLst>
                                        </p:cTn>
                                        <p:tgtEl>
                                          <p:spTgt spid="155655"/>
                                        </p:tgtEl>
                                      </p:cBhvr>
                                      <p:to x="100000" y="100000"/>
                                    </p:animScale>
                                    <p:animScale>
                                      <p:cBhvr>
                                        <p:cTn id="17" dur="26">
                                          <p:stCondLst>
                                            <p:cond delay="1642"/>
                                          </p:stCondLst>
                                        </p:cTn>
                                        <p:tgtEl>
                                          <p:spTgt spid="155655"/>
                                        </p:tgtEl>
                                      </p:cBhvr>
                                      <p:to x="100000" y="90000"/>
                                    </p:animScale>
                                    <p:animScale>
                                      <p:cBhvr>
                                        <p:cTn id="18" dur="166" decel="50000">
                                          <p:stCondLst>
                                            <p:cond delay="1668"/>
                                          </p:stCondLst>
                                        </p:cTn>
                                        <p:tgtEl>
                                          <p:spTgt spid="155655"/>
                                        </p:tgtEl>
                                      </p:cBhvr>
                                      <p:to x="100000" y="100000"/>
                                    </p:animScale>
                                    <p:animScale>
                                      <p:cBhvr>
                                        <p:cTn id="19" dur="26">
                                          <p:stCondLst>
                                            <p:cond delay="1808"/>
                                          </p:stCondLst>
                                        </p:cTn>
                                        <p:tgtEl>
                                          <p:spTgt spid="155655"/>
                                        </p:tgtEl>
                                      </p:cBhvr>
                                      <p:to x="100000" y="95000"/>
                                    </p:animScale>
                                    <p:animScale>
                                      <p:cBhvr>
                                        <p:cTn id="20" dur="166" decel="50000">
                                          <p:stCondLst>
                                            <p:cond delay="1834"/>
                                          </p:stCondLst>
                                        </p:cTn>
                                        <p:tgtEl>
                                          <p:spTgt spid="15565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565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5666"/>
                                        </p:tgtEl>
                                        <p:attrNameLst>
                                          <p:attrName>style.visibility</p:attrName>
                                        </p:attrNameLst>
                                      </p:cBhvr>
                                      <p:to>
                                        <p:strVal val="visible"/>
                                      </p:to>
                                    </p:set>
                                  </p:childTnLst>
                                </p:cTn>
                              </p:par>
                            </p:childTnLst>
                          </p:cTn>
                        </p:par>
                        <p:par>
                          <p:cTn id="29" fill="hold">
                            <p:stCondLst>
                              <p:cond delay="0"/>
                            </p:stCondLst>
                            <p:childTnLst>
                              <p:par>
                                <p:cTn id="30" presetID="12" presetClass="entr" presetSubtype="1" fill="hold" nodeType="afterEffect">
                                  <p:stCondLst>
                                    <p:cond delay="0"/>
                                  </p:stCondLst>
                                  <p:childTnLst>
                                    <p:set>
                                      <p:cBhvr>
                                        <p:cTn id="31" dur="1" fill="hold">
                                          <p:stCondLst>
                                            <p:cond delay="0"/>
                                          </p:stCondLst>
                                        </p:cTn>
                                        <p:tgtEl>
                                          <p:spTgt spid="155668"/>
                                        </p:tgtEl>
                                        <p:attrNameLst>
                                          <p:attrName>style.visibility</p:attrName>
                                        </p:attrNameLst>
                                      </p:cBhvr>
                                      <p:to>
                                        <p:strVal val="visible"/>
                                      </p:to>
                                    </p:set>
                                    <p:animEffect transition="in" filter="slide(fromTop)">
                                      <p:cBhvr>
                                        <p:cTn id="32" dur="500"/>
                                        <p:tgtEl>
                                          <p:spTgt spid="155668"/>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5665"/>
                                        </p:tgtEl>
                                        <p:attrNameLst>
                                          <p:attrName>style.visibility</p:attrName>
                                        </p:attrNameLst>
                                      </p:cBhvr>
                                      <p:to>
                                        <p:strVal val="visible"/>
                                      </p:to>
                                    </p:set>
                                  </p:childTnLst>
                                </p:cTn>
                              </p:par>
                            </p:childTnLst>
                          </p:cTn>
                        </p:par>
                        <p:par>
                          <p:cTn id="37" fill="hold">
                            <p:stCondLst>
                              <p:cond delay="0"/>
                            </p:stCondLst>
                            <p:childTnLst>
                              <p:par>
                                <p:cTn id="38" presetID="12" presetClass="entr" presetSubtype="1" fill="hold" nodeType="afterEffect">
                                  <p:stCondLst>
                                    <p:cond delay="0"/>
                                  </p:stCondLst>
                                  <p:childTnLst>
                                    <p:set>
                                      <p:cBhvr>
                                        <p:cTn id="39" dur="1" fill="hold">
                                          <p:stCondLst>
                                            <p:cond delay="0"/>
                                          </p:stCondLst>
                                        </p:cTn>
                                        <p:tgtEl>
                                          <p:spTgt spid="155669"/>
                                        </p:tgtEl>
                                        <p:attrNameLst>
                                          <p:attrName>style.visibility</p:attrName>
                                        </p:attrNameLst>
                                      </p:cBhvr>
                                      <p:to>
                                        <p:strVal val="visible"/>
                                      </p:to>
                                    </p:set>
                                    <p:animEffect transition="in" filter="slide(fromTop)">
                                      <p:cBhvr>
                                        <p:cTn id="40" dur="500"/>
                                        <p:tgtEl>
                                          <p:spTgt spid="155669"/>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499"/>
                                          </p:stCondLst>
                                        </p:cTn>
                                        <p:tgtEl>
                                          <p:spTgt spid="1556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6" grpId="0" animBg="1"/>
      <p:bldP spid="155665" grpId="0" animBg="1"/>
      <p:bldP spid="155666" grpId="0" animBg="1"/>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3490" name="Rectangle 3"/>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endParaRPr lang="zh-CN" altLang="en-US" sz="1800"/>
          </a:p>
        </p:txBody>
      </p:sp>
      <p:pic>
        <p:nvPicPr>
          <p:cNvPr id="63491" name="Picture 4"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7102" name="Text Box 14"/>
          <p:cNvSpPr txBox="1">
            <a:spLocks noChangeArrowheads="1"/>
          </p:cNvSpPr>
          <p:nvPr/>
        </p:nvSpPr>
        <p:spPr bwMode="auto">
          <a:xfrm>
            <a:off x="849313" y="984250"/>
            <a:ext cx="7129462" cy="5613400"/>
          </a:xfrm>
          <a:prstGeom prst="rect">
            <a:avLst/>
          </a:prstGeom>
          <a:solidFill>
            <a:srgbClr val="FFFFEB"/>
          </a:solidFill>
          <a:ln>
            <a:noFill/>
          </a:ln>
          <a:effectLst/>
          <a:extLst>
            <a:ext uri="{91240B29-F687-4F45-9708-019B960494DF}">
              <a14:hiddenLine xmlns:a14="http://schemas.microsoft.com/office/drawing/2010/main" w="9525">
                <a:solidFill>
                  <a:srgbClr val="008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80000"/>
              </a:lnSpc>
              <a:spcBef>
                <a:spcPct val="0"/>
              </a:spcBef>
              <a:buClrTx/>
              <a:buSzTx/>
              <a:buFontTx/>
              <a:buNone/>
            </a:pPr>
            <a:r>
              <a:rPr lang="en-US" altLang="zh-CN" sz="2600" b="1">
                <a:solidFill>
                  <a:srgbClr val="0000FF"/>
                </a:solidFill>
                <a:latin typeface="Times New Roman" panose="02020603050405020304" pitchFamily="18" charset="0"/>
              </a:rPr>
              <a:t>class</a:t>
            </a:r>
            <a:r>
              <a:rPr lang="en-US" altLang="zh-CN" sz="2600" b="1">
                <a:latin typeface="Times New Roman" panose="02020603050405020304" pitchFamily="18" charset="0"/>
              </a:rPr>
              <a:t> Person{</a:t>
            </a:r>
            <a:endParaRPr lang="en-US" altLang="zh-CN" sz="2600" b="1">
              <a:latin typeface="Times New Roman" panose="02020603050405020304" pitchFamily="18" charset="0"/>
            </a:endParaRPr>
          </a:p>
          <a:p>
            <a:pPr eaLnBrk="1" hangingPunct="1">
              <a:lnSpc>
                <a:spcPct val="80000"/>
              </a:lnSpc>
              <a:spcBef>
                <a:spcPct val="0"/>
              </a:spcBef>
              <a:buClrTx/>
              <a:buSzTx/>
              <a:buFontTx/>
              <a:buNone/>
            </a:pPr>
            <a:r>
              <a:rPr lang="en-US" altLang="zh-CN" sz="2600" b="1">
                <a:solidFill>
                  <a:srgbClr val="0000FF"/>
                </a:solidFill>
                <a:latin typeface="Times New Roman" panose="02020603050405020304" pitchFamily="18" charset="0"/>
              </a:rPr>
              <a:t>public</a:t>
            </a:r>
            <a:r>
              <a:rPr lang="en-US" altLang="zh-CN" sz="2600" b="1">
                <a:latin typeface="Times New Roman" panose="02020603050405020304" pitchFamily="18" charset="0"/>
              </a:rPr>
              <a:t>:</a:t>
            </a:r>
            <a:endParaRPr lang="en-US" altLang="zh-CN" sz="2600" b="1">
              <a:latin typeface="Times New Roman" panose="02020603050405020304" pitchFamily="18" charset="0"/>
            </a:endParaRPr>
          </a:p>
          <a:p>
            <a:pPr eaLnBrk="1" hangingPunct="1">
              <a:lnSpc>
                <a:spcPct val="80000"/>
              </a:lnSpc>
              <a:spcBef>
                <a:spcPct val="0"/>
              </a:spcBef>
              <a:buClrTx/>
              <a:buSzTx/>
              <a:buFontTx/>
              <a:buNone/>
            </a:pPr>
            <a:r>
              <a:rPr lang="en-US" altLang="zh-CN" sz="2600" b="1">
                <a:latin typeface="Times New Roman" panose="02020603050405020304" pitchFamily="18" charset="0"/>
              </a:rPr>
              <a:t>     Person(string n)  {  name=n;  }</a:t>
            </a:r>
            <a:endParaRPr lang="en-US" altLang="zh-CN" sz="2600" b="1">
              <a:latin typeface="Times New Roman" panose="02020603050405020304" pitchFamily="18" charset="0"/>
            </a:endParaRPr>
          </a:p>
          <a:p>
            <a:pPr eaLnBrk="1" hangingPunct="1">
              <a:lnSpc>
                <a:spcPct val="80000"/>
              </a:lnSpc>
              <a:spcBef>
                <a:spcPct val="0"/>
              </a:spcBef>
              <a:buClrTx/>
              <a:buSzTx/>
              <a:buFontTx/>
              <a:buNone/>
            </a:pPr>
            <a:r>
              <a:rPr lang="en-US" altLang="zh-CN" sz="2600" b="1">
                <a:latin typeface="Times New Roman" panose="02020603050405020304" pitchFamily="18" charset="0"/>
              </a:rPr>
              <a:t>     </a:t>
            </a:r>
            <a:r>
              <a:rPr lang="en-US" altLang="zh-CN" sz="2600" b="1">
                <a:solidFill>
                  <a:srgbClr val="0000FF"/>
                </a:solidFill>
                <a:latin typeface="Times New Roman" panose="02020603050405020304" pitchFamily="18" charset="0"/>
              </a:rPr>
              <a:t>void</a:t>
            </a:r>
            <a:r>
              <a:rPr lang="en-US" altLang="zh-CN" sz="2600" b="1">
                <a:latin typeface="Times New Roman" panose="02020603050405020304" pitchFamily="18" charset="0"/>
              </a:rPr>
              <a:t> printname( ){  cout&lt;&lt;name&lt;&lt;endl; }</a:t>
            </a:r>
            <a:endParaRPr lang="en-US" altLang="zh-CN" sz="2600" b="1">
              <a:latin typeface="Times New Roman" panose="02020603050405020304" pitchFamily="18" charset="0"/>
            </a:endParaRPr>
          </a:p>
          <a:p>
            <a:pPr eaLnBrk="1" hangingPunct="1">
              <a:lnSpc>
                <a:spcPct val="80000"/>
              </a:lnSpc>
              <a:spcBef>
                <a:spcPct val="0"/>
              </a:spcBef>
              <a:buClrTx/>
              <a:buSzTx/>
              <a:buFontTx/>
              <a:buNone/>
            </a:pPr>
            <a:r>
              <a:rPr lang="en-US" altLang="zh-CN" sz="2600" b="1">
                <a:solidFill>
                  <a:srgbClr val="0000FF"/>
                </a:solidFill>
                <a:latin typeface="Times New Roman" panose="02020603050405020304" pitchFamily="18" charset="0"/>
              </a:rPr>
              <a:t>private</a:t>
            </a:r>
            <a:r>
              <a:rPr lang="en-US" altLang="zh-CN" sz="2600" b="1">
                <a:latin typeface="Times New Roman" panose="02020603050405020304" pitchFamily="18" charset="0"/>
              </a:rPr>
              <a:t>:</a:t>
            </a:r>
            <a:endParaRPr lang="en-US" altLang="zh-CN" sz="2600" b="1">
              <a:latin typeface="Times New Roman" panose="02020603050405020304" pitchFamily="18" charset="0"/>
            </a:endParaRPr>
          </a:p>
          <a:p>
            <a:pPr eaLnBrk="1" hangingPunct="1">
              <a:lnSpc>
                <a:spcPct val="80000"/>
              </a:lnSpc>
              <a:spcBef>
                <a:spcPct val="0"/>
              </a:spcBef>
              <a:buClrTx/>
              <a:buSzTx/>
              <a:buFontTx/>
              <a:buNone/>
            </a:pPr>
            <a:r>
              <a:rPr lang="en-US" altLang="zh-CN" sz="2600" b="1">
                <a:latin typeface="Times New Roman" panose="02020603050405020304" pitchFamily="18" charset="0"/>
              </a:rPr>
              <a:t>     string name;</a:t>
            </a:r>
            <a:endParaRPr lang="en-US" altLang="zh-CN" sz="2600" b="1">
              <a:latin typeface="Times New Roman" panose="02020603050405020304" pitchFamily="18" charset="0"/>
            </a:endParaRPr>
          </a:p>
          <a:p>
            <a:pPr eaLnBrk="1" hangingPunct="1">
              <a:lnSpc>
                <a:spcPct val="80000"/>
              </a:lnSpc>
              <a:spcBef>
                <a:spcPct val="0"/>
              </a:spcBef>
              <a:buClrTx/>
              <a:buSzTx/>
              <a:buFontTx/>
              <a:buNone/>
            </a:pPr>
            <a:r>
              <a:rPr lang="en-US" altLang="zh-CN" sz="2600" b="1">
                <a:latin typeface="Times New Roman" panose="02020603050405020304" pitchFamily="18" charset="0"/>
              </a:rPr>
              <a:t>};</a:t>
            </a:r>
            <a:endParaRPr lang="en-US" altLang="zh-CN" sz="2600" b="1">
              <a:latin typeface="Times New Roman" panose="02020603050405020304" pitchFamily="18" charset="0"/>
            </a:endParaRPr>
          </a:p>
          <a:p>
            <a:pPr eaLnBrk="1" hangingPunct="1">
              <a:lnSpc>
                <a:spcPct val="80000"/>
              </a:lnSpc>
              <a:spcBef>
                <a:spcPct val="0"/>
              </a:spcBef>
              <a:buClrTx/>
              <a:buSzTx/>
              <a:buFontTx/>
              <a:buNone/>
            </a:pPr>
            <a:endParaRPr lang="en-US" altLang="zh-CN" sz="2600" b="1">
              <a:latin typeface="Times New Roman" panose="02020603050405020304" pitchFamily="18" charset="0"/>
            </a:endParaRPr>
          </a:p>
          <a:p>
            <a:pPr eaLnBrk="1" hangingPunct="1">
              <a:lnSpc>
                <a:spcPct val="80000"/>
              </a:lnSpc>
              <a:spcBef>
                <a:spcPct val="0"/>
              </a:spcBef>
              <a:buClrTx/>
              <a:buSzTx/>
              <a:buFontTx/>
              <a:buNone/>
            </a:pPr>
            <a:r>
              <a:rPr lang="en-US" altLang="zh-CN" sz="2600" b="1">
                <a:solidFill>
                  <a:srgbClr val="0000FF"/>
                </a:solidFill>
                <a:latin typeface="Times New Roman" panose="02020603050405020304" pitchFamily="18" charset="0"/>
              </a:rPr>
              <a:t>void</a:t>
            </a:r>
            <a:r>
              <a:rPr lang="en-US" altLang="zh-CN" sz="2600" b="1">
                <a:latin typeface="Times New Roman" panose="02020603050405020304" pitchFamily="18" charset="0"/>
              </a:rPr>
              <a:t> f(Person s){  s.printname ( ) ; }</a:t>
            </a:r>
            <a:endParaRPr lang="en-US" altLang="zh-CN" sz="2600" b="1">
              <a:latin typeface="Times New Roman" panose="02020603050405020304" pitchFamily="18" charset="0"/>
            </a:endParaRPr>
          </a:p>
          <a:p>
            <a:pPr eaLnBrk="1" hangingPunct="1">
              <a:lnSpc>
                <a:spcPct val="80000"/>
              </a:lnSpc>
              <a:spcBef>
                <a:spcPct val="0"/>
              </a:spcBef>
              <a:buClrTx/>
              <a:buSzTx/>
              <a:buFontTx/>
              <a:buNone/>
            </a:pPr>
            <a:endParaRPr lang="en-US" altLang="zh-CN" sz="2600" b="1">
              <a:latin typeface="Times New Roman" panose="02020603050405020304" pitchFamily="18" charset="0"/>
            </a:endParaRPr>
          </a:p>
          <a:p>
            <a:pPr eaLnBrk="1" hangingPunct="1">
              <a:lnSpc>
                <a:spcPct val="80000"/>
              </a:lnSpc>
              <a:spcBef>
                <a:spcPct val="0"/>
              </a:spcBef>
              <a:buClrTx/>
              <a:buSzTx/>
              <a:buFontTx/>
              <a:buNone/>
            </a:pPr>
            <a:r>
              <a:rPr lang="en-US" altLang="zh-CN" sz="2600" b="1">
                <a:solidFill>
                  <a:srgbClr val="0000FF"/>
                </a:solidFill>
                <a:latin typeface="Times New Roman" panose="02020603050405020304" pitchFamily="18" charset="0"/>
              </a:rPr>
              <a:t>void</a:t>
            </a:r>
            <a:r>
              <a:rPr lang="en-US" altLang="zh-CN" sz="2600" b="1">
                <a:latin typeface="Times New Roman" panose="02020603050405020304" pitchFamily="18" charset="0"/>
              </a:rPr>
              <a:t> main()</a:t>
            </a:r>
            <a:endParaRPr lang="en-US" altLang="zh-CN" sz="2600" b="1">
              <a:latin typeface="Times New Roman" panose="02020603050405020304" pitchFamily="18" charset="0"/>
            </a:endParaRPr>
          </a:p>
          <a:p>
            <a:pPr eaLnBrk="1" hangingPunct="1">
              <a:lnSpc>
                <a:spcPct val="80000"/>
              </a:lnSpc>
              <a:spcBef>
                <a:spcPct val="0"/>
              </a:spcBef>
              <a:buClrTx/>
              <a:buSzTx/>
              <a:buFontTx/>
              <a:buNone/>
            </a:pPr>
            <a:r>
              <a:rPr lang="en-US" altLang="zh-CN" sz="2600" b="1">
                <a:latin typeface="Times New Roman" panose="02020603050405020304" pitchFamily="18" charset="0"/>
              </a:rPr>
              <a:t>{    Person p1("zhang");</a:t>
            </a:r>
            <a:endParaRPr lang="en-US" altLang="zh-CN" sz="2600" b="1">
              <a:latin typeface="Times New Roman" panose="02020603050405020304" pitchFamily="18" charset="0"/>
            </a:endParaRPr>
          </a:p>
          <a:p>
            <a:pPr eaLnBrk="1" hangingPunct="1">
              <a:spcBef>
                <a:spcPct val="0"/>
              </a:spcBef>
              <a:buClrTx/>
              <a:buSzTx/>
              <a:buFontTx/>
              <a:buNone/>
            </a:pPr>
            <a:r>
              <a:rPr lang="en-US" altLang="zh-CN" sz="2600" b="1">
                <a:latin typeface="Times New Roman" panose="02020603050405020304" pitchFamily="18" charset="0"/>
              </a:rPr>
              <a:t>      f(p1); </a:t>
            </a:r>
            <a:endParaRPr lang="en-US" altLang="zh-CN" sz="2600" b="1">
              <a:latin typeface="Times New Roman" panose="02020603050405020304" pitchFamily="18" charset="0"/>
            </a:endParaRPr>
          </a:p>
          <a:p>
            <a:pPr eaLnBrk="1" hangingPunct="1">
              <a:lnSpc>
                <a:spcPct val="120000"/>
              </a:lnSpc>
              <a:spcBef>
                <a:spcPct val="0"/>
              </a:spcBef>
              <a:buClrTx/>
              <a:buSzTx/>
              <a:buFontTx/>
              <a:buNone/>
            </a:pPr>
            <a:r>
              <a:rPr lang="en-US" altLang="zh-CN" sz="2600" b="1">
                <a:latin typeface="Times New Roman" panose="02020603050405020304" pitchFamily="18" charset="0"/>
              </a:rPr>
              <a:t>      string p2="wang";</a:t>
            </a:r>
            <a:endParaRPr lang="en-US" altLang="zh-CN" sz="2600" b="1">
              <a:latin typeface="Times New Roman" panose="02020603050405020304" pitchFamily="18" charset="0"/>
            </a:endParaRPr>
          </a:p>
          <a:p>
            <a:pPr eaLnBrk="1" hangingPunct="1">
              <a:spcBef>
                <a:spcPct val="0"/>
              </a:spcBef>
              <a:buClrTx/>
              <a:buSzTx/>
              <a:buFontTx/>
              <a:buNone/>
            </a:pPr>
            <a:r>
              <a:rPr lang="en-US" altLang="zh-CN" sz="2600" b="1">
                <a:latin typeface="Times New Roman" panose="02020603050405020304" pitchFamily="18" charset="0"/>
              </a:rPr>
              <a:t>      f(p2);  </a:t>
            </a:r>
            <a:endParaRPr lang="en-US" altLang="zh-CN" sz="2600" b="1">
              <a:latin typeface="Times New Roman" panose="02020603050405020304" pitchFamily="18" charset="0"/>
            </a:endParaRPr>
          </a:p>
          <a:p>
            <a:pPr eaLnBrk="1" hangingPunct="1">
              <a:lnSpc>
                <a:spcPct val="80000"/>
              </a:lnSpc>
              <a:spcBef>
                <a:spcPct val="0"/>
              </a:spcBef>
              <a:buClrTx/>
              <a:buSzTx/>
              <a:buFontTx/>
              <a:buNone/>
            </a:pPr>
            <a:r>
              <a:rPr lang="en-US" altLang="zh-CN" sz="2600" b="1">
                <a:latin typeface="Times New Roman" panose="02020603050405020304" pitchFamily="18" charset="0"/>
              </a:rPr>
              <a:t>}</a:t>
            </a:r>
            <a:endParaRPr lang="zh-CN" altLang="en-US" sz="2600" b="1">
              <a:latin typeface="Times New Roman" panose="02020603050405020304" pitchFamily="18" charset="0"/>
            </a:endParaRPr>
          </a:p>
        </p:txBody>
      </p:sp>
      <p:sp>
        <p:nvSpPr>
          <p:cNvPr id="217104" name="Rectangle 16"/>
          <p:cNvSpPr>
            <a:spLocks noGrp="1" noChangeArrowheads="1"/>
          </p:cNvSpPr>
          <p:nvPr>
            <p:ph type="title"/>
          </p:nvPr>
        </p:nvSpPr>
        <p:spPr>
          <a:xfrm>
            <a:off x="1136650" y="188913"/>
            <a:ext cx="7939088" cy="690562"/>
          </a:xfrm>
          <a:blipFill dpi="0" rotWithShape="1">
            <a:blip r:embed="rId2"/>
            <a:srcRect/>
            <a:tile tx="0" ty="0" sx="100000" sy="100000" flip="none" algn="tl"/>
          </a:blipFill>
          <a:ln cap="flat" algn="ctr">
            <a:solidFill>
              <a:schemeClr val="folHlink"/>
            </a:solidFill>
            <a:miter lim="800000"/>
          </a:ln>
          <a:effectLst>
            <a:outerShdw dist="107763" dir="2700000" algn="ctr" rotWithShape="0">
              <a:schemeClr val="bg2">
                <a:alpha val="50000"/>
              </a:schemeClr>
            </a:outerShdw>
          </a:effectLst>
        </p:spPr>
        <p:txBody>
          <a:bodyPr/>
          <a:lstStyle/>
          <a:p>
            <a:pPr algn="ctr" eaLnBrk="1" hangingPunct="1">
              <a:lnSpc>
                <a:spcPct val="110000"/>
              </a:lnSpc>
              <a:defRPr/>
            </a:pPr>
            <a:r>
              <a:rPr lang="en-GB" altLang="zh-CN"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5</a:t>
            </a:r>
            <a:r>
              <a:rPr lang="zh-CN" altLang="en-GB"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 类类型和基本数据类型的转换</a:t>
            </a:r>
            <a:endPar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217105" name="Text Box 17"/>
          <p:cNvSpPr txBox="1">
            <a:spLocks noChangeArrowheads="1"/>
          </p:cNvSpPr>
          <p:nvPr/>
        </p:nvSpPr>
        <p:spPr bwMode="auto">
          <a:xfrm>
            <a:off x="4592638" y="1196975"/>
            <a:ext cx="5040312" cy="425450"/>
          </a:xfrm>
          <a:prstGeom prst="rect">
            <a:avLst/>
          </a:prstGeom>
          <a:solidFill>
            <a:schemeClr val="bg1"/>
          </a:solidFill>
          <a:ln w="38100"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400" b="1"/>
              <a:t>//</a:t>
            </a:r>
            <a:r>
              <a:rPr lang="zh-CN" altLang="en-US" sz="2400" b="1"/>
              <a:t>转换</a:t>
            </a:r>
            <a:r>
              <a:rPr lang="zh-CN" altLang="en-GB" sz="2400" b="1"/>
              <a:t>构造函数 </a:t>
            </a:r>
            <a:r>
              <a:rPr lang="en-US" altLang="zh-CN" sz="2400" b="1"/>
              <a:t>string-&gt;Person</a:t>
            </a:r>
            <a:endParaRPr lang="en-US" altLang="zh-CN" sz="2400" b="1"/>
          </a:p>
        </p:txBody>
      </p:sp>
      <p:sp>
        <p:nvSpPr>
          <p:cNvPr id="217106" name="Text Box 18"/>
          <p:cNvSpPr txBox="1">
            <a:spLocks noChangeArrowheads="1"/>
          </p:cNvSpPr>
          <p:nvPr/>
        </p:nvSpPr>
        <p:spPr bwMode="auto">
          <a:xfrm>
            <a:off x="4017963" y="3141663"/>
            <a:ext cx="5688012" cy="425450"/>
          </a:xfrm>
          <a:prstGeom prst="rect">
            <a:avLst/>
          </a:prstGeom>
          <a:solidFill>
            <a:schemeClr val="bg1"/>
          </a:solidFill>
          <a:ln w="38100"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400" b="1"/>
              <a:t>//</a:t>
            </a:r>
            <a:r>
              <a:rPr lang="zh-CN" altLang="en-US" sz="2400" b="1"/>
              <a:t>注意：</a:t>
            </a:r>
            <a:r>
              <a:rPr lang="en-US" altLang="zh-CN" sz="2400" b="1"/>
              <a:t>f</a:t>
            </a:r>
            <a:r>
              <a:rPr lang="zh-CN" altLang="en-GB" sz="2400" b="1"/>
              <a:t>函数的参数类型为</a:t>
            </a:r>
            <a:r>
              <a:rPr lang="en-US" altLang="zh-CN" sz="2400" b="1"/>
              <a:t>Person</a:t>
            </a:r>
            <a:r>
              <a:rPr lang="zh-CN" altLang="en-US" sz="2400" b="1"/>
              <a:t>类</a:t>
            </a:r>
            <a:endParaRPr lang="zh-CN" altLang="en-US" sz="2400" b="1"/>
          </a:p>
        </p:txBody>
      </p:sp>
      <p:sp>
        <p:nvSpPr>
          <p:cNvPr id="217107" name="Line 19"/>
          <p:cNvSpPr>
            <a:spLocks noChangeShapeType="1"/>
          </p:cNvSpPr>
          <p:nvPr/>
        </p:nvSpPr>
        <p:spPr bwMode="auto">
          <a:xfrm flipH="1">
            <a:off x="3081338" y="1412875"/>
            <a:ext cx="1511300" cy="0"/>
          </a:xfrm>
          <a:prstGeom prst="line">
            <a:avLst/>
          </a:prstGeom>
          <a:noFill/>
          <a:ln w="38100">
            <a:solidFill>
              <a:srgbClr val="CC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7108" name="Line 20"/>
          <p:cNvSpPr>
            <a:spLocks noChangeShapeType="1"/>
          </p:cNvSpPr>
          <p:nvPr/>
        </p:nvSpPr>
        <p:spPr bwMode="auto">
          <a:xfrm>
            <a:off x="3081338" y="1412875"/>
            <a:ext cx="0" cy="360363"/>
          </a:xfrm>
          <a:prstGeom prst="line">
            <a:avLst/>
          </a:prstGeom>
          <a:noFill/>
          <a:ln w="38100">
            <a:solidFill>
              <a:srgbClr val="CC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7109" name="Line 21"/>
          <p:cNvSpPr>
            <a:spLocks noChangeShapeType="1"/>
          </p:cNvSpPr>
          <p:nvPr/>
        </p:nvSpPr>
        <p:spPr bwMode="auto">
          <a:xfrm flipH="1">
            <a:off x="2505075" y="3355975"/>
            <a:ext cx="1511300" cy="0"/>
          </a:xfrm>
          <a:prstGeom prst="line">
            <a:avLst/>
          </a:prstGeom>
          <a:noFill/>
          <a:ln w="38100">
            <a:solidFill>
              <a:srgbClr val="CC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7110" name="Line 22"/>
          <p:cNvSpPr>
            <a:spLocks noChangeShapeType="1"/>
          </p:cNvSpPr>
          <p:nvPr/>
        </p:nvSpPr>
        <p:spPr bwMode="auto">
          <a:xfrm>
            <a:off x="2505075" y="3355975"/>
            <a:ext cx="0" cy="360363"/>
          </a:xfrm>
          <a:prstGeom prst="line">
            <a:avLst/>
          </a:prstGeom>
          <a:noFill/>
          <a:ln w="38100">
            <a:solidFill>
              <a:srgbClr val="CC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7111" name="Text Box 23"/>
          <p:cNvSpPr txBox="1">
            <a:spLocks noChangeArrowheads="1"/>
          </p:cNvSpPr>
          <p:nvPr/>
        </p:nvSpPr>
        <p:spPr bwMode="auto">
          <a:xfrm>
            <a:off x="3729038" y="4941888"/>
            <a:ext cx="5976937" cy="425450"/>
          </a:xfrm>
          <a:prstGeom prst="rect">
            <a:avLst/>
          </a:prstGeom>
          <a:solidFill>
            <a:schemeClr val="bg1"/>
          </a:solidFill>
          <a:ln w="38100"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400" b="1"/>
              <a:t>//</a:t>
            </a:r>
            <a:r>
              <a:rPr lang="zh-CN" altLang="en-US" sz="2400" b="1"/>
              <a:t>不需类型转换，</a:t>
            </a:r>
            <a:r>
              <a:rPr lang="en-US" altLang="zh-CN" sz="2400" b="1"/>
              <a:t>p1</a:t>
            </a:r>
            <a:r>
              <a:rPr lang="zh-CN" altLang="en-US" sz="2400" b="1"/>
              <a:t>本身既为</a:t>
            </a:r>
            <a:r>
              <a:rPr lang="en-US" altLang="zh-CN" sz="2400" b="1"/>
              <a:t>Person</a:t>
            </a:r>
            <a:r>
              <a:rPr lang="zh-CN" altLang="en-US" sz="2400" b="1"/>
              <a:t>类型</a:t>
            </a:r>
            <a:endParaRPr lang="zh-CN" altLang="en-US" sz="2400" b="1"/>
          </a:p>
        </p:txBody>
      </p:sp>
      <p:sp>
        <p:nvSpPr>
          <p:cNvPr id="217112" name="Text Box 24"/>
          <p:cNvSpPr txBox="1">
            <a:spLocks noChangeArrowheads="1"/>
          </p:cNvSpPr>
          <p:nvPr/>
        </p:nvSpPr>
        <p:spPr bwMode="auto">
          <a:xfrm>
            <a:off x="2505075" y="5849938"/>
            <a:ext cx="7200900" cy="425450"/>
          </a:xfrm>
          <a:prstGeom prst="rect">
            <a:avLst/>
          </a:prstGeom>
          <a:solidFill>
            <a:schemeClr val="bg1"/>
          </a:solidFill>
          <a:ln w="38100"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400" b="1"/>
              <a:t>//</a:t>
            </a:r>
            <a:r>
              <a:rPr lang="zh-CN" altLang="en-US" sz="2400" b="1"/>
              <a:t>隐式调用转换构造函数，将</a:t>
            </a:r>
            <a:r>
              <a:rPr lang="en-US" altLang="zh-CN" sz="2400" b="1"/>
              <a:t>p2</a:t>
            </a:r>
            <a:r>
              <a:rPr lang="zh-CN" altLang="en-US" sz="2400" b="1"/>
              <a:t>转换为</a:t>
            </a:r>
            <a:r>
              <a:rPr lang="en-US" altLang="zh-CN" sz="2400" b="1"/>
              <a:t>Person</a:t>
            </a:r>
            <a:r>
              <a:rPr lang="zh-CN" altLang="en-US" sz="2400" b="1"/>
              <a:t>类型</a:t>
            </a:r>
            <a:endParaRPr lang="zh-CN" altLang="en-US" sz="2400" b="1"/>
          </a:p>
        </p:txBody>
      </p:sp>
      <p:sp>
        <p:nvSpPr>
          <p:cNvPr id="217113" name="Text Box 25"/>
          <p:cNvSpPr txBox="1">
            <a:spLocks noChangeArrowheads="1"/>
          </p:cNvSpPr>
          <p:nvPr/>
        </p:nvSpPr>
        <p:spPr bwMode="auto">
          <a:xfrm>
            <a:off x="4664075" y="4365625"/>
            <a:ext cx="2736850" cy="425450"/>
          </a:xfrm>
          <a:prstGeom prst="rect">
            <a:avLst/>
          </a:prstGeom>
          <a:solidFill>
            <a:schemeClr val="bg1"/>
          </a:solidFill>
          <a:ln w="38100"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400" b="1"/>
              <a:t>//</a:t>
            </a:r>
            <a:r>
              <a:rPr lang="zh-CN" altLang="en-US" sz="2400" b="1"/>
              <a:t>调用构造函数</a:t>
            </a:r>
            <a:endParaRPr lang="zh-CN" altLang="en-US" sz="2400" b="1"/>
          </a:p>
        </p:txBody>
      </p:sp>
      <p:pic>
        <p:nvPicPr>
          <p:cNvPr id="217116" name="Picture 28"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469669">
            <a:off x="303213" y="2747963"/>
            <a:ext cx="938212"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7115" name="Text Box 27" descr="蓝色面巾纸"/>
          <p:cNvSpPr txBox="1">
            <a:spLocks noChangeArrowheads="1"/>
          </p:cNvSpPr>
          <p:nvPr/>
        </p:nvSpPr>
        <p:spPr bwMode="auto">
          <a:xfrm>
            <a:off x="758825" y="2074863"/>
            <a:ext cx="9001125" cy="4425950"/>
          </a:xfrm>
          <a:prstGeom prst="rect">
            <a:avLst/>
          </a:prstGeom>
          <a:blipFill dpi="0" rotWithShape="1">
            <a:blip r:embed="rId2"/>
            <a:srcRect/>
            <a:tile tx="0" ty="0" sx="100000" sy="100000" flip="none" algn="tl"/>
          </a:blipFill>
          <a:ln w="76200">
            <a:solidFill>
              <a:schemeClr val="folHlink"/>
            </a:solidFill>
            <a:miter lim="800000"/>
            <a:headEnd type="none" w="sm" len="sm"/>
            <a:tailEnd type="none" w="sm" len="sm"/>
          </a:ln>
          <a:effectLst/>
        </p:spPr>
        <p:txBody>
          <a:bodyPr lIns="180000" tIns="180000" rIns="180000" bIns="180000">
            <a:spAutoFit/>
          </a:bodyPr>
          <a:lstStyle/>
          <a:p>
            <a:pPr eaLnBrk="1" hangingPunct="1">
              <a:spcBef>
                <a:spcPct val="50000"/>
              </a:spcBef>
              <a:defRPr/>
            </a:pPr>
            <a:r>
              <a:rPr lang="zh-CN" altLang="en-US" sz="2800" b="1" dirty="0">
                <a:effectLst>
                  <a:outerShdw blurRad="38100" dist="38100" dir="2700000" algn="tl">
                    <a:srgbClr val="FFFFFF"/>
                  </a:outerShdw>
                </a:effectLst>
                <a:latin typeface="楷体_GB2312" pitchFamily="49" charset="-122"/>
                <a:ea typeface="楷体_GB2312" pitchFamily="49" charset="-122"/>
              </a:rPr>
              <a:t>    这种隐式转换的确为我们提供了方便，但有时也会导致一些无法预料的错误，而这些错误往往细微得难以察觉。这时候，我们宁愿</a:t>
            </a:r>
            <a:r>
              <a:rPr lang="zh-CN" altLang="en-US" sz="2800" b="1" dirty="0">
                <a:solidFill>
                  <a:schemeClr val="hlink"/>
                </a:solidFill>
                <a:effectLst>
                  <a:outerShdw blurRad="38100" dist="38100" dir="2700000" algn="tl">
                    <a:srgbClr val="000000"/>
                  </a:outerShdw>
                </a:effectLst>
                <a:latin typeface="黑体" panose="02010609060101010101" pitchFamily="2" charset="-122"/>
                <a:ea typeface="黑体" panose="02010609060101010101" pitchFamily="2" charset="-122"/>
              </a:rPr>
              <a:t>关闭</a:t>
            </a:r>
            <a:r>
              <a:rPr lang="zh-CN" altLang="en-US" sz="2800" b="1" dirty="0">
                <a:effectLst>
                  <a:outerShdw blurRad="38100" dist="38100" dir="2700000" algn="tl">
                    <a:srgbClr val="FFFFFF"/>
                  </a:outerShdw>
                </a:effectLst>
                <a:latin typeface="楷体_GB2312" pitchFamily="49" charset="-122"/>
                <a:ea typeface="楷体_GB2312" pitchFamily="49" charset="-122"/>
              </a:rPr>
              <a:t>这种隐式类型转换动作，以保证程序的正确性。</a:t>
            </a:r>
            <a:endParaRPr lang="en-US" altLang="zh-CN" sz="2800" b="1" dirty="0">
              <a:effectLst>
                <a:outerShdw blurRad="38100" dist="38100" dir="2700000" algn="tl">
                  <a:srgbClr val="FFFFFF"/>
                </a:outerShdw>
              </a:effectLst>
              <a:latin typeface="楷体_GB2312" pitchFamily="49" charset="-122"/>
              <a:ea typeface="楷体_GB2312" pitchFamily="49" charset="-122"/>
            </a:endParaRPr>
          </a:p>
          <a:p>
            <a:pPr eaLnBrk="1" hangingPunct="1">
              <a:spcBef>
                <a:spcPts val="0"/>
              </a:spcBef>
              <a:defRPr/>
            </a:pPr>
            <a:r>
              <a:rPr lang="en-US" altLang="zh-CN" sz="2800" b="1" dirty="0">
                <a:effectLst>
                  <a:outerShdw blurRad="38100" dist="38100" dir="2700000" algn="tl">
                    <a:srgbClr val="FFFFFF"/>
                  </a:outerShdw>
                </a:effectLst>
                <a:latin typeface="楷体_GB2312" pitchFamily="49" charset="-122"/>
                <a:ea typeface="楷体_GB2312" pitchFamily="49" charset="-122"/>
              </a:rPr>
              <a:t>    C++</a:t>
            </a:r>
            <a:r>
              <a:rPr lang="zh-CN" altLang="en-US" sz="2800" b="1" dirty="0">
                <a:effectLst>
                  <a:outerShdw blurRad="38100" dist="38100" dir="2700000" algn="tl">
                    <a:srgbClr val="FFFFFF"/>
                  </a:outerShdw>
                </a:effectLst>
                <a:latin typeface="楷体_GB2312" pitchFamily="49" charset="-122"/>
                <a:ea typeface="楷体_GB2312" pitchFamily="49" charset="-122"/>
              </a:rPr>
              <a:t>提供了关键字</a:t>
            </a:r>
            <a:r>
              <a:rPr lang="en-US" altLang="zh-CN" sz="3200" b="1" dirty="0">
                <a:solidFill>
                  <a:srgbClr val="0000FF"/>
                </a:solidFill>
                <a:effectLst>
                  <a:outerShdw blurRad="38100" dist="38100" dir="2700000" algn="tl">
                    <a:srgbClr val="000000"/>
                  </a:outerShdw>
                </a:effectLst>
                <a:latin typeface="Times New Roman" panose="02020603050405020304" pitchFamily="18" charset="0"/>
                <a:ea typeface="楷体_GB2312" pitchFamily="49" charset="-122"/>
              </a:rPr>
              <a:t>explicit</a:t>
            </a:r>
            <a:r>
              <a:rPr lang="zh-CN" altLang="en-US" sz="2800" b="1" dirty="0">
                <a:effectLst>
                  <a:outerShdw blurRad="38100" dist="38100" dir="2700000" algn="tl">
                    <a:srgbClr val="FFFFFF"/>
                  </a:outerShdw>
                </a:effectLst>
                <a:latin typeface="楷体_GB2312" pitchFamily="49" charset="-122"/>
                <a:ea typeface="楷体_GB2312" pitchFamily="49" charset="-122"/>
              </a:rPr>
              <a:t>，可以阻止不应该允许的经过转换构造函数进行的隐式转换的发生。声明为</a:t>
            </a:r>
            <a:r>
              <a:rPr lang="en-US" altLang="zh-CN" sz="3200" b="1" dirty="0">
                <a:solidFill>
                  <a:srgbClr val="0000FF"/>
                </a:solidFill>
                <a:effectLst>
                  <a:outerShdw blurRad="38100" dist="38100" dir="2700000" algn="tl">
                    <a:srgbClr val="000000"/>
                  </a:outerShdw>
                </a:effectLst>
                <a:latin typeface="Times New Roman" panose="02020603050405020304" pitchFamily="18" charset="0"/>
                <a:ea typeface="楷体_GB2312" pitchFamily="49" charset="-122"/>
              </a:rPr>
              <a:t>explicit</a:t>
            </a:r>
            <a:r>
              <a:rPr lang="zh-CN" altLang="en-US" sz="2800" b="1" dirty="0">
                <a:effectLst>
                  <a:outerShdw blurRad="38100" dist="38100" dir="2700000" algn="tl">
                    <a:srgbClr val="FFFFFF"/>
                  </a:outerShdw>
                </a:effectLst>
                <a:latin typeface="楷体_GB2312" pitchFamily="49" charset="-122"/>
                <a:ea typeface="楷体_GB2312" pitchFamily="49" charset="-122"/>
              </a:rPr>
              <a:t>的构造函数不能在隐式转换中使用。</a:t>
            </a:r>
            <a:endParaRPr lang="zh-CN" altLang="en-US" sz="2800" b="1" dirty="0">
              <a:effectLst>
                <a:outerShdw blurRad="38100" dist="38100" dir="2700000" algn="tl">
                  <a:srgbClr val="FFFFFF"/>
                </a:outerShdw>
              </a:effectLst>
              <a:latin typeface="楷体_GB2312" pitchFamily="49" charset="-122"/>
              <a:ea typeface="楷体_GB2312" pitchFamily="49" charset="-122"/>
            </a:endParaRPr>
          </a:p>
          <a:p>
            <a:pPr eaLnBrk="1" hangingPunct="1">
              <a:spcBef>
                <a:spcPts val="0"/>
              </a:spcBef>
              <a:defRPr/>
            </a:pPr>
            <a:r>
              <a:rPr lang="zh-CN" altLang="en-US" sz="2800" b="1" dirty="0">
                <a:effectLst>
                  <a:outerShdw blurRad="38100" dist="38100" dir="2700000" algn="tl">
                    <a:srgbClr val="FFFFFF"/>
                  </a:outerShdw>
                </a:effectLst>
                <a:latin typeface="楷体_GB2312" pitchFamily="49" charset="-122"/>
                <a:ea typeface="楷体_GB2312" pitchFamily="49" charset="-122"/>
              </a:rPr>
              <a:t>    使用 </a:t>
            </a:r>
            <a:r>
              <a:rPr lang="en-US" altLang="zh-CN" sz="3200" b="1" dirty="0">
                <a:solidFill>
                  <a:srgbClr val="0000FF"/>
                </a:solidFill>
                <a:effectLst>
                  <a:outerShdw blurRad="38100" dist="38100" dir="2700000" algn="tl">
                    <a:srgbClr val="000000"/>
                  </a:outerShdw>
                </a:effectLst>
                <a:latin typeface="Times New Roman" panose="02020603050405020304" pitchFamily="18" charset="0"/>
                <a:ea typeface="楷体_GB2312" pitchFamily="49" charset="-122"/>
              </a:rPr>
              <a:t>explicit </a:t>
            </a:r>
            <a:r>
              <a:rPr lang="zh-CN" altLang="en-US" sz="2800" b="1" dirty="0">
                <a:effectLst>
                  <a:outerShdw blurRad="38100" dist="38100" dir="2700000" algn="tl">
                    <a:srgbClr val="FFFFFF"/>
                  </a:outerShdw>
                </a:effectLst>
                <a:latin typeface="楷体_GB2312" pitchFamily="49" charset="-122"/>
                <a:ea typeface="楷体_GB2312" pitchFamily="49" charset="-122"/>
              </a:rPr>
              <a:t>的好处是：将难以察觉的、后果严重的运行期错误变成了容易改正的编译期错误。</a:t>
            </a:r>
            <a:endParaRPr lang="zh-CN" altLang="en-US" sz="2800" b="1" dirty="0">
              <a:effectLst>
                <a:outerShdw blurRad="38100" dist="38100" dir="2700000" algn="tl">
                  <a:srgbClr val="FFFFFF"/>
                </a:outerShdw>
              </a:effectLst>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217102"/>
                                        </p:tgtEl>
                                        <p:attrNameLst>
                                          <p:attrName>style.visibility</p:attrName>
                                        </p:attrNameLst>
                                      </p:cBhvr>
                                      <p:to>
                                        <p:strVal val="visible"/>
                                      </p:to>
                                    </p:set>
                                    <p:animEffect transition="in" filter="strips(downLeft)">
                                      <p:cBhvr>
                                        <p:cTn id="7" dur="500"/>
                                        <p:tgtEl>
                                          <p:spTgt spid="217102"/>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8" fill="hold" grpId="0" nodeType="clickEffect">
                                  <p:stCondLst>
                                    <p:cond delay="0"/>
                                  </p:stCondLst>
                                  <p:childTnLst>
                                    <p:set>
                                      <p:cBhvr>
                                        <p:cTn id="11" dur="1" fill="hold">
                                          <p:stCondLst>
                                            <p:cond delay="0"/>
                                          </p:stCondLst>
                                        </p:cTn>
                                        <p:tgtEl>
                                          <p:spTgt spid="217105"/>
                                        </p:tgtEl>
                                        <p:attrNameLst>
                                          <p:attrName>style.visibility</p:attrName>
                                        </p:attrNameLst>
                                      </p:cBhvr>
                                      <p:to>
                                        <p:strVal val="visible"/>
                                      </p:to>
                                    </p:set>
                                    <p:anim calcmode="lin" valueType="num">
                                      <p:cBhvr>
                                        <p:cTn id="12" dur="500" fill="hold"/>
                                        <p:tgtEl>
                                          <p:spTgt spid="217105"/>
                                        </p:tgtEl>
                                        <p:attrNameLst>
                                          <p:attrName>ppt_x</p:attrName>
                                        </p:attrNameLst>
                                      </p:cBhvr>
                                      <p:tavLst>
                                        <p:tav tm="0">
                                          <p:val>
                                            <p:strVal val="#ppt_x-#ppt_w/2"/>
                                          </p:val>
                                        </p:tav>
                                        <p:tav tm="100000">
                                          <p:val>
                                            <p:strVal val="#ppt_x"/>
                                          </p:val>
                                        </p:tav>
                                      </p:tavLst>
                                    </p:anim>
                                    <p:anim calcmode="lin" valueType="num">
                                      <p:cBhvr>
                                        <p:cTn id="13" dur="500" fill="hold"/>
                                        <p:tgtEl>
                                          <p:spTgt spid="217105"/>
                                        </p:tgtEl>
                                        <p:attrNameLst>
                                          <p:attrName>ppt_y</p:attrName>
                                        </p:attrNameLst>
                                      </p:cBhvr>
                                      <p:tavLst>
                                        <p:tav tm="0">
                                          <p:val>
                                            <p:strVal val="#ppt_y"/>
                                          </p:val>
                                        </p:tav>
                                        <p:tav tm="100000">
                                          <p:val>
                                            <p:strVal val="#ppt_y"/>
                                          </p:val>
                                        </p:tav>
                                      </p:tavLst>
                                    </p:anim>
                                    <p:anim calcmode="lin" valueType="num">
                                      <p:cBhvr>
                                        <p:cTn id="14" dur="500" fill="hold"/>
                                        <p:tgtEl>
                                          <p:spTgt spid="217105"/>
                                        </p:tgtEl>
                                        <p:attrNameLst>
                                          <p:attrName>ppt_w</p:attrName>
                                        </p:attrNameLst>
                                      </p:cBhvr>
                                      <p:tavLst>
                                        <p:tav tm="0">
                                          <p:val>
                                            <p:fltVal val="0"/>
                                          </p:val>
                                        </p:tav>
                                        <p:tav tm="100000">
                                          <p:val>
                                            <p:strVal val="#ppt_w"/>
                                          </p:val>
                                        </p:tav>
                                      </p:tavLst>
                                    </p:anim>
                                    <p:anim calcmode="lin" valueType="num">
                                      <p:cBhvr>
                                        <p:cTn id="15" dur="500" fill="hold"/>
                                        <p:tgtEl>
                                          <p:spTgt spid="217105"/>
                                        </p:tgtEl>
                                        <p:attrNameLst>
                                          <p:attrName>ppt_h</p:attrName>
                                        </p:attrNameLst>
                                      </p:cBhvr>
                                      <p:tavLst>
                                        <p:tav tm="0">
                                          <p:val>
                                            <p:strVal val="#ppt_h"/>
                                          </p:val>
                                        </p:tav>
                                        <p:tav tm="100000">
                                          <p:val>
                                            <p:strVal val="#ppt_h"/>
                                          </p:val>
                                        </p:tav>
                                      </p:tavLst>
                                    </p:anim>
                                  </p:childTnLst>
                                </p:cTn>
                              </p:par>
                            </p:childTnLst>
                          </p:cTn>
                        </p:par>
                        <p:par>
                          <p:cTn id="16" fill="hold">
                            <p:stCondLst>
                              <p:cond delay="500"/>
                            </p:stCondLst>
                            <p:childTnLst>
                              <p:par>
                                <p:cTn id="17" presetID="12" presetClass="entr" presetSubtype="2" fill="hold" nodeType="afterEffect">
                                  <p:stCondLst>
                                    <p:cond delay="0"/>
                                  </p:stCondLst>
                                  <p:childTnLst>
                                    <p:set>
                                      <p:cBhvr>
                                        <p:cTn id="18" dur="1" fill="hold">
                                          <p:stCondLst>
                                            <p:cond delay="0"/>
                                          </p:stCondLst>
                                        </p:cTn>
                                        <p:tgtEl>
                                          <p:spTgt spid="217107"/>
                                        </p:tgtEl>
                                        <p:attrNameLst>
                                          <p:attrName>style.visibility</p:attrName>
                                        </p:attrNameLst>
                                      </p:cBhvr>
                                      <p:to>
                                        <p:strVal val="visible"/>
                                      </p:to>
                                    </p:set>
                                    <p:animEffect transition="in" filter="slide(fromRight)">
                                      <p:cBhvr>
                                        <p:cTn id="19" dur="500"/>
                                        <p:tgtEl>
                                          <p:spTgt spid="217107"/>
                                        </p:tgtEl>
                                      </p:cBhvr>
                                    </p:animEffect>
                                  </p:childTnLst>
                                </p:cTn>
                              </p:par>
                            </p:childTnLst>
                          </p:cTn>
                        </p:par>
                        <p:par>
                          <p:cTn id="20" fill="hold">
                            <p:stCondLst>
                              <p:cond delay="1000"/>
                            </p:stCondLst>
                            <p:childTnLst>
                              <p:par>
                                <p:cTn id="21" presetID="12" presetClass="entr" presetSubtype="1" fill="hold" nodeType="afterEffect">
                                  <p:stCondLst>
                                    <p:cond delay="0"/>
                                  </p:stCondLst>
                                  <p:childTnLst>
                                    <p:set>
                                      <p:cBhvr>
                                        <p:cTn id="22" dur="1" fill="hold">
                                          <p:stCondLst>
                                            <p:cond delay="0"/>
                                          </p:stCondLst>
                                        </p:cTn>
                                        <p:tgtEl>
                                          <p:spTgt spid="217108"/>
                                        </p:tgtEl>
                                        <p:attrNameLst>
                                          <p:attrName>style.visibility</p:attrName>
                                        </p:attrNameLst>
                                      </p:cBhvr>
                                      <p:to>
                                        <p:strVal val="visible"/>
                                      </p:to>
                                    </p:set>
                                    <p:animEffect transition="in" filter="slide(fromTop)">
                                      <p:cBhvr>
                                        <p:cTn id="23" dur="500"/>
                                        <p:tgtEl>
                                          <p:spTgt spid="217108"/>
                                        </p:tgtEl>
                                      </p:cBhvr>
                                    </p:animEffect>
                                  </p:childTnLst>
                                </p:cTn>
                              </p:par>
                            </p:childTnLst>
                          </p:cTn>
                        </p:par>
                      </p:childTnLst>
                    </p:cTn>
                  </p:par>
                  <p:par>
                    <p:cTn id="24" fill="hold">
                      <p:stCondLst>
                        <p:cond delay="indefinite"/>
                      </p:stCondLst>
                      <p:childTnLst>
                        <p:par>
                          <p:cTn id="25" fill="hold">
                            <p:stCondLst>
                              <p:cond delay="0"/>
                            </p:stCondLst>
                            <p:childTnLst>
                              <p:par>
                                <p:cTn id="26" presetID="17" presetClass="entr" presetSubtype="8" fill="hold" grpId="0" nodeType="clickEffect">
                                  <p:stCondLst>
                                    <p:cond delay="0"/>
                                  </p:stCondLst>
                                  <p:childTnLst>
                                    <p:set>
                                      <p:cBhvr>
                                        <p:cTn id="27" dur="1" fill="hold">
                                          <p:stCondLst>
                                            <p:cond delay="0"/>
                                          </p:stCondLst>
                                        </p:cTn>
                                        <p:tgtEl>
                                          <p:spTgt spid="217106"/>
                                        </p:tgtEl>
                                        <p:attrNameLst>
                                          <p:attrName>style.visibility</p:attrName>
                                        </p:attrNameLst>
                                      </p:cBhvr>
                                      <p:to>
                                        <p:strVal val="visible"/>
                                      </p:to>
                                    </p:set>
                                    <p:anim calcmode="lin" valueType="num">
                                      <p:cBhvr>
                                        <p:cTn id="28" dur="500" fill="hold"/>
                                        <p:tgtEl>
                                          <p:spTgt spid="217106"/>
                                        </p:tgtEl>
                                        <p:attrNameLst>
                                          <p:attrName>ppt_x</p:attrName>
                                        </p:attrNameLst>
                                      </p:cBhvr>
                                      <p:tavLst>
                                        <p:tav tm="0">
                                          <p:val>
                                            <p:strVal val="#ppt_x-#ppt_w/2"/>
                                          </p:val>
                                        </p:tav>
                                        <p:tav tm="100000">
                                          <p:val>
                                            <p:strVal val="#ppt_x"/>
                                          </p:val>
                                        </p:tav>
                                      </p:tavLst>
                                    </p:anim>
                                    <p:anim calcmode="lin" valueType="num">
                                      <p:cBhvr>
                                        <p:cTn id="29" dur="500" fill="hold"/>
                                        <p:tgtEl>
                                          <p:spTgt spid="217106"/>
                                        </p:tgtEl>
                                        <p:attrNameLst>
                                          <p:attrName>ppt_y</p:attrName>
                                        </p:attrNameLst>
                                      </p:cBhvr>
                                      <p:tavLst>
                                        <p:tav tm="0">
                                          <p:val>
                                            <p:strVal val="#ppt_y"/>
                                          </p:val>
                                        </p:tav>
                                        <p:tav tm="100000">
                                          <p:val>
                                            <p:strVal val="#ppt_y"/>
                                          </p:val>
                                        </p:tav>
                                      </p:tavLst>
                                    </p:anim>
                                    <p:anim calcmode="lin" valueType="num">
                                      <p:cBhvr>
                                        <p:cTn id="30" dur="500" fill="hold"/>
                                        <p:tgtEl>
                                          <p:spTgt spid="217106"/>
                                        </p:tgtEl>
                                        <p:attrNameLst>
                                          <p:attrName>ppt_w</p:attrName>
                                        </p:attrNameLst>
                                      </p:cBhvr>
                                      <p:tavLst>
                                        <p:tav tm="0">
                                          <p:val>
                                            <p:fltVal val="0"/>
                                          </p:val>
                                        </p:tav>
                                        <p:tav tm="100000">
                                          <p:val>
                                            <p:strVal val="#ppt_w"/>
                                          </p:val>
                                        </p:tav>
                                      </p:tavLst>
                                    </p:anim>
                                    <p:anim calcmode="lin" valueType="num">
                                      <p:cBhvr>
                                        <p:cTn id="31" dur="500" fill="hold"/>
                                        <p:tgtEl>
                                          <p:spTgt spid="217106"/>
                                        </p:tgtEl>
                                        <p:attrNameLst>
                                          <p:attrName>ppt_h</p:attrName>
                                        </p:attrNameLst>
                                      </p:cBhvr>
                                      <p:tavLst>
                                        <p:tav tm="0">
                                          <p:val>
                                            <p:strVal val="#ppt_h"/>
                                          </p:val>
                                        </p:tav>
                                        <p:tav tm="100000">
                                          <p:val>
                                            <p:strVal val="#ppt_h"/>
                                          </p:val>
                                        </p:tav>
                                      </p:tavLst>
                                    </p:anim>
                                  </p:childTnLst>
                                </p:cTn>
                              </p:par>
                            </p:childTnLst>
                          </p:cTn>
                        </p:par>
                        <p:par>
                          <p:cTn id="32" fill="hold">
                            <p:stCondLst>
                              <p:cond delay="500"/>
                            </p:stCondLst>
                            <p:childTnLst>
                              <p:par>
                                <p:cTn id="33" presetID="12" presetClass="entr" presetSubtype="2" fill="hold" nodeType="afterEffect">
                                  <p:stCondLst>
                                    <p:cond delay="0"/>
                                  </p:stCondLst>
                                  <p:childTnLst>
                                    <p:set>
                                      <p:cBhvr>
                                        <p:cTn id="34" dur="1" fill="hold">
                                          <p:stCondLst>
                                            <p:cond delay="0"/>
                                          </p:stCondLst>
                                        </p:cTn>
                                        <p:tgtEl>
                                          <p:spTgt spid="217109"/>
                                        </p:tgtEl>
                                        <p:attrNameLst>
                                          <p:attrName>style.visibility</p:attrName>
                                        </p:attrNameLst>
                                      </p:cBhvr>
                                      <p:to>
                                        <p:strVal val="visible"/>
                                      </p:to>
                                    </p:set>
                                    <p:animEffect transition="in" filter="slide(fromRight)">
                                      <p:cBhvr>
                                        <p:cTn id="35" dur="500"/>
                                        <p:tgtEl>
                                          <p:spTgt spid="217109"/>
                                        </p:tgtEl>
                                      </p:cBhvr>
                                    </p:animEffect>
                                  </p:childTnLst>
                                </p:cTn>
                              </p:par>
                            </p:childTnLst>
                          </p:cTn>
                        </p:par>
                        <p:par>
                          <p:cTn id="36" fill="hold">
                            <p:stCondLst>
                              <p:cond delay="1000"/>
                            </p:stCondLst>
                            <p:childTnLst>
                              <p:par>
                                <p:cTn id="37" presetID="12" presetClass="entr" presetSubtype="1" fill="hold" nodeType="afterEffect">
                                  <p:stCondLst>
                                    <p:cond delay="0"/>
                                  </p:stCondLst>
                                  <p:childTnLst>
                                    <p:set>
                                      <p:cBhvr>
                                        <p:cTn id="38" dur="1" fill="hold">
                                          <p:stCondLst>
                                            <p:cond delay="0"/>
                                          </p:stCondLst>
                                        </p:cTn>
                                        <p:tgtEl>
                                          <p:spTgt spid="217110"/>
                                        </p:tgtEl>
                                        <p:attrNameLst>
                                          <p:attrName>style.visibility</p:attrName>
                                        </p:attrNameLst>
                                      </p:cBhvr>
                                      <p:to>
                                        <p:strVal val="visible"/>
                                      </p:to>
                                    </p:set>
                                    <p:animEffect transition="in" filter="slide(fromTop)">
                                      <p:cBhvr>
                                        <p:cTn id="39" dur="500"/>
                                        <p:tgtEl>
                                          <p:spTgt spid="217110"/>
                                        </p:tgtEl>
                                      </p:cBhvr>
                                    </p:animEffect>
                                  </p:childTnLst>
                                </p:cTn>
                              </p:par>
                            </p:childTnLst>
                          </p:cTn>
                        </p:par>
                      </p:childTnLst>
                    </p:cTn>
                  </p:par>
                  <p:par>
                    <p:cTn id="40" fill="hold">
                      <p:stCondLst>
                        <p:cond delay="indefinite"/>
                      </p:stCondLst>
                      <p:childTnLst>
                        <p:par>
                          <p:cTn id="41" fill="hold">
                            <p:stCondLst>
                              <p:cond delay="0"/>
                            </p:stCondLst>
                            <p:childTnLst>
                              <p:par>
                                <p:cTn id="42" presetID="17" presetClass="entr" presetSubtype="8" fill="hold" grpId="0" nodeType="clickEffect">
                                  <p:stCondLst>
                                    <p:cond delay="0"/>
                                  </p:stCondLst>
                                  <p:childTnLst>
                                    <p:set>
                                      <p:cBhvr>
                                        <p:cTn id="43" dur="1" fill="hold">
                                          <p:stCondLst>
                                            <p:cond delay="0"/>
                                          </p:stCondLst>
                                        </p:cTn>
                                        <p:tgtEl>
                                          <p:spTgt spid="217113"/>
                                        </p:tgtEl>
                                        <p:attrNameLst>
                                          <p:attrName>style.visibility</p:attrName>
                                        </p:attrNameLst>
                                      </p:cBhvr>
                                      <p:to>
                                        <p:strVal val="visible"/>
                                      </p:to>
                                    </p:set>
                                    <p:anim calcmode="lin" valueType="num">
                                      <p:cBhvr>
                                        <p:cTn id="44" dur="500" fill="hold"/>
                                        <p:tgtEl>
                                          <p:spTgt spid="217113"/>
                                        </p:tgtEl>
                                        <p:attrNameLst>
                                          <p:attrName>ppt_x</p:attrName>
                                        </p:attrNameLst>
                                      </p:cBhvr>
                                      <p:tavLst>
                                        <p:tav tm="0">
                                          <p:val>
                                            <p:strVal val="#ppt_x-#ppt_w/2"/>
                                          </p:val>
                                        </p:tav>
                                        <p:tav tm="100000">
                                          <p:val>
                                            <p:strVal val="#ppt_x"/>
                                          </p:val>
                                        </p:tav>
                                      </p:tavLst>
                                    </p:anim>
                                    <p:anim calcmode="lin" valueType="num">
                                      <p:cBhvr>
                                        <p:cTn id="45" dur="500" fill="hold"/>
                                        <p:tgtEl>
                                          <p:spTgt spid="217113"/>
                                        </p:tgtEl>
                                        <p:attrNameLst>
                                          <p:attrName>ppt_y</p:attrName>
                                        </p:attrNameLst>
                                      </p:cBhvr>
                                      <p:tavLst>
                                        <p:tav tm="0">
                                          <p:val>
                                            <p:strVal val="#ppt_y"/>
                                          </p:val>
                                        </p:tav>
                                        <p:tav tm="100000">
                                          <p:val>
                                            <p:strVal val="#ppt_y"/>
                                          </p:val>
                                        </p:tav>
                                      </p:tavLst>
                                    </p:anim>
                                    <p:anim calcmode="lin" valueType="num">
                                      <p:cBhvr>
                                        <p:cTn id="46" dur="500" fill="hold"/>
                                        <p:tgtEl>
                                          <p:spTgt spid="217113"/>
                                        </p:tgtEl>
                                        <p:attrNameLst>
                                          <p:attrName>ppt_w</p:attrName>
                                        </p:attrNameLst>
                                      </p:cBhvr>
                                      <p:tavLst>
                                        <p:tav tm="0">
                                          <p:val>
                                            <p:fltVal val="0"/>
                                          </p:val>
                                        </p:tav>
                                        <p:tav tm="100000">
                                          <p:val>
                                            <p:strVal val="#ppt_w"/>
                                          </p:val>
                                        </p:tav>
                                      </p:tavLst>
                                    </p:anim>
                                    <p:anim calcmode="lin" valueType="num">
                                      <p:cBhvr>
                                        <p:cTn id="47" dur="500" fill="hold"/>
                                        <p:tgtEl>
                                          <p:spTgt spid="217113"/>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17" presetClass="entr" presetSubtype="8" fill="hold" grpId="0" nodeType="clickEffect">
                                  <p:stCondLst>
                                    <p:cond delay="0"/>
                                  </p:stCondLst>
                                  <p:childTnLst>
                                    <p:set>
                                      <p:cBhvr>
                                        <p:cTn id="51" dur="1" fill="hold">
                                          <p:stCondLst>
                                            <p:cond delay="0"/>
                                          </p:stCondLst>
                                        </p:cTn>
                                        <p:tgtEl>
                                          <p:spTgt spid="217111"/>
                                        </p:tgtEl>
                                        <p:attrNameLst>
                                          <p:attrName>style.visibility</p:attrName>
                                        </p:attrNameLst>
                                      </p:cBhvr>
                                      <p:to>
                                        <p:strVal val="visible"/>
                                      </p:to>
                                    </p:set>
                                    <p:anim calcmode="lin" valueType="num">
                                      <p:cBhvr>
                                        <p:cTn id="52" dur="500" fill="hold"/>
                                        <p:tgtEl>
                                          <p:spTgt spid="217111"/>
                                        </p:tgtEl>
                                        <p:attrNameLst>
                                          <p:attrName>ppt_x</p:attrName>
                                        </p:attrNameLst>
                                      </p:cBhvr>
                                      <p:tavLst>
                                        <p:tav tm="0">
                                          <p:val>
                                            <p:strVal val="#ppt_x-#ppt_w/2"/>
                                          </p:val>
                                        </p:tav>
                                        <p:tav tm="100000">
                                          <p:val>
                                            <p:strVal val="#ppt_x"/>
                                          </p:val>
                                        </p:tav>
                                      </p:tavLst>
                                    </p:anim>
                                    <p:anim calcmode="lin" valueType="num">
                                      <p:cBhvr>
                                        <p:cTn id="53" dur="500" fill="hold"/>
                                        <p:tgtEl>
                                          <p:spTgt spid="217111"/>
                                        </p:tgtEl>
                                        <p:attrNameLst>
                                          <p:attrName>ppt_y</p:attrName>
                                        </p:attrNameLst>
                                      </p:cBhvr>
                                      <p:tavLst>
                                        <p:tav tm="0">
                                          <p:val>
                                            <p:strVal val="#ppt_y"/>
                                          </p:val>
                                        </p:tav>
                                        <p:tav tm="100000">
                                          <p:val>
                                            <p:strVal val="#ppt_y"/>
                                          </p:val>
                                        </p:tav>
                                      </p:tavLst>
                                    </p:anim>
                                    <p:anim calcmode="lin" valueType="num">
                                      <p:cBhvr>
                                        <p:cTn id="54" dur="500" fill="hold"/>
                                        <p:tgtEl>
                                          <p:spTgt spid="217111"/>
                                        </p:tgtEl>
                                        <p:attrNameLst>
                                          <p:attrName>ppt_w</p:attrName>
                                        </p:attrNameLst>
                                      </p:cBhvr>
                                      <p:tavLst>
                                        <p:tav tm="0">
                                          <p:val>
                                            <p:fltVal val="0"/>
                                          </p:val>
                                        </p:tav>
                                        <p:tav tm="100000">
                                          <p:val>
                                            <p:strVal val="#ppt_w"/>
                                          </p:val>
                                        </p:tav>
                                      </p:tavLst>
                                    </p:anim>
                                    <p:anim calcmode="lin" valueType="num">
                                      <p:cBhvr>
                                        <p:cTn id="55" dur="500" fill="hold"/>
                                        <p:tgtEl>
                                          <p:spTgt spid="217111"/>
                                        </p:tgtEl>
                                        <p:attrNameLst>
                                          <p:attrName>ppt_h</p:attrName>
                                        </p:attrNameLst>
                                      </p:cBhvr>
                                      <p:tavLst>
                                        <p:tav tm="0">
                                          <p:val>
                                            <p:strVal val="#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17" presetClass="entr" presetSubtype="8" fill="hold" grpId="0" nodeType="clickEffect">
                                  <p:stCondLst>
                                    <p:cond delay="0"/>
                                  </p:stCondLst>
                                  <p:childTnLst>
                                    <p:set>
                                      <p:cBhvr>
                                        <p:cTn id="59" dur="1" fill="hold">
                                          <p:stCondLst>
                                            <p:cond delay="0"/>
                                          </p:stCondLst>
                                        </p:cTn>
                                        <p:tgtEl>
                                          <p:spTgt spid="217112"/>
                                        </p:tgtEl>
                                        <p:attrNameLst>
                                          <p:attrName>style.visibility</p:attrName>
                                        </p:attrNameLst>
                                      </p:cBhvr>
                                      <p:to>
                                        <p:strVal val="visible"/>
                                      </p:to>
                                    </p:set>
                                    <p:anim calcmode="lin" valueType="num">
                                      <p:cBhvr>
                                        <p:cTn id="60" dur="500" fill="hold"/>
                                        <p:tgtEl>
                                          <p:spTgt spid="217112"/>
                                        </p:tgtEl>
                                        <p:attrNameLst>
                                          <p:attrName>ppt_x</p:attrName>
                                        </p:attrNameLst>
                                      </p:cBhvr>
                                      <p:tavLst>
                                        <p:tav tm="0">
                                          <p:val>
                                            <p:strVal val="#ppt_x-#ppt_w/2"/>
                                          </p:val>
                                        </p:tav>
                                        <p:tav tm="100000">
                                          <p:val>
                                            <p:strVal val="#ppt_x"/>
                                          </p:val>
                                        </p:tav>
                                      </p:tavLst>
                                    </p:anim>
                                    <p:anim calcmode="lin" valueType="num">
                                      <p:cBhvr>
                                        <p:cTn id="61" dur="500" fill="hold"/>
                                        <p:tgtEl>
                                          <p:spTgt spid="217112"/>
                                        </p:tgtEl>
                                        <p:attrNameLst>
                                          <p:attrName>ppt_y</p:attrName>
                                        </p:attrNameLst>
                                      </p:cBhvr>
                                      <p:tavLst>
                                        <p:tav tm="0">
                                          <p:val>
                                            <p:strVal val="#ppt_y"/>
                                          </p:val>
                                        </p:tav>
                                        <p:tav tm="100000">
                                          <p:val>
                                            <p:strVal val="#ppt_y"/>
                                          </p:val>
                                        </p:tav>
                                      </p:tavLst>
                                    </p:anim>
                                    <p:anim calcmode="lin" valueType="num">
                                      <p:cBhvr>
                                        <p:cTn id="62" dur="500" fill="hold"/>
                                        <p:tgtEl>
                                          <p:spTgt spid="217112"/>
                                        </p:tgtEl>
                                        <p:attrNameLst>
                                          <p:attrName>ppt_w</p:attrName>
                                        </p:attrNameLst>
                                      </p:cBhvr>
                                      <p:tavLst>
                                        <p:tav tm="0">
                                          <p:val>
                                            <p:fltVal val="0"/>
                                          </p:val>
                                        </p:tav>
                                        <p:tav tm="100000">
                                          <p:val>
                                            <p:strVal val="#ppt_w"/>
                                          </p:val>
                                        </p:tav>
                                      </p:tavLst>
                                    </p:anim>
                                    <p:anim calcmode="lin" valueType="num">
                                      <p:cBhvr>
                                        <p:cTn id="63" dur="500" fill="hold"/>
                                        <p:tgtEl>
                                          <p:spTgt spid="217112"/>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20" presetClass="entr" presetSubtype="0" fill="hold" grpId="0" nodeType="clickEffect">
                                  <p:stCondLst>
                                    <p:cond delay="0"/>
                                  </p:stCondLst>
                                  <p:childTnLst>
                                    <p:set>
                                      <p:cBhvr>
                                        <p:cTn id="67" dur="1" fill="hold">
                                          <p:stCondLst>
                                            <p:cond delay="0"/>
                                          </p:stCondLst>
                                        </p:cTn>
                                        <p:tgtEl>
                                          <p:spTgt spid="217115"/>
                                        </p:tgtEl>
                                        <p:attrNameLst>
                                          <p:attrName>style.visibility</p:attrName>
                                        </p:attrNameLst>
                                      </p:cBhvr>
                                      <p:to>
                                        <p:strVal val="visible"/>
                                      </p:to>
                                    </p:set>
                                    <p:animEffect transition="in" filter="wedge">
                                      <p:cBhvr>
                                        <p:cTn id="68" dur="1000"/>
                                        <p:tgtEl>
                                          <p:spTgt spid="217115"/>
                                        </p:tgtEl>
                                      </p:cBhvr>
                                    </p:animEffect>
                                  </p:childTnLst>
                                </p:cTn>
                              </p:par>
                            </p:childTnLst>
                          </p:cTn>
                        </p:par>
                        <p:par>
                          <p:cTn id="69" fill="hold">
                            <p:stCondLst>
                              <p:cond delay="1000"/>
                            </p:stCondLst>
                            <p:childTnLst>
                              <p:par>
                                <p:cTn id="70" presetID="26" presetClass="entr" presetSubtype="0" fill="hold" nodeType="afterEffect">
                                  <p:stCondLst>
                                    <p:cond delay="0"/>
                                  </p:stCondLst>
                                  <p:childTnLst>
                                    <p:set>
                                      <p:cBhvr>
                                        <p:cTn id="71" dur="1" fill="hold">
                                          <p:stCondLst>
                                            <p:cond delay="0"/>
                                          </p:stCondLst>
                                        </p:cTn>
                                        <p:tgtEl>
                                          <p:spTgt spid="217116"/>
                                        </p:tgtEl>
                                        <p:attrNameLst>
                                          <p:attrName>style.visibility</p:attrName>
                                        </p:attrNameLst>
                                      </p:cBhvr>
                                      <p:to>
                                        <p:strVal val="visible"/>
                                      </p:to>
                                    </p:set>
                                    <p:animEffect transition="in" filter="wipe(down)">
                                      <p:cBhvr>
                                        <p:cTn id="72" dur="580">
                                          <p:stCondLst>
                                            <p:cond delay="0"/>
                                          </p:stCondLst>
                                        </p:cTn>
                                        <p:tgtEl>
                                          <p:spTgt spid="217116"/>
                                        </p:tgtEl>
                                      </p:cBhvr>
                                    </p:animEffect>
                                    <p:anim calcmode="lin" valueType="num">
                                      <p:cBhvr>
                                        <p:cTn id="73" dur="1822" tmFilter="0,0; 0.14,0.36; 0.43,0.73; 0.71,0.91; 1.0,1.0">
                                          <p:stCondLst>
                                            <p:cond delay="0"/>
                                          </p:stCondLst>
                                        </p:cTn>
                                        <p:tgtEl>
                                          <p:spTgt spid="217116"/>
                                        </p:tgtEl>
                                        <p:attrNameLst>
                                          <p:attrName>ppt_x</p:attrName>
                                        </p:attrNameLst>
                                      </p:cBhvr>
                                      <p:tavLst>
                                        <p:tav tm="0">
                                          <p:val>
                                            <p:strVal val="#ppt_x-0.25"/>
                                          </p:val>
                                        </p:tav>
                                        <p:tav tm="100000">
                                          <p:val>
                                            <p:strVal val="#ppt_x"/>
                                          </p:val>
                                        </p:tav>
                                      </p:tavLst>
                                    </p:anim>
                                    <p:anim calcmode="lin" valueType="num">
                                      <p:cBhvr>
                                        <p:cTn id="74" dur="664" tmFilter="0.0,0.0; 0.25,0.07; 0.50,0.2; 0.75,0.467; 1.0,1.0">
                                          <p:stCondLst>
                                            <p:cond delay="0"/>
                                          </p:stCondLst>
                                        </p:cTn>
                                        <p:tgtEl>
                                          <p:spTgt spid="217116"/>
                                        </p:tgtEl>
                                        <p:attrNameLst>
                                          <p:attrName>ppt_y</p:attrName>
                                        </p:attrNameLst>
                                      </p:cBhvr>
                                      <p:tavLst>
                                        <p:tav tm="0" fmla="#ppt_y-sin(pi*$)/3">
                                          <p:val>
                                            <p:fltVal val="0.5"/>
                                          </p:val>
                                        </p:tav>
                                        <p:tav tm="100000">
                                          <p:val>
                                            <p:fltVal val="1"/>
                                          </p:val>
                                        </p:tav>
                                      </p:tavLst>
                                    </p:anim>
                                    <p:anim calcmode="lin" valueType="num">
                                      <p:cBhvr>
                                        <p:cTn id="75" dur="664" tmFilter="0, 0; 0.125,0.2665; 0.25,0.4; 0.375,0.465; 0.5,0.5;  0.625,0.535; 0.75,0.6; 0.875,0.7335; 1,1">
                                          <p:stCondLst>
                                            <p:cond delay="664"/>
                                          </p:stCondLst>
                                        </p:cTn>
                                        <p:tgtEl>
                                          <p:spTgt spid="217116"/>
                                        </p:tgtEl>
                                        <p:attrNameLst>
                                          <p:attrName>ppt_y</p:attrName>
                                        </p:attrNameLst>
                                      </p:cBhvr>
                                      <p:tavLst>
                                        <p:tav tm="0" fmla="#ppt_y-sin(pi*$)/9">
                                          <p:val>
                                            <p:fltVal val="0"/>
                                          </p:val>
                                        </p:tav>
                                        <p:tav tm="100000">
                                          <p:val>
                                            <p:fltVal val="1"/>
                                          </p:val>
                                        </p:tav>
                                      </p:tavLst>
                                    </p:anim>
                                    <p:anim calcmode="lin" valueType="num">
                                      <p:cBhvr>
                                        <p:cTn id="76" dur="332" tmFilter="0, 0; 0.125,0.2665; 0.25,0.4; 0.375,0.465; 0.5,0.5;  0.625,0.535; 0.75,0.6; 0.875,0.7335; 1,1">
                                          <p:stCondLst>
                                            <p:cond delay="1324"/>
                                          </p:stCondLst>
                                        </p:cTn>
                                        <p:tgtEl>
                                          <p:spTgt spid="217116"/>
                                        </p:tgtEl>
                                        <p:attrNameLst>
                                          <p:attrName>ppt_y</p:attrName>
                                        </p:attrNameLst>
                                      </p:cBhvr>
                                      <p:tavLst>
                                        <p:tav tm="0" fmla="#ppt_y-sin(pi*$)/27">
                                          <p:val>
                                            <p:fltVal val="0"/>
                                          </p:val>
                                        </p:tav>
                                        <p:tav tm="100000">
                                          <p:val>
                                            <p:fltVal val="1"/>
                                          </p:val>
                                        </p:tav>
                                      </p:tavLst>
                                    </p:anim>
                                    <p:anim calcmode="lin" valueType="num">
                                      <p:cBhvr>
                                        <p:cTn id="77" dur="164" tmFilter="0, 0; 0.125,0.2665; 0.25,0.4; 0.375,0.465; 0.5,0.5;  0.625,0.535; 0.75,0.6; 0.875,0.7335; 1,1">
                                          <p:stCondLst>
                                            <p:cond delay="1656"/>
                                          </p:stCondLst>
                                        </p:cTn>
                                        <p:tgtEl>
                                          <p:spTgt spid="217116"/>
                                        </p:tgtEl>
                                        <p:attrNameLst>
                                          <p:attrName>ppt_y</p:attrName>
                                        </p:attrNameLst>
                                      </p:cBhvr>
                                      <p:tavLst>
                                        <p:tav tm="0" fmla="#ppt_y-sin(pi*$)/81">
                                          <p:val>
                                            <p:fltVal val="0"/>
                                          </p:val>
                                        </p:tav>
                                        <p:tav tm="100000">
                                          <p:val>
                                            <p:fltVal val="1"/>
                                          </p:val>
                                        </p:tav>
                                      </p:tavLst>
                                    </p:anim>
                                    <p:animScale>
                                      <p:cBhvr>
                                        <p:cTn id="78" dur="26">
                                          <p:stCondLst>
                                            <p:cond delay="650"/>
                                          </p:stCondLst>
                                        </p:cTn>
                                        <p:tgtEl>
                                          <p:spTgt spid="217116"/>
                                        </p:tgtEl>
                                      </p:cBhvr>
                                      <p:to x="100000" y="60000"/>
                                    </p:animScale>
                                    <p:animScale>
                                      <p:cBhvr>
                                        <p:cTn id="79" dur="166" decel="50000">
                                          <p:stCondLst>
                                            <p:cond delay="676"/>
                                          </p:stCondLst>
                                        </p:cTn>
                                        <p:tgtEl>
                                          <p:spTgt spid="217116"/>
                                        </p:tgtEl>
                                      </p:cBhvr>
                                      <p:to x="100000" y="100000"/>
                                    </p:animScale>
                                    <p:animScale>
                                      <p:cBhvr>
                                        <p:cTn id="80" dur="26">
                                          <p:stCondLst>
                                            <p:cond delay="1312"/>
                                          </p:stCondLst>
                                        </p:cTn>
                                        <p:tgtEl>
                                          <p:spTgt spid="217116"/>
                                        </p:tgtEl>
                                      </p:cBhvr>
                                      <p:to x="100000" y="80000"/>
                                    </p:animScale>
                                    <p:animScale>
                                      <p:cBhvr>
                                        <p:cTn id="81" dur="166" decel="50000">
                                          <p:stCondLst>
                                            <p:cond delay="1338"/>
                                          </p:stCondLst>
                                        </p:cTn>
                                        <p:tgtEl>
                                          <p:spTgt spid="217116"/>
                                        </p:tgtEl>
                                      </p:cBhvr>
                                      <p:to x="100000" y="100000"/>
                                    </p:animScale>
                                    <p:animScale>
                                      <p:cBhvr>
                                        <p:cTn id="82" dur="26">
                                          <p:stCondLst>
                                            <p:cond delay="1642"/>
                                          </p:stCondLst>
                                        </p:cTn>
                                        <p:tgtEl>
                                          <p:spTgt spid="217116"/>
                                        </p:tgtEl>
                                      </p:cBhvr>
                                      <p:to x="100000" y="90000"/>
                                    </p:animScale>
                                    <p:animScale>
                                      <p:cBhvr>
                                        <p:cTn id="83" dur="166" decel="50000">
                                          <p:stCondLst>
                                            <p:cond delay="1668"/>
                                          </p:stCondLst>
                                        </p:cTn>
                                        <p:tgtEl>
                                          <p:spTgt spid="217116"/>
                                        </p:tgtEl>
                                      </p:cBhvr>
                                      <p:to x="100000" y="100000"/>
                                    </p:animScale>
                                    <p:animScale>
                                      <p:cBhvr>
                                        <p:cTn id="84" dur="26">
                                          <p:stCondLst>
                                            <p:cond delay="1808"/>
                                          </p:stCondLst>
                                        </p:cTn>
                                        <p:tgtEl>
                                          <p:spTgt spid="217116"/>
                                        </p:tgtEl>
                                      </p:cBhvr>
                                      <p:to x="100000" y="95000"/>
                                    </p:animScale>
                                    <p:animScale>
                                      <p:cBhvr>
                                        <p:cTn id="85" dur="166" decel="50000">
                                          <p:stCondLst>
                                            <p:cond delay="1834"/>
                                          </p:stCondLst>
                                        </p:cTn>
                                        <p:tgtEl>
                                          <p:spTgt spid="2171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102" grpId="0" animBg="1"/>
      <p:bldP spid="217105" grpId="0" animBg="1"/>
      <p:bldP spid="217106" grpId="0" animBg="1"/>
      <p:bldP spid="217111" grpId="0" animBg="1"/>
      <p:bldP spid="217112" grpId="0" animBg="1"/>
      <p:bldP spid="217113" grpId="0" animBg="1"/>
      <p:bldP spid="2171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350" y="3175"/>
            <a:ext cx="99060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 Box 3"/>
          <p:cNvSpPr txBox="1">
            <a:spLocks noChangeArrowheads="1"/>
          </p:cNvSpPr>
          <p:nvPr/>
        </p:nvSpPr>
        <p:spPr bwMode="auto">
          <a:xfrm>
            <a:off x="495300" y="228600"/>
            <a:ext cx="4475163"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2800" b="1">
                <a:solidFill>
                  <a:srgbClr val="CC0000"/>
                </a:solidFill>
                <a:latin typeface="Times New Roman" panose="02020603050405020304" pitchFamily="18" charset="0"/>
              </a:rPr>
              <a:t>The person watching TV does not need to know the TV set’s structure and how it works inside.</a:t>
            </a:r>
            <a:r>
              <a:rPr lang="en-US" altLang="zh-CN" sz="2800">
                <a:solidFill>
                  <a:srgbClr val="CC0000"/>
                </a:solidFill>
                <a:latin typeface="Times New Roman" panose="02020603050405020304" pitchFamily="18" charset="0"/>
              </a:rPr>
              <a:t> </a:t>
            </a:r>
            <a:endParaRPr lang="en-US" altLang="zh-CN" sz="2800">
              <a:solidFill>
                <a:srgbClr val="CC0000"/>
              </a:solidFill>
              <a:latin typeface="Times New Roman" panose="02020603050405020304" pitchFamily="18" charset="0"/>
            </a:endParaRPr>
          </a:p>
        </p:txBody>
      </p:sp>
      <p:sp>
        <p:nvSpPr>
          <p:cNvPr id="15364" name="Text Box 4"/>
          <p:cNvSpPr txBox="1">
            <a:spLocks noChangeArrowheads="1"/>
          </p:cNvSpPr>
          <p:nvPr/>
        </p:nvSpPr>
        <p:spPr bwMode="auto">
          <a:xfrm>
            <a:off x="5210175" y="4887913"/>
            <a:ext cx="4127500"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2800" b="1">
                <a:solidFill>
                  <a:srgbClr val="0000FF"/>
                </a:solidFill>
                <a:latin typeface="Times New Roman" panose="02020603050405020304" pitchFamily="18" charset="0"/>
              </a:rPr>
              <a:t>But he needs to control the TV set.</a:t>
            </a:r>
            <a:endParaRPr lang="en-US" altLang="zh-CN" sz="2800" b="1">
              <a:solidFill>
                <a:srgbClr val="0000FF"/>
              </a:solidFill>
              <a:latin typeface="Times New Roman" panose="02020603050405020304" pitchFamily="18" charset="0"/>
            </a:endParaRPr>
          </a:p>
          <a:p>
            <a:pPr>
              <a:spcBef>
                <a:spcPct val="0"/>
              </a:spcBef>
              <a:buClrTx/>
              <a:buSzTx/>
              <a:buFontTx/>
              <a:buNone/>
            </a:pPr>
            <a:r>
              <a:rPr lang="en-US" altLang="zh-CN" sz="2800" b="1">
                <a:solidFill>
                  <a:srgbClr val="0000FF"/>
                </a:solidFill>
                <a:latin typeface="Times New Roman" panose="02020603050405020304" pitchFamily="18" charset="0"/>
              </a:rPr>
              <a:t>TV needs to provide an interface.</a:t>
            </a:r>
            <a:endParaRPr lang="en-US" altLang="zh-CN" sz="240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 calcmode="lin" valueType="num">
                                      <p:cBhvr additive="base">
                                        <p:cTn id="7" dur="500" fill="hold"/>
                                        <p:tgtEl>
                                          <p:spTgt spid="15364"/>
                                        </p:tgtEl>
                                        <p:attrNameLst>
                                          <p:attrName>ppt_x</p:attrName>
                                        </p:attrNameLst>
                                      </p:cBhvr>
                                      <p:tavLst>
                                        <p:tav tm="0">
                                          <p:val>
                                            <p:strVal val="1+#ppt_w/2"/>
                                          </p:val>
                                        </p:tav>
                                        <p:tav tm="100000">
                                          <p:val>
                                            <p:strVal val="#ppt_x"/>
                                          </p:val>
                                        </p:tav>
                                      </p:tavLst>
                                    </p:anim>
                                    <p:anim calcmode="lin" valueType="num">
                                      <p:cBhvr additive="base">
                                        <p:cTn id="8" dur="500" fill="hold"/>
                                        <p:tgtEl>
                                          <p:spTgt spid="153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4514" name="Text Box 5"/>
          <p:cNvSpPr txBox="1">
            <a:spLocks noChangeArrowheads="1"/>
          </p:cNvSpPr>
          <p:nvPr/>
        </p:nvSpPr>
        <p:spPr bwMode="auto">
          <a:xfrm>
            <a:off x="128588" y="260350"/>
            <a:ext cx="8064500" cy="6496050"/>
          </a:xfrm>
          <a:prstGeom prst="rect">
            <a:avLst/>
          </a:prstGeom>
          <a:solidFill>
            <a:srgbClr val="FFEBFF"/>
          </a:solidFill>
          <a:ln w="9525" algn="ctr">
            <a:solidFill>
              <a:schemeClr val="tx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600" b="1">
                <a:solidFill>
                  <a:srgbClr val="0000FF"/>
                </a:solidFill>
                <a:latin typeface="Times New Roman" panose="02020603050405020304" pitchFamily="18" charset="0"/>
              </a:rPr>
              <a:t>class</a:t>
            </a:r>
            <a:r>
              <a:rPr lang="en-US" altLang="zh-CN" sz="2600" b="1">
                <a:latin typeface="Times New Roman" panose="02020603050405020304" pitchFamily="18" charset="0"/>
              </a:rPr>
              <a:t> Person{</a:t>
            </a:r>
            <a:endParaRPr lang="en-US" altLang="zh-CN" sz="2600" b="1">
              <a:latin typeface="Times New Roman" panose="02020603050405020304" pitchFamily="18" charset="0"/>
            </a:endParaRPr>
          </a:p>
          <a:p>
            <a:pPr eaLnBrk="1" hangingPunct="1">
              <a:lnSpc>
                <a:spcPct val="90000"/>
              </a:lnSpc>
              <a:spcBef>
                <a:spcPct val="0"/>
              </a:spcBef>
              <a:buClrTx/>
              <a:buSzTx/>
              <a:buFontTx/>
              <a:buNone/>
            </a:pPr>
            <a:r>
              <a:rPr lang="en-US" altLang="zh-CN" sz="2600" b="1">
                <a:solidFill>
                  <a:srgbClr val="0000FF"/>
                </a:solidFill>
                <a:latin typeface="Times New Roman" panose="02020603050405020304" pitchFamily="18" charset="0"/>
              </a:rPr>
              <a:t>public</a:t>
            </a:r>
            <a:r>
              <a:rPr lang="en-US" altLang="zh-CN" sz="2600" b="1">
                <a:latin typeface="Times New Roman" panose="02020603050405020304" pitchFamily="18" charset="0"/>
              </a:rPr>
              <a:t>:</a:t>
            </a:r>
            <a:endParaRPr lang="en-US" altLang="zh-CN" sz="2600" b="1">
              <a:latin typeface="Times New Roman" panose="02020603050405020304" pitchFamily="18" charset="0"/>
            </a:endParaRPr>
          </a:p>
          <a:p>
            <a:pPr eaLnBrk="1" hangingPunct="1">
              <a:spcBef>
                <a:spcPct val="0"/>
              </a:spcBef>
              <a:buClrTx/>
              <a:buSzTx/>
              <a:buFontTx/>
              <a:buNone/>
            </a:pPr>
            <a:r>
              <a:rPr lang="en-US" altLang="zh-CN" sz="2600" b="1">
                <a:latin typeface="Times New Roman" panose="02020603050405020304" pitchFamily="18" charset="0"/>
              </a:rPr>
              <a:t>    Person(string n, </a:t>
            </a:r>
            <a:r>
              <a:rPr lang="en-US" altLang="zh-CN" sz="2600" b="1">
                <a:solidFill>
                  <a:srgbClr val="0000FF"/>
                </a:solidFill>
                <a:latin typeface="Times New Roman" panose="02020603050405020304" pitchFamily="18" charset="0"/>
              </a:rPr>
              <a:t>int</a:t>
            </a:r>
            <a:r>
              <a:rPr lang="en-US" altLang="zh-CN" sz="2600" b="1">
                <a:latin typeface="Times New Roman" panose="02020603050405020304" pitchFamily="18" charset="0"/>
              </a:rPr>
              <a:t> i){ name=n; id=i;}</a:t>
            </a:r>
            <a:endParaRPr lang="en-US" altLang="zh-CN" sz="2600" b="1">
              <a:latin typeface="Times New Roman" panose="02020603050405020304" pitchFamily="18" charset="0"/>
            </a:endParaRPr>
          </a:p>
          <a:p>
            <a:pPr eaLnBrk="1" hangingPunct="1">
              <a:buClrTx/>
              <a:buSzTx/>
              <a:buFontTx/>
              <a:buNone/>
            </a:pPr>
            <a:r>
              <a:rPr lang="en-US" altLang="zh-CN" sz="2600" b="1">
                <a:latin typeface="Times New Roman" panose="02020603050405020304" pitchFamily="18" charset="0"/>
              </a:rPr>
              <a:t>    Person(string n)   { name=n;	}</a:t>
            </a:r>
            <a:endParaRPr lang="en-US" altLang="zh-CN" sz="2600" b="1">
              <a:latin typeface="Times New Roman" panose="02020603050405020304" pitchFamily="18" charset="0"/>
            </a:endParaRPr>
          </a:p>
          <a:p>
            <a:pPr eaLnBrk="1" hangingPunct="1">
              <a:spcBef>
                <a:spcPct val="0"/>
              </a:spcBef>
              <a:buClrTx/>
              <a:buSzTx/>
              <a:buFontTx/>
              <a:buNone/>
            </a:pPr>
            <a:r>
              <a:rPr lang="en-US" altLang="zh-CN" sz="2600" b="1">
                <a:latin typeface="Times New Roman" panose="02020603050405020304" pitchFamily="18" charset="0"/>
              </a:rPr>
              <a:t>    </a:t>
            </a:r>
            <a:r>
              <a:rPr lang="en-US" altLang="zh-CN" sz="2600" b="1">
                <a:solidFill>
                  <a:srgbClr val="0000FF"/>
                </a:solidFill>
                <a:latin typeface="Times New Roman" panose="02020603050405020304" pitchFamily="18" charset="0"/>
              </a:rPr>
              <a:t>void</a:t>
            </a:r>
            <a:r>
              <a:rPr lang="en-US" altLang="zh-CN" sz="2600" b="1">
                <a:latin typeface="Times New Roman" panose="02020603050405020304" pitchFamily="18" charset="0"/>
              </a:rPr>
              <a:t> print ( )  {	cout&lt;&lt;name&lt;&lt;", "&lt;&lt;id&lt;&lt;endl;}</a:t>
            </a:r>
            <a:endParaRPr lang="en-US" altLang="zh-CN" sz="2600" b="1">
              <a:latin typeface="Times New Roman" panose="02020603050405020304" pitchFamily="18" charset="0"/>
            </a:endParaRPr>
          </a:p>
          <a:p>
            <a:pPr eaLnBrk="1" hangingPunct="1">
              <a:lnSpc>
                <a:spcPct val="90000"/>
              </a:lnSpc>
              <a:spcBef>
                <a:spcPct val="0"/>
              </a:spcBef>
              <a:buClrTx/>
              <a:buSzTx/>
              <a:buFontTx/>
              <a:buNone/>
            </a:pPr>
            <a:r>
              <a:rPr lang="en-US" altLang="zh-CN" sz="2600" b="1">
                <a:solidFill>
                  <a:srgbClr val="0000FF"/>
                </a:solidFill>
                <a:latin typeface="Times New Roman" panose="02020603050405020304" pitchFamily="18" charset="0"/>
              </a:rPr>
              <a:t>private</a:t>
            </a:r>
            <a:r>
              <a:rPr lang="en-US" altLang="zh-CN" sz="2600" b="1">
                <a:latin typeface="Times New Roman" panose="02020603050405020304" pitchFamily="18" charset="0"/>
              </a:rPr>
              <a:t>:</a:t>
            </a:r>
            <a:endParaRPr lang="en-US" altLang="zh-CN" sz="2600" b="1">
              <a:latin typeface="Times New Roman" panose="02020603050405020304" pitchFamily="18" charset="0"/>
            </a:endParaRPr>
          </a:p>
          <a:p>
            <a:pPr eaLnBrk="1" hangingPunct="1">
              <a:lnSpc>
                <a:spcPct val="90000"/>
              </a:lnSpc>
              <a:spcBef>
                <a:spcPct val="0"/>
              </a:spcBef>
              <a:buClrTx/>
              <a:buSzTx/>
              <a:buFontTx/>
              <a:buNone/>
            </a:pPr>
            <a:r>
              <a:rPr lang="en-US" altLang="zh-CN" sz="2600" b="1">
                <a:latin typeface="Times New Roman" panose="02020603050405020304" pitchFamily="18" charset="0"/>
              </a:rPr>
              <a:t>    string name;  </a:t>
            </a:r>
            <a:r>
              <a:rPr lang="en-US" altLang="zh-CN" sz="2600" b="1">
                <a:solidFill>
                  <a:srgbClr val="0000FF"/>
                </a:solidFill>
                <a:latin typeface="Times New Roman" panose="02020603050405020304" pitchFamily="18" charset="0"/>
              </a:rPr>
              <a:t>int</a:t>
            </a:r>
            <a:r>
              <a:rPr lang="en-US" altLang="zh-CN" sz="2600" b="1">
                <a:latin typeface="Times New Roman" panose="02020603050405020304" pitchFamily="18" charset="0"/>
              </a:rPr>
              <a:t> id;    </a:t>
            </a:r>
            <a:endParaRPr lang="zh-CN" altLang="en-US" sz="2600" b="1">
              <a:latin typeface="Times New Roman" panose="02020603050405020304" pitchFamily="18" charset="0"/>
            </a:endParaRPr>
          </a:p>
          <a:p>
            <a:pPr eaLnBrk="1" hangingPunct="1">
              <a:lnSpc>
                <a:spcPct val="90000"/>
              </a:lnSpc>
              <a:spcBef>
                <a:spcPct val="0"/>
              </a:spcBef>
              <a:buClrTx/>
              <a:buSzTx/>
              <a:buFontTx/>
              <a:buNone/>
            </a:pPr>
            <a:r>
              <a:rPr lang="en-US" altLang="zh-CN" sz="2600" b="1">
                <a:latin typeface="Times New Roman" panose="02020603050405020304" pitchFamily="18" charset="0"/>
              </a:rPr>
              <a:t>};</a:t>
            </a:r>
            <a:endParaRPr lang="en-US" altLang="zh-CN" sz="2600" b="1">
              <a:latin typeface="Times New Roman" panose="02020603050405020304" pitchFamily="18" charset="0"/>
            </a:endParaRPr>
          </a:p>
          <a:p>
            <a:pPr eaLnBrk="1" hangingPunct="1">
              <a:lnSpc>
                <a:spcPct val="90000"/>
              </a:lnSpc>
              <a:spcBef>
                <a:spcPct val="0"/>
              </a:spcBef>
              <a:buClrTx/>
              <a:buSzTx/>
              <a:buFontTx/>
              <a:buNone/>
            </a:pPr>
            <a:endParaRPr lang="en-US" altLang="zh-CN" sz="2600" b="1">
              <a:latin typeface="Times New Roman" panose="02020603050405020304" pitchFamily="18" charset="0"/>
            </a:endParaRPr>
          </a:p>
          <a:p>
            <a:pPr eaLnBrk="1" hangingPunct="1">
              <a:lnSpc>
                <a:spcPct val="90000"/>
              </a:lnSpc>
              <a:spcBef>
                <a:spcPct val="0"/>
              </a:spcBef>
              <a:buClrTx/>
              <a:buSzTx/>
              <a:buFontTx/>
              <a:buNone/>
            </a:pPr>
            <a:r>
              <a:rPr lang="en-US" altLang="zh-CN" sz="2600" b="1">
                <a:solidFill>
                  <a:srgbClr val="0000FF"/>
                </a:solidFill>
                <a:latin typeface="Times New Roman" panose="02020603050405020304" pitchFamily="18" charset="0"/>
              </a:rPr>
              <a:t>void</a:t>
            </a:r>
            <a:r>
              <a:rPr lang="en-US" altLang="zh-CN" sz="2600" b="1">
                <a:latin typeface="Times New Roman" panose="02020603050405020304" pitchFamily="18" charset="0"/>
              </a:rPr>
              <a:t> f(Person p)  {	p.print ( );   }</a:t>
            </a:r>
            <a:endParaRPr lang="en-US" altLang="zh-CN" sz="2600" b="1">
              <a:latin typeface="Times New Roman" panose="02020603050405020304" pitchFamily="18" charset="0"/>
            </a:endParaRPr>
          </a:p>
          <a:p>
            <a:pPr eaLnBrk="1" hangingPunct="1">
              <a:lnSpc>
                <a:spcPct val="90000"/>
              </a:lnSpc>
              <a:spcBef>
                <a:spcPct val="0"/>
              </a:spcBef>
              <a:buClrTx/>
              <a:buSzTx/>
              <a:buFontTx/>
              <a:buNone/>
            </a:pPr>
            <a:endParaRPr lang="en-US" altLang="zh-CN" sz="2600" b="1">
              <a:latin typeface="Times New Roman" panose="02020603050405020304" pitchFamily="18" charset="0"/>
            </a:endParaRPr>
          </a:p>
          <a:p>
            <a:pPr eaLnBrk="1" hangingPunct="1">
              <a:lnSpc>
                <a:spcPct val="90000"/>
              </a:lnSpc>
              <a:spcBef>
                <a:spcPct val="0"/>
              </a:spcBef>
              <a:buClrTx/>
              <a:buSzTx/>
              <a:buFontTx/>
              <a:buNone/>
            </a:pPr>
            <a:r>
              <a:rPr lang="en-US" altLang="zh-CN" sz="2600" b="1">
                <a:solidFill>
                  <a:srgbClr val="0000FF"/>
                </a:solidFill>
                <a:latin typeface="Times New Roman" panose="02020603050405020304" pitchFamily="18" charset="0"/>
              </a:rPr>
              <a:t>void</a:t>
            </a:r>
            <a:r>
              <a:rPr lang="en-US" altLang="zh-CN" sz="2600" b="1">
                <a:latin typeface="Times New Roman" panose="02020603050405020304" pitchFamily="18" charset="0"/>
              </a:rPr>
              <a:t> main()</a:t>
            </a:r>
            <a:endParaRPr lang="en-US" altLang="zh-CN" sz="2600" b="1">
              <a:latin typeface="Times New Roman" panose="02020603050405020304" pitchFamily="18" charset="0"/>
            </a:endParaRPr>
          </a:p>
          <a:p>
            <a:pPr eaLnBrk="1" hangingPunct="1">
              <a:lnSpc>
                <a:spcPct val="90000"/>
              </a:lnSpc>
              <a:spcBef>
                <a:spcPct val="0"/>
              </a:spcBef>
              <a:buClrTx/>
              <a:buSzTx/>
              <a:buFontTx/>
              <a:buNone/>
            </a:pPr>
            <a:r>
              <a:rPr lang="en-US" altLang="zh-CN" sz="2600" b="1">
                <a:latin typeface="Times New Roman" panose="02020603050405020304" pitchFamily="18" charset="0"/>
              </a:rPr>
              <a:t>{    Person p1("zhang", 1001);</a:t>
            </a:r>
            <a:endParaRPr lang="en-US" altLang="zh-CN" sz="2600" b="1">
              <a:latin typeface="Times New Roman" panose="02020603050405020304" pitchFamily="18" charset="0"/>
            </a:endParaRPr>
          </a:p>
          <a:p>
            <a:pPr eaLnBrk="1" hangingPunct="1">
              <a:lnSpc>
                <a:spcPct val="90000"/>
              </a:lnSpc>
              <a:spcBef>
                <a:spcPct val="0"/>
              </a:spcBef>
              <a:buClrTx/>
              <a:buSzTx/>
              <a:buFontTx/>
              <a:buNone/>
            </a:pPr>
            <a:r>
              <a:rPr lang="en-US" altLang="zh-CN" sz="2600" b="1">
                <a:latin typeface="Times New Roman" panose="02020603050405020304" pitchFamily="18" charset="0"/>
              </a:rPr>
              <a:t>      f(p1); </a:t>
            </a:r>
            <a:endParaRPr lang="en-US" altLang="zh-CN" sz="2600" b="1">
              <a:latin typeface="Times New Roman" panose="02020603050405020304" pitchFamily="18" charset="0"/>
            </a:endParaRPr>
          </a:p>
          <a:p>
            <a:pPr eaLnBrk="1" hangingPunct="1">
              <a:lnSpc>
                <a:spcPct val="90000"/>
              </a:lnSpc>
              <a:spcBef>
                <a:spcPct val="0"/>
              </a:spcBef>
              <a:buClrTx/>
              <a:buSzTx/>
              <a:buFontTx/>
              <a:buNone/>
            </a:pPr>
            <a:r>
              <a:rPr lang="en-US" altLang="zh-CN" sz="2600" b="1">
                <a:latin typeface="Times New Roman" panose="02020603050405020304" pitchFamily="18" charset="0"/>
              </a:rPr>
              <a:t>      string p2="wang";</a:t>
            </a:r>
            <a:endParaRPr lang="en-US" altLang="zh-CN" sz="2600" b="1">
              <a:latin typeface="Times New Roman" panose="02020603050405020304" pitchFamily="18" charset="0"/>
            </a:endParaRPr>
          </a:p>
          <a:p>
            <a:pPr eaLnBrk="1" hangingPunct="1">
              <a:lnSpc>
                <a:spcPct val="90000"/>
              </a:lnSpc>
              <a:spcBef>
                <a:spcPct val="0"/>
              </a:spcBef>
              <a:buClrTx/>
              <a:buSzTx/>
              <a:buFontTx/>
              <a:buNone/>
            </a:pPr>
            <a:r>
              <a:rPr lang="en-US" altLang="zh-CN" sz="2600" b="1">
                <a:latin typeface="Times New Roman" panose="02020603050405020304" pitchFamily="18" charset="0"/>
              </a:rPr>
              <a:t>      f(p2);</a:t>
            </a:r>
            <a:endParaRPr lang="en-US" altLang="zh-CN" sz="2600" b="1">
              <a:latin typeface="Times New Roman" panose="02020603050405020304" pitchFamily="18" charset="0"/>
            </a:endParaRPr>
          </a:p>
          <a:p>
            <a:pPr eaLnBrk="1" hangingPunct="1">
              <a:lnSpc>
                <a:spcPct val="90000"/>
              </a:lnSpc>
              <a:spcBef>
                <a:spcPct val="0"/>
              </a:spcBef>
              <a:buClrTx/>
              <a:buSzTx/>
              <a:buFontTx/>
              <a:buNone/>
            </a:pPr>
            <a:r>
              <a:rPr lang="en-US" altLang="zh-CN" sz="2600" b="1">
                <a:latin typeface="Times New Roman" panose="02020603050405020304" pitchFamily="18" charset="0"/>
              </a:rPr>
              <a:t>}</a:t>
            </a:r>
            <a:endParaRPr lang="zh-CN" altLang="en-US" sz="2600" b="1">
              <a:latin typeface="Times New Roman" panose="02020603050405020304" pitchFamily="18" charset="0"/>
            </a:endParaRPr>
          </a:p>
        </p:txBody>
      </p:sp>
      <p:sp>
        <p:nvSpPr>
          <p:cNvPr id="218118" name="Text Box 6"/>
          <p:cNvSpPr txBox="1">
            <a:spLocks noChangeArrowheads="1"/>
          </p:cNvSpPr>
          <p:nvPr/>
        </p:nvSpPr>
        <p:spPr bwMode="auto">
          <a:xfrm>
            <a:off x="4376738" y="2420938"/>
            <a:ext cx="5184775" cy="757237"/>
          </a:xfrm>
          <a:prstGeom prst="rect">
            <a:avLst/>
          </a:prstGeom>
          <a:solidFill>
            <a:schemeClr val="bg1"/>
          </a:solidFill>
          <a:ln w="38100"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400" b="1"/>
              <a:t>//</a:t>
            </a:r>
            <a:r>
              <a:rPr lang="zh-CN" altLang="en-US" sz="2400" b="1"/>
              <a:t>当数据成员多于一个时，用这</a:t>
            </a:r>
            <a:endParaRPr lang="zh-CN" altLang="en-US" sz="2400" b="1"/>
          </a:p>
          <a:p>
            <a:pPr eaLnBrk="1" hangingPunct="1">
              <a:lnSpc>
                <a:spcPct val="90000"/>
              </a:lnSpc>
              <a:spcBef>
                <a:spcPct val="0"/>
              </a:spcBef>
              <a:buClrTx/>
              <a:buSzTx/>
              <a:buFontTx/>
              <a:buNone/>
            </a:pPr>
            <a:r>
              <a:rPr lang="zh-CN" altLang="en-US" sz="2400" b="1"/>
              <a:t>    种隐式转换就会出现问题。</a:t>
            </a:r>
            <a:endParaRPr lang="en-US" altLang="zh-CN" sz="2400" b="1"/>
          </a:p>
        </p:txBody>
      </p:sp>
      <p:sp>
        <p:nvSpPr>
          <p:cNvPr id="218119" name="Text Box 7"/>
          <p:cNvSpPr txBox="1">
            <a:spLocks noChangeArrowheads="1"/>
          </p:cNvSpPr>
          <p:nvPr/>
        </p:nvSpPr>
        <p:spPr bwMode="auto">
          <a:xfrm>
            <a:off x="6103938" y="954088"/>
            <a:ext cx="3744912" cy="425450"/>
          </a:xfrm>
          <a:prstGeom prst="rect">
            <a:avLst/>
          </a:prstGeom>
          <a:solidFill>
            <a:schemeClr val="bg1"/>
          </a:solidFill>
          <a:ln w="38100"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400" b="1"/>
              <a:t>//</a:t>
            </a:r>
            <a:r>
              <a:rPr lang="zh-CN" altLang="en-US" sz="2400" b="1"/>
              <a:t>有两个参数的构造函数</a:t>
            </a:r>
            <a:endParaRPr lang="en-US" altLang="zh-CN" sz="2400" b="1"/>
          </a:p>
        </p:txBody>
      </p:sp>
      <p:sp>
        <p:nvSpPr>
          <p:cNvPr id="218120" name="Text Box 8"/>
          <p:cNvSpPr txBox="1">
            <a:spLocks noChangeArrowheads="1"/>
          </p:cNvSpPr>
          <p:nvPr/>
        </p:nvSpPr>
        <p:spPr bwMode="auto">
          <a:xfrm>
            <a:off x="5383213" y="1566863"/>
            <a:ext cx="4465637" cy="387350"/>
          </a:xfrm>
          <a:prstGeom prst="rect">
            <a:avLst/>
          </a:prstGeom>
          <a:solidFill>
            <a:schemeClr val="bg1"/>
          </a:solidFill>
          <a:ln w="38100"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80000"/>
              </a:lnSpc>
              <a:spcBef>
                <a:spcPct val="0"/>
              </a:spcBef>
              <a:buClrTx/>
              <a:buSzTx/>
              <a:buFontTx/>
              <a:buNone/>
            </a:pPr>
            <a:r>
              <a:rPr lang="en-US" altLang="zh-CN" sz="2400" b="1"/>
              <a:t>//</a:t>
            </a:r>
            <a:r>
              <a:rPr lang="zh-CN" altLang="en-US" sz="2400" b="1"/>
              <a:t>有一个参数的转换</a:t>
            </a:r>
            <a:r>
              <a:rPr lang="zh-CN" altLang="en-GB" sz="2400" b="1"/>
              <a:t>构造函数</a:t>
            </a:r>
            <a:endParaRPr lang="en-US" altLang="zh-CN" sz="2400" b="1"/>
          </a:p>
        </p:txBody>
      </p:sp>
      <p:sp>
        <p:nvSpPr>
          <p:cNvPr id="218121" name="Text Box 9"/>
          <p:cNvSpPr txBox="1">
            <a:spLocks noChangeArrowheads="1"/>
          </p:cNvSpPr>
          <p:nvPr/>
        </p:nvSpPr>
        <p:spPr bwMode="auto">
          <a:xfrm>
            <a:off x="488950" y="1557338"/>
            <a:ext cx="5689600" cy="458787"/>
          </a:xfrm>
          <a:prstGeom prst="rect">
            <a:avLst/>
          </a:prstGeom>
          <a:solidFill>
            <a:srgbClr val="FFFFEB"/>
          </a:solidFill>
          <a:ln w="9525" algn="ctr">
            <a:solidFill>
              <a:srgbClr val="CC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tIns="108000" bIns="108000">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60000"/>
              </a:lnSpc>
              <a:spcBef>
                <a:spcPct val="0"/>
              </a:spcBef>
              <a:buClrTx/>
              <a:buSzTx/>
              <a:buFontTx/>
              <a:buNone/>
            </a:pPr>
            <a:r>
              <a:rPr lang="en-US" altLang="zh-CN" sz="2600" b="1">
                <a:solidFill>
                  <a:srgbClr val="0000FF"/>
                </a:solidFill>
                <a:latin typeface="Times New Roman" panose="02020603050405020304" pitchFamily="18" charset="0"/>
              </a:rPr>
              <a:t>explicit </a:t>
            </a:r>
            <a:r>
              <a:rPr lang="en-US" altLang="zh-CN" sz="2600" b="1">
                <a:latin typeface="Times New Roman" panose="02020603050405020304" pitchFamily="18" charset="0"/>
              </a:rPr>
              <a:t>Person(string n)   { name=n; }</a:t>
            </a:r>
            <a:endParaRPr lang="zh-CN" altLang="en-US" sz="2600" b="1">
              <a:latin typeface="Times New Roman" panose="02020603050405020304" pitchFamily="18" charset="0"/>
            </a:endParaRPr>
          </a:p>
        </p:txBody>
      </p:sp>
      <p:sp>
        <p:nvSpPr>
          <p:cNvPr id="218122" name="Text Box 10"/>
          <p:cNvSpPr txBox="1">
            <a:spLocks noChangeArrowheads="1"/>
          </p:cNvSpPr>
          <p:nvPr/>
        </p:nvSpPr>
        <p:spPr bwMode="auto">
          <a:xfrm>
            <a:off x="1639888" y="6138863"/>
            <a:ext cx="8137525" cy="425450"/>
          </a:xfrm>
          <a:prstGeom prst="rect">
            <a:avLst/>
          </a:prstGeom>
          <a:solidFill>
            <a:schemeClr val="bg1"/>
          </a:solidFill>
          <a:ln w="38100"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400" b="1"/>
              <a:t>//</a:t>
            </a:r>
            <a:r>
              <a:rPr lang="zh-CN" altLang="en-US" sz="2400" b="1"/>
              <a:t>类型不匹配，但无编译错误，运行结果出现无意义数据</a:t>
            </a:r>
            <a:endParaRPr lang="en-US" altLang="zh-CN" sz="2400" b="1"/>
          </a:p>
        </p:txBody>
      </p:sp>
      <p:sp>
        <p:nvSpPr>
          <p:cNvPr id="218124" name="Text Box 12"/>
          <p:cNvSpPr txBox="1">
            <a:spLocks noChangeArrowheads="1"/>
          </p:cNvSpPr>
          <p:nvPr/>
        </p:nvSpPr>
        <p:spPr bwMode="auto">
          <a:xfrm>
            <a:off x="5384800" y="4508500"/>
            <a:ext cx="3384550" cy="425450"/>
          </a:xfrm>
          <a:prstGeom prst="rect">
            <a:avLst/>
          </a:prstGeom>
          <a:solidFill>
            <a:srgbClr val="FFFFEB"/>
          </a:solidFill>
          <a:ln w="38100" algn="ctr">
            <a:solidFill>
              <a:srgbClr val="008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lnSpc>
                <a:spcPct val="90000"/>
              </a:lnSpc>
              <a:spcBef>
                <a:spcPct val="0"/>
              </a:spcBef>
              <a:buClrTx/>
              <a:buSzTx/>
              <a:buFontTx/>
              <a:buNone/>
            </a:pPr>
            <a:r>
              <a:rPr lang="en-US" altLang="zh-CN" sz="2400" b="1"/>
              <a:t>//</a:t>
            </a:r>
            <a:r>
              <a:rPr lang="zh-CN" altLang="en-US" sz="2400" b="1"/>
              <a:t>出现编译期错误</a:t>
            </a:r>
            <a:endParaRPr lang="zh-CN" altLang="en-US" sz="2400" b="1"/>
          </a:p>
        </p:txBody>
      </p:sp>
      <p:sp>
        <p:nvSpPr>
          <p:cNvPr id="218125" name="Line 13"/>
          <p:cNvSpPr>
            <a:spLocks noChangeShapeType="1"/>
          </p:cNvSpPr>
          <p:nvPr/>
        </p:nvSpPr>
        <p:spPr bwMode="auto">
          <a:xfrm>
            <a:off x="3440113" y="1989138"/>
            <a:ext cx="1873250" cy="2663825"/>
          </a:xfrm>
          <a:prstGeom prst="line">
            <a:avLst/>
          </a:prstGeom>
          <a:noFill/>
          <a:ln w="38100">
            <a:solidFill>
              <a:srgbClr val="CC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8127" name="Line 15"/>
          <p:cNvSpPr>
            <a:spLocks noChangeShapeType="1"/>
          </p:cNvSpPr>
          <p:nvPr/>
        </p:nvSpPr>
        <p:spPr bwMode="auto">
          <a:xfrm flipH="1">
            <a:off x="1423988" y="4797425"/>
            <a:ext cx="3889375" cy="1223963"/>
          </a:xfrm>
          <a:prstGeom prst="line">
            <a:avLst/>
          </a:prstGeom>
          <a:noFill/>
          <a:ln w="38100">
            <a:solidFill>
              <a:srgbClr val="CC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8" fill="hold" grpId="0" nodeType="clickEffect">
                                  <p:stCondLst>
                                    <p:cond delay="0"/>
                                  </p:stCondLst>
                                  <p:childTnLst>
                                    <p:set>
                                      <p:cBhvr>
                                        <p:cTn id="6" dur="1" fill="hold">
                                          <p:stCondLst>
                                            <p:cond delay="0"/>
                                          </p:stCondLst>
                                        </p:cTn>
                                        <p:tgtEl>
                                          <p:spTgt spid="218118"/>
                                        </p:tgtEl>
                                        <p:attrNameLst>
                                          <p:attrName>style.visibility</p:attrName>
                                        </p:attrNameLst>
                                      </p:cBhvr>
                                      <p:to>
                                        <p:strVal val="visible"/>
                                      </p:to>
                                    </p:set>
                                    <p:anim calcmode="lin" valueType="num">
                                      <p:cBhvr>
                                        <p:cTn id="7" dur="500" fill="hold"/>
                                        <p:tgtEl>
                                          <p:spTgt spid="218118"/>
                                        </p:tgtEl>
                                        <p:attrNameLst>
                                          <p:attrName>ppt_x</p:attrName>
                                        </p:attrNameLst>
                                      </p:cBhvr>
                                      <p:tavLst>
                                        <p:tav tm="0">
                                          <p:val>
                                            <p:strVal val="#ppt_x-#ppt_w/2"/>
                                          </p:val>
                                        </p:tav>
                                        <p:tav tm="100000">
                                          <p:val>
                                            <p:strVal val="#ppt_x"/>
                                          </p:val>
                                        </p:tav>
                                      </p:tavLst>
                                    </p:anim>
                                    <p:anim calcmode="lin" valueType="num">
                                      <p:cBhvr>
                                        <p:cTn id="8" dur="500" fill="hold"/>
                                        <p:tgtEl>
                                          <p:spTgt spid="218118"/>
                                        </p:tgtEl>
                                        <p:attrNameLst>
                                          <p:attrName>ppt_y</p:attrName>
                                        </p:attrNameLst>
                                      </p:cBhvr>
                                      <p:tavLst>
                                        <p:tav tm="0">
                                          <p:val>
                                            <p:strVal val="#ppt_y"/>
                                          </p:val>
                                        </p:tav>
                                        <p:tav tm="100000">
                                          <p:val>
                                            <p:strVal val="#ppt_y"/>
                                          </p:val>
                                        </p:tav>
                                      </p:tavLst>
                                    </p:anim>
                                    <p:anim calcmode="lin" valueType="num">
                                      <p:cBhvr>
                                        <p:cTn id="9" dur="500" fill="hold"/>
                                        <p:tgtEl>
                                          <p:spTgt spid="218118"/>
                                        </p:tgtEl>
                                        <p:attrNameLst>
                                          <p:attrName>ppt_w</p:attrName>
                                        </p:attrNameLst>
                                      </p:cBhvr>
                                      <p:tavLst>
                                        <p:tav tm="0">
                                          <p:val>
                                            <p:fltVal val="0"/>
                                          </p:val>
                                        </p:tav>
                                        <p:tav tm="100000">
                                          <p:val>
                                            <p:strVal val="#ppt_w"/>
                                          </p:val>
                                        </p:tav>
                                      </p:tavLst>
                                    </p:anim>
                                    <p:anim calcmode="lin" valueType="num">
                                      <p:cBhvr>
                                        <p:cTn id="10" dur="500" fill="hold"/>
                                        <p:tgtEl>
                                          <p:spTgt spid="218118"/>
                                        </p:tgtEl>
                                        <p:attrNameLst>
                                          <p:attrName>ppt_h</p:attrName>
                                        </p:attrNameLst>
                                      </p:cBhvr>
                                      <p:tavLst>
                                        <p:tav tm="0">
                                          <p:val>
                                            <p:strVal val="#ppt_h"/>
                                          </p:val>
                                        </p:tav>
                                        <p:tav tm="100000">
                                          <p:val>
                                            <p:strVal val="#ppt_h"/>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8" fill="hold" grpId="0" nodeType="clickEffect">
                                  <p:stCondLst>
                                    <p:cond delay="0"/>
                                  </p:stCondLst>
                                  <p:childTnLst>
                                    <p:set>
                                      <p:cBhvr>
                                        <p:cTn id="14" dur="1" fill="hold">
                                          <p:stCondLst>
                                            <p:cond delay="0"/>
                                          </p:stCondLst>
                                        </p:cTn>
                                        <p:tgtEl>
                                          <p:spTgt spid="218119"/>
                                        </p:tgtEl>
                                        <p:attrNameLst>
                                          <p:attrName>style.visibility</p:attrName>
                                        </p:attrNameLst>
                                      </p:cBhvr>
                                      <p:to>
                                        <p:strVal val="visible"/>
                                      </p:to>
                                    </p:set>
                                    <p:anim calcmode="lin" valueType="num">
                                      <p:cBhvr>
                                        <p:cTn id="15" dur="500" fill="hold"/>
                                        <p:tgtEl>
                                          <p:spTgt spid="218119"/>
                                        </p:tgtEl>
                                        <p:attrNameLst>
                                          <p:attrName>ppt_x</p:attrName>
                                        </p:attrNameLst>
                                      </p:cBhvr>
                                      <p:tavLst>
                                        <p:tav tm="0">
                                          <p:val>
                                            <p:strVal val="#ppt_x-#ppt_w/2"/>
                                          </p:val>
                                        </p:tav>
                                        <p:tav tm="100000">
                                          <p:val>
                                            <p:strVal val="#ppt_x"/>
                                          </p:val>
                                        </p:tav>
                                      </p:tavLst>
                                    </p:anim>
                                    <p:anim calcmode="lin" valueType="num">
                                      <p:cBhvr>
                                        <p:cTn id="16" dur="500" fill="hold"/>
                                        <p:tgtEl>
                                          <p:spTgt spid="218119"/>
                                        </p:tgtEl>
                                        <p:attrNameLst>
                                          <p:attrName>ppt_y</p:attrName>
                                        </p:attrNameLst>
                                      </p:cBhvr>
                                      <p:tavLst>
                                        <p:tav tm="0">
                                          <p:val>
                                            <p:strVal val="#ppt_y"/>
                                          </p:val>
                                        </p:tav>
                                        <p:tav tm="100000">
                                          <p:val>
                                            <p:strVal val="#ppt_y"/>
                                          </p:val>
                                        </p:tav>
                                      </p:tavLst>
                                    </p:anim>
                                    <p:anim calcmode="lin" valueType="num">
                                      <p:cBhvr>
                                        <p:cTn id="17" dur="500" fill="hold"/>
                                        <p:tgtEl>
                                          <p:spTgt spid="218119"/>
                                        </p:tgtEl>
                                        <p:attrNameLst>
                                          <p:attrName>ppt_w</p:attrName>
                                        </p:attrNameLst>
                                      </p:cBhvr>
                                      <p:tavLst>
                                        <p:tav tm="0">
                                          <p:val>
                                            <p:fltVal val="0"/>
                                          </p:val>
                                        </p:tav>
                                        <p:tav tm="100000">
                                          <p:val>
                                            <p:strVal val="#ppt_w"/>
                                          </p:val>
                                        </p:tav>
                                      </p:tavLst>
                                    </p:anim>
                                    <p:anim calcmode="lin" valueType="num">
                                      <p:cBhvr>
                                        <p:cTn id="18" dur="500" fill="hold"/>
                                        <p:tgtEl>
                                          <p:spTgt spid="218119"/>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7" presetClass="entr" presetSubtype="8" fill="hold" grpId="0" nodeType="clickEffect">
                                  <p:stCondLst>
                                    <p:cond delay="0"/>
                                  </p:stCondLst>
                                  <p:childTnLst>
                                    <p:set>
                                      <p:cBhvr>
                                        <p:cTn id="22" dur="1" fill="hold">
                                          <p:stCondLst>
                                            <p:cond delay="0"/>
                                          </p:stCondLst>
                                        </p:cTn>
                                        <p:tgtEl>
                                          <p:spTgt spid="218120"/>
                                        </p:tgtEl>
                                        <p:attrNameLst>
                                          <p:attrName>style.visibility</p:attrName>
                                        </p:attrNameLst>
                                      </p:cBhvr>
                                      <p:to>
                                        <p:strVal val="visible"/>
                                      </p:to>
                                    </p:set>
                                    <p:anim calcmode="lin" valueType="num">
                                      <p:cBhvr>
                                        <p:cTn id="23" dur="500" fill="hold"/>
                                        <p:tgtEl>
                                          <p:spTgt spid="218120"/>
                                        </p:tgtEl>
                                        <p:attrNameLst>
                                          <p:attrName>ppt_x</p:attrName>
                                        </p:attrNameLst>
                                      </p:cBhvr>
                                      <p:tavLst>
                                        <p:tav tm="0">
                                          <p:val>
                                            <p:strVal val="#ppt_x-#ppt_w/2"/>
                                          </p:val>
                                        </p:tav>
                                        <p:tav tm="100000">
                                          <p:val>
                                            <p:strVal val="#ppt_x"/>
                                          </p:val>
                                        </p:tav>
                                      </p:tavLst>
                                    </p:anim>
                                    <p:anim calcmode="lin" valueType="num">
                                      <p:cBhvr>
                                        <p:cTn id="24" dur="500" fill="hold"/>
                                        <p:tgtEl>
                                          <p:spTgt spid="218120"/>
                                        </p:tgtEl>
                                        <p:attrNameLst>
                                          <p:attrName>ppt_y</p:attrName>
                                        </p:attrNameLst>
                                      </p:cBhvr>
                                      <p:tavLst>
                                        <p:tav tm="0">
                                          <p:val>
                                            <p:strVal val="#ppt_y"/>
                                          </p:val>
                                        </p:tav>
                                        <p:tav tm="100000">
                                          <p:val>
                                            <p:strVal val="#ppt_y"/>
                                          </p:val>
                                        </p:tav>
                                      </p:tavLst>
                                    </p:anim>
                                    <p:anim calcmode="lin" valueType="num">
                                      <p:cBhvr>
                                        <p:cTn id="25" dur="500" fill="hold"/>
                                        <p:tgtEl>
                                          <p:spTgt spid="218120"/>
                                        </p:tgtEl>
                                        <p:attrNameLst>
                                          <p:attrName>ppt_w</p:attrName>
                                        </p:attrNameLst>
                                      </p:cBhvr>
                                      <p:tavLst>
                                        <p:tav tm="0">
                                          <p:val>
                                            <p:fltVal val="0"/>
                                          </p:val>
                                        </p:tav>
                                        <p:tav tm="100000">
                                          <p:val>
                                            <p:strVal val="#ppt_w"/>
                                          </p:val>
                                        </p:tav>
                                      </p:tavLst>
                                    </p:anim>
                                    <p:anim calcmode="lin" valueType="num">
                                      <p:cBhvr>
                                        <p:cTn id="26" dur="500" fill="hold"/>
                                        <p:tgtEl>
                                          <p:spTgt spid="218120"/>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8" fill="hold" grpId="0" nodeType="clickEffect">
                                  <p:stCondLst>
                                    <p:cond delay="0"/>
                                  </p:stCondLst>
                                  <p:childTnLst>
                                    <p:set>
                                      <p:cBhvr>
                                        <p:cTn id="30" dur="1" fill="hold">
                                          <p:stCondLst>
                                            <p:cond delay="0"/>
                                          </p:stCondLst>
                                        </p:cTn>
                                        <p:tgtEl>
                                          <p:spTgt spid="218122"/>
                                        </p:tgtEl>
                                        <p:attrNameLst>
                                          <p:attrName>style.visibility</p:attrName>
                                        </p:attrNameLst>
                                      </p:cBhvr>
                                      <p:to>
                                        <p:strVal val="visible"/>
                                      </p:to>
                                    </p:set>
                                    <p:anim calcmode="lin" valueType="num">
                                      <p:cBhvr>
                                        <p:cTn id="31" dur="500" fill="hold"/>
                                        <p:tgtEl>
                                          <p:spTgt spid="218122"/>
                                        </p:tgtEl>
                                        <p:attrNameLst>
                                          <p:attrName>ppt_x</p:attrName>
                                        </p:attrNameLst>
                                      </p:cBhvr>
                                      <p:tavLst>
                                        <p:tav tm="0">
                                          <p:val>
                                            <p:strVal val="#ppt_x-#ppt_w/2"/>
                                          </p:val>
                                        </p:tav>
                                        <p:tav tm="100000">
                                          <p:val>
                                            <p:strVal val="#ppt_x"/>
                                          </p:val>
                                        </p:tav>
                                      </p:tavLst>
                                    </p:anim>
                                    <p:anim calcmode="lin" valueType="num">
                                      <p:cBhvr>
                                        <p:cTn id="32" dur="500" fill="hold"/>
                                        <p:tgtEl>
                                          <p:spTgt spid="218122"/>
                                        </p:tgtEl>
                                        <p:attrNameLst>
                                          <p:attrName>ppt_y</p:attrName>
                                        </p:attrNameLst>
                                      </p:cBhvr>
                                      <p:tavLst>
                                        <p:tav tm="0">
                                          <p:val>
                                            <p:strVal val="#ppt_y"/>
                                          </p:val>
                                        </p:tav>
                                        <p:tav tm="100000">
                                          <p:val>
                                            <p:strVal val="#ppt_y"/>
                                          </p:val>
                                        </p:tav>
                                      </p:tavLst>
                                    </p:anim>
                                    <p:anim calcmode="lin" valueType="num">
                                      <p:cBhvr>
                                        <p:cTn id="33" dur="500" fill="hold"/>
                                        <p:tgtEl>
                                          <p:spTgt spid="218122"/>
                                        </p:tgtEl>
                                        <p:attrNameLst>
                                          <p:attrName>ppt_w</p:attrName>
                                        </p:attrNameLst>
                                      </p:cBhvr>
                                      <p:tavLst>
                                        <p:tav tm="0">
                                          <p:val>
                                            <p:fltVal val="0"/>
                                          </p:val>
                                        </p:tav>
                                        <p:tav tm="100000">
                                          <p:val>
                                            <p:strVal val="#ppt_w"/>
                                          </p:val>
                                        </p:tav>
                                      </p:tavLst>
                                    </p:anim>
                                    <p:anim calcmode="lin" valueType="num">
                                      <p:cBhvr>
                                        <p:cTn id="34" dur="500" fill="hold"/>
                                        <p:tgtEl>
                                          <p:spTgt spid="218122"/>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6" presetClass="entr" presetSubtype="0" fill="hold" grpId="0" nodeType="clickEffect">
                                  <p:stCondLst>
                                    <p:cond delay="0"/>
                                  </p:stCondLst>
                                  <p:childTnLst>
                                    <p:set>
                                      <p:cBhvr>
                                        <p:cTn id="38" dur="1" fill="hold">
                                          <p:stCondLst>
                                            <p:cond delay="0"/>
                                          </p:stCondLst>
                                        </p:cTn>
                                        <p:tgtEl>
                                          <p:spTgt spid="218121"/>
                                        </p:tgtEl>
                                        <p:attrNameLst>
                                          <p:attrName>style.visibility</p:attrName>
                                        </p:attrNameLst>
                                      </p:cBhvr>
                                      <p:to>
                                        <p:strVal val="visible"/>
                                      </p:to>
                                    </p:set>
                                    <p:animEffect transition="in" filter="wipe(down)">
                                      <p:cBhvr>
                                        <p:cTn id="39" dur="580">
                                          <p:stCondLst>
                                            <p:cond delay="0"/>
                                          </p:stCondLst>
                                        </p:cTn>
                                        <p:tgtEl>
                                          <p:spTgt spid="218121"/>
                                        </p:tgtEl>
                                      </p:cBhvr>
                                    </p:animEffect>
                                    <p:anim calcmode="lin" valueType="num">
                                      <p:cBhvr>
                                        <p:cTn id="40" dur="1822" tmFilter="0,0; 0.14,0.36; 0.43,0.73; 0.71,0.91; 1.0,1.0">
                                          <p:stCondLst>
                                            <p:cond delay="0"/>
                                          </p:stCondLst>
                                        </p:cTn>
                                        <p:tgtEl>
                                          <p:spTgt spid="218121"/>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18121"/>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18121"/>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18121"/>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18121"/>
                                        </p:tgtEl>
                                        <p:attrNameLst>
                                          <p:attrName>ppt_y</p:attrName>
                                        </p:attrNameLst>
                                      </p:cBhvr>
                                      <p:tavLst>
                                        <p:tav tm="0" fmla="#ppt_y-sin(pi*$)/81">
                                          <p:val>
                                            <p:fltVal val="0"/>
                                          </p:val>
                                        </p:tav>
                                        <p:tav tm="100000">
                                          <p:val>
                                            <p:fltVal val="1"/>
                                          </p:val>
                                        </p:tav>
                                      </p:tavLst>
                                    </p:anim>
                                    <p:animScale>
                                      <p:cBhvr>
                                        <p:cTn id="45" dur="26">
                                          <p:stCondLst>
                                            <p:cond delay="650"/>
                                          </p:stCondLst>
                                        </p:cTn>
                                        <p:tgtEl>
                                          <p:spTgt spid="218121"/>
                                        </p:tgtEl>
                                      </p:cBhvr>
                                      <p:to x="100000" y="60000"/>
                                    </p:animScale>
                                    <p:animScale>
                                      <p:cBhvr>
                                        <p:cTn id="46" dur="166" decel="50000">
                                          <p:stCondLst>
                                            <p:cond delay="676"/>
                                          </p:stCondLst>
                                        </p:cTn>
                                        <p:tgtEl>
                                          <p:spTgt spid="218121"/>
                                        </p:tgtEl>
                                      </p:cBhvr>
                                      <p:to x="100000" y="100000"/>
                                    </p:animScale>
                                    <p:animScale>
                                      <p:cBhvr>
                                        <p:cTn id="47" dur="26">
                                          <p:stCondLst>
                                            <p:cond delay="1312"/>
                                          </p:stCondLst>
                                        </p:cTn>
                                        <p:tgtEl>
                                          <p:spTgt spid="218121"/>
                                        </p:tgtEl>
                                      </p:cBhvr>
                                      <p:to x="100000" y="80000"/>
                                    </p:animScale>
                                    <p:animScale>
                                      <p:cBhvr>
                                        <p:cTn id="48" dur="166" decel="50000">
                                          <p:stCondLst>
                                            <p:cond delay="1338"/>
                                          </p:stCondLst>
                                        </p:cTn>
                                        <p:tgtEl>
                                          <p:spTgt spid="218121"/>
                                        </p:tgtEl>
                                      </p:cBhvr>
                                      <p:to x="100000" y="100000"/>
                                    </p:animScale>
                                    <p:animScale>
                                      <p:cBhvr>
                                        <p:cTn id="49" dur="26">
                                          <p:stCondLst>
                                            <p:cond delay="1642"/>
                                          </p:stCondLst>
                                        </p:cTn>
                                        <p:tgtEl>
                                          <p:spTgt spid="218121"/>
                                        </p:tgtEl>
                                      </p:cBhvr>
                                      <p:to x="100000" y="90000"/>
                                    </p:animScale>
                                    <p:animScale>
                                      <p:cBhvr>
                                        <p:cTn id="50" dur="166" decel="50000">
                                          <p:stCondLst>
                                            <p:cond delay="1668"/>
                                          </p:stCondLst>
                                        </p:cTn>
                                        <p:tgtEl>
                                          <p:spTgt spid="218121"/>
                                        </p:tgtEl>
                                      </p:cBhvr>
                                      <p:to x="100000" y="100000"/>
                                    </p:animScale>
                                    <p:animScale>
                                      <p:cBhvr>
                                        <p:cTn id="51" dur="26">
                                          <p:stCondLst>
                                            <p:cond delay="1808"/>
                                          </p:stCondLst>
                                        </p:cTn>
                                        <p:tgtEl>
                                          <p:spTgt spid="218121"/>
                                        </p:tgtEl>
                                      </p:cBhvr>
                                      <p:to x="100000" y="95000"/>
                                    </p:animScale>
                                    <p:animScale>
                                      <p:cBhvr>
                                        <p:cTn id="52" dur="166" decel="50000">
                                          <p:stCondLst>
                                            <p:cond delay="1834"/>
                                          </p:stCondLst>
                                        </p:cTn>
                                        <p:tgtEl>
                                          <p:spTgt spid="218121"/>
                                        </p:tgtEl>
                                      </p:cBhvr>
                                      <p:to x="100000" y="100000"/>
                                    </p:animScale>
                                  </p:childTnLst>
                                </p:cTn>
                              </p:par>
                            </p:childTnLst>
                          </p:cTn>
                        </p:par>
                      </p:childTnLst>
                    </p:cTn>
                  </p:par>
                  <p:par>
                    <p:cTn id="53" fill="hold">
                      <p:stCondLst>
                        <p:cond delay="indefinite"/>
                      </p:stCondLst>
                      <p:childTnLst>
                        <p:par>
                          <p:cTn id="54" fill="hold">
                            <p:stCondLst>
                              <p:cond delay="0"/>
                            </p:stCondLst>
                            <p:childTnLst>
                              <p:par>
                                <p:cTn id="55" presetID="49" presetClass="entr" presetSubtype="0" decel="100000" fill="hold" grpId="0" nodeType="clickEffect">
                                  <p:stCondLst>
                                    <p:cond delay="0"/>
                                  </p:stCondLst>
                                  <p:childTnLst>
                                    <p:set>
                                      <p:cBhvr>
                                        <p:cTn id="56" dur="1" fill="hold">
                                          <p:stCondLst>
                                            <p:cond delay="0"/>
                                          </p:stCondLst>
                                        </p:cTn>
                                        <p:tgtEl>
                                          <p:spTgt spid="218124"/>
                                        </p:tgtEl>
                                        <p:attrNameLst>
                                          <p:attrName>style.visibility</p:attrName>
                                        </p:attrNameLst>
                                      </p:cBhvr>
                                      <p:to>
                                        <p:strVal val="visible"/>
                                      </p:to>
                                    </p:set>
                                    <p:anim calcmode="lin" valueType="num">
                                      <p:cBhvr>
                                        <p:cTn id="57" dur="500" fill="hold"/>
                                        <p:tgtEl>
                                          <p:spTgt spid="218124"/>
                                        </p:tgtEl>
                                        <p:attrNameLst>
                                          <p:attrName>ppt_w</p:attrName>
                                        </p:attrNameLst>
                                      </p:cBhvr>
                                      <p:tavLst>
                                        <p:tav tm="0">
                                          <p:val>
                                            <p:fltVal val="0"/>
                                          </p:val>
                                        </p:tav>
                                        <p:tav tm="100000">
                                          <p:val>
                                            <p:strVal val="#ppt_w"/>
                                          </p:val>
                                        </p:tav>
                                      </p:tavLst>
                                    </p:anim>
                                    <p:anim calcmode="lin" valueType="num">
                                      <p:cBhvr>
                                        <p:cTn id="58" dur="500" fill="hold"/>
                                        <p:tgtEl>
                                          <p:spTgt spid="218124"/>
                                        </p:tgtEl>
                                        <p:attrNameLst>
                                          <p:attrName>ppt_h</p:attrName>
                                        </p:attrNameLst>
                                      </p:cBhvr>
                                      <p:tavLst>
                                        <p:tav tm="0">
                                          <p:val>
                                            <p:fltVal val="0"/>
                                          </p:val>
                                        </p:tav>
                                        <p:tav tm="100000">
                                          <p:val>
                                            <p:strVal val="#ppt_h"/>
                                          </p:val>
                                        </p:tav>
                                      </p:tavLst>
                                    </p:anim>
                                    <p:anim calcmode="lin" valueType="num">
                                      <p:cBhvr>
                                        <p:cTn id="59" dur="500" fill="hold"/>
                                        <p:tgtEl>
                                          <p:spTgt spid="218124"/>
                                        </p:tgtEl>
                                        <p:attrNameLst>
                                          <p:attrName>style.rotation</p:attrName>
                                        </p:attrNameLst>
                                      </p:cBhvr>
                                      <p:tavLst>
                                        <p:tav tm="0">
                                          <p:val>
                                            <p:fltVal val="360"/>
                                          </p:val>
                                        </p:tav>
                                        <p:tav tm="100000">
                                          <p:val>
                                            <p:fltVal val="0"/>
                                          </p:val>
                                        </p:tav>
                                      </p:tavLst>
                                    </p:anim>
                                    <p:animEffect transition="in" filter="fade">
                                      <p:cBhvr>
                                        <p:cTn id="60" dur="500"/>
                                        <p:tgtEl>
                                          <p:spTgt spid="218124"/>
                                        </p:tgtEl>
                                      </p:cBhvr>
                                    </p:animEffect>
                                  </p:childTnLst>
                                </p:cTn>
                              </p:par>
                            </p:childTnLst>
                          </p:cTn>
                        </p:par>
                        <p:par>
                          <p:cTn id="61" fill="hold">
                            <p:stCondLst>
                              <p:cond delay="500"/>
                            </p:stCondLst>
                            <p:childTnLst>
                              <p:par>
                                <p:cTn id="62" presetID="18" presetClass="entr" presetSubtype="6" fill="hold" nodeType="afterEffect">
                                  <p:stCondLst>
                                    <p:cond delay="0"/>
                                  </p:stCondLst>
                                  <p:childTnLst>
                                    <p:set>
                                      <p:cBhvr>
                                        <p:cTn id="63" dur="1" fill="hold">
                                          <p:stCondLst>
                                            <p:cond delay="0"/>
                                          </p:stCondLst>
                                        </p:cTn>
                                        <p:tgtEl>
                                          <p:spTgt spid="218125"/>
                                        </p:tgtEl>
                                        <p:attrNameLst>
                                          <p:attrName>style.visibility</p:attrName>
                                        </p:attrNameLst>
                                      </p:cBhvr>
                                      <p:to>
                                        <p:strVal val="visible"/>
                                      </p:to>
                                    </p:set>
                                    <p:animEffect transition="in" filter="strips(downRight)">
                                      <p:cBhvr>
                                        <p:cTn id="64" dur="1000"/>
                                        <p:tgtEl>
                                          <p:spTgt spid="218125"/>
                                        </p:tgtEl>
                                      </p:cBhvr>
                                    </p:animEffect>
                                  </p:childTnLst>
                                </p:cTn>
                              </p:par>
                            </p:childTnLst>
                          </p:cTn>
                        </p:par>
                        <p:par>
                          <p:cTn id="65" fill="hold">
                            <p:stCondLst>
                              <p:cond delay="1500"/>
                            </p:stCondLst>
                            <p:childTnLst>
                              <p:par>
                                <p:cTn id="66" presetID="18" presetClass="entr" presetSubtype="12" fill="hold" nodeType="afterEffect">
                                  <p:stCondLst>
                                    <p:cond delay="0"/>
                                  </p:stCondLst>
                                  <p:childTnLst>
                                    <p:set>
                                      <p:cBhvr>
                                        <p:cTn id="67" dur="1" fill="hold">
                                          <p:stCondLst>
                                            <p:cond delay="0"/>
                                          </p:stCondLst>
                                        </p:cTn>
                                        <p:tgtEl>
                                          <p:spTgt spid="218127"/>
                                        </p:tgtEl>
                                        <p:attrNameLst>
                                          <p:attrName>style.visibility</p:attrName>
                                        </p:attrNameLst>
                                      </p:cBhvr>
                                      <p:to>
                                        <p:strVal val="visible"/>
                                      </p:to>
                                    </p:set>
                                    <p:animEffect transition="in" filter="strips(downLeft)">
                                      <p:cBhvr>
                                        <p:cTn id="68" dur="1000"/>
                                        <p:tgtEl>
                                          <p:spTgt spid="218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118" grpId="0" animBg="1"/>
      <p:bldP spid="218119" grpId="0" animBg="1"/>
      <p:bldP spid="218120" grpId="0" animBg="1"/>
      <p:bldP spid="218121" grpId="0" animBg="1"/>
      <p:bldP spid="218122" grpId="0" animBg="1"/>
      <p:bldP spid="21812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2" name="Rectangle 4"/>
          <p:cNvSpPr>
            <a:spLocks noGrp="1" noChangeArrowheads="1"/>
          </p:cNvSpPr>
          <p:nvPr>
            <p:ph type="title"/>
          </p:nvPr>
        </p:nvSpPr>
        <p:spPr>
          <a:xfrm>
            <a:off x="2503488" y="115888"/>
            <a:ext cx="5473700" cy="911225"/>
          </a:xfrm>
          <a:ln w="12700" cap="flat" algn="ctr">
            <a:solidFill>
              <a:schemeClr val="bg1"/>
            </a:solidFill>
            <a:miter lim="800000"/>
          </a:ln>
        </p:spPr>
        <p:txBody>
          <a:bodyPr/>
          <a:lstStyle/>
          <a:p>
            <a:pPr eaLnBrk="1" hangingPunct="1">
              <a:defRPr/>
            </a:pPr>
            <a:r>
              <a:rPr lang="zh-CN" altLang="en-US" sz="4800" b="1">
                <a:effectLst>
                  <a:outerShdw blurRad="38100" dist="38100" dir="2700000" algn="tl">
                    <a:srgbClr val="C0C0C0"/>
                  </a:outerShdw>
                </a:effectLst>
                <a:ea typeface="黑体" panose="02010609060101010101" pitchFamily="2" charset="-122"/>
              </a:rPr>
              <a:t>构造函数小结</a:t>
            </a:r>
            <a:endParaRPr lang="zh-CN" altLang="en-US" sz="4800" b="1">
              <a:effectLst>
                <a:outerShdw blurRad="38100" dist="38100" dir="2700000" algn="tl">
                  <a:srgbClr val="C0C0C0"/>
                </a:outerShdw>
              </a:effectLst>
              <a:ea typeface="黑体" panose="02010609060101010101" pitchFamily="2" charset="-122"/>
            </a:endParaRPr>
          </a:p>
        </p:txBody>
      </p:sp>
      <p:sp>
        <p:nvSpPr>
          <p:cNvPr id="222213" name="Rectangle 5" descr="蓝色面巾纸"/>
          <p:cNvSpPr>
            <a:spLocks noChangeArrowheads="1"/>
          </p:cNvSpPr>
          <p:nvPr/>
        </p:nvSpPr>
        <p:spPr bwMode="auto">
          <a:xfrm>
            <a:off x="1857375" y="1911350"/>
            <a:ext cx="3311525" cy="647700"/>
          </a:xfrm>
          <a:prstGeom prst="rect">
            <a:avLst/>
          </a:prstGeom>
          <a:blipFill dpi="0" rotWithShape="1">
            <a:blip r:embed="rId1"/>
            <a:srcRect/>
            <a:tile tx="0" ty="0" sx="100000" sy="100000" flip="none" algn="tl"/>
          </a:blipFill>
          <a:ln w="9525">
            <a:solidFill>
              <a:schemeClr val="folHlink"/>
            </a:solidFill>
            <a:miter lim="800000"/>
          </a:ln>
          <a:effectLst>
            <a:outerShdw dist="107763" dir="2700000" algn="ctr" rotWithShape="0">
              <a:schemeClr val="bg2">
                <a:alpha val="50000"/>
              </a:schemeClr>
            </a:outerShdw>
          </a:effectLst>
        </p:spPr>
        <p:txBody>
          <a:bodyPr anchor="b"/>
          <a:lstStyle/>
          <a:p>
            <a:pPr eaLnBrk="1" hangingPunct="1">
              <a:lnSpc>
                <a:spcPct val="110000"/>
              </a:lnSpc>
              <a:defRPr/>
            </a:pPr>
            <a:r>
              <a:rPr lang="zh-CN" altLang="en-GB"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1. 构造函数</a:t>
            </a:r>
            <a:endParaRPr lang="zh-CN" altLang="en-US" sz="54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222214" name="Rectangle 6" descr="蓝色面巾纸"/>
          <p:cNvSpPr>
            <a:spLocks noChangeArrowheads="1"/>
          </p:cNvSpPr>
          <p:nvPr/>
        </p:nvSpPr>
        <p:spPr bwMode="auto">
          <a:xfrm>
            <a:off x="1857375" y="2774950"/>
            <a:ext cx="4537075" cy="647700"/>
          </a:xfrm>
          <a:prstGeom prst="rect">
            <a:avLst/>
          </a:prstGeom>
          <a:blipFill dpi="0" rotWithShape="1">
            <a:blip r:embed="rId1"/>
            <a:srcRect/>
            <a:tile tx="0" ty="0" sx="100000" sy="100000" flip="none" algn="tl"/>
          </a:blipFill>
          <a:ln w="9525">
            <a:solidFill>
              <a:schemeClr val="folHlink"/>
            </a:solidFill>
            <a:miter lim="800000"/>
          </a:ln>
          <a:effectLst>
            <a:outerShdw dist="107763" dir="2700000" algn="ctr" rotWithShape="0">
              <a:schemeClr val="bg2">
                <a:alpha val="50000"/>
              </a:schemeClr>
            </a:outerShdw>
          </a:effectLst>
        </p:spPr>
        <p:txBody>
          <a:bodyPr anchor="b"/>
          <a:lstStyle/>
          <a:p>
            <a:pPr eaLnBrk="1" hangingPunct="1">
              <a:lnSpc>
                <a:spcPct val="110000"/>
              </a:lnSpc>
              <a:defRPr/>
            </a:pPr>
            <a:r>
              <a:rPr lang="en-GB" altLang="zh-CN"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2. </a:t>
            </a:r>
            <a:r>
              <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默认构造函数</a:t>
            </a:r>
            <a:endPar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222215" name="Rectangle 7" descr="蓝色面巾纸"/>
          <p:cNvSpPr>
            <a:spLocks noChangeArrowheads="1"/>
          </p:cNvSpPr>
          <p:nvPr/>
        </p:nvSpPr>
        <p:spPr bwMode="auto">
          <a:xfrm>
            <a:off x="1857375" y="3711575"/>
            <a:ext cx="3311525" cy="647700"/>
          </a:xfrm>
          <a:prstGeom prst="rect">
            <a:avLst/>
          </a:prstGeom>
          <a:blipFill dpi="0" rotWithShape="1">
            <a:blip r:embed="rId1"/>
            <a:srcRect/>
            <a:tile tx="0" ty="0" sx="100000" sy="100000" flip="none" algn="tl"/>
          </a:blipFill>
          <a:ln w="9525">
            <a:solidFill>
              <a:schemeClr val="folHlink"/>
            </a:solidFill>
            <a:miter lim="800000"/>
          </a:ln>
          <a:effectLst>
            <a:outerShdw dist="107763" dir="2700000" algn="ctr" rotWithShape="0">
              <a:schemeClr val="bg2">
                <a:alpha val="50000"/>
              </a:schemeClr>
            </a:outerShdw>
          </a:effectLst>
        </p:spPr>
        <p:txBody>
          <a:bodyPr anchor="b"/>
          <a:lstStyle/>
          <a:p>
            <a:pPr eaLnBrk="1" hangingPunct="1">
              <a:lnSpc>
                <a:spcPct val="110000"/>
              </a:lnSpc>
              <a:defRPr/>
            </a:pPr>
            <a:r>
              <a:rPr lang="en-GB" altLang="zh-CN"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3. </a:t>
            </a:r>
            <a:r>
              <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对象数组</a:t>
            </a:r>
            <a:endPar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222216" name="Rectangle 8" descr="蓝色面巾纸"/>
          <p:cNvSpPr>
            <a:spLocks noChangeArrowheads="1"/>
          </p:cNvSpPr>
          <p:nvPr/>
        </p:nvSpPr>
        <p:spPr bwMode="auto">
          <a:xfrm>
            <a:off x="1857375" y="4646613"/>
            <a:ext cx="4535488" cy="614362"/>
          </a:xfrm>
          <a:prstGeom prst="rect">
            <a:avLst/>
          </a:prstGeom>
          <a:blipFill dpi="0" rotWithShape="1">
            <a:blip r:embed="rId1"/>
            <a:srcRect/>
            <a:tile tx="0" ty="0" sx="100000" sy="100000" flip="none" algn="tl"/>
          </a:blipFill>
          <a:ln w="9525" algn="ctr">
            <a:solidFill>
              <a:schemeClr val="folHlink"/>
            </a:solidFill>
            <a:miter lim="800000"/>
          </a:ln>
          <a:effectLst>
            <a:outerShdw dist="107763" dir="2700000" algn="ctr" rotWithShape="0">
              <a:schemeClr val="bg2">
                <a:alpha val="50000"/>
              </a:schemeClr>
            </a:outerShdw>
          </a:effectLst>
        </p:spPr>
        <p:txBody>
          <a:bodyPr anchor="b"/>
          <a:lstStyle/>
          <a:p>
            <a:pPr eaLnBrk="1" hangingPunct="1">
              <a:lnSpc>
                <a:spcPct val="110000"/>
              </a:lnSpc>
              <a:defRPr/>
            </a:pPr>
            <a:r>
              <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4. 拷贝构造函数</a:t>
            </a:r>
            <a:endParaRPr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222217" name="Text Box 9" descr="蓝色面巾纸"/>
          <p:cNvSpPr txBox="1">
            <a:spLocks noChangeArrowheads="1"/>
          </p:cNvSpPr>
          <p:nvPr/>
        </p:nvSpPr>
        <p:spPr bwMode="auto">
          <a:xfrm>
            <a:off x="1857375" y="5583238"/>
            <a:ext cx="4535488" cy="582612"/>
          </a:xfrm>
          <a:prstGeom prst="rect">
            <a:avLst/>
          </a:prstGeom>
          <a:blipFill dpi="0" rotWithShape="1">
            <a:blip r:embed="rId1"/>
            <a:srcRect/>
            <a:tile tx="0" ty="0" sx="100000" sy="100000" flip="none" algn="tl"/>
          </a:blipFill>
          <a:ln w="9525" algn="ctr">
            <a:solidFill>
              <a:schemeClr val="folHlink"/>
            </a:solidFill>
            <a:miter lim="800000"/>
            <a:headEnd type="none" w="sm" len="sm"/>
            <a:tailEnd type="none" w="sm" len="sm"/>
          </a:ln>
          <a:effectLst>
            <a:outerShdw dist="107763" dir="2700000" algn="ctr" rotWithShape="0">
              <a:schemeClr val="bg2">
                <a:alpha val="50000"/>
              </a:schemeClr>
            </a:outerShdw>
          </a:effectLst>
        </p:spPr>
        <p:txBody>
          <a:bodyPr anchor="b"/>
          <a:lstStyle>
            <a:lvl1pPr>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marL="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9144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1371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18288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10000"/>
              </a:lnSpc>
              <a:defRPr/>
            </a:pPr>
            <a:r>
              <a:rPr kumimoji="0" lang="en-US" altLang="zh-CN"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5. </a:t>
            </a:r>
            <a:r>
              <a:rPr kumimoji="0"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转换</a:t>
            </a:r>
            <a:r>
              <a:rPr kumimoji="0" lang="zh-CN" altLang="en-GB"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构造函数</a:t>
            </a:r>
            <a:endParaRPr kumimoji="0" lang="zh-CN" altLang="en-US" sz="3600" b="1">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grpSp>
        <p:nvGrpSpPr>
          <p:cNvPr id="65544" name="Group 11"/>
          <p:cNvGrpSpPr/>
          <p:nvPr/>
        </p:nvGrpSpPr>
        <p:grpSpPr bwMode="auto">
          <a:xfrm>
            <a:off x="7321550" y="5905500"/>
            <a:ext cx="2527300" cy="836613"/>
            <a:chOff x="3742" y="3657"/>
            <a:chExt cx="1905" cy="572"/>
          </a:xfrm>
        </p:grpSpPr>
        <p:pic>
          <p:nvPicPr>
            <p:cNvPr id="65545" name="Picture 12" descr="001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5546" name="Group 13"/>
            <p:cNvGrpSpPr/>
            <p:nvPr/>
          </p:nvGrpSpPr>
          <p:grpSpPr bwMode="auto">
            <a:xfrm>
              <a:off x="3742" y="3657"/>
              <a:ext cx="1899" cy="572"/>
              <a:chOff x="4377" y="3884"/>
              <a:chExt cx="1175" cy="363"/>
            </a:xfrm>
          </p:grpSpPr>
          <p:pic>
            <p:nvPicPr>
              <p:cNvPr id="65547" name="Picture 14" descr="BD14801_"/>
              <p:cNvPicPr>
                <a:picLocks noChangeAspect="1" noChangeArrowheads="1"/>
              </p:cNvPicPr>
              <p:nvPr/>
            </p:nvPicPr>
            <p:blipFill>
              <a:blip r:embed="rId3">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8" name="Picture 1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549" name="Picture 16" descr="00055"/>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50" name="Picture 17" descr="001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51" name="Picture 18" descr="BD14801_"/>
              <p:cNvPicPr>
                <a:picLocks noChangeAspect="1" noChangeArrowheads="1"/>
              </p:cNvPicPr>
              <p:nvPr/>
            </p:nvPicPr>
            <p:blipFill>
              <a:blip r:embed="rId6">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562" name="Rectangle 4"/>
          <p:cNvSpPr>
            <a:spLocks noChangeArrowheads="1"/>
          </p:cNvSpPr>
          <p:nvPr/>
        </p:nvSpPr>
        <p:spPr bwMode="auto">
          <a:xfrm>
            <a:off x="179388" y="333375"/>
            <a:ext cx="9526587" cy="63357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endParaRPr lang="zh-CN" altLang="en-US" sz="1800"/>
          </a:p>
        </p:txBody>
      </p:sp>
      <p:sp>
        <p:nvSpPr>
          <p:cNvPr id="157698" name="Rectangle 2"/>
          <p:cNvSpPr>
            <a:spLocks noGrp="1" noChangeArrowheads="1"/>
          </p:cNvSpPr>
          <p:nvPr>
            <p:ph type="title"/>
          </p:nvPr>
        </p:nvSpPr>
        <p:spPr>
          <a:xfrm>
            <a:off x="1857375" y="188913"/>
            <a:ext cx="5397500" cy="647700"/>
          </a:xfrm>
          <a:solidFill>
            <a:srgbClr val="FFFFCC"/>
          </a:solidFill>
          <a:ln cap="flat" algn="ctr">
            <a:solidFill>
              <a:srgbClr val="CC9900"/>
            </a:solidFill>
            <a:miter lim="800000"/>
          </a:ln>
        </p:spPr>
        <p:txBody>
          <a:bodyPr anchor="t"/>
          <a:lstStyle/>
          <a:p>
            <a:pPr algn="ctr" eaLnBrk="1" hangingPunct="1">
              <a:buClr>
                <a:schemeClr val="folHlink"/>
              </a:buClr>
              <a:buSzPct val="60000"/>
              <a:buFont typeface="Wingdings" panose="05000000000000000000" pitchFamily="2" charset="2"/>
              <a:buNone/>
              <a:defRPr/>
            </a:pPr>
            <a:r>
              <a:rPr lang="zh-CN" altLang="en-GB"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rPr>
              <a:t>3.3</a:t>
            </a:r>
            <a:r>
              <a:rPr lang="zh-CN" altLang="en-US"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rPr>
              <a:t>.2   析构函数</a:t>
            </a:r>
            <a:endParaRPr lang="zh-CN" altLang="en-US"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157699" name="Rectangle 3"/>
          <p:cNvSpPr>
            <a:spLocks noGrp="1" noChangeArrowheads="1"/>
          </p:cNvSpPr>
          <p:nvPr>
            <p:ph type="body" idx="1"/>
          </p:nvPr>
        </p:nvSpPr>
        <p:spPr>
          <a:xfrm>
            <a:off x="346075" y="1052513"/>
            <a:ext cx="9144000" cy="5040312"/>
          </a:xfrm>
        </p:spPr>
        <p:txBody>
          <a:bodyPr/>
          <a:lstStyle/>
          <a:p>
            <a:pPr marL="0" indent="762000" algn="just" eaLnBrk="1" hangingPunct="1">
              <a:lnSpc>
                <a:spcPct val="90000"/>
              </a:lnSpc>
              <a:buClr>
                <a:srgbClr val="FF0000"/>
              </a:buClr>
              <a:buFont typeface="Wingdings" panose="05000000000000000000" pitchFamily="2" charset="2"/>
              <a:buNone/>
              <a:defRPr/>
            </a:pPr>
            <a:r>
              <a:rPr lang="zh-CN" altLang="en-GB" sz="2600" b="1">
                <a:solidFill>
                  <a:srgbClr val="000000"/>
                </a:solidFill>
                <a:effectLst>
                  <a:outerShdw blurRad="38100" dist="38100" dir="2700000" algn="tl">
                    <a:srgbClr val="C0C0C0"/>
                  </a:outerShdw>
                </a:effectLst>
                <a:latin typeface="宋体" panose="02010600030101010101" pitchFamily="2" charset="-122"/>
              </a:rPr>
              <a:t>类的另一个特殊的成员函数是析构函数。析构函数的功能是当对象被撤消时，释放该对象占用的内存空间。析构函数的作用与构造函数正好相反，一般情况下，析构函数执行构造函数的逆操作。在对象消亡时，系统将自动调用析构函数，执行一些</a:t>
            </a:r>
            <a:r>
              <a:rPr lang="zh-CN" altLang="en-GB"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在对象撤消前必须执行的清理任务</a:t>
            </a:r>
            <a:r>
              <a:rPr lang="en-GB" altLang="zh-CN"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a:t>
            </a:r>
            <a:r>
              <a:rPr lang="zh-CN" altLang="en-GB" sz="2600" b="1">
                <a:solidFill>
                  <a:srgbClr val="000000"/>
                </a:solidFill>
                <a:effectLst>
                  <a:outerShdw blurRad="38100" dist="38100" dir="2700000" algn="tl">
                    <a:srgbClr val="C0C0C0"/>
                  </a:outerShdw>
                </a:effectLst>
                <a:latin typeface="宋体" panose="02010600030101010101" pitchFamily="2" charset="-122"/>
              </a:rPr>
              <a:t>例如将构造函数分配的资源释放掉。</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90000"/>
              </a:lnSpc>
              <a:buClr>
                <a:srgbClr val="FF0000"/>
              </a:buClr>
              <a:buFont typeface="Wingdings" panose="05000000000000000000" pitchFamily="2" charset="2"/>
              <a:buNone/>
              <a:defRPr/>
            </a:pPr>
            <a:r>
              <a:rPr lang="zh-CN" altLang="en-GB" sz="2600" b="1">
                <a:solidFill>
                  <a:srgbClr val="000000"/>
                </a:solidFill>
                <a:effectLst>
                  <a:outerShdw blurRad="38100" dist="38100" dir="2700000" algn="tl">
                    <a:srgbClr val="C0C0C0"/>
                  </a:outerShdw>
                </a:effectLst>
                <a:latin typeface="宋体" panose="02010600030101010101" pitchFamily="2" charset="-122"/>
              </a:rPr>
              <a:t>与构造函数相同的是在定义析构函数时，不能指定任何的</a:t>
            </a:r>
            <a:r>
              <a:rPr lang="zh-CN" altLang="en-US" sz="2600" b="1">
                <a:solidFill>
                  <a:srgbClr val="000000"/>
                </a:solidFill>
                <a:effectLst>
                  <a:outerShdw blurRad="38100" dist="38100" dir="2700000" algn="tl">
                    <a:srgbClr val="C0C0C0"/>
                  </a:outerShdw>
                </a:effectLst>
                <a:latin typeface="宋体" panose="02010600030101010101" pitchFamily="2" charset="-122"/>
              </a:rPr>
              <a:t>返回类型，也不能使用</a:t>
            </a:r>
            <a:r>
              <a:rPr lang="en-US" altLang="zh-CN" sz="2600" b="1">
                <a:solidFill>
                  <a:srgbClr val="000000"/>
                </a:solidFill>
                <a:effectLst>
                  <a:outerShdw blurRad="38100" dist="38100" dir="2700000" algn="tl">
                    <a:srgbClr val="C0C0C0"/>
                  </a:outerShdw>
                </a:effectLst>
                <a:latin typeface="宋体" panose="02010600030101010101" pitchFamily="2" charset="-122"/>
              </a:rPr>
              <a:t>void。</a:t>
            </a:r>
            <a:r>
              <a:rPr lang="zh-CN" altLang="en-US" sz="2600" b="1">
                <a:solidFill>
                  <a:srgbClr val="000000"/>
                </a:solidFill>
                <a:effectLst>
                  <a:outerShdw blurRad="38100" dist="38100" dir="2700000" algn="tl">
                    <a:srgbClr val="C0C0C0"/>
                  </a:outerShdw>
                </a:effectLst>
                <a:latin typeface="宋体" panose="02010600030101010101" pitchFamily="2" charset="-122"/>
              </a:rPr>
              <a:t>与构造函数不同的是构造函数可以带参数，可以重载，而</a:t>
            </a:r>
            <a:r>
              <a:rPr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析构函数没有参数</a:t>
            </a:r>
            <a:r>
              <a:rPr lang="zh-CN" altLang="en-US" sz="2600" b="1">
                <a:solidFill>
                  <a:srgbClr val="000000"/>
                </a:solidFill>
                <a:effectLst>
                  <a:outerShdw blurRad="38100" dist="38100" dir="2700000" algn="tl">
                    <a:srgbClr val="C0C0C0"/>
                  </a:outerShdw>
                </a:effectLst>
                <a:latin typeface="宋体" panose="02010600030101010101" pitchFamily="2" charset="-122"/>
              </a:rPr>
              <a:t>，</a:t>
            </a:r>
            <a:r>
              <a:rPr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每个类只能有一个析构函数</a:t>
            </a:r>
            <a:r>
              <a:rPr lang="zh-CN" altLang="en-US" sz="2600" b="1">
                <a:solidFill>
                  <a:srgbClr val="000000"/>
                </a:solidFill>
                <a:effectLst>
                  <a:outerShdw blurRad="38100" dist="38100" dir="2700000" algn="tl">
                    <a:srgbClr val="C0C0C0"/>
                  </a:outerShdw>
                </a:effectLst>
                <a:latin typeface="宋体" panose="02010600030101010101" pitchFamily="2" charset="-122"/>
              </a:rPr>
              <a:t>。</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90000"/>
              </a:lnSpc>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若未显式编写自己的析构函数，编译器会提供一个</a:t>
            </a:r>
            <a:r>
              <a:rPr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默认析构函数</a:t>
            </a:r>
            <a:r>
              <a:rPr lang="zh-CN" altLang="en-US" sz="2600" b="1">
                <a:solidFill>
                  <a:srgbClr val="000000"/>
                </a:solidFill>
                <a:effectLst>
                  <a:outerShdw blurRad="38100" dist="38100" dir="2700000" algn="tl">
                    <a:srgbClr val="C0C0C0"/>
                  </a:outerShdw>
                </a:effectLst>
                <a:latin typeface="宋体" panose="02010600030101010101" pitchFamily="2" charset="-122"/>
              </a:rPr>
              <a:t>。</a:t>
            </a:r>
            <a:endParaRPr lang="en-US" altLang="zh-CN"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90000"/>
              </a:lnSpc>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析构函数的函数名为类名前加 </a:t>
            </a:r>
            <a:r>
              <a:rPr lang="en-US" altLang="zh-CN" sz="2600" b="1">
                <a:solidFill>
                  <a:srgbClr val="000000"/>
                </a:solidFill>
                <a:effectLst>
                  <a:outerShdw blurRad="38100" dist="38100" dir="2700000" algn="tl">
                    <a:srgbClr val="C0C0C0"/>
                  </a:outerShdw>
                </a:effectLst>
                <a:latin typeface="Times New Roman" panose="02020603050405020304" pitchFamily="18" charset="0"/>
                <a:ea typeface="黑体" panose="02010609060101010101" pitchFamily="2" charset="-122"/>
              </a:rPr>
              <a:t>~ , </a:t>
            </a:r>
            <a:r>
              <a:rPr lang="zh-CN" altLang="en-US" sz="2600" b="1">
                <a:solidFill>
                  <a:srgbClr val="000000"/>
                </a:solidFill>
                <a:effectLst>
                  <a:outerShdw blurRad="38100" dist="38100" dir="2700000" algn="tl">
                    <a:srgbClr val="C0C0C0"/>
                  </a:outerShdw>
                </a:effectLst>
              </a:rPr>
              <a:t>例如</a:t>
            </a:r>
            <a:r>
              <a:rPr lang="en-US" altLang="zh-CN" sz="2600" b="1">
                <a:solidFill>
                  <a:srgbClr val="000000"/>
                </a:solidFill>
                <a:effectLst>
                  <a:outerShdw blurRad="38100" dist="38100" dir="2700000" algn="tl">
                    <a:srgbClr val="C0C0C0"/>
                  </a:outerShdw>
                </a:effectLst>
              </a:rPr>
              <a:t>:</a:t>
            </a:r>
            <a:r>
              <a:rPr lang="en-US" altLang="zh-CN" sz="2600"/>
              <a:t> </a:t>
            </a:r>
            <a:endParaRPr lang="en-US" altLang="zh-CN" sz="2600"/>
          </a:p>
        </p:txBody>
      </p:sp>
      <p:sp>
        <p:nvSpPr>
          <p:cNvPr id="157701" name="Text Box 5"/>
          <p:cNvSpPr txBox="1">
            <a:spLocks noChangeArrowheads="1"/>
          </p:cNvSpPr>
          <p:nvPr/>
        </p:nvSpPr>
        <p:spPr bwMode="auto">
          <a:xfrm>
            <a:off x="2432050" y="6092825"/>
            <a:ext cx="4175125" cy="503238"/>
          </a:xfrm>
          <a:prstGeom prst="rect">
            <a:avLst/>
          </a:prstGeom>
          <a:solidFill>
            <a:srgbClr val="EAEAEA"/>
          </a:solidFill>
          <a:ln>
            <a:noFill/>
          </a:ln>
          <a:effectLst/>
        </p:spPr>
        <p:txBody>
          <a:bodyPr/>
          <a:lstStyle>
            <a:lvl1pPr indent="762000">
              <a:defRPr kumimoji="1" sz="2400">
                <a:solidFill>
                  <a:schemeClr val="tx1"/>
                </a:solidFill>
                <a:latin typeface="Times New Roman" panose="02020603050405020304" pitchFamily="18" charset="0"/>
                <a:ea typeface="宋体" panose="02010600030101010101" pitchFamily="2" charset="-122"/>
              </a:defRPr>
            </a:lvl1pPr>
            <a:lvl2pPr marL="1485900" indent="-533400">
              <a:defRPr kumimoji="1" sz="2400">
                <a:solidFill>
                  <a:schemeClr val="tx1"/>
                </a:solidFill>
                <a:latin typeface="Times New Roman" panose="02020603050405020304" pitchFamily="18" charset="0"/>
                <a:ea typeface="宋体" panose="02010600030101010101" pitchFamily="2" charset="-122"/>
              </a:defRPr>
            </a:lvl2pPr>
            <a:lvl3pPr marL="1885950" indent="-457200">
              <a:defRPr kumimoji="1" sz="2400">
                <a:solidFill>
                  <a:schemeClr val="tx1"/>
                </a:solidFill>
                <a:latin typeface="Times New Roman" panose="02020603050405020304" pitchFamily="18" charset="0"/>
                <a:ea typeface="宋体" panose="02010600030101010101" pitchFamily="2" charset="-122"/>
              </a:defRPr>
            </a:lvl3pPr>
            <a:lvl4pPr marL="2228850" indent="-381000">
              <a:defRPr kumimoji="1" sz="2400">
                <a:solidFill>
                  <a:schemeClr val="tx1"/>
                </a:solidFill>
                <a:latin typeface="Times New Roman" panose="02020603050405020304" pitchFamily="18" charset="0"/>
                <a:ea typeface="宋体" panose="02010600030101010101" pitchFamily="2" charset="-122"/>
              </a:defRPr>
            </a:lvl4pPr>
            <a:lvl5pPr marL="2647950" indent="-381000">
              <a:defRPr kumimoji="1" sz="2400">
                <a:solidFill>
                  <a:schemeClr val="tx1"/>
                </a:solidFill>
                <a:latin typeface="Times New Roman" panose="02020603050405020304" pitchFamily="18" charset="0"/>
                <a:ea typeface="宋体" panose="02010600030101010101" pitchFamily="2" charset="-122"/>
              </a:defRPr>
            </a:lvl5pPr>
            <a:lvl6pPr marL="3105150" indent="-3810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3562350" indent="-3810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4019550" indent="-3810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4476750" indent="-3810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algn="just" eaLnBrk="1" hangingPunct="1">
              <a:lnSpc>
                <a:spcPct val="70000"/>
              </a:lnSpc>
              <a:spcBef>
                <a:spcPct val="20000"/>
              </a:spcBef>
              <a:buClr>
                <a:srgbClr val="FF0000"/>
              </a:buClr>
              <a:buSzPct val="60000"/>
              <a:buFont typeface="Wingdings" panose="05000000000000000000" pitchFamily="2" charset="2"/>
              <a:buNone/>
              <a:defRPr/>
            </a:pPr>
            <a:r>
              <a:rPr kumimoji="0" lang="en-US" altLang="zh-CN" sz="4200" b="1">
                <a:solidFill>
                  <a:srgbClr val="000000"/>
                </a:solidFill>
                <a:effectLst>
                  <a:outerShdw blurRad="38100" dist="38100" dir="2700000" algn="tl">
                    <a:srgbClr val="FFFFFF"/>
                  </a:outerShdw>
                </a:effectLst>
              </a:rPr>
              <a:t>~ </a:t>
            </a:r>
            <a:r>
              <a:rPr kumimoji="0" lang="en-US" altLang="zh-CN" sz="4200" b="1">
                <a:solidFill>
                  <a:srgbClr val="000000"/>
                </a:solidFill>
                <a:effectLst>
                  <a:outerShdw blurRad="38100" dist="38100" dir="2700000" algn="tl">
                    <a:srgbClr val="FFFFFF"/>
                  </a:outerShdw>
                </a:effectLst>
                <a:latin typeface="宋体" panose="02010600030101010101" pitchFamily="2" charset="-122"/>
              </a:rPr>
              <a:t> </a:t>
            </a:r>
            <a:r>
              <a:rPr kumimoji="0" lang="en-US" altLang="zh-CN" sz="4200" b="1">
                <a:solidFill>
                  <a:srgbClr val="000000"/>
                </a:solidFill>
                <a:effectLst>
                  <a:outerShdw blurRad="38100" dist="38100" dir="2700000" algn="tl">
                    <a:srgbClr val="FFFFFF"/>
                  </a:outerShdw>
                </a:effectLst>
              </a:rPr>
              <a:t>circle( );</a:t>
            </a:r>
            <a:endParaRPr kumimoji="0" lang="zh-CN" altLang="en-US" sz="4200" b="1">
              <a:solidFill>
                <a:srgbClr val="000000"/>
              </a:solidFill>
              <a:effectLst>
                <a:outerShdw blurRad="38100" dist="38100" dir="2700000" algn="tl">
                  <a:srgbClr val="FFFFFF"/>
                </a:outerShdw>
              </a:effectLst>
            </a:endParaRPr>
          </a:p>
        </p:txBody>
      </p:sp>
      <p:grpSp>
        <p:nvGrpSpPr>
          <p:cNvPr id="66566" name="Group 6"/>
          <p:cNvGrpSpPr/>
          <p:nvPr/>
        </p:nvGrpSpPr>
        <p:grpSpPr bwMode="auto">
          <a:xfrm>
            <a:off x="7321550" y="5905500"/>
            <a:ext cx="2527300" cy="836613"/>
            <a:chOff x="3742" y="3657"/>
            <a:chExt cx="1905" cy="572"/>
          </a:xfrm>
        </p:grpSpPr>
        <p:pic>
          <p:nvPicPr>
            <p:cNvPr id="66567" name="Picture 7"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6568" name="Group 8"/>
            <p:cNvGrpSpPr/>
            <p:nvPr/>
          </p:nvGrpSpPr>
          <p:grpSpPr bwMode="auto">
            <a:xfrm>
              <a:off x="3742" y="3657"/>
              <a:ext cx="1899" cy="572"/>
              <a:chOff x="4377" y="3884"/>
              <a:chExt cx="1175" cy="363"/>
            </a:xfrm>
          </p:grpSpPr>
          <p:pic>
            <p:nvPicPr>
              <p:cNvPr id="66569" name="Picture 9" descr="BD14801_"/>
              <p:cNvPicPr>
                <a:picLocks noChangeAspect="1" noChangeArrowheads="1"/>
              </p:cNvPicPr>
              <p:nvPr/>
            </p:nvPicPr>
            <p:blipFill>
              <a:blip r:embed="rId2">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0" name="Picture 10"/>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71" name="Picture 11" descr="00055"/>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2" name="Picture 12"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73" name="Picture 13" descr="BD14801_"/>
              <p:cNvPicPr>
                <a:picLocks noChangeAspect="1" noChangeArrowheads="1"/>
              </p:cNvPicPr>
              <p:nvPr/>
            </p:nvPicPr>
            <p:blipFill>
              <a:blip r:embed="rId5">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57698"/>
                                        </p:tgtEl>
                                        <p:attrNameLst>
                                          <p:attrName>style.visibility</p:attrName>
                                        </p:attrNameLst>
                                      </p:cBhvr>
                                      <p:to>
                                        <p:strVal val="visible"/>
                                      </p:to>
                                    </p:set>
                                    <p:anim calcmode="lin" valueType="num">
                                      <p:cBhvr>
                                        <p:cTn id="7" dur="500" fill="hold"/>
                                        <p:tgtEl>
                                          <p:spTgt spid="157698"/>
                                        </p:tgtEl>
                                        <p:attrNameLst>
                                          <p:attrName>ppt_w</p:attrName>
                                        </p:attrNameLst>
                                      </p:cBhvr>
                                      <p:tavLst>
                                        <p:tav tm="0">
                                          <p:val>
                                            <p:fltVal val="0"/>
                                          </p:val>
                                        </p:tav>
                                        <p:tav tm="100000">
                                          <p:val>
                                            <p:strVal val="#ppt_w"/>
                                          </p:val>
                                        </p:tav>
                                      </p:tavLst>
                                    </p:anim>
                                    <p:anim calcmode="lin" valueType="num">
                                      <p:cBhvr>
                                        <p:cTn id="8" dur="500" fill="hold"/>
                                        <p:tgtEl>
                                          <p:spTgt spid="157698"/>
                                        </p:tgtEl>
                                        <p:attrNameLst>
                                          <p:attrName>ppt_h</p:attrName>
                                        </p:attrNameLst>
                                      </p:cBhvr>
                                      <p:tavLst>
                                        <p:tav tm="0">
                                          <p:val>
                                            <p:fltVal val="0"/>
                                          </p:val>
                                        </p:tav>
                                        <p:tav tm="100000">
                                          <p:val>
                                            <p:strVal val="#ppt_h"/>
                                          </p:val>
                                        </p:tav>
                                      </p:tavLst>
                                    </p:anim>
                                    <p:anim calcmode="lin" valueType="num">
                                      <p:cBhvr>
                                        <p:cTn id="9" dur="500" fill="hold"/>
                                        <p:tgtEl>
                                          <p:spTgt spid="157698"/>
                                        </p:tgtEl>
                                        <p:attrNameLst>
                                          <p:attrName>style.rotation</p:attrName>
                                        </p:attrNameLst>
                                      </p:cBhvr>
                                      <p:tavLst>
                                        <p:tav tm="0">
                                          <p:val>
                                            <p:fltVal val="360"/>
                                          </p:val>
                                        </p:tav>
                                        <p:tav tm="100000">
                                          <p:val>
                                            <p:fltVal val="0"/>
                                          </p:val>
                                        </p:tav>
                                      </p:tavLst>
                                    </p:anim>
                                    <p:animEffect transition="in" filter="fade">
                                      <p:cBhvr>
                                        <p:cTn id="10" dur="500"/>
                                        <p:tgtEl>
                                          <p:spTgt spid="157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698" grpId="0" animBg="1"/>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8723" name="Rectangle 3"/>
          <p:cNvSpPr>
            <a:spLocks noGrp="1" noChangeArrowheads="1"/>
          </p:cNvSpPr>
          <p:nvPr>
            <p:ph type="body" idx="1"/>
          </p:nvPr>
        </p:nvSpPr>
        <p:spPr>
          <a:xfrm>
            <a:off x="344488" y="981075"/>
            <a:ext cx="9288462" cy="5181600"/>
          </a:xfrm>
        </p:spPr>
        <p:txBody>
          <a:bodyPr/>
          <a:lstStyle/>
          <a:p>
            <a:pPr marL="0" indent="762000" algn="just" eaLnBrk="1" hangingPunct="1">
              <a:lnSpc>
                <a:spcPct val="90000"/>
              </a:lnSpc>
              <a:buClr>
                <a:srgbClr val="FF0000"/>
              </a:buClr>
              <a:buFont typeface="Wingdings" panose="05000000000000000000" pitchFamily="2" charset="2"/>
              <a:buNone/>
              <a:defRPr/>
            </a:pPr>
            <a:r>
              <a:rPr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1. 析构函数被自动调用的三种情况</a:t>
            </a:r>
            <a:endParaRPr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marL="0" indent="762000" algn="just" eaLnBrk="1" hangingPunct="1">
              <a:lnSpc>
                <a:spcPct val="90000"/>
              </a:lnSpc>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(1) 动态分配的对象被删除，即使用</a:t>
            </a:r>
            <a:r>
              <a:rPr lang="en-US" altLang="zh-CN" sz="2600" b="1">
                <a:solidFill>
                  <a:srgbClr val="000000"/>
                </a:solidFill>
                <a:effectLst>
                  <a:outerShdw blurRad="38100" dist="38100" dir="2700000" algn="tl">
                    <a:srgbClr val="C0C0C0"/>
                  </a:outerShdw>
                </a:effectLst>
                <a:latin typeface="宋体" panose="02010600030101010101" pitchFamily="2" charset="-122"/>
              </a:rPr>
              <a:t>delete</a:t>
            </a:r>
            <a:r>
              <a:rPr lang="zh-CN" altLang="en-US" sz="2600" b="1">
                <a:solidFill>
                  <a:srgbClr val="000000"/>
                </a:solidFill>
                <a:effectLst>
                  <a:outerShdw blurRad="38100" dist="38100" dir="2700000" algn="tl">
                    <a:srgbClr val="C0C0C0"/>
                  </a:outerShdw>
                </a:effectLst>
                <a:latin typeface="宋体" panose="02010600030101010101" pitchFamily="2" charset="-122"/>
              </a:rPr>
              <a:t>删除对象时；</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90000"/>
              </a:lnSpc>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(2) 某一对象超出作用域时；</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90000"/>
              </a:lnSpc>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(3) 一个编译器生成的临时对象不再需要时。</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90000"/>
              </a:lnSpc>
              <a:buClr>
                <a:srgbClr val="FF0000"/>
              </a:buClr>
              <a:buFont typeface="Wingdings" panose="05000000000000000000" pitchFamily="2" charset="2"/>
              <a:buNone/>
              <a:defRPr/>
            </a:pPr>
            <a:r>
              <a:rPr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2．析构函数的手工调用</a:t>
            </a:r>
            <a:endParaRPr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marL="0" indent="762000" algn="just" eaLnBrk="1" hangingPunct="1">
              <a:lnSpc>
                <a:spcPct val="90000"/>
              </a:lnSpc>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构造函数只能由系统自动调用，而析构函数可以使用下述方法手工调用：</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90000"/>
              </a:lnSpc>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对象名.类名::析构函数名</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90000"/>
              </a:lnSpc>
              <a:buClr>
                <a:srgbClr val="FF0000"/>
              </a:buClr>
              <a:buFont typeface="Wingdings" panose="05000000000000000000" pitchFamily="2" charset="2"/>
              <a:buNone/>
              <a:defRPr/>
            </a:pPr>
            <a:r>
              <a:rPr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3．析构函数与构造函数的调用顺序</a:t>
            </a:r>
            <a:endParaRPr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marL="0" indent="762000" algn="just" eaLnBrk="1" hangingPunct="1">
              <a:lnSpc>
                <a:spcPct val="90000"/>
              </a:lnSpc>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构造函数和析构函数的调用顺序刚好相反，</a:t>
            </a:r>
            <a:r>
              <a:rPr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先构造的后析构</a:t>
            </a:r>
            <a:r>
              <a:rPr lang="zh-CN" altLang="en-US" sz="2600" b="1">
                <a:solidFill>
                  <a:srgbClr val="000000"/>
                </a:solidFill>
                <a:effectLst>
                  <a:outerShdw blurRad="38100" dist="38100" dir="2700000" algn="tl">
                    <a:srgbClr val="C0C0C0"/>
                  </a:outerShdw>
                </a:effectLst>
                <a:latin typeface="宋体" panose="02010600030101010101" pitchFamily="2" charset="-122"/>
              </a:rPr>
              <a:t>。</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90000"/>
              </a:lnSpc>
              <a:buClr>
                <a:srgbClr val="FF0000"/>
              </a:buClr>
              <a:buFont typeface="Wingdings" panose="05000000000000000000" pitchFamily="2" charset="2"/>
              <a:buNone/>
              <a:defRPr/>
            </a:pPr>
            <a:endParaRPr lang="zh-CN" altLang="en-US" sz="2600" b="1">
              <a:solidFill>
                <a:srgbClr val="000000"/>
              </a:solidFill>
              <a:effectLst>
                <a:outerShdw blurRad="38100" dist="38100" dir="2700000" algn="tl">
                  <a:srgbClr val="C0C0C0"/>
                </a:outerShdw>
              </a:effectLst>
              <a:latin typeface="宋体" panose="02010600030101010101" pitchFamily="2" charset="-122"/>
            </a:endParaRPr>
          </a:p>
        </p:txBody>
      </p:sp>
      <p:sp>
        <p:nvSpPr>
          <p:cNvPr id="67587" name="Rectangle 8"/>
          <p:cNvSpPr>
            <a:spLocks noChangeArrowheads="1"/>
          </p:cNvSpPr>
          <p:nvPr/>
        </p:nvSpPr>
        <p:spPr bwMode="auto">
          <a:xfrm>
            <a:off x="179388" y="333375"/>
            <a:ext cx="9526587" cy="63357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endParaRPr lang="zh-CN" altLang="en-US" sz="1800"/>
          </a:p>
        </p:txBody>
      </p:sp>
      <p:sp>
        <p:nvSpPr>
          <p:cNvPr id="158729" name="Rectangle 9"/>
          <p:cNvSpPr>
            <a:spLocks noGrp="1" noChangeArrowheads="1"/>
          </p:cNvSpPr>
          <p:nvPr>
            <p:ph type="title"/>
          </p:nvPr>
        </p:nvSpPr>
        <p:spPr>
          <a:xfrm>
            <a:off x="1857375" y="188913"/>
            <a:ext cx="5397500" cy="647700"/>
          </a:xfrm>
          <a:solidFill>
            <a:srgbClr val="FFFFCC"/>
          </a:solidFill>
          <a:ln cap="flat" algn="ctr">
            <a:solidFill>
              <a:srgbClr val="CC9900"/>
            </a:solidFill>
            <a:miter lim="800000"/>
          </a:ln>
        </p:spPr>
        <p:txBody>
          <a:bodyPr anchor="t"/>
          <a:lstStyle/>
          <a:p>
            <a:pPr algn="ctr" eaLnBrk="1" hangingPunct="1">
              <a:buClr>
                <a:schemeClr val="folHlink"/>
              </a:buClr>
              <a:buSzPct val="60000"/>
              <a:buFont typeface="Wingdings" panose="05000000000000000000" pitchFamily="2" charset="2"/>
              <a:buNone/>
              <a:defRPr/>
            </a:pPr>
            <a:r>
              <a:rPr lang="zh-CN" altLang="en-GB"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rPr>
              <a:t>3.3</a:t>
            </a:r>
            <a:r>
              <a:rPr lang="zh-CN" altLang="en-US"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rPr>
              <a:t>.2   析构函数</a:t>
            </a:r>
            <a:endParaRPr lang="zh-CN" altLang="en-US"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grpSp>
        <p:nvGrpSpPr>
          <p:cNvPr id="158730" name="Group 10"/>
          <p:cNvGrpSpPr/>
          <p:nvPr/>
        </p:nvGrpSpPr>
        <p:grpSpPr bwMode="auto">
          <a:xfrm>
            <a:off x="4808538" y="5308600"/>
            <a:ext cx="2087562" cy="1433513"/>
            <a:chOff x="3969" y="3249"/>
            <a:chExt cx="1179" cy="1056"/>
          </a:xfrm>
        </p:grpSpPr>
        <p:sp>
          <p:nvSpPr>
            <p:cNvPr id="158731" name="Rectangle 11"/>
            <p:cNvSpPr>
              <a:spLocks noChangeArrowheads="1"/>
            </p:cNvSpPr>
            <p:nvPr/>
          </p:nvSpPr>
          <p:spPr bwMode="auto">
            <a:xfrm>
              <a:off x="3969" y="3249"/>
              <a:ext cx="1179" cy="1056"/>
            </a:xfrm>
            <a:prstGeom prst="rect">
              <a:avLst/>
            </a:prstGeom>
            <a:noFill/>
            <a:ln>
              <a:noFill/>
            </a:ln>
            <a:effectLst/>
          </p:spPr>
          <p:txBody>
            <a:bodyPr>
              <a:spAutoFit/>
            </a:bodyPr>
            <a:lstStyle/>
            <a:p>
              <a:pPr eaLnBrk="1" hangingPunct="1">
                <a:defRPr/>
              </a:pPr>
              <a:r>
                <a:rPr lang="zh-CN" altLang="en-US" sz="8800" b="1">
                  <a:solidFill>
                    <a:schemeClr val="hlink"/>
                  </a:solidFill>
                  <a:effectLst>
                    <a:outerShdw blurRad="38100" dist="38100" dir="2700000" algn="tl">
                      <a:srgbClr val="C0C0C0"/>
                    </a:outerShdw>
                  </a:effectLst>
                  <a:sym typeface="Wingdings" panose="05000000000000000000" pitchFamily="2" charset="2"/>
                </a:rPr>
                <a:t></a:t>
              </a:r>
              <a:endParaRPr lang="zh-CN" altLang="en-US" sz="8800" b="1">
                <a:solidFill>
                  <a:schemeClr val="hlink"/>
                </a:solidFill>
                <a:effectLst>
                  <a:outerShdw blurRad="38100" dist="38100" dir="2700000" algn="tl">
                    <a:srgbClr val="C0C0C0"/>
                  </a:outerShdw>
                </a:effectLst>
                <a:sym typeface="Wingdings" panose="05000000000000000000" pitchFamily="2" charset="2"/>
              </a:endParaRPr>
            </a:p>
          </p:txBody>
        </p:sp>
        <p:sp>
          <p:nvSpPr>
            <p:cNvPr id="67593" name="Text Box 12"/>
            <p:cNvSpPr txBox="1">
              <a:spLocks noChangeArrowheads="1"/>
            </p:cNvSpPr>
            <p:nvPr/>
          </p:nvSpPr>
          <p:spPr bwMode="auto">
            <a:xfrm>
              <a:off x="4194" y="3478"/>
              <a:ext cx="772" cy="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b="1"/>
                <a:t>7 6</a:t>
              </a:r>
              <a:endParaRPr lang="en-US" altLang="zh-CN" b="1"/>
            </a:p>
          </p:txBody>
        </p:sp>
      </p:grpSp>
      <p:pic>
        <p:nvPicPr>
          <p:cNvPr id="64518" name="Picture 13" descr="2008041403130014">
            <a:hlinkClick r:id="rId1" action="ppaction://hlinksldjump"/>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53450" y="5872163"/>
            <a:ext cx="1295400" cy="941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8734" name="Text Box 14"/>
          <p:cNvSpPr txBox="1">
            <a:spLocks noChangeArrowheads="1"/>
          </p:cNvSpPr>
          <p:nvPr/>
        </p:nvSpPr>
        <p:spPr bwMode="auto">
          <a:xfrm>
            <a:off x="488950" y="5661025"/>
            <a:ext cx="4537075" cy="892175"/>
          </a:xfrm>
          <a:prstGeom prst="rect">
            <a:avLst/>
          </a:prstGeom>
          <a:noFill/>
          <a:ln>
            <a:noFill/>
          </a:ln>
          <a:effectLst/>
        </p:spPr>
        <p:txBody>
          <a:bodyPr>
            <a:spAutoFit/>
          </a:bodyPr>
          <a:lstStyle/>
          <a:p>
            <a:pPr eaLnBrk="1" hangingPunct="1">
              <a:defRPr/>
            </a:pPr>
            <a:r>
              <a:rPr lang="zh-CN" altLang="en-US" sz="2600" b="1">
                <a:solidFill>
                  <a:srgbClr val="0000FF"/>
                </a:solidFill>
                <a:effectLst>
                  <a:outerShdw blurRad="38100" dist="38100" dir="2700000" algn="tl">
                    <a:srgbClr val="C0C0C0"/>
                  </a:outerShdw>
                </a:effectLst>
              </a:rPr>
              <a:t>【例3.15】</a:t>
            </a:r>
            <a:r>
              <a:rPr lang="zh-CN" altLang="en-US" sz="2600" b="1">
                <a:solidFill>
                  <a:srgbClr val="000000"/>
                </a:solidFill>
                <a:effectLst>
                  <a:outerShdw blurRad="38100" dist="38100" dir="2700000" algn="tl">
                    <a:srgbClr val="C0C0C0"/>
                  </a:outerShdw>
                </a:effectLst>
              </a:rPr>
              <a:t>析构函数和构造</a:t>
            </a:r>
            <a:endParaRPr lang="zh-CN" altLang="en-US" sz="2600" b="1">
              <a:solidFill>
                <a:srgbClr val="000000"/>
              </a:solidFill>
              <a:effectLst>
                <a:outerShdw blurRad="38100" dist="38100" dir="2700000" algn="tl">
                  <a:srgbClr val="C0C0C0"/>
                </a:outerShdw>
              </a:effectLst>
            </a:endParaRPr>
          </a:p>
          <a:p>
            <a:pPr eaLnBrk="1" hangingPunct="1">
              <a:defRPr/>
            </a:pPr>
            <a:r>
              <a:rPr lang="zh-CN" altLang="en-US" sz="2600" b="1">
                <a:solidFill>
                  <a:srgbClr val="000000"/>
                </a:solidFill>
                <a:effectLst>
                  <a:outerShdw blurRad="38100" dist="38100" dir="2700000" algn="tl">
                    <a:srgbClr val="C0C0C0"/>
                  </a:outerShdw>
                </a:effectLst>
              </a:rPr>
              <a:t>                  函数的调用顺序</a:t>
            </a:r>
            <a:endParaRPr lang="zh-CN" altLang="en-US" sz="2600" b="1">
              <a:solidFill>
                <a:srgbClr val="000000"/>
              </a:solidFill>
              <a:effectLst>
                <a:outerShdw blurRad="38100" dist="38100" dir="2700000" algn="tl">
                  <a:srgbClr val="C0C0C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58723"/>
                                        </p:tgtEl>
                                        <p:attrNameLst>
                                          <p:attrName>style.visibility</p:attrName>
                                        </p:attrNameLst>
                                      </p:cBhvr>
                                      <p:to>
                                        <p:strVal val="visible"/>
                                      </p:to>
                                    </p:set>
                                    <p:animEffect transition="in" filter="strips(downLeft)">
                                      <p:cBhvr>
                                        <p:cTn id="7" dur="500"/>
                                        <p:tgtEl>
                                          <p:spTgt spid="15872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58734"/>
                                        </p:tgtEl>
                                        <p:attrNameLst>
                                          <p:attrName>style.visibility</p:attrName>
                                        </p:attrNameLst>
                                      </p:cBhvr>
                                      <p:to>
                                        <p:strVal val="visible"/>
                                      </p:to>
                                    </p:set>
                                    <p:animEffect transition="in" filter="fade">
                                      <p:cBhvr>
                                        <p:cTn id="12" dur="1000"/>
                                        <p:tgtEl>
                                          <p:spTgt spid="158734"/>
                                        </p:tgtEl>
                                      </p:cBhvr>
                                    </p:animEffect>
                                    <p:anim calcmode="lin" valueType="num">
                                      <p:cBhvr>
                                        <p:cTn id="13" dur="1000" fill="hold"/>
                                        <p:tgtEl>
                                          <p:spTgt spid="158734"/>
                                        </p:tgtEl>
                                        <p:attrNameLst>
                                          <p:attrName>ppt_x</p:attrName>
                                        </p:attrNameLst>
                                      </p:cBhvr>
                                      <p:tavLst>
                                        <p:tav tm="0">
                                          <p:val>
                                            <p:strVal val="#ppt_x"/>
                                          </p:val>
                                        </p:tav>
                                        <p:tav tm="100000">
                                          <p:val>
                                            <p:strVal val="#ppt_x"/>
                                          </p:val>
                                        </p:tav>
                                      </p:tavLst>
                                    </p:anim>
                                    <p:anim calcmode="lin" valueType="num">
                                      <p:cBhvr>
                                        <p:cTn id="14" dur="1000" fill="hold"/>
                                        <p:tgtEl>
                                          <p:spTgt spid="15873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6" presetClass="entr" presetSubtype="0" fill="hold" nodeType="afterEffect">
                                  <p:stCondLst>
                                    <p:cond delay="0"/>
                                  </p:stCondLst>
                                  <p:childTnLst>
                                    <p:set>
                                      <p:cBhvr>
                                        <p:cTn id="17" dur="1" fill="hold">
                                          <p:stCondLst>
                                            <p:cond delay="0"/>
                                          </p:stCondLst>
                                        </p:cTn>
                                        <p:tgtEl>
                                          <p:spTgt spid="158730"/>
                                        </p:tgtEl>
                                        <p:attrNameLst>
                                          <p:attrName>style.visibility</p:attrName>
                                        </p:attrNameLst>
                                      </p:cBhvr>
                                      <p:to>
                                        <p:strVal val="visible"/>
                                      </p:to>
                                    </p:set>
                                    <p:animEffect transition="in" filter="wipe(down)">
                                      <p:cBhvr>
                                        <p:cTn id="18" dur="580">
                                          <p:stCondLst>
                                            <p:cond delay="0"/>
                                          </p:stCondLst>
                                        </p:cTn>
                                        <p:tgtEl>
                                          <p:spTgt spid="158730"/>
                                        </p:tgtEl>
                                      </p:cBhvr>
                                    </p:animEffect>
                                    <p:anim calcmode="lin" valueType="num">
                                      <p:cBhvr>
                                        <p:cTn id="19" dur="1822" tmFilter="0,0; 0.14,0.36; 0.43,0.73; 0.71,0.91; 1.0,1.0">
                                          <p:stCondLst>
                                            <p:cond delay="0"/>
                                          </p:stCondLst>
                                        </p:cTn>
                                        <p:tgtEl>
                                          <p:spTgt spid="158730"/>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58730"/>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58730"/>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58730"/>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58730"/>
                                        </p:tgtEl>
                                        <p:attrNameLst>
                                          <p:attrName>ppt_y</p:attrName>
                                        </p:attrNameLst>
                                      </p:cBhvr>
                                      <p:tavLst>
                                        <p:tav tm="0" fmla="#ppt_y-sin(pi*$)/81">
                                          <p:val>
                                            <p:fltVal val="0"/>
                                          </p:val>
                                        </p:tav>
                                        <p:tav tm="100000">
                                          <p:val>
                                            <p:fltVal val="1"/>
                                          </p:val>
                                        </p:tav>
                                      </p:tavLst>
                                    </p:anim>
                                    <p:animScale>
                                      <p:cBhvr>
                                        <p:cTn id="24" dur="26">
                                          <p:stCondLst>
                                            <p:cond delay="650"/>
                                          </p:stCondLst>
                                        </p:cTn>
                                        <p:tgtEl>
                                          <p:spTgt spid="158730"/>
                                        </p:tgtEl>
                                      </p:cBhvr>
                                      <p:to x="100000" y="60000"/>
                                    </p:animScale>
                                    <p:animScale>
                                      <p:cBhvr>
                                        <p:cTn id="25" dur="166" decel="50000">
                                          <p:stCondLst>
                                            <p:cond delay="676"/>
                                          </p:stCondLst>
                                        </p:cTn>
                                        <p:tgtEl>
                                          <p:spTgt spid="158730"/>
                                        </p:tgtEl>
                                      </p:cBhvr>
                                      <p:to x="100000" y="100000"/>
                                    </p:animScale>
                                    <p:animScale>
                                      <p:cBhvr>
                                        <p:cTn id="26" dur="26">
                                          <p:stCondLst>
                                            <p:cond delay="1312"/>
                                          </p:stCondLst>
                                        </p:cTn>
                                        <p:tgtEl>
                                          <p:spTgt spid="158730"/>
                                        </p:tgtEl>
                                      </p:cBhvr>
                                      <p:to x="100000" y="80000"/>
                                    </p:animScale>
                                    <p:animScale>
                                      <p:cBhvr>
                                        <p:cTn id="27" dur="166" decel="50000">
                                          <p:stCondLst>
                                            <p:cond delay="1338"/>
                                          </p:stCondLst>
                                        </p:cTn>
                                        <p:tgtEl>
                                          <p:spTgt spid="158730"/>
                                        </p:tgtEl>
                                      </p:cBhvr>
                                      <p:to x="100000" y="100000"/>
                                    </p:animScale>
                                    <p:animScale>
                                      <p:cBhvr>
                                        <p:cTn id="28" dur="26">
                                          <p:stCondLst>
                                            <p:cond delay="1642"/>
                                          </p:stCondLst>
                                        </p:cTn>
                                        <p:tgtEl>
                                          <p:spTgt spid="158730"/>
                                        </p:tgtEl>
                                      </p:cBhvr>
                                      <p:to x="100000" y="90000"/>
                                    </p:animScale>
                                    <p:animScale>
                                      <p:cBhvr>
                                        <p:cTn id="29" dur="166" decel="50000">
                                          <p:stCondLst>
                                            <p:cond delay="1668"/>
                                          </p:stCondLst>
                                        </p:cTn>
                                        <p:tgtEl>
                                          <p:spTgt spid="158730"/>
                                        </p:tgtEl>
                                      </p:cBhvr>
                                      <p:to x="100000" y="100000"/>
                                    </p:animScale>
                                    <p:animScale>
                                      <p:cBhvr>
                                        <p:cTn id="30" dur="26">
                                          <p:stCondLst>
                                            <p:cond delay="1808"/>
                                          </p:stCondLst>
                                        </p:cTn>
                                        <p:tgtEl>
                                          <p:spTgt spid="158730"/>
                                        </p:tgtEl>
                                      </p:cBhvr>
                                      <p:to x="100000" y="95000"/>
                                    </p:animScale>
                                    <p:animScale>
                                      <p:cBhvr>
                                        <p:cTn id="31" dur="166" decel="50000">
                                          <p:stCondLst>
                                            <p:cond delay="1834"/>
                                          </p:stCondLst>
                                        </p:cTn>
                                        <p:tgtEl>
                                          <p:spTgt spid="158730"/>
                                        </p:tgtEl>
                                      </p:cBhvr>
                                      <p:to x="100000" y="100000"/>
                                    </p:animScale>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645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723" grpId="0"/>
      <p:bldP spid="15873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a:xfrm>
            <a:off x="2576513" y="260350"/>
            <a:ext cx="4262437" cy="774700"/>
          </a:xfrm>
          <a:ln w="12700" cap="flat" algn="ctr">
            <a:solidFill>
              <a:schemeClr val="bg1"/>
            </a:solidFill>
            <a:miter lim="800000"/>
          </a:ln>
        </p:spPr>
        <p:txBody>
          <a:bodyPr anchor="t">
            <a:spAutoFit/>
          </a:bodyPr>
          <a:lstStyle/>
          <a:p>
            <a:pPr eaLnBrk="1" hangingPunct="1">
              <a:defRPr/>
            </a:pPr>
            <a:r>
              <a:rPr lang="zh-CN" altLang="en-GB" b="1">
                <a:solidFill>
                  <a:schemeClr val="folHlink"/>
                </a:solidFill>
                <a:effectLst>
                  <a:outerShdw blurRad="38100" dist="38100" dir="2700000" algn="tl">
                    <a:srgbClr val="C0C0C0"/>
                  </a:outerShdw>
                </a:effectLst>
                <a:latin typeface="黑体" panose="02010609060101010101" pitchFamily="2" charset="-122"/>
                <a:ea typeface="黑体" panose="02010609060101010101" pitchFamily="2" charset="-122"/>
              </a:rPr>
              <a:t>3.5 </a:t>
            </a:r>
            <a:r>
              <a:rPr lang="zh-CN" altLang="en-US" b="1">
                <a:solidFill>
                  <a:schemeClr val="folHlink"/>
                </a:solidFill>
                <a:effectLst>
                  <a:outerShdw blurRad="38100" dist="38100" dir="2700000" algn="tl">
                    <a:srgbClr val="C0C0C0"/>
                  </a:outerShdw>
                </a:effectLst>
                <a:latin typeface="黑体" panose="02010609060101010101" pitchFamily="2" charset="-122"/>
                <a:ea typeface="黑体" panose="02010609060101010101" pitchFamily="2" charset="-122"/>
              </a:rPr>
              <a:t>静态成员</a:t>
            </a:r>
            <a:endParaRPr lang="zh-CN" altLang="en-US" b="1">
              <a:solidFill>
                <a:schemeClr val="folHlink"/>
              </a:solidFill>
              <a:effectLst>
                <a:outerShdw blurRad="38100" dist="38100" dir="2700000" algn="tl">
                  <a:srgbClr val="C0C0C0"/>
                </a:outerShdw>
              </a:effectLst>
              <a:latin typeface="黑体" panose="02010609060101010101" pitchFamily="2" charset="-122"/>
              <a:ea typeface="黑体" panose="02010609060101010101" pitchFamily="2" charset="-122"/>
            </a:endParaRPr>
          </a:p>
        </p:txBody>
      </p:sp>
      <p:sp>
        <p:nvSpPr>
          <p:cNvPr id="160771" name="Rectangle 3"/>
          <p:cNvSpPr>
            <a:spLocks noGrp="1" noChangeArrowheads="1"/>
          </p:cNvSpPr>
          <p:nvPr>
            <p:ph type="body" idx="1"/>
          </p:nvPr>
        </p:nvSpPr>
        <p:spPr>
          <a:xfrm>
            <a:off x="685800" y="1484313"/>
            <a:ext cx="8612188" cy="4897437"/>
          </a:xfrm>
        </p:spPr>
        <p:txBody>
          <a:bodyPr/>
          <a:lstStyle/>
          <a:p>
            <a:pPr marL="0" indent="762000" algn="just" eaLnBrk="1" hangingPunct="1">
              <a:lnSpc>
                <a:spcPct val="110000"/>
              </a:lnSpc>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类是一种自定义的数据类型，在类中定义了数据成员及成员函数。每一个该类的对象都有该类成员的拷贝。但有时需要所有对象共享某个成员。这时可以</a:t>
            </a:r>
            <a:r>
              <a:rPr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使用关键字</a:t>
            </a:r>
            <a:r>
              <a:rPr lang="zh-CN" altLang="en-US" sz="2600" b="1">
                <a:solidFill>
                  <a:srgbClr val="000000"/>
                </a:solidFill>
                <a:effectLst>
                  <a:outerShdw blurRad="38100" dist="38100" dir="2700000" algn="tl">
                    <a:srgbClr val="C0C0C0"/>
                  </a:outerShdw>
                </a:effectLst>
                <a:latin typeface="宋体" panose="02010600030101010101" pitchFamily="2" charset="-122"/>
              </a:rPr>
              <a:t> </a:t>
            </a:r>
            <a:r>
              <a:rPr lang="en-US" altLang="zh-CN" sz="3000" b="1">
                <a:solidFill>
                  <a:srgbClr val="0000FF"/>
                </a:solidFill>
                <a:effectLst>
                  <a:outerShdw blurRad="38100" dist="38100" dir="2700000" algn="tl">
                    <a:srgbClr val="C0C0C0"/>
                  </a:outerShdw>
                </a:effectLst>
                <a:latin typeface="Times New Roman" panose="02020603050405020304" pitchFamily="18" charset="0"/>
              </a:rPr>
              <a:t>static</a:t>
            </a:r>
            <a:r>
              <a:rPr lang="en-US" altLang="zh-CN" sz="2600" b="1">
                <a:solidFill>
                  <a:srgbClr val="0000FF"/>
                </a:solidFill>
                <a:effectLst>
                  <a:outerShdw blurRad="38100" dist="38100" dir="2700000" algn="tl">
                    <a:srgbClr val="C0C0C0"/>
                  </a:outerShdw>
                </a:effectLst>
                <a:latin typeface="Times New Roman" panose="02020603050405020304" pitchFamily="18" charset="0"/>
              </a:rPr>
              <a:t> </a:t>
            </a:r>
            <a:r>
              <a:rPr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将需要共享的成员声明为类的</a:t>
            </a:r>
            <a:r>
              <a:rPr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静态成员</a:t>
            </a:r>
            <a:r>
              <a:rPr lang="zh-CN" altLang="en-US" sz="2600" b="1">
                <a:solidFill>
                  <a:srgbClr val="000000"/>
                </a:solidFill>
                <a:effectLst>
                  <a:outerShdw blurRad="38100" dist="38100" dir="2700000" algn="tl">
                    <a:srgbClr val="C0C0C0"/>
                  </a:outerShdw>
                </a:effectLst>
                <a:latin typeface="宋体" panose="02010600030101010101" pitchFamily="2" charset="-122"/>
              </a:rPr>
              <a:t>。</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10000"/>
              </a:lnSpc>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静态成员的特征是不管这个类创建了多少个对象，而其静态成员只有一个副本，此副本被这个类的所有对象共享。静态成员分为</a:t>
            </a:r>
            <a:r>
              <a:rPr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静态数据成员</a:t>
            </a:r>
            <a:r>
              <a:rPr lang="zh-CN" altLang="en-US" sz="2600" b="1">
                <a:solidFill>
                  <a:srgbClr val="000000"/>
                </a:solidFill>
                <a:effectLst>
                  <a:outerShdw blurRad="38100" dist="38100" dir="2700000" algn="tl">
                    <a:srgbClr val="C0C0C0"/>
                  </a:outerShdw>
                </a:effectLst>
                <a:latin typeface="宋体" panose="02010600030101010101" pitchFamily="2" charset="-122"/>
              </a:rPr>
              <a:t>和</a:t>
            </a:r>
            <a:r>
              <a:rPr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静态成员函数</a:t>
            </a:r>
            <a:r>
              <a:rPr lang="zh-CN" altLang="en-US" sz="2600" b="1">
                <a:solidFill>
                  <a:srgbClr val="000000"/>
                </a:solidFill>
                <a:effectLst>
                  <a:outerShdw blurRad="38100" dist="38100" dir="2700000" algn="tl">
                    <a:srgbClr val="C0C0C0"/>
                  </a:outerShdw>
                </a:effectLst>
                <a:latin typeface="宋体" panose="02010600030101010101" pitchFamily="2" charset="-122"/>
              </a:rPr>
              <a:t>。</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lnSpc>
                <a:spcPct val="110000"/>
              </a:lnSpc>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实际上，这种成员属于类本身，而不属于类的某一对象。因此，也可以称其为</a:t>
            </a:r>
            <a:r>
              <a:rPr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类成员</a:t>
            </a:r>
            <a:r>
              <a:rPr lang="zh-CN" altLang="en-US" sz="2600" b="1">
                <a:solidFill>
                  <a:srgbClr val="000000"/>
                </a:solidFill>
                <a:effectLst>
                  <a:outerShdw blurRad="38100" dist="38100" dir="2700000" algn="tl">
                    <a:srgbClr val="C0C0C0"/>
                  </a:outerShdw>
                </a:effectLst>
                <a:latin typeface="宋体" panose="02010600030101010101" pitchFamily="2" charset="-122"/>
              </a:rPr>
              <a:t>（包括</a:t>
            </a:r>
            <a:r>
              <a:rPr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类数据成员</a:t>
            </a:r>
            <a:r>
              <a:rPr lang="zh-CN" altLang="en-US" sz="2600" b="1">
                <a:solidFill>
                  <a:srgbClr val="000000"/>
                </a:solidFill>
                <a:effectLst>
                  <a:outerShdw blurRad="38100" dist="38100" dir="2700000" algn="tl">
                    <a:srgbClr val="C0C0C0"/>
                  </a:outerShdw>
                </a:effectLst>
                <a:latin typeface="宋体" panose="02010600030101010101" pitchFamily="2" charset="-122"/>
              </a:rPr>
              <a:t>和</a:t>
            </a:r>
            <a:r>
              <a:rPr lang="zh-CN" altLang="en-US" sz="2600" b="1">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类成员函数</a:t>
            </a:r>
            <a:r>
              <a:rPr lang="zh-CN" altLang="en-US" sz="2600" b="1">
                <a:solidFill>
                  <a:srgbClr val="000000"/>
                </a:solidFill>
                <a:effectLst>
                  <a:outerShdw blurRad="38100" dist="38100" dir="2700000" algn="tl">
                    <a:srgbClr val="C0C0C0"/>
                  </a:outerShdw>
                </a:effectLst>
                <a:latin typeface="宋体" panose="02010600030101010101" pitchFamily="2" charset="-122"/>
              </a:rPr>
              <a:t>）。</a:t>
            </a:r>
            <a:endParaRPr lang="en-US" altLang="zh-CN" sz="2600" b="1">
              <a:solidFill>
                <a:srgbClr val="000000"/>
              </a:solidFill>
              <a:effectLst>
                <a:outerShdw blurRad="38100" dist="38100" dir="2700000" algn="tl">
                  <a:srgbClr val="C0C0C0"/>
                </a:outerShdw>
              </a:effectLst>
              <a:latin typeface="宋体" panose="02010600030101010101" pitchFamily="2" charset="-122"/>
            </a:endParaRPr>
          </a:p>
        </p:txBody>
      </p:sp>
      <p:grpSp>
        <p:nvGrpSpPr>
          <p:cNvPr id="68612" name="Group 4"/>
          <p:cNvGrpSpPr/>
          <p:nvPr/>
        </p:nvGrpSpPr>
        <p:grpSpPr bwMode="auto">
          <a:xfrm>
            <a:off x="7400925" y="5949950"/>
            <a:ext cx="2311400" cy="763588"/>
            <a:chOff x="3742" y="3657"/>
            <a:chExt cx="1905" cy="572"/>
          </a:xfrm>
        </p:grpSpPr>
        <p:pic>
          <p:nvPicPr>
            <p:cNvPr id="68613" name="Picture 5"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8614" name="Group 6"/>
            <p:cNvGrpSpPr/>
            <p:nvPr/>
          </p:nvGrpSpPr>
          <p:grpSpPr bwMode="auto">
            <a:xfrm>
              <a:off x="3742" y="3657"/>
              <a:ext cx="1899" cy="572"/>
              <a:chOff x="4377" y="3884"/>
              <a:chExt cx="1175" cy="363"/>
            </a:xfrm>
          </p:grpSpPr>
          <p:pic>
            <p:nvPicPr>
              <p:cNvPr id="68615" name="Picture 7" descr="BD14801_"/>
              <p:cNvPicPr>
                <a:picLocks noChangeAspect="1" noChangeArrowheads="1"/>
              </p:cNvPicPr>
              <p:nvPr/>
            </p:nvPicPr>
            <p:blipFill>
              <a:blip r:embed="rId2">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6" name="Picture 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617" name="Picture 9" descr="00055"/>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8" name="Picture 10"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9" name="Picture 11" descr="BD14801_"/>
              <p:cNvPicPr>
                <a:picLocks noChangeAspect="1" noChangeArrowheads="1"/>
              </p:cNvPicPr>
              <p:nvPr/>
            </p:nvPicPr>
            <p:blipFill>
              <a:blip r:embed="rId5">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60770"/>
                                        </p:tgtEl>
                                        <p:attrNameLst>
                                          <p:attrName>style.visibility</p:attrName>
                                        </p:attrNameLst>
                                      </p:cBhvr>
                                      <p:to>
                                        <p:strVal val="visible"/>
                                      </p:to>
                                    </p:set>
                                    <p:anim calcmode="lin" valueType="num">
                                      <p:cBhvr>
                                        <p:cTn id="7" dur="500" fill="hold"/>
                                        <p:tgtEl>
                                          <p:spTgt spid="160770"/>
                                        </p:tgtEl>
                                        <p:attrNameLst>
                                          <p:attrName>ppt_w</p:attrName>
                                        </p:attrNameLst>
                                      </p:cBhvr>
                                      <p:tavLst>
                                        <p:tav tm="0">
                                          <p:val>
                                            <p:fltVal val="0"/>
                                          </p:val>
                                        </p:tav>
                                        <p:tav tm="100000">
                                          <p:val>
                                            <p:strVal val="#ppt_w"/>
                                          </p:val>
                                        </p:tav>
                                      </p:tavLst>
                                    </p:anim>
                                    <p:anim calcmode="lin" valueType="num">
                                      <p:cBhvr>
                                        <p:cTn id="8" dur="500" fill="hold"/>
                                        <p:tgtEl>
                                          <p:spTgt spid="160770"/>
                                        </p:tgtEl>
                                        <p:attrNameLst>
                                          <p:attrName>ppt_h</p:attrName>
                                        </p:attrNameLst>
                                      </p:cBhvr>
                                      <p:tavLst>
                                        <p:tav tm="0">
                                          <p:val>
                                            <p:fltVal val="0"/>
                                          </p:val>
                                        </p:tav>
                                        <p:tav tm="100000">
                                          <p:val>
                                            <p:strVal val="#ppt_h"/>
                                          </p:val>
                                        </p:tav>
                                      </p:tavLst>
                                    </p:anim>
                                    <p:anim calcmode="lin" valueType="num">
                                      <p:cBhvr>
                                        <p:cTn id="9" dur="500" fill="hold"/>
                                        <p:tgtEl>
                                          <p:spTgt spid="160770"/>
                                        </p:tgtEl>
                                        <p:attrNameLst>
                                          <p:attrName>style.rotation</p:attrName>
                                        </p:attrNameLst>
                                      </p:cBhvr>
                                      <p:tavLst>
                                        <p:tav tm="0">
                                          <p:val>
                                            <p:fltVal val="360"/>
                                          </p:val>
                                        </p:tav>
                                        <p:tav tm="100000">
                                          <p:val>
                                            <p:fltVal val="0"/>
                                          </p:val>
                                        </p:tav>
                                      </p:tavLst>
                                    </p:anim>
                                    <p:animEffect transition="in" filter="fade">
                                      <p:cBhvr>
                                        <p:cTn id="10" dur="500"/>
                                        <p:tgtEl>
                                          <p:spTgt spid="160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0" grpId="0" animBg="1"/>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4" name="Rectangle 5"/>
          <p:cNvSpPr>
            <a:spLocks noChangeArrowheads="1"/>
          </p:cNvSpPr>
          <p:nvPr/>
        </p:nvSpPr>
        <p:spPr bwMode="auto">
          <a:xfrm>
            <a:off x="179388" y="406400"/>
            <a:ext cx="9526587" cy="6335713"/>
          </a:xfrm>
          <a:prstGeom prst="rect">
            <a:avLst/>
          </a:prstGeom>
          <a:noFill/>
          <a:ln w="9525">
            <a:solidFill>
              <a:srgbClr val="CC99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endParaRPr lang="zh-CN" altLang="en-US" sz="1800"/>
          </a:p>
        </p:txBody>
      </p:sp>
      <p:sp>
        <p:nvSpPr>
          <p:cNvPr id="161794" name="Rectangle 2"/>
          <p:cNvSpPr>
            <a:spLocks noGrp="1" noChangeArrowheads="1"/>
          </p:cNvSpPr>
          <p:nvPr>
            <p:ph type="title"/>
          </p:nvPr>
        </p:nvSpPr>
        <p:spPr>
          <a:xfrm>
            <a:off x="2216150" y="196850"/>
            <a:ext cx="4926013" cy="639763"/>
          </a:xfrm>
          <a:solidFill>
            <a:srgbClr val="FFFFCC"/>
          </a:solidFill>
          <a:ln cap="flat" algn="ctr">
            <a:solidFill>
              <a:srgbClr val="CC9900"/>
            </a:solidFill>
            <a:miter lim="800000"/>
          </a:ln>
        </p:spPr>
        <p:txBody>
          <a:bodyPr anchor="t"/>
          <a:lstStyle/>
          <a:p>
            <a:pPr algn="ctr" eaLnBrk="1" hangingPunct="1">
              <a:buClr>
                <a:schemeClr val="folHlink"/>
              </a:buClr>
              <a:buSzPct val="60000"/>
              <a:buFont typeface="Wingdings" panose="05000000000000000000" pitchFamily="2" charset="2"/>
              <a:buNone/>
              <a:defRPr/>
            </a:pPr>
            <a:r>
              <a:rPr lang="en-US" altLang="zh-CN"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rPr>
              <a:t>3.5.1. </a:t>
            </a:r>
            <a:r>
              <a:rPr lang="zh-CN" altLang="en-US"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rPr>
              <a:t>静态数据成员</a:t>
            </a:r>
            <a:endParaRPr lang="zh-CN" altLang="en-US"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161795" name="Rectangle 3"/>
          <p:cNvSpPr>
            <a:spLocks noGrp="1" noChangeArrowheads="1"/>
          </p:cNvSpPr>
          <p:nvPr>
            <p:ph type="body" idx="1"/>
          </p:nvPr>
        </p:nvSpPr>
        <p:spPr>
          <a:xfrm>
            <a:off x="415925" y="909638"/>
            <a:ext cx="9145588" cy="5472112"/>
          </a:xfrm>
        </p:spPr>
        <p:txBody>
          <a:bodyPr/>
          <a:lstStyle/>
          <a:p>
            <a:pPr marL="0" indent="762000" algn="just" eaLnBrk="1" hangingPunct="1">
              <a:spcBef>
                <a:spcPct val="0"/>
              </a:spcBef>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静态数据成员是与对象无关的。含有静态数据成员的类在创建对象时不再为静态数据成员分配存储空间。</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50000"/>
              </a:spcBef>
              <a:buClr>
                <a:srgbClr val="FF0000"/>
              </a:buClr>
              <a:buFont typeface="Wingdings" panose="05000000000000000000" pitchFamily="2" charset="2"/>
              <a:buNone/>
              <a:defRPr/>
            </a:pPr>
            <a:r>
              <a:rPr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静态数据成员说明</a:t>
            </a:r>
            <a:r>
              <a:rPr lang="zh-CN" altLang="en-US" sz="2600" b="1">
                <a:solidFill>
                  <a:srgbClr val="000000"/>
                </a:solidFill>
                <a:effectLst>
                  <a:outerShdw blurRad="38100" dist="38100" dir="2700000" algn="tl">
                    <a:srgbClr val="C0C0C0"/>
                  </a:outerShdw>
                </a:effectLst>
                <a:latin typeface="宋体" panose="02010600030101010101" pitchFamily="2" charset="-122"/>
              </a:rPr>
              <a:t>：</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被封装在类中，使用关键字</a:t>
            </a:r>
            <a:r>
              <a:rPr lang="zh-CN" altLang="en-US" sz="2800" b="1">
                <a:solidFill>
                  <a:srgbClr val="000000"/>
                </a:solidFill>
                <a:effectLst>
                  <a:outerShdw blurRad="38100" dist="38100" dir="2700000" algn="tl">
                    <a:srgbClr val="C0C0C0"/>
                  </a:outerShdw>
                </a:effectLst>
                <a:latin typeface="宋体" panose="02010600030101010101" pitchFamily="2" charset="-122"/>
              </a:rPr>
              <a:t> </a:t>
            </a:r>
            <a:r>
              <a:rPr lang="en-US" altLang="zh-CN" b="1">
                <a:solidFill>
                  <a:srgbClr val="0000FF"/>
                </a:solidFill>
                <a:effectLst>
                  <a:outerShdw blurRad="38100" dist="38100" dir="2700000" algn="tl">
                    <a:srgbClr val="C0C0C0"/>
                  </a:outerShdw>
                </a:effectLst>
                <a:latin typeface="Times New Roman" panose="02020603050405020304" pitchFamily="18" charset="0"/>
              </a:rPr>
              <a:t>static </a:t>
            </a:r>
            <a:r>
              <a:rPr lang="zh-CN" altLang="en-US" sz="2600" b="1">
                <a:solidFill>
                  <a:srgbClr val="000000"/>
                </a:solidFill>
                <a:effectLst>
                  <a:outerShdw blurRad="38100" dist="38100" dir="2700000" algn="tl">
                    <a:srgbClr val="C0C0C0"/>
                  </a:outerShdw>
                </a:effectLst>
                <a:latin typeface="宋体" panose="02010600030101010101" pitchFamily="2" charset="-122"/>
              </a:rPr>
              <a:t>；</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endParaRPr lang="zh-CN" altLang="en-US"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50000"/>
              </a:spcBef>
              <a:buClr>
                <a:srgbClr val="FF0000"/>
              </a:buClr>
              <a:buFont typeface="Wingdings" panose="05000000000000000000" pitchFamily="2" charset="2"/>
              <a:buNone/>
              <a:defRPr/>
            </a:pPr>
            <a:endParaRPr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endParaRPr>
          </a:p>
          <a:p>
            <a:pPr marL="0" indent="762000" algn="just" eaLnBrk="1" hangingPunct="1">
              <a:spcBef>
                <a:spcPct val="50000"/>
              </a:spcBef>
              <a:buClr>
                <a:srgbClr val="FF0000"/>
              </a:buClr>
              <a:buFont typeface="Wingdings" panose="05000000000000000000" pitchFamily="2" charset="2"/>
              <a:buNone/>
              <a:defRPr/>
            </a:pPr>
            <a:r>
              <a:rPr lang="zh-CN" altLang="en-US" sz="2600" b="1">
                <a:solidFill>
                  <a:srgbClr val="0000FF"/>
                </a:solidFill>
                <a:effectLst>
                  <a:outerShdw blurRad="38100" dist="38100" dir="2700000" algn="tl">
                    <a:srgbClr val="C0C0C0"/>
                  </a:outerShdw>
                </a:effectLst>
                <a:latin typeface="黑体" panose="02010609060101010101" pitchFamily="2" charset="-122"/>
                <a:ea typeface="黑体" panose="02010609060101010101" pitchFamily="2" charset="-122"/>
              </a:rPr>
              <a:t>静态数据成员定义</a:t>
            </a:r>
            <a:r>
              <a:rPr lang="zh-CN" altLang="en-US" sz="2600" b="1">
                <a:solidFill>
                  <a:srgbClr val="000000"/>
                </a:solidFill>
                <a:effectLst>
                  <a:outerShdw blurRad="38100" dist="38100" dir="2700000" algn="tl">
                    <a:srgbClr val="C0C0C0"/>
                  </a:outerShdw>
                </a:effectLst>
                <a:latin typeface="宋体" panose="02010600030101010101" pitchFamily="2" charset="-122"/>
              </a:rPr>
              <a:t>： </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r>
              <a:rPr lang="zh-CN" altLang="en-US" sz="2600" b="1">
                <a:solidFill>
                  <a:srgbClr val="000000"/>
                </a:solidFill>
                <a:effectLst>
                  <a:outerShdw blurRad="38100" dist="38100" dir="2700000" algn="tl">
                    <a:srgbClr val="C0C0C0"/>
                  </a:outerShdw>
                </a:effectLst>
                <a:latin typeface="宋体" panose="02010600030101010101" pitchFamily="2" charset="-122"/>
              </a:rPr>
              <a:t>可以将静态数据成员看成是一个全局变量，在类外定义，这时要使用</a:t>
            </a:r>
            <a:r>
              <a:rPr lang="en-US" altLang="zh-CN" sz="2600" b="1">
                <a:solidFill>
                  <a:srgbClr val="000000"/>
                </a:solidFill>
                <a:effectLst>
                  <a:outerShdw blurRad="38100" dist="38100" dir="2700000" algn="tl">
                    <a:srgbClr val="C0C0C0"/>
                  </a:outerShdw>
                </a:effectLst>
                <a:latin typeface="宋体" panose="02010600030101010101" pitchFamily="2" charset="-122"/>
              </a:rPr>
              <a:t>::</a:t>
            </a:r>
            <a:r>
              <a:rPr lang="zh-CN" altLang="en-US" sz="2600" b="1">
                <a:solidFill>
                  <a:srgbClr val="000000"/>
                </a:solidFill>
                <a:effectLst>
                  <a:outerShdw blurRad="38100" dist="38100" dir="2700000" algn="tl">
                    <a:srgbClr val="C0C0C0"/>
                  </a:outerShdw>
                </a:effectLst>
                <a:latin typeface="宋体" panose="02010600030101010101" pitchFamily="2" charset="-122"/>
              </a:rPr>
              <a:t>操作符来确定与该数据成员对应的类名，此时不再需要</a:t>
            </a:r>
            <a:r>
              <a:rPr lang="en-US" altLang="zh-CN" sz="2800" b="1">
                <a:solidFill>
                  <a:srgbClr val="0000FF"/>
                </a:solidFill>
                <a:effectLst>
                  <a:outerShdw blurRad="38100" dist="38100" dir="2700000" algn="tl">
                    <a:srgbClr val="C0C0C0"/>
                  </a:outerShdw>
                </a:effectLst>
                <a:latin typeface="Times New Roman" panose="02020603050405020304" pitchFamily="18" charset="0"/>
              </a:rPr>
              <a:t>static</a:t>
            </a:r>
            <a:r>
              <a:rPr lang="zh-CN" altLang="en-US" sz="2600" b="1">
                <a:solidFill>
                  <a:srgbClr val="000000"/>
                </a:solidFill>
                <a:effectLst>
                  <a:outerShdw blurRad="38100" dist="38100" dir="2700000" algn="tl">
                    <a:srgbClr val="C0C0C0"/>
                  </a:outerShdw>
                </a:effectLst>
                <a:latin typeface="宋体" panose="02010600030101010101" pitchFamily="2" charset="-122"/>
              </a:rPr>
              <a:t> 。</a:t>
            </a:r>
            <a:endParaRPr lang="zh-CN" altLang="en-US" sz="2600" b="1">
              <a:solidFill>
                <a:srgbClr val="000000"/>
              </a:solidFill>
              <a:effectLst>
                <a:outerShdw blurRad="38100" dist="38100" dir="2700000" algn="tl">
                  <a:srgbClr val="C0C0C0"/>
                </a:outerShdw>
              </a:effectLst>
              <a:latin typeface="宋体" panose="02010600030101010101" pitchFamily="2" charset="-122"/>
            </a:endParaRPr>
          </a:p>
        </p:txBody>
      </p:sp>
      <p:sp>
        <p:nvSpPr>
          <p:cNvPr id="161800" name="Line 8"/>
          <p:cNvSpPr>
            <a:spLocks noChangeShapeType="1"/>
          </p:cNvSpPr>
          <p:nvPr/>
        </p:nvSpPr>
        <p:spPr bwMode="auto">
          <a:xfrm>
            <a:off x="1281113" y="2420938"/>
            <a:ext cx="2663825" cy="0"/>
          </a:xfrm>
          <a:prstGeom prst="line">
            <a:avLst/>
          </a:prstGeom>
          <a:noFill/>
          <a:ln w="28575">
            <a:solidFill>
              <a:srgbClr val="CC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801" name="Line 9"/>
          <p:cNvSpPr>
            <a:spLocks noChangeShapeType="1"/>
          </p:cNvSpPr>
          <p:nvPr/>
        </p:nvSpPr>
        <p:spPr bwMode="auto">
          <a:xfrm>
            <a:off x="1281113" y="4437063"/>
            <a:ext cx="2663825" cy="0"/>
          </a:xfrm>
          <a:prstGeom prst="line">
            <a:avLst/>
          </a:prstGeom>
          <a:noFill/>
          <a:ln w="28575">
            <a:solidFill>
              <a:srgbClr val="CC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1802" name="Text Box 10"/>
          <p:cNvSpPr txBox="1">
            <a:spLocks noChangeArrowheads="1"/>
          </p:cNvSpPr>
          <p:nvPr/>
        </p:nvSpPr>
        <p:spPr bwMode="auto">
          <a:xfrm>
            <a:off x="704850" y="2924175"/>
            <a:ext cx="8640763" cy="979488"/>
          </a:xfrm>
          <a:prstGeom prst="rect">
            <a:avLst/>
          </a:prstGeom>
          <a:solidFill>
            <a:srgbClr val="EAEAEA"/>
          </a:solidFill>
          <a:ln w="9525">
            <a:solidFill>
              <a:srgbClr val="008000"/>
            </a:solidFill>
            <a:miter lim="800000"/>
            <a:headEnd type="none" w="sm" len="sm"/>
            <a:tailEnd type="none" w="sm" len="sm"/>
          </a:ln>
          <a:effectLst/>
        </p:spPr>
        <p:txBody>
          <a:bodyPr>
            <a:spAutoFit/>
          </a:bodyPr>
          <a:lstStyle/>
          <a:p>
            <a:pPr eaLnBrk="1" hangingPunct="1">
              <a:lnSpc>
                <a:spcPct val="90000"/>
              </a:lnSpc>
              <a:defRPr/>
            </a:pPr>
            <a:r>
              <a:rPr lang="en-US" altLang="zh-CN" sz="3600" b="1">
                <a:solidFill>
                  <a:srgbClr val="0000FF"/>
                </a:solidFill>
                <a:effectLst>
                  <a:outerShdw blurRad="38100" dist="38100" dir="2700000" algn="tl">
                    <a:srgbClr val="000000"/>
                  </a:outerShdw>
                </a:effectLst>
                <a:latin typeface="Times New Roman" panose="02020603050405020304" pitchFamily="18" charset="0"/>
              </a:rPr>
              <a:t> static int </a:t>
            </a:r>
            <a:r>
              <a:rPr lang="en-US" altLang="zh-CN" sz="3600" b="1">
                <a:effectLst>
                  <a:outerShdw blurRad="38100" dist="38100" dir="2700000" algn="tl">
                    <a:srgbClr val="FFFFFF"/>
                  </a:outerShdw>
                </a:effectLst>
                <a:latin typeface="Times New Roman" panose="02020603050405020304" pitchFamily="18" charset="0"/>
              </a:rPr>
              <a:t>instanceCounter</a:t>
            </a:r>
            <a:r>
              <a:rPr lang="en-US" altLang="zh-CN" sz="2800"/>
              <a:t>;     </a:t>
            </a:r>
            <a:endParaRPr lang="en-US" altLang="zh-CN" sz="2800"/>
          </a:p>
          <a:p>
            <a:pPr eaLnBrk="1" hangingPunct="1">
              <a:lnSpc>
                <a:spcPct val="90000"/>
              </a:lnSpc>
              <a:defRPr/>
            </a:pPr>
            <a:r>
              <a:rPr lang="en-US" altLang="zh-CN" sz="2800"/>
              <a:t>    </a:t>
            </a:r>
            <a:r>
              <a:rPr lang="en-US" altLang="zh-CN" sz="2600"/>
              <a:t>//</a:t>
            </a:r>
            <a:r>
              <a:rPr lang="zh-CN" altLang="en-US" sz="2600" b="1">
                <a:solidFill>
                  <a:srgbClr val="008000"/>
                </a:solidFill>
              </a:rPr>
              <a:t>例</a:t>
            </a:r>
            <a:r>
              <a:rPr lang="en-US" altLang="zh-CN" sz="2600" b="1">
                <a:solidFill>
                  <a:srgbClr val="008000"/>
                </a:solidFill>
              </a:rPr>
              <a:t>:   </a:t>
            </a:r>
            <a:r>
              <a:rPr lang="zh-CN" altLang="en-US" sz="2600" b="1">
                <a:solidFill>
                  <a:srgbClr val="008000"/>
                </a:solidFill>
              </a:rPr>
              <a:t>在</a:t>
            </a:r>
            <a:r>
              <a:rPr lang="en-US" altLang="zh-CN" sz="2600" b="1">
                <a:solidFill>
                  <a:srgbClr val="008000"/>
                </a:solidFill>
              </a:rPr>
              <a:t>Circle</a:t>
            </a:r>
            <a:r>
              <a:rPr lang="zh-CN" altLang="en-US" sz="2600" b="1">
                <a:solidFill>
                  <a:srgbClr val="008000"/>
                </a:solidFill>
              </a:rPr>
              <a:t>类中用于对实例圆进行计数 </a:t>
            </a:r>
            <a:r>
              <a:rPr lang="en-US" altLang="zh-CN" sz="2600" b="1">
                <a:solidFill>
                  <a:srgbClr val="008000"/>
                </a:solidFill>
              </a:rPr>
              <a:t>(Circle.h)</a:t>
            </a:r>
            <a:endParaRPr lang="en-US" altLang="zh-CN" sz="2600" b="1">
              <a:solidFill>
                <a:srgbClr val="008000"/>
              </a:solidFill>
            </a:endParaRPr>
          </a:p>
        </p:txBody>
      </p:sp>
      <p:sp>
        <p:nvSpPr>
          <p:cNvPr id="161803" name="Text Box 11"/>
          <p:cNvSpPr txBox="1">
            <a:spLocks noChangeArrowheads="1"/>
          </p:cNvSpPr>
          <p:nvPr/>
        </p:nvSpPr>
        <p:spPr bwMode="auto">
          <a:xfrm>
            <a:off x="704850" y="5734050"/>
            <a:ext cx="8640763" cy="952500"/>
          </a:xfrm>
          <a:prstGeom prst="rect">
            <a:avLst/>
          </a:prstGeom>
          <a:solidFill>
            <a:srgbClr val="EAEAEA"/>
          </a:solidFill>
          <a:ln w="9525" algn="ctr">
            <a:solidFill>
              <a:srgbClr val="008000"/>
            </a:solidFill>
            <a:miter lim="800000"/>
            <a:headEnd type="none" w="sm" len="sm"/>
            <a:tailEnd type="none" w="sm" len="sm"/>
          </a:ln>
          <a:effectLst/>
        </p:spPr>
        <p:txBody>
          <a:bodyPr>
            <a:spAutoFit/>
          </a:bodyPr>
          <a:lstStyle/>
          <a:p>
            <a:pPr eaLnBrk="1" hangingPunct="1">
              <a:lnSpc>
                <a:spcPct val="90000"/>
              </a:lnSpc>
              <a:defRPr/>
            </a:pPr>
            <a:r>
              <a:rPr lang="en-US" altLang="zh-CN" sz="3600" b="1">
                <a:solidFill>
                  <a:srgbClr val="0000FF"/>
                </a:solidFill>
                <a:effectLst>
                  <a:outerShdw blurRad="38100" dist="38100" dir="2700000" algn="tl">
                    <a:srgbClr val="000000"/>
                  </a:outerShdw>
                </a:effectLst>
                <a:latin typeface="Times New Roman" panose="02020603050405020304" pitchFamily="18" charset="0"/>
              </a:rPr>
              <a:t> int</a:t>
            </a:r>
            <a:r>
              <a:rPr lang="en-US" altLang="zh-CN" sz="2600" b="1">
                <a:solidFill>
                  <a:srgbClr val="008000"/>
                </a:solidFill>
              </a:rPr>
              <a:t> </a:t>
            </a:r>
            <a:r>
              <a:rPr lang="en-US" altLang="zh-CN" sz="3600" b="1">
                <a:effectLst>
                  <a:outerShdw blurRad="38100" dist="38100" dir="2700000" algn="tl">
                    <a:srgbClr val="FFFFFF"/>
                  </a:outerShdw>
                </a:effectLst>
                <a:latin typeface="Times New Roman" panose="02020603050405020304" pitchFamily="18" charset="0"/>
              </a:rPr>
              <a:t>Circle::instanceCounter=0;</a:t>
            </a:r>
            <a:r>
              <a:rPr lang="en-US" altLang="zh-CN" sz="2600" b="1">
                <a:solidFill>
                  <a:srgbClr val="008000"/>
                </a:solidFill>
              </a:rPr>
              <a:t> </a:t>
            </a:r>
            <a:endParaRPr lang="en-US" altLang="zh-CN" sz="2600" b="1">
              <a:solidFill>
                <a:srgbClr val="008000"/>
              </a:solidFill>
            </a:endParaRPr>
          </a:p>
          <a:p>
            <a:pPr eaLnBrk="1" hangingPunct="1">
              <a:lnSpc>
                <a:spcPct val="90000"/>
              </a:lnSpc>
              <a:defRPr/>
            </a:pPr>
            <a:r>
              <a:rPr lang="en-US" altLang="zh-CN" sz="2600" b="1">
                <a:solidFill>
                  <a:srgbClr val="008000"/>
                </a:solidFill>
              </a:rPr>
              <a:t>     </a:t>
            </a:r>
            <a:r>
              <a:rPr lang="en-US" altLang="zh-CN" sz="2600"/>
              <a:t>//</a:t>
            </a:r>
            <a:r>
              <a:rPr lang="zh-CN" altLang="en-US" sz="2600" b="1">
                <a:solidFill>
                  <a:srgbClr val="008000"/>
                </a:solidFill>
              </a:rPr>
              <a:t>在全局空间中定义静态数据成员</a:t>
            </a:r>
            <a:r>
              <a:rPr lang="en-US" altLang="zh-CN" sz="2600" b="1">
                <a:solidFill>
                  <a:srgbClr val="008000"/>
                </a:solidFill>
              </a:rPr>
              <a:t>(Circle.cpp)</a:t>
            </a:r>
            <a:endParaRPr lang="en-US" altLang="zh-CN" sz="2600" b="1">
              <a:solidFill>
                <a:srgbClr val="008000"/>
              </a:solidFill>
            </a:endParaRPr>
          </a:p>
        </p:txBody>
      </p:sp>
      <p:sp>
        <p:nvSpPr>
          <p:cNvPr id="161805" name="Rectangle 13"/>
          <p:cNvSpPr>
            <a:spLocks noChangeArrowheads="1"/>
          </p:cNvSpPr>
          <p:nvPr/>
        </p:nvSpPr>
        <p:spPr bwMode="auto">
          <a:xfrm>
            <a:off x="3584575" y="5734050"/>
            <a:ext cx="2967038" cy="706438"/>
          </a:xfrm>
          <a:prstGeom prst="rect">
            <a:avLst/>
          </a:prstGeom>
          <a:solidFill>
            <a:schemeClr val="tx2"/>
          </a:solidFill>
          <a:ln w="9525">
            <a:solidFill>
              <a:srgbClr val="CC9900"/>
            </a:solidFill>
            <a:miter lim="800000"/>
            <a:headEnd type="none" w="sm" len="sm"/>
            <a:tailEnd type="none" w="sm" len="sm"/>
          </a:ln>
          <a:effectLst/>
        </p:spPr>
        <p:txBody>
          <a:bodyPr>
            <a:spAutoFit/>
          </a:bodyPr>
          <a:lstStyle/>
          <a:p>
            <a:pPr eaLnBrk="1" hangingPunct="1">
              <a:lnSpc>
                <a:spcPct val="110000"/>
              </a:lnSpc>
              <a:defRPr/>
            </a:pPr>
            <a:r>
              <a:rPr lang="zh-CN" altLang="en-US" sz="3600" b="1">
                <a:solidFill>
                  <a:schemeClr val="bg1"/>
                </a:solidFill>
                <a:effectLst>
                  <a:outerShdw blurRad="38100" dist="38100" dir="2700000" algn="tl">
                    <a:srgbClr val="000000"/>
                  </a:outerShdw>
                </a:effectLst>
              </a:rPr>
              <a:t>【例3.1</a:t>
            </a:r>
            <a:r>
              <a:rPr lang="en-US" altLang="zh-CN" sz="3600" b="1">
                <a:solidFill>
                  <a:schemeClr val="bg1"/>
                </a:solidFill>
                <a:effectLst>
                  <a:outerShdw blurRad="38100" dist="38100" dir="2700000" algn="tl">
                    <a:srgbClr val="000000"/>
                  </a:outerShdw>
                </a:effectLst>
              </a:rPr>
              <a:t>8】</a:t>
            </a:r>
            <a:endParaRPr lang="en-US" altLang="zh-CN" sz="3600" b="1">
              <a:solidFill>
                <a:schemeClr val="bg1"/>
              </a:solidFill>
              <a:effectLst>
                <a:outerShdw blurRad="38100" dist="38100" dir="2700000" algn="tl">
                  <a:srgbClr val="000000"/>
                </a:outerShdw>
              </a:effectLst>
            </a:endParaRPr>
          </a:p>
        </p:txBody>
      </p:sp>
      <p:grpSp>
        <p:nvGrpSpPr>
          <p:cNvPr id="161809" name="Group 17"/>
          <p:cNvGrpSpPr/>
          <p:nvPr/>
        </p:nvGrpSpPr>
        <p:grpSpPr bwMode="auto">
          <a:xfrm>
            <a:off x="7258050" y="5424488"/>
            <a:ext cx="1727200" cy="1433512"/>
            <a:chOff x="3969" y="3249"/>
            <a:chExt cx="1179" cy="1063"/>
          </a:xfrm>
        </p:grpSpPr>
        <p:sp>
          <p:nvSpPr>
            <p:cNvPr id="161810" name="Rectangle 18"/>
            <p:cNvSpPr>
              <a:spLocks noChangeArrowheads="1"/>
            </p:cNvSpPr>
            <p:nvPr/>
          </p:nvSpPr>
          <p:spPr bwMode="auto">
            <a:xfrm>
              <a:off x="3969" y="3249"/>
              <a:ext cx="1179" cy="1063"/>
            </a:xfrm>
            <a:prstGeom prst="rect">
              <a:avLst/>
            </a:prstGeom>
            <a:noFill/>
            <a:ln>
              <a:noFill/>
            </a:ln>
            <a:effectLst/>
          </p:spPr>
          <p:txBody>
            <a:bodyPr>
              <a:spAutoFit/>
            </a:bodyPr>
            <a:lstStyle/>
            <a:p>
              <a:pPr eaLnBrk="1" hangingPunct="1">
                <a:defRPr/>
              </a:pPr>
              <a:r>
                <a:rPr lang="zh-CN" altLang="en-US" sz="8800" b="1" dirty="0">
                  <a:solidFill>
                    <a:schemeClr val="hlink"/>
                  </a:solidFill>
                  <a:effectLst>
                    <a:outerShdw blurRad="38100" dist="38100" dir="2700000" algn="tl">
                      <a:srgbClr val="C0C0C0"/>
                    </a:outerShdw>
                  </a:effectLst>
                  <a:sym typeface="Wingdings" panose="05000000000000000000" pitchFamily="2" charset="2"/>
                </a:rPr>
                <a:t></a:t>
              </a:r>
              <a:endParaRPr lang="zh-CN" altLang="en-US" sz="8800" b="1" dirty="0">
                <a:solidFill>
                  <a:schemeClr val="hlink"/>
                </a:solidFill>
                <a:effectLst>
                  <a:outerShdw blurRad="38100" dist="38100" dir="2700000" algn="tl">
                    <a:srgbClr val="C0C0C0"/>
                  </a:outerShdw>
                </a:effectLst>
                <a:sym typeface="Wingdings" panose="05000000000000000000" pitchFamily="2" charset="2"/>
              </a:endParaRPr>
            </a:p>
          </p:txBody>
        </p:sp>
        <p:sp>
          <p:nvSpPr>
            <p:cNvPr id="69644" name="Text Box 19"/>
            <p:cNvSpPr txBox="1">
              <a:spLocks noChangeArrowheads="1"/>
            </p:cNvSpPr>
            <p:nvPr/>
          </p:nvSpPr>
          <p:spPr bwMode="auto">
            <a:xfrm>
              <a:off x="4195" y="3473"/>
              <a:ext cx="771" cy="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b="1"/>
                <a:t>8  1</a:t>
              </a:r>
              <a:endParaRPr lang="en-US" altLang="zh-CN" b="1"/>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61795"/>
                                        </p:tgtEl>
                                        <p:attrNameLst>
                                          <p:attrName>style.visibility</p:attrName>
                                        </p:attrNameLst>
                                      </p:cBhvr>
                                      <p:to>
                                        <p:strVal val="visible"/>
                                      </p:to>
                                    </p:set>
                                    <p:animEffect transition="in" filter="strips(downLeft)">
                                      <p:cBhvr>
                                        <p:cTn id="7" dur="500"/>
                                        <p:tgtEl>
                                          <p:spTgt spid="16179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161800"/>
                                        </p:tgtEl>
                                        <p:attrNameLst>
                                          <p:attrName>style.visibility</p:attrName>
                                        </p:attrNameLst>
                                      </p:cBhvr>
                                      <p:to>
                                        <p:strVal val="visible"/>
                                      </p:to>
                                    </p:set>
                                    <p:animEffect transition="in" filter="slide(fromLeft)">
                                      <p:cBhvr>
                                        <p:cTn id="12" dur="500"/>
                                        <p:tgtEl>
                                          <p:spTgt spid="161800"/>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61802"/>
                                        </p:tgtEl>
                                        <p:attrNameLst>
                                          <p:attrName>style.visibility</p:attrName>
                                        </p:attrNameLst>
                                      </p:cBhvr>
                                      <p:to>
                                        <p:strVal val="visible"/>
                                      </p:to>
                                    </p:set>
                                    <p:animEffect transition="in" filter="fade">
                                      <p:cBhvr>
                                        <p:cTn id="17" dur="500"/>
                                        <p:tgtEl>
                                          <p:spTgt spid="161802"/>
                                        </p:tgtEl>
                                      </p:cBhvr>
                                    </p:animEffect>
                                    <p:anim calcmode="lin" valueType="num">
                                      <p:cBhvr>
                                        <p:cTn id="18" dur="500" fill="hold"/>
                                        <p:tgtEl>
                                          <p:spTgt spid="161802"/>
                                        </p:tgtEl>
                                        <p:attrNameLst>
                                          <p:attrName>ppt_x</p:attrName>
                                        </p:attrNameLst>
                                      </p:cBhvr>
                                      <p:tavLst>
                                        <p:tav tm="0">
                                          <p:val>
                                            <p:strVal val="#ppt_x"/>
                                          </p:val>
                                        </p:tav>
                                        <p:tav tm="100000">
                                          <p:val>
                                            <p:strVal val="#ppt_x"/>
                                          </p:val>
                                        </p:tav>
                                      </p:tavLst>
                                    </p:anim>
                                    <p:anim calcmode="lin" valueType="num">
                                      <p:cBhvr>
                                        <p:cTn id="19" dur="500" fill="hold"/>
                                        <p:tgtEl>
                                          <p:spTgt spid="16180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nodeType="clickEffect">
                                  <p:stCondLst>
                                    <p:cond delay="0"/>
                                  </p:stCondLst>
                                  <p:childTnLst>
                                    <p:set>
                                      <p:cBhvr>
                                        <p:cTn id="23" dur="1" fill="hold">
                                          <p:stCondLst>
                                            <p:cond delay="0"/>
                                          </p:stCondLst>
                                        </p:cTn>
                                        <p:tgtEl>
                                          <p:spTgt spid="161801"/>
                                        </p:tgtEl>
                                        <p:attrNameLst>
                                          <p:attrName>style.visibility</p:attrName>
                                        </p:attrNameLst>
                                      </p:cBhvr>
                                      <p:to>
                                        <p:strVal val="visible"/>
                                      </p:to>
                                    </p:set>
                                    <p:animEffect transition="in" filter="slide(fromLeft)">
                                      <p:cBhvr>
                                        <p:cTn id="24" dur="500"/>
                                        <p:tgtEl>
                                          <p:spTgt spid="161801"/>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61803"/>
                                        </p:tgtEl>
                                        <p:attrNameLst>
                                          <p:attrName>style.visibility</p:attrName>
                                        </p:attrNameLst>
                                      </p:cBhvr>
                                      <p:to>
                                        <p:strVal val="visible"/>
                                      </p:to>
                                    </p:set>
                                    <p:animEffect transition="in" filter="fade">
                                      <p:cBhvr>
                                        <p:cTn id="29" dur="500"/>
                                        <p:tgtEl>
                                          <p:spTgt spid="161803"/>
                                        </p:tgtEl>
                                      </p:cBhvr>
                                    </p:animEffect>
                                    <p:anim calcmode="lin" valueType="num">
                                      <p:cBhvr>
                                        <p:cTn id="30" dur="500" fill="hold"/>
                                        <p:tgtEl>
                                          <p:spTgt spid="161803"/>
                                        </p:tgtEl>
                                        <p:attrNameLst>
                                          <p:attrName>ppt_x</p:attrName>
                                        </p:attrNameLst>
                                      </p:cBhvr>
                                      <p:tavLst>
                                        <p:tav tm="0">
                                          <p:val>
                                            <p:strVal val="#ppt_x"/>
                                          </p:val>
                                        </p:tav>
                                        <p:tav tm="100000">
                                          <p:val>
                                            <p:strVal val="#ppt_x"/>
                                          </p:val>
                                        </p:tav>
                                      </p:tavLst>
                                    </p:anim>
                                    <p:anim calcmode="lin" valueType="num">
                                      <p:cBhvr>
                                        <p:cTn id="31" dur="500" fill="hold"/>
                                        <p:tgtEl>
                                          <p:spTgt spid="161803"/>
                                        </p:tgtEl>
                                        <p:attrNameLst>
                                          <p:attrName>ppt_y</p:attrName>
                                        </p:attrNameLst>
                                      </p:cBhvr>
                                      <p:tavLst>
                                        <p:tav tm="0">
                                          <p:val>
                                            <p:strVal val="#ppt_y+.1"/>
                                          </p:val>
                                        </p:tav>
                                        <p:tav tm="100000">
                                          <p:val>
                                            <p:strVal val="#ppt_y"/>
                                          </p:val>
                                        </p:tav>
                                      </p:tavLst>
                                    </p:anim>
                                  </p:childTnLst>
                                  <p:subTnLst>
                                    <p:set>
                                      <p:cBhvr override="childStyle">
                                        <p:cTn dur="1" fill="hold" display="0" masterRel="nextClick" afterEffect="1"/>
                                        <p:tgtEl>
                                          <p:spTgt spid="161803"/>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61805"/>
                                        </p:tgtEl>
                                        <p:attrNameLst>
                                          <p:attrName>style.visibility</p:attrName>
                                        </p:attrNameLst>
                                      </p:cBhvr>
                                      <p:to>
                                        <p:strVal val="visible"/>
                                      </p:to>
                                    </p:set>
                                    <p:animEffect transition="in" filter="fade">
                                      <p:cBhvr>
                                        <p:cTn id="36" dur="1000"/>
                                        <p:tgtEl>
                                          <p:spTgt spid="161805"/>
                                        </p:tgtEl>
                                      </p:cBhvr>
                                    </p:animEffect>
                                    <p:anim calcmode="lin" valueType="num">
                                      <p:cBhvr>
                                        <p:cTn id="37" dur="1000" fill="hold"/>
                                        <p:tgtEl>
                                          <p:spTgt spid="161805"/>
                                        </p:tgtEl>
                                        <p:attrNameLst>
                                          <p:attrName>ppt_x</p:attrName>
                                        </p:attrNameLst>
                                      </p:cBhvr>
                                      <p:tavLst>
                                        <p:tav tm="0">
                                          <p:val>
                                            <p:strVal val="#ppt_x"/>
                                          </p:val>
                                        </p:tav>
                                        <p:tav tm="100000">
                                          <p:val>
                                            <p:strVal val="#ppt_x"/>
                                          </p:val>
                                        </p:tav>
                                      </p:tavLst>
                                    </p:anim>
                                    <p:anim calcmode="lin" valueType="num">
                                      <p:cBhvr>
                                        <p:cTn id="38" dur="1000" fill="hold"/>
                                        <p:tgtEl>
                                          <p:spTgt spid="161805"/>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26" presetClass="entr" presetSubtype="0" fill="hold" nodeType="afterEffect">
                                  <p:stCondLst>
                                    <p:cond delay="0"/>
                                  </p:stCondLst>
                                  <p:childTnLst>
                                    <p:set>
                                      <p:cBhvr>
                                        <p:cTn id="41" dur="1" fill="hold">
                                          <p:stCondLst>
                                            <p:cond delay="0"/>
                                          </p:stCondLst>
                                        </p:cTn>
                                        <p:tgtEl>
                                          <p:spTgt spid="161809"/>
                                        </p:tgtEl>
                                        <p:attrNameLst>
                                          <p:attrName>style.visibility</p:attrName>
                                        </p:attrNameLst>
                                      </p:cBhvr>
                                      <p:to>
                                        <p:strVal val="visible"/>
                                      </p:to>
                                    </p:set>
                                    <p:animEffect transition="in" filter="wipe(down)">
                                      <p:cBhvr>
                                        <p:cTn id="42" dur="580">
                                          <p:stCondLst>
                                            <p:cond delay="0"/>
                                          </p:stCondLst>
                                        </p:cTn>
                                        <p:tgtEl>
                                          <p:spTgt spid="161809"/>
                                        </p:tgtEl>
                                      </p:cBhvr>
                                    </p:animEffect>
                                    <p:anim calcmode="lin" valueType="num">
                                      <p:cBhvr>
                                        <p:cTn id="43" dur="1822" tmFilter="0,0; 0.14,0.36; 0.43,0.73; 0.71,0.91; 1.0,1.0">
                                          <p:stCondLst>
                                            <p:cond delay="0"/>
                                          </p:stCondLst>
                                        </p:cTn>
                                        <p:tgtEl>
                                          <p:spTgt spid="161809"/>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161809"/>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161809"/>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161809"/>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161809"/>
                                        </p:tgtEl>
                                        <p:attrNameLst>
                                          <p:attrName>ppt_y</p:attrName>
                                        </p:attrNameLst>
                                      </p:cBhvr>
                                      <p:tavLst>
                                        <p:tav tm="0" fmla="#ppt_y-sin(pi*$)/81">
                                          <p:val>
                                            <p:fltVal val="0"/>
                                          </p:val>
                                        </p:tav>
                                        <p:tav tm="100000">
                                          <p:val>
                                            <p:fltVal val="1"/>
                                          </p:val>
                                        </p:tav>
                                      </p:tavLst>
                                    </p:anim>
                                    <p:animScale>
                                      <p:cBhvr>
                                        <p:cTn id="48" dur="26">
                                          <p:stCondLst>
                                            <p:cond delay="650"/>
                                          </p:stCondLst>
                                        </p:cTn>
                                        <p:tgtEl>
                                          <p:spTgt spid="161809"/>
                                        </p:tgtEl>
                                      </p:cBhvr>
                                      <p:to x="100000" y="60000"/>
                                    </p:animScale>
                                    <p:animScale>
                                      <p:cBhvr>
                                        <p:cTn id="49" dur="166" decel="50000">
                                          <p:stCondLst>
                                            <p:cond delay="676"/>
                                          </p:stCondLst>
                                        </p:cTn>
                                        <p:tgtEl>
                                          <p:spTgt spid="161809"/>
                                        </p:tgtEl>
                                      </p:cBhvr>
                                      <p:to x="100000" y="100000"/>
                                    </p:animScale>
                                    <p:animScale>
                                      <p:cBhvr>
                                        <p:cTn id="50" dur="26">
                                          <p:stCondLst>
                                            <p:cond delay="1312"/>
                                          </p:stCondLst>
                                        </p:cTn>
                                        <p:tgtEl>
                                          <p:spTgt spid="161809"/>
                                        </p:tgtEl>
                                      </p:cBhvr>
                                      <p:to x="100000" y="80000"/>
                                    </p:animScale>
                                    <p:animScale>
                                      <p:cBhvr>
                                        <p:cTn id="51" dur="166" decel="50000">
                                          <p:stCondLst>
                                            <p:cond delay="1338"/>
                                          </p:stCondLst>
                                        </p:cTn>
                                        <p:tgtEl>
                                          <p:spTgt spid="161809"/>
                                        </p:tgtEl>
                                      </p:cBhvr>
                                      <p:to x="100000" y="100000"/>
                                    </p:animScale>
                                    <p:animScale>
                                      <p:cBhvr>
                                        <p:cTn id="52" dur="26">
                                          <p:stCondLst>
                                            <p:cond delay="1642"/>
                                          </p:stCondLst>
                                        </p:cTn>
                                        <p:tgtEl>
                                          <p:spTgt spid="161809"/>
                                        </p:tgtEl>
                                      </p:cBhvr>
                                      <p:to x="100000" y="90000"/>
                                    </p:animScale>
                                    <p:animScale>
                                      <p:cBhvr>
                                        <p:cTn id="53" dur="166" decel="50000">
                                          <p:stCondLst>
                                            <p:cond delay="1668"/>
                                          </p:stCondLst>
                                        </p:cTn>
                                        <p:tgtEl>
                                          <p:spTgt spid="161809"/>
                                        </p:tgtEl>
                                      </p:cBhvr>
                                      <p:to x="100000" y="100000"/>
                                    </p:animScale>
                                    <p:animScale>
                                      <p:cBhvr>
                                        <p:cTn id="54" dur="26">
                                          <p:stCondLst>
                                            <p:cond delay="1808"/>
                                          </p:stCondLst>
                                        </p:cTn>
                                        <p:tgtEl>
                                          <p:spTgt spid="161809"/>
                                        </p:tgtEl>
                                      </p:cBhvr>
                                      <p:to x="100000" y="95000"/>
                                    </p:animScale>
                                    <p:animScale>
                                      <p:cBhvr>
                                        <p:cTn id="55" dur="166" decel="50000">
                                          <p:stCondLst>
                                            <p:cond delay="1834"/>
                                          </p:stCondLst>
                                        </p:cTn>
                                        <p:tgtEl>
                                          <p:spTgt spid="16180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p:bldP spid="161802" grpId="0" animBg="1"/>
      <p:bldP spid="161803" grpId="0" animBg="1"/>
      <p:bldP spid="161805" grpId="0" animBg="1"/>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2819" name="Rectangle 3"/>
          <p:cNvSpPr>
            <a:spLocks noGrp="1" noChangeArrowheads="1"/>
          </p:cNvSpPr>
          <p:nvPr>
            <p:ph type="body" idx="1"/>
          </p:nvPr>
        </p:nvSpPr>
        <p:spPr>
          <a:xfrm>
            <a:off x="488950" y="1123950"/>
            <a:ext cx="9072563" cy="4752975"/>
          </a:xfrm>
        </p:spPr>
        <p:txBody>
          <a:bodyPr/>
          <a:lstStyle/>
          <a:p>
            <a:pPr marL="0" indent="762000" algn="just" eaLnBrk="1" hangingPunct="1">
              <a:spcBef>
                <a:spcPct val="0"/>
              </a:spcBef>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设置静态成员函数的主要目的是</a:t>
            </a:r>
            <a:r>
              <a:rPr lang="zh-CN" altLang="en-US" sz="2600" b="1" dirty="0">
                <a:solidFill>
                  <a:schemeClr val="folHlink"/>
                </a:solidFill>
                <a:effectLst>
                  <a:outerShdw blurRad="38100" dist="38100" dir="2700000" algn="tl">
                    <a:srgbClr val="C0C0C0"/>
                  </a:outerShdw>
                </a:effectLst>
                <a:latin typeface="黑体" panose="02010609060101010101" pitchFamily="2" charset="-122"/>
                <a:ea typeface="黑体" panose="02010609060101010101" pitchFamily="2" charset="-122"/>
              </a:rPr>
              <a:t>为了访问类的静态数据成员</a:t>
            </a:r>
            <a:r>
              <a:rPr lang="zh-CN" altLang="en-US" sz="2600" b="1" dirty="0">
                <a:solidFill>
                  <a:srgbClr val="000000"/>
                </a:solidFill>
                <a:effectLst>
                  <a:outerShdw blurRad="38100" dist="38100" dir="2700000" algn="tl">
                    <a:srgbClr val="C0C0C0"/>
                  </a:outerShdw>
                </a:effectLst>
                <a:latin typeface="宋体" panose="02010600030101010101" pitchFamily="2" charset="-122"/>
              </a:rPr>
              <a:t>。静态成员函数的特点：</a:t>
            </a: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a:t>
            </a:r>
            <a:r>
              <a:rPr lang="en-US" altLang="zh-CN" sz="2600" b="1" dirty="0">
                <a:solidFill>
                  <a:srgbClr val="000000"/>
                </a:solidFill>
                <a:effectLst>
                  <a:outerShdw blurRad="38100" dist="38100" dir="2700000" algn="tl">
                    <a:srgbClr val="C0C0C0"/>
                  </a:outerShdw>
                </a:effectLst>
                <a:latin typeface="宋体" panose="02010600030101010101" pitchFamily="2" charset="-122"/>
              </a:rPr>
              <a:t>1</a:t>
            </a:r>
            <a:r>
              <a:rPr lang="zh-CN" altLang="en-US" sz="2600" b="1" dirty="0">
                <a:solidFill>
                  <a:srgbClr val="000000"/>
                </a:solidFill>
                <a:effectLst>
                  <a:outerShdw blurRad="38100" dist="38100" dir="2700000" algn="tl">
                    <a:srgbClr val="C0C0C0"/>
                  </a:outerShdw>
                </a:effectLst>
                <a:latin typeface="宋体" panose="02010600030101010101" pitchFamily="2" charset="-122"/>
              </a:rPr>
              <a:t>）静态成员函数</a:t>
            </a:r>
            <a:r>
              <a:rPr lang="zh-CN" altLang="en-US" sz="2600" b="1" dirty="0">
                <a:solidFill>
                  <a:srgbClr val="FF0000"/>
                </a:solidFill>
                <a:effectLst>
                  <a:outerShdw blurRad="38100" dist="38100" dir="2700000" algn="tl">
                    <a:srgbClr val="C0C0C0"/>
                  </a:outerShdw>
                </a:effectLst>
                <a:latin typeface="宋体" panose="02010600030101010101" pitchFamily="2" charset="-122"/>
              </a:rPr>
              <a:t>无</a:t>
            </a:r>
            <a:r>
              <a:rPr lang="en-US" altLang="zh-CN" sz="2600" b="1" dirty="0">
                <a:solidFill>
                  <a:srgbClr val="FF0000"/>
                </a:solidFill>
                <a:effectLst>
                  <a:outerShdw blurRad="38100" dist="38100" dir="2700000" algn="tl">
                    <a:srgbClr val="C0C0C0"/>
                  </a:outerShdw>
                </a:effectLst>
                <a:latin typeface="宋体" panose="02010600030101010101" pitchFamily="2" charset="-122"/>
              </a:rPr>
              <a:t>this</a:t>
            </a:r>
            <a:r>
              <a:rPr lang="zh-CN" altLang="en-US" sz="2600" b="1" dirty="0">
                <a:solidFill>
                  <a:srgbClr val="FF0000"/>
                </a:solidFill>
                <a:effectLst>
                  <a:outerShdw blurRad="38100" dist="38100" dir="2700000" algn="tl">
                    <a:srgbClr val="C0C0C0"/>
                  </a:outerShdw>
                </a:effectLst>
                <a:latin typeface="宋体" panose="02010600030101010101" pitchFamily="2" charset="-122"/>
              </a:rPr>
              <a:t>指针</a:t>
            </a:r>
            <a:r>
              <a:rPr lang="zh-CN" altLang="en-US" sz="2600" b="1" dirty="0">
                <a:solidFill>
                  <a:srgbClr val="000000"/>
                </a:solidFill>
                <a:effectLst>
                  <a:outerShdw blurRad="38100" dist="38100" dir="2700000" algn="tl">
                    <a:srgbClr val="C0C0C0"/>
                  </a:outerShdw>
                </a:effectLst>
                <a:latin typeface="宋体" panose="02010600030101010101" pitchFamily="2" charset="-122"/>
              </a:rPr>
              <a:t>，</a:t>
            </a:r>
            <a:r>
              <a:rPr lang="zh-CN" altLang="en-US" sz="2600" b="1" dirty="0">
                <a:solidFill>
                  <a:srgbClr val="FF0000"/>
                </a:solidFill>
                <a:effectLst>
                  <a:outerShdw blurRad="38100" dist="38100" dir="2700000" algn="tl">
                    <a:srgbClr val="C0C0C0"/>
                  </a:outerShdw>
                </a:effectLst>
                <a:latin typeface="宋体" panose="02010600030101010101" pitchFamily="2" charset="-122"/>
              </a:rPr>
              <a:t>不能直接访问非静态的数据成员</a:t>
            </a:r>
            <a:r>
              <a:rPr lang="zh-CN" altLang="en-US" sz="2600" b="1" dirty="0">
                <a:solidFill>
                  <a:srgbClr val="000000"/>
                </a:solidFill>
                <a:effectLst>
                  <a:outerShdw blurRad="38100" dist="38100" dir="2700000" algn="tl">
                    <a:srgbClr val="C0C0C0"/>
                  </a:outerShdw>
                </a:effectLst>
                <a:latin typeface="宋体" panose="02010600030101010101" pitchFamily="2" charset="-122"/>
              </a:rPr>
              <a:t>。例：</a:t>
            </a: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a:t>
            </a:r>
            <a:r>
              <a:rPr lang="en-US" altLang="zh-CN" sz="2600" b="1" dirty="0">
                <a:solidFill>
                  <a:srgbClr val="000000"/>
                </a:solidFill>
                <a:effectLst>
                  <a:outerShdw blurRad="38100" dist="38100" dir="2700000" algn="tl">
                    <a:srgbClr val="C0C0C0"/>
                  </a:outerShdw>
                </a:effectLst>
                <a:latin typeface="宋体" panose="02010600030101010101" pitchFamily="2" charset="-122"/>
              </a:rPr>
              <a:t>2</a:t>
            </a:r>
            <a:r>
              <a:rPr lang="zh-CN" altLang="en-US" sz="2600" b="1" dirty="0">
                <a:solidFill>
                  <a:srgbClr val="000000"/>
                </a:solidFill>
                <a:effectLst>
                  <a:outerShdw blurRad="38100" dist="38100" dir="2700000" algn="tl">
                    <a:srgbClr val="C0C0C0"/>
                  </a:outerShdw>
                </a:effectLst>
                <a:latin typeface="宋体" panose="02010600030101010101" pitchFamily="2" charset="-122"/>
              </a:rPr>
              <a:t>）在静态成员函数中访问的基本是静态数据成员或全局变量。</a:t>
            </a: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a:t>
            </a:r>
            <a:r>
              <a:rPr lang="en-US" altLang="zh-CN" sz="2600" b="1" dirty="0">
                <a:solidFill>
                  <a:srgbClr val="000000"/>
                </a:solidFill>
                <a:effectLst>
                  <a:outerShdw blurRad="38100" dist="38100" dir="2700000" algn="tl">
                    <a:srgbClr val="C0C0C0"/>
                  </a:outerShdw>
                </a:effectLst>
                <a:latin typeface="宋体" panose="02010600030101010101" pitchFamily="2" charset="-122"/>
              </a:rPr>
              <a:t>3</a:t>
            </a:r>
            <a:r>
              <a:rPr lang="zh-CN" altLang="en-US" sz="2600" b="1" dirty="0">
                <a:solidFill>
                  <a:srgbClr val="000000"/>
                </a:solidFill>
                <a:effectLst>
                  <a:outerShdw blurRad="38100" dist="38100" dir="2700000" algn="tl">
                    <a:srgbClr val="C0C0C0"/>
                  </a:outerShdw>
                </a:effectLst>
                <a:latin typeface="宋体" panose="02010600030101010101" pitchFamily="2" charset="-122"/>
              </a:rPr>
              <a:t>）在调用静态成员函数的前面，必须缀上对象名或类名，</a:t>
            </a:r>
            <a:r>
              <a:rPr lang="zh-CN" altLang="en-US" sz="2600" b="1" dirty="0">
                <a:solidFill>
                  <a:srgbClr val="CC0000"/>
                </a:solidFill>
                <a:effectLst>
                  <a:outerShdw blurRad="38100" dist="38100" dir="2700000" algn="tl">
                    <a:srgbClr val="C0C0C0"/>
                  </a:outerShdw>
                </a:effectLst>
                <a:latin typeface="黑体" panose="02010609060101010101" pitchFamily="2" charset="-122"/>
                <a:ea typeface="黑体" panose="02010609060101010101" pitchFamily="2" charset="-122"/>
              </a:rPr>
              <a:t>经常用类名</a:t>
            </a:r>
            <a:r>
              <a:rPr lang="zh-CN" altLang="en-US" sz="2600" b="1" dirty="0">
                <a:solidFill>
                  <a:srgbClr val="000000"/>
                </a:solidFill>
                <a:effectLst>
                  <a:outerShdw blurRad="38100" dist="38100" dir="2700000" algn="tl">
                    <a:srgbClr val="C0C0C0"/>
                  </a:outerShdw>
                </a:effectLst>
                <a:latin typeface="宋体" panose="02010600030101010101" pitchFamily="2" charset="-122"/>
              </a:rPr>
              <a:t>。</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p:txBody>
      </p:sp>
      <p:sp>
        <p:nvSpPr>
          <p:cNvPr id="70659" name="Rectangle 7"/>
          <p:cNvSpPr>
            <a:spLocks noChangeArrowheads="1"/>
          </p:cNvSpPr>
          <p:nvPr/>
        </p:nvSpPr>
        <p:spPr bwMode="auto">
          <a:xfrm>
            <a:off x="179388" y="406400"/>
            <a:ext cx="9526587" cy="6335713"/>
          </a:xfrm>
          <a:prstGeom prst="rect">
            <a:avLst/>
          </a:prstGeom>
          <a:noFill/>
          <a:ln w="9525">
            <a:solidFill>
              <a:srgbClr val="CC99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endParaRPr lang="zh-CN" altLang="en-US" sz="1800"/>
          </a:p>
        </p:txBody>
      </p:sp>
      <p:sp>
        <p:nvSpPr>
          <p:cNvPr id="162824" name="Rectangle 8"/>
          <p:cNvSpPr>
            <a:spLocks noChangeArrowheads="1"/>
          </p:cNvSpPr>
          <p:nvPr/>
        </p:nvSpPr>
        <p:spPr bwMode="auto">
          <a:xfrm>
            <a:off x="2216150" y="196850"/>
            <a:ext cx="4926013" cy="711200"/>
          </a:xfrm>
          <a:prstGeom prst="rect">
            <a:avLst/>
          </a:prstGeom>
          <a:solidFill>
            <a:srgbClr val="FFFFCC"/>
          </a:solidFill>
          <a:ln w="9525" algn="ctr">
            <a:solidFill>
              <a:srgbClr val="CC9900"/>
            </a:solidFill>
            <a:miter lim="800000"/>
          </a:ln>
          <a:effectLst/>
        </p:spPr>
        <p:txBody>
          <a:bodyPr/>
          <a:lstStyle/>
          <a:p>
            <a:pPr algn="ctr" eaLnBrk="1" hangingPunct="1">
              <a:buClr>
                <a:schemeClr val="folHlink"/>
              </a:buClr>
              <a:buSzPct val="60000"/>
              <a:buFont typeface="Wingdings" panose="05000000000000000000" pitchFamily="2" charset="2"/>
              <a:buNone/>
              <a:defRPr/>
            </a:pPr>
            <a:r>
              <a:rPr lang="en-US" altLang="zh-CN"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rPr>
              <a:t>3.5.2. </a:t>
            </a:r>
            <a:r>
              <a:rPr lang="zh-CN" altLang="en-US"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rPr>
              <a:t>静态成员函数</a:t>
            </a:r>
            <a:endParaRPr lang="zh-CN" altLang="en-US"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grpSp>
        <p:nvGrpSpPr>
          <p:cNvPr id="12" name="Group 17"/>
          <p:cNvGrpSpPr/>
          <p:nvPr/>
        </p:nvGrpSpPr>
        <p:grpSpPr bwMode="auto">
          <a:xfrm>
            <a:off x="3657600" y="2492375"/>
            <a:ext cx="1727200" cy="1433513"/>
            <a:chOff x="3969" y="3249"/>
            <a:chExt cx="1179" cy="1063"/>
          </a:xfrm>
        </p:grpSpPr>
        <p:sp>
          <p:nvSpPr>
            <p:cNvPr id="13" name="Rectangle 18"/>
            <p:cNvSpPr>
              <a:spLocks noChangeArrowheads="1"/>
            </p:cNvSpPr>
            <p:nvPr/>
          </p:nvSpPr>
          <p:spPr bwMode="auto">
            <a:xfrm>
              <a:off x="3969" y="3249"/>
              <a:ext cx="1179" cy="1063"/>
            </a:xfrm>
            <a:prstGeom prst="rect">
              <a:avLst/>
            </a:prstGeom>
            <a:noFill/>
            <a:ln>
              <a:noFill/>
            </a:ln>
            <a:effectLst/>
          </p:spPr>
          <p:txBody>
            <a:bodyPr>
              <a:spAutoFit/>
            </a:bodyPr>
            <a:lstStyle/>
            <a:p>
              <a:pPr eaLnBrk="1" hangingPunct="1">
                <a:defRPr/>
              </a:pPr>
              <a:r>
                <a:rPr lang="zh-CN" altLang="en-US" sz="8800" b="1" dirty="0">
                  <a:solidFill>
                    <a:schemeClr val="hlink"/>
                  </a:solidFill>
                  <a:effectLst>
                    <a:outerShdw blurRad="38100" dist="38100" dir="2700000" algn="tl">
                      <a:srgbClr val="C0C0C0"/>
                    </a:outerShdw>
                  </a:effectLst>
                  <a:sym typeface="Wingdings" panose="05000000000000000000" pitchFamily="2" charset="2"/>
                </a:rPr>
                <a:t></a:t>
              </a:r>
              <a:endParaRPr lang="zh-CN" altLang="en-US" sz="8800" b="1" dirty="0">
                <a:solidFill>
                  <a:schemeClr val="hlink"/>
                </a:solidFill>
                <a:effectLst>
                  <a:outerShdw blurRad="38100" dist="38100" dir="2700000" algn="tl">
                    <a:srgbClr val="C0C0C0"/>
                  </a:outerShdw>
                </a:effectLst>
                <a:sym typeface="Wingdings" panose="05000000000000000000" pitchFamily="2" charset="2"/>
              </a:endParaRPr>
            </a:p>
          </p:txBody>
        </p:sp>
        <p:sp>
          <p:nvSpPr>
            <p:cNvPr id="70663" name="Text Box 19"/>
            <p:cNvSpPr txBox="1">
              <a:spLocks noChangeArrowheads="1"/>
            </p:cNvSpPr>
            <p:nvPr/>
          </p:nvSpPr>
          <p:spPr bwMode="auto">
            <a:xfrm>
              <a:off x="4195" y="3473"/>
              <a:ext cx="771" cy="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b="1"/>
                <a:t>8 2</a:t>
              </a:r>
              <a:endParaRPr lang="en-US" altLang="zh-CN" b="1"/>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62824"/>
                                        </p:tgtEl>
                                        <p:attrNameLst>
                                          <p:attrName>style.visibility</p:attrName>
                                        </p:attrNameLst>
                                      </p:cBhvr>
                                      <p:to>
                                        <p:strVal val="visible"/>
                                      </p:to>
                                    </p:set>
                                    <p:anim calcmode="lin" valueType="num">
                                      <p:cBhvr>
                                        <p:cTn id="7" dur="500" fill="hold"/>
                                        <p:tgtEl>
                                          <p:spTgt spid="162824"/>
                                        </p:tgtEl>
                                        <p:attrNameLst>
                                          <p:attrName>ppt_w</p:attrName>
                                        </p:attrNameLst>
                                      </p:cBhvr>
                                      <p:tavLst>
                                        <p:tav tm="0">
                                          <p:val>
                                            <p:fltVal val="0"/>
                                          </p:val>
                                        </p:tav>
                                        <p:tav tm="100000">
                                          <p:val>
                                            <p:strVal val="#ppt_w"/>
                                          </p:val>
                                        </p:tav>
                                      </p:tavLst>
                                    </p:anim>
                                    <p:anim calcmode="lin" valueType="num">
                                      <p:cBhvr>
                                        <p:cTn id="8" dur="500" fill="hold"/>
                                        <p:tgtEl>
                                          <p:spTgt spid="162824"/>
                                        </p:tgtEl>
                                        <p:attrNameLst>
                                          <p:attrName>ppt_h</p:attrName>
                                        </p:attrNameLst>
                                      </p:cBhvr>
                                      <p:tavLst>
                                        <p:tav tm="0">
                                          <p:val>
                                            <p:fltVal val="0"/>
                                          </p:val>
                                        </p:tav>
                                        <p:tav tm="100000">
                                          <p:val>
                                            <p:strVal val="#ppt_h"/>
                                          </p:val>
                                        </p:tav>
                                      </p:tavLst>
                                    </p:anim>
                                    <p:anim calcmode="lin" valueType="num">
                                      <p:cBhvr>
                                        <p:cTn id="9" dur="500" fill="hold"/>
                                        <p:tgtEl>
                                          <p:spTgt spid="162824"/>
                                        </p:tgtEl>
                                        <p:attrNameLst>
                                          <p:attrName>style.rotation</p:attrName>
                                        </p:attrNameLst>
                                      </p:cBhvr>
                                      <p:tavLst>
                                        <p:tav tm="0">
                                          <p:val>
                                            <p:fltVal val="360"/>
                                          </p:val>
                                        </p:tav>
                                        <p:tav tm="100000">
                                          <p:val>
                                            <p:fltVal val="0"/>
                                          </p:val>
                                        </p:tav>
                                      </p:tavLst>
                                    </p:anim>
                                    <p:animEffect transition="in" filter="fade">
                                      <p:cBhvr>
                                        <p:cTn id="10" dur="500"/>
                                        <p:tgtEl>
                                          <p:spTgt spid="162824"/>
                                        </p:tgtEl>
                                      </p:cBhvr>
                                    </p:animEffect>
                                  </p:childTnLst>
                                </p:cTn>
                              </p:par>
                            </p:childTnLst>
                          </p:cTn>
                        </p:par>
                        <p:par>
                          <p:cTn id="11" fill="hold">
                            <p:stCondLst>
                              <p:cond delay="500"/>
                            </p:stCondLst>
                            <p:childTnLst>
                              <p:par>
                                <p:cTn id="12" presetID="26"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80">
                                          <p:stCondLst>
                                            <p:cond delay="0"/>
                                          </p:stCondLst>
                                        </p:cTn>
                                        <p:tgtEl>
                                          <p:spTgt spid="12"/>
                                        </p:tgtEl>
                                      </p:cBhvr>
                                    </p:animEffect>
                                    <p:anim calcmode="lin" valueType="num">
                                      <p:cBhvr>
                                        <p:cTn id="15"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20" dur="26">
                                          <p:stCondLst>
                                            <p:cond delay="650"/>
                                          </p:stCondLst>
                                        </p:cTn>
                                        <p:tgtEl>
                                          <p:spTgt spid="12"/>
                                        </p:tgtEl>
                                      </p:cBhvr>
                                      <p:to x="100000" y="60000"/>
                                    </p:animScale>
                                    <p:animScale>
                                      <p:cBhvr>
                                        <p:cTn id="21" dur="166" decel="50000">
                                          <p:stCondLst>
                                            <p:cond delay="676"/>
                                          </p:stCondLst>
                                        </p:cTn>
                                        <p:tgtEl>
                                          <p:spTgt spid="12"/>
                                        </p:tgtEl>
                                      </p:cBhvr>
                                      <p:to x="100000" y="100000"/>
                                    </p:animScale>
                                    <p:animScale>
                                      <p:cBhvr>
                                        <p:cTn id="22" dur="26">
                                          <p:stCondLst>
                                            <p:cond delay="1312"/>
                                          </p:stCondLst>
                                        </p:cTn>
                                        <p:tgtEl>
                                          <p:spTgt spid="12"/>
                                        </p:tgtEl>
                                      </p:cBhvr>
                                      <p:to x="100000" y="80000"/>
                                    </p:animScale>
                                    <p:animScale>
                                      <p:cBhvr>
                                        <p:cTn id="23" dur="166" decel="50000">
                                          <p:stCondLst>
                                            <p:cond delay="1338"/>
                                          </p:stCondLst>
                                        </p:cTn>
                                        <p:tgtEl>
                                          <p:spTgt spid="12"/>
                                        </p:tgtEl>
                                      </p:cBhvr>
                                      <p:to x="100000" y="100000"/>
                                    </p:animScale>
                                    <p:animScale>
                                      <p:cBhvr>
                                        <p:cTn id="24" dur="26">
                                          <p:stCondLst>
                                            <p:cond delay="1642"/>
                                          </p:stCondLst>
                                        </p:cTn>
                                        <p:tgtEl>
                                          <p:spTgt spid="12"/>
                                        </p:tgtEl>
                                      </p:cBhvr>
                                      <p:to x="100000" y="90000"/>
                                    </p:animScale>
                                    <p:animScale>
                                      <p:cBhvr>
                                        <p:cTn id="25" dur="166" decel="50000">
                                          <p:stCondLst>
                                            <p:cond delay="1668"/>
                                          </p:stCondLst>
                                        </p:cTn>
                                        <p:tgtEl>
                                          <p:spTgt spid="12"/>
                                        </p:tgtEl>
                                      </p:cBhvr>
                                      <p:to x="100000" y="100000"/>
                                    </p:animScale>
                                    <p:animScale>
                                      <p:cBhvr>
                                        <p:cTn id="26" dur="26">
                                          <p:stCondLst>
                                            <p:cond delay="1808"/>
                                          </p:stCondLst>
                                        </p:cTn>
                                        <p:tgtEl>
                                          <p:spTgt spid="12"/>
                                        </p:tgtEl>
                                      </p:cBhvr>
                                      <p:to x="100000" y="95000"/>
                                    </p:animScale>
                                    <p:animScale>
                                      <p:cBhvr>
                                        <p:cTn id="27" dur="166" decel="50000">
                                          <p:stCondLst>
                                            <p:cond delay="1834"/>
                                          </p:stCondLst>
                                        </p:cTn>
                                        <p:tgtEl>
                                          <p:spTgt spid="1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4"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9" name="Rectangle 3"/>
          <p:cNvSpPr>
            <a:spLocks noGrp="1" noChangeArrowheads="1"/>
          </p:cNvSpPr>
          <p:nvPr>
            <p:ph type="body" idx="1"/>
          </p:nvPr>
        </p:nvSpPr>
        <p:spPr>
          <a:xfrm>
            <a:off x="488950" y="1123950"/>
            <a:ext cx="9072563" cy="2046288"/>
          </a:xfrm>
        </p:spPr>
        <p:txBody>
          <a:bodyPr/>
          <a:lstStyle/>
          <a:p>
            <a:pPr marL="0" indent="762000" algn="just" eaLnBrk="1" hangingPunct="1">
              <a:spcBef>
                <a:spcPct val="0"/>
              </a:spcBef>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a:t>
            </a:r>
            <a:r>
              <a:rPr lang="en-US" altLang="zh-CN" sz="2600" b="1" dirty="0">
                <a:solidFill>
                  <a:srgbClr val="000000"/>
                </a:solidFill>
                <a:effectLst>
                  <a:outerShdw blurRad="38100" dist="38100" dir="2700000" algn="tl">
                    <a:srgbClr val="C0C0C0"/>
                  </a:outerShdw>
                </a:effectLst>
                <a:latin typeface="宋体" panose="02010600030101010101" pitchFamily="2" charset="-122"/>
              </a:rPr>
              <a:t>4</a:t>
            </a:r>
            <a:r>
              <a:rPr lang="zh-CN" altLang="en-US" sz="2600" b="1" dirty="0">
                <a:solidFill>
                  <a:srgbClr val="000000"/>
                </a:solidFill>
                <a:effectLst>
                  <a:outerShdw blurRad="38100" dist="38100" dir="2700000" algn="tl">
                    <a:srgbClr val="C0C0C0"/>
                  </a:outerShdw>
                </a:effectLst>
                <a:latin typeface="宋体" panose="02010600030101010101" pitchFamily="2" charset="-122"/>
              </a:rPr>
              <a:t>）一个类的静态成员函数与非静态成员函数不同，调用时无须向它传递</a:t>
            </a:r>
            <a:r>
              <a:rPr lang="en-US" altLang="zh-CN" sz="2600" b="1" dirty="0">
                <a:solidFill>
                  <a:srgbClr val="000000"/>
                </a:solidFill>
                <a:effectLst>
                  <a:outerShdw blurRad="38100" dist="38100" dir="2700000" algn="tl">
                    <a:srgbClr val="C0C0C0"/>
                  </a:outerShdw>
                </a:effectLst>
                <a:latin typeface="宋体" panose="02010600030101010101" pitchFamily="2" charset="-122"/>
              </a:rPr>
              <a:t>this</a:t>
            </a:r>
            <a:r>
              <a:rPr lang="zh-CN" altLang="en-US" sz="2600" b="1" dirty="0">
                <a:solidFill>
                  <a:srgbClr val="000000"/>
                </a:solidFill>
                <a:effectLst>
                  <a:outerShdw blurRad="38100" dist="38100" dir="2700000" algn="tl">
                    <a:srgbClr val="C0C0C0"/>
                  </a:outerShdw>
                </a:effectLst>
                <a:latin typeface="宋体" panose="02010600030101010101" pitchFamily="2" charset="-122"/>
              </a:rPr>
              <a:t>指针，它</a:t>
            </a:r>
            <a:r>
              <a:rPr lang="zh-CN" altLang="en-US" sz="2600" b="1" dirty="0">
                <a:solidFill>
                  <a:srgbClr val="FF0000"/>
                </a:solidFill>
                <a:effectLst>
                  <a:outerShdw blurRad="38100" dist="38100" dir="2700000" algn="tl">
                    <a:srgbClr val="C0C0C0"/>
                  </a:outerShdw>
                </a:effectLst>
                <a:latin typeface="宋体" panose="02010600030101010101" pitchFamily="2" charset="-122"/>
              </a:rPr>
              <a:t>不需要创建任何该类的对象就可以被调用</a:t>
            </a:r>
            <a:r>
              <a:rPr lang="zh-CN" altLang="en-US" sz="2600" b="1" dirty="0">
                <a:solidFill>
                  <a:srgbClr val="000000"/>
                </a:solidFill>
                <a:effectLst>
                  <a:outerShdw blurRad="38100" dist="38100" dir="2700000" algn="tl">
                    <a:srgbClr val="C0C0C0"/>
                  </a:outerShdw>
                </a:effectLst>
                <a:latin typeface="宋体" panose="02010600030101010101" pitchFamily="2" charset="-122"/>
              </a:rPr>
              <a:t>。静态成员函数的使用虽然不针对某一个特定的对象，但在使用时系统中最好已经存在此类的对象，否则无意义。</a:t>
            </a: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p:txBody>
      </p:sp>
      <p:sp>
        <p:nvSpPr>
          <p:cNvPr id="71683" name="Rectangle 7"/>
          <p:cNvSpPr>
            <a:spLocks noChangeArrowheads="1"/>
          </p:cNvSpPr>
          <p:nvPr/>
        </p:nvSpPr>
        <p:spPr bwMode="auto">
          <a:xfrm>
            <a:off x="179388" y="406400"/>
            <a:ext cx="9526587" cy="6335713"/>
          </a:xfrm>
          <a:prstGeom prst="rect">
            <a:avLst/>
          </a:prstGeom>
          <a:noFill/>
          <a:ln w="9525">
            <a:solidFill>
              <a:srgbClr val="CC99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endParaRPr lang="zh-CN" altLang="en-US" sz="1800"/>
          </a:p>
        </p:txBody>
      </p:sp>
      <p:sp>
        <p:nvSpPr>
          <p:cNvPr id="162824" name="Rectangle 8"/>
          <p:cNvSpPr>
            <a:spLocks noChangeArrowheads="1"/>
          </p:cNvSpPr>
          <p:nvPr/>
        </p:nvSpPr>
        <p:spPr bwMode="auto">
          <a:xfrm>
            <a:off x="2216150" y="196850"/>
            <a:ext cx="4926013" cy="711200"/>
          </a:xfrm>
          <a:prstGeom prst="rect">
            <a:avLst/>
          </a:prstGeom>
          <a:solidFill>
            <a:srgbClr val="FFFFCC"/>
          </a:solidFill>
          <a:ln w="9525" algn="ctr">
            <a:solidFill>
              <a:srgbClr val="CC9900"/>
            </a:solidFill>
            <a:miter lim="800000"/>
          </a:ln>
          <a:effectLst/>
        </p:spPr>
        <p:txBody>
          <a:bodyPr/>
          <a:lstStyle/>
          <a:p>
            <a:pPr algn="ctr" eaLnBrk="1" hangingPunct="1">
              <a:buClr>
                <a:schemeClr val="folHlink"/>
              </a:buClr>
              <a:buSzPct val="60000"/>
              <a:buFont typeface="Wingdings" panose="05000000000000000000" pitchFamily="2" charset="2"/>
              <a:buNone/>
              <a:defRPr/>
            </a:pPr>
            <a:r>
              <a:rPr lang="en-US" altLang="zh-CN"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rPr>
              <a:t>3.5.2. </a:t>
            </a:r>
            <a:r>
              <a:rPr lang="zh-CN" altLang="en-US"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rPr>
              <a:t>静态成员函数</a:t>
            </a:r>
            <a:endParaRPr lang="zh-CN" altLang="en-US"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162831" name="Text Box 15"/>
          <p:cNvSpPr txBox="1">
            <a:spLocks noChangeArrowheads="1"/>
          </p:cNvSpPr>
          <p:nvPr/>
        </p:nvSpPr>
        <p:spPr bwMode="auto">
          <a:xfrm>
            <a:off x="273050" y="3170238"/>
            <a:ext cx="9288463" cy="1606550"/>
          </a:xfrm>
          <a:prstGeom prst="rect">
            <a:avLst/>
          </a:prstGeom>
          <a:solidFill>
            <a:srgbClr val="EAEAEA"/>
          </a:solidFill>
          <a:ln w="9525" algn="ctr">
            <a:solidFill>
              <a:srgbClr val="008000"/>
            </a:solidFill>
            <a:miter lim="800000"/>
            <a:headEnd type="none" w="sm" len="sm"/>
            <a:tailEnd type="none" w="sm" len="sm"/>
          </a:ln>
          <a:effectLst/>
        </p:spPr>
        <p:txBody>
          <a:bodyPr>
            <a:spAutoFit/>
          </a:bodyPr>
          <a:lstStyle/>
          <a:p>
            <a:pPr eaLnBrk="1" hangingPunct="1">
              <a:lnSpc>
                <a:spcPct val="120000"/>
              </a:lnSpc>
              <a:defRPr/>
            </a:pPr>
            <a:r>
              <a:rPr lang="en-US" altLang="zh-CN" sz="3000" b="1" dirty="0">
                <a:latin typeface="Times New Roman" panose="02020603050405020304" pitchFamily="18" charset="0"/>
              </a:rPr>
              <a:t>          </a:t>
            </a:r>
            <a:r>
              <a:rPr lang="en-US" altLang="zh-CN" sz="3000" b="1" dirty="0" err="1">
                <a:latin typeface="Times New Roman" panose="02020603050405020304" pitchFamily="18" charset="0"/>
              </a:rPr>
              <a:t>cout</a:t>
            </a:r>
            <a:r>
              <a:rPr lang="en-US" altLang="zh-CN" sz="3000" b="1" dirty="0">
                <a:latin typeface="Times New Roman" panose="02020603050405020304" pitchFamily="18" charset="0"/>
              </a:rPr>
              <a:t>&lt;&lt;Circle::</a:t>
            </a:r>
            <a:r>
              <a:rPr lang="en-US" altLang="zh-CN" sz="3000" b="1" dirty="0" err="1">
                <a:latin typeface="Times New Roman" panose="02020603050405020304" pitchFamily="18" charset="0"/>
              </a:rPr>
              <a:t>getinstanceCounter</a:t>
            </a:r>
            <a:r>
              <a:rPr lang="en-US" altLang="zh-CN" sz="3000" b="1" dirty="0">
                <a:latin typeface="Times New Roman" panose="02020603050405020304" pitchFamily="18" charset="0"/>
              </a:rPr>
              <a:t>( );</a:t>
            </a:r>
            <a:endParaRPr lang="en-US" altLang="zh-CN" sz="3000" b="1" dirty="0">
              <a:latin typeface="Times New Roman" panose="02020603050405020304" pitchFamily="18" charset="0"/>
            </a:endParaRPr>
          </a:p>
          <a:p>
            <a:pPr eaLnBrk="1" hangingPunct="1">
              <a:lnSpc>
                <a:spcPct val="120000"/>
              </a:lnSpc>
              <a:defRPr/>
            </a:pPr>
            <a:r>
              <a:rPr lang="en-US" altLang="zh-CN" sz="2200" b="1" dirty="0">
                <a:solidFill>
                  <a:srgbClr val="008000"/>
                </a:solidFill>
              </a:rPr>
              <a:t>//</a:t>
            </a:r>
            <a:r>
              <a:rPr lang="zh-CN" altLang="en-US" sz="2600" b="1" dirty="0">
                <a:solidFill>
                  <a:srgbClr val="008000"/>
                </a:solidFill>
                <a:effectLst>
                  <a:outerShdw blurRad="38100" dist="38100" dir="2700000" algn="tl">
                    <a:srgbClr val="000000"/>
                  </a:outerShdw>
                </a:effectLst>
              </a:rPr>
              <a:t>这可以是</a:t>
            </a:r>
            <a:r>
              <a:rPr lang="en-US" altLang="zh-CN" sz="2600" b="1" dirty="0">
                <a:solidFill>
                  <a:srgbClr val="008000"/>
                </a:solidFill>
                <a:effectLst>
                  <a:outerShdw blurRad="38100" dist="38100" dir="2700000" algn="tl">
                    <a:srgbClr val="000000"/>
                  </a:outerShdw>
                </a:effectLst>
              </a:rPr>
              <a:t>main</a:t>
            </a:r>
            <a:r>
              <a:rPr lang="zh-CN" altLang="en-US" sz="2600" b="1" dirty="0">
                <a:solidFill>
                  <a:srgbClr val="008000"/>
                </a:solidFill>
                <a:effectLst>
                  <a:outerShdw blurRad="38100" dist="38100" dir="2700000" algn="tl">
                    <a:srgbClr val="000000"/>
                  </a:outerShdw>
                </a:effectLst>
              </a:rPr>
              <a:t>函数中的第一条语句</a:t>
            </a:r>
            <a:r>
              <a:rPr lang="en-US" altLang="zh-CN" sz="2600" b="1" dirty="0">
                <a:solidFill>
                  <a:srgbClr val="008000"/>
                </a:solidFill>
                <a:effectLst>
                  <a:outerShdw blurRad="38100" dist="38100" dir="2700000" algn="tl">
                    <a:srgbClr val="000000"/>
                  </a:outerShdw>
                </a:effectLst>
              </a:rPr>
              <a:t>, </a:t>
            </a:r>
            <a:r>
              <a:rPr lang="zh-CN" altLang="en-US" sz="2600" b="1" dirty="0">
                <a:solidFill>
                  <a:srgbClr val="008000"/>
                </a:solidFill>
                <a:effectLst>
                  <a:outerShdw blurRad="38100" dist="38100" dir="2700000" algn="tl">
                    <a:srgbClr val="000000"/>
                  </a:outerShdw>
                </a:effectLst>
              </a:rPr>
              <a:t>即在没有创建任何对象时</a:t>
            </a:r>
            <a:r>
              <a:rPr lang="en-US" altLang="zh-CN" sz="2600" b="1" dirty="0">
                <a:solidFill>
                  <a:srgbClr val="008000"/>
                </a:solidFill>
                <a:effectLst>
                  <a:outerShdw blurRad="38100" dist="38100" dir="2700000" algn="tl">
                    <a:srgbClr val="000000"/>
                  </a:outerShdw>
                </a:effectLst>
              </a:rPr>
              <a:t>, </a:t>
            </a:r>
            <a:r>
              <a:rPr lang="zh-CN" altLang="en-US" sz="2600" b="1" dirty="0">
                <a:solidFill>
                  <a:srgbClr val="008000"/>
                </a:solidFill>
                <a:effectLst>
                  <a:outerShdw blurRad="38100" dist="38100" dir="2700000" algn="tl">
                    <a:srgbClr val="000000"/>
                  </a:outerShdw>
                </a:effectLst>
              </a:rPr>
              <a:t>就可以调用静态成员函数</a:t>
            </a:r>
            <a:r>
              <a:rPr lang="en-US" altLang="zh-CN" sz="2600" b="1" dirty="0">
                <a:solidFill>
                  <a:srgbClr val="008000"/>
                </a:solidFill>
                <a:effectLst>
                  <a:outerShdw blurRad="38100" dist="38100" dir="2700000" algn="tl">
                    <a:srgbClr val="000000"/>
                  </a:outerShdw>
                </a:effectLst>
              </a:rPr>
              <a:t>, </a:t>
            </a:r>
            <a:r>
              <a:rPr lang="zh-CN" altLang="en-US" sz="2600" b="1" dirty="0">
                <a:solidFill>
                  <a:srgbClr val="008000"/>
                </a:solidFill>
                <a:effectLst>
                  <a:outerShdw blurRad="38100" dist="38100" dir="2700000" algn="tl">
                    <a:srgbClr val="000000"/>
                  </a:outerShdw>
                </a:effectLst>
              </a:rPr>
              <a:t>也只有静态成员函数才能这样做</a:t>
            </a:r>
            <a:r>
              <a:rPr lang="en-US" altLang="zh-CN" sz="2600" b="1" dirty="0">
                <a:solidFill>
                  <a:srgbClr val="008000"/>
                </a:solidFill>
                <a:effectLst>
                  <a:outerShdw blurRad="38100" dist="38100" dir="2700000" algn="tl">
                    <a:srgbClr val="000000"/>
                  </a:outerShdw>
                </a:effectLst>
              </a:rPr>
              <a:t>.</a:t>
            </a:r>
            <a:endParaRPr lang="en-US" altLang="zh-CN" sz="2600" b="1" dirty="0">
              <a:solidFill>
                <a:srgbClr val="008000"/>
              </a:solidFill>
              <a:effectLst>
                <a:outerShdw blurRad="38100" dist="38100" dir="2700000" algn="tl">
                  <a:srgbClr val="000000"/>
                </a:outerShdw>
              </a:effectLst>
            </a:endParaRPr>
          </a:p>
        </p:txBody>
      </p:sp>
      <p:sp>
        <p:nvSpPr>
          <p:cNvPr id="12" name="Rectangle 3"/>
          <p:cNvSpPr txBox="1">
            <a:spLocks noChangeArrowheads="1"/>
          </p:cNvSpPr>
          <p:nvPr/>
        </p:nvSpPr>
        <p:spPr bwMode="auto">
          <a:xfrm>
            <a:off x="460375" y="4816475"/>
            <a:ext cx="9072563" cy="1470025"/>
          </a:xfrm>
          <a:prstGeom prst="rect">
            <a:avLst/>
          </a:prstGeom>
          <a:noFill/>
          <a:ln>
            <a:noFill/>
          </a:ln>
          <a:effectLst/>
        </p:spPr>
        <p:txBody>
          <a:bodyPr/>
          <a:lstStyle>
            <a:lvl1pPr marL="342900" indent="-342900" algn="l" rtl="0" eaLnBrk="0" fontAlgn="base" hangingPunct="0">
              <a:spcBef>
                <a:spcPct val="20000"/>
              </a:spcBef>
              <a:spcAft>
                <a:spcPct val="0"/>
              </a:spcAft>
              <a:buClr>
                <a:schemeClr val="folHlink"/>
              </a:buClr>
              <a:buSzPct val="60000"/>
              <a:buFont typeface="Wingdings" panose="05000000000000000000"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anose="05000000000000000000" pitchFamily="2" charset="2"/>
              <a:buChar char="n"/>
              <a:defRPr sz="2800">
                <a:solidFill>
                  <a:schemeClr val="tx1"/>
                </a:solidFill>
                <a:latin typeface="+mn-lt"/>
                <a:ea typeface="+mn-ea"/>
              </a:defRPr>
            </a:lvl2pPr>
            <a:lvl3pPr marL="1143000" indent="-228600" algn="l" rtl="0" eaLnBrk="0" fontAlgn="base" hangingPunct="0">
              <a:spcBef>
                <a:spcPct val="20000"/>
              </a:spcBef>
              <a:spcAft>
                <a:spcPct val="0"/>
              </a:spcAft>
              <a:buClr>
                <a:schemeClr val="folHlink"/>
              </a:buClr>
              <a:buSzPct val="50000"/>
              <a:buFont typeface="Wingdings" panose="05000000000000000000" pitchFamily="2" charset="2"/>
              <a:buChar char="n"/>
              <a:defRPr sz="2400">
                <a:solidFill>
                  <a:schemeClr val="tx1"/>
                </a:solidFill>
                <a:latin typeface="+mn-lt"/>
                <a:ea typeface="+mn-ea"/>
              </a:defRPr>
            </a:lvl3pPr>
            <a:lvl4pPr marL="1600200" indent="-228600" algn="l" rtl="0" eaLnBrk="0" fontAlgn="base" hangingPunct="0">
              <a:spcBef>
                <a:spcPct val="20000"/>
              </a:spcBef>
              <a:spcAft>
                <a:spcPct val="0"/>
              </a:spcAft>
              <a:buClr>
                <a:schemeClr val="accent2"/>
              </a:buClr>
              <a:buSzPct val="55000"/>
              <a:buFont typeface="Wingdings" panose="05000000000000000000" pitchFamily="2" charset="2"/>
              <a:buChar char="n"/>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5pPr>
            <a:lvl6pPr marL="25146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6pPr>
            <a:lvl7pPr marL="29718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7pPr>
            <a:lvl8pPr marL="34290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8pPr>
            <a:lvl9pPr marL="3886200" indent="-228600" algn="l" rtl="0" fontAlgn="base">
              <a:spcBef>
                <a:spcPct val="20000"/>
              </a:spcBef>
              <a:spcAft>
                <a:spcPct val="0"/>
              </a:spcAft>
              <a:buClr>
                <a:schemeClr val="accent1"/>
              </a:buClr>
              <a:buSzPct val="50000"/>
              <a:buFont typeface="Wingdings" panose="05000000000000000000" pitchFamily="2" charset="2"/>
              <a:buChar char="n"/>
              <a:defRPr sz="2000">
                <a:solidFill>
                  <a:schemeClr val="tx1"/>
                </a:solidFill>
                <a:latin typeface="+mn-lt"/>
                <a:ea typeface="+mn-ea"/>
              </a:defRPr>
            </a:lvl9pPr>
          </a:lstStyle>
          <a:p>
            <a:pPr marL="0" indent="762000" algn="just" eaLnBrk="1" hangingPunct="1">
              <a:spcBef>
                <a:spcPct val="0"/>
              </a:spcBef>
              <a:buClr>
                <a:srgbClr val="FF0000"/>
              </a:buClr>
              <a:buFont typeface="Wingdings" panose="05000000000000000000" pitchFamily="2" charset="2"/>
              <a:buNone/>
              <a:defRPr/>
            </a:pPr>
            <a:r>
              <a:rPr lang="zh-CN" altLang="en-US" sz="2600" b="1" dirty="0">
                <a:solidFill>
                  <a:srgbClr val="000000"/>
                </a:solidFill>
                <a:effectLst>
                  <a:outerShdw blurRad="38100" dist="38100" dir="2700000" algn="tl">
                    <a:srgbClr val="C0C0C0"/>
                  </a:outerShdw>
                </a:effectLst>
                <a:latin typeface="宋体" panose="02010600030101010101" pitchFamily="2" charset="-122"/>
              </a:rPr>
              <a:t>（</a:t>
            </a:r>
            <a:r>
              <a:rPr lang="en-US" altLang="zh-CN" sz="2600" b="1" dirty="0">
                <a:solidFill>
                  <a:srgbClr val="000000"/>
                </a:solidFill>
                <a:effectLst>
                  <a:outerShdw blurRad="38100" dist="38100" dir="2700000" algn="tl">
                    <a:srgbClr val="C0C0C0"/>
                  </a:outerShdw>
                </a:effectLst>
                <a:latin typeface="宋体" panose="02010600030101010101" pitchFamily="2" charset="-122"/>
              </a:rPr>
              <a:t>5</a:t>
            </a:r>
            <a:r>
              <a:rPr lang="zh-CN" altLang="en-US" sz="2600" b="1" dirty="0">
                <a:solidFill>
                  <a:srgbClr val="000000"/>
                </a:solidFill>
                <a:effectLst>
                  <a:outerShdw blurRad="38100" dist="38100" dir="2700000" algn="tl">
                    <a:srgbClr val="C0C0C0"/>
                  </a:outerShdw>
                </a:effectLst>
                <a:latin typeface="宋体" panose="02010600030101010101" pitchFamily="2" charset="-122"/>
              </a:rPr>
              <a:t>）静态成员函数不能是虚函数（第</a:t>
            </a:r>
            <a:r>
              <a:rPr lang="en-US" altLang="zh-CN" sz="2600" b="1" dirty="0">
                <a:solidFill>
                  <a:srgbClr val="000000"/>
                </a:solidFill>
                <a:effectLst>
                  <a:outerShdw blurRad="38100" dist="38100" dir="2700000" algn="tl">
                    <a:srgbClr val="C0C0C0"/>
                  </a:outerShdw>
                </a:effectLst>
                <a:latin typeface="宋体" panose="02010600030101010101" pitchFamily="2" charset="-122"/>
              </a:rPr>
              <a:t>6</a:t>
            </a:r>
            <a:r>
              <a:rPr lang="zh-CN" altLang="en-US" sz="2600" b="1" dirty="0">
                <a:solidFill>
                  <a:srgbClr val="000000"/>
                </a:solidFill>
                <a:effectLst>
                  <a:outerShdw blurRad="38100" dist="38100" dir="2700000" algn="tl">
                    <a:srgbClr val="C0C0C0"/>
                  </a:outerShdw>
                </a:effectLst>
                <a:latin typeface="宋体" panose="02010600030101010101" pitchFamily="2" charset="-122"/>
              </a:rPr>
              <a:t>章），若非静态成员函数和静态成员函数具有相同的名字和参数类型将是非法的。</a:t>
            </a:r>
            <a:endParaRPr lang="zh-CN" altLang="en-US"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a:p>
            <a:pPr marL="0" indent="762000" algn="just" eaLnBrk="1" hangingPunct="1">
              <a:spcBef>
                <a:spcPct val="0"/>
              </a:spcBef>
              <a:buClr>
                <a:srgbClr val="FF0000"/>
              </a:buClr>
              <a:buFont typeface="Wingdings" panose="05000000000000000000" pitchFamily="2" charset="2"/>
              <a:buNone/>
              <a:defRPr/>
            </a:pPr>
            <a:endParaRPr lang="en-US" altLang="zh-CN" sz="2600" b="1" dirty="0">
              <a:solidFill>
                <a:srgbClr val="000000"/>
              </a:solidFill>
              <a:effectLst>
                <a:outerShdw blurRad="38100" dist="38100" dir="2700000" algn="tl">
                  <a:srgbClr val="C0C0C0"/>
                </a:outerShdw>
              </a:effectLst>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62824"/>
                                        </p:tgtEl>
                                        <p:attrNameLst>
                                          <p:attrName>style.visibility</p:attrName>
                                        </p:attrNameLst>
                                      </p:cBhvr>
                                      <p:to>
                                        <p:strVal val="visible"/>
                                      </p:to>
                                    </p:set>
                                    <p:anim calcmode="lin" valueType="num">
                                      <p:cBhvr>
                                        <p:cTn id="7" dur="500" fill="hold"/>
                                        <p:tgtEl>
                                          <p:spTgt spid="162824"/>
                                        </p:tgtEl>
                                        <p:attrNameLst>
                                          <p:attrName>ppt_w</p:attrName>
                                        </p:attrNameLst>
                                      </p:cBhvr>
                                      <p:tavLst>
                                        <p:tav tm="0">
                                          <p:val>
                                            <p:fltVal val="0"/>
                                          </p:val>
                                        </p:tav>
                                        <p:tav tm="100000">
                                          <p:val>
                                            <p:strVal val="#ppt_w"/>
                                          </p:val>
                                        </p:tav>
                                      </p:tavLst>
                                    </p:anim>
                                    <p:anim calcmode="lin" valueType="num">
                                      <p:cBhvr>
                                        <p:cTn id="8" dur="500" fill="hold"/>
                                        <p:tgtEl>
                                          <p:spTgt spid="162824"/>
                                        </p:tgtEl>
                                        <p:attrNameLst>
                                          <p:attrName>ppt_h</p:attrName>
                                        </p:attrNameLst>
                                      </p:cBhvr>
                                      <p:tavLst>
                                        <p:tav tm="0">
                                          <p:val>
                                            <p:fltVal val="0"/>
                                          </p:val>
                                        </p:tav>
                                        <p:tav tm="100000">
                                          <p:val>
                                            <p:strVal val="#ppt_h"/>
                                          </p:val>
                                        </p:tav>
                                      </p:tavLst>
                                    </p:anim>
                                    <p:anim calcmode="lin" valueType="num">
                                      <p:cBhvr>
                                        <p:cTn id="9" dur="500" fill="hold"/>
                                        <p:tgtEl>
                                          <p:spTgt spid="162824"/>
                                        </p:tgtEl>
                                        <p:attrNameLst>
                                          <p:attrName>style.rotation</p:attrName>
                                        </p:attrNameLst>
                                      </p:cBhvr>
                                      <p:tavLst>
                                        <p:tav tm="0">
                                          <p:val>
                                            <p:fltVal val="360"/>
                                          </p:val>
                                        </p:tav>
                                        <p:tav tm="100000">
                                          <p:val>
                                            <p:fltVal val="0"/>
                                          </p:val>
                                        </p:tav>
                                      </p:tavLst>
                                    </p:anim>
                                    <p:animEffect transition="in" filter="fade">
                                      <p:cBhvr>
                                        <p:cTn id="10" dur="500"/>
                                        <p:tgtEl>
                                          <p:spTgt spid="162824"/>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1" fill="hold" grpId="0" nodeType="clickEffect">
                                  <p:stCondLst>
                                    <p:cond delay="0"/>
                                  </p:stCondLst>
                                  <p:childTnLst>
                                    <p:set>
                                      <p:cBhvr>
                                        <p:cTn id="14" dur="1" fill="hold">
                                          <p:stCondLst>
                                            <p:cond delay="0"/>
                                          </p:stCondLst>
                                        </p:cTn>
                                        <p:tgtEl>
                                          <p:spTgt spid="162831"/>
                                        </p:tgtEl>
                                        <p:attrNameLst>
                                          <p:attrName>style.visibility</p:attrName>
                                        </p:attrNameLst>
                                      </p:cBhvr>
                                      <p:to>
                                        <p:strVal val="visible"/>
                                      </p:to>
                                    </p:set>
                                    <p:animEffect transition="in" filter="slide(fromTop)">
                                      <p:cBhvr>
                                        <p:cTn id="15" dur="500"/>
                                        <p:tgtEl>
                                          <p:spTgt spid="162831"/>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4" grpId="0" animBg="1"/>
      <p:bldP spid="162831" grpId="0" animBg="1"/>
      <p:bldP spid="1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ChangeArrowheads="1"/>
          </p:cNvSpPr>
          <p:nvPr/>
        </p:nvSpPr>
        <p:spPr bwMode="auto">
          <a:xfrm>
            <a:off x="179388" y="406400"/>
            <a:ext cx="9526587" cy="6335713"/>
          </a:xfrm>
          <a:prstGeom prst="rect">
            <a:avLst/>
          </a:prstGeom>
          <a:noFill/>
          <a:ln w="9525">
            <a:solidFill>
              <a:srgbClr val="CC99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eaLnBrk="1" hangingPunct="1">
              <a:spcBef>
                <a:spcPct val="0"/>
              </a:spcBef>
              <a:buClrTx/>
              <a:buSzTx/>
              <a:buFontTx/>
              <a:buNone/>
            </a:pPr>
            <a:endParaRPr lang="zh-CN" altLang="en-US" sz="1800"/>
          </a:p>
        </p:txBody>
      </p:sp>
      <p:sp>
        <p:nvSpPr>
          <p:cNvPr id="162824" name="Rectangle 8"/>
          <p:cNvSpPr>
            <a:spLocks noChangeArrowheads="1"/>
          </p:cNvSpPr>
          <p:nvPr/>
        </p:nvSpPr>
        <p:spPr bwMode="auto">
          <a:xfrm>
            <a:off x="2216150" y="196850"/>
            <a:ext cx="4926013" cy="711200"/>
          </a:xfrm>
          <a:prstGeom prst="rect">
            <a:avLst/>
          </a:prstGeom>
          <a:solidFill>
            <a:srgbClr val="FFFFCC"/>
          </a:solidFill>
          <a:ln w="9525" algn="ctr">
            <a:solidFill>
              <a:srgbClr val="CC9900"/>
            </a:solidFill>
            <a:miter lim="800000"/>
          </a:ln>
          <a:effectLst/>
        </p:spPr>
        <p:txBody>
          <a:bodyPr/>
          <a:lstStyle/>
          <a:p>
            <a:pPr algn="ctr" eaLnBrk="1" hangingPunct="1">
              <a:buClr>
                <a:schemeClr val="folHlink"/>
              </a:buClr>
              <a:buSzPct val="60000"/>
              <a:buFont typeface="Wingdings" panose="05000000000000000000" pitchFamily="2" charset="2"/>
              <a:buNone/>
              <a:defRPr/>
            </a:pPr>
            <a:r>
              <a:rPr lang="en-US" altLang="zh-CN"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rPr>
              <a:t>3.5.2. </a:t>
            </a:r>
            <a:r>
              <a:rPr lang="zh-CN" altLang="en-US"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rPr>
              <a:t>静态成员函数</a:t>
            </a:r>
            <a:endParaRPr lang="zh-CN" altLang="en-US" sz="3200" b="1">
              <a:solidFill>
                <a:schemeClr val="folHlink"/>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162826" name="Text Box 10"/>
          <p:cNvSpPr txBox="1">
            <a:spLocks noChangeArrowheads="1"/>
          </p:cNvSpPr>
          <p:nvPr/>
        </p:nvSpPr>
        <p:spPr bwMode="auto">
          <a:xfrm>
            <a:off x="336550" y="2005013"/>
            <a:ext cx="8424863" cy="992187"/>
          </a:xfrm>
          <a:prstGeom prst="rect">
            <a:avLst/>
          </a:prstGeom>
          <a:gradFill rotWithShape="1">
            <a:gsLst>
              <a:gs pos="0">
                <a:srgbClr val="0000FF"/>
              </a:gs>
              <a:gs pos="100000">
                <a:srgbClr val="0000FF">
                  <a:gamma/>
                  <a:shade val="46275"/>
                  <a:invGamma/>
                </a:srgbClr>
              </a:gs>
            </a:gsLst>
            <a:path path="shape">
              <a:fillToRect l="50000" t="50000" r="50000" b="50000"/>
            </a:path>
          </a:gradFill>
          <a:ln w="19050" algn="ctr">
            <a:solidFill>
              <a:srgbClr val="CC0000"/>
            </a:solidFill>
            <a:miter lim="800000"/>
            <a:headEnd type="none" w="sm" len="sm"/>
            <a:tailEnd type="none" w="sm" len="sm"/>
          </a:ln>
          <a:effectLst/>
        </p:spPr>
        <p:txBody>
          <a:bodyPr anchor="b"/>
          <a:lstStyle>
            <a:lvl1pPr>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marL="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9144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1371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18288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defRPr/>
            </a:pPr>
            <a:r>
              <a:rPr kumimoji="0" lang="zh-CN" altLang="en-US" sz="2600" b="1" dirty="0">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 例：在</a:t>
            </a:r>
            <a:r>
              <a:rPr kumimoji="0" lang="en-US" altLang="zh-CN" sz="2600" b="1" dirty="0">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Circle</a:t>
            </a:r>
            <a:r>
              <a:rPr kumimoji="0" lang="zh-CN" altLang="en-US" sz="2600" b="1" dirty="0">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类中使用静态数据成员和静态成员函数，  </a:t>
            </a:r>
            <a:endParaRPr kumimoji="0" lang="en-US" altLang="zh-CN" sz="2600" b="1" dirty="0">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endParaRPr>
          </a:p>
          <a:p>
            <a:pPr eaLnBrk="1" hangingPunct="1">
              <a:lnSpc>
                <a:spcPct val="120000"/>
              </a:lnSpc>
              <a:defRPr/>
            </a:pPr>
            <a:r>
              <a:rPr kumimoji="0" lang="en-US" altLang="zh-CN" sz="2600" b="1" dirty="0">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     </a:t>
            </a:r>
            <a:r>
              <a:rPr kumimoji="0" lang="zh-CN" altLang="en-US" sz="2600" b="1" dirty="0">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用于对实例圆进行计数。</a:t>
            </a:r>
            <a:endParaRPr kumimoji="0" lang="zh-CN" altLang="en-US" sz="2600" b="1" dirty="0">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sp>
        <p:nvSpPr>
          <p:cNvPr id="162827" name="Text Box 11"/>
          <p:cNvSpPr txBox="1">
            <a:spLocks noChangeArrowheads="1"/>
          </p:cNvSpPr>
          <p:nvPr/>
        </p:nvSpPr>
        <p:spPr bwMode="auto">
          <a:xfrm>
            <a:off x="344488" y="3482975"/>
            <a:ext cx="8064500" cy="1022350"/>
          </a:xfrm>
          <a:prstGeom prst="rect">
            <a:avLst/>
          </a:prstGeom>
          <a:gradFill rotWithShape="1">
            <a:gsLst>
              <a:gs pos="0">
                <a:srgbClr val="0000FF"/>
              </a:gs>
              <a:gs pos="100000">
                <a:srgbClr val="0000FF">
                  <a:gamma/>
                  <a:shade val="46275"/>
                  <a:invGamma/>
                </a:srgbClr>
              </a:gs>
            </a:gsLst>
            <a:path path="shape">
              <a:fillToRect l="50000" t="50000" r="50000" b="50000"/>
            </a:path>
          </a:gradFill>
          <a:ln w="19050" algn="ctr">
            <a:solidFill>
              <a:srgbClr val="CC0000"/>
            </a:solidFill>
            <a:miter lim="800000"/>
            <a:headEnd type="none" w="sm" len="sm"/>
            <a:tailEnd type="none" w="sm" len="sm"/>
          </a:ln>
          <a:effectLst/>
        </p:spPr>
        <p:txBody>
          <a:bodyPr anchor="b"/>
          <a:lstStyle>
            <a:lvl1pPr>
              <a:defRPr kumimoji="1" sz="2400">
                <a:solidFill>
                  <a:schemeClr val="tx1"/>
                </a:solidFill>
                <a:latin typeface="Times New Roman" panose="02020603050405020304" pitchFamily="18" charset="0"/>
                <a:ea typeface="宋体" panose="02010600030101010101" pitchFamily="2" charset="-122"/>
              </a:defRPr>
            </a:lvl1pPr>
            <a:lvl2pPr>
              <a:defRPr kumimoji="1" sz="2400">
                <a:solidFill>
                  <a:schemeClr val="tx1"/>
                </a:solidFill>
                <a:latin typeface="Times New Roman" panose="02020603050405020304" pitchFamily="18" charset="0"/>
                <a:ea typeface="宋体" panose="02010600030101010101" pitchFamily="2" charset="-122"/>
              </a:defRPr>
            </a:lvl2pPr>
            <a:lvl3pPr>
              <a:defRPr kumimoji="1" sz="2400">
                <a:solidFill>
                  <a:schemeClr val="tx1"/>
                </a:solidFill>
                <a:latin typeface="Times New Roman" panose="02020603050405020304" pitchFamily="18" charset="0"/>
                <a:ea typeface="宋体" panose="02010600030101010101" pitchFamily="2" charset="-122"/>
              </a:defRPr>
            </a:lvl3pPr>
            <a:lvl4pPr>
              <a:defRPr kumimoji="1" sz="2400">
                <a:solidFill>
                  <a:schemeClr val="tx1"/>
                </a:solidFill>
                <a:latin typeface="Times New Roman" panose="02020603050405020304" pitchFamily="18" charset="0"/>
                <a:ea typeface="宋体" panose="02010600030101010101" pitchFamily="2" charset="-122"/>
              </a:defRPr>
            </a:lvl4pPr>
            <a:lvl5pPr>
              <a:defRPr kumimoji="1" sz="2400">
                <a:solidFill>
                  <a:schemeClr val="tx1"/>
                </a:solidFill>
                <a:latin typeface="Times New Roman" panose="02020603050405020304" pitchFamily="18" charset="0"/>
                <a:ea typeface="宋体" panose="02010600030101010101" pitchFamily="2" charset="-122"/>
              </a:defRPr>
            </a:lvl5pPr>
            <a:lvl6pPr marL="4572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9144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13716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1828800" fontAlgn="base">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lnSpc>
                <a:spcPct val="120000"/>
              </a:lnSpc>
              <a:defRPr/>
            </a:pPr>
            <a:r>
              <a:rPr kumimoji="0" lang="zh-CN" altLang="en-US" sz="26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【例3.19】静态数据成员和静态成员函数使用举例。</a:t>
            </a:r>
            <a:endParaRPr kumimoji="0" lang="zh-CN" altLang="en-US" sz="26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endParaRPr>
          </a:p>
          <a:p>
            <a:pPr eaLnBrk="1" hangingPunct="1">
              <a:lnSpc>
                <a:spcPct val="120000"/>
              </a:lnSpc>
              <a:defRPr/>
            </a:pPr>
            <a:r>
              <a:rPr kumimoji="0" lang="zh-CN" altLang="en-US" sz="26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a:t>
            </a:r>
            <a:r>
              <a:rPr kumimoji="0" lang="zh-CN" altLang="en-US" sz="26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cs typeface="Times New Roman" panose="02020603050405020304" pitchFamily="18" charset="0"/>
              </a:rPr>
              <a:t>例3.20</a:t>
            </a:r>
            <a:r>
              <a:rPr kumimoji="0" lang="zh-CN" altLang="en-US" sz="26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rPr>
              <a:t>】静态成员（学生链表的构建和使用）  </a:t>
            </a:r>
            <a:endParaRPr kumimoji="0" lang="zh-CN" altLang="en-US" sz="2600" b="1">
              <a:solidFill>
                <a:schemeClr val="bg1"/>
              </a:solidFill>
              <a:effectLst>
                <a:outerShdw blurRad="38100" dist="38100" dir="2700000" algn="tl">
                  <a:srgbClr val="000000"/>
                </a:outerShdw>
              </a:effectLst>
              <a:latin typeface="黑体" panose="02010609060101010101" pitchFamily="2" charset="-122"/>
              <a:ea typeface="黑体" panose="02010609060101010101" pitchFamily="2" charset="-122"/>
            </a:endParaRPr>
          </a:p>
        </p:txBody>
      </p:sp>
      <p:grpSp>
        <p:nvGrpSpPr>
          <p:cNvPr id="162828" name="Group 12"/>
          <p:cNvGrpSpPr/>
          <p:nvPr/>
        </p:nvGrpSpPr>
        <p:grpSpPr bwMode="auto">
          <a:xfrm>
            <a:off x="3816350" y="4760913"/>
            <a:ext cx="1727200" cy="1433512"/>
            <a:chOff x="980" y="4312"/>
            <a:chExt cx="1179" cy="1063"/>
          </a:xfrm>
        </p:grpSpPr>
        <p:sp>
          <p:nvSpPr>
            <p:cNvPr id="162829" name="Rectangle 13"/>
            <p:cNvSpPr>
              <a:spLocks noChangeArrowheads="1"/>
            </p:cNvSpPr>
            <p:nvPr/>
          </p:nvSpPr>
          <p:spPr bwMode="auto">
            <a:xfrm>
              <a:off x="980" y="4312"/>
              <a:ext cx="1179" cy="1063"/>
            </a:xfrm>
            <a:prstGeom prst="rect">
              <a:avLst/>
            </a:prstGeom>
            <a:noFill/>
            <a:ln>
              <a:noFill/>
            </a:ln>
            <a:effectLst/>
          </p:spPr>
          <p:txBody>
            <a:bodyPr>
              <a:spAutoFit/>
            </a:bodyPr>
            <a:lstStyle/>
            <a:p>
              <a:pPr eaLnBrk="1" hangingPunct="1">
                <a:defRPr/>
              </a:pPr>
              <a:r>
                <a:rPr lang="zh-CN" altLang="en-US" sz="8800" b="1" dirty="0">
                  <a:solidFill>
                    <a:schemeClr val="hlink"/>
                  </a:solidFill>
                  <a:effectLst>
                    <a:outerShdw blurRad="38100" dist="38100" dir="2700000" algn="tl">
                      <a:srgbClr val="C0C0C0"/>
                    </a:outerShdw>
                  </a:effectLst>
                  <a:sym typeface="Wingdings" panose="05000000000000000000" pitchFamily="2" charset="2"/>
                </a:rPr>
                <a:t></a:t>
              </a:r>
              <a:endParaRPr lang="zh-CN" altLang="en-US" sz="8800" b="1" dirty="0">
                <a:solidFill>
                  <a:schemeClr val="hlink"/>
                </a:solidFill>
                <a:effectLst>
                  <a:outerShdw blurRad="38100" dist="38100" dir="2700000" algn="tl">
                    <a:srgbClr val="C0C0C0"/>
                  </a:outerShdw>
                </a:effectLst>
                <a:sym typeface="Wingdings" panose="05000000000000000000" pitchFamily="2" charset="2"/>
              </a:endParaRPr>
            </a:p>
          </p:txBody>
        </p:sp>
        <p:sp>
          <p:nvSpPr>
            <p:cNvPr id="72713" name="Text Box 14"/>
            <p:cNvSpPr txBox="1">
              <a:spLocks noChangeArrowheads="1"/>
            </p:cNvSpPr>
            <p:nvPr/>
          </p:nvSpPr>
          <p:spPr bwMode="auto">
            <a:xfrm>
              <a:off x="1220" y="4553"/>
              <a:ext cx="771" cy="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50000"/>
                </a:spcBef>
                <a:buClrTx/>
                <a:buSzTx/>
                <a:buFontTx/>
                <a:buNone/>
              </a:pPr>
              <a:r>
                <a:rPr lang="en-US" altLang="zh-CN" b="1"/>
                <a:t>8 3</a:t>
              </a:r>
              <a:endParaRPr lang="en-US" altLang="zh-CN" b="1"/>
            </a:p>
          </p:txBody>
        </p:sp>
      </p:grpSp>
      <p:pic>
        <p:nvPicPr>
          <p:cNvPr id="162832" name="Picture 16" descr="2008041403130014">
            <a:hlinkClick r:id="rId1" action="ppaction://hlinksldjump"/>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1650" y="188913"/>
            <a:ext cx="1366838"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62824"/>
                                        </p:tgtEl>
                                        <p:attrNameLst>
                                          <p:attrName>style.visibility</p:attrName>
                                        </p:attrNameLst>
                                      </p:cBhvr>
                                      <p:to>
                                        <p:strVal val="visible"/>
                                      </p:to>
                                    </p:set>
                                    <p:anim calcmode="lin" valueType="num">
                                      <p:cBhvr>
                                        <p:cTn id="7" dur="500" fill="hold"/>
                                        <p:tgtEl>
                                          <p:spTgt spid="162824"/>
                                        </p:tgtEl>
                                        <p:attrNameLst>
                                          <p:attrName>ppt_w</p:attrName>
                                        </p:attrNameLst>
                                      </p:cBhvr>
                                      <p:tavLst>
                                        <p:tav tm="0">
                                          <p:val>
                                            <p:fltVal val="0"/>
                                          </p:val>
                                        </p:tav>
                                        <p:tav tm="100000">
                                          <p:val>
                                            <p:strVal val="#ppt_w"/>
                                          </p:val>
                                        </p:tav>
                                      </p:tavLst>
                                    </p:anim>
                                    <p:anim calcmode="lin" valueType="num">
                                      <p:cBhvr>
                                        <p:cTn id="8" dur="500" fill="hold"/>
                                        <p:tgtEl>
                                          <p:spTgt spid="162824"/>
                                        </p:tgtEl>
                                        <p:attrNameLst>
                                          <p:attrName>ppt_h</p:attrName>
                                        </p:attrNameLst>
                                      </p:cBhvr>
                                      <p:tavLst>
                                        <p:tav tm="0">
                                          <p:val>
                                            <p:fltVal val="0"/>
                                          </p:val>
                                        </p:tav>
                                        <p:tav tm="100000">
                                          <p:val>
                                            <p:strVal val="#ppt_h"/>
                                          </p:val>
                                        </p:tav>
                                      </p:tavLst>
                                    </p:anim>
                                    <p:anim calcmode="lin" valueType="num">
                                      <p:cBhvr>
                                        <p:cTn id="9" dur="500" fill="hold"/>
                                        <p:tgtEl>
                                          <p:spTgt spid="162824"/>
                                        </p:tgtEl>
                                        <p:attrNameLst>
                                          <p:attrName>style.rotation</p:attrName>
                                        </p:attrNameLst>
                                      </p:cBhvr>
                                      <p:tavLst>
                                        <p:tav tm="0">
                                          <p:val>
                                            <p:fltVal val="360"/>
                                          </p:val>
                                        </p:tav>
                                        <p:tav tm="100000">
                                          <p:val>
                                            <p:fltVal val="0"/>
                                          </p:val>
                                        </p:tav>
                                      </p:tavLst>
                                    </p:anim>
                                    <p:animEffect transition="in" filter="fade">
                                      <p:cBhvr>
                                        <p:cTn id="10" dur="500"/>
                                        <p:tgtEl>
                                          <p:spTgt spid="16282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62826"/>
                                        </p:tgtEl>
                                        <p:attrNameLst>
                                          <p:attrName>style.visibility</p:attrName>
                                        </p:attrNameLst>
                                      </p:cBhvr>
                                      <p:to>
                                        <p:strVal val="visible"/>
                                      </p:to>
                                    </p:set>
                                    <p:animEffect transition="in" filter="fade">
                                      <p:cBhvr>
                                        <p:cTn id="15" dur="1000"/>
                                        <p:tgtEl>
                                          <p:spTgt spid="162826"/>
                                        </p:tgtEl>
                                      </p:cBhvr>
                                    </p:animEffect>
                                    <p:anim calcmode="lin" valueType="num">
                                      <p:cBhvr>
                                        <p:cTn id="16" dur="1000" fill="hold"/>
                                        <p:tgtEl>
                                          <p:spTgt spid="162826"/>
                                        </p:tgtEl>
                                        <p:attrNameLst>
                                          <p:attrName>ppt_x</p:attrName>
                                        </p:attrNameLst>
                                      </p:cBhvr>
                                      <p:tavLst>
                                        <p:tav tm="0">
                                          <p:val>
                                            <p:strVal val="#ppt_x"/>
                                          </p:val>
                                        </p:tav>
                                        <p:tav tm="100000">
                                          <p:val>
                                            <p:strVal val="#ppt_x"/>
                                          </p:val>
                                        </p:tav>
                                      </p:tavLst>
                                    </p:anim>
                                    <p:anim calcmode="lin" valueType="num">
                                      <p:cBhvr>
                                        <p:cTn id="17" dur="1000" fill="hold"/>
                                        <p:tgtEl>
                                          <p:spTgt spid="16282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62827"/>
                                        </p:tgtEl>
                                        <p:attrNameLst>
                                          <p:attrName>style.visibility</p:attrName>
                                        </p:attrNameLst>
                                      </p:cBhvr>
                                      <p:to>
                                        <p:strVal val="visible"/>
                                      </p:to>
                                    </p:set>
                                    <p:animEffect transition="in" filter="fade">
                                      <p:cBhvr>
                                        <p:cTn id="22" dur="1000"/>
                                        <p:tgtEl>
                                          <p:spTgt spid="162827"/>
                                        </p:tgtEl>
                                      </p:cBhvr>
                                    </p:animEffect>
                                    <p:anim calcmode="lin" valueType="num">
                                      <p:cBhvr>
                                        <p:cTn id="23" dur="1000" fill="hold"/>
                                        <p:tgtEl>
                                          <p:spTgt spid="162827"/>
                                        </p:tgtEl>
                                        <p:attrNameLst>
                                          <p:attrName>ppt_x</p:attrName>
                                        </p:attrNameLst>
                                      </p:cBhvr>
                                      <p:tavLst>
                                        <p:tav tm="0">
                                          <p:val>
                                            <p:strVal val="#ppt_x"/>
                                          </p:val>
                                        </p:tav>
                                        <p:tav tm="100000">
                                          <p:val>
                                            <p:strVal val="#ppt_x"/>
                                          </p:val>
                                        </p:tav>
                                      </p:tavLst>
                                    </p:anim>
                                    <p:anim calcmode="lin" valueType="num">
                                      <p:cBhvr>
                                        <p:cTn id="24" dur="1000" fill="hold"/>
                                        <p:tgtEl>
                                          <p:spTgt spid="16282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nodeType="clickEffect">
                                  <p:stCondLst>
                                    <p:cond delay="0"/>
                                  </p:stCondLst>
                                  <p:childTnLst>
                                    <p:set>
                                      <p:cBhvr>
                                        <p:cTn id="28" dur="1" fill="hold">
                                          <p:stCondLst>
                                            <p:cond delay="0"/>
                                          </p:stCondLst>
                                        </p:cTn>
                                        <p:tgtEl>
                                          <p:spTgt spid="162828"/>
                                        </p:tgtEl>
                                        <p:attrNameLst>
                                          <p:attrName>style.visibility</p:attrName>
                                        </p:attrNameLst>
                                      </p:cBhvr>
                                      <p:to>
                                        <p:strVal val="visible"/>
                                      </p:to>
                                    </p:set>
                                    <p:animEffect transition="in" filter="wipe(down)">
                                      <p:cBhvr>
                                        <p:cTn id="29" dur="580">
                                          <p:stCondLst>
                                            <p:cond delay="0"/>
                                          </p:stCondLst>
                                        </p:cTn>
                                        <p:tgtEl>
                                          <p:spTgt spid="162828"/>
                                        </p:tgtEl>
                                      </p:cBhvr>
                                    </p:animEffect>
                                    <p:anim calcmode="lin" valueType="num">
                                      <p:cBhvr>
                                        <p:cTn id="30" dur="1822" tmFilter="0,0; 0.14,0.36; 0.43,0.73; 0.71,0.91; 1.0,1.0">
                                          <p:stCondLst>
                                            <p:cond delay="0"/>
                                          </p:stCondLst>
                                        </p:cTn>
                                        <p:tgtEl>
                                          <p:spTgt spid="162828"/>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162828"/>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162828"/>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162828"/>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162828"/>
                                        </p:tgtEl>
                                        <p:attrNameLst>
                                          <p:attrName>ppt_y</p:attrName>
                                        </p:attrNameLst>
                                      </p:cBhvr>
                                      <p:tavLst>
                                        <p:tav tm="0" fmla="#ppt_y-sin(pi*$)/81">
                                          <p:val>
                                            <p:fltVal val="0"/>
                                          </p:val>
                                        </p:tav>
                                        <p:tav tm="100000">
                                          <p:val>
                                            <p:fltVal val="1"/>
                                          </p:val>
                                        </p:tav>
                                      </p:tavLst>
                                    </p:anim>
                                    <p:animScale>
                                      <p:cBhvr>
                                        <p:cTn id="35" dur="26">
                                          <p:stCondLst>
                                            <p:cond delay="650"/>
                                          </p:stCondLst>
                                        </p:cTn>
                                        <p:tgtEl>
                                          <p:spTgt spid="162828"/>
                                        </p:tgtEl>
                                      </p:cBhvr>
                                      <p:to x="100000" y="60000"/>
                                    </p:animScale>
                                    <p:animScale>
                                      <p:cBhvr>
                                        <p:cTn id="36" dur="166" decel="50000">
                                          <p:stCondLst>
                                            <p:cond delay="676"/>
                                          </p:stCondLst>
                                        </p:cTn>
                                        <p:tgtEl>
                                          <p:spTgt spid="162828"/>
                                        </p:tgtEl>
                                      </p:cBhvr>
                                      <p:to x="100000" y="100000"/>
                                    </p:animScale>
                                    <p:animScale>
                                      <p:cBhvr>
                                        <p:cTn id="37" dur="26">
                                          <p:stCondLst>
                                            <p:cond delay="1312"/>
                                          </p:stCondLst>
                                        </p:cTn>
                                        <p:tgtEl>
                                          <p:spTgt spid="162828"/>
                                        </p:tgtEl>
                                      </p:cBhvr>
                                      <p:to x="100000" y="80000"/>
                                    </p:animScale>
                                    <p:animScale>
                                      <p:cBhvr>
                                        <p:cTn id="38" dur="166" decel="50000">
                                          <p:stCondLst>
                                            <p:cond delay="1338"/>
                                          </p:stCondLst>
                                        </p:cTn>
                                        <p:tgtEl>
                                          <p:spTgt spid="162828"/>
                                        </p:tgtEl>
                                      </p:cBhvr>
                                      <p:to x="100000" y="100000"/>
                                    </p:animScale>
                                    <p:animScale>
                                      <p:cBhvr>
                                        <p:cTn id="39" dur="26">
                                          <p:stCondLst>
                                            <p:cond delay="1642"/>
                                          </p:stCondLst>
                                        </p:cTn>
                                        <p:tgtEl>
                                          <p:spTgt spid="162828"/>
                                        </p:tgtEl>
                                      </p:cBhvr>
                                      <p:to x="100000" y="90000"/>
                                    </p:animScale>
                                    <p:animScale>
                                      <p:cBhvr>
                                        <p:cTn id="40" dur="166" decel="50000">
                                          <p:stCondLst>
                                            <p:cond delay="1668"/>
                                          </p:stCondLst>
                                        </p:cTn>
                                        <p:tgtEl>
                                          <p:spTgt spid="162828"/>
                                        </p:tgtEl>
                                      </p:cBhvr>
                                      <p:to x="100000" y="100000"/>
                                    </p:animScale>
                                    <p:animScale>
                                      <p:cBhvr>
                                        <p:cTn id="41" dur="26">
                                          <p:stCondLst>
                                            <p:cond delay="1808"/>
                                          </p:stCondLst>
                                        </p:cTn>
                                        <p:tgtEl>
                                          <p:spTgt spid="162828"/>
                                        </p:tgtEl>
                                      </p:cBhvr>
                                      <p:to x="100000" y="95000"/>
                                    </p:animScale>
                                    <p:animScale>
                                      <p:cBhvr>
                                        <p:cTn id="42" dur="166" decel="50000">
                                          <p:stCondLst>
                                            <p:cond delay="1834"/>
                                          </p:stCondLst>
                                        </p:cTn>
                                        <p:tgtEl>
                                          <p:spTgt spid="162828"/>
                                        </p:tgtEl>
                                      </p:cBhvr>
                                      <p:to x="100000" y="100000"/>
                                    </p:animScale>
                                  </p:childTnLst>
                                </p:cTn>
                              </p:par>
                            </p:childTnLst>
                          </p:cTn>
                        </p:par>
                      </p:childTnLst>
                    </p:cTn>
                  </p:par>
                  <p:par>
                    <p:cTn id="43" fill="hold">
                      <p:stCondLst>
                        <p:cond delay="indefinite"/>
                      </p:stCondLst>
                      <p:childTnLst>
                        <p:par>
                          <p:cTn id="44" fill="hold">
                            <p:stCondLst>
                              <p:cond delay="0"/>
                            </p:stCondLst>
                            <p:childTnLst>
                              <p:par>
                                <p:cTn id="45" presetID="26" presetClass="entr" presetSubtype="0" fill="hold" nodeType="clickEffect">
                                  <p:stCondLst>
                                    <p:cond delay="0"/>
                                  </p:stCondLst>
                                  <p:childTnLst>
                                    <p:set>
                                      <p:cBhvr>
                                        <p:cTn id="46" dur="1" fill="hold">
                                          <p:stCondLst>
                                            <p:cond delay="0"/>
                                          </p:stCondLst>
                                        </p:cTn>
                                        <p:tgtEl>
                                          <p:spTgt spid="162832"/>
                                        </p:tgtEl>
                                        <p:attrNameLst>
                                          <p:attrName>style.visibility</p:attrName>
                                        </p:attrNameLst>
                                      </p:cBhvr>
                                      <p:to>
                                        <p:strVal val="visible"/>
                                      </p:to>
                                    </p:set>
                                    <p:animEffect transition="in" filter="wipe(down)">
                                      <p:cBhvr>
                                        <p:cTn id="47" dur="580">
                                          <p:stCondLst>
                                            <p:cond delay="0"/>
                                          </p:stCondLst>
                                        </p:cTn>
                                        <p:tgtEl>
                                          <p:spTgt spid="162832"/>
                                        </p:tgtEl>
                                      </p:cBhvr>
                                    </p:animEffect>
                                    <p:anim calcmode="lin" valueType="num">
                                      <p:cBhvr>
                                        <p:cTn id="48" dur="1822" tmFilter="0,0; 0.14,0.36; 0.43,0.73; 0.71,0.91; 1.0,1.0">
                                          <p:stCondLst>
                                            <p:cond delay="0"/>
                                          </p:stCondLst>
                                        </p:cTn>
                                        <p:tgtEl>
                                          <p:spTgt spid="162832"/>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162832"/>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162832"/>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162832"/>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162832"/>
                                        </p:tgtEl>
                                        <p:attrNameLst>
                                          <p:attrName>ppt_y</p:attrName>
                                        </p:attrNameLst>
                                      </p:cBhvr>
                                      <p:tavLst>
                                        <p:tav tm="0" fmla="#ppt_y-sin(pi*$)/81">
                                          <p:val>
                                            <p:fltVal val="0"/>
                                          </p:val>
                                        </p:tav>
                                        <p:tav tm="100000">
                                          <p:val>
                                            <p:fltVal val="1"/>
                                          </p:val>
                                        </p:tav>
                                      </p:tavLst>
                                    </p:anim>
                                    <p:animScale>
                                      <p:cBhvr>
                                        <p:cTn id="53" dur="26">
                                          <p:stCondLst>
                                            <p:cond delay="650"/>
                                          </p:stCondLst>
                                        </p:cTn>
                                        <p:tgtEl>
                                          <p:spTgt spid="162832"/>
                                        </p:tgtEl>
                                      </p:cBhvr>
                                      <p:to x="100000" y="60000"/>
                                    </p:animScale>
                                    <p:animScale>
                                      <p:cBhvr>
                                        <p:cTn id="54" dur="166" decel="50000">
                                          <p:stCondLst>
                                            <p:cond delay="676"/>
                                          </p:stCondLst>
                                        </p:cTn>
                                        <p:tgtEl>
                                          <p:spTgt spid="162832"/>
                                        </p:tgtEl>
                                      </p:cBhvr>
                                      <p:to x="100000" y="100000"/>
                                    </p:animScale>
                                    <p:animScale>
                                      <p:cBhvr>
                                        <p:cTn id="55" dur="26">
                                          <p:stCondLst>
                                            <p:cond delay="1312"/>
                                          </p:stCondLst>
                                        </p:cTn>
                                        <p:tgtEl>
                                          <p:spTgt spid="162832"/>
                                        </p:tgtEl>
                                      </p:cBhvr>
                                      <p:to x="100000" y="80000"/>
                                    </p:animScale>
                                    <p:animScale>
                                      <p:cBhvr>
                                        <p:cTn id="56" dur="166" decel="50000">
                                          <p:stCondLst>
                                            <p:cond delay="1338"/>
                                          </p:stCondLst>
                                        </p:cTn>
                                        <p:tgtEl>
                                          <p:spTgt spid="162832"/>
                                        </p:tgtEl>
                                      </p:cBhvr>
                                      <p:to x="100000" y="100000"/>
                                    </p:animScale>
                                    <p:animScale>
                                      <p:cBhvr>
                                        <p:cTn id="57" dur="26">
                                          <p:stCondLst>
                                            <p:cond delay="1642"/>
                                          </p:stCondLst>
                                        </p:cTn>
                                        <p:tgtEl>
                                          <p:spTgt spid="162832"/>
                                        </p:tgtEl>
                                      </p:cBhvr>
                                      <p:to x="100000" y="90000"/>
                                    </p:animScale>
                                    <p:animScale>
                                      <p:cBhvr>
                                        <p:cTn id="58" dur="166" decel="50000">
                                          <p:stCondLst>
                                            <p:cond delay="1668"/>
                                          </p:stCondLst>
                                        </p:cTn>
                                        <p:tgtEl>
                                          <p:spTgt spid="162832"/>
                                        </p:tgtEl>
                                      </p:cBhvr>
                                      <p:to x="100000" y="100000"/>
                                    </p:animScale>
                                    <p:animScale>
                                      <p:cBhvr>
                                        <p:cTn id="59" dur="26">
                                          <p:stCondLst>
                                            <p:cond delay="1808"/>
                                          </p:stCondLst>
                                        </p:cTn>
                                        <p:tgtEl>
                                          <p:spTgt spid="162832"/>
                                        </p:tgtEl>
                                      </p:cBhvr>
                                      <p:to x="100000" y="95000"/>
                                    </p:animScale>
                                    <p:animScale>
                                      <p:cBhvr>
                                        <p:cTn id="60" dur="166" decel="50000">
                                          <p:stCondLst>
                                            <p:cond delay="1834"/>
                                          </p:stCondLst>
                                        </p:cTn>
                                        <p:tgtEl>
                                          <p:spTgt spid="16283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24" grpId="0" animBg="1"/>
      <p:bldP spid="162826" grpId="0" animBg="1"/>
      <p:bldP spid="1628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3"/>
          <p:cNvSpPr>
            <a:spLocks noChangeArrowheads="1"/>
          </p:cNvSpPr>
          <p:nvPr/>
        </p:nvSpPr>
        <p:spPr bwMode="auto">
          <a:xfrm>
            <a:off x="0" y="0"/>
            <a:ext cx="9906000" cy="6858000"/>
          </a:xfrm>
          <a:prstGeom prst="rect">
            <a:avLst/>
          </a:prstGeom>
          <a:solidFill>
            <a:schemeClr val="bg1"/>
          </a:solidFill>
          <a:ln w="9525" algn="ctr">
            <a:solidFill>
              <a:schemeClr val="tx1"/>
            </a:solidFill>
            <a:round/>
            <a:headEnd type="none" w="sm" len="sm"/>
            <a:tailEnd type="none" w="sm" len="sm"/>
          </a:ln>
        </p:spPr>
        <p:txBody>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grpSp>
        <p:nvGrpSpPr>
          <p:cNvPr id="16387" name="组合 1"/>
          <p:cNvGrpSpPr/>
          <p:nvPr/>
        </p:nvGrpSpPr>
        <p:grpSpPr bwMode="auto">
          <a:xfrm>
            <a:off x="742950" y="457200"/>
            <a:ext cx="7842250" cy="5557838"/>
            <a:chOff x="742950" y="457200"/>
            <a:chExt cx="7842250" cy="5557838"/>
          </a:xfrm>
        </p:grpSpPr>
        <p:sp>
          <p:nvSpPr>
            <p:cNvPr id="16388" name="Oval 2"/>
            <p:cNvSpPr>
              <a:spLocks noChangeArrowheads="1"/>
            </p:cNvSpPr>
            <p:nvPr/>
          </p:nvSpPr>
          <p:spPr bwMode="auto">
            <a:xfrm>
              <a:off x="3467100" y="2209800"/>
              <a:ext cx="4127500" cy="2743200"/>
            </a:xfrm>
            <a:prstGeom prst="ellipse">
              <a:avLst/>
            </a:prstGeom>
            <a:solidFill>
              <a:srgbClr val="00FFFF"/>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a:spcBef>
                  <a:spcPct val="0"/>
                </a:spcBef>
                <a:buClrTx/>
                <a:buSzTx/>
                <a:buFontTx/>
                <a:buNone/>
              </a:pPr>
              <a:endParaRPr lang="zh-CN" altLang="en-US" sz="2400">
                <a:latin typeface="Times New Roman" panose="02020603050405020304" pitchFamily="18" charset="0"/>
              </a:endParaRPr>
            </a:p>
          </p:txBody>
        </p:sp>
        <p:sp>
          <p:nvSpPr>
            <p:cNvPr id="16389" name="Oval 3"/>
            <p:cNvSpPr>
              <a:spLocks noChangeArrowheads="1"/>
            </p:cNvSpPr>
            <p:nvPr/>
          </p:nvSpPr>
          <p:spPr bwMode="auto">
            <a:xfrm>
              <a:off x="4375150" y="2895600"/>
              <a:ext cx="2311400" cy="1371600"/>
            </a:xfrm>
            <a:prstGeom prst="ellipse">
              <a:avLst/>
            </a:prstGeom>
            <a:solidFill>
              <a:srgbClr val="006666"/>
            </a:solidFill>
            <a:ln w="9525">
              <a:solidFill>
                <a:schemeClr val="tx1"/>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lgn="ctr">
                <a:spcBef>
                  <a:spcPct val="0"/>
                </a:spcBef>
                <a:buClrTx/>
                <a:buSzTx/>
                <a:buFontTx/>
                <a:buNone/>
              </a:pPr>
              <a:r>
                <a:rPr lang="en-US" altLang="zh-CN" sz="2400" b="1">
                  <a:solidFill>
                    <a:srgbClr val="FFFF00"/>
                  </a:solidFill>
                  <a:latin typeface="Times New Roman" panose="02020603050405020304" pitchFamily="18" charset="0"/>
                </a:rPr>
                <a:t>Internal State</a:t>
              </a:r>
              <a:endParaRPr lang="en-US" altLang="zh-CN" sz="2400">
                <a:solidFill>
                  <a:srgbClr val="FFFF00"/>
                </a:solidFill>
                <a:latin typeface="Times New Roman" panose="02020603050405020304" pitchFamily="18" charset="0"/>
              </a:endParaRPr>
            </a:p>
          </p:txBody>
        </p:sp>
        <p:sp>
          <p:nvSpPr>
            <p:cNvPr id="16390" name="Text Box 4"/>
            <p:cNvSpPr txBox="1">
              <a:spLocks noChangeArrowheads="1"/>
            </p:cNvSpPr>
            <p:nvPr/>
          </p:nvSpPr>
          <p:spPr bwMode="auto">
            <a:xfrm>
              <a:off x="742950" y="457200"/>
              <a:ext cx="74295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zh-CN" altLang="en-US" b="1" u="sng">
                  <a:solidFill>
                    <a:srgbClr val="002060"/>
                  </a:solidFill>
                  <a:latin typeface="Times New Roman" panose="02020603050405020304" pitchFamily="18" charset="0"/>
                </a:rPr>
                <a:t>对象及其信息封装的例子</a:t>
              </a:r>
              <a:r>
                <a:rPr lang="en-US" altLang="zh-CN" b="1" u="sng">
                  <a:solidFill>
                    <a:srgbClr val="002060"/>
                  </a:solidFill>
                  <a:latin typeface="Times New Roman" panose="02020603050405020304" pitchFamily="18" charset="0"/>
                </a:rPr>
                <a:t>: TV</a:t>
              </a:r>
              <a:endParaRPr lang="en-US" altLang="zh-CN" sz="2400" u="sng">
                <a:solidFill>
                  <a:srgbClr val="002060"/>
                </a:solidFill>
                <a:latin typeface="Times New Roman" panose="02020603050405020304" pitchFamily="18" charset="0"/>
              </a:endParaRPr>
            </a:p>
          </p:txBody>
        </p:sp>
        <p:sp>
          <p:nvSpPr>
            <p:cNvPr id="16391" name="Line 5"/>
            <p:cNvSpPr>
              <a:spLocks noChangeShapeType="1"/>
            </p:cNvSpPr>
            <p:nvPr/>
          </p:nvSpPr>
          <p:spPr bwMode="auto">
            <a:xfrm>
              <a:off x="4210050" y="2514600"/>
              <a:ext cx="742950" cy="4572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392" name="Line 6"/>
            <p:cNvSpPr>
              <a:spLocks noChangeShapeType="1"/>
            </p:cNvSpPr>
            <p:nvPr/>
          </p:nvSpPr>
          <p:spPr bwMode="auto">
            <a:xfrm>
              <a:off x="3467100" y="3657600"/>
              <a:ext cx="908050" cy="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393" name="Line 7"/>
            <p:cNvSpPr>
              <a:spLocks noChangeShapeType="1"/>
            </p:cNvSpPr>
            <p:nvPr/>
          </p:nvSpPr>
          <p:spPr bwMode="auto">
            <a:xfrm flipV="1">
              <a:off x="6191250" y="2590800"/>
              <a:ext cx="825500" cy="3810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394" name="Line 8"/>
            <p:cNvSpPr>
              <a:spLocks noChangeShapeType="1"/>
            </p:cNvSpPr>
            <p:nvPr/>
          </p:nvSpPr>
          <p:spPr bwMode="auto">
            <a:xfrm flipH="1">
              <a:off x="4540250" y="4191000"/>
              <a:ext cx="495300" cy="6096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395" name="Line 9"/>
            <p:cNvSpPr>
              <a:spLocks noChangeShapeType="1"/>
            </p:cNvSpPr>
            <p:nvPr/>
          </p:nvSpPr>
          <p:spPr bwMode="auto">
            <a:xfrm>
              <a:off x="6604000" y="3886200"/>
              <a:ext cx="742950" cy="304800"/>
            </a:xfrm>
            <a:prstGeom prst="line">
              <a:avLst/>
            </a:prstGeom>
            <a:noFill/>
            <a:ln w="9525">
              <a:solidFill>
                <a:schemeClr val="tx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396" name="Text Box 10"/>
            <p:cNvSpPr txBox="1">
              <a:spLocks noChangeArrowheads="1"/>
            </p:cNvSpPr>
            <p:nvPr/>
          </p:nvSpPr>
          <p:spPr bwMode="auto">
            <a:xfrm>
              <a:off x="1403350" y="2133600"/>
              <a:ext cx="1238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zh-CN" altLang="en-US" sz="2400" b="1">
                  <a:latin typeface="Times New Roman" panose="02020603050405020304" pitchFamily="18" charset="0"/>
                </a:rPr>
                <a:t>开请求</a:t>
              </a:r>
              <a:endParaRPr lang="zh-CN" altLang="en-US" sz="2400">
                <a:latin typeface="Times New Roman" panose="02020603050405020304" pitchFamily="18" charset="0"/>
              </a:endParaRPr>
            </a:p>
          </p:txBody>
        </p:sp>
        <p:sp>
          <p:nvSpPr>
            <p:cNvPr id="16397" name="Text Box 11"/>
            <p:cNvSpPr txBox="1">
              <a:spLocks noChangeArrowheads="1"/>
            </p:cNvSpPr>
            <p:nvPr/>
          </p:nvSpPr>
          <p:spPr bwMode="auto">
            <a:xfrm>
              <a:off x="2146300" y="1219203"/>
              <a:ext cx="14221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zh-CN" altLang="en-US" sz="2400" b="1">
                  <a:latin typeface="Times New Roman" panose="02020603050405020304" pitchFamily="18" charset="0"/>
                </a:rPr>
                <a:t>变更频道</a:t>
              </a:r>
              <a:endParaRPr lang="zh-CN" altLang="en-US" sz="2400">
                <a:latin typeface="Times New Roman" panose="02020603050405020304" pitchFamily="18" charset="0"/>
              </a:endParaRPr>
            </a:p>
          </p:txBody>
        </p:sp>
        <p:sp>
          <p:nvSpPr>
            <p:cNvPr id="16398" name="Text Box 12"/>
            <p:cNvSpPr txBox="1">
              <a:spLocks noChangeArrowheads="1"/>
            </p:cNvSpPr>
            <p:nvPr/>
          </p:nvSpPr>
          <p:spPr bwMode="auto">
            <a:xfrm>
              <a:off x="1403350" y="4953003"/>
              <a:ext cx="14221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zh-CN" altLang="en-US" sz="2400" b="1">
                  <a:latin typeface="Times New Roman" panose="02020603050405020304" pitchFamily="18" charset="0"/>
                </a:rPr>
                <a:t>调节声音</a:t>
              </a:r>
              <a:endParaRPr lang="zh-CN" altLang="en-US" sz="2400">
                <a:latin typeface="Times New Roman" panose="02020603050405020304" pitchFamily="18" charset="0"/>
              </a:endParaRPr>
            </a:p>
          </p:txBody>
        </p:sp>
        <p:sp>
          <p:nvSpPr>
            <p:cNvPr id="16399" name="Text Box 13"/>
            <p:cNvSpPr txBox="1">
              <a:spLocks noChangeArrowheads="1"/>
            </p:cNvSpPr>
            <p:nvPr/>
          </p:nvSpPr>
          <p:spPr bwMode="auto">
            <a:xfrm>
              <a:off x="3302001" y="2819403"/>
              <a:ext cx="132818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2400" b="1">
                  <a:solidFill>
                    <a:srgbClr val="0000FF"/>
                  </a:solidFill>
                  <a:latin typeface="Times New Roman" panose="02020603050405020304" pitchFamily="18" charset="0"/>
                </a:rPr>
                <a:t>Turn On</a:t>
              </a:r>
              <a:endParaRPr lang="en-US" altLang="zh-CN" sz="2400">
                <a:latin typeface="Times New Roman" panose="02020603050405020304" pitchFamily="18" charset="0"/>
              </a:endParaRPr>
            </a:p>
          </p:txBody>
        </p:sp>
        <p:sp>
          <p:nvSpPr>
            <p:cNvPr id="16400" name="Text Box 14"/>
            <p:cNvSpPr txBox="1">
              <a:spLocks noChangeArrowheads="1"/>
            </p:cNvSpPr>
            <p:nvPr/>
          </p:nvSpPr>
          <p:spPr bwMode="auto">
            <a:xfrm>
              <a:off x="3219450" y="3886202"/>
              <a:ext cx="136184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2400" b="1">
                  <a:solidFill>
                    <a:srgbClr val="0000FF"/>
                  </a:solidFill>
                  <a:latin typeface="Times New Roman" panose="02020603050405020304" pitchFamily="18" charset="0"/>
                </a:rPr>
                <a:t>Turn Off</a:t>
              </a:r>
              <a:endParaRPr lang="en-US" altLang="zh-CN" sz="2400">
                <a:latin typeface="Times New Roman" panose="02020603050405020304" pitchFamily="18" charset="0"/>
              </a:endParaRPr>
            </a:p>
          </p:txBody>
        </p:sp>
        <p:sp>
          <p:nvSpPr>
            <p:cNvPr id="16401" name="Text Box 15"/>
            <p:cNvSpPr txBox="1">
              <a:spLocks noChangeArrowheads="1"/>
            </p:cNvSpPr>
            <p:nvPr/>
          </p:nvSpPr>
          <p:spPr bwMode="auto">
            <a:xfrm>
              <a:off x="4457700" y="2362203"/>
              <a:ext cx="238398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2400" b="1">
                  <a:solidFill>
                    <a:srgbClr val="0000FF"/>
                  </a:solidFill>
                  <a:latin typeface="Times New Roman" panose="02020603050405020304" pitchFamily="18" charset="0"/>
                </a:rPr>
                <a:t>Change Channel</a:t>
              </a:r>
              <a:endParaRPr lang="en-US" altLang="zh-CN" sz="2400">
                <a:latin typeface="Times New Roman" panose="02020603050405020304" pitchFamily="18" charset="0"/>
              </a:endParaRPr>
            </a:p>
          </p:txBody>
        </p:sp>
        <p:sp>
          <p:nvSpPr>
            <p:cNvPr id="16402" name="Text Box 16"/>
            <p:cNvSpPr txBox="1">
              <a:spLocks noChangeArrowheads="1"/>
            </p:cNvSpPr>
            <p:nvPr/>
          </p:nvSpPr>
          <p:spPr bwMode="auto">
            <a:xfrm>
              <a:off x="4870450" y="4343403"/>
              <a:ext cx="214494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2400" b="1">
                  <a:solidFill>
                    <a:srgbClr val="0000FF"/>
                  </a:solidFill>
                  <a:latin typeface="Times New Roman" panose="02020603050405020304" pitchFamily="18" charset="0"/>
                </a:rPr>
                <a:t>Adjust Volume</a:t>
              </a:r>
              <a:endParaRPr lang="en-US" altLang="zh-CN" sz="2400">
                <a:latin typeface="Times New Roman" panose="02020603050405020304" pitchFamily="18" charset="0"/>
              </a:endParaRPr>
            </a:p>
          </p:txBody>
        </p:sp>
        <p:sp>
          <p:nvSpPr>
            <p:cNvPr id="16403" name="Text Box 17"/>
            <p:cNvSpPr txBox="1">
              <a:spLocks noChangeArrowheads="1"/>
            </p:cNvSpPr>
            <p:nvPr/>
          </p:nvSpPr>
          <p:spPr bwMode="auto">
            <a:xfrm>
              <a:off x="6851650" y="3200403"/>
              <a:ext cx="1321196"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en-US" altLang="zh-CN" sz="2400" b="1">
                  <a:solidFill>
                    <a:srgbClr val="0000FF"/>
                  </a:solidFill>
                  <a:latin typeface="Times New Roman" panose="02020603050405020304" pitchFamily="18" charset="0"/>
                </a:rPr>
                <a:t>Others...</a:t>
              </a:r>
              <a:endParaRPr lang="en-US" altLang="zh-CN" sz="2400">
                <a:latin typeface="Times New Roman" panose="02020603050405020304" pitchFamily="18" charset="0"/>
              </a:endParaRPr>
            </a:p>
          </p:txBody>
        </p:sp>
        <p:sp>
          <p:nvSpPr>
            <p:cNvPr id="16404" name="Text Box 18"/>
            <p:cNvSpPr txBox="1">
              <a:spLocks noChangeArrowheads="1"/>
            </p:cNvSpPr>
            <p:nvPr/>
          </p:nvSpPr>
          <p:spPr bwMode="auto">
            <a:xfrm>
              <a:off x="4705350" y="5486400"/>
              <a:ext cx="3879850" cy="528638"/>
            </a:xfrm>
            <a:prstGeom prst="rect">
              <a:avLst/>
            </a:prstGeom>
            <a:noFill/>
            <a:ln w="9525">
              <a:solidFill>
                <a:srgbClr val="CC00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zh-CN" altLang="en-US" sz="2800" b="1">
                  <a:solidFill>
                    <a:schemeClr val="tx2"/>
                  </a:solidFill>
                  <a:latin typeface="Times New Roman" panose="02020603050405020304" pitchFamily="18" charset="0"/>
                </a:rPr>
                <a:t>被封装的行为和状态</a:t>
              </a:r>
              <a:endParaRPr lang="zh-CN" altLang="en-US" sz="2800" b="1">
                <a:solidFill>
                  <a:schemeClr val="tx2"/>
                </a:solidFill>
                <a:latin typeface="Times New Roman" panose="02020603050405020304" pitchFamily="18" charset="0"/>
              </a:endParaRPr>
            </a:p>
          </p:txBody>
        </p:sp>
        <p:sp>
          <p:nvSpPr>
            <p:cNvPr id="16405" name="Line 19"/>
            <p:cNvSpPr>
              <a:spLocks noChangeShapeType="1"/>
            </p:cNvSpPr>
            <p:nvPr/>
          </p:nvSpPr>
          <p:spPr bwMode="auto">
            <a:xfrm flipH="1" flipV="1">
              <a:off x="5613400" y="3962400"/>
              <a:ext cx="1073150" cy="1600200"/>
            </a:xfrm>
            <a:prstGeom prst="line">
              <a:avLst/>
            </a:prstGeom>
            <a:noFill/>
            <a:ln w="76200">
              <a:solidFill>
                <a:srgbClr val="FF000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406" name="Line 20"/>
            <p:cNvSpPr>
              <a:spLocks noChangeShapeType="1"/>
            </p:cNvSpPr>
            <p:nvPr/>
          </p:nvSpPr>
          <p:spPr bwMode="auto">
            <a:xfrm>
              <a:off x="3714750" y="1752600"/>
              <a:ext cx="825500" cy="457200"/>
            </a:xfrm>
            <a:prstGeom prst="line">
              <a:avLst/>
            </a:prstGeom>
            <a:noFill/>
            <a:ln w="38100">
              <a:solidFill>
                <a:srgbClr val="80008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407" name="Line 21"/>
            <p:cNvSpPr>
              <a:spLocks noChangeShapeType="1"/>
            </p:cNvSpPr>
            <p:nvPr/>
          </p:nvSpPr>
          <p:spPr bwMode="auto">
            <a:xfrm flipV="1">
              <a:off x="2971800" y="4876800"/>
              <a:ext cx="1981200" cy="304800"/>
            </a:xfrm>
            <a:prstGeom prst="line">
              <a:avLst/>
            </a:prstGeom>
            <a:noFill/>
            <a:ln w="38100">
              <a:solidFill>
                <a:srgbClr val="80008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408" name="Line 22"/>
            <p:cNvSpPr>
              <a:spLocks noChangeShapeType="1"/>
            </p:cNvSpPr>
            <p:nvPr/>
          </p:nvSpPr>
          <p:spPr bwMode="auto">
            <a:xfrm>
              <a:off x="2393950" y="3657600"/>
              <a:ext cx="990600" cy="228600"/>
            </a:xfrm>
            <a:prstGeom prst="line">
              <a:avLst/>
            </a:prstGeom>
            <a:noFill/>
            <a:ln w="38100">
              <a:solidFill>
                <a:srgbClr val="80008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409" name="Line 23"/>
            <p:cNvSpPr>
              <a:spLocks noChangeShapeType="1"/>
            </p:cNvSpPr>
            <p:nvPr/>
          </p:nvSpPr>
          <p:spPr bwMode="auto">
            <a:xfrm>
              <a:off x="2641600" y="2514600"/>
              <a:ext cx="990600" cy="381000"/>
            </a:xfrm>
            <a:prstGeom prst="line">
              <a:avLst/>
            </a:prstGeom>
            <a:noFill/>
            <a:ln w="38100">
              <a:solidFill>
                <a:srgbClr val="800080"/>
              </a:solidFill>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6410" name="Text Box 24"/>
            <p:cNvSpPr txBox="1">
              <a:spLocks noChangeArrowheads="1"/>
            </p:cNvSpPr>
            <p:nvPr/>
          </p:nvSpPr>
          <p:spPr bwMode="auto">
            <a:xfrm>
              <a:off x="1155700" y="3276600"/>
              <a:ext cx="1238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a:spcBef>
                  <a:spcPct val="0"/>
                </a:spcBef>
                <a:buClrTx/>
                <a:buSzTx/>
                <a:buFontTx/>
                <a:buNone/>
              </a:pPr>
              <a:r>
                <a:rPr lang="zh-CN" altLang="en-US" sz="2400" b="1">
                  <a:latin typeface="Times New Roman" panose="02020603050405020304" pitchFamily="18" charset="0"/>
                </a:rPr>
                <a:t>关请求</a:t>
              </a:r>
              <a:endParaRPr lang="zh-CN" altLang="en-US" sz="2400">
                <a:latin typeface="Times New Roman" panose="02020603050405020304" pitchFamily="18" charset="0"/>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8"/>
          <p:cNvSpPr>
            <a:spLocks noChangeArrowheads="1"/>
          </p:cNvSpPr>
          <p:nvPr/>
        </p:nvSpPr>
        <p:spPr bwMode="auto">
          <a:xfrm>
            <a:off x="1065213" y="1989138"/>
            <a:ext cx="7056437" cy="4248150"/>
          </a:xfrm>
          <a:prstGeom prst="rect">
            <a:avLst/>
          </a:prstGeom>
          <a:solidFill>
            <a:srgbClr val="DDDDFF"/>
          </a:solidFill>
          <a:ln>
            <a:noFill/>
          </a:ln>
          <a:effectLst/>
          <a:extLs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7411" name="Rectangle 5"/>
          <p:cNvSpPr>
            <a:spLocks noGrp="1" noChangeArrowheads="1"/>
          </p:cNvSpPr>
          <p:nvPr>
            <p:ph type="body" idx="1"/>
          </p:nvPr>
        </p:nvSpPr>
        <p:spPr>
          <a:xfrm>
            <a:off x="1568450" y="2133600"/>
            <a:ext cx="6119813" cy="4176713"/>
          </a:xfrm>
          <a:noFill/>
        </p:spPr>
        <p:txBody>
          <a:bodyPr/>
          <a:lstStyle/>
          <a:p>
            <a:pPr eaLnBrk="1" hangingPunct="1">
              <a:lnSpc>
                <a:spcPct val="90000"/>
              </a:lnSpc>
              <a:buFont typeface="Wingdings" panose="05000000000000000000" pitchFamily="2" charset="2"/>
              <a:buNone/>
            </a:pPr>
            <a:r>
              <a:rPr lang="en-US" altLang="zh-CN" sz="2600" b="1">
                <a:solidFill>
                  <a:srgbClr val="0000D8"/>
                </a:solidFill>
              </a:rPr>
              <a:t>class </a:t>
            </a:r>
            <a:r>
              <a:rPr lang="zh-CN" altLang="en-US" sz="2600" b="1"/>
              <a:t>类名</a:t>
            </a:r>
            <a:r>
              <a:rPr lang="en-US" altLang="zh-CN" sz="2600" b="1"/>
              <a:t>{</a:t>
            </a:r>
            <a:endParaRPr lang="en-US" altLang="zh-CN" sz="2600" b="1"/>
          </a:p>
          <a:p>
            <a:pPr eaLnBrk="1" hangingPunct="1">
              <a:lnSpc>
                <a:spcPct val="90000"/>
              </a:lnSpc>
              <a:buFont typeface="Wingdings" panose="05000000000000000000" pitchFamily="2" charset="2"/>
              <a:buNone/>
            </a:pPr>
            <a:r>
              <a:rPr lang="en-US" altLang="zh-CN" sz="2600" b="1">
                <a:solidFill>
                  <a:srgbClr val="0000D8"/>
                </a:solidFill>
              </a:rPr>
              <a:t>private:      </a:t>
            </a:r>
            <a:endParaRPr lang="en-US" altLang="zh-CN" sz="2600" b="1">
              <a:solidFill>
                <a:srgbClr val="0000D8"/>
              </a:solidFill>
            </a:endParaRPr>
          </a:p>
          <a:p>
            <a:pPr eaLnBrk="1" hangingPunct="1">
              <a:lnSpc>
                <a:spcPct val="90000"/>
              </a:lnSpc>
              <a:buFont typeface="Wingdings" panose="05000000000000000000" pitchFamily="2" charset="2"/>
              <a:buNone/>
            </a:pPr>
            <a:r>
              <a:rPr lang="en-US" altLang="zh-CN" sz="2600" b="1">
                <a:solidFill>
                  <a:srgbClr val="0000D8"/>
                </a:solidFill>
              </a:rPr>
              <a:t>                </a:t>
            </a:r>
            <a:r>
              <a:rPr lang="en-US" altLang="zh-CN" sz="2600" b="1"/>
              <a:t>// </a:t>
            </a:r>
            <a:r>
              <a:rPr lang="zh-CN" altLang="en-US" sz="2600" b="1"/>
              <a:t>私有数据成员和成员函数</a:t>
            </a:r>
            <a:endParaRPr lang="zh-CN" altLang="en-US" sz="2600" b="1"/>
          </a:p>
          <a:p>
            <a:pPr eaLnBrk="1" hangingPunct="1">
              <a:lnSpc>
                <a:spcPct val="90000"/>
              </a:lnSpc>
              <a:buFont typeface="Wingdings" panose="05000000000000000000" pitchFamily="2" charset="2"/>
              <a:buNone/>
            </a:pPr>
            <a:r>
              <a:rPr lang="en-US" altLang="zh-CN" sz="2600" b="1">
                <a:solidFill>
                  <a:srgbClr val="0000D8"/>
                </a:solidFill>
              </a:rPr>
              <a:t>public: </a:t>
            </a:r>
            <a:endParaRPr lang="en-US" altLang="zh-CN" sz="2600" b="1">
              <a:solidFill>
                <a:srgbClr val="0000D8"/>
              </a:solidFill>
            </a:endParaRPr>
          </a:p>
          <a:p>
            <a:pPr eaLnBrk="1" hangingPunct="1">
              <a:lnSpc>
                <a:spcPct val="90000"/>
              </a:lnSpc>
              <a:buFont typeface="Wingdings" panose="05000000000000000000" pitchFamily="2" charset="2"/>
              <a:buNone/>
            </a:pPr>
            <a:r>
              <a:rPr lang="en-US" altLang="zh-CN" sz="2600" b="1">
                <a:solidFill>
                  <a:srgbClr val="0000D8"/>
                </a:solidFill>
              </a:rPr>
              <a:t>               </a:t>
            </a:r>
            <a:r>
              <a:rPr lang="en-US" altLang="zh-CN" sz="2600" b="1"/>
              <a:t>// </a:t>
            </a:r>
            <a:r>
              <a:rPr lang="zh-CN" altLang="en-US" sz="2600" b="1"/>
              <a:t>公有数据成员和成员函数</a:t>
            </a:r>
            <a:endParaRPr lang="zh-CN" altLang="en-US" sz="2600" b="1"/>
          </a:p>
          <a:p>
            <a:pPr eaLnBrk="1" hangingPunct="1">
              <a:lnSpc>
                <a:spcPct val="90000"/>
              </a:lnSpc>
              <a:buFont typeface="Wingdings" panose="05000000000000000000" pitchFamily="2" charset="2"/>
              <a:buNone/>
            </a:pPr>
            <a:r>
              <a:rPr lang="en-US" altLang="zh-CN" sz="2600" b="1">
                <a:solidFill>
                  <a:srgbClr val="0000D8"/>
                </a:solidFill>
              </a:rPr>
              <a:t>protected: </a:t>
            </a:r>
            <a:endParaRPr lang="en-US" altLang="zh-CN" sz="2600" b="1">
              <a:solidFill>
                <a:srgbClr val="0000D8"/>
              </a:solidFill>
            </a:endParaRPr>
          </a:p>
          <a:p>
            <a:pPr eaLnBrk="1" hangingPunct="1">
              <a:lnSpc>
                <a:spcPct val="90000"/>
              </a:lnSpc>
              <a:buFont typeface="Wingdings" panose="05000000000000000000" pitchFamily="2" charset="2"/>
              <a:buNone/>
            </a:pPr>
            <a:r>
              <a:rPr lang="en-US" altLang="zh-CN" sz="2600" b="1">
                <a:solidFill>
                  <a:srgbClr val="0000D8"/>
                </a:solidFill>
              </a:rPr>
              <a:t>              </a:t>
            </a:r>
            <a:r>
              <a:rPr lang="en-US" altLang="zh-CN" sz="2600" b="1"/>
              <a:t>// </a:t>
            </a:r>
            <a:r>
              <a:rPr lang="zh-CN" altLang="en-US" sz="2600" b="1"/>
              <a:t>保护的数据成员和成员函数</a:t>
            </a:r>
            <a:endParaRPr lang="zh-CN" altLang="en-US" sz="2600" b="1"/>
          </a:p>
          <a:p>
            <a:pPr eaLnBrk="1" hangingPunct="1">
              <a:lnSpc>
                <a:spcPct val="90000"/>
              </a:lnSpc>
              <a:buFont typeface="Wingdings" panose="05000000000000000000" pitchFamily="2" charset="2"/>
              <a:buNone/>
            </a:pPr>
            <a:r>
              <a:rPr lang="zh-CN" altLang="en-US" sz="2600" b="1">
                <a:solidFill>
                  <a:srgbClr val="0000D8"/>
                </a:solidFill>
              </a:rPr>
              <a:t> </a:t>
            </a:r>
            <a:r>
              <a:rPr lang="en-US" altLang="zh-CN" sz="2600" b="1"/>
              <a:t>};</a:t>
            </a:r>
            <a:endParaRPr lang="zh-CN" altLang="en-US" sz="2600" b="1"/>
          </a:p>
        </p:txBody>
      </p:sp>
      <p:sp>
        <p:nvSpPr>
          <p:cNvPr id="17412" name="Rectangle 6"/>
          <p:cNvSpPr>
            <a:spLocks noChangeArrowheads="1"/>
          </p:cNvSpPr>
          <p:nvPr/>
        </p:nvSpPr>
        <p:spPr bwMode="auto">
          <a:xfrm>
            <a:off x="179388" y="620713"/>
            <a:ext cx="9526587" cy="6121400"/>
          </a:xfrm>
          <a:prstGeom prst="rect">
            <a:avLst/>
          </a:prstGeom>
          <a:noFill/>
          <a:ln w="9525">
            <a:solidFill>
              <a:srgbClr val="CC99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16738" name="Rectangle 2"/>
          <p:cNvSpPr>
            <a:spLocks noGrp="1" noChangeArrowheads="1"/>
          </p:cNvSpPr>
          <p:nvPr>
            <p:ph type="title"/>
          </p:nvPr>
        </p:nvSpPr>
        <p:spPr>
          <a:xfrm>
            <a:off x="1712913" y="260350"/>
            <a:ext cx="5530850" cy="647700"/>
          </a:xfrm>
          <a:solidFill>
            <a:srgbClr val="FFFFCC"/>
          </a:solidFill>
          <a:ln cap="flat" algn="ctr">
            <a:solidFill>
              <a:srgbClr val="CC9900"/>
            </a:solidFill>
            <a:miter lim="800000"/>
          </a:ln>
        </p:spPr>
        <p:txBody>
          <a:bodyPr anchor="t"/>
          <a:lstStyle/>
          <a:p>
            <a:pPr algn="ctr" eaLnBrk="1" hangingPunct="1">
              <a:lnSpc>
                <a:spcPct val="110000"/>
              </a:lnSpc>
              <a:buClr>
                <a:schemeClr val="folHlink"/>
              </a:buClr>
              <a:buSzPct val="60000"/>
              <a:buFont typeface="Wingdings" panose="05000000000000000000" pitchFamily="2" charset="2"/>
              <a:buNone/>
            </a:pPr>
            <a:r>
              <a:rPr lang="en-US" altLang="zh-CN" sz="3200" b="1">
                <a:solidFill>
                  <a:schemeClr val="folHlink"/>
                </a:solidFill>
                <a:latin typeface="黑体" panose="02010609060101010101" pitchFamily="2" charset="-122"/>
                <a:ea typeface="黑体" panose="02010609060101010101" pitchFamily="2" charset="-122"/>
              </a:rPr>
              <a:t>3.1.1   </a:t>
            </a:r>
            <a:r>
              <a:rPr lang="zh-CN" altLang="en-US" sz="3200" b="1">
                <a:solidFill>
                  <a:schemeClr val="folHlink"/>
                </a:solidFill>
                <a:latin typeface="黑体" panose="02010609060101010101" pitchFamily="2" charset="-122"/>
                <a:ea typeface="黑体" panose="02010609060101010101" pitchFamily="2" charset="-122"/>
              </a:rPr>
              <a:t>类的定义</a:t>
            </a:r>
            <a:endParaRPr lang="zh-CN" altLang="en-US" sz="3200" b="1">
              <a:solidFill>
                <a:schemeClr val="folHlink"/>
              </a:solidFill>
              <a:latin typeface="黑体" panose="02010609060101010101" pitchFamily="2" charset="-122"/>
              <a:ea typeface="黑体" panose="02010609060101010101" pitchFamily="2" charset="-122"/>
            </a:endParaRPr>
          </a:p>
        </p:txBody>
      </p:sp>
      <p:sp>
        <p:nvSpPr>
          <p:cNvPr id="116743" name="Text Box 7"/>
          <p:cNvSpPr txBox="1">
            <a:spLocks noChangeArrowheads="1"/>
          </p:cNvSpPr>
          <p:nvPr/>
        </p:nvSpPr>
        <p:spPr bwMode="auto">
          <a:xfrm>
            <a:off x="488950" y="1196975"/>
            <a:ext cx="8712200" cy="519113"/>
          </a:xfrm>
          <a:prstGeom prst="rect">
            <a:avLst/>
          </a:prstGeom>
          <a:noFill/>
          <a:ln>
            <a:noFill/>
          </a:ln>
          <a:effectLst/>
        </p:spPr>
        <p:txBody>
          <a:bodyPr>
            <a:spAutoFit/>
          </a:bodyPr>
          <a:lstStyle/>
          <a:p>
            <a:pPr eaLnBrk="1" hangingPunct="1">
              <a:spcBef>
                <a:spcPct val="50000"/>
              </a:spcBef>
              <a:defRPr/>
            </a:pPr>
            <a:r>
              <a:rPr lang="zh-CN" altLang="en-US" sz="2800" b="1">
                <a:solidFill>
                  <a:srgbClr val="FF0000"/>
                </a:solidFill>
                <a:effectLst>
                  <a:outerShdw blurRad="38100" dist="38100" dir="2700000" algn="tl">
                    <a:srgbClr val="C0C0C0"/>
                  </a:outerShdw>
                </a:effectLst>
              </a:rPr>
              <a:t>类由三部分组成：类名、数据成员和成员函数。</a:t>
            </a:r>
            <a:endParaRPr lang="zh-CN" altLang="en-US" sz="2800" b="1">
              <a:solidFill>
                <a:srgbClr val="FF0000"/>
              </a:solidFill>
              <a:effectLst>
                <a:outerShdw blurRad="38100" dist="38100" dir="2700000" algn="tl">
                  <a:srgbClr val="C0C0C0"/>
                </a:outerShdw>
              </a:effectLst>
            </a:endParaRPr>
          </a:p>
        </p:txBody>
      </p:sp>
      <p:grpSp>
        <p:nvGrpSpPr>
          <p:cNvPr id="17415" name="Group 9"/>
          <p:cNvGrpSpPr/>
          <p:nvPr/>
        </p:nvGrpSpPr>
        <p:grpSpPr bwMode="auto">
          <a:xfrm>
            <a:off x="7400925" y="5949950"/>
            <a:ext cx="2311400" cy="763588"/>
            <a:chOff x="3742" y="3657"/>
            <a:chExt cx="1905" cy="572"/>
          </a:xfrm>
        </p:grpSpPr>
        <p:pic>
          <p:nvPicPr>
            <p:cNvPr id="17416" name="Picture 10"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5285" y="3664"/>
              <a:ext cx="350" cy="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17" name="Group 11"/>
            <p:cNvGrpSpPr/>
            <p:nvPr/>
          </p:nvGrpSpPr>
          <p:grpSpPr bwMode="auto">
            <a:xfrm>
              <a:off x="3742" y="3657"/>
              <a:ext cx="1899" cy="572"/>
              <a:chOff x="4377" y="3884"/>
              <a:chExt cx="1175" cy="363"/>
            </a:xfrm>
          </p:grpSpPr>
          <p:pic>
            <p:nvPicPr>
              <p:cNvPr id="17418" name="Picture 12" descr="BD14801_"/>
              <p:cNvPicPr>
                <a:picLocks noChangeAspect="1" noChangeArrowheads="1"/>
              </p:cNvPicPr>
              <p:nvPr/>
            </p:nvPicPr>
            <p:blipFill>
              <a:blip r:embed="rId2">
                <a:extLst>
                  <a:ext uri="{28A0092B-C50C-407E-A947-70E740481C1C}">
                    <a14:useLocalDpi xmlns:a14="http://schemas.microsoft.com/office/drawing/2010/main" val="0"/>
                  </a:ext>
                </a:extLst>
              </a:blip>
              <a:srcRect l="50961" t="-23077"/>
              <a:stretch>
                <a:fillRect/>
              </a:stretch>
            </p:blipFill>
            <p:spPr bwMode="auto">
              <a:xfrm>
                <a:off x="4377" y="4156"/>
                <a:ext cx="1175" cy="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9" name="Picture 1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6892" t="32242" r="66414" b="61581"/>
              <a:stretch>
                <a:fillRect/>
              </a:stretch>
            </p:blipFill>
            <p:spPr bwMode="auto">
              <a:xfrm>
                <a:off x="5058" y="3956"/>
                <a:ext cx="317" cy="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20" name="Picture 14" descr="00055"/>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589" y="4137"/>
                <a:ext cx="10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1" name="Picture 15" descr="0012"/>
              <p:cNvPicPr>
                <a:picLocks noChangeAspect="1" noChangeArrowheads="1" noCrop="1"/>
              </p:cNvPicPr>
              <p:nvPr/>
            </p:nvPicPr>
            <p:blipFill>
              <a:blip r:embed="rId1">
                <a:extLst>
                  <a:ext uri="{28A0092B-C50C-407E-A947-70E740481C1C}">
                    <a14:useLocalDpi xmlns:a14="http://schemas.microsoft.com/office/drawing/2010/main" val="0"/>
                  </a:ext>
                </a:extLst>
              </a:blip>
              <a:srcRect/>
              <a:stretch>
                <a:fillRect/>
              </a:stretch>
            </p:blipFill>
            <p:spPr bwMode="auto">
              <a:xfrm rot="-5400000">
                <a:off x="4798" y="4060"/>
                <a:ext cx="165"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2" name="Picture 16" descr="BD14801_"/>
              <p:cNvPicPr>
                <a:picLocks noChangeAspect="1" noChangeArrowheads="1"/>
              </p:cNvPicPr>
              <p:nvPr/>
            </p:nvPicPr>
            <p:blipFill>
              <a:blip r:embed="rId5">
                <a:extLst>
                  <a:ext uri="{28A0092B-C50C-407E-A947-70E740481C1C}">
                    <a14:useLocalDpi xmlns:a14="http://schemas.microsoft.com/office/drawing/2010/main" val="0"/>
                  </a:ext>
                </a:extLst>
              </a:blip>
              <a:srcRect l="-23077" t="40274" r="7692" b="44577"/>
              <a:stretch>
                <a:fillRect/>
              </a:stretch>
            </p:blipFill>
            <p:spPr bwMode="auto">
              <a:xfrm>
                <a:off x="5420" y="3884"/>
                <a:ext cx="45"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16738"/>
                                        </p:tgtEl>
                                        <p:attrNameLst>
                                          <p:attrName>style.visibility</p:attrName>
                                        </p:attrNameLst>
                                      </p:cBhvr>
                                      <p:to>
                                        <p:strVal val="visible"/>
                                      </p:to>
                                    </p:set>
                                    <p:anim calcmode="lin" valueType="num">
                                      <p:cBhvr>
                                        <p:cTn id="7" dur="500" fill="hold"/>
                                        <p:tgtEl>
                                          <p:spTgt spid="116738"/>
                                        </p:tgtEl>
                                        <p:attrNameLst>
                                          <p:attrName>ppt_w</p:attrName>
                                        </p:attrNameLst>
                                      </p:cBhvr>
                                      <p:tavLst>
                                        <p:tav tm="0">
                                          <p:val>
                                            <p:fltVal val="0"/>
                                          </p:val>
                                        </p:tav>
                                        <p:tav tm="100000">
                                          <p:val>
                                            <p:strVal val="#ppt_w"/>
                                          </p:val>
                                        </p:tav>
                                      </p:tavLst>
                                    </p:anim>
                                    <p:anim calcmode="lin" valueType="num">
                                      <p:cBhvr>
                                        <p:cTn id="8" dur="500" fill="hold"/>
                                        <p:tgtEl>
                                          <p:spTgt spid="116738"/>
                                        </p:tgtEl>
                                        <p:attrNameLst>
                                          <p:attrName>ppt_h</p:attrName>
                                        </p:attrNameLst>
                                      </p:cBhvr>
                                      <p:tavLst>
                                        <p:tav tm="0">
                                          <p:val>
                                            <p:fltVal val="0"/>
                                          </p:val>
                                        </p:tav>
                                        <p:tav tm="100000">
                                          <p:val>
                                            <p:strVal val="#ppt_h"/>
                                          </p:val>
                                        </p:tav>
                                      </p:tavLst>
                                    </p:anim>
                                    <p:anim calcmode="lin" valueType="num">
                                      <p:cBhvr>
                                        <p:cTn id="9" dur="500" fill="hold"/>
                                        <p:tgtEl>
                                          <p:spTgt spid="116738"/>
                                        </p:tgtEl>
                                        <p:attrNameLst>
                                          <p:attrName>style.rotation</p:attrName>
                                        </p:attrNameLst>
                                      </p:cBhvr>
                                      <p:tavLst>
                                        <p:tav tm="0">
                                          <p:val>
                                            <p:fltVal val="360"/>
                                          </p:val>
                                        </p:tav>
                                        <p:tav tm="100000">
                                          <p:val>
                                            <p:fltVal val="0"/>
                                          </p:val>
                                        </p:tav>
                                      </p:tavLst>
                                    </p:anim>
                                    <p:animEffect transition="in" filter="fade">
                                      <p:cBhvr>
                                        <p:cTn id="10" dur="500"/>
                                        <p:tgtEl>
                                          <p:spTgt spid="1167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38"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4"/>
          <p:cNvSpPr>
            <a:spLocks noChangeArrowheads="1"/>
          </p:cNvSpPr>
          <p:nvPr/>
        </p:nvSpPr>
        <p:spPr bwMode="auto">
          <a:xfrm>
            <a:off x="179388" y="549275"/>
            <a:ext cx="9526587" cy="6119813"/>
          </a:xfrm>
          <a:prstGeom prst="rect">
            <a:avLst/>
          </a:prstGeom>
          <a:noFill/>
          <a:ln w="9525">
            <a:solidFill>
              <a:srgbClr val="0000FF"/>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ea typeface="宋体" panose="02010600030101010101" pitchFamily="2" charset="-122"/>
              </a:defRPr>
            </a:lvl1pPr>
            <a:lvl2pPr marL="742950" indent="-28575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ea typeface="宋体" panose="02010600030101010101" pitchFamily="2" charset="-122"/>
              </a:defRPr>
            </a:lvl2pPr>
            <a:lvl3pPr marL="1143000" indent="-22860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ea typeface="宋体" panose="02010600030101010101" pitchFamily="2" charset="-122"/>
              </a:defRPr>
            </a:lvl3pPr>
            <a:lvl4pPr marL="1600200" indent="-22860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4pPr>
            <a:lvl5pPr marL="2057400" indent="-22860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ea typeface="宋体" panose="02010600030101010101" pitchFamily="2" charset="-122"/>
              </a:defRPr>
            </a:lvl9pPr>
          </a:lstStyle>
          <a:p>
            <a:pPr eaLnBrk="1" hangingPunct="1">
              <a:spcBef>
                <a:spcPct val="0"/>
              </a:spcBef>
              <a:buClrTx/>
              <a:buSzTx/>
              <a:buFontTx/>
              <a:buNone/>
            </a:pPr>
            <a:endParaRPr lang="zh-CN" altLang="en-US" sz="1800"/>
          </a:p>
        </p:txBody>
      </p:sp>
      <p:sp>
        <p:nvSpPr>
          <p:cNvPr id="119813" name="Text Box 5"/>
          <p:cNvSpPr txBox="1">
            <a:spLocks noChangeArrowheads="1"/>
          </p:cNvSpPr>
          <p:nvPr/>
        </p:nvSpPr>
        <p:spPr bwMode="auto">
          <a:xfrm>
            <a:off x="611188" y="188913"/>
            <a:ext cx="5565775" cy="650875"/>
          </a:xfrm>
          <a:prstGeom prst="rect">
            <a:avLst/>
          </a:prstGeom>
          <a:gradFill rotWithShape="0">
            <a:gsLst>
              <a:gs pos="0">
                <a:schemeClr val="folHlink"/>
              </a:gs>
              <a:gs pos="100000">
                <a:schemeClr val="folHlink">
                  <a:gamma/>
                  <a:shade val="46275"/>
                  <a:invGamma/>
                </a:schemeClr>
              </a:gs>
            </a:gsLst>
            <a:path path="shape">
              <a:fillToRect l="50000" t="50000" r="50000" b="50000"/>
            </a:path>
          </a:gradFill>
          <a:ln w="9525">
            <a:solidFill>
              <a:srgbClr val="FF9900"/>
            </a:solidFill>
            <a:miter lim="800000"/>
          </a:ln>
          <a:effectLst/>
        </p:spPr>
        <p:txBody>
          <a:bodyPr bIns="108000">
            <a:spAutoFit/>
          </a:bodyPr>
          <a:lstStyle/>
          <a:p>
            <a:pPr algn="r">
              <a:spcBef>
                <a:spcPct val="50000"/>
              </a:spcBef>
              <a:defRPr/>
            </a:pPr>
            <a:r>
              <a:rPr kumimoji="1" lang="zh-CN" altLang="en-US" sz="3200" b="1">
                <a:solidFill>
                  <a:schemeClr val="bg1"/>
                </a:solidFill>
                <a:effectLst>
                  <a:outerShdw blurRad="38100" dist="38100" dir="2700000" algn="tl">
                    <a:srgbClr val="000000"/>
                  </a:outerShdw>
                </a:effectLst>
                <a:latin typeface="Times New Roman" panose="02020603050405020304" pitchFamily="18" charset="0"/>
              </a:rPr>
              <a:t>有关类定义的几点说明：</a:t>
            </a:r>
            <a:endParaRPr kumimoji="1" lang="zh-CN" altLang="en-US" sz="3200" b="1">
              <a:solidFill>
                <a:schemeClr val="bg1"/>
              </a:solidFill>
              <a:effectLst>
                <a:outerShdw blurRad="38100" dist="38100" dir="2700000" algn="tl">
                  <a:srgbClr val="000000"/>
                </a:outerShdw>
              </a:effectLst>
              <a:latin typeface="Times New Roman" panose="02020603050405020304" pitchFamily="18" charset="0"/>
            </a:endParaRPr>
          </a:p>
        </p:txBody>
      </p:sp>
      <p:pic>
        <p:nvPicPr>
          <p:cNvPr id="18436" name="Picture 6"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950" y="-26988"/>
            <a:ext cx="1016000" cy="2133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9815" name="Picture 7" descr="cf62cb32105cb9d11a4cff22"/>
          <p:cNvPicPr>
            <a:picLocks noChangeAspect="1" noChangeArrowheads="1"/>
          </p:cNvPicPr>
          <p:nvPr/>
        </p:nvPicPr>
        <p:blipFill>
          <a:blip r:embed="rId1">
            <a:clrChange>
              <a:clrFrom>
                <a:srgbClr val="FFFFFF"/>
              </a:clrFrom>
              <a:clrTo>
                <a:srgbClr val="FFFFFF">
                  <a:alpha val="0"/>
                </a:srgbClr>
              </a:clrTo>
            </a:clrChange>
            <a:extLst>
              <a:ext uri="{28A0092B-C50C-407E-A947-70E740481C1C}">
                <a14:useLocalDpi xmlns:a14="http://schemas.microsoft.com/office/drawing/2010/main" val="0"/>
              </a:ext>
            </a:extLst>
          </a:blip>
          <a:srcRect b="49330"/>
          <a:stretch>
            <a:fillRect/>
          </a:stretch>
        </p:blipFill>
        <p:spPr bwMode="auto">
          <a:xfrm rot="-2370596">
            <a:off x="8839200" y="5668963"/>
            <a:ext cx="9382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Rectangle 3" descr="花束"/>
          <p:cNvSpPr>
            <a:spLocks noGrp="1" noChangeArrowheads="1"/>
          </p:cNvSpPr>
          <p:nvPr>
            <p:ph type="body" idx="1"/>
          </p:nvPr>
        </p:nvSpPr>
        <p:spPr>
          <a:xfrm>
            <a:off x="631825" y="935038"/>
            <a:ext cx="9001125" cy="3436937"/>
          </a:xfrm>
          <a:extLst>
            <a:ext uri="{909E8E84-426E-40DD-AFC4-6F175D3DCCD1}">
              <a14:hiddenFill xmlns:a14="http://schemas.microsoft.com/office/drawing/2010/main">
                <a:blipFill dpi="0" rotWithShape="1">
                  <a:blip/>
                  <a:srcRect/>
                  <a:tile tx="0" ty="0" sx="100000" sy="100000" flip="none" algn="tl"/>
                </a:blipFill>
              </a14:hiddenFill>
            </a:ext>
            <a:ext uri="{91240B29-F687-4F45-9708-019B960494DF}">
              <a14:hiddenLine xmlns:a14="http://schemas.microsoft.com/office/drawing/2010/main" w="9525">
                <a:solidFill>
                  <a:schemeClr val="hlink"/>
                </a:solidFill>
                <a:prstDash val="solid"/>
                <a:miter lim="800000"/>
                <a:headEnd/>
                <a:tailEnd/>
              </a14:hiddenLine>
            </a:ext>
          </a:extLst>
        </p:spPr>
        <p:txBody>
          <a:bodyPr lIns="72000" tIns="180000" rIns="72000" bIns="180000">
            <a:spAutoFit/>
          </a:bodyPr>
          <a:lstStyle/>
          <a:p>
            <a:pPr marL="0" indent="0" eaLnBrk="1" hangingPunct="1">
              <a:spcBef>
                <a:spcPct val="30000"/>
              </a:spcBef>
              <a:buClrTx/>
              <a:buSzTx/>
              <a:buFontTx/>
              <a:buNone/>
            </a:pPr>
            <a:r>
              <a:rPr lang="en-US" altLang="zh-CN" sz="2600" b="1">
                <a:latin typeface="华文楷体" panose="02010600040101010101" pitchFamily="2" charset="-122"/>
                <a:ea typeface="华文楷体" panose="02010600040101010101" pitchFamily="2" charset="-122"/>
              </a:rPr>
              <a:t>    (1) </a:t>
            </a:r>
            <a:r>
              <a:rPr lang="en-US" altLang="zh-CN" sz="3000" b="1">
                <a:solidFill>
                  <a:srgbClr val="0000FF"/>
                </a:solidFill>
                <a:latin typeface="Times New Roman" panose="02020603050405020304" pitchFamily="18" charset="0"/>
                <a:ea typeface="华文楷体" panose="02010600040101010101" pitchFamily="2" charset="-122"/>
              </a:rPr>
              <a:t>class </a:t>
            </a:r>
            <a:r>
              <a:rPr lang="zh-CN" altLang="en-US" sz="2600" b="1">
                <a:latin typeface="华文楷体" panose="02010600040101010101" pitchFamily="2" charset="-122"/>
                <a:ea typeface="华文楷体" panose="02010600040101010101" pitchFamily="2" charset="-122"/>
              </a:rPr>
              <a:t>是关键字，类名是一个标识符，必须符合</a:t>
            </a:r>
            <a:r>
              <a:rPr lang="en-US" altLang="zh-CN" sz="2600" b="1">
                <a:latin typeface="华文楷体" panose="02010600040101010101" pitchFamily="2" charset="-122"/>
                <a:ea typeface="华文楷体" panose="02010600040101010101" pitchFamily="2" charset="-122"/>
              </a:rPr>
              <a:t>C++</a:t>
            </a:r>
            <a:r>
              <a:rPr lang="zh-CN" altLang="en-US" sz="2600" b="1">
                <a:latin typeface="华文楷体" panose="02010600040101010101" pitchFamily="2" charset="-122"/>
                <a:ea typeface="华文楷体" panose="02010600040101010101" pitchFamily="2" charset="-122"/>
              </a:rPr>
              <a:t>标识符的命名规则。</a:t>
            </a:r>
            <a:r>
              <a:rPr lang="en-US" altLang="zh-CN" sz="2600" b="1">
                <a:latin typeface="华文楷体" panose="02010600040101010101" pitchFamily="2" charset="-122"/>
                <a:ea typeface="华文楷体" panose="02010600040101010101" pitchFamily="2" charset="-122"/>
              </a:rPr>
              <a:t>{ }</a:t>
            </a:r>
            <a:r>
              <a:rPr lang="zh-CN" altLang="en-US" sz="2600" b="1">
                <a:latin typeface="华文楷体" panose="02010600040101010101" pitchFamily="2" charset="-122"/>
                <a:ea typeface="华文楷体" panose="02010600040101010101" pitchFamily="2" charset="-122"/>
              </a:rPr>
              <a:t>内是类的定义体部分，说明该类的成员，类的成员包括数据成员和成员函数。</a:t>
            </a:r>
            <a:endParaRPr lang="zh-CN" altLang="en-US" sz="2600" b="1">
              <a:latin typeface="华文楷体" panose="02010600040101010101" pitchFamily="2" charset="-122"/>
              <a:ea typeface="华文楷体" panose="02010600040101010101" pitchFamily="2" charset="-122"/>
            </a:endParaRPr>
          </a:p>
          <a:p>
            <a:pPr marL="0" indent="0" eaLnBrk="1" hangingPunct="1">
              <a:spcBef>
                <a:spcPct val="30000"/>
              </a:spcBef>
              <a:buClrTx/>
              <a:buSzTx/>
              <a:buFontTx/>
              <a:buNone/>
            </a:pPr>
            <a:r>
              <a:rPr lang="en-US" altLang="zh-CN" sz="2600" b="1">
                <a:latin typeface="华文楷体" panose="02010600040101010101" pitchFamily="2" charset="-122"/>
                <a:ea typeface="华文楷体" panose="02010600040101010101" pitchFamily="2" charset="-122"/>
              </a:rPr>
              <a:t>    (2) </a:t>
            </a:r>
            <a:r>
              <a:rPr lang="zh-CN" altLang="en-US" sz="2600" b="1">
                <a:solidFill>
                  <a:srgbClr val="CC0000"/>
                </a:solidFill>
                <a:latin typeface="黑体" panose="02010609060101010101" pitchFamily="2" charset="-122"/>
                <a:ea typeface="黑体" panose="02010609060101010101" pitchFamily="2" charset="-122"/>
              </a:rPr>
              <a:t>类成员的三种访问控制权限</a:t>
            </a:r>
            <a:r>
              <a:rPr lang="zh-CN" altLang="en-US" sz="2600" b="1">
                <a:latin typeface="华文楷体" panose="02010600040101010101" pitchFamily="2" charset="-122"/>
                <a:ea typeface="华文楷体" panose="02010600040101010101" pitchFamily="2" charset="-122"/>
              </a:rPr>
              <a:t>：</a:t>
            </a:r>
            <a:endParaRPr lang="zh-CN" altLang="en-US" sz="2600" b="1">
              <a:latin typeface="华文楷体" panose="02010600040101010101" pitchFamily="2" charset="-122"/>
              <a:ea typeface="华文楷体" panose="02010600040101010101" pitchFamily="2" charset="-122"/>
            </a:endParaRPr>
          </a:p>
          <a:p>
            <a:pPr marL="0" indent="0" eaLnBrk="1" hangingPunct="1">
              <a:spcBef>
                <a:spcPct val="0"/>
              </a:spcBef>
              <a:buClrTx/>
              <a:buSzTx/>
              <a:buFontTx/>
              <a:buNone/>
            </a:pPr>
            <a:r>
              <a:rPr lang="zh-CN" altLang="en-US" sz="2600" b="1">
                <a:latin typeface="华文楷体" panose="02010600040101010101" pitchFamily="2" charset="-122"/>
                <a:ea typeface="华文楷体" panose="02010600040101010101" pitchFamily="2" charset="-122"/>
              </a:rPr>
              <a:t>    类有三种访问控制权限，分别是</a:t>
            </a:r>
            <a:r>
              <a:rPr lang="en-US" altLang="zh-CN" sz="3000" b="1">
                <a:solidFill>
                  <a:srgbClr val="0000FF"/>
                </a:solidFill>
                <a:latin typeface="Times New Roman" panose="02020603050405020304" pitchFamily="18" charset="0"/>
                <a:ea typeface="华文楷体" panose="02010600040101010101" pitchFamily="2" charset="-122"/>
              </a:rPr>
              <a:t>private</a:t>
            </a:r>
            <a:r>
              <a:rPr lang="zh-CN" altLang="en-US" sz="2600" b="1">
                <a:latin typeface="华文楷体" panose="02010600040101010101" pitchFamily="2" charset="-122"/>
                <a:ea typeface="华文楷体" panose="02010600040101010101" pitchFamily="2" charset="-122"/>
              </a:rPr>
              <a:t>（私有成员）、</a:t>
            </a:r>
            <a:r>
              <a:rPr lang="en-US" altLang="zh-CN" sz="3000" b="1">
                <a:solidFill>
                  <a:srgbClr val="0000FF"/>
                </a:solidFill>
                <a:latin typeface="Times New Roman" panose="02020603050405020304" pitchFamily="18" charset="0"/>
                <a:ea typeface="华文楷体" panose="02010600040101010101" pitchFamily="2" charset="-122"/>
              </a:rPr>
              <a:t>public</a:t>
            </a:r>
            <a:r>
              <a:rPr lang="zh-CN" altLang="en-US" sz="2600" b="1">
                <a:latin typeface="华文楷体" panose="02010600040101010101" pitchFamily="2" charset="-122"/>
                <a:ea typeface="华文楷体" panose="02010600040101010101" pitchFamily="2" charset="-122"/>
              </a:rPr>
              <a:t>（公有成员）、</a:t>
            </a:r>
            <a:r>
              <a:rPr lang="en-US" altLang="zh-CN" sz="3000" b="1">
                <a:solidFill>
                  <a:srgbClr val="0000FF"/>
                </a:solidFill>
                <a:latin typeface="Times New Roman" panose="02020603050405020304" pitchFamily="18" charset="0"/>
                <a:ea typeface="华文楷体" panose="02010600040101010101" pitchFamily="2" charset="-122"/>
              </a:rPr>
              <a:t>protected</a:t>
            </a:r>
            <a:r>
              <a:rPr lang="zh-CN" altLang="en-US" sz="2600" b="1">
                <a:latin typeface="华文楷体" panose="02010600040101010101" pitchFamily="2" charset="-122"/>
                <a:ea typeface="华文楷体" panose="02010600040101010101" pitchFamily="2" charset="-122"/>
              </a:rPr>
              <a:t>（保护成员），在每一种访问控制权限下，均可以定义数据成员和成员函数。</a:t>
            </a:r>
            <a:endParaRPr lang="zh-CN" altLang="en-US" sz="2600" b="1">
              <a:latin typeface="华文楷体" panose="02010600040101010101" pitchFamily="2" charset="-122"/>
              <a:ea typeface="华文楷体" panose="02010600040101010101" pitchFamily="2" charset="-122"/>
            </a:endParaRPr>
          </a:p>
        </p:txBody>
      </p:sp>
      <p:sp>
        <p:nvSpPr>
          <p:cNvPr id="119817" name="Text Box 9"/>
          <p:cNvSpPr txBox="1">
            <a:spLocks noChangeArrowheads="1"/>
          </p:cNvSpPr>
          <p:nvPr/>
        </p:nvSpPr>
        <p:spPr bwMode="auto">
          <a:xfrm>
            <a:off x="257175" y="4167188"/>
            <a:ext cx="9359900" cy="2433637"/>
          </a:xfrm>
          <a:prstGeom prst="rect">
            <a:avLst/>
          </a:prstGeom>
          <a:solidFill>
            <a:srgbClr val="7CB9CE"/>
          </a:solidFill>
          <a:ln>
            <a:noFill/>
          </a:ln>
          <a:effectLst/>
        </p:spPr>
        <p:txBody>
          <a:bodyPr lIns="108000" tIns="108000" rIns="108000" bIns="108000">
            <a:spAutoFit/>
          </a:bodyPr>
          <a:lstStyle/>
          <a:p>
            <a:pPr eaLnBrk="1" hangingPunct="1">
              <a:defRPr/>
            </a:pPr>
            <a:r>
              <a:rPr lang="en-US" altLang="zh-CN" sz="2400" b="1" dirty="0">
                <a:solidFill>
                  <a:srgbClr val="0000FF"/>
                </a:solidFill>
                <a:latin typeface="Times New Roman" panose="02020603050405020304" pitchFamily="18" charset="0"/>
                <a:ea typeface="华文楷体" panose="02010600040101010101" pitchFamily="2" charset="-122"/>
              </a:rPr>
              <a:t>       </a:t>
            </a:r>
            <a:r>
              <a:rPr lang="en-US" altLang="zh-CN" sz="2400" b="1" dirty="0">
                <a:solidFill>
                  <a:srgbClr val="0000FF"/>
                </a:solidFill>
                <a:effectLst>
                  <a:outerShdw blurRad="38100" dist="38100" dir="2700000" algn="tl">
                    <a:srgbClr val="000000"/>
                  </a:outerShdw>
                </a:effectLst>
                <a:latin typeface="Times New Roman" panose="02020603050405020304" pitchFamily="18" charset="0"/>
                <a:ea typeface="华文楷体" panose="02010600040101010101" pitchFamily="2" charset="-122"/>
              </a:rPr>
              <a:t>private</a:t>
            </a:r>
            <a:r>
              <a:rPr lang="en-US" altLang="zh-CN" sz="2400" b="1" dirty="0">
                <a:latin typeface="楷体_GB2312" pitchFamily="49" charset="-122"/>
                <a:ea typeface="楷体_GB2312" pitchFamily="49" charset="-122"/>
              </a:rPr>
              <a:t>: </a:t>
            </a:r>
            <a:r>
              <a:rPr lang="zh-CN" altLang="en-US" sz="2400" b="1" dirty="0">
                <a:latin typeface="楷体" panose="02010609060101010101" pitchFamily="49" charset="-122"/>
                <a:ea typeface="楷体" panose="02010609060101010101" pitchFamily="49" charset="-122"/>
              </a:rPr>
              <a:t>私有成员是在类中被隐藏的部分，它往往是用来描述该类对象属性的数据成员，私有成员只能由本类的成员函数或某些特殊说明的函数（如第</a:t>
            </a:r>
            <a:r>
              <a:rPr lang="en-US" altLang="zh-CN" sz="2400" b="1" dirty="0">
                <a:latin typeface="楷体" panose="02010609060101010101" pitchFamily="49" charset="-122"/>
                <a:ea typeface="楷体" panose="02010609060101010101" pitchFamily="49" charset="-122"/>
              </a:rPr>
              <a:t>4</a:t>
            </a:r>
            <a:r>
              <a:rPr lang="zh-CN" altLang="en-US" sz="2400" b="1" dirty="0">
                <a:latin typeface="楷体" panose="02010609060101010101" pitchFamily="49" charset="-122"/>
                <a:ea typeface="楷体" panose="02010609060101010101" pitchFamily="49" charset="-122"/>
              </a:rPr>
              <a:t>章讲到的友员函数）访问，而类的外部根本就无法访问。实现了</a:t>
            </a:r>
            <a:r>
              <a:rPr lang="zh-CN" altLang="en-US" sz="2400" b="1" dirty="0">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访问权限</a:t>
            </a:r>
            <a:r>
              <a:rPr lang="zh-CN" altLang="en-US" sz="2400" b="1" dirty="0">
                <a:latin typeface="楷体" panose="02010609060101010101" pitchFamily="49" charset="-122"/>
                <a:ea typeface="楷体" panose="02010609060101010101" pitchFamily="49" charset="-122"/>
              </a:rPr>
              <a:t>的有效控制，有利于</a:t>
            </a:r>
            <a:r>
              <a:rPr lang="zh-CN" altLang="en-US" sz="2400" b="1" dirty="0">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数据隐藏</a:t>
            </a:r>
            <a:r>
              <a:rPr lang="zh-CN" altLang="en-US" sz="2400" b="1" dirty="0">
                <a:latin typeface="楷体_GB2312" pitchFamily="49" charset="-122"/>
                <a:ea typeface="楷体_GB2312" pitchFamily="49" charset="-122"/>
              </a:rPr>
              <a:t>，</a:t>
            </a:r>
            <a:r>
              <a:rPr lang="zh-CN" altLang="en-US" sz="2400" b="1" dirty="0">
                <a:latin typeface="楷体" panose="02010609060101010101" pitchFamily="49" charset="-122"/>
                <a:ea typeface="楷体" panose="02010609060101010101" pitchFamily="49" charset="-122"/>
              </a:rPr>
              <a:t>使内部数据不能被任意的访问和修改，使数据得到</a:t>
            </a:r>
            <a:r>
              <a:rPr lang="zh-CN" altLang="en-US" sz="2400" b="1" dirty="0">
                <a:solidFill>
                  <a:srgbClr val="CC0000"/>
                </a:solidFill>
                <a:effectLst>
                  <a:outerShdw blurRad="38100" dist="38100" dir="2700000" algn="tl">
                    <a:srgbClr val="000000"/>
                  </a:outerShdw>
                </a:effectLst>
                <a:latin typeface="黑体" panose="02010609060101010101" pitchFamily="2" charset="-122"/>
                <a:ea typeface="黑体" panose="02010609060101010101" pitchFamily="2" charset="-122"/>
              </a:rPr>
              <a:t>有效保护</a:t>
            </a:r>
            <a:r>
              <a:rPr lang="zh-CN" altLang="en-US" sz="2400" b="1" dirty="0">
                <a:latin typeface="楷体_GB2312" pitchFamily="49" charset="-122"/>
                <a:ea typeface="楷体_GB2312" pitchFamily="49" charset="-122"/>
              </a:rPr>
              <a:t>，</a:t>
            </a:r>
            <a:r>
              <a:rPr lang="zh-CN" altLang="en-US" sz="2400" b="1" dirty="0">
                <a:latin typeface="楷体" panose="02010609060101010101" pitchFamily="49" charset="-122"/>
                <a:ea typeface="楷体" panose="02010609060101010101" pitchFamily="49" charset="-122"/>
              </a:rPr>
              <a:t>也不会对该类以外的其余部分造成影响，使模块之间的相互作用被降低到最小</a:t>
            </a:r>
            <a:r>
              <a:rPr lang="zh-CN" altLang="en-US" sz="2400" b="1" dirty="0">
                <a:latin typeface="楷体_GB2312" pitchFamily="49" charset="-122"/>
                <a:ea typeface="楷体_GB2312" pitchFamily="49" charset="-122"/>
              </a:rPr>
              <a:t>。</a:t>
            </a:r>
            <a:endParaRPr lang="zh-CN" altLang="en-US" sz="2400" b="1" dirty="0">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19815"/>
                                        </p:tgtEl>
                                        <p:attrNameLst>
                                          <p:attrName>style.visibility</p:attrName>
                                        </p:attrNameLst>
                                      </p:cBhvr>
                                      <p:to>
                                        <p:strVal val="visible"/>
                                      </p:to>
                                    </p:set>
                                    <p:animEffect transition="in" filter="wipe(down)">
                                      <p:cBhvr>
                                        <p:cTn id="7" dur="580">
                                          <p:stCondLst>
                                            <p:cond delay="0"/>
                                          </p:stCondLst>
                                        </p:cTn>
                                        <p:tgtEl>
                                          <p:spTgt spid="119815"/>
                                        </p:tgtEl>
                                      </p:cBhvr>
                                    </p:animEffect>
                                    <p:anim calcmode="lin" valueType="num">
                                      <p:cBhvr>
                                        <p:cTn id="8" dur="1822" tmFilter="0,0; 0.14,0.36; 0.43,0.73; 0.71,0.91; 1.0,1.0">
                                          <p:stCondLst>
                                            <p:cond delay="0"/>
                                          </p:stCondLst>
                                        </p:cTn>
                                        <p:tgtEl>
                                          <p:spTgt spid="11981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981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981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981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9815"/>
                                        </p:tgtEl>
                                        <p:attrNameLst>
                                          <p:attrName>ppt_y</p:attrName>
                                        </p:attrNameLst>
                                      </p:cBhvr>
                                      <p:tavLst>
                                        <p:tav tm="0" fmla="#ppt_y-sin(pi*$)/81">
                                          <p:val>
                                            <p:fltVal val="0"/>
                                          </p:val>
                                        </p:tav>
                                        <p:tav tm="100000">
                                          <p:val>
                                            <p:fltVal val="1"/>
                                          </p:val>
                                        </p:tav>
                                      </p:tavLst>
                                    </p:anim>
                                    <p:animScale>
                                      <p:cBhvr>
                                        <p:cTn id="13" dur="26">
                                          <p:stCondLst>
                                            <p:cond delay="650"/>
                                          </p:stCondLst>
                                        </p:cTn>
                                        <p:tgtEl>
                                          <p:spTgt spid="119815"/>
                                        </p:tgtEl>
                                      </p:cBhvr>
                                      <p:to x="100000" y="60000"/>
                                    </p:animScale>
                                    <p:animScale>
                                      <p:cBhvr>
                                        <p:cTn id="14" dur="166" decel="50000">
                                          <p:stCondLst>
                                            <p:cond delay="676"/>
                                          </p:stCondLst>
                                        </p:cTn>
                                        <p:tgtEl>
                                          <p:spTgt spid="119815"/>
                                        </p:tgtEl>
                                      </p:cBhvr>
                                      <p:to x="100000" y="100000"/>
                                    </p:animScale>
                                    <p:animScale>
                                      <p:cBhvr>
                                        <p:cTn id="15" dur="26">
                                          <p:stCondLst>
                                            <p:cond delay="1312"/>
                                          </p:stCondLst>
                                        </p:cTn>
                                        <p:tgtEl>
                                          <p:spTgt spid="119815"/>
                                        </p:tgtEl>
                                      </p:cBhvr>
                                      <p:to x="100000" y="80000"/>
                                    </p:animScale>
                                    <p:animScale>
                                      <p:cBhvr>
                                        <p:cTn id="16" dur="166" decel="50000">
                                          <p:stCondLst>
                                            <p:cond delay="1338"/>
                                          </p:stCondLst>
                                        </p:cTn>
                                        <p:tgtEl>
                                          <p:spTgt spid="119815"/>
                                        </p:tgtEl>
                                      </p:cBhvr>
                                      <p:to x="100000" y="100000"/>
                                    </p:animScale>
                                    <p:animScale>
                                      <p:cBhvr>
                                        <p:cTn id="17" dur="26">
                                          <p:stCondLst>
                                            <p:cond delay="1642"/>
                                          </p:stCondLst>
                                        </p:cTn>
                                        <p:tgtEl>
                                          <p:spTgt spid="119815"/>
                                        </p:tgtEl>
                                      </p:cBhvr>
                                      <p:to x="100000" y="90000"/>
                                    </p:animScale>
                                    <p:animScale>
                                      <p:cBhvr>
                                        <p:cTn id="18" dur="166" decel="50000">
                                          <p:stCondLst>
                                            <p:cond delay="1668"/>
                                          </p:stCondLst>
                                        </p:cTn>
                                        <p:tgtEl>
                                          <p:spTgt spid="119815"/>
                                        </p:tgtEl>
                                      </p:cBhvr>
                                      <p:to x="100000" y="100000"/>
                                    </p:animScale>
                                    <p:animScale>
                                      <p:cBhvr>
                                        <p:cTn id="19" dur="26">
                                          <p:stCondLst>
                                            <p:cond delay="1808"/>
                                          </p:stCondLst>
                                        </p:cTn>
                                        <p:tgtEl>
                                          <p:spTgt spid="119815"/>
                                        </p:tgtEl>
                                      </p:cBhvr>
                                      <p:to x="100000" y="95000"/>
                                    </p:animScale>
                                    <p:animScale>
                                      <p:cBhvr>
                                        <p:cTn id="20" dur="166" decel="50000">
                                          <p:stCondLst>
                                            <p:cond delay="1834"/>
                                          </p:stCondLst>
                                        </p:cTn>
                                        <p:tgtEl>
                                          <p:spTgt spid="11981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19817"/>
                                        </p:tgtEl>
                                        <p:attrNameLst>
                                          <p:attrName>style.visibility</p:attrName>
                                        </p:attrNameLst>
                                      </p:cBhvr>
                                      <p:to>
                                        <p:strVal val="visible"/>
                                      </p:to>
                                    </p:set>
                                    <p:animEffect transition="in" filter="slide(fromTop)">
                                      <p:cBhvr>
                                        <p:cTn id="25" dur="500"/>
                                        <p:tgtEl>
                                          <p:spTgt spid="119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7" grpId="0" animBg="1"/>
    </p:bldLst>
  </p:timing>
</p:sld>
</file>

<file path=ppt/theme/theme1.xml><?xml version="1.0" encoding="utf-8"?>
<a:theme xmlns:a="http://schemas.openxmlformats.org/drawingml/2006/main" name="1_Blends">
  <a:themeElements>
    <a:clrScheme name="1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1_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lnDef>
  </a:objectDefaults>
  <a:extraClrSchemeLst>
    <a:extraClrScheme>
      <a:clrScheme name="1_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1_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1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1_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1_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1_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Blends">
  <a:themeElements>
    <a:clrScheme name="1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1_Blends">
      <a:majorFont>
        <a:latin typeface="Tahoma"/>
        <a:ea typeface="宋体"/>
        <a:cs typeface=""/>
      </a:majorFont>
      <a:minorFont>
        <a:latin typeface="Tahom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sm" len="sm"/>
          <a:tailEnd type="none" w="sm" len="sm"/>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Tahoma" panose="020B0604030504040204" pitchFamily="34" charset="0"/>
            <a:ea typeface="宋体" panose="02010600030101010101" pitchFamily="2" charset="-122"/>
          </a:defRPr>
        </a:defPPr>
      </a:lstStyle>
    </a:lnDef>
  </a:objectDefaults>
  <a:extraClrSchemeLst>
    <a:extraClrScheme>
      <a:clrScheme name="1_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1_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1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1_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1_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1_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第2章 C++对C的扩充</Template>
  <TotalTime>0</TotalTime>
  <Words>19148</Words>
  <Application>WPS 演示</Application>
  <PresentationFormat>A4 纸张(210x297 毫米)</PresentationFormat>
  <Paragraphs>1059</Paragraphs>
  <Slides>68</Slides>
  <Notes>1</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68</vt:i4>
      </vt:variant>
    </vt:vector>
  </HeadingPairs>
  <TitlesOfParts>
    <vt:vector size="87" baseType="lpstr">
      <vt:lpstr>Arial</vt:lpstr>
      <vt:lpstr>宋体</vt:lpstr>
      <vt:lpstr>Wingdings</vt:lpstr>
      <vt:lpstr>Tahoma</vt:lpstr>
      <vt:lpstr>Times New Roman</vt:lpstr>
      <vt:lpstr>隶书</vt:lpstr>
      <vt:lpstr>微软雅黑</vt:lpstr>
      <vt:lpstr>华文新魏</vt:lpstr>
      <vt:lpstr>黑体</vt:lpstr>
      <vt:lpstr>华文楷体</vt:lpstr>
      <vt:lpstr>楷体_GB2312</vt:lpstr>
      <vt:lpstr>楷体</vt:lpstr>
      <vt:lpstr>Arial Unicode MS</vt:lpstr>
      <vt:lpstr>Comic Sans MS</vt:lpstr>
      <vt:lpstr>新宋体</vt:lpstr>
      <vt:lpstr>Arial</vt:lpstr>
      <vt:lpstr>1_Blends</vt:lpstr>
      <vt:lpstr>Blends</vt:lpstr>
      <vt:lpstr>2_Blends</vt:lpstr>
      <vt:lpstr>PowerPoint 演示文稿</vt:lpstr>
      <vt:lpstr>PowerPoint 演示文稿</vt:lpstr>
      <vt:lpstr>   3.1 类</vt:lpstr>
      <vt:lpstr>   3.1 类</vt:lpstr>
      <vt:lpstr>PowerPoint 演示文稿</vt:lpstr>
      <vt:lpstr>PowerPoint 演示文稿</vt:lpstr>
      <vt:lpstr>PowerPoint 演示文稿</vt:lpstr>
      <vt:lpstr>3.1.1   类的定义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3.1.2  类中成员函数的定义</vt:lpstr>
      <vt:lpstr>PowerPoint 演示文稿</vt:lpstr>
      <vt:lpstr>2. 内联函数</vt:lpstr>
      <vt:lpstr>内联函数定义方法一：在类定义体内定义（隐式内联）</vt:lpstr>
      <vt:lpstr>内联函数定义方法二：使用关键字inline（显式内联）</vt:lpstr>
      <vt:lpstr>3.2   对象</vt:lpstr>
      <vt:lpstr>PowerPoint 演示文稿</vt:lpstr>
      <vt:lpstr>3.2.2  对象的定义</vt:lpstr>
      <vt:lpstr>PowerPoint 演示文稿</vt:lpstr>
      <vt:lpstr>PowerPoint 演示文稿</vt:lpstr>
      <vt:lpstr>PowerPoint 演示文稿</vt:lpstr>
      <vt:lpstr>this指针</vt:lpstr>
      <vt:lpstr>3.2.5 带缺省参数的成员函数和重载成员函数</vt:lpstr>
      <vt:lpstr>C++程序的多文件结构与模块化类</vt:lpstr>
      <vt:lpstr>PowerPoint 演示文稿</vt:lpstr>
      <vt:lpstr>PowerPoint 演示文稿</vt:lpstr>
      <vt:lpstr>PowerPoint 演示文稿</vt:lpstr>
      <vt:lpstr>PowerPoint 演示文稿</vt:lpstr>
      <vt:lpstr>3.3 构造函数和析构函数</vt:lpstr>
      <vt:lpstr>构造函数和析构函数的特性</vt:lpstr>
      <vt:lpstr>3.3.1 构造函数 </vt:lpstr>
      <vt:lpstr>1. 构造函数（constructor）</vt:lpstr>
      <vt:lpstr>1. 构造函数（constructor）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 拷贝构造函数</vt:lpstr>
      <vt:lpstr>4. 拷贝构造函数</vt:lpstr>
      <vt:lpstr>PowerPoint 演示文稿</vt:lpstr>
      <vt:lpstr>PowerPoint 演示文稿</vt:lpstr>
      <vt:lpstr>PowerPoint 演示文稿</vt:lpstr>
      <vt:lpstr>PowerPoint 演示文稿</vt:lpstr>
      <vt:lpstr>PowerPoint 演示文稿</vt:lpstr>
      <vt:lpstr>PowerPoint 演示文稿</vt:lpstr>
      <vt:lpstr>3、关于深拷贝构造函数和浅拷贝构造函数</vt:lpstr>
      <vt:lpstr>4、关于数据成员的初始化列表</vt:lpstr>
      <vt:lpstr>4、关于数据成员的初始化列表</vt:lpstr>
      <vt:lpstr>4、关于数据成员的初始化列表</vt:lpstr>
      <vt:lpstr>5、 类类型和基本数据类型的转换</vt:lpstr>
      <vt:lpstr>5、 类类型和基本数据类型的转换</vt:lpstr>
      <vt:lpstr>PowerPoint 演示文稿</vt:lpstr>
      <vt:lpstr>构造函数小结</vt:lpstr>
      <vt:lpstr>3.3.2   析构函数</vt:lpstr>
      <vt:lpstr>3.3.2   析构函数</vt:lpstr>
      <vt:lpstr>3.5 静态成员</vt:lpstr>
      <vt:lpstr>3.5.1. 静态数据成员</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WXM</dc:creator>
  <cp:lastModifiedBy>Administrator</cp:lastModifiedBy>
  <cp:revision>721</cp:revision>
  <dcterms:created xsi:type="dcterms:W3CDTF">2113-01-01T00:00:00Z</dcterms:created>
  <dcterms:modified xsi:type="dcterms:W3CDTF">2020-11-06T11:38:10Z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