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66"/>
  </p:notesMasterIdLst>
  <p:sldIdLst>
    <p:sldId id="256" r:id="rId2"/>
    <p:sldId id="296" r:id="rId3"/>
    <p:sldId id="294" r:id="rId4"/>
    <p:sldId id="325" r:id="rId5"/>
    <p:sldId id="333" r:id="rId6"/>
    <p:sldId id="328" r:id="rId7"/>
    <p:sldId id="329" r:id="rId8"/>
    <p:sldId id="330" r:id="rId9"/>
    <p:sldId id="295" r:id="rId10"/>
    <p:sldId id="331" r:id="rId11"/>
    <p:sldId id="332" r:id="rId12"/>
    <p:sldId id="334" r:id="rId13"/>
    <p:sldId id="335" r:id="rId14"/>
    <p:sldId id="336" r:id="rId15"/>
    <p:sldId id="337" r:id="rId16"/>
    <p:sldId id="338" r:id="rId17"/>
    <p:sldId id="339" r:id="rId18"/>
    <p:sldId id="340" r:id="rId19"/>
    <p:sldId id="341" r:id="rId20"/>
    <p:sldId id="342" r:id="rId21"/>
    <p:sldId id="343" r:id="rId22"/>
    <p:sldId id="344" r:id="rId23"/>
    <p:sldId id="345" r:id="rId24"/>
    <p:sldId id="346" r:id="rId25"/>
    <p:sldId id="347" r:id="rId26"/>
    <p:sldId id="297" r:id="rId27"/>
    <p:sldId id="298" r:id="rId28"/>
    <p:sldId id="348" r:id="rId29"/>
    <p:sldId id="349" r:id="rId30"/>
    <p:sldId id="351" r:id="rId31"/>
    <p:sldId id="352" r:id="rId32"/>
    <p:sldId id="353" r:id="rId33"/>
    <p:sldId id="350" r:id="rId34"/>
    <p:sldId id="354" r:id="rId35"/>
    <p:sldId id="355" r:id="rId36"/>
    <p:sldId id="356" r:id="rId37"/>
    <p:sldId id="357" r:id="rId38"/>
    <p:sldId id="358" r:id="rId39"/>
    <p:sldId id="359" r:id="rId40"/>
    <p:sldId id="360" r:id="rId41"/>
    <p:sldId id="370" r:id="rId42"/>
    <p:sldId id="363" r:id="rId43"/>
    <p:sldId id="364" r:id="rId44"/>
    <p:sldId id="371" r:id="rId45"/>
    <p:sldId id="365" r:id="rId46"/>
    <p:sldId id="366" r:id="rId47"/>
    <p:sldId id="372" r:id="rId48"/>
    <p:sldId id="373" r:id="rId49"/>
    <p:sldId id="375" r:id="rId50"/>
    <p:sldId id="376" r:id="rId51"/>
    <p:sldId id="377" r:id="rId52"/>
    <p:sldId id="378" r:id="rId53"/>
    <p:sldId id="368" r:id="rId54"/>
    <p:sldId id="379" r:id="rId55"/>
    <p:sldId id="380" r:id="rId56"/>
    <p:sldId id="381" r:id="rId57"/>
    <p:sldId id="369" r:id="rId58"/>
    <p:sldId id="382" r:id="rId59"/>
    <p:sldId id="383" r:id="rId60"/>
    <p:sldId id="384" r:id="rId61"/>
    <p:sldId id="385" r:id="rId62"/>
    <p:sldId id="386" r:id="rId63"/>
    <p:sldId id="387" r:id="rId64"/>
    <p:sldId id="317" r:id="rId6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0"/>
  </p:normalViewPr>
  <p:slideViewPr>
    <p:cSldViewPr>
      <p:cViewPr varScale="1">
        <p:scale>
          <a:sx n="66" d="100"/>
          <a:sy n="66" d="100"/>
        </p:scale>
        <p:origin x="-1476"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8" d="100"/>
          <a:sy n="58" d="100"/>
        </p:scale>
        <p:origin x="-2532"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6D6CB1-C28C-4AC0-9E57-7AED4F13BECC}" type="datetimeFigureOut">
              <a:rPr lang="zh-CN" altLang="en-US" smtClean="0"/>
              <a:t>2018/7/3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E67A7B-7D8A-4E03-B174-B3300045038D}" type="slidenum">
              <a:rPr lang="zh-CN" altLang="en-US" smtClean="0"/>
              <a:t>‹#›</a:t>
            </a:fld>
            <a:endParaRPr lang="zh-CN" altLang="en-US"/>
          </a:p>
        </p:txBody>
      </p:sp>
    </p:spTree>
    <p:extLst>
      <p:ext uri="{BB962C8B-B14F-4D97-AF65-F5344CB8AC3E}">
        <p14:creationId xmlns:p14="http://schemas.microsoft.com/office/powerpoint/2010/main" val="33814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baike.baidu.com/view/32702.htm"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baike.baidu.com/view/113948.ht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baike.baidu.com/view/18255.ht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ln/>
        </p:spPr>
      </p:sp>
      <p:sp>
        <p:nvSpPr>
          <p:cNvPr id="4608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mtClean="0">
                <a:latin typeface="Arial" pitchFamily="34" charset="0"/>
              </a:rPr>
              <a:t>EDGE</a:t>
            </a:r>
            <a:r>
              <a:rPr lang="zh-CN" altLang="en-US" smtClean="0">
                <a:latin typeface="Arial" pitchFamily="34" charset="0"/>
              </a:rPr>
              <a:t>是英文</a:t>
            </a:r>
            <a:r>
              <a:rPr lang="en-US" altLang="zh-CN" smtClean="0">
                <a:latin typeface="Arial" pitchFamily="34" charset="0"/>
              </a:rPr>
              <a:t>Enhanced Data Rate for GSM Evolution </a:t>
            </a:r>
            <a:r>
              <a:rPr lang="zh-CN" altLang="en-US" smtClean="0">
                <a:latin typeface="Arial" pitchFamily="34" charset="0"/>
              </a:rPr>
              <a:t>的缩写，即增强型数据速率</a:t>
            </a:r>
            <a:r>
              <a:rPr lang="en-US" altLang="zh-CN" smtClean="0">
                <a:latin typeface="Arial" pitchFamily="34" charset="0"/>
              </a:rPr>
              <a:t>GSM</a:t>
            </a:r>
            <a:r>
              <a:rPr lang="zh-CN" altLang="en-US" smtClean="0">
                <a:latin typeface="Arial" pitchFamily="34" charset="0"/>
              </a:rPr>
              <a:t>演进技术。</a:t>
            </a:r>
            <a:r>
              <a:rPr lang="en-US" altLang="zh-CN" smtClean="0">
                <a:latin typeface="Arial" pitchFamily="34" charset="0"/>
              </a:rPr>
              <a:t>EDGE</a:t>
            </a:r>
            <a:r>
              <a:rPr lang="zh-CN" altLang="en-US" smtClean="0">
                <a:latin typeface="Arial" pitchFamily="34" charset="0"/>
              </a:rPr>
              <a:t>是一种从</a:t>
            </a:r>
            <a:r>
              <a:rPr lang="en-US" altLang="zh-CN" smtClean="0">
                <a:latin typeface="Arial" pitchFamily="34" charset="0"/>
              </a:rPr>
              <a:t>GSM</a:t>
            </a:r>
            <a:r>
              <a:rPr lang="zh-CN" altLang="en-US" smtClean="0">
                <a:latin typeface="Arial" pitchFamily="34" charset="0"/>
              </a:rPr>
              <a:t>到</a:t>
            </a:r>
            <a:r>
              <a:rPr lang="en-US" altLang="zh-CN" smtClean="0">
                <a:latin typeface="Arial" pitchFamily="34" charset="0"/>
              </a:rPr>
              <a:t>3G</a:t>
            </a:r>
            <a:r>
              <a:rPr lang="zh-CN" altLang="en-US" smtClean="0">
                <a:latin typeface="Arial" pitchFamily="34" charset="0"/>
              </a:rPr>
              <a:t>的过渡技术，它主要是在</a:t>
            </a:r>
            <a:r>
              <a:rPr lang="en-US" altLang="zh-CN" smtClean="0">
                <a:latin typeface="Arial" pitchFamily="34" charset="0"/>
              </a:rPr>
              <a:t>GSM</a:t>
            </a:r>
            <a:r>
              <a:rPr lang="zh-CN" altLang="en-US" smtClean="0">
                <a:latin typeface="Arial" pitchFamily="34" charset="0"/>
              </a:rPr>
              <a:t>系统中采用了一种新的调制方法，即最先进的多时隙操 作和</a:t>
            </a:r>
            <a:r>
              <a:rPr lang="en-US" altLang="zh-CN" smtClean="0">
                <a:latin typeface="Arial" pitchFamily="34" charset="0"/>
              </a:rPr>
              <a:t>8PSK</a:t>
            </a:r>
            <a:r>
              <a:rPr lang="zh-CN" altLang="en-US" smtClean="0">
                <a:latin typeface="Arial" pitchFamily="34" charset="0"/>
              </a:rPr>
              <a:t>调制技术。由于</a:t>
            </a:r>
            <a:r>
              <a:rPr lang="en-US" altLang="zh-CN" smtClean="0">
                <a:latin typeface="Arial" pitchFamily="34" charset="0"/>
              </a:rPr>
              <a:t>8PSK</a:t>
            </a:r>
            <a:r>
              <a:rPr lang="zh-CN" altLang="en-US" smtClean="0">
                <a:latin typeface="Arial" pitchFamily="34" charset="0"/>
              </a:rPr>
              <a:t>可将现有</a:t>
            </a:r>
            <a:r>
              <a:rPr lang="en-US" altLang="zh-CN" smtClean="0">
                <a:latin typeface="Arial" pitchFamily="34" charset="0"/>
              </a:rPr>
              <a:t>GSM</a:t>
            </a:r>
            <a:r>
              <a:rPr lang="zh-CN" altLang="en-US" smtClean="0">
                <a:latin typeface="Arial" pitchFamily="34" charset="0"/>
              </a:rPr>
              <a:t>网络采用的</a:t>
            </a:r>
            <a:r>
              <a:rPr lang="en-US" altLang="zh-CN" smtClean="0">
                <a:latin typeface="Arial" pitchFamily="34" charset="0"/>
              </a:rPr>
              <a:t>GMSK</a:t>
            </a:r>
            <a:r>
              <a:rPr lang="zh-CN" altLang="en-US" smtClean="0">
                <a:latin typeface="Arial" pitchFamily="34" charset="0"/>
              </a:rPr>
              <a:t>调制技术的符号携带信息空间从</a:t>
            </a:r>
            <a:r>
              <a:rPr lang="en-US" altLang="zh-CN" smtClean="0">
                <a:latin typeface="Arial" pitchFamily="34" charset="0"/>
              </a:rPr>
              <a:t>1</a:t>
            </a:r>
            <a:r>
              <a:rPr lang="zh-CN" altLang="en-US" smtClean="0">
                <a:latin typeface="Arial" pitchFamily="34" charset="0"/>
              </a:rPr>
              <a:t>扩展到</a:t>
            </a:r>
            <a:r>
              <a:rPr lang="en-US" altLang="zh-CN" smtClean="0">
                <a:latin typeface="Arial" pitchFamily="34" charset="0"/>
              </a:rPr>
              <a:t>3</a:t>
            </a:r>
            <a:r>
              <a:rPr lang="zh-CN" altLang="en-US" smtClean="0">
                <a:latin typeface="Arial" pitchFamily="34" charset="0"/>
              </a:rPr>
              <a:t>，从而使每个符号所包含的信息是原来的</a:t>
            </a:r>
            <a:r>
              <a:rPr lang="en-US" altLang="zh-CN" smtClean="0">
                <a:latin typeface="Arial" pitchFamily="34" charset="0"/>
              </a:rPr>
              <a:t>3</a:t>
            </a:r>
            <a:r>
              <a:rPr lang="zh-CN" altLang="en-US" smtClean="0">
                <a:latin typeface="Arial" pitchFamily="34" charset="0"/>
              </a:rPr>
              <a:t>倍。同名的还有格斗士</a:t>
            </a:r>
            <a:r>
              <a:rPr lang="en-US" altLang="zh-CN" smtClean="0">
                <a:latin typeface="Arial" pitchFamily="34" charset="0"/>
              </a:rPr>
              <a:t>Edge</a:t>
            </a:r>
            <a:r>
              <a:rPr lang="zh-CN" altLang="en-US" smtClean="0">
                <a:latin typeface="Arial" pitchFamily="34" charset="0"/>
              </a:rPr>
              <a:t>。</a:t>
            </a:r>
          </a:p>
          <a:p>
            <a:pPr eaLnBrk="1" hangingPunct="1"/>
            <a:endParaRPr lang="zh-CN" altLang="en-US" smtClean="0">
              <a:latin typeface="Arial" pitchFamily="34" charset="0"/>
            </a:endParaRPr>
          </a:p>
        </p:txBody>
      </p:sp>
      <p:sp>
        <p:nvSpPr>
          <p:cNvPr id="4608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918EA6BB-008A-4097-B8BA-812F68AE88DB}" type="slidenum">
              <a:rPr lang="en-US" altLang="zh-CN" smtClean="0"/>
              <a:pPr eaLnBrk="1" hangingPunct="1"/>
              <a:t>41</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ln/>
        </p:spPr>
      </p:sp>
      <p:sp>
        <p:nvSpPr>
          <p:cNvPr id="4710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mtClean="0">
                <a:latin typeface="Arial" pitchFamily="34" charset="0"/>
              </a:rPr>
              <a:t>IEEE 802</a:t>
            </a:r>
            <a:r>
              <a:rPr lang="zh-CN" altLang="en-US" smtClean="0">
                <a:latin typeface="Arial" pitchFamily="34" charset="0"/>
              </a:rPr>
              <a:t>又称为</a:t>
            </a:r>
            <a:r>
              <a:rPr lang="en-US" altLang="zh-CN" smtClean="0">
                <a:latin typeface="Arial" pitchFamily="34" charset="0"/>
              </a:rPr>
              <a:t>LMSC</a:t>
            </a:r>
            <a:r>
              <a:rPr lang="zh-CN" altLang="en-US" smtClean="0">
                <a:latin typeface="Arial" pitchFamily="34" charset="0"/>
              </a:rPr>
              <a:t>（</a:t>
            </a:r>
            <a:r>
              <a:rPr lang="en-US" altLang="zh-CN" smtClean="0">
                <a:latin typeface="Arial" pitchFamily="34" charset="0"/>
              </a:rPr>
              <a:t>LAN /MAN Standards Committee</a:t>
            </a:r>
            <a:r>
              <a:rPr lang="zh-CN" altLang="en-US" smtClean="0">
                <a:latin typeface="Arial" pitchFamily="34" charset="0"/>
              </a:rPr>
              <a:t>， 局域网</a:t>
            </a:r>
            <a:r>
              <a:rPr lang="en-US" altLang="zh-CN" smtClean="0">
                <a:latin typeface="Arial" pitchFamily="34" charset="0"/>
              </a:rPr>
              <a:t>/</a:t>
            </a:r>
            <a:r>
              <a:rPr lang="zh-CN" altLang="en-US" smtClean="0">
                <a:latin typeface="Arial" pitchFamily="34" charset="0"/>
              </a:rPr>
              <a:t>城域网标准委员会），致力于研究局域网和城域网的物理层和</a:t>
            </a:r>
            <a:r>
              <a:rPr lang="en-US" altLang="zh-CN" smtClean="0">
                <a:latin typeface="Arial" pitchFamily="34" charset="0"/>
                <a:hlinkClick r:id="rId3" action="ppaction://hlinkfile"/>
              </a:rPr>
              <a:t>MAC</a:t>
            </a:r>
            <a:r>
              <a:rPr lang="zh-CN" altLang="en-US" smtClean="0">
                <a:latin typeface="Arial" pitchFamily="34" charset="0"/>
              </a:rPr>
              <a:t>层中定义的服务和协议，对应</a:t>
            </a:r>
            <a:r>
              <a:rPr lang="en-US" altLang="zh-CN" smtClean="0">
                <a:latin typeface="Arial" pitchFamily="34" charset="0"/>
                <a:hlinkClick r:id="rId4" action="ppaction://hlinkfile"/>
              </a:rPr>
              <a:t>OSI</a:t>
            </a:r>
            <a:r>
              <a:rPr lang="zh-CN" altLang="en-US" smtClean="0">
                <a:latin typeface="Arial" pitchFamily="34" charset="0"/>
              </a:rPr>
              <a:t>网络参考模型的最低两层（即物理层和数据链路层）。</a:t>
            </a:r>
            <a:r>
              <a:rPr lang="en-US" altLang="zh-CN" smtClean="0">
                <a:latin typeface="Arial" pitchFamily="34" charset="0"/>
              </a:rPr>
              <a:t>IEEE 802</a:t>
            </a:r>
            <a:r>
              <a:rPr lang="zh-CN" altLang="en-US" smtClean="0">
                <a:latin typeface="Arial" pitchFamily="34" charset="0"/>
              </a:rPr>
              <a:t>也指</a:t>
            </a:r>
            <a:r>
              <a:rPr lang="en-US" altLang="zh-CN" smtClean="0">
                <a:latin typeface="Arial" pitchFamily="34" charset="0"/>
              </a:rPr>
              <a:t>IEEE</a:t>
            </a:r>
            <a:r>
              <a:rPr lang="zh-CN" altLang="en-US" smtClean="0">
                <a:latin typeface="Arial" pitchFamily="34" charset="0"/>
              </a:rPr>
              <a:t>标准中关于局域网和城域网的一系列标准。更确切的说，</a:t>
            </a:r>
            <a:r>
              <a:rPr lang="en-US" altLang="zh-CN" smtClean="0">
                <a:latin typeface="Arial" pitchFamily="34" charset="0"/>
              </a:rPr>
              <a:t>IEEE 802</a:t>
            </a:r>
            <a:r>
              <a:rPr lang="zh-CN" altLang="en-US" smtClean="0">
                <a:latin typeface="Arial" pitchFamily="34" charset="0"/>
              </a:rPr>
              <a:t>标准仅限定在传输可变大小数据包的网络。</a:t>
            </a:r>
          </a:p>
        </p:txBody>
      </p:sp>
      <p:sp>
        <p:nvSpPr>
          <p:cNvPr id="4710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25EE981C-E22F-4DC2-8A35-8BA857989233}" type="slidenum">
              <a:rPr lang="en-US" altLang="zh-CN" smtClean="0"/>
              <a:pPr eaLnBrk="1" hangingPunct="1"/>
              <a:t>44</a:t>
            </a:fld>
            <a:endParaRPr lang="en-U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p:spPr>
      </p:sp>
      <p:sp>
        <p:nvSpPr>
          <p:cNvPr id="4813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smtClean="0">
                <a:latin typeface="Arial" pitchFamily="34" charset="0"/>
              </a:rPr>
              <a:t>Zigbee</a:t>
            </a:r>
            <a:r>
              <a:rPr lang="zh-CN" altLang="en-US" smtClean="0">
                <a:latin typeface="Arial" pitchFamily="34" charset="0"/>
              </a:rPr>
              <a:t>不适合做视频传输，比较适合传感和控制领域</a:t>
            </a:r>
          </a:p>
        </p:txBody>
      </p:sp>
      <p:sp>
        <p:nvSpPr>
          <p:cNvPr id="4813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61842B42-4E1B-4B31-B56D-196D33FA5374}" type="slidenum">
              <a:rPr lang="en-US" altLang="zh-CN" smtClean="0"/>
              <a:pPr eaLnBrk="1" hangingPunct="1"/>
              <a:t>47</a:t>
            </a:fld>
            <a:endParaRPr lang="en-US"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37F4F410-B9C6-42EA-AEBE-5C665444FAD7}" type="slidenum">
              <a:rPr lang="en-US" altLang="zh-CN" smtClean="0"/>
              <a:pPr eaLnBrk="1" hangingPunct="1"/>
              <a:t>49</a:t>
            </a:fld>
            <a:endParaRPr lang="en-US" altLang="zh-CN"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Arial" pitchFamily="34" charset="0"/>
              </a:rPr>
              <a:t>支持</a:t>
            </a:r>
            <a:r>
              <a:rPr lang="en-US" altLang="zh-CN" smtClean="0">
                <a:latin typeface="Arial" pitchFamily="34" charset="0"/>
              </a:rPr>
              <a:t>ZigBee</a:t>
            </a:r>
            <a:r>
              <a:rPr lang="zh-CN" altLang="en-US" smtClean="0">
                <a:latin typeface="Arial" pitchFamily="34" charset="0"/>
              </a:rPr>
              <a:t>协议并具有通信功能的芯片。</a:t>
            </a:r>
            <a:endParaRPr lang="en-US" altLang="zh-CN" smtClean="0">
              <a:latin typeface="Arial" pitchFamily="34" charset="0"/>
            </a:endParaRPr>
          </a:p>
          <a:p>
            <a:r>
              <a:rPr lang="zh-CN" altLang="en-US" smtClean="0">
                <a:latin typeface="Arial" pitchFamily="34" charset="0"/>
              </a:rPr>
              <a:t>飞思卡尔</a:t>
            </a:r>
            <a:r>
              <a:rPr lang="zh-CN" altLang="en-US" b="1" smtClean="0">
                <a:latin typeface="Arial" pitchFamily="34" charset="0"/>
              </a:rPr>
              <a:t>半导体</a:t>
            </a:r>
            <a:r>
              <a:rPr lang="en-US" altLang="zh-CN" smtClean="0">
                <a:latin typeface="Arial" pitchFamily="34" charset="0"/>
              </a:rPr>
              <a:t>(Freescale Semiconductor)</a:t>
            </a:r>
            <a:r>
              <a:rPr lang="zh-CN" altLang="en-US" smtClean="0">
                <a:latin typeface="Arial" pitchFamily="34" charset="0"/>
              </a:rPr>
              <a:t>是全球领先的半导体公司，全球总部位于美国德州的奥斯汀市。专注于嵌入式处理解决方案。飞思卡尔面向汽车、网络、工业和消费电子市场，提供的技术包括微处理器、微控制器、传感器、模拟集成电路和连接。飞思卡尔的一些主要应用和终端市场包括汽车安全、混合动力和全电动汽车、下一代无线基础设施、智能能源管理、便携式医疗器件、消费电器以及智能移动器件等。在全世界拥有多家设计、研发、制造和销售机构。</a:t>
            </a:r>
            <a:r>
              <a:rPr lang="en-US" altLang="zh-CN" smtClean="0">
                <a:latin typeface="Arial" pitchFamily="34" charset="0"/>
              </a:rPr>
              <a:t>Gregg Lowe</a:t>
            </a:r>
            <a:r>
              <a:rPr lang="zh-CN" altLang="en-US" smtClean="0">
                <a:latin typeface="Arial" pitchFamily="34" charset="0"/>
              </a:rPr>
              <a:t>是总裁兼</a:t>
            </a:r>
            <a:r>
              <a:rPr lang="en-US" altLang="zh-CN" smtClean="0">
                <a:latin typeface="Arial" pitchFamily="34" charset="0"/>
              </a:rPr>
              <a:t>CEO</a:t>
            </a:r>
            <a:r>
              <a:rPr lang="zh-CN" altLang="en-US" smtClean="0">
                <a:latin typeface="Arial" pitchFamily="34" charset="0"/>
              </a:rPr>
              <a:t>，该公司在纽约证券交易所股票代码</a:t>
            </a:r>
            <a:r>
              <a:rPr lang="en-US" altLang="zh-CN" smtClean="0">
                <a:latin typeface="Arial" pitchFamily="34" charset="0"/>
              </a:rPr>
              <a:t>(NYSE)</a:t>
            </a:r>
            <a:r>
              <a:rPr lang="zh-CN" altLang="en-US" smtClean="0">
                <a:latin typeface="Arial" pitchFamily="34" charset="0"/>
              </a:rPr>
              <a:t>：</a:t>
            </a:r>
            <a:r>
              <a:rPr lang="en-US" altLang="zh-CN" smtClean="0">
                <a:latin typeface="Arial" pitchFamily="34" charset="0"/>
              </a:rPr>
              <a:t>FSL</a:t>
            </a:r>
            <a:r>
              <a:rPr lang="zh-CN" altLang="en-US" smtClean="0">
                <a:latin typeface="Arial" pitchFamily="34" charset="0"/>
              </a:rPr>
              <a:t>，在</a:t>
            </a:r>
            <a:r>
              <a:rPr lang="en-US" altLang="zh-CN" smtClean="0">
                <a:latin typeface="Arial" pitchFamily="34" charset="0"/>
              </a:rPr>
              <a:t>2013</a:t>
            </a:r>
            <a:r>
              <a:rPr lang="zh-CN" altLang="en-US" smtClean="0">
                <a:latin typeface="Arial" pitchFamily="34" charset="0"/>
              </a:rPr>
              <a:t>年投入了</a:t>
            </a:r>
            <a:r>
              <a:rPr lang="en-US" altLang="zh-CN" smtClean="0">
                <a:latin typeface="Arial" pitchFamily="34" charset="0"/>
              </a:rPr>
              <a:t>7.55</a:t>
            </a:r>
            <a:r>
              <a:rPr lang="zh-CN" altLang="en-US" smtClean="0">
                <a:latin typeface="Arial" pitchFamily="34" charset="0"/>
              </a:rPr>
              <a:t>亿美元的研发经费，占全年净销售额的</a:t>
            </a:r>
            <a:r>
              <a:rPr lang="en-US" altLang="zh-CN" smtClean="0">
                <a:latin typeface="Arial" pitchFamily="34" charset="0"/>
              </a:rPr>
              <a:t>18%</a:t>
            </a:r>
            <a:r>
              <a:rPr lang="zh-CN" altLang="en-US" smtClean="0">
                <a:latin typeface="Arial" pitchFamily="34" charset="0"/>
              </a:rPr>
              <a:t>。</a:t>
            </a:r>
            <a:endParaRPr lang="en-US" altLang="zh-CN" smtClean="0">
              <a:latin typeface="Arial" pitchFamily="34" charset="0"/>
            </a:endParaRPr>
          </a:p>
          <a:p>
            <a:endParaRPr lang="en-US" altLang="zh-CN" smtClean="0">
              <a:latin typeface="Arial" pitchFamily="34" charset="0"/>
            </a:endParaRPr>
          </a:p>
          <a:p>
            <a:r>
              <a:rPr lang="en-US" altLang="zh-CN" smtClean="0">
                <a:latin typeface="Arial" pitchFamily="34" charset="0"/>
              </a:rPr>
              <a:t>ATMEL</a:t>
            </a:r>
            <a:r>
              <a:rPr lang="zh-CN" altLang="en-US" smtClean="0">
                <a:latin typeface="Arial" pitchFamily="34" charset="0"/>
              </a:rPr>
              <a:t>在系统级集成方面所拥有的世界级专业知识和丰富的经验使其产品可以在现有模块的基础上进行开发，保证最小的开发延期和风险。凭借业界最广泛的</a:t>
            </a:r>
            <a:r>
              <a:rPr lang="zh-CN" altLang="en-US" smtClean="0">
                <a:latin typeface="Arial" pitchFamily="34" charset="0"/>
                <a:hlinkClick r:id="rId3"/>
              </a:rPr>
              <a:t>知识产权</a:t>
            </a:r>
            <a:r>
              <a:rPr lang="zh-CN" altLang="en-US" smtClean="0">
                <a:latin typeface="Arial" pitchFamily="34" charset="0"/>
              </a:rPr>
              <a:t>（</a:t>
            </a:r>
            <a:r>
              <a:rPr lang="en-US" altLang="zh-CN" smtClean="0">
                <a:latin typeface="Arial" pitchFamily="34" charset="0"/>
              </a:rPr>
              <a:t>IP</a:t>
            </a:r>
            <a:r>
              <a:rPr lang="zh-CN" altLang="en-US" smtClean="0">
                <a:latin typeface="Arial" pitchFamily="34" charset="0"/>
              </a:rPr>
              <a:t>）组合，</a:t>
            </a:r>
            <a:r>
              <a:rPr lang="en-US" altLang="zh-CN" smtClean="0">
                <a:latin typeface="Arial" pitchFamily="34" charset="0"/>
              </a:rPr>
              <a:t>Atmel</a:t>
            </a:r>
            <a:r>
              <a:rPr lang="zh-CN" altLang="en-US" smtClean="0">
                <a:latin typeface="Arial" pitchFamily="34" charset="0"/>
              </a:rPr>
              <a:t>提供电子系统完整的系统解决方案的厂商。 这使客户能够带领他们与市场的电子产品的体积更小，更聪明，更符合成本效益比以往任何时候都通用的服务。 </a:t>
            </a:r>
            <a:r>
              <a:rPr lang="en-US" altLang="zh-CN" smtClean="0">
                <a:latin typeface="Arial" pitchFamily="34" charset="0"/>
              </a:rPr>
              <a:t>Atmel</a:t>
            </a:r>
            <a:r>
              <a:rPr lang="zh-CN" altLang="en-US" smtClean="0">
                <a:latin typeface="Arial" pitchFamily="34" charset="0"/>
              </a:rPr>
              <a:t>集成电路的主要集中在消费，工业，安全，通信，计算和汽车市场。</a:t>
            </a:r>
          </a:p>
          <a:p>
            <a:r>
              <a:rPr lang="zh-CN" altLang="en-US" smtClean="0">
                <a:latin typeface="Arial" pitchFamily="34" charset="0"/>
              </a:rPr>
              <a:t/>
            </a:r>
            <a:br>
              <a:rPr lang="zh-CN" altLang="en-US" smtClean="0">
                <a:latin typeface="Arial" pitchFamily="34" charset="0"/>
              </a:rPr>
            </a:br>
            <a:endParaRPr lang="zh-CN" altLang="en-US" smtClean="0">
              <a:latin typeface="Arial" pitchFamily="34" charset="0"/>
            </a:endParaRPr>
          </a:p>
          <a:p>
            <a:r>
              <a:rPr lang="zh-CN" altLang="en-US" smtClean="0">
                <a:latin typeface="Arial" pitchFamily="34" charset="0"/>
              </a:rPr>
              <a:t/>
            </a:r>
            <a:br>
              <a:rPr lang="zh-CN" altLang="en-US" smtClean="0">
                <a:latin typeface="Arial" pitchFamily="34" charset="0"/>
              </a:rPr>
            </a:br>
            <a:endParaRPr lang="en-US" altLang="zh-CN" sz="1000" smtClean="0">
              <a:latin typeface="Arial" pitchFamily="34" charset="0"/>
            </a:endParaRPr>
          </a:p>
          <a:p>
            <a:pPr eaLnBrk="1" hangingPunct="1"/>
            <a:endParaRPr lang="en-US" altLang="zh-CN" sz="1000" smtClean="0">
              <a:latin typeface="Arial" pitchFamily="34" charset="0"/>
            </a:endParaRPr>
          </a:p>
          <a:p>
            <a:pPr eaLnBrk="1" hangingPunct="1"/>
            <a:r>
              <a:rPr lang="en-US" altLang="zh-CN" sz="1000" smtClean="0">
                <a:latin typeface="Arial" pitchFamily="34" charset="0"/>
              </a:rPr>
              <a:t>1.ZigBee</a:t>
            </a:r>
            <a:r>
              <a:rPr lang="zh-CN" altLang="en-US" sz="1000" smtClean="0">
                <a:latin typeface="Arial" pitchFamily="34" charset="0"/>
              </a:rPr>
              <a:t>的数据传输速率有多快</a:t>
            </a:r>
            <a:r>
              <a:rPr lang="en-US" altLang="zh-CN" sz="1000" smtClean="0">
                <a:latin typeface="Arial" pitchFamily="34" charset="0"/>
              </a:rPr>
              <a:t>?</a:t>
            </a:r>
            <a:br>
              <a:rPr lang="en-US" altLang="zh-CN" sz="1000" smtClean="0">
                <a:latin typeface="Arial" pitchFamily="34" charset="0"/>
              </a:rPr>
            </a:br>
            <a:r>
              <a:rPr lang="en-US" altLang="zh-CN" sz="1000" smtClean="0">
                <a:latin typeface="Arial" pitchFamily="34" charset="0"/>
              </a:rPr>
              <a:t>Zi gBe e </a:t>
            </a:r>
            <a:r>
              <a:rPr lang="zh-CN" altLang="en-US" sz="1000" smtClean="0">
                <a:latin typeface="Arial" pitchFamily="34" charset="0"/>
              </a:rPr>
              <a:t>每个网络模块射频前端的数据传输速率</a:t>
            </a:r>
            <a:r>
              <a:rPr lang="en-US" altLang="zh-CN" sz="1000" smtClean="0">
                <a:latin typeface="Arial" pitchFamily="34" charset="0"/>
              </a:rPr>
              <a:t>250K</a:t>
            </a:r>
          </a:p>
          <a:p>
            <a:pPr eaLnBrk="1" hangingPunct="1"/>
            <a:r>
              <a:rPr lang="en-US" altLang="zh-CN" sz="1000" smtClean="0">
                <a:latin typeface="Arial" pitchFamily="34" charset="0"/>
              </a:rPr>
              <a:t/>
            </a:r>
            <a:br>
              <a:rPr lang="en-US" altLang="zh-CN" sz="1000" smtClean="0">
                <a:latin typeface="Arial" pitchFamily="34" charset="0"/>
              </a:rPr>
            </a:br>
            <a:r>
              <a:rPr lang="en-US" altLang="zh-CN" sz="1000" smtClean="0">
                <a:latin typeface="Arial" pitchFamily="34" charset="0"/>
              </a:rPr>
              <a:t>2.2.4G</a:t>
            </a:r>
            <a:r>
              <a:rPr lang="zh-CN" altLang="en-US" sz="1000" smtClean="0">
                <a:latin typeface="Arial" pitchFamily="34" charset="0"/>
              </a:rPr>
              <a:t>免费频段是什么意思</a:t>
            </a:r>
            <a:r>
              <a:rPr lang="en-US" altLang="zh-CN" sz="1000" smtClean="0">
                <a:latin typeface="Arial" pitchFamily="34" charset="0"/>
              </a:rPr>
              <a:t>?</a:t>
            </a:r>
            <a:br>
              <a:rPr lang="en-US" altLang="zh-CN" sz="1000" smtClean="0">
                <a:latin typeface="Arial" pitchFamily="34" charset="0"/>
              </a:rPr>
            </a:br>
            <a:r>
              <a:rPr lang="zh-CN" altLang="en-US" sz="1000" smtClean="0">
                <a:latin typeface="Arial" pitchFamily="34" charset="0"/>
              </a:rPr>
              <a:t>免费频段， 是指各个国家根据各自的实际情况，并考虑尽可能与世界其他国家规定的一致性， 而划分出来的一个频段， 专门用于工业， 医疗以及科学研究使用（ </a:t>
            </a:r>
            <a:r>
              <a:rPr lang="en-US" altLang="zh-CN" sz="1000" smtClean="0">
                <a:latin typeface="Arial" pitchFamily="34" charset="0"/>
              </a:rPr>
              <a:t>ISM</a:t>
            </a:r>
            <a:r>
              <a:rPr lang="zh-CN" altLang="en-US" sz="1000" smtClean="0">
                <a:latin typeface="Arial" pitchFamily="34" charset="0"/>
              </a:rPr>
              <a:t>频段） ， 不需申请而可以免费使用的频段。我们国家的</a:t>
            </a:r>
            <a:r>
              <a:rPr lang="en-US" altLang="zh-CN" sz="1000" smtClean="0">
                <a:latin typeface="Arial" pitchFamily="34" charset="0"/>
              </a:rPr>
              <a:t>2.4G</a:t>
            </a:r>
            <a:r>
              <a:rPr lang="zh-CN" altLang="en-US" sz="1000" smtClean="0">
                <a:latin typeface="Arial" pitchFamily="34" charset="0"/>
              </a:rPr>
              <a:t>频段， 就是这样一个频段。然而，为了保证大家都可以合理使用，国家对该频段内的无线收发设备， 在不同环境下的使用功率做了相应的限制。例如在城市环境下，发射功率不能超过</a:t>
            </a:r>
            <a:r>
              <a:rPr lang="en-US" altLang="zh-CN" sz="1000" smtClean="0">
                <a:latin typeface="Arial" pitchFamily="34" charset="0"/>
              </a:rPr>
              <a:t>100mW</a:t>
            </a:r>
            <a:r>
              <a:rPr lang="zh-CN" altLang="en-US" sz="1000" smtClean="0">
                <a:latin typeface="Arial" pitchFamily="34" charset="0"/>
              </a:rPr>
              <a:t>。</a:t>
            </a:r>
          </a:p>
          <a:p>
            <a:pPr eaLnBrk="1" hangingPunct="1"/>
            <a:r>
              <a:rPr lang="zh-CN" altLang="en-US" sz="1000" smtClean="0">
                <a:latin typeface="Arial" pitchFamily="34" charset="0"/>
              </a:rPr>
              <a:t/>
            </a:r>
            <a:br>
              <a:rPr lang="zh-CN" altLang="en-US" sz="1000" smtClean="0">
                <a:latin typeface="Arial" pitchFamily="34" charset="0"/>
              </a:rPr>
            </a:br>
            <a:r>
              <a:rPr lang="en-US" altLang="zh-CN" sz="1000" smtClean="0">
                <a:latin typeface="Arial" pitchFamily="34" charset="0"/>
              </a:rPr>
              <a:t>3.ZigBee</a:t>
            </a:r>
            <a:r>
              <a:rPr lang="zh-CN" altLang="en-US" sz="1000" smtClean="0">
                <a:latin typeface="Arial" pitchFamily="34" charset="0"/>
              </a:rPr>
              <a:t>如何解决远距离通讯</a:t>
            </a:r>
            <a:r>
              <a:rPr lang="en-US" altLang="zh-CN" sz="1000" smtClean="0">
                <a:latin typeface="Arial" pitchFamily="34" charset="0"/>
              </a:rPr>
              <a:t>?</a:t>
            </a:r>
            <a:br>
              <a:rPr lang="en-US" altLang="zh-CN" sz="1000" smtClean="0">
                <a:latin typeface="Arial" pitchFamily="34" charset="0"/>
              </a:rPr>
            </a:br>
            <a:r>
              <a:rPr lang="zh-CN" altLang="en-US" sz="1000" smtClean="0">
                <a:latin typeface="Arial" pitchFamily="34" charset="0"/>
              </a:rPr>
              <a:t>对于单个</a:t>
            </a:r>
            <a:r>
              <a:rPr lang="en-US" altLang="zh-CN" sz="1000" smtClean="0">
                <a:latin typeface="Arial" pitchFamily="34" charset="0"/>
              </a:rPr>
              <a:t>ZigBee</a:t>
            </a:r>
            <a:r>
              <a:rPr lang="zh-CN" altLang="en-US" sz="1000" smtClean="0">
                <a:latin typeface="Arial" pitchFamily="34" charset="0"/>
              </a:rPr>
              <a:t>节点可以通过增加发射功率提高通讯距离， 但是越高的发射功率意味着越高的功耗， 而且国家无委会也对功率有一定的限制。那么在合理的发射功率范围内可以通过增加网络节点的数量来解决</a:t>
            </a:r>
            <a:r>
              <a:rPr lang="en-US" altLang="zh-CN" sz="1000" smtClean="0">
                <a:latin typeface="Arial" pitchFamily="34" charset="0"/>
              </a:rPr>
              <a:t>ZigBee</a:t>
            </a:r>
            <a:r>
              <a:rPr lang="zh-CN" altLang="en-US" sz="1000" smtClean="0">
                <a:latin typeface="Arial" pitchFamily="34" charset="0"/>
              </a:rPr>
              <a:t>网络远距离通讯的问题。</a:t>
            </a:r>
          </a:p>
          <a:p>
            <a:pPr eaLnBrk="1" hangingPunct="1"/>
            <a:r>
              <a:rPr lang="zh-CN" altLang="en-US" sz="1000" smtClean="0">
                <a:latin typeface="Arial" pitchFamily="34" charset="0"/>
              </a:rPr>
              <a:t/>
            </a:r>
            <a:br>
              <a:rPr lang="zh-CN" altLang="en-US" sz="1000" smtClean="0">
                <a:latin typeface="Arial" pitchFamily="34" charset="0"/>
              </a:rPr>
            </a:br>
            <a:r>
              <a:rPr lang="en-US" altLang="zh-CN" sz="1000" smtClean="0">
                <a:latin typeface="Arial" pitchFamily="34" charset="0"/>
              </a:rPr>
              <a:t>4.ZigBee</a:t>
            </a:r>
            <a:r>
              <a:rPr lang="zh-CN" altLang="en-US" sz="1000" smtClean="0">
                <a:latin typeface="Arial" pitchFamily="34" charset="0"/>
              </a:rPr>
              <a:t>技术如何结合其他无线或者有线网络实现远距离遥测遥控</a:t>
            </a:r>
            <a:r>
              <a:rPr lang="en-US" altLang="zh-CN" sz="1000" smtClean="0">
                <a:latin typeface="Arial" pitchFamily="34" charset="0"/>
              </a:rPr>
              <a:t>?</a:t>
            </a:r>
            <a:br>
              <a:rPr lang="en-US" altLang="zh-CN" sz="1000" smtClean="0">
                <a:latin typeface="Arial" pitchFamily="34" charset="0"/>
              </a:rPr>
            </a:br>
            <a:r>
              <a:rPr lang="en-US" altLang="zh-CN" sz="1000" smtClean="0">
                <a:latin typeface="Arial" pitchFamily="34" charset="0"/>
              </a:rPr>
              <a:t>Zigbee </a:t>
            </a:r>
            <a:r>
              <a:rPr lang="zh-CN" altLang="en-US" sz="1000" smtClean="0">
                <a:latin typeface="Arial" pitchFamily="34" charset="0"/>
              </a:rPr>
              <a:t>网络还可以通过接口卡等多种方式，与互联网，</a:t>
            </a:r>
            <a:r>
              <a:rPr lang="en-US" altLang="zh-CN" sz="1000" smtClean="0">
                <a:latin typeface="Arial" pitchFamily="34" charset="0"/>
              </a:rPr>
              <a:t>GPRS</a:t>
            </a:r>
            <a:r>
              <a:rPr lang="zh-CN" altLang="en-US" sz="1000" smtClean="0">
                <a:latin typeface="Arial" pitchFamily="34" charset="0"/>
              </a:rPr>
              <a:t>网</a:t>
            </a:r>
            <a:r>
              <a:rPr lang="en-US" altLang="zh-CN" sz="1000" smtClean="0">
                <a:latin typeface="Arial" pitchFamily="34" charset="0"/>
              </a:rPr>
              <a:t>,CDMA1x </a:t>
            </a:r>
            <a:r>
              <a:rPr lang="zh-CN" altLang="en-US" sz="1000" smtClean="0">
                <a:latin typeface="Arial" pitchFamily="34" charset="0"/>
              </a:rPr>
              <a:t>网以及其它通信系统线连接， 从而实现远程操控。你也可以通过其它网络，将两个或多个局部</a:t>
            </a:r>
            <a:r>
              <a:rPr lang="en-US" altLang="zh-CN" sz="1000" smtClean="0">
                <a:latin typeface="Arial" pitchFamily="34" charset="0"/>
              </a:rPr>
              <a:t>Zigbee </a:t>
            </a:r>
            <a:r>
              <a:rPr lang="zh-CN" altLang="en-US" sz="1000" smtClean="0">
                <a:latin typeface="Arial" pitchFamily="34" charset="0"/>
              </a:rPr>
              <a:t>网络连接在一起。</a:t>
            </a:r>
            <a:endParaRPr lang="en-US" altLang="zh-CN" sz="1000" smtClean="0">
              <a:latin typeface="Arial" pitchFamily="34" charset="0"/>
            </a:endParaRPr>
          </a:p>
          <a:p>
            <a:pPr eaLnBrk="1" hangingPunct="1"/>
            <a:r>
              <a:rPr lang="zh-CN" altLang="en-US" sz="1000" smtClean="0">
                <a:latin typeface="Arial" pitchFamily="34" charset="0"/>
              </a:rPr>
              <a:t/>
            </a:r>
            <a:br>
              <a:rPr lang="zh-CN" altLang="en-US" sz="1000" smtClean="0">
                <a:latin typeface="Arial" pitchFamily="34" charset="0"/>
              </a:rPr>
            </a:br>
            <a:r>
              <a:rPr lang="en-US" altLang="zh-CN" sz="1000" smtClean="0">
                <a:latin typeface="Arial" pitchFamily="34" charset="0"/>
              </a:rPr>
              <a:t>5.ZigBee</a:t>
            </a:r>
            <a:r>
              <a:rPr lang="zh-CN" altLang="en-US" sz="1000" smtClean="0">
                <a:latin typeface="Arial" pitchFamily="34" charset="0"/>
              </a:rPr>
              <a:t>如何保证抗干扰性和保密性</a:t>
            </a:r>
            <a:r>
              <a:rPr lang="en-US" altLang="zh-CN" sz="1000" smtClean="0">
                <a:latin typeface="Arial" pitchFamily="34" charset="0"/>
              </a:rPr>
              <a:t>?</a:t>
            </a:r>
            <a:br>
              <a:rPr lang="en-US" altLang="zh-CN" sz="1000" smtClean="0">
                <a:latin typeface="Arial" pitchFamily="34" charset="0"/>
              </a:rPr>
            </a:br>
            <a:r>
              <a:rPr lang="zh-CN" altLang="en-US" sz="1000" smtClean="0">
                <a:latin typeface="Arial" pitchFamily="34" charset="0"/>
              </a:rPr>
              <a:t>采用高的抗干扰性能的直序扩频通信方式</a:t>
            </a:r>
            <a:r>
              <a:rPr lang="en-US" altLang="zh-CN" sz="1000" smtClean="0">
                <a:latin typeface="Arial" pitchFamily="34" charset="0"/>
              </a:rPr>
              <a:t>(DSSS)</a:t>
            </a:r>
            <a:r>
              <a:rPr lang="zh-CN" altLang="en-US" sz="1000" smtClean="0">
                <a:latin typeface="Arial" pitchFamily="34" charset="0"/>
              </a:rPr>
              <a:t>，</a:t>
            </a:r>
            <a:br>
              <a:rPr lang="zh-CN" altLang="en-US" sz="1000" smtClean="0">
                <a:latin typeface="Arial" pitchFamily="34" charset="0"/>
              </a:rPr>
            </a:br>
            <a:r>
              <a:rPr lang="en-US" altLang="zh-CN" sz="1000" smtClean="0">
                <a:latin typeface="Arial" pitchFamily="34" charset="0"/>
              </a:rPr>
              <a:t>64</a:t>
            </a:r>
            <a:r>
              <a:rPr lang="zh-CN" altLang="en-US" sz="1000" smtClean="0">
                <a:latin typeface="Arial" pitchFamily="34" charset="0"/>
              </a:rPr>
              <a:t>位出厂编号和支持</a:t>
            </a:r>
            <a:r>
              <a:rPr lang="en-US" altLang="zh-CN" sz="1000" smtClean="0">
                <a:latin typeface="Arial" pitchFamily="34" charset="0"/>
              </a:rPr>
              <a:t>AES-128</a:t>
            </a:r>
            <a:r>
              <a:rPr lang="zh-CN" altLang="en-US" sz="1000" smtClean="0">
                <a:latin typeface="Arial" pitchFamily="34" charset="0"/>
              </a:rPr>
              <a:t>加密。</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0026168D-6533-43B5-B125-E85F138B4C78}" type="slidenum">
              <a:rPr lang="en-US" altLang="zh-CN" smtClean="0"/>
              <a:pPr eaLnBrk="1" hangingPunct="1"/>
              <a:t>50</a:t>
            </a:fld>
            <a:endParaRPr lang="en-US" altLang="zh-CN"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1000" smtClean="0">
                <a:latin typeface="Arial" pitchFamily="34" charset="0"/>
              </a:rPr>
              <a:t>1.ZigBee</a:t>
            </a:r>
            <a:r>
              <a:rPr lang="zh-CN" altLang="en-US" sz="1000" smtClean="0">
                <a:latin typeface="Arial" pitchFamily="34" charset="0"/>
              </a:rPr>
              <a:t>的数据传输速率有多快</a:t>
            </a:r>
            <a:r>
              <a:rPr lang="en-US" altLang="zh-CN" sz="1000" smtClean="0">
                <a:latin typeface="Arial" pitchFamily="34" charset="0"/>
              </a:rPr>
              <a:t>?</a:t>
            </a:r>
            <a:br>
              <a:rPr lang="en-US" altLang="zh-CN" sz="1000" smtClean="0">
                <a:latin typeface="Arial" pitchFamily="34" charset="0"/>
              </a:rPr>
            </a:br>
            <a:r>
              <a:rPr lang="en-US" altLang="zh-CN" sz="1000" smtClean="0">
                <a:latin typeface="Arial" pitchFamily="34" charset="0"/>
              </a:rPr>
              <a:t>Zi gBe e </a:t>
            </a:r>
            <a:r>
              <a:rPr lang="zh-CN" altLang="en-US" sz="1000" smtClean="0">
                <a:latin typeface="Arial" pitchFamily="34" charset="0"/>
              </a:rPr>
              <a:t>每个网络模块射频前端的数据传输速率</a:t>
            </a:r>
            <a:r>
              <a:rPr lang="en-US" altLang="zh-CN" sz="1000" smtClean="0">
                <a:latin typeface="Arial" pitchFamily="34" charset="0"/>
              </a:rPr>
              <a:t>250K</a:t>
            </a:r>
          </a:p>
          <a:p>
            <a:pPr eaLnBrk="1" hangingPunct="1"/>
            <a:r>
              <a:rPr lang="en-US" altLang="zh-CN" sz="1000" smtClean="0">
                <a:latin typeface="Arial" pitchFamily="34" charset="0"/>
              </a:rPr>
              <a:t/>
            </a:r>
            <a:br>
              <a:rPr lang="en-US" altLang="zh-CN" sz="1000" smtClean="0">
                <a:latin typeface="Arial" pitchFamily="34" charset="0"/>
              </a:rPr>
            </a:br>
            <a:r>
              <a:rPr lang="en-US" altLang="zh-CN" sz="1000" smtClean="0">
                <a:latin typeface="Arial" pitchFamily="34" charset="0"/>
              </a:rPr>
              <a:t>2.2.4G</a:t>
            </a:r>
            <a:r>
              <a:rPr lang="zh-CN" altLang="en-US" sz="1000" smtClean="0">
                <a:latin typeface="Arial" pitchFamily="34" charset="0"/>
              </a:rPr>
              <a:t>免费频段是什么意思</a:t>
            </a:r>
            <a:r>
              <a:rPr lang="en-US" altLang="zh-CN" sz="1000" smtClean="0">
                <a:latin typeface="Arial" pitchFamily="34" charset="0"/>
              </a:rPr>
              <a:t>?</a:t>
            </a:r>
            <a:br>
              <a:rPr lang="en-US" altLang="zh-CN" sz="1000" smtClean="0">
                <a:latin typeface="Arial" pitchFamily="34" charset="0"/>
              </a:rPr>
            </a:br>
            <a:r>
              <a:rPr lang="zh-CN" altLang="en-US" sz="1000" smtClean="0">
                <a:latin typeface="Arial" pitchFamily="34" charset="0"/>
              </a:rPr>
              <a:t>免费频段， 是指各个国家根据各自的实际情况，并考虑尽可能与世界其他国家规定的一致性， 而划分出来的一个频段， 专门用于工业， 医疗以及科学研究使用（ </a:t>
            </a:r>
            <a:r>
              <a:rPr lang="en-US" altLang="zh-CN" sz="1000" smtClean="0">
                <a:latin typeface="Arial" pitchFamily="34" charset="0"/>
              </a:rPr>
              <a:t>ISM</a:t>
            </a:r>
            <a:r>
              <a:rPr lang="zh-CN" altLang="en-US" sz="1000" smtClean="0">
                <a:latin typeface="Arial" pitchFamily="34" charset="0"/>
              </a:rPr>
              <a:t>频段） ， 不需申请而可以免费使用的频段。我们国家的</a:t>
            </a:r>
            <a:r>
              <a:rPr lang="en-US" altLang="zh-CN" sz="1000" smtClean="0">
                <a:latin typeface="Arial" pitchFamily="34" charset="0"/>
              </a:rPr>
              <a:t>2.4G</a:t>
            </a:r>
            <a:r>
              <a:rPr lang="zh-CN" altLang="en-US" sz="1000" smtClean="0">
                <a:latin typeface="Arial" pitchFamily="34" charset="0"/>
              </a:rPr>
              <a:t>频段， 就是这样一个频段。然而，为了保证大家都可以合理使用，国家对该频段内的无线收发设备， 在不同环境下的使用功率做了相应的限制。例如在城市环境下，发射功率不能超过</a:t>
            </a:r>
            <a:r>
              <a:rPr lang="en-US" altLang="zh-CN" sz="1000" smtClean="0">
                <a:latin typeface="Arial" pitchFamily="34" charset="0"/>
              </a:rPr>
              <a:t>100mW</a:t>
            </a:r>
            <a:r>
              <a:rPr lang="zh-CN" altLang="en-US" sz="1000" smtClean="0">
                <a:latin typeface="Arial" pitchFamily="34" charset="0"/>
              </a:rPr>
              <a:t>。</a:t>
            </a:r>
          </a:p>
          <a:p>
            <a:pPr eaLnBrk="1" hangingPunct="1"/>
            <a:r>
              <a:rPr lang="zh-CN" altLang="en-US" sz="1000" smtClean="0">
                <a:latin typeface="Arial" pitchFamily="34" charset="0"/>
              </a:rPr>
              <a:t/>
            </a:r>
            <a:br>
              <a:rPr lang="zh-CN" altLang="en-US" sz="1000" smtClean="0">
                <a:latin typeface="Arial" pitchFamily="34" charset="0"/>
              </a:rPr>
            </a:br>
            <a:r>
              <a:rPr lang="en-US" altLang="zh-CN" sz="1000" smtClean="0">
                <a:latin typeface="Arial" pitchFamily="34" charset="0"/>
              </a:rPr>
              <a:t>3.ZigBee</a:t>
            </a:r>
            <a:r>
              <a:rPr lang="zh-CN" altLang="en-US" sz="1000" smtClean="0">
                <a:latin typeface="Arial" pitchFamily="34" charset="0"/>
              </a:rPr>
              <a:t>如何解决远距离通讯</a:t>
            </a:r>
            <a:r>
              <a:rPr lang="en-US" altLang="zh-CN" sz="1000" smtClean="0">
                <a:latin typeface="Arial" pitchFamily="34" charset="0"/>
              </a:rPr>
              <a:t>?</a:t>
            </a:r>
            <a:br>
              <a:rPr lang="en-US" altLang="zh-CN" sz="1000" smtClean="0">
                <a:latin typeface="Arial" pitchFamily="34" charset="0"/>
              </a:rPr>
            </a:br>
            <a:r>
              <a:rPr lang="zh-CN" altLang="en-US" sz="1000" smtClean="0">
                <a:latin typeface="Arial" pitchFamily="34" charset="0"/>
              </a:rPr>
              <a:t>对于单个</a:t>
            </a:r>
            <a:r>
              <a:rPr lang="en-US" altLang="zh-CN" sz="1000" smtClean="0">
                <a:latin typeface="Arial" pitchFamily="34" charset="0"/>
              </a:rPr>
              <a:t>ZigBee</a:t>
            </a:r>
            <a:r>
              <a:rPr lang="zh-CN" altLang="en-US" sz="1000" smtClean="0">
                <a:latin typeface="Arial" pitchFamily="34" charset="0"/>
              </a:rPr>
              <a:t>节点可以通过增加发射功率提高通讯距离， 但是越高的发射功率意味着越高的功耗， 而且国家无委会也对功率有一定的限制。那么在合理的发射功率范围内可以通过增加网络节点的数量来解决</a:t>
            </a:r>
            <a:r>
              <a:rPr lang="en-US" altLang="zh-CN" sz="1000" smtClean="0">
                <a:latin typeface="Arial" pitchFamily="34" charset="0"/>
              </a:rPr>
              <a:t>ZigBee</a:t>
            </a:r>
            <a:r>
              <a:rPr lang="zh-CN" altLang="en-US" sz="1000" smtClean="0">
                <a:latin typeface="Arial" pitchFamily="34" charset="0"/>
              </a:rPr>
              <a:t>网络远距离通讯的问题。</a:t>
            </a:r>
          </a:p>
          <a:p>
            <a:pPr eaLnBrk="1" hangingPunct="1"/>
            <a:r>
              <a:rPr lang="zh-CN" altLang="en-US" sz="1000" smtClean="0">
                <a:latin typeface="Arial" pitchFamily="34" charset="0"/>
              </a:rPr>
              <a:t/>
            </a:r>
            <a:br>
              <a:rPr lang="zh-CN" altLang="en-US" sz="1000" smtClean="0">
                <a:latin typeface="Arial" pitchFamily="34" charset="0"/>
              </a:rPr>
            </a:br>
            <a:r>
              <a:rPr lang="en-US" altLang="zh-CN" sz="1000" smtClean="0">
                <a:latin typeface="Arial" pitchFamily="34" charset="0"/>
              </a:rPr>
              <a:t>4.ZigBee</a:t>
            </a:r>
            <a:r>
              <a:rPr lang="zh-CN" altLang="en-US" sz="1000" smtClean="0">
                <a:latin typeface="Arial" pitchFamily="34" charset="0"/>
              </a:rPr>
              <a:t>技术如何结合其他无线或者有线网络实现远距离遥测遥控</a:t>
            </a:r>
            <a:r>
              <a:rPr lang="en-US" altLang="zh-CN" sz="1000" smtClean="0">
                <a:latin typeface="Arial" pitchFamily="34" charset="0"/>
              </a:rPr>
              <a:t>?</a:t>
            </a:r>
            <a:br>
              <a:rPr lang="en-US" altLang="zh-CN" sz="1000" smtClean="0">
                <a:latin typeface="Arial" pitchFamily="34" charset="0"/>
              </a:rPr>
            </a:br>
            <a:r>
              <a:rPr lang="en-US" altLang="zh-CN" sz="1000" smtClean="0">
                <a:latin typeface="Arial" pitchFamily="34" charset="0"/>
              </a:rPr>
              <a:t>Zigbee </a:t>
            </a:r>
            <a:r>
              <a:rPr lang="zh-CN" altLang="en-US" sz="1000" smtClean="0">
                <a:latin typeface="Arial" pitchFamily="34" charset="0"/>
              </a:rPr>
              <a:t>网络还可以通过接口卡等多种方式，与互联网，</a:t>
            </a:r>
            <a:r>
              <a:rPr lang="en-US" altLang="zh-CN" sz="1000" smtClean="0">
                <a:latin typeface="Arial" pitchFamily="34" charset="0"/>
              </a:rPr>
              <a:t>GPRS</a:t>
            </a:r>
            <a:r>
              <a:rPr lang="zh-CN" altLang="en-US" sz="1000" smtClean="0">
                <a:latin typeface="Arial" pitchFamily="34" charset="0"/>
              </a:rPr>
              <a:t>网</a:t>
            </a:r>
            <a:r>
              <a:rPr lang="en-US" altLang="zh-CN" sz="1000" smtClean="0">
                <a:latin typeface="Arial" pitchFamily="34" charset="0"/>
              </a:rPr>
              <a:t>,CDMA1x </a:t>
            </a:r>
            <a:r>
              <a:rPr lang="zh-CN" altLang="en-US" sz="1000" smtClean="0">
                <a:latin typeface="Arial" pitchFamily="34" charset="0"/>
              </a:rPr>
              <a:t>网以及其它通信系统线连接， 从而实现远程操控。你也可以通过其它网络，将两个或多个局部</a:t>
            </a:r>
            <a:r>
              <a:rPr lang="en-US" altLang="zh-CN" sz="1000" smtClean="0">
                <a:latin typeface="Arial" pitchFamily="34" charset="0"/>
              </a:rPr>
              <a:t>Zigbee </a:t>
            </a:r>
            <a:r>
              <a:rPr lang="zh-CN" altLang="en-US" sz="1000" smtClean="0">
                <a:latin typeface="Arial" pitchFamily="34" charset="0"/>
              </a:rPr>
              <a:t>网络连接在一起。</a:t>
            </a:r>
          </a:p>
          <a:p>
            <a:pPr eaLnBrk="1" hangingPunct="1"/>
            <a:r>
              <a:rPr lang="zh-CN" altLang="en-US" sz="1000" smtClean="0">
                <a:latin typeface="Arial" pitchFamily="34" charset="0"/>
              </a:rPr>
              <a:t/>
            </a:r>
            <a:br>
              <a:rPr lang="zh-CN" altLang="en-US" sz="1000" smtClean="0">
                <a:latin typeface="Arial" pitchFamily="34" charset="0"/>
              </a:rPr>
            </a:br>
            <a:r>
              <a:rPr lang="en-US" altLang="zh-CN" sz="1000" smtClean="0">
                <a:latin typeface="Arial" pitchFamily="34" charset="0"/>
              </a:rPr>
              <a:t>5.ZigBee</a:t>
            </a:r>
            <a:r>
              <a:rPr lang="zh-CN" altLang="en-US" sz="1000" smtClean="0">
                <a:latin typeface="Arial" pitchFamily="34" charset="0"/>
              </a:rPr>
              <a:t>如何保证抗干扰性和保密性</a:t>
            </a:r>
            <a:r>
              <a:rPr lang="en-US" altLang="zh-CN" sz="1000" smtClean="0">
                <a:latin typeface="Arial" pitchFamily="34" charset="0"/>
              </a:rPr>
              <a:t>?</a:t>
            </a:r>
            <a:br>
              <a:rPr lang="en-US" altLang="zh-CN" sz="1000" smtClean="0">
                <a:latin typeface="Arial" pitchFamily="34" charset="0"/>
              </a:rPr>
            </a:br>
            <a:r>
              <a:rPr lang="zh-CN" altLang="en-US" sz="1000" smtClean="0">
                <a:latin typeface="Arial" pitchFamily="34" charset="0"/>
              </a:rPr>
              <a:t>采用高的抗干扰性能的直序扩频通信方式</a:t>
            </a:r>
            <a:r>
              <a:rPr lang="en-US" altLang="zh-CN" sz="1000" smtClean="0">
                <a:latin typeface="Arial" pitchFamily="34" charset="0"/>
              </a:rPr>
              <a:t>(DSSS)</a:t>
            </a:r>
            <a:r>
              <a:rPr lang="zh-CN" altLang="en-US" sz="1000" smtClean="0">
                <a:latin typeface="Arial" pitchFamily="34" charset="0"/>
              </a:rPr>
              <a:t>，</a:t>
            </a:r>
            <a:br>
              <a:rPr lang="zh-CN" altLang="en-US" sz="1000" smtClean="0">
                <a:latin typeface="Arial" pitchFamily="34" charset="0"/>
              </a:rPr>
            </a:br>
            <a:r>
              <a:rPr lang="en-US" altLang="zh-CN" sz="1000" smtClean="0">
                <a:latin typeface="Arial" pitchFamily="34" charset="0"/>
              </a:rPr>
              <a:t>64</a:t>
            </a:r>
            <a:r>
              <a:rPr lang="zh-CN" altLang="en-US" sz="1000" smtClean="0">
                <a:latin typeface="Arial" pitchFamily="34" charset="0"/>
              </a:rPr>
              <a:t>位出厂编号和支持</a:t>
            </a:r>
            <a:r>
              <a:rPr lang="en-US" altLang="zh-CN" sz="1000" smtClean="0">
                <a:latin typeface="Arial" pitchFamily="34" charset="0"/>
              </a:rPr>
              <a:t>AES-128</a:t>
            </a:r>
            <a:r>
              <a:rPr lang="zh-CN" altLang="en-US" sz="1000" smtClean="0">
                <a:latin typeface="Arial" pitchFamily="34" charset="0"/>
              </a:rPr>
              <a:t>加密。</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4F78AFFA-A1C4-4ED1-831D-7B20F7D2CA43}" type="slidenum">
              <a:rPr lang="en-US" altLang="zh-CN" smtClean="0"/>
              <a:pPr eaLnBrk="1" hangingPunct="1"/>
              <a:t>51</a:t>
            </a:fld>
            <a:endParaRPr lang="en-US" altLang="zh-CN"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z="1000" smtClean="0">
                <a:latin typeface="Arial" pitchFamily="34" charset="0"/>
              </a:rPr>
              <a:t>1.ZigBee</a:t>
            </a:r>
            <a:r>
              <a:rPr lang="zh-CN" altLang="en-US" sz="1000" smtClean="0">
                <a:latin typeface="Arial" pitchFamily="34" charset="0"/>
              </a:rPr>
              <a:t>的数据传输速率有多快</a:t>
            </a:r>
            <a:r>
              <a:rPr lang="en-US" altLang="zh-CN" sz="1000" smtClean="0">
                <a:latin typeface="Arial" pitchFamily="34" charset="0"/>
              </a:rPr>
              <a:t>?</a:t>
            </a:r>
            <a:br>
              <a:rPr lang="en-US" altLang="zh-CN" sz="1000" smtClean="0">
                <a:latin typeface="Arial" pitchFamily="34" charset="0"/>
              </a:rPr>
            </a:br>
            <a:r>
              <a:rPr lang="en-US" altLang="zh-CN" sz="1000" smtClean="0">
                <a:latin typeface="Arial" pitchFamily="34" charset="0"/>
              </a:rPr>
              <a:t>Zi gBe e </a:t>
            </a:r>
            <a:r>
              <a:rPr lang="zh-CN" altLang="en-US" sz="1000" smtClean="0">
                <a:latin typeface="Arial" pitchFamily="34" charset="0"/>
              </a:rPr>
              <a:t>每个网络模块射频前端的数据传输速率</a:t>
            </a:r>
            <a:r>
              <a:rPr lang="en-US" altLang="zh-CN" sz="1000" smtClean="0">
                <a:latin typeface="Arial" pitchFamily="34" charset="0"/>
              </a:rPr>
              <a:t>250K</a:t>
            </a:r>
          </a:p>
          <a:p>
            <a:pPr eaLnBrk="1" hangingPunct="1"/>
            <a:r>
              <a:rPr lang="en-US" altLang="zh-CN" sz="1000" smtClean="0">
                <a:latin typeface="Arial" pitchFamily="34" charset="0"/>
              </a:rPr>
              <a:t/>
            </a:r>
            <a:br>
              <a:rPr lang="en-US" altLang="zh-CN" sz="1000" smtClean="0">
                <a:latin typeface="Arial" pitchFamily="34" charset="0"/>
              </a:rPr>
            </a:br>
            <a:r>
              <a:rPr lang="en-US" altLang="zh-CN" sz="1000" smtClean="0">
                <a:latin typeface="Arial" pitchFamily="34" charset="0"/>
              </a:rPr>
              <a:t>2.2.4G</a:t>
            </a:r>
            <a:r>
              <a:rPr lang="zh-CN" altLang="en-US" sz="1000" smtClean="0">
                <a:latin typeface="Arial" pitchFamily="34" charset="0"/>
              </a:rPr>
              <a:t>免费频段是什么意思</a:t>
            </a:r>
            <a:r>
              <a:rPr lang="en-US" altLang="zh-CN" sz="1000" smtClean="0">
                <a:latin typeface="Arial" pitchFamily="34" charset="0"/>
              </a:rPr>
              <a:t>?</a:t>
            </a:r>
            <a:br>
              <a:rPr lang="en-US" altLang="zh-CN" sz="1000" smtClean="0">
                <a:latin typeface="Arial" pitchFamily="34" charset="0"/>
              </a:rPr>
            </a:br>
            <a:r>
              <a:rPr lang="zh-CN" altLang="en-US" sz="1000" smtClean="0">
                <a:latin typeface="Arial" pitchFamily="34" charset="0"/>
              </a:rPr>
              <a:t>免费频段， 是指各个国家根据各自的实际情况，并考虑尽可能与世界其他国家规定的一致性， 而划分出来的一个频段， 专门用于工业， 医疗以及科学研究使用（ </a:t>
            </a:r>
            <a:r>
              <a:rPr lang="en-US" altLang="zh-CN" sz="1000" smtClean="0">
                <a:latin typeface="Arial" pitchFamily="34" charset="0"/>
              </a:rPr>
              <a:t>ISM</a:t>
            </a:r>
            <a:r>
              <a:rPr lang="zh-CN" altLang="en-US" sz="1000" smtClean="0">
                <a:latin typeface="Arial" pitchFamily="34" charset="0"/>
              </a:rPr>
              <a:t>频段） ， 不需申请而可以免费使用的频段。我们国家的</a:t>
            </a:r>
            <a:r>
              <a:rPr lang="en-US" altLang="zh-CN" sz="1000" smtClean="0">
                <a:latin typeface="Arial" pitchFamily="34" charset="0"/>
              </a:rPr>
              <a:t>2.4G</a:t>
            </a:r>
            <a:r>
              <a:rPr lang="zh-CN" altLang="en-US" sz="1000" smtClean="0">
                <a:latin typeface="Arial" pitchFamily="34" charset="0"/>
              </a:rPr>
              <a:t>频段， 就是这样一个频段。然而，为了保证大家都可以合理使用，国家对该频段内的无线收发设备， 在不同环境下的使用功率做了相应的限制。例如在城市环境下，发射功率不能超过</a:t>
            </a:r>
            <a:r>
              <a:rPr lang="en-US" altLang="zh-CN" sz="1000" smtClean="0">
                <a:latin typeface="Arial" pitchFamily="34" charset="0"/>
              </a:rPr>
              <a:t>100mW</a:t>
            </a:r>
            <a:r>
              <a:rPr lang="zh-CN" altLang="en-US" sz="1000" smtClean="0">
                <a:latin typeface="Arial" pitchFamily="34" charset="0"/>
              </a:rPr>
              <a:t>。</a:t>
            </a:r>
          </a:p>
          <a:p>
            <a:pPr eaLnBrk="1" hangingPunct="1"/>
            <a:r>
              <a:rPr lang="zh-CN" altLang="en-US" sz="1000" smtClean="0">
                <a:latin typeface="Arial" pitchFamily="34" charset="0"/>
              </a:rPr>
              <a:t/>
            </a:r>
            <a:br>
              <a:rPr lang="zh-CN" altLang="en-US" sz="1000" smtClean="0">
                <a:latin typeface="Arial" pitchFamily="34" charset="0"/>
              </a:rPr>
            </a:br>
            <a:r>
              <a:rPr lang="en-US" altLang="zh-CN" sz="1000" smtClean="0">
                <a:latin typeface="Arial" pitchFamily="34" charset="0"/>
              </a:rPr>
              <a:t>3.ZigBee</a:t>
            </a:r>
            <a:r>
              <a:rPr lang="zh-CN" altLang="en-US" sz="1000" smtClean="0">
                <a:latin typeface="Arial" pitchFamily="34" charset="0"/>
              </a:rPr>
              <a:t>如何解决远距离通讯</a:t>
            </a:r>
            <a:r>
              <a:rPr lang="en-US" altLang="zh-CN" sz="1000" smtClean="0">
                <a:latin typeface="Arial" pitchFamily="34" charset="0"/>
              </a:rPr>
              <a:t>?</a:t>
            </a:r>
            <a:br>
              <a:rPr lang="en-US" altLang="zh-CN" sz="1000" smtClean="0">
                <a:latin typeface="Arial" pitchFamily="34" charset="0"/>
              </a:rPr>
            </a:br>
            <a:r>
              <a:rPr lang="zh-CN" altLang="en-US" sz="1000" smtClean="0">
                <a:latin typeface="Arial" pitchFamily="34" charset="0"/>
              </a:rPr>
              <a:t>对于单个</a:t>
            </a:r>
            <a:r>
              <a:rPr lang="en-US" altLang="zh-CN" sz="1000" smtClean="0">
                <a:latin typeface="Arial" pitchFamily="34" charset="0"/>
              </a:rPr>
              <a:t>ZigBee</a:t>
            </a:r>
            <a:r>
              <a:rPr lang="zh-CN" altLang="en-US" sz="1000" smtClean="0">
                <a:latin typeface="Arial" pitchFamily="34" charset="0"/>
              </a:rPr>
              <a:t>节点可以通过增加发射功率提高通讯距离， 但是越高的发射功率意味着越高的功耗， 而且国家无委会也对功率有一定的限制。那么在合理的发射功率范围内可以通过增加网络节点的数量来解决</a:t>
            </a:r>
            <a:r>
              <a:rPr lang="en-US" altLang="zh-CN" sz="1000" smtClean="0">
                <a:latin typeface="Arial" pitchFamily="34" charset="0"/>
              </a:rPr>
              <a:t>ZigBee</a:t>
            </a:r>
            <a:r>
              <a:rPr lang="zh-CN" altLang="en-US" sz="1000" smtClean="0">
                <a:latin typeface="Arial" pitchFamily="34" charset="0"/>
              </a:rPr>
              <a:t>网络远距离通讯的问题。</a:t>
            </a:r>
          </a:p>
          <a:p>
            <a:pPr eaLnBrk="1" hangingPunct="1"/>
            <a:r>
              <a:rPr lang="zh-CN" altLang="en-US" sz="1000" smtClean="0">
                <a:latin typeface="Arial" pitchFamily="34" charset="0"/>
              </a:rPr>
              <a:t/>
            </a:r>
            <a:br>
              <a:rPr lang="zh-CN" altLang="en-US" sz="1000" smtClean="0">
                <a:latin typeface="Arial" pitchFamily="34" charset="0"/>
              </a:rPr>
            </a:br>
            <a:r>
              <a:rPr lang="en-US" altLang="zh-CN" sz="1000" smtClean="0">
                <a:latin typeface="Arial" pitchFamily="34" charset="0"/>
              </a:rPr>
              <a:t>4.ZigBee</a:t>
            </a:r>
            <a:r>
              <a:rPr lang="zh-CN" altLang="en-US" sz="1000" smtClean="0">
                <a:latin typeface="Arial" pitchFamily="34" charset="0"/>
              </a:rPr>
              <a:t>技术如何结合其他无线或者有线网络实现远距离遥测遥控</a:t>
            </a:r>
            <a:r>
              <a:rPr lang="en-US" altLang="zh-CN" sz="1000" smtClean="0">
                <a:latin typeface="Arial" pitchFamily="34" charset="0"/>
              </a:rPr>
              <a:t>?</a:t>
            </a:r>
            <a:br>
              <a:rPr lang="en-US" altLang="zh-CN" sz="1000" smtClean="0">
                <a:latin typeface="Arial" pitchFamily="34" charset="0"/>
              </a:rPr>
            </a:br>
            <a:r>
              <a:rPr lang="en-US" altLang="zh-CN" sz="1000" smtClean="0">
                <a:latin typeface="Arial" pitchFamily="34" charset="0"/>
              </a:rPr>
              <a:t>Zigbee </a:t>
            </a:r>
            <a:r>
              <a:rPr lang="zh-CN" altLang="en-US" sz="1000" smtClean="0">
                <a:latin typeface="Arial" pitchFamily="34" charset="0"/>
              </a:rPr>
              <a:t>网络还可以通过接口卡等多种方式，与互联网，</a:t>
            </a:r>
            <a:r>
              <a:rPr lang="en-US" altLang="zh-CN" sz="1000" smtClean="0">
                <a:latin typeface="Arial" pitchFamily="34" charset="0"/>
              </a:rPr>
              <a:t>GPRS</a:t>
            </a:r>
            <a:r>
              <a:rPr lang="zh-CN" altLang="en-US" sz="1000" smtClean="0">
                <a:latin typeface="Arial" pitchFamily="34" charset="0"/>
              </a:rPr>
              <a:t>网</a:t>
            </a:r>
            <a:r>
              <a:rPr lang="en-US" altLang="zh-CN" sz="1000" smtClean="0">
                <a:latin typeface="Arial" pitchFamily="34" charset="0"/>
              </a:rPr>
              <a:t>,CDMA1x </a:t>
            </a:r>
            <a:r>
              <a:rPr lang="zh-CN" altLang="en-US" sz="1000" smtClean="0">
                <a:latin typeface="Arial" pitchFamily="34" charset="0"/>
              </a:rPr>
              <a:t>网以及其它通信系统线连接， 从而实现远程操控。你也可以通过其它网络，将两个或多个局部</a:t>
            </a:r>
            <a:r>
              <a:rPr lang="en-US" altLang="zh-CN" sz="1000" smtClean="0">
                <a:latin typeface="Arial" pitchFamily="34" charset="0"/>
              </a:rPr>
              <a:t>Zigbee </a:t>
            </a:r>
            <a:r>
              <a:rPr lang="zh-CN" altLang="en-US" sz="1000" smtClean="0">
                <a:latin typeface="Arial" pitchFamily="34" charset="0"/>
              </a:rPr>
              <a:t>网络连接在一起。</a:t>
            </a:r>
          </a:p>
          <a:p>
            <a:pPr eaLnBrk="1" hangingPunct="1"/>
            <a:r>
              <a:rPr lang="zh-CN" altLang="en-US" sz="1000" smtClean="0">
                <a:latin typeface="Arial" pitchFamily="34" charset="0"/>
              </a:rPr>
              <a:t/>
            </a:r>
            <a:br>
              <a:rPr lang="zh-CN" altLang="en-US" sz="1000" smtClean="0">
                <a:latin typeface="Arial" pitchFamily="34" charset="0"/>
              </a:rPr>
            </a:br>
            <a:r>
              <a:rPr lang="en-US" altLang="zh-CN" sz="1000" smtClean="0">
                <a:latin typeface="Arial" pitchFamily="34" charset="0"/>
              </a:rPr>
              <a:t>5.ZigBee</a:t>
            </a:r>
            <a:r>
              <a:rPr lang="zh-CN" altLang="en-US" sz="1000" smtClean="0">
                <a:latin typeface="Arial" pitchFamily="34" charset="0"/>
              </a:rPr>
              <a:t>如何保证抗干扰性和保密性</a:t>
            </a:r>
            <a:r>
              <a:rPr lang="en-US" altLang="zh-CN" sz="1000" smtClean="0">
                <a:latin typeface="Arial" pitchFamily="34" charset="0"/>
              </a:rPr>
              <a:t>?</a:t>
            </a:r>
            <a:br>
              <a:rPr lang="en-US" altLang="zh-CN" sz="1000" smtClean="0">
                <a:latin typeface="Arial" pitchFamily="34" charset="0"/>
              </a:rPr>
            </a:br>
            <a:r>
              <a:rPr lang="zh-CN" altLang="en-US" sz="1000" smtClean="0">
                <a:latin typeface="Arial" pitchFamily="34" charset="0"/>
              </a:rPr>
              <a:t>采用高的抗干扰性能的直序扩频通信方式</a:t>
            </a:r>
            <a:r>
              <a:rPr lang="en-US" altLang="zh-CN" sz="1000" smtClean="0">
                <a:latin typeface="Arial" pitchFamily="34" charset="0"/>
              </a:rPr>
              <a:t>(DSSS)</a:t>
            </a:r>
            <a:r>
              <a:rPr lang="zh-CN" altLang="en-US" sz="1000" smtClean="0">
                <a:latin typeface="Arial" pitchFamily="34" charset="0"/>
              </a:rPr>
              <a:t>，</a:t>
            </a:r>
            <a:br>
              <a:rPr lang="zh-CN" altLang="en-US" sz="1000" smtClean="0">
                <a:latin typeface="Arial" pitchFamily="34" charset="0"/>
              </a:rPr>
            </a:br>
            <a:r>
              <a:rPr lang="en-US" altLang="zh-CN" sz="1000" smtClean="0">
                <a:latin typeface="Arial" pitchFamily="34" charset="0"/>
              </a:rPr>
              <a:t>64</a:t>
            </a:r>
            <a:r>
              <a:rPr lang="zh-CN" altLang="en-US" sz="1000" smtClean="0">
                <a:latin typeface="Arial" pitchFamily="34" charset="0"/>
              </a:rPr>
              <a:t>位出厂编号和支持</a:t>
            </a:r>
            <a:r>
              <a:rPr lang="en-US" altLang="zh-CN" sz="1000" smtClean="0">
                <a:latin typeface="Arial" pitchFamily="34" charset="0"/>
              </a:rPr>
              <a:t>AES-128</a:t>
            </a:r>
            <a:r>
              <a:rPr lang="zh-CN" altLang="en-US" sz="1000" smtClean="0">
                <a:latin typeface="Arial" pitchFamily="34" charset="0"/>
              </a:rPr>
              <a:t>加密。</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ln/>
        </p:spPr>
      </p:sp>
      <p:sp>
        <p:nvSpPr>
          <p:cNvPr id="3" name="备注占位符 2"/>
          <p:cNvSpPr>
            <a:spLocks noGrp="1"/>
          </p:cNvSpPr>
          <p:nvPr>
            <p:ph type="body" idx="1"/>
          </p:nvPr>
        </p:nvSpPr>
        <p:spPr/>
        <p:txBody>
          <a:bodyPr>
            <a:normAutofit fontScale="85000" lnSpcReduction="20000"/>
          </a:bodyPr>
          <a:lstStyle/>
          <a:p>
            <a:pPr>
              <a:defRPr/>
            </a:pPr>
            <a:r>
              <a:rPr lang="en-US" altLang="zh-CN" dirty="0" err="1" smtClean="0"/>
              <a:t>ZigBee</a:t>
            </a:r>
            <a:r>
              <a:rPr lang="zh-CN" altLang="en-US" dirty="0" smtClean="0"/>
              <a:t>标准网络定义了三种类型（</a:t>
            </a:r>
            <a:r>
              <a:rPr lang="en-US" altLang="zh-CN" dirty="0" err="1" smtClean="0"/>
              <a:t>ZigBeedevice</a:t>
            </a:r>
            <a:r>
              <a:rPr lang="en-US" altLang="zh-CN" dirty="0" smtClean="0"/>
              <a:t> type</a:t>
            </a:r>
            <a:r>
              <a:rPr lang="zh-CN" altLang="en-US" dirty="0" smtClean="0"/>
              <a:t>），对这三种角色的行为的说明，是了解整个协议栈运作的很好切入点。</a:t>
            </a:r>
          </a:p>
          <a:p>
            <a:pPr lvl="1">
              <a:defRPr/>
            </a:pPr>
            <a:r>
              <a:rPr lang="zh-CN" altLang="en-US" b="1" dirty="0" smtClean="0"/>
              <a:t>角色介绍</a:t>
            </a:r>
          </a:p>
          <a:p>
            <a:pPr>
              <a:defRPr/>
            </a:pPr>
            <a:r>
              <a:rPr lang="zh-CN" altLang="en-US" dirty="0" smtClean="0"/>
              <a:t>在</a:t>
            </a:r>
            <a:r>
              <a:rPr lang="en-US" altLang="zh-CN" dirty="0" err="1" smtClean="0"/>
              <a:t>zigbee</a:t>
            </a:r>
            <a:r>
              <a:rPr lang="zh-CN" altLang="en-US" dirty="0" smtClean="0"/>
              <a:t>网络中，不同的节点有不同的分工，根据其工作特性，可以分为以下几类：</a:t>
            </a:r>
          </a:p>
          <a:p>
            <a:pPr>
              <a:defRPr/>
            </a:pPr>
            <a:r>
              <a:rPr lang="zh-CN" altLang="en-US" dirty="0" smtClean="0"/>
              <a:t>协调者（</a:t>
            </a:r>
            <a:r>
              <a:rPr lang="en-US" altLang="zh-CN" dirty="0" smtClean="0"/>
              <a:t>Coordinator</a:t>
            </a:r>
            <a:r>
              <a:rPr lang="zh-CN" altLang="en-US" dirty="0" smtClean="0"/>
              <a:t>）：它是一个</a:t>
            </a:r>
            <a:r>
              <a:rPr lang="en-US" altLang="zh-CN" dirty="0" smtClean="0"/>
              <a:t>FFD</a:t>
            </a:r>
            <a:r>
              <a:rPr lang="zh-CN" altLang="en-US" dirty="0" smtClean="0"/>
              <a:t>节点，负责整个网络的管理工作。每个网络中有只有一个协调者。它具有以下几个功能：</a:t>
            </a:r>
          </a:p>
          <a:p>
            <a:pPr>
              <a:defRPr/>
            </a:pPr>
            <a:r>
              <a:rPr lang="zh-CN" altLang="en-US" dirty="0" smtClean="0"/>
              <a:t>选择所用网络的信道；</a:t>
            </a:r>
          </a:p>
          <a:p>
            <a:pPr>
              <a:defRPr/>
            </a:pPr>
            <a:r>
              <a:rPr lang="zh-CN" altLang="en-US" dirty="0" smtClean="0"/>
              <a:t>从协调者开始，启动网络；</a:t>
            </a:r>
          </a:p>
          <a:p>
            <a:pPr>
              <a:defRPr/>
            </a:pPr>
            <a:r>
              <a:rPr lang="zh-CN" altLang="en-US" dirty="0" smtClean="0"/>
              <a:t>分派网络地址；</a:t>
            </a:r>
          </a:p>
          <a:p>
            <a:pPr>
              <a:defRPr/>
            </a:pPr>
            <a:r>
              <a:rPr lang="zh-CN" altLang="en-US" dirty="0" smtClean="0"/>
              <a:t>允许其他设备加入或者退出其网络；</a:t>
            </a:r>
          </a:p>
          <a:p>
            <a:pPr>
              <a:defRPr/>
            </a:pPr>
            <a:r>
              <a:rPr lang="zh-CN" altLang="en-US" dirty="0" smtClean="0"/>
              <a:t>保存邻接表和路由信息；</a:t>
            </a:r>
          </a:p>
          <a:p>
            <a:pPr>
              <a:defRPr/>
            </a:pPr>
            <a:r>
              <a:rPr lang="zh-CN" altLang="en-US" dirty="0" smtClean="0"/>
              <a:t>传输应用数据包；</a:t>
            </a:r>
          </a:p>
          <a:p>
            <a:pPr>
              <a:defRPr/>
            </a:pPr>
            <a:r>
              <a:rPr lang="zh-CN" altLang="en-US" dirty="0" smtClean="0"/>
              <a:t>路由节点（</a:t>
            </a:r>
            <a:r>
              <a:rPr lang="en-US" altLang="zh-CN" dirty="0" smtClean="0"/>
              <a:t>rooter</a:t>
            </a:r>
            <a:r>
              <a:rPr lang="zh-CN" altLang="en-US" dirty="0" smtClean="0"/>
              <a:t>）：它是一个</a:t>
            </a:r>
            <a:r>
              <a:rPr lang="en-US" altLang="zh-CN" dirty="0" smtClean="0"/>
              <a:t>FFD</a:t>
            </a:r>
            <a:r>
              <a:rPr lang="zh-CN" altLang="en-US" dirty="0" smtClean="0"/>
              <a:t>节点，一般被应用于树形或者</a:t>
            </a:r>
            <a:r>
              <a:rPr lang="en-US" altLang="zh-CN" dirty="0" smtClean="0"/>
              <a:t>Mesh</a:t>
            </a:r>
            <a:r>
              <a:rPr lang="zh-CN" altLang="en-US" dirty="0" smtClean="0"/>
              <a:t>拓扑结构中扩大网络覆盖量。它用于去找到从源点到终点的一条最佳路径来传输信息。路由节点除了不能建立网络之外，和协调者相比较类似。</a:t>
            </a:r>
          </a:p>
          <a:p>
            <a:pPr>
              <a:defRPr/>
            </a:pPr>
            <a:r>
              <a:rPr lang="zh-CN" altLang="en-US" dirty="0" smtClean="0"/>
              <a:t>终端设备（</a:t>
            </a:r>
            <a:r>
              <a:rPr lang="en-US" altLang="zh-CN" dirty="0" err="1" smtClean="0"/>
              <a:t>Enddivice</a:t>
            </a:r>
            <a:r>
              <a:rPr lang="zh-CN" altLang="en-US" dirty="0" smtClean="0"/>
              <a:t>）：它是一个</a:t>
            </a:r>
            <a:r>
              <a:rPr lang="en-US" altLang="zh-CN" dirty="0" smtClean="0"/>
              <a:t>RFD</a:t>
            </a:r>
            <a:r>
              <a:rPr lang="zh-CN" altLang="en-US" dirty="0" smtClean="0"/>
              <a:t>节点，被用于连接到路由节点或者协调者。终端节点完成以下</a:t>
            </a:r>
            <a:r>
              <a:rPr lang="en-US" altLang="zh-CN" dirty="0" smtClean="0"/>
              <a:t>2</a:t>
            </a:r>
            <a:r>
              <a:rPr lang="zh-CN" altLang="en-US" dirty="0" smtClean="0"/>
              <a:t>个任务：</a:t>
            </a:r>
          </a:p>
          <a:p>
            <a:pPr>
              <a:defRPr/>
            </a:pPr>
            <a:r>
              <a:rPr lang="zh-CN" altLang="en-US" dirty="0" smtClean="0"/>
              <a:t>加入或者离开网络；</a:t>
            </a:r>
          </a:p>
          <a:p>
            <a:pPr>
              <a:defRPr/>
            </a:pPr>
            <a:r>
              <a:rPr lang="zh-CN" altLang="en-US" dirty="0" smtClean="0"/>
              <a:t>传输应用数据包；</a:t>
            </a:r>
          </a:p>
          <a:p>
            <a:pPr>
              <a:defRPr/>
            </a:pPr>
            <a:r>
              <a:rPr lang="en-US" altLang="zh-CN" dirty="0" err="1" smtClean="0"/>
              <a:t>Zigbee</a:t>
            </a:r>
            <a:r>
              <a:rPr lang="zh-CN" altLang="en-US" dirty="0" smtClean="0"/>
              <a:t>信任中心（</a:t>
            </a:r>
            <a:r>
              <a:rPr lang="en-US" altLang="zh-CN" dirty="0" err="1" smtClean="0"/>
              <a:t>ZigBeetrust</a:t>
            </a:r>
            <a:r>
              <a:rPr lang="en-US" altLang="zh-CN" dirty="0" smtClean="0"/>
              <a:t> centre</a:t>
            </a:r>
            <a:r>
              <a:rPr lang="zh-CN" altLang="en-US" dirty="0" smtClean="0"/>
              <a:t>）：它提供安全管理、安全密钥分配和设备认证。</a:t>
            </a:r>
          </a:p>
          <a:p>
            <a:pPr>
              <a:defRPr/>
            </a:pPr>
            <a:r>
              <a:rPr lang="zh-CN" altLang="en-US" dirty="0" smtClean="0"/>
              <a:t>网关（</a:t>
            </a:r>
            <a:r>
              <a:rPr lang="en-US" altLang="zh-CN" dirty="0" err="1" smtClean="0"/>
              <a:t>ZigbeeGateway</a:t>
            </a:r>
            <a:r>
              <a:rPr lang="zh-CN" altLang="en-US" dirty="0" smtClean="0"/>
              <a:t>）：连接</a:t>
            </a:r>
            <a:r>
              <a:rPr lang="en-US" altLang="zh-CN" dirty="0" err="1" smtClean="0"/>
              <a:t>zigbee</a:t>
            </a:r>
            <a:r>
              <a:rPr lang="zh-CN" altLang="en-US" dirty="0" smtClean="0"/>
              <a:t>网络和其他网络，例如局域网。</a:t>
            </a:r>
          </a:p>
          <a:p>
            <a:pPr lvl="1">
              <a:defRPr/>
            </a:pPr>
            <a:r>
              <a:rPr lang="zh-CN" altLang="en-US" b="1" dirty="0" smtClean="0"/>
              <a:t>网络拓扑</a:t>
            </a:r>
          </a:p>
          <a:p>
            <a:pPr>
              <a:defRPr/>
            </a:pPr>
            <a:r>
              <a:rPr lang="en-US" altLang="zh-CN" dirty="0" err="1" smtClean="0"/>
              <a:t>ZigBee</a:t>
            </a:r>
            <a:r>
              <a:rPr lang="zh-CN" altLang="en-US" dirty="0" smtClean="0"/>
              <a:t>网络有以下三种组网方式，星型网、簇型网和网状网。其中红色和蓝色的节点（路由节点和协调员节点）才具有转发功能，由他们构建网络框架。</a:t>
            </a:r>
          </a:p>
          <a:p>
            <a:pPr>
              <a:defRPr/>
            </a:pPr>
            <a:endParaRPr lang="zh-CN" altLang="en-US" dirty="0"/>
          </a:p>
        </p:txBody>
      </p:sp>
      <p:sp>
        <p:nvSpPr>
          <p:cNvPr id="6042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18B8BE91-A7E7-4F10-8CA8-3D2768B572C5}" type="slidenum">
              <a:rPr lang="en-US" altLang="zh-CN" smtClean="0"/>
              <a:pPr eaLnBrk="1" hangingPunct="1"/>
              <a:t>52</a:t>
            </a:fld>
            <a:endParaRPr lang="en-US" altLang="zh-CN"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幻灯片图像占位符 1"/>
          <p:cNvSpPr>
            <a:spLocks noGrp="1" noRot="1" noChangeAspect="1" noTextEdit="1"/>
          </p:cNvSpPr>
          <p:nvPr>
            <p:ph type="sldImg"/>
          </p:nvPr>
        </p:nvSpPr>
        <p:spPr>
          <a:ln/>
        </p:spPr>
      </p:sp>
      <p:sp>
        <p:nvSpPr>
          <p:cNvPr id="9318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
        <p:nvSpPr>
          <p:cNvPr id="9318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9A50FFB0-48E7-474E-8B24-56358700BDB1}" type="slidenum">
              <a:rPr lang="en-US" altLang="zh-CN" smtClean="0"/>
              <a:pPr eaLnBrk="1" hangingPunct="1"/>
              <a:t>55</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050" name="Freeform 7"/>
          <p:cNvSpPr/>
          <p:nvPr/>
        </p:nvSpPr>
        <p:spPr>
          <a:xfrm>
            <a:off x="609600" y="1219200"/>
            <a:ext cx="7924800" cy="914400"/>
          </a:xfrm>
          <a:custGeom>
            <a:avLst/>
            <a:gdLst/>
            <a:ahLst/>
            <a:cxnLst>
              <a:cxn ang="0">
                <a:pos x="0" y="1000"/>
              </a:cxn>
              <a:cxn ang="0">
                <a:pos x="0" y="0"/>
              </a:cxn>
              <a:cxn ang="0">
                <a:pos x="1000" y="0"/>
              </a:cxn>
            </a:cxnLst>
            <a:rect l="0" t="0" r="0" b="0"/>
            <a:pathLst>
              <a:path w="1000" h="1000">
                <a:moveTo>
                  <a:pt x="0" y="1000"/>
                </a:moveTo>
                <a:lnTo>
                  <a:pt x="0" y="0"/>
                </a:lnTo>
                <a:lnTo>
                  <a:pt x="1000" y="0"/>
                </a:lnTo>
              </a:path>
            </a:pathLst>
          </a:custGeom>
          <a:noFill/>
          <a:ln w="25400" cap="flat" cmpd="sng">
            <a:solidFill>
              <a:schemeClr val="accent1"/>
            </a:solidFill>
            <a:prstDash val="solid"/>
            <a:miter/>
            <a:headEnd type="none" w="med" len="med"/>
            <a:tailEnd type="none" w="med" len="med"/>
          </a:ln>
        </p:spPr>
        <p:txBody>
          <a:bodyPr/>
          <a:lstStyle/>
          <a:p>
            <a:endParaRPr lang="zh-CN" altLang="en-US"/>
          </a:p>
        </p:txBody>
      </p:sp>
      <p:sp>
        <p:nvSpPr>
          <p:cNvPr id="2051" name="Line 8"/>
          <p:cNvSpPr/>
          <p:nvPr/>
        </p:nvSpPr>
        <p:spPr>
          <a:xfrm>
            <a:off x="1981200" y="3962400"/>
            <a:ext cx="6511925" cy="0"/>
          </a:xfrm>
          <a:prstGeom prst="line">
            <a:avLst/>
          </a:prstGeom>
          <a:ln w="19050" cap="flat" cmpd="sng">
            <a:solidFill>
              <a:schemeClr val="accent1"/>
            </a:solidFill>
            <a:prstDash val="solid"/>
            <a:round/>
            <a:headEnd type="none" w="med" len="med"/>
            <a:tailEnd type="none" w="med" len="med"/>
          </a:ln>
        </p:spPr>
        <p:txBody>
          <a:bodyPr anchor="t"/>
          <a:lstStyle/>
          <a:p>
            <a:pPr lvl="0"/>
            <a:endParaRPr lang="zh-CN" altLang="en-US">
              <a:latin typeface="Arial" panose="020B0604020202020204" pitchFamily="34" charset="0"/>
              <a:ea typeface="宋体" panose="02010600030101010101" pitchFamily="2" charset="-122"/>
            </a:endParaRPr>
          </a:p>
        </p:txBody>
      </p:sp>
      <p:sp>
        <p:nvSpPr>
          <p:cNvPr id="29698" name="Rectangle 2"/>
          <p:cNvSpPr>
            <a:spLocks noGrp="1" noChangeArrowheads="1"/>
          </p:cNvSpPr>
          <p:nvPr>
            <p:ph type="ctrTitle"/>
          </p:nvPr>
        </p:nvSpPr>
        <p:spPr>
          <a:xfrm>
            <a:off x="914400" y="1524000"/>
            <a:ext cx="7623175" cy="1752600"/>
          </a:xfrm>
        </p:spPr>
        <p:txBody>
          <a:bodyPr/>
          <a:lstStyle>
            <a:lvl1pPr>
              <a:defRPr sz="5000"/>
            </a:lvl1pPr>
          </a:lstStyle>
          <a:p>
            <a:pPr fontAlgn="base"/>
            <a:r>
              <a:rPr lang="zh-CN" altLang="en-US" strike="noStrike" noProof="1" smtClean="0"/>
              <a:t>单击此处编辑母版标题样式</a:t>
            </a:r>
            <a:endParaRPr lang="zh-CN" altLang="en-US" strike="noStrike" noProof="1"/>
          </a:p>
        </p:txBody>
      </p:sp>
      <p:sp>
        <p:nvSpPr>
          <p:cNvPr id="29699" name="Rectangle 3"/>
          <p:cNvSpPr>
            <a:spLocks noGrp="1" noChangeArrowheads="1"/>
          </p:cNvSpPr>
          <p:nvPr>
            <p:ph type="subTitle" idx="1"/>
          </p:nvPr>
        </p:nvSpPr>
        <p:spPr>
          <a:xfrm>
            <a:off x="1981200" y="3962400"/>
            <a:ext cx="6553200" cy="1752600"/>
          </a:xfrm>
        </p:spPr>
        <p:txBody>
          <a:bodyPr/>
          <a:lstStyle>
            <a:lvl1pPr marL="0" indent="0">
              <a:buFont typeface="Wingdings" panose="05000000000000000000" pitchFamily="2" charset="2"/>
              <a:buNone/>
              <a:defRPr sz="2800"/>
            </a:lvl1pPr>
          </a:lstStyle>
          <a:p>
            <a:pPr fontAlgn="base"/>
            <a:r>
              <a:rPr lang="zh-CN" altLang="en-US" strike="noStrike" noProof="1" smtClean="0"/>
              <a:t>单击此处编辑母版副标题样式</a:t>
            </a:r>
            <a:endParaRPr lang="zh-CN" altLang="en-US" strike="noStrike" noProof="1"/>
          </a:p>
        </p:txBody>
      </p:sp>
      <p:sp>
        <p:nvSpPr>
          <p:cNvPr id="29700" name="Rectangle 4"/>
          <p:cNvSpPr>
            <a:spLocks noGrp="1" noChangeArrowheads="1"/>
          </p:cNvSpPr>
          <p:nvPr>
            <p:ph type="dt" sz="half" idx="2"/>
          </p:nvPr>
        </p:nvSpPr>
        <p:spPr>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37690CB0-3BA7-4B7A-9A43-3904F46241E2}" type="datetime2">
              <a:rPr lang="zh-CN" altLang="en-US" smtClean="0"/>
              <a:t>2018年7月3日</a:t>
            </a:fld>
            <a:endParaRPr lang="en-US" altLang="zh-CN" dirty="0"/>
          </a:p>
        </p:txBody>
      </p:sp>
      <p:sp>
        <p:nvSpPr>
          <p:cNvPr id="29701" name="Rectangle 5"/>
          <p:cNvSpPr>
            <a:spLocks noGrp="1" noChangeArrowheads="1"/>
          </p:cNvSpPr>
          <p:nvPr>
            <p:ph type="ftr" sz="quarter" idx="3"/>
          </p:nvPr>
        </p:nvSpPr>
        <p:spPr>
          <a:xfrm>
            <a:off x="1979613" y="6243638"/>
            <a:ext cx="5761038"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r>
              <a:rPr lang="en-US" altLang="zh-CN" dirty="0" smtClean="0"/>
              <a:t>|</a:t>
            </a:r>
          </a:p>
        </p:txBody>
      </p:sp>
      <p:sp>
        <p:nvSpPr>
          <p:cNvPr id="29702" name="Rectangle 6"/>
          <p:cNvSpPr>
            <a:spLocks noGrp="1" noChangeArrowheads="1"/>
          </p:cNvSpPr>
          <p:nvPr>
            <p:ph type="sldNum" sz="quarter" idx="4"/>
          </p:nvPr>
        </p:nvSpPr>
        <p:spPr>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80084447-99C3-406B-8252-0DE4F691B7B8}" type="slidenum">
              <a:rPr lang="en-US" altLang="zh-CN" smtClean="0"/>
              <a:t>‹#›</a:t>
            </a:fld>
            <a:endParaRPr lang="en-US" altLang="zh-CN" dirty="0"/>
          </a:p>
        </p:txBody>
      </p:sp>
    </p:spTree>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CD04E7F7-D801-453F-A1BE-C13983D86E0A}" type="datetime2">
              <a:rPr lang="zh-CN" altLang="en-US" smtClean="0"/>
              <a:t>2018年7月3日</a:t>
            </a:fld>
            <a:endParaRPr lang="en-US" altLang="zh-CN"/>
          </a:p>
        </p:txBody>
      </p:sp>
      <p:sp>
        <p:nvSpPr>
          <p:cNvPr id="5" name="页脚占位符 4"/>
          <p:cNvSpPr>
            <a:spLocks noGrp="1"/>
          </p:cNvSpPr>
          <p:nvPr>
            <p:ph type="ftr" sz="quarter" idx="11"/>
          </p:nvPr>
        </p:nvSpPr>
        <p:spPr>
          <a:xfrm>
            <a:off x="2411413" y="6248400"/>
            <a:ext cx="5329238"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a:p>
        </p:txBody>
      </p:sp>
      <p:sp>
        <p:nvSpPr>
          <p:cNvPr id="6" name="灯片编号占位符 5"/>
          <p:cNvSpPr>
            <a:spLocks noGrp="1"/>
          </p:cNvSpPr>
          <p:nvPr>
            <p:ph type="sldNum" sz="quarter" idx="12"/>
          </p:nvPr>
        </p:nvSpPr>
        <p:spPr>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6F9EA958-CD70-4A2C-BFA8-AED3B8799EE9}" type="slidenum">
              <a:rPr lang="en-US" altLang="zh-CN"/>
              <a:t>‹#›</a:t>
            </a:fld>
            <a:endParaRPr lang="en-US" altLang="zh-CN"/>
          </a:p>
        </p:txBody>
      </p:sp>
    </p:spTree>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7813"/>
            <a:ext cx="6019800" cy="5853112"/>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ABBE81E9-8965-42B3-8D4D-CC79855E8E54}" type="datetime2">
              <a:rPr lang="zh-CN" altLang="en-US" smtClean="0"/>
              <a:t>2018年7月3日</a:t>
            </a:fld>
            <a:endParaRPr lang="en-US" altLang="zh-CN"/>
          </a:p>
        </p:txBody>
      </p:sp>
      <p:sp>
        <p:nvSpPr>
          <p:cNvPr id="5" name="页脚占位符 4"/>
          <p:cNvSpPr>
            <a:spLocks noGrp="1"/>
          </p:cNvSpPr>
          <p:nvPr>
            <p:ph type="ftr" sz="quarter" idx="11"/>
          </p:nvPr>
        </p:nvSpPr>
        <p:spPr>
          <a:xfrm>
            <a:off x="2411413" y="6248400"/>
            <a:ext cx="5329238"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D3B5142D-38AE-4EE8-8F37-3DA5582FC589}" type="slidenum">
              <a:rPr lang="en-US" altLang="zh-CN"/>
              <a:t>‹#›</a:t>
            </a:fld>
            <a:endParaRPr lang="en-US" altLang="zh-CN"/>
          </a:p>
        </p:txBody>
      </p:sp>
    </p:spTree>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a:xfrm>
            <a:off x="2195513" y="6237288"/>
            <a:ext cx="5400675"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1D884F6B-D068-45E9-B250-41F0C46488DC}" type="slidenum">
              <a:rPr lang="en-US" altLang="zh-CN"/>
              <a:t>‹#›</a:t>
            </a:fld>
            <a:endParaRPr lang="en-US" altLang="zh-CN" dirty="0"/>
          </a:p>
        </p:txBody>
      </p:sp>
    </p:spTree>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7" name="日期占位符 6"/>
          <p:cNvSpPr>
            <a:spLocks noGrp="1"/>
          </p:cNvSpPr>
          <p:nvPr>
            <p:ph type="dt" sz="half" idx="10"/>
          </p:nvPr>
        </p:nvSpPr>
        <p:spPr>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p>
            <a:fld id="{B8C40DAD-E20B-41EC-B788-3EAE527B1E0B}" type="datetime2">
              <a:rPr lang="zh-CN" altLang="en-US" smtClean="0"/>
              <a:t>2018年7月3日</a:t>
            </a:fld>
            <a:endParaRPr lang="en-US" altLang="zh-CN" dirty="0"/>
          </a:p>
        </p:txBody>
      </p:sp>
      <p:sp>
        <p:nvSpPr>
          <p:cNvPr id="8" name="灯片编号占位符 7"/>
          <p:cNvSpPr>
            <a:spLocks noGrp="1"/>
          </p:cNvSpPr>
          <p:nvPr>
            <p:ph type="sldNum" sz="quarter" idx="11"/>
          </p:nvPr>
        </p:nvSpPr>
        <p:spPr>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p>
            <a:fld id="{947CB985-09D2-4724-917F-80B7A7E07E02}" type="slidenum">
              <a:rPr lang="en-US" altLang="zh-CN" smtClean="0"/>
              <a:t>‹#›</a:t>
            </a:fld>
            <a:endParaRPr lang="en-US" altLang="zh-CN"/>
          </a:p>
        </p:txBody>
      </p:sp>
      <p:sp>
        <p:nvSpPr>
          <p:cNvPr id="9" name="页脚占位符 8"/>
          <p:cNvSpPr>
            <a:spLocks noGrp="1"/>
          </p:cNvSpPr>
          <p:nvPr>
            <p:ph type="ftr" sz="quarter" idx="12"/>
          </p:nvPr>
        </p:nvSpPr>
        <p:spPr>
          <a:xfrm>
            <a:off x="2411413" y="6248400"/>
            <a:ext cx="5329238" cy="457200"/>
          </a:xfrm>
          <a:prstGeom prst="rect">
            <a:avLst/>
          </a:prstGeom>
          <a:noFill/>
          <a:ln w="9525">
            <a:noFill/>
            <a:miter lim="800000"/>
          </a:ln>
          <a:effectLst/>
        </p:spPr>
        <p:txBody>
          <a:bodyPr vert="horz" wrap="square" lIns="91440" tIns="45720" rIns="91440" bIns="45720" numCol="1" anchor="b" anchorCtr="0" compatLnSpc="1"/>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r>
              <a:rPr lang="en-US" altLang="zh-CN" dirty="0" smtClean="0"/>
              <a:t>|</a:t>
            </a:r>
            <a:endParaRPr lang="en-US" altLang="zh-CN" dirty="0"/>
          </a:p>
        </p:txBody>
      </p:sp>
    </p:spTree>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1DD04BF8-6477-4AD8-AE76-E862F9A9539D}" type="datetime2">
              <a:rPr lang="zh-CN" altLang="en-US" smtClean="0"/>
              <a:t>2018年7月3日</a:t>
            </a:fld>
            <a:endParaRPr lang="en-US" altLang="zh-CN" dirty="0"/>
          </a:p>
        </p:txBody>
      </p:sp>
      <p:sp>
        <p:nvSpPr>
          <p:cNvPr id="6" name="页脚占位符 5"/>
          <p:cNvSpPr>
            <a:spLocks noGrp="1"/>
          </p:cNvSpPr>
          <p:nvPr>
            <p:ph type="ftr" sz="quarter" idx="11"/>
          </p:nvPr>
        </p:nvSpPr>
        <p:spPr>
          <a:xfrm>
            <a:off x="2411413" y="6248400"/>
            <a:ext cx="5329238"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r>
              <a:rPr lang="en-US" altLang="zh-CN" dirty="0" smtClean="0"/>
              <a:t>|</a:t>
            </a:r>
            <a:endParaRPr lang="en-US" altLang="zh-CN" dirty="0"/>
          </a:p>
        </p:txBody>
      </p:sp>
      <p:sp>
        <p:nvSpPr>
          <p:cNvPr id="7" name="灯片编号占位符 6"/>
          <p:cNvSpPr>
            <a:spLocks noGrp="1"/>
          </p:cNvSpPr>
          <p:nvPr>
            <p:ph type="sldNum" sz="quarter" idx="12"/>
          </p:nvPr>
        </p:nvSpPr>
        <p:spPr>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68BC4EA2-A6CE-4637-87A2-EC07E3DEA922}" type="slidenum">
              <a:rPr lang="en-US" altLang="zh-CN"/>
              <a:t>‹#›</a:t>
            </a:fld>
            <a:endParaRPr lang="en-US" altLang="zh-CN"/>
          </a:p>
        </p:txBody>
      </p:sp>
    </p:spTree>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63398933-8963-4CC0-A2A0-8E94422432E5}" type="datetime2">
              <a:rPr lang="zh-CN" altLang="en-US" smtClean="0"/>
              <a:t>2018年7月3日</a:t>
            </a:fld>
            <a:endParaRPr lang="en-US" altLang="zh-CN" dirty="0"/>
          </a:p>
        </p:txBody>
      </p:sp>
      <p:sp>
        <p:nvSpPr>
          <p:cNvPr id="9" name="灯片编号占位符 8"/>
          <p:cNvSpPr>
            <a:spLocks noGrp="1"/>
          </p:cNvSpPr>
          <p:nvPr>
            <p:ph type="sldNum" sz="quarter" idx="12"/>
          </p:nvPr>
        </p:nvSpPr>
        <p:spPr>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0ABF38D9-BAD1-45FB-9FDB-0A91F1583886}" type="slidenum">
              <a:rPr lang="en-US" altLang="zh-CN"/>
              <a:t>‹#›</a:t>
            </a:fld>
            <a:endParaRPr lang="en-US" altLang="zh-CN"/>
          </a:p>
        </p:txBody>
      </p:sp>
      <p:sp>
        <p:nvSpPr>
          <p:cNvPr id="10" name="页脚占位符 9"/>
          <p:cNvSpPr>
            <a:spLocks noGrp="1"/>
          </p:cNvSpPr>
          <p:nvPr>
            <p:ph type="ftr" sz="quarter" idx="11"/>
          </p:nvPr>
        </p:nvSpPr>
        <p:spPr>
          <a:xfrm>
            <a:off x="2411413" y="6248400"/>
            <a:ext cx="5329238"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r>
              <a:rPr lang="en-US" altLang="zh-CN" dirty="0" smtClean="0"/>
              <a:t>|</a:t>
            </a:r>
            <a:endParaRPr lang="en-US" altLang="zh-CN" dirty="0"/>
          </a:p>
        </p:txBody>
      </p:sp>
    </p:spTree>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D8EFEF0A-1B79-46C8-B089-391695B7BF35}" type="datetime2">
              <a:rPr lang="zh-CN" altLang="en-US" smtClean="0"/>
              <a:t>2018年7月3日</a:t>
            </a:fld>
            <a:endParaRPr lang="en-US" altLang="zh-CN" dirty="0"/>
          </a:p>
        </p:txBody>
      </p:sp>
      <p:sp>
        <p:nvSpPr>
          <p:cNvPr id="4" name="页脚占位符 3"/>
          <p:cNvSpPr>
            <a:spLocks noGrp="1"/>
          </p:cNvSpPr>
          <p:nvPr>
            <p:ph type="ftr" sz="quarter" idx="11"/>
          </p:nvPr>
        </p:nvSpPr>
        <p:spPr>
          <a:xfrm>
            <a:off x="2411413" y="6248400"/>
            <a:ext cx="5329238"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r>
              <a:rPr lang="en-US" altLang="zh-CN" dirty="0" smtClean="0"/>
              <a:t>|</a:t>
            </a:r>
            <a:endParaRPr lang="en-US" altLang="zh-CN" dirty="0"/>
          </a:p>
        </p:txBody>
      </p:sp>
      <p:sp>
        <p:nvSpPr>
          <p:cNvPr id="5" name="灯片编号占位符 4"/>
          <p:cNvSpPr>
            <a:spLocks noGrp="1"/>
          </p:cNvSpPr>
          <p:nvPr>
            <p:ph type="sldNum" sz="quarter" idx="12"/>
          </p:nvPr>
        </p:nvSpPr>
        <p:spPr>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591CC6B2-47BC-4937-A433-8DD3C9320D93}" type="slidenum">
              <a:rPr lang="en-US" altLang="zh-CN"/>
              <a:t>‹#›</a:t>
            </a:fld>
            <a:endParaRPr lang="en-US" altLang="zh-CN"/>
          </a:p>
        </p:txBody>
      </p:sp>
    </p:spTree>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32F955AF-1AF1-446A-8FF6-6D4573D0F8BE}" type="datetime2">
              <a:rPr lang="zh-CN" altLang="en-US" smtClean="0"/>
              <a:t>2018年7月3日</a:t>
            </a:fld>
            <a:endParaRPr lang="en-US" altLang="zh-CN" dirty="0"/>
          </a:p>
        </p:txBody>
      </p:sp>
      <p:sp>
        <p:nvSpPr>
          <p:cNvPr id="3" name="页脚占位符 2"/>
          <p:cNvSpPr>
            <a:spLocks noGrp="1"/>
          </p:cNvSpPr>
          <p:nvPr>
            <p:ph type="ftr" sz="quarter" idx="11"/>
          </p:nvPr>
        </p:nvSpPr>
        <p:spPr>
          <a:xfrm>
            <a:off x="2411413" y="6248400"/>
            <a:ext cx="5329238"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4" name="灯片编号占位符 3"/>
          <p:cNvSpPr>
            <a:spLocks noGrp="1"/>
          </p:cNvSpPr>
          <p:nvPr>
            <p:ph type="sldNum" sz="quarter" idx="12"/>
          </p:nvPr>
        </p:nvSpPr>
        <p:spPr>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2598B621-1CDB-4F7E-B259-2916F1F1F3B3}" type="slidenum">
              <a:rPr lang="en-US" altLang="zh-CN"/>
              <a:t>‹#›</a:t>
            </a:fld>
            <a:endParaRPr lang="en-US" altLang="zh-CN"/>
          </a:p>
        </p:txBody>
      </p:sp>
    </p:spTree>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34504450-0474-4DD3-B169-507782F5A0E4}" type="datetime2">
              <a:rPr lang="zh-CN" altLang="en-US" smtClean="0"/>
              <a:t>2018年7月3日</a:t>
            </a:fld>
            <a:endParaRPr lang="en-US" altLang="zh-CN" dirty="0"/>
          </a:p>
        </p:txBody>
      </p:sp>
      <p:sp>
        <p:nvSpPr>
          <p:cNvPr id="7" name="灯片编号占位符 6"/>
          <p:cNvSpPr>
            <a:spLocks noGrp="1"/>
          </p:cNvSpPr>
          <p:nvPr>
            <p:ph type="sldNum" sz="quarter" idx="12"/>
          </p:nvPr>
        </p:nvSpPr>
        <p:spPr>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1362CF37-0CC3-4895-B3BD-2DC3B191FCB6}" type="slidenum">
              <a:rPr lang="en-US" altLang="zh-CN"/>
              <a:t>‹#›</a:t>
            </a:fld>
            <a:endParaRPr lang="en-US" altLang="zh-CN" dirty="0"/>
          </a:p>
        </p:txBody>
      </p:sp>
      <p:sp>
        <p:nvSpPr>
          <p:cNvPr id="8" name="页脚占位符 7"/>
          <p:cNvSpPr>
            <a:spLocks noGrp="1"/>
          </p:cNvSpPr>
          <p:nvPr>
            <p:ph type="ftr" sz="quarter" idx="11"/>
          </p:nvPr>
        </p:nvSpPr>
        <p:spPr>
          <a:xfrm>
            <a:off x="2411413" y="6248400"/>
            <a:ext cx="5329238"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r>
              <a:rPr lang="en-US" altLang="zh-CN" dirty="0" smtClean="0"/>
              <a:t>|</a:t>
            </a:r>
            <a:endParaRPr lang="en-US" altLang="zh-CN" dirty="0"/>
          </a:p>
        </p:txBody>
      </p:sp>
    </p:spTree>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base"/>
            <a:r>
              <a:rPr lang="zh-CN" altLang="en-US" strike="noStrike" noProof="1" smtClean="0"/>
              <a:t>单击图标添加图片</a:t>
            </a:r>
            <a:endParaRPr lang="zh-CN" altLang="en-US" strike="noStrike" noProof="1"/>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960CA695-0C41-4294-A398-BA94AD508846}" type="datetime2">
              <a:rPr lang="zh-CN" altLang="en-US" smtClean="0"/>
              <a:t>2018年7月3日</a:t>
            </a:fld>
            <a:endParaRPr lang="en-US" altLang="zh-CN" dirty="0"/>
          </a:p>
        </p:txBody>
      </p:sp>
      <p:sp>
        <p:nvSpPr>
          <p:cNvPr id="6" name="页脚占位符 5"/>
          <p:cNvSpPr>
            <a:spLocks noGrp="1"/>
          </p:cNvSpPr>
          <p:nvPr>
            <p:ph type="ftr" sz="quarter" idx="11"/>
          </p:nvPr>
        </p:nvSpPr>
        <p:spPr>
          <a:xfrm>
            <a:off x="2411413" y="6248400"/>
            <a:ext cx="5329238"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r>
              <a:rPr lang="en-US" altLang="zh-CN" dirty="0" smtClean="0"/>
              <a:t>|  </a:t>
            </a:r>
            <a:r>
              <a:rPr lang="zh-CN" altLang="en-US" dirty="0" smtClean="0"/>
              <a:t>梁如军（</a:t>
            </a:r>
            <a:r>
              <a:rPr lang="en-US" altLang="zh-CN" dirty="0" smtClean="0"/>
              <a:t>linuxbooks@126.com</a:t>
            </a:r>
            <a:r>
              <a:rPr lang="zh-CN" altLang="en-US" dirty="0" smtClean="0"/>
              <a:t>）</a:t>
            </a:r>
            <a:r>
              <a:rPr lang="en-US" altLang="zh-CN" dirty="0" smtClean="0"/>
              <a:t>|</a:t>
            </a:r>
            <a:r>
              <a:rPr lang="zh-CN" altLang="en-US" dirty="0" smtClean="0"/>
              <a:t> </a:t>
            </a:r>
            <a:r>
              <a:rPr lang="en-US" altLang="zh-CN" dirty="0" smtClean="0"/>
              <a:t>Creative Commons License</a:t>
            </a:r>
            <a:r>
              <a:rPr lang="zh-CN" altLang="en-US" dirty="0" smtClean="0"/>
              <a:t>（</a:t>
            </a:r>
            <a:r>
              <a:rPr lang="en-US" altLang="zh-CN" dirty="0" smtClean="0"/>
              <a:t>BY-NC-SA</a:t>
            </a:r>
            <a:r>
              <a:rPr lang="zh-CN" altLang="en-US" dirty="0" smtClean="0"/>
              <a:t>）</a:t>
            </a:r>
            <a:r>
              <a:rPr lang="en-US" altLang="zh-CN" dirty="0" smtClean="0"/>
              <a:t>|</a:t>
            </a:r>
            <a:endParaRPr lang="en-US" altLang="zh-CN" dirty="0"/>
          </a:p>
        </p:txBody>
      </p:sp>
      <p:sp>
        <p:nvSpPr>
          <p:cNvPr id="7" name="灯片编号占位符 6"/>
          <p:cNvSpPr>
            <a:spLocks noGrp="1"/>
          </p:cNvSpPr>
          <p:nvPr>
            <p:ph type="sldNum" sz="quarter" idx="12"/>
          </p:nvPr>
        </p:nvSpPr>
        <p:spPr>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a:lvl1pPr>
          </a:lstStyle>
          <a:p>
            <a:fld id="{79E32B07-D652-428D-A8EA-7239BD1CA35B}" type="slidenum">
              <a:rPr lang="en-US" altLang="zh-CN"/>
              <a:t>‹#›</a:t>
            </a:fld>
            <a:endParaRPr lang="en-US" altLang="zh-CN"/>
          </a:p>
        </p:txBody>
      </p:sp>
    </p:spTree>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457200" y="277813"/>
            <a:ext cx="8229600" cy="1139825"/>
          </a:xfrm>
          <a:prstGeom prst="rect">
            <a:avLst/>
          </a:prstGeom>
          <a:noFill/>
          <a:ln w="9525">
            <a:noFill/>
          </a:ln>
        </p:spPr>
        <p:txBody>
          <a:bodyPr vert="horz" wrap="square" lIns="91440" tIns="45720" rIns="91440" bIns="45720" anchor="t"/>
          <a:lstStyle/>
          <a:p>
            <a:pPr lvl="0"/>
            <a:r>
              <a:rPr lang="zh-CN" altLang="en-US"/>
              <a:t>单击此处编辑母版标题样式</a:t>
            </a:r>
          </a:p>
        </p:txBody>
      </p:sp>
      <p:sp>
        <p:nvSpPr>
          <p:cNvPr id="1027" name="Rectangle 3"/>
          <p:cNvSpPr>
            <a:spLocks noGrp="1"/>
          </p:cNvSpPr>
          <p:nvPr>
            <p:ph type="body"/>
          </p:nvPr>
        </p:nvSpPr>
        <p:spPr>
          <a:xfrm>
            <a:off x="457200" y="1600200"/>
            <a:ext cx="8229600" cy="4530725"/>
          </a:xfrm>
          <a:prstGeom prst="rect">
            <a:avLst/>
          </a:prstGeom>
          <a:noFill/>
          <a:ln w="9525">
            <a:noFill/>
          </a:ln>
        </p:spPr>
        <p:txBody>
          <a:bodyPr vert="horz" wrap="square" lIns="91440" tIns="45720" rIns="91440" bIns="45720" anchor="t"/>
          <a:lstStyle/>
          <a:p>
            <a:pPr lvl="0" indent="-342900"/>
            <a:r>
              <a:rPr lang="zh-CN" altLang="en-US" dirty="0"/>
              <a:t>单击此处编辑母版文本样式</a:t>
            </a:r>
          </a:p>
          <a:p>
            <a:pPr lvl="1" indent="-325120"/>
            <a:r>
              <a:rPr lang="zh-CN" altLang="en-US" dirty="0"/>
              <a:t>第二级</a:t>
            </a:r>
          </a:p>
          <a:p>
            <a:pPr lvl="2" indent="-350520"/>
            <a:r>
              <a:rPr lang="zh-CN" altLang="en-US" dirty="0"/>
              <a:t>第三级</a:t>
            </a:r>
          </a:p>
          <a:p>
            <a:pPr lvl="3" indent="-315595"/>
            <a:r>
              <a:rPr lang="zh-CN" altLang="en-US" dirty="0"/>
              <a:t>第四级</a:t>
            </a:r>
          </a:p>
          <a:p>
            <a:pPr lvl="4" indent="-339725"/>
            <a:r>
              <a:rPr lang="zh-CN" altLang="en-US" dirty="0"/>
              <a:t>第五级</a:t>
            </a:r>
          </a:p>
        </p:txBody>
      </p:sp>
      <p:sp>
        <p:nvSpPr>
          <p:cNvPr id="28676" name="Rectangle 4"/>
          <p:cNvSpPr>
            <a:spLocks noGrp="1" noChangeArrowheads="1"/>
          </p:cNvSpPr>
          <p:nvPr>
            <p:ph type="dt" sz="half" idx="2"/>
          </p:nvPr>
        </p:nvSpPr>
        <p:spPr bwMode="auto">
          <a:xfrm>
            <a:off x="457200" y="6243638"/>
            <a:ext cx="21336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mj-lt"/>
              </a:defRPr>
            </a:lvl1pPr>
          </a:lstStyle>
          <a:p>
            <a:fld id="{B8C40DAD-E20B-41EC-B788-3EAE527B1E0B}" type="datetime2">
              <a:rPr lang="zh-CN" altLang="en-US" smtClean="0"/>
              <a:t>2018年7月3日</a:t>
            </a:fld>
            <a:endParaRPr lang="en-US" altLang="zh-CN" dirty="0"/>
          </a:p>
        </p:txBody>
      </p:sp>
      <p:sp>
        <p:nvSpPr>
          <p:cNvPr id="28677" name="Rectangle 5"/>
          <p:cNvSpPr>
            <a:spLocks noGrp="1" noChangeArrowheads="1"/>
          </p:cNvSpPr>
          <p:nvPr>
            <p:ph type="ftr" sz="quarter" idx="3"/>
          </p:nvPr>
        </p:nvSpPr>
        <p:spPr bwMode="auto">
          <a:xfrm>
            <a:off x="2411413" y="6248400"/>
            <a:ext cx="5329238" cy="457200"/>
          </a:xfrm>
          <a:prstGeom prst="rect">
            <a:avLst/>
          </a:prstGeom>
          <a:noFill/>
          <a:ln w="9525">
            <a:noFill/>
            <a:miter lim="800000"/>
          </a:ln>
          <a:effectLst/>
        </p:spPr>
        <p:txBody>
          <a:bodyPr vert="horz" wrap="square" lIns="91440" tIns="45720" rIns="91440" bIns="45720" numCol="1" anchor="b" anchorCtr="0" compatLnSpc="1"/>
          <a:lstStyle>
            <a:lvl1pPr algn="ctr">
              <a:defRPr sz="1200">
                <a:latin typeface="+mj-lt"/>
              </a:defRPr>
            </a:lvl1pPr>
          </a:lstStyle>
          <a:p>
            <a:r>
              <a:rPr lang="en-US" altLang="zh-CN" dirty="0" smtClean="0"/>
              <a:t>| </a:t>
            </a:r>
            <a:r>
              <a:rPr lang="zh-CN" altLang="en-US" dirty="0" smtClean="0"/>
              <a:t>孙建梅（</a:t>
            </a:r>
            <a:r>
              <a:rPr lang="en-US" altLang="zh-CN" dirty="0" smtClean="0"/>
              <a:t>17083018@qq.com</a:t>
            </a:r>
            <a:r>
              <a:rPr lang="zh-CN" altLang="en-US" dirty="0" smtClean="0"/>
              <a:t>）</a:t>
            </a:r>
            <a:r>
              <a:rPr lang="en-US" altLang="zh-CN" dirty="0" smtClean="0"/>
              <a:t>|</a:t>
            </a:r>
            <a:endParaRPr lang="en-US" altLang="zh-CN" dirty="0"/>
          </a:p>
        </p:txBody>
      </p:sp>
      <p:sp>
        <p:nvSpPr>
          <p:cNvPr id="28678" name="Rectangle 6"/>
          <p:cNvSpPr>
            <a:spLocks noGrp="1" noChangeArrowheads="1"/>
          </p:cNvSpPr>
          <p:nvPr>
            <p:ph type="sldNum" sz="quarter" idx="4"/>
          </p:nvPr>
        </p:nvSpPr>
        <p:spPr bwMode="auto">
          <a:xfrm>
            <a:off x="6553200" y="6243638"/>
            <a:ext cx="21336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mj-lt"/>
              </a:defRPr>
            </a:lvl1pPr>
          </a:lstStyle>
          <a:p>
            <a:fld id="{947CB985-09D2-4724-917F-80B7A7E07E02}" type="slidenum">
              <a:rPr lang="en-US" altLang="zh-CN"/>
              <a:t>‹#›</a:t>
            </a:fld>
            <a:endParaRPr lang="en-US" altLang="zh-CN"/>
          </a:p>
        </p:txBody>
      </p:sp>
      <p:sp>
        <p:nvSpPr>
          <p:cNvPr id="1031" name="Freeform 7"/>
          <p:cNvSpPr/>
          <p:nvPr/>
        </p:nvSpPr>
        <p:spPr>
          <a:xfrm>
            <a:off x="381000" y="228600"/>
            <a:ext cx="8229600" cy="609600"/>
          </a:xfrm>
          <a:custGeom>
            <a:avLst/>
            <a:gdLst/>
            <a:ahLst/>
            <a:cxnLst>
              <a:cxn ang="0">
                <a:pos x="0" y="1000"/>
              </a:cxn>
              <a:cxn ang="0">
                <a:pos x="0" y="0"/>
              </a:cxn>
              <a:cxn ang="0">
                <a:pos x="1000" y="0"/>
              </a:cxn>
            </a:cxnLst>
            <a:rect l="0" t="0" r="0" b="0"/>
            <a:pathLst>
              <a:path w="1000" h="1000">
                <a:moveTo>
                  <a:pt x="0" y="1000"/>
                </a:moveTo>
                <a:lnTo>
                  <a:pt x="0" y="0"/>
                </a:lnTo>
                <a:lnTo>
                  <a:pt x="1000" y="0"/>
                </a:lnTo>
              </a:path>
            </a:pathLst>
          </a:custGeom>
          <a:noFill/>
          <a:ln w="19050" cap="flat" cmpd="sng">
            <a:solidFill>
              <a:schemeClr val="accent1"/>
            </a:solidFill>
            <a:prstDash val="solid"/>
            <a:miter/>
            <a:headEnd type="none" w="med" len="med"/>
            <a:tailEnd type="none" w="med" len="med"/>
          </a:ln>
        </p:spPr>
        <p:txBody>
          <a:bodyPr/>
          <a:lstStyle/>
          <a:p>
            <a:endParaRPr lang="zh-CN" altLang="en-US"/>
          </a:p>
        </p:txBody>
      </p:sp>
      <p:sp>
        <p:nvSpPr>
          <p:cNvPr id="1032" name="Line 8"/>
          <p:cNvSpPr/>
          <p:nvPr/>
        </p:nvSpPr>
        <p:spPr>
          <a:xfrm>
            <a:off x="457200" y="6172200"/>
            <a:ext cx="8229600" cy="0"/>
          </a:xfrm>
          <a:prstGeom prst="line">
            <a:avLst/>
          </a:prstGeom>
          <a:ln w="19050" cap="flat" cmpd="sng">
            <a:solidFill>
              <a:schemeClr val="accent1"/>
            </a:solidFill>
            <a:prstDash val="solid"/>
            <a:round/>
            <a:headEnd type="none" w="med" len="med"/>
            <a:tailEnd type="none" w="med" len="med"/>
          </a:ln>
        </p:spPr>
        <p:txBody>
          <a:bodyPr anchor="t"/>
          <a:lstStyle/>
          <a:p>
            <a:pPr lvl="0"/>
            <a:endParaRPr lang="zh-CN" altLang="en-US">
              <a:latin typeface="Arial" panose="020B060402020202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p:titleStyle>
    <p:bodyStyle>
      <a:lvl1pPr marL="342900" indent="-342900" algn="l" rtl="0" eaLnBrk="1" fontAlgn="base" hangingPunct="1">
        <a:spcBef>
          <a:spcPct val="20000"/>
        </a:spcBef>
        <a:spcAft>
          <a:spcPct val="0"/>
        </a:spcAft>
        <a:buClr>
          <a:schemeClr val="accent1"/>
        </a:buClr>
        <a:buSzPct val="65000"/>
        <a:buFont typeface="Wingdings" panose="05000000000000000000" pitchFamily="2" charset="2"/>
        <a:buChar char="n"/>
        <a:defRPr sz="3000">
          <a:solidFill>
            <a:schemeClr val="tx1"/>
          </a:solidFill>
          <a:latin typeface="+mn-lt"/>
          <a:ea typeface="+mn-ea"/>
          <a:cs typeface="+mn-cs"/>
        </a:defRPr>
      </a:lvl1pPr>
      <a:lvl2pPr marL="669925" indent="-325755" algn="l" rtl="0" eaLnBrk="1" fontAlgn="base" hangingPunct="1">
        <a:spcBef>
          <a:spcPct val="20000"/>
        </a:spcBef>
        <a:spcAft>
          <a:spcPct val="0"/>
        </a:spcAft>
        <a:buClr>
          <a:schemeClr val="accent2"/>
        </a:buClr>
        <a:buSzPct val="60000"/>
        <a:buFont typeface="Wingdings" panose="05000000000000000000" pitchFamily="2" charset="2"/>
        <a:buChar char="q"/>
        <a:defRPr sz="2600">
          <a:solidFill>
            <a:schemeClr val="tx1"/>
          </a:solidFill>
          <a:latin typeface="+mn-lt"/>
          <a:ea typeface="+mn-ea"/>
        </a:defRPr>
      </a:lvl2pPr>
      <a:lvl3pPr marL="1022350" indent="-351155" algn="l" rtl="0" eaLnBrk="1" fontAlgn="base" hangingPunct="1">
        <a:spcBef>
          <a:spcPct val="20000"/>
        </a:spcBef>
        <a:spcAft>
          <a:spcPct val="0"/>
        </a:spcAft>
        <a:buClr>
          <a:schemeClr val="accent1"/>
        </a:buClr>
        <a:buSzPct val="65000"/>
        <a:buFont typeface="Wingdings" panose="05000000000000000000" pitchFamily="2" charset="2"/>
        <a:buChar char="n"/>
        <a:defRPr sz="2200">
          <a:solidFill>
            <a:schemeClr val="tx1"/>
          </a:solidFill>
          <a:latin typeface="+mn-lt"/>
          <a:ea typeface="+mn-ea"/>
        </a:defRPr>
      </a:lvl3pPr>
      <a:lvl4pPr marL="1339850" indent="-316230" algn="l" rtl="0" eaLnBrk="1" fontAlgn="base" hangingPunct="1">
        <a:spcBef>
          <a:spcPct val="20000"/>
        </a:spcBef>
        <a:spcAft>
          <a:spcPct val="0"/>
        </a:spcAft>
        <a:buClr>
          <a:schemeClr val="accent2"/>
        </a:buClr>
        <a:buSzPct val="70000"/>
        <a:buFont typeface="Wingdings" panose="05000000000000000000" pitchFamily="2" charset="2"/>
        <a:buChar char="q"/>
        <a:defRPr sz="2000">
          <a:solidFill>
            <a:schemeClr val="tx1"/>
          </a:solidFill>
          <a:latin typeface="+mn-lt"/>
          <a:ea typeface="+mn-ea"/>
        </a:defRPr>
      </a:lvl4pPr>
      <a:lvl5pPr marL="1681480" indent="-339725" algn="l" rtl="0" eaLnBrk="1" fontAlgn="base" hangingPunct="1">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5pPr>
      <a:lvl6pPr marL="2138680" indent="-339725" algn="l" rtl="0" eaLnBrk="1" fontAlgn="base" hangingPunct="1">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6pPr>
      <a:lvl7pPr marL="2595880" indent="-339725" algn="l" rtl="0" eaLnBrk="1" fontAlgn="base" hangingPunct="1">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7pPr>
      <a:lvl8pPr marL="3053080" indent="-339725" algn="l" rtl="0" eaLnBrk="1" fontAlgn="base" hangingPunct="1">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8pPr>
      <a:lvl9pPr marL="3510280" indent="-339725" algn="l" rtl="0" eaLnBrk="1" fontAlgn="base" hangingPunct="1">
        <a:spcBef>
          <a:spcPct val="20000"/>
        </a:spcBef>
        <a:spcAft>
          <a:spcPct val="0"/>
        </a:spcAft>
        <a:buClr>
          <a:schemeClr val="accent1"/>
        </a:buClr>
        <a:buSzPct val="75000"/>
        <a:buFont typeface="Wingdings" panose="05000000000000000000"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baike.baidu.com/view/134362.htm"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algn="ctr"/>
            <a:r>
              <a:rPr sz="4600"/>
              <a:t>物联网系统应用技术及项目开发案例</a:t>
            </a:r>
          </a:p>
        </p:txBody>
      </p:sp>
      <p:sp>
        <p:nvSpPr>
          <p:cNvPr id="2" name="副标题 1"/>
          <p:cNvSpPr>
            <a:spLocks noGrp="1" noChangeArrowheads="1"/>
          </p:cNvSpPr>
          <p:nvPr>
            <p:ph type="subTitle" idx="1"/>
          </p:nvPr>
        </p:nvSpPr>
        <p:spPr/>
        <p:txBody>
          <a:bodyPr/>
          <a:lstStyle/>
          <a:p>
            <a:r>
              <a:rPr lang="en-US" altLang="zh-CN" b="1" dirty="0" smtClean="0"/>
              <a:t>                          </a:t>
            </a:r>
            <a:r>
              <a:rPr lang="zh-CN" altLang="zh-CN" b="1" dirty="0" smtClean="0"/>
              <a:t>第2</a:t>
            </a:r>
            <a:r>
              <a:rPr lang="zh-CN" altLang="zh-CN" b="1" dirty="0"/>
              <a:t>章 物联网相关技术</a:t>
            </a:r>
          </a:p>
          <a:p>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RFID</a:t>
            </a:r>
            <a:r>
              <a:rPr lang="zh-CN" altLang="en-US" b="1" dirty="0"/>
              <a:t>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en-US" altLang="zh-CN" b="1" dirty="0"/>
              <a:t>3.</a:t>
            </a:r>
            <a:r>
              <a:rPr lang="zh-CN" altLang="zh-CN" b="1" dirty="0"/>
              <a:t>天线的简介</a:t>
            </a:r>
            <a:endParaRPr lang="zh-CN" altLang="zh-CN" dirty="0"/>
          </a:p>
          <a:p>
            <a:r>
              <a:rPr lang="en-US" altLang="zh-CN" dirty="0" smtClean="0"/>
              <a:t>RFID</a:t>
            </a:r>
            <a:r>
              <a:rPr lang="zh-CN" altLang="zh-CN" dirty="0"/>
              <a:t>系统所用的天线类型主要有偶极子天线、微带贴片天线、线圈天线等。偶极子天线辐射能力强，制造工艺简单，成本低，具有全向方向性，常用于远距离</a:t>
            </a:r>
            <a:r>
              <a:rPr lang="en-US" altLang="zh-CN" dirty="0"/>
              <a:t>RFID</a:t>
            </a:r>
            <a:r>
              <a:rPr lang="zh-CN" altLang="zh-CN" dirty="0"/>
              <a:t>系统。微带贴片天线的方向图是定向的，但工艺较复杂，成本较高。线圈天线用于电感耦合方式的</a:t>
            </a:r>
            <a:r>
              <a:rPr lang="en-US" altLang="zh-CN" dirty="0"/>
              <a:t>RFID</a:t>
            </a:r>
            <a:r>
              <a:rPr lang="zh-CN" altLang="zh-CN" dirty="0"/>
              <a:t>系统中，线圈天线适用于近距离系统中。</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a:xfrm>
            <a:off x="2123728" y="6237312"/>
            <a:ext cx="5400675" cy="457200"/>
          </a:xfrm>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10</a:t>
            </a:fld>
            <a:endParaRPr lang="en-US" altLang="zh-CN" dirty="0"/>
          </a:p>
        </p:txBody>
      </p:sp>
    </p:spTree>
    <p:extLst>
      <p:ext uri="{BB962C8B-B14F-4D97-AF65-F5344CB8AC3E}">
        <p14:creationId xmlns:p14="http://schemas.microsoft.com/office/powerpoint/2010/main" val="28085570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1686" y="1358160"/>
            <a:ext cx="2969093" cy="533485"/>
          </a:xfrm>
          <a:prstGeom prst="rect">
            <a:avLst/>
          </a:prstGeom>
          <a:noFill/>
        </p:spPr>
        <p:txBody>
          <a:bodyPr wrap="none" lIns="40645" tIns="20323" rIns="40645" bIns="20323" rtlCol="0" anchor="t">
            <a:spAutoFit/>
          </a:bodyPr>
          <a:lstStyle/>
          <a:p>
            <a:pPr eaLnBrk="0" hangingPunct="0">
              <a:spcBef>
                <a:spcPct val="20000"/>
              </a:spcBef>
            </a:pPr>
            <a:r>
              <a:rPr lang="zh-CN" altLang="en-US" sz="3200" b="1" dirty="0" smtClean="0">
                <a:latin typeface="宋体" pitchFamily="2" charset="-122"/>
                <a:sym typeface="+mn-ea"/>
              </a:rPr>
              <a:t>RFID的工作原理</a:t>
            </a:r>
            <a:endParaRPr lang="zh-CN" altLang="en-US" sz="3200" b="1" dirty="0">
              <a:latin typeface="宋体" pitchFamily="2" charset="-122"/>
              <a:sym typeface="+mn-ea"/>
            </a:endParaRPr>
          </a:p>
        </p:txBody>
      </p:sp>
      <p:grpSp>
        <p:nvGrpSpPr>
          <p:cNvPr id="5" name="组合 4"/>
          <p:cNvGrpSpPr/>
          <p:nvPr/>
        </p:nvGrpSpPr>
        <p:grpSpPr>
          <a:xfrm>
            <a:off x="0" y="381037"/>
            <a:ext cx="521686" cy="506034"/>
            <a:chOff x="0" y="1134"/>
            <a:chExt cx="2070" cy="1506"/>
          </a:xfrm>
        </p:grpSpPr>
        <p:sp>
          <p:nvSpPr>
            <p:cNvPr id="10255" name="矩形 29"/>
            <p:cNvSpPr>
              <a:spLocks noChangeArrowheads="1"/>
            </p:cNvSpPr>
            <p:nvPr/>
          </p:nvSpPr>
          <p:spPr bwMode="auto">
            <a:xfrm>
              <a:off x="0" y="1134"/>
              <a:ext cx="1635" cy="1507"/>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grpSp>
        <p:nvGrpSpPr>
          <p:cNvPr id="22" name="组合 21"/>
          <p:cNvGrpSpPr/>
          <p:nvPr/>
        </p:nvGrpSpPr>
        <p:grpSpPr>
          <a:xfrm>
            <a:off x="1501801" y="1992550"/>
            <a:ext cx="6269559" cy="3433368"/>
            <a:chOff x="5959" y="5930"/>
            <a:chExt cx="24877" cy="10218"/>
          </a:xfrm>
        </p:grpSpPr>
        <p:sp>
          <p:nvSpPr>
            <p:cNvPr id="23555" name="TextBox 8"/>
            <p:cNvSpPr txBox="1"/>
            <p:nvPr/>
          </p:nvSpPr>
          <p:spPr>
            <a:xfrm>
              <a:off x="24995" y="6273"/>
              <a:ext cx="5841" cy="1374"/>
            </a:xfrm>
            <a:prstGeom prst="rect">
              <a:avLst/>
            </a:prstGeom>
            <a:solidFill>
              <a:srgbClr val="C00000"/>
            </a:solidFill>
            <a:ln w="9525">
              <a:noFill/>
            </a:ln>
          </p:spPr>
          <p:txBody>
            <a:bodyPr anchor="t">
              <a:spAutoFit/>
            </a:bodyPr>
            <a:lstStyle/>
            <a:p>
              <a:pPr algn="ctr"/>
              <a:r>
                <a:rPr sz="2400" b="1" dirty="0">
                  <a:solidFill>
                    <a:schemeClr val="bg1"/>
                  </a:solidFill>
                  <a:latin typeface="微软雅黑" panose="020B0503020204020204" pitchFamily="34" charset="-122"/>
                  <a:ea typeface="微软雅黑" panose="020B0503020204020204" pitchFamily="34" charset="-122"/>
                </a:rPr>
                <a:t>电子标签</a:t>
              </a:r>
            </a:p>
          </p:txBody>
        </p:sp>
        <p:sp>
          <p:nvSpPr>
            <p:cNvPr id="23556" name="矩形 9"/>
            <p:cNvSpPr/>
            <p:nvPr/>
          </p:nvSpPr>
          <p:spPr>
            <a:xfrm>
              <a:off x="6926" y="5930"/>
              <a:ext cx="3895" cy="2813"/>
            </a:xfrm>
            <a:prstGeom prst="rect">
              <a:avLst/>
            </a:prstGeom>
            <a:solidFill>
              <a:schemeClr val="accent1"/>
            </a:solidFill>
            <a:ln w="9525" cap="flat" cmpd="sng">
              <a:noFill/>
              <a:prstDash val="solid"/>
              <a:round/>
              <a:headEnd type="none" w="med" len="med"/>
              <a:tailEnd type="none" w="med" len="med"/>
            </a:ln>
          </p:spPr>
          <p:txBody>
            <a:bodyPr anchor="ctr" anchorCtr="0"/>
            <a:lstStyle/>
            <a:p>
              <a:pPr algn="ctr"/>
              <a:r>
                <a:rPr sz="2400" b="1" dirty="0">
                  <a:solidFill>
                    <a:schemeClr val="bg1"/>
                  </a:solidFill>
                  <a:latin typeface="微软雅黑" panose="020B0503020204020204" pitchFamily="34" charset="-122"/>
                  <a:ea typeface="微软雅黑" panose="020B0503020204020204" pitchFamily="34" charset="-122"/>
                </a:rPr>
                <a:t>阅读器</a:t>
              </a:r>
            </a:p>
          </p:txBody>
        </p:sp>
        <p:sp>
          <p:nvSpPr>
            <p:cNvPr id="23557" name="矩形 10"/>
            <p:cNvSpPr/>
            <p:nvPr/>
          </p:nvSpPr>
          <p:spPr>
            <a:xfrm>
              <a:off x="5959" y="14508"/>
              <a:ext cx="5832" cy="1640"/>
            </a:xfrm>
            <a:prstGeom prst="rect">
              <a:avLst/>
            </a:prstGeom>
            <a:solidFill>
              <a:srgbClr val="FFC000"/>
            </a:solidFill>
            <a:ln w="9525" cap="flat" cmpd="sng">
              <a:noFill/>
              <a:prstDash val="solid"/>
              <a:round/>
              <a:headEnd type="none" w="med" len="med"/>
              <a:tailEnd type="none" w="med" len="med"/>
            </a:ln>
          </p:spPr>
          <p:txBody>
            <a:bodyPr anchor="t"/>
            <a:lstStyle/>
            <a:p>
              <a:r>
                <a:rPr sz="2000" b="1" dirty="0">
                  <a:solidFill>
                    <a:schemeClr val="bg1"/>
                  </a:solidFill>
                  <a:latin typeface="微软雅黑" panose="020B0503020204020204" pitchFamily="34" charset="-122"/>
                  <a:ea typeface="微软雅黑" panose="020B0503020204020204" pitchFamily="34" charset="-122"/>
                </a:rPr>
                <a:t>计算机系统</a:t>
              </a:r>
            </a:p>
          </p:txBody>
        </p:sp>
      </p:grpSp>
      <p:pic>
        <p:nvPicPr>
          <p:cNvPr id="49154" name="Picture 2"/>
          <p:cNvPicPr>
            <a:picLocks noChangeAspect="1"/>
          </p:cNvPicPr>
          <p:nvPr/>
        </p:nvPicPr>
        <p:blipFill>
          <a:blip r:embed="rId2"/>
          <a:stretch>
            <a:fillRect/>
          </a:stretch>
        </p:blipFill>
        <p:spPr>
          <a:xfrm>
            <a:off x="3264193" y="1992550"/>
            <a:ext cx="1307240" cy="945201"/>
          </a:xfrm>
          <a:prstGeom prst="rect">
            <a:avLst/>
          </a:prstGeom>
          <a:noFill/>
          <a:ln w="9525">
            <a:noFill/>
          </a:ln>
        </p:spPr>
      </p:pic>
      <p:pic>
        <p:nvPicPr>
          <p:cNvPr id="49156" name="Picture 4"/>
          <p:cNvPicPr>
            <a:picLocks noChangeAspect="1"/>
          </p:cNvPicPr>
          <p:nvPr/>
        </p:nvPicPr>
        <p:blipFill>
          <a:blip r:embed="rId3"/>
          <a:stretch>
            <a:fillRect/>
          </a:stretch>
        </p:blipFill>
        <p:spPr>
          <a:xfrm>
            <a:off x="5108492" y="1992550"/>
            <a:ext cx="653746" cy="684120"/>
          </a:xfrm>
          <a:prstGeom prst="rect">
            <a:avLst/>
          </a:prstGeom>
          <a:noFill/>
          <a:ln w="9525">
            <a:noFill/>
          </a:ln>
        </p:spPr>
      </p:pic>
      <p:pic>
        <p:nvPicPr>
          <p:cNvPr id="49157" name="Picture 5"/>
          <p:cNvPicPr>
            <a:picLocks noChangeAspect="1"/>
          </p:cNvPicPr>
          <p:nvPr/>
        </p:nvPicPr>
        <p:blipFill>
          <a:blip r:embed="rId4"/>
          <a:stretch>
            <a:fillRect/>
          </a:stretch>
        </p:blipFill>
        <p:spPr>
          <a:xfrm>
            <a:off x="2110183" y="3014361"/>
            <a:ext cx="252274" cy="1743229"/>
          </a:xfrm>
          <a:prstGeom prst="rect">
            <a:avLst/>
          </a:prstGeom>
          <a:noFill/>
          <a:ln w="9525">
            <a:noFill/>
          </a:ln>
        </p:spPr>
      </p:pic>
      <p:sp>
        <p:nvSpPr>
          <p:cNvPr id="7" name="TextBox 1"/>
          <p:cNvSpPr txBox="1"/>
          <p:nvPr/>
        </p:nvSpPr>
        <p:spPr>
          <a:xfrm>
            <a:off x="2571384" y="2985801"/>
            <a:ext cx="3191107" cy="705840"/>
          </a:xfrm>
          <a:prstGeom prst="rect">
            <a:avLst/>
          </a:prstGeom>
          <a:noFill/>
          <a:ln w="9525">
            <a:noFill/>
          </a:ln>
        </p:spPr>
        <p:txBody>
          <a:bodyPr wrap="square" lIns="40645" tIns="20323" rIns="40645" bIns="20323" anchor="t">
            <a:spAutoFit/>
          </a:bodyPr>
          <a:lstStyle/>
          <a:p>
            <a:pPr>
              <a:lnSpc>
                <a:spcPct val="120000"/>
              </a:lnSpc>
            </a:pPr>
            <a:r>
              <a:rPr b="1" dirty="0">
                <a:latin typeface="微软雅黑" panose="020B0503020204020204" pitchFamily="34" charset="-122"/>
                <a:ea typeface="微软雅黑" panose="020B0503020204020204" pitchFamily="34" charset="-122"/>
              </a:rPr>
              <a:t>1.阅读器通过天线发送出一定频率的射频信号</a:t>
            </a:r>
          </a:p>
        </p:txBody>
      </p:sp>
      <p:sp>
        <p:nvSpPr>
          <p:cNvPr id="8" name="TextBox 15"/>
          <p:cNvSpPr txBox="1"/>
          <p:nvPr/>
        </p:nvSpPr>
        <p:spPr>
          <a:xfrm>
            <a:off x="6225959" y="2985801"/>
            <a:ext cx="2470323" cy="1703036"/>
          </a:xfrm>
          <a:prstGeom prst="rect">
            <a:avLst/>
          </a:prstGeom>
          <a:noFill/>
          <a:ln w="9525">
            <a:noFill/>
          </a:ln>
        </p:spPr>
        <p:txBody>
          <a:bodyPr wrap="square" lIns="40645" tIns="20323" rIns="40645" bIns="20323" anchor="t">
            <a:spAutoFit/>
          </a:bodyPr>
          <a:lstStyle/>
          <a:p>
            <a:pPr>
              <a:lnSpc>
                <a:spcPct val="120000"/>
              </a:lnSpc>
            </a:pPr>
            <a:r>
              <a:rPr b="1" dirty="0">
                <a:latin typeface="微软雅黑" panose="020B0503020204020204" pitchFamily="34" charset="-122"/>
                <a:ea typeface="微软雅黑" panose="020B0503020204020204" pitchFamily="34" charset="-122"/>
              </a:rPr>
              <a:t>2.当标签进入磁场时产生感应电流从而获得能量；向阅读器也叫识别器发送出自身编码等信息</a:t>
            </a:r>
          </a:p>
        </p:txBody>
      </p:sp>
      <p:sp>
        <p:nvSpPr>
          <p:cNvPr id="12" name="TextBox 17"/>
          <p:cNvSpPr txBox="1"/>
          <p:nvPr/>
        </p:nvSpPr>
        <p:spPr>
          <a:xfrm>
            <a:off x="2571384" y="4011308"/>
            <a:ext cx="3228658" cy="705840"/>
          </a:xfrm>
          <a:prstGeom prst="rect">
            <a:avLst/>
          </a:prstGeom>
          <a:noFill/>
          <a:ln w="9525">
            <a:noFill/>
          </a:ln>
        </p:spPr>
        <p:txBody>
          <a:bodyPr lIns="40645" tIns="20323" rIns="40645" bIns="20323" anchor="t">
            <a:spAutoFit/>
          </a:bodyPr>
          <a:lstStyle/>
          <a:p>
            <a:pPr>
              <a:lnSpc>
                <a:spcPct val="120000"/>
              </a:lnSpc>
            </a:pPr>
            <a:r>
              <a:rPr b="1" dirty="0">
                <a:latin typeface="微软雅黑" panose="020B0503020204020204" pitchFamily="34" charset="-122"/>
                <a:ea typeface="微软雅黑" panose="020B0503020204020204" pitchFamily="34" charset="-122"/>
              </a:rPr>
              <a:t>3.阅读器将信息/数据送至计算机系统进行数据管理、处理</a:t>
            </a:r>
          </a:p>
        </p:txBody>
      </p:sp>
      <p:sp>
        <p:nvSpPr>
          <p:cNvPr id="21" name="标题 1"/>
          <p:cNvSpPr txBox="1">
            <a:spLocks/>
          </p:cNvSpPr>
          <p:nvPr/>
        </p:nvSpPr>
        <p:spPr>
          <a:xfrm>
            <a:off x="457200" y="277813"/>
            <a:ext cx="8229600" cy="1139825"/>
          </a:xfrm>
          <a:prstGeom prst="rect">
            <a:avLst/>
          </a:prstGeom>
        </p:spPr>
        <p:txBody>
          <a:bodyPr/>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2.1 RFID</a:t>
            </a:r>
            <a:r>
              <a:rPr lang="zh-CN" altLang="en-US" b="1" dirty="0" smtClean="0"/>
              <a:t>技术</a:t>
            </a:r>
            <a:endParaRPr lang="zh-CN" altLang="en-US" b="1" dirty="0"/>
          </a:p>
        </p:txBody>
      </p:sp>
    </p:spTree>
    <p:extLst>
      <p:ext uri="{BB962C8B-B14F-4D97-AF65-F5344CB8AC3E}">
        <p14:creationId xmlns:p14="http://schemas.microsoft.com/office/powerpoint/2010/main" val="221765455"/>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9154"/>
                                        </p:tgtEl>
                                        <p:attrNameLst>
                                          <p:attrName>style.visibility</p:attrName>
                                        </p:attrNameLst>
                                      </p:cBhvr>
                                      <p:to>
                                        <p:strVal val="visible"/>
                                      </p:to>
                                    </p:set>
                                    <p:animEffect transition="in" filter="wipe(left)">
                                      <p:cBhvr>
                                        <p:cTn id="17" dur="500"/>
                                        <p:tgtEl>
                                          <p:spTgt spid="491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9156"/>
                                        </p:tgtEl>
                                        <p:attrNameLst>
                                          <p:attrName>style.visibility</p:attrName>
                                        </p:attrNameLst>
                                      </p:cBhvr>
                                      <p:to>
                                        <p:strVal val="visible"/>
                                      </p:to>
                                    </p:set>
                                    <p:animEffect transition="in" filter="wipe(left)">
                                      <p:cBhvr>
                                        <p:cTn id="27" dur="500"/>
                                        <p:tgtEl>
                                          <p:spTgt spid="4915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49157"/>
                                        </p:tgtEl>
                                        <p:attrNameLst>
                                          <p:attrName>style.visibility</p:attrName>
                                        </p:attrNameLst>
                                      </p:cBhvr>
                                      <p:to>
                                        <p:strVal val="visible"/>
                                      </p:to>
                                    </p:set>
                                    <p:animEffect transition="in" filter="wipe(up)">
                                      <p:cBhvr>
                                        <p:cTn id="37" dur="500"/>
                                        <p:tgtEl>
                                          <p:spTgt spid="491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21686" y="1358160"/>
            <a:ext cx="3235191" cy="533485"/>
          </a:xfrm>
          <a:prstGeom prst="rect">
            <a:avLst/>
          </a:prstGeom>
          <a:noFill/>
        </p:spPr>
        <p:txBody>
          <a:bodyPr wrap="none" lIns="40645" tIns="20323" rIns="40645" bIns="20323" rtlCol="0" anchor="t">
            <a:spAutoFit/>
          </a:bodyPr>
          <a:lstStyle/>
          <a:p>
            <a:pPr eaLnBrk="0" hangingPunct="0">
              <a:spcBef>
                <a:spcPct val="20000"/>
              </a:spcBef>
            </a:pPr>
            <a:r>
              <a:rPr sz="3200" b="1" dirty="0" smtClean="0">
                <a:latin typeface="宋体" pitchFamily="2" charset="-122"/>
                <a:sym typeface="+mn-ea"/>
              </a:rPr>
              <a:t>RFID </a:t>
            </a:r>
            <a:r>
              <a:rPr sz="3200" b="1" dirty="0" err="1" smtClean="0">
                <a:latin typeface="宋体" pitchFamily="2" charset="-122"/>
                <a:sym typeface="+mn-ea"/>
              </a:rPr>
              <a:t>技术</a:t>
            </a:r>
            <a:r>
              <a:rPr lang="zh-CN" altLang="en-US" sz="3200" b="1" dirty="0" smtClean="0">
                <a:latin typeface="宋体" pitchFamily="2" charset="-122"/>
                <a:sym typeface="+mn-ea"/>
              </a:rPr>
              <a:t>的分类</a:t>
            </a:r>
            <a:endParaRPr sz="3200" b="1" dirty="0">
              <a:latin typeface="宋体" pitchFamily="2" charset="-122"/>
              <a:sym typeface="+mn-ea"/>
            </a:endParaRPr>
          </a:p>
        </p:txBody>
      </p:sp>
      <p:sp>
        <p:nvSpPr>
          <p:cNvPr id="41" name="标题 1"/>
          <p:cNvSpPr txBox="1">
            <a:spLocks/>
          </p:cNvSpPr>
          <p:nvPr/>
        </p:nvSpPr>
        <p:spPr>
          <a:xfrm>
            <a:off x="457200" y="277813"/>
            <a:ext cx="8229600" cy="1139825"/>
          </a:xfrm>
          <a:prstGeom prst="rect">
            <a:avLst/>
          </a:prstGeom>
        </p:spPr>
        <p:txBody>
          <a:bodyPr/>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2.1 RFID</a:t>
            </a:r>
            <a:r>
              <a:rPr lang="zh-CN" altLang="en-US" b="1" dirty="0" smtClean="0"/>
              <a:t>技术</a:t>
            </a:r>
            <a:endParaRPr lang="zh-CN" altLang="en-US" b="1"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1189086325"/>
              </p:ext>
            </p:extLst>
          </p:nvPr>
        </p:nvGraphicFramePr>
        <p:xfrm>
          <a:off x="1513739" y="2204864"/>
          <a:ext cx="6166503" cy="3888432"/>
        </p:xfrm>
        <a:graphic>
          <a:graphicData uri="http://schemas.openxmlformats.org/presentationml/2006/ole">
            <mc:AlternateContent xmlns:mc="http://schemas.openxmlformats.org/markup-compatibility/2006">
              <mc:Choice xmlns:v="urn:schemas-microsoft-com:vml" Requires="v">
                <p:oleObj spid="_x0000_s1034" name="Visio" r:id="rId3" imgW="7257630" imgH="4586981" progId="Visio.Drawing.11">
                  <p:embed/>
                </p:oleObj>
              </mc:Choice>
              <mc:Fallback>
                <p:oleObj name="Visio" r:id="rId3" imgW="7257630" imgH="4586981"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3739" y="2204864"/>
                        <a:ext cx="6166503" cy="3888432"/>
                      </a:xfrm>
                      <a:prstGeom prst="rect">
                        <a:avLst/>
                      </a:prstGeom>
                      <a:noFill/>
                    </p:spPr>
                  </p:pic>
                </p:oleObj>
              </mc:Fallback>
            </mc:AlternateContent>
          </a:graphicData>
        </a:graphic>
      </p:graphicFrame>
    </p:spTree>
    <p:extLst>
      <p:ext uri="{BB962C8B-B14F-4D97-AF65-F5344CB8AC3E}">
        <p14:creationId xmlns:p14="http://schemas.microsoft.com/office/powerpoint/2010/main" val="2094170812"/>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81037"/>
            <a:ext cx="4506663" cy="506034"/>
            <a:chOff x="0" y="1134"/>
            <a:chExt cx="17882" cy="1506"/>
          </a:xfrm>
        </p:grpSpPr>
        <p:sp>
          <p:nvSpPr>
            <p:cNvPr id="9" name="TextBox 3"/>
            <p:cNvSpPr txBox="1"/>
            <p:nvPr/>
          </p:nvSpPr>
          <p:spPr>
            <a:xfrm>
              <a:off x="2738" y="1331"/>
              <a:ext cx="15144" cy="1113"/>
            </a:xfrm>
            <a:prstGeom prst="rect">
              <a:avLst/>
            </a:prstGeom>
            <a:noFill/>
          </p:spPr>
          <p:txBody>
            <a:bodyPr wrap="square" rtlCol="0">
              <a:spAutoFit/>
            </a:bodyPr>
            <a:lstStyle/>
            <a:p>
              <a:pPr defTabSz="406451" fontAlgn="auto">
                <a:spcBef>
                  <a:spcPts val="0"/>
                </a:spcBef>
                <a:spcAft>
                  <a:spcPts val="0"/>
                </a:spcAft>
                <a:defRPr/>
              </a:pPr>
              <a:r>
                <a:rPr b="1" dirty="0">
                  <a:latin typeface="微软雅黑" panose="020B0503020204020204" pitchFamily="34" charset="-122"/>
                  <a:ea typeface="微软雅黑" panose="020B0503020204020204" pitchFamily="34" charset="-122"/>
                  <a:sym typeface="+mn-ea"/>
                </a:rPr>
                <a:t>RFID标签的分类</a:t>
              </a:r>
            </a:p>
          </p:txBody>
        </p:sp>
        <p:grpSp>
          <p:nvGrpSpPr>
            <p:cNvPr id="10" name="组合 9"/>
            <p:cNvGrpSpPr/>
            <p:nvPr/>
          </p:nvGrpSpPr>
          <p:grpSpPr>
            <a:xfrm>
              <a:off x="0" y="1134"/>
              <a:ext cx="2070" cy="1506"/>
              <a:chOff x="0" y="1134"/>
              <a:chExt cx="2070" cy="1506"/>
            </a:xfrm>
          </p:grpSpPr>
          <p:sp>
            <p:nvSpPr>
              <p:cNvPr id="10255" name="矩形 29"/>
              <p:cNvSpPr>
                <a:spLocks noChangeArrowheads="1"/>
              </p:cNvSpPr>
              <p:nvPr/>
            </p:nvSpPr>
            <p:spPr bwMode="auto">
              <a:xfrm>
                <a:off x="0" y="1134"/>
                <a:ext cx="1635" cy="1507"/>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grpSp>
      <p:grpSp>
        <p:nvGrpSpPr>
          <p:cNvPr id="30" name="组合 29"/>
          <p:cNvGrpSpPr/>
          <p:nvPr/>
        </p:nvGrpSpPr>
        <p:grpSpPr>
          <a:xfrm>
            <a:off x="632828" y="1244590"/>
            <a:ext cx="3289396" cy="666984"/>
            <a:chOff x="8616" y="8050"/>
            <a:chExt cx="13052" cy="1985"/>
          </a:xfrm>
        </p:grpSpPr>
        <p:sp>
          <p:nvSpPr>
            <p:cNvPr id="31" name="矩形 30"/>
            <p:cNvSpPr/>
            <p:nvPr/>
          </p:nvSpPr>
          <p:spPr>
            <a:xfrm>
              <a:off x="8616" y="8050"/>
              <a:ext cx="309" cy="1941"/>
            </a:xfrm>
            <a:prstGeom prst="rect">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9480" y="8295"/>
              <a:ext cx="12188" cy="1740"/>
            </a:xfrm>
            <a:prstGeom prst="rect">
              <a:avLst/>
            </a:prstGeom>
            <a:noFill/>
          </p:spPr>
          <p:txBody>
            <a:bodyPr wrap="none" rtlCol="0" anchor="t">
              <a:spAutoFit/>
            </a:bodyPr>
            <a:lstStyle/>
            <a:p>
              <a:pPr algn="l"/>
              <a:r>
                <a:rPr sz="3200" b="1" dirty="0">
                  <a:solidFill>
                    <a:srgbClr val="C00000"/>
                  </a:solidFill>
                  <a:latin typeface="宋体" pitchFamily="2" charset="-122"/>
                  <a:sym typeface="+mn-ea"/>
                </a:rPr>
                <a:t>RFID按应用频率</a:t>
              </a:r>
            </a:p>
          </p:txBody>
        </p:sp>
      </p:grpSp>
      <p:grpSp>
        <p:nvGrpSpPr>
          <p:cNvPr id="26" name="组合 25"/>
          <p:cNvGrpSpPr/>
          <p:nvPr/>
        </p:nvGrpSpPr>
        <p:grpSpPr>
          <a:xfrm>
            <a:off x="4455502" y="1964997"/>
            <a:ext cx="480859" cy="3939402"/>
            <a:chOff x="17679" y="4605"/>
            <a:chExt cx="1908" cy="11724"/>
          </a:xfrm>
        </p:grpSpPr>
        <p:sp>
          <p:nvSpPr>
            <p:cNvPr id="4" name="Rectangle 5"/>
            <p:cNvSpPr>
              <a:spLocks noChangeArrowheads="1"/>
            </p:cNvSpPr>
            <p:nvPr/>
          </p:nvSpPr>
          <p:spPr bwMode="auto">
            <a:xfrm>
              <a:off x="17679" y="4605"/>
              <a:ext cx="1908" cy="937"/>
            </a:xfrm>
            <a:prstGeom prst="round2SameRect">
              <a:avLst/>
            </a:prstGeom>
            <a:solidFill>
              <a:schemeClr val="tx2">
                <a:lumMod val="25000"/>
                <a:lumOff val="75000"/>
              </a:schemeClr>
            </a:solidFill>
            <a:ln w="9525">
              <a:noFill/>
              <a:miter lim="800000"/>
            </a:ln>
          </p:spPr>
          <p:txBody>
            <a:bodyPr vert="horz" wrap="square" lIns="91440" tIns="45720" rIns="91440" bIns="45720" numCol="1" anchor="t" anchorCtr="0" compatLnSpc="1"/>
            <a:lstStyle/>
            <a:p>
              <a:endParaRPr lang="en-US"/>
            </a:p>
          </p:txBody>
        </p:sp>
        <p:sp>
          <p:nvSpPr>
            <p:cNvPr id="3" name="Rectangle 6"/>
            <p:cNvSpPr>
              <a:spLocks noChangeArrowheads="1"/>
            </p:cNvSpPr>
            <p:nvPr/>
          </p:nvSpPr>
          <p:spPr bwMode="auto">
            <a:xfrm flipH="1">
              <a:off x="17679" y="9645"/>
              <a:ext cx="1908" cy="2050"/>
            </a:xfrm>
            <a:prstGeom prst="rect">
              <a:avLst/>
            </a:prstGeom>
            <a:solidFill>
              <a:srgbClr val="6794CE"/>
            </a:solidFill>
            <a:ln w="9525">
              <a:noFill/>
              <a:miter lim="800000"/>
            </a:ln>
          </p:spPr>
          <p:txBody>
            <a:bodyPr vert="horz" wrap="square" lIns="91440" tIns="45720" rIns="91440" bIns="45720" numCol="1" anchor="t" anchorCtr="0" compatLnSpc="1"/>
            <a:lstStyle/>
            <a:p>
              <a:endParaRPr lang="en-US"/>
            </a:p>
          </p:txBody>
        </p:sp>
        <p:sp>
          <p:nvSpPr>
            <p:cNvPr id="1031" name="Rectangle 7"/>
            <p:cNvSpPr>
              <a:spLocks noChangeArrowheads="1"/>
            </p:cNvSpPr>
            <p:nvPr/>
          </p:nvSpPr>
          <p:spPr bwMode="auto">
            <a:xfrm flipH="1">
              <a:off x="17679" y="5542"/>
              <a:ext cx="1908" cy="2050"/>
            </a:xfrm>
            <a:prstGeom prst="rect">
              <a:avLst/>
            </a:prstGeom>
            <a:solidFill>
              <a:srgbClr val="054487"/>
            </a:solidFill>
            <a:ln w="9525">
              <a:noFill/>
              <a:miter lim="800000"/>
            </a:ln>
          </p:spPr>
          <p:txBody>
            <a:bodyPr vert="horz" wrap="square" lIns="91440" tIns="45720" rIns="91440" bIns="45720" numCol="1" anchor="t" anchorCtr="0" compatLnSpc="1"/>
            <a:lstStyle/>
            <a:p>
              <a:endParaRPr lang="en-US"/>
            </a:p>
          </p:txBody>
        </p:sp>
        <p:sp>
          <p:nvSpPr>
            <p:cNvPr id="1033" name="Rectangle 9"/>
            <p:cNvSpPr>
              <a:spLocks noChangeArrowheads="1"/>
            </p:cNvSpPr>
            <p:nvPr/>
          </p:nvSpPr>
          <p:spPr bwMode="auto">
            <a:xfrm>
              <a:off x="17679" y="7591"/>
              <a:ext cx="1908" cy="2054"/>
            </a:xfrm>
            <a:prstGeom prst="rect">
              <a:avLst/>
            </a:prstGeom>
            <a:solidFill>
              <a:srgbClr val="0673AE"/>
            </a:solidFill>
            <a:ln w="9525">
              <a:noFill/>
              <a:miter lim="800000"/>
            </a:ln>
          </p:spPr>
          <p:txBody>
            <a:bodyPr vert="horz" wrap="square" lIns="91440" tIns="45720" rIns="91440" bIns="45720" numCol="1" anchor="t" anchorCtr="0" compatLnSpc="1"/>
            <a:lstStyle/>
            <a:p>
              <a:endParaRPr lang="en-US"/>
            </a:p>
          </p:txBody>
        </p:sp>
        <p:sp>
          <p:nvSpPr>
            <p:cNvPr id="1034" name="Rectangle 10"/>
            <p:cNvSpPr>
              <a:spLocks noChangeArrowheads="1"/>
            </p:cNvSpPr>
            <p:nvPr/>
          </p:nvSpPr>
          <p:spPr bwMode="auto">
            <a:xfrm>
              <a:off x="17679" y="11693"/>
              <a:ext cx="1908" cy="2054"/>
            </a:xfrm>
            <a:prstGeom prst="rect">
              <a:avLst/>
            </a:prstGeom>
            <a:solidFill>
              <a:srgbClr val="8DC7ED"/>
            </a:solidFill>
            <a:ln w="9525">
              <a:noFill/>
              <a:miter lim="800000"/>
            </a:ln>
          </p:spPr>
          <p:txBody>
            <a:bodyPr vert="horz" wrap="square" lIns="91440" tIns="45720" rIns="91440" bIns="45720" numCol="1" anchor="t" anchorCtr="0" compatLnSpc="1"/>
            <a:lstStyle/>
            <a:p>
              <a:endParaRPr lang="en-US"/>
            </a:p>
          </p:txBody>
        </p:sp>
        <p:grpSp>
          <p:nvGrpSpPr>
            <p:cNvPr id="49" name="Group 48"/>
            <p:cNvGrpSpPr/>
            <p:nvPr/>
          </p:nvGrpSpPr>
          <p:grpSpPr>
            <a:xfrm>
              <a:off x="17679" y="13747"/>
              <a:ext cx="1908" cy="2582"/>
              <a:chOff x="4293117" y="3943999"/>
              <a:chExt cx="557767" cy="754461"/>
            </a:xfrm>
          </p:grpSpPr>
          <p:sp>
            <p:nvSpPr>
              <p:cNvPr id="1032" name="Freeform 8"/>
              <p:cNvSpPr/>
              <p:nvPr/>
            </p:nvSpPr>
            <p:spPr bwMode="auto">
              <a:xfrm>
                <a:off x="4293117" y="3943999"/>
                <a:ext cx="557767" cy="431322"/>
              </a:xfrm>
              <a:custGeom>
                <a:avLst/>
                <a:gdLst/>
                <a:ahLst/>
                <a:cxnLst>
                  <a:cxn ang="0">
                    <a:pos x="115" y="307"/>
                  </a:cxn>
                  <a:cxn ang="0">
                    <a:pos x="0" y="0"/>
                  </a:cxn>
                  <a:cxn ang="0">
                    <a:pos x="397" y="0"/>
                  </a:cxn>
                  <a:cxn ang="0">
                    <a:pos x="284" y="307"/>
                  </a:cxn>
                  <a:cxn ang="0">
                    <a:pos x="115" y="307"/>
                  </a:cxn>
                </a:cxnLst>
                <a:rect l="0" t="0" r="r" b="b"/>
                <a:pathLst>
                  <a:path w="397" h="307">
                    <a:moveTo>
                      <a:pt x="115" y="307"/>
                    </a:moveTo>
                    <a:lnTo>
                      <a:pt x="0" y="0"/>
                    </a:lnTo>
                    <a:lnTo>
                      <a:pt x="397" y="0"/>
                    </a:lnTo>
                    <a:lnTo>
                      <a:pt x="284" y="307"/>
                    </a:lnTo>
                    <a:lnTo>
                      <a:pt x="115" y="307"/>
                    </a:lnTo>
                    <a:close/>
                  </a:path>
                </a:pathLst>
              </a:custGeom>
              <a:solidFill>
                <a:schemeClr val="bg2">
                  <a:lumMod val="75000"/>
                </a:schemeClr>
              </a:solidFill>
              <a:ln w="9525">
                <a:noFill/>
                <a:round/>
              </a:ln>
            </p:spPr>
            <p:txBody>
              <a:bodyPr vert="horz" wrap="square" lIns="91440" tIns="45720" rIns="91440" bIns="45720" numCol="1" anchor="t" anchorCtr="0" compatLnSpc="1"/>
              <a:lstStyle/>
              <a:p>
                <a:endParaRPr lang="en-US"/>
              </a:p>
            </p:txBody>
          </p:sp>
          <p:sp>
            <p:nvSpPr>
              <p:cNvPr id="1035" name="Freeform 11"/>
              <p:cNvSpPr/>
              <p:nvPr/>
            </p:nvSpPr>
            <p:spPr bwMode="auto">
              <a:xfrm>
                <a:off x="4454686" y="4375320"/>
                <a:ext cx="237437" cy="323140"/>
              </a:xfrm>
              <a:custGeom>
                <a:avLst/>
                <a:gdLst/>
                <a:ahLst/>
                <a:cxnLst>
                  <a:cxn ang="0">
                    <a:pos x="0" y="0"/>
                  </a:cxn>
                  <a:cxn ang="0">
                    <a:pos x="169" y="0"/>
                  </a:cxn>
                  <a:cxn ang="0">
                    <a:pos x="83" y="230"/>
                  </a:cxn>
                  <a:cxn ang="0">
                    <a:pos x="0" y="0"/>
                  </a:cxn>
                </a:cxnLst>
                <a:rect l="0" t="0" r="r" b="b"/>
                <a:pathLst>
                  <a:path w="169" h="230">
                    <a:moveTo>
                      <a:pt x="0" y="0"/>
                    </a:moveTo>
                    <a:lnTo>
                      <a:pt x="169" y="0"/>
                    </a:lnTo>
                    <a:lnTo>
                      <a:pt x="83" y="230"/>
                    </a:lnTo>
                    <a:lnTo>
                      <a:pt x="0" y="0"/>
                    </a:lnTo>
                    <a:close/>
                  </a:path>
                </a:pathLst>
              </a:custGeom>
              <a:solidFill>
                <a:srgbClr val="054487"/>
              </a:solidFill>
              <a:ln w="9525">
                <a:noFill/>
                <a:round/>
              </a:ln>
            </p:spPr>
            <p:txBody>
              <a:bodyPr vert="horz" wrap="square" lIns="91440" tIns="45720" rIns="91440" bIns="45720" numCol="1" anchor="t" anchorCtr="0" compatLnSpc="1"/>
              <a:lstStyle/>
              <a:p>
                <a:endParaRPr lang="en-US"/>
              </a:p>
            </p:txBody>
          </p:sp>
        </p:grpSp>
      </p:grpSp>
      <p:grpSp>
        <p:nvGrpSpPr>
          <p:cNvPr id="16" name="组合 15"/>
          <p:cNvGrpSpPr/>
          <p:nvPr/>
        </p:nvGrpSpPr>
        <p:grpSpPr>
          <a:xfrm>
            <a:off x="4709037" y="2279840"/>
            <a:ext cx="4253381" cy="946209"/>
            <a:chOff x="18685" y="5542"/>
            <a:chExt cx="16877" cy="2816"/>
          </a:xfrm>
        </p:grpSpPr>
        <p:grpSp>
          <p:nvGrpSpPr>
            <p:cNvPr id="54" name="Group 53"/>
            <p:cNvGrpSpPr/>
            <p:nvPr/>
          </p:nvGrpSpPr>
          <p:grpSpPr>
            <a:xfrm>
              <a:off x="18685" y="5542"/>
              <a:ext cx="6286" cy="2050"/>
              <a:chOff x="4587073" y="1547142"/>
              <a:chExt cx="1836587" cy="598512"/>
            </a:xfrm>
          </p:grpSpPr>
          <p:sp>
            <p:nvSpPr>
              <p:cNvPr id="6" name="Pentagon 31"/>
              <p:cNvSpPr/>
              <p:nvPr/>
            </p:nvSpPr>
            <p:spPr>
              <a:xfrm>
                <a:off x="4850884" y="1547142"/>
                <a:ext cx="1572776" cy="598512"/>
              </a:xfrm>
              <a:prstGeom prst="homePlate">
                <a:avLst/>
              </a:prstGeom>
              <a:solidFill>
                <a:srgbClr val="0544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 Placeholder 3"/>
              <p:cNvSpPr txBox="1"/>
              <p:nvPr/>
            </p:nvSpPr>
            <p:spPr>
              <a:xfrm>
                <a:off x="4587073" y="1763573"/>
                <a:ext cx="1638372" cy="267428"/>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eaLnBrk="0" hangingPunct="0"/>
                <a:r>
                  <a:rPr lang="zh-CN" altLang="en-US" sz="2000" dirty="0">
                    <a:solidFill>
                      <a:schemeClr val="bg1"/>
                    </a:solidFill>
                    <a:latin typeface="微软雅黑" panose="020B0503020204020204" pitchFamily="34" charset="-122"/>
                    <a:ea typeface="微软雅黑" panose="020B0503020204020204" pitchFamily="34" charset="-122"/>
                    <a:sym typeface="+mn-ea"/>
                  </a:rPr>
                  <a:t>低频（LF）</a:t>
                </a:r>
              </a:p>
            </p:txBody>
          </p:sp>
        </p:grpSp>
        <p:sp>
          <p:nvSpPr>
            <p:cNvPr id="41" name="文本框 40"/>
            <p:cNvSpPr txBox="1"/>
            <p:nvPr/>
          </p:nvSpPr>
          <p:spPr>
            <a:xfrm>
              <a:off x="27098" y="5775"/>
              <a:ext cx="8464" cy="2583"/>
            </a:xfrm>
            <a:prstGeom prst="rect">
              <a:avLst/>
            </a:prstGeom>
            <a:noFill/>
          </p:spPr>
          <p:txBody>
            <a:bodyPr wrap="square" rtlCol="0" anchor="t">
              <a:spAutoFit/>
            </a:bodyPr>
            <a:lstStyle/>
            <a:p>
              <a:pPr algn="l">
                <a:lnSpc>
                  <a:spcPct val="120000"/>
                </a:lnSpc>
              </a:pPr>
              <a:r>
                <a:rPr sz="2100" b="1" dirty="0">
                  <a:latin typeface="微软雅黑" panose="020B0503020204020204" pitchFamily="34" charset="-122"/>
                  <a:ea typeface="微软雅黑" panose="020B0503020204020204" pitchFamily="34" charset="-122"/>
                  <a:sym typeface="+mn-ea"/>
                </a:rPr>
                <a:t>低频</a:t>
              </a:r>
            </a:p>
            <a:p>
              <a:pPr algn="l">
                <a:lnSpc>
                  <a:spcPct val="120000"/>
                </a:lnSpc>
              </a:pPr>
              <a:r>
                <a:rPr lang="en-US" sz="2100" b="1" dirty="0">
                  <a:latin typeface="微软雅黑" panose="020B0503020204020204" pitchFamily="34" charset="-122"/>
                  <a:ea typeface="微软雅黑" panose="020B0503020204020204" pitchFamily="34" charset="-122"/>
                  <a:sym typeface="+mn-ea"/>
                </a:rPr>
                <a:t>300</a:t>
              </a:r>
              <a:r>
                <a:rPr sz="2100" b="1" dirty="0">
                  <a:latin typeface="微软雅黑" panose="020B0503020204020204" pitchFamily="34" charset="-122"/>
                  <a:ea typeface="微软雅黑" panose="020B0503020204020204" pitchFamily="34" charset="-122"/>
                  <a:sym typeface="+mn-ea"/>
                </a:rPr>
                <a:t>KHz以下</a:t>
              </a:r>
            </a:p>
          </p:txBody>
        </p:sp>
      </p:grpSp>
      <p:grpSp>
        <p:nvGrpSpPr>
          <p:cNvPr id="24" name="组合 23"/>
          <p:cNvGrpSpPr/>
          <p:nvPr/>
        </p:nvGrpSpPr>
        <p:grpSpPr>
          <a:xfrm>
            <a:off x="690037" y="2968328"/>
            <a:ext cx="4019000" cy="946545"/>
            <a:chOff x="2738" y="7591"/>
            <a:chExt cx="15947" cy="2817"/>
          </a:xfrm>
        </p:grpSpPr>
        <p:grpSp>
          <p:nvGrpSpPr>
            <p:cNvPr id="52" name="Group 51"/>
            <p:cNvGrpSpPr/>
            <p:nvPr/>
          </p:nvGrpSpPr>
          <p:grpSpPr>
            <a:xfrm>
              <a:off x="10139" y="7591"/>
              <a:ext cx="8546" cy="2050"/>
              <a:chOff x="2090120" y="2145654"/>
              <a:chExt cx="2496925" cy="598512"/>
            </a:xfrm>
          </p:grpSpPr>
          <p:sp>
            <p:nvSpPr>
              <p:cNvPr id="7" name="Pentagon 34"/>
              <p:cNvSpPr/>
              <p:nvPr/>
            </p:nvSpPr>
            <p:spPr>
              <a:xfrm flipH="1">
                <a:off x="2090120" y="2145654"/>
                <a:ext cx="2202997" cy="598512"/>
              </a:xfrm>
              <a:prstGeom prst="homePlate">
                <a:avLst/>
              </a:prstGeom>
              <a:solidFill>
                <a:srgbClr val="0673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3"/>
              <p:cNvSpPr txBox="1"/>
              <p:nvPr/>
            </p:nvSpPr>
            <p:spPr>
              <a:xfrm>
                <a:off x="2528090" y="2308667"/>
                <a:ext cx="2058955" cy="320909"/>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eaLnBrk="0" hangingPunct="0"/>
                <a:r>
                  <a:rPr lang="zh-CN" altLang="en-US" sz="2400" dirty="0">
                    <a:solidFill>
                      <a:schemeClr val="bg1"/>
                    </a:solidFill>
                    <a:latin typeface="微软雅黑" panose="020B0503020204020204" pitchFamily="34" charset="-122"/>
                    <a:ea typeface="微软雅黑" panose="020B0503020204020204" pitchFamily="34" charset="-122"/>
                    <a:sym typeface="+mn-ea"/>
                  </a:rPr>
                  <a:t>高频（HF）</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2738" y="7825"/>
              <a:ext cx="7309" cy="2583"/>
            </a:xfrm>
            <a:prstGeom prst="rect">
              <a:avLst/>
            </a:prstGeom>
            <a:noFill/>
          </p:spPr>
          <p:txBody>
            <a:bodyPr wrap="square" rtlCol="0" anchor="t">
              <a:spAutoFit/>
            </a:bodyPr>
            <a:lstStyle/>
            <a:p>
              <a:pPr algn="l">
                <a:lnSpc>
                  <a:spcPct val="120000"/>
                </a:lnSpc>
              </a:pPr>
              <a:r>
                <a:rPr sz="2100" b="1" dirty="0">
                  <a:latin typeface="微软雅黑" panose="020B0503020204020204" pitchFamily="34" charset="-122"/>
                  <a:ea typeface="微软雅黑" panose="020B0503020204020204" pitchFamily="34" charset="-122"/>
                  <a:sym typeface="+mn-ea"/>
                </a:rPr>
                <a:t>高频13.56MHz</a:t>
              </a:r>
            </a:p>
          </p:txBody>
        </p:sp>
      </p:grpSp>
      <p:grpSp>
        <p:nvGrpSpPr>
          <p:cNvPr id="25" name="组合 24"/>
          <p:cNvGrpSpPr/>
          <p:nvPr/>
        </p:nvGrpSpPr>
        <p:grpSpPr>
          <a:xfrm>
            <a:off x="1348571" y="4346646"/>
            <a:ext cx="3360718" cy="954609"/>
            <a:chOff x="5351" y="11693"/>
            <a:chExt cx="13335" cy="2841"/>
          </a:xfrm>
        </p:grpSpPr>
        <p:grpSp>
          <p:nvGrpSpPr>
            <p:cNvPr id="50" name="Group 49"/>
            <p:cNvGrpSpPr/>
            <p:nvPr/>
          </p:nvGrpSpPr>
          <p:grpSpPr>
            <a:xfrm>
              <a:off x="11172" y="11693"/>
              <a:ext cx="7514" cy="2050"/>
              <a:chOff x="2391937" y="3344083"/>
              <a:chExt cx="2195400" cy="598512"/>
            </a:xfrm>
          </p:grpSpPr>
          <p:sp>
            <p:nvSpPr>
              <p:cNvPr id="36" name="Pentagon 35"/>
              <p:cNvSpPr/>
              <p:nvPr/>
            </p:nvSpPr>
            <p:spPr>
              <a:xfrm flipH="1">
                <a:off x="2391937" y="3344083"/>
                <a:ext cx="1901180" cy="598512"/>
              </a:xfrm>
              <a:prstGeom prst="homePlate">
                <a:avLst/>
              </a:prstGeom>
              <a:solidFill>
                <a:srgbClr val="8D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 Placeholder 3"/>
              <p:cNvSpPr txBox="1"/>
              <p:nvPr/>
            </p:nvSpPr>
            <p:spPr>
              <a:xfrm>
                <a:off x="2649343" y="3560688"/>
                <a:ext cx="1937994" cy="267458"/>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eaLnBrk="0" hangingPunct="0"/>
                <a:r>
                  <a:rPr lang="zh-CN" altLang="en-US" sz="2000" dirty="0">
                    <a:solidFill>
                      <a:schemeClr val="bg1"/>
                    </a:solidFill>
                    <a:latin typeface="微软雅黑" panose="020B0503020204020204" pitchFamily="34" charset="-122"/>
                    <a:ea typeface="微软雅黑" panose="020B0503020204020204" pitchFamily="34" charset="-122"/>
                    <a:sym typeface="+mn-ea"/>
                  </a:rPr>
                  <a:t>微波（MW）</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5351" y="11951"/>
              <a:ext cx="4696" cy="2583"/>
            </a:xfrm>
            <a:prstGeom prst="rect">
              <a:avLst/>
            </a:prstGeom>
            <a:noFill/>
          </p:spPr>
          <p:txBody>
            <a:bodyPr wrap="square" rtlCol="0" anchor="t">
              <a:spAutoFit/>
            </a:bodyPr>
            <a:lstStyle/>
            <a:p>
              <a:pPr algn="l">
                <a:lnSpc>
                  <a:spcPct val="120000"/>
                </a:lnSpc>
              </a:pPr>
              <a:r>
                <a:rPr sz="2100" b="1" dirty="0">
                  <a:latin typeface="微软雅黑" panose="020B0503020204020204" pitchFamily="34" charset="-122"/>
                  <a:ea typeface="微软雅黑" panose="020B0503020204020204" pitchFamily="34" charset="-122"/>
                  <a:sym typeface="+mn-ea"/>
                </a:rPr>
                <a:t>微波2.4G</a:t>
              </a:r>
            </a:p>
          </p:txBody>
        </p:sp>
      </p:grpSp>
      <p:grpSp>
        <p:nvGrpSpPr>
          <p:cNvPr id="17" name="组合 16"/>
          <p:cNvGrpSpPr/>
          <p:nvPr/>
        </p:nvGrpSpPr>
        <p:grpSpPr>
          <a:xfrm>
            <a:off x="4709037" y="3502587"/>
            <a:ext cx="4253381" cy="1255677"/>
            <a:chOff x="18685" y="9181"/>
            <a:chExt cx="16877" cy="3737"/>
          </a:xfrm>
        </p:grpSpPr>
        <p:grpSp>
          <p:nvGrpSpPr>
            <p:cNvPr id="51" name="Group 50"/>
            <p:cNvGrpSpPr/>
            <p:nvPr/>
          </p:nvGrpSpPr>
          <p:grpSpPr>
            <a:xfrm>
              <a:off x="18685" y="9645"/>
              <a:ext cx="8413" cy="2050"/>
              <a:chOff x="4587050" y="2745571"/>
              <a:chExt cx="2458065" cy="598512"/>
            </a:xfrm>
          </p:grpSpPr>
          <p:sp>
            <p:nvSpPr>
              <p:cNvPr id="11" name="Pentagon 32"/>
              <p:cNvSpPr/>
              <p:nvPr/>
            </p:nvSpPr>
            <p:spPr>
              <a:xfrm>
                <a:off x="4850884" y="2745571"/>
                <a:ext cx="2194231" cy="598512"/>
              </a:xfrm>
              <a:prstGeom prst="homePlate">
                <a:avLst/>
              </a:prstGeom>
              <a:solidFill>
                <a:srgbClr val="679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 Placeholder 3"/>
              <p:cNvSpPr txBox="1"/>
              <p:nvPr/>
            </p:nvSpPr>
            <p:spPr>
              <a:xfrm>
                <a:off x="4587050" y="2962177"/>
                <a:ext cx="2259971" cy="267458"/>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eaLnBrk="0" hangingPunct="0"/>
                <a:r>
                  <a:rPr lang="zh-CN" altLang="en-US" sz="2000" dirty="0">
                    <a:solidFill>
                      <a:schemeClr val="bg1"/>
                    </a:solidFill>
                    <a:latin typeface="微软雅黑" panose="020B0503020204020204" pitchFamily="34" charset="-122"/>
                    <a:ea typeface="微软雅黑" panose="020B0503020204020204" pitchFamily="34" charset="-122"/>
                    <a:sym typeface="+mn-ea"/>
                  </a:rPr>
                  <a:t>超高频（UHF）</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15" name="文本框 14"/>
            <p:cNvSpPr txBox="1"/>
            <p:nvPr/>
          </p:nvSpPr>
          <p:spPr>
            <a:xfrm>
              <a:off x="27098" y="9181"/>
              <a:ext cx="8464" cy="3737"/>
            </a:xfrm>
            <a:prstGeom prst="rect">
              <a:avLst/>
            </a:prstGeom>
            <a:noFill/>
          </p:spPr>
          <p:txBody>
            <a:bodyPr wrap="square" rtlCol="0" anchor="t">
              <a:spAutoFit/>
            </a:bodyPr>
            <a:lstStyle/>
            <a:p>
              <a:pPr algn="l">
                <a:lnSpc>
                  <a:spcPct val="120000"/>
                </a:lnSpc>
              </a:pPr>
              <a:r>
                <a:rPr sz="2100" b="1" dirty="0">
                  <a:latin typeface="微软雅黑" panose="020B0503020204020204" pitchFamily="34" charset="-122"/>
                  <a:ea typeface="微软雅黑" panose="020B0503020204020204" pitchFamily="34" charset="-122"/>
                  <a:sym typeface="+mn-ea"/>
                </a:rPr>
                <a:t>超高频860M~960MHz</a:t>
              </a:r>
            </a:p>
          </p:txBody>
        </p:sp>
      </p:grpSp>
    </p:spTree>
    <p:extLst>
      <p:ext uri="{BB962C8B-B14F-4D97-AF65-F5344CB8AC3E}">
        <p14:creationId xmlns:p14="http://schemas.microsoft.com/office/powerpoint/2010/main" val="1605226951"/>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up)">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right)">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right)">
                                      <p:cBhvr>
                                        <p:cTn id="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81037"/>
            <a:ext cx="4506663" cy="506034"/>
            <a:chOff x="0" y="1134"/>
            <a:chExt cx="17882" cy="1506"/>
          </a:xfrm>
        </p:grpSpPr>
        <p:sp>
          <p:nvSpPr>
            <p:cNvPr id="9" name="TextBox 3"/>
            <p:cNvSpPr txBox="1"/>
            <p:nvPr/>
          </p:nvSpPr>
          <p:spPr>
            <a:xfrm>
              <a:off x="2738" y="1331"/>
              <a:ext cx="15144" cy="1113"/>
            </a:xfrm>
            <a:prstGeom prst="rect">
              <a:avLst/>
            </a:prstGeom>
            <a:noFill/>
          </p:spPr>
          <p:txBody>
            <a:bodyPr wrap="square" rtlCol="0">
              <a:spAutoFit/>
            </a:bodyPr>
            <a:lstStyle/>
            <a:p>
              <a:pPr defTabSz="406451" fontAlgn="auto">
                <a:spcBef>
                  <a:spcPts val="0"/>
                </a:spcBef>
                <a:spcAft>
                  <a:spcPts val="0"/>
                </a:spcAft>
                <a:defRPr/>
              </a:pPr>
              <a:r>
                <a:rPr b="1" dirty="0">
                  <a:latin typeface="微软雅黑" panose="020B0503020204020204" pitchFamily="34" charset="-122"/>
                  <a:ea typeface="微软雅黑" panose="020B0503020204020204" pitchFamily="34" charset="-122"/>
                  <a:sym typeface="+mn-ea"/>
                </a:rPr>
                <a:t>RFID标签的分类</a:t>
              </a:r>
            </a:p>
          </p:txBody>
        </p:sp>
        <p:grpSp>
          <p:nvGrpSpPr>
            <p:cNvPr id="10" name="组合 9"/>
            <p:cNvGrpSpPr/>
            <p:nvPr/>
          </p:nvGrpSpPr>
          <p:grpSpPr>
            <a:xfrm>
              <a:off x="0" y="1134"/>
              <a:ext cx="2070" cy="1506"/>
              <a:chOff x="0" y="1134"/>
              <a:chExt cx="2070" cy="1506"/>
            </a:xfrm>
          </p:grpSpPr>
          <p:sp>
            <p:nvSpPr>
              <p:cNvPr id="10255" name="矩形 29"/>
              <p:cNvSpPr>
                <a:spLocks noChangeArrowheads="1"/>
              </p:cNvSpPr>
              <p:nvPr/>
            </p:nvSpPr>
            <p:spPr bwMode="auto">
              <a:xfrm>
                <a:off x="0" y="1134"/>
                <a:ext cx="1635" cy="1507"/>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grpSp>
      <p:grpSp>
        <p:nvGrpSpPr>
          <p:cNvPr id="7" name="组合 6"/>
          <p:cNvGrpSpPr/>
          <p:nvPr/>
        </p:nvGrpSpPr>
        <p:grpSpPr>
          <a:xfrm>
            <a:off x="632828" y="1130680"/>
            <a:ext cx="4373091" cy="652199"/>
            <a:chOff x="8616" y="8050"/>
            <a:chExt cx="17352" cy="1941"/>
          </a:xfrm>
        </p:grpSpPr>
        <p:sp>
          <p:nvSpPr>
            <p:cNvPr id="12" name="矩形 11"/>
            <p:cNvSpPr/>
            <p:nvPr/>
          </p:nvSpPr>
          <p:spPr>
            <a:xfrm>
              <a:off x="8616" y="8050"/>
              <a:ext cx="309" cy="1941"/>
            </a:xfrm>
            <a:prstGeom prst="rect">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480" y="8295"/>
              <a:ext cx="16488" cy="1557"/>
            </a:xfrm>
            <a:prstGeom prst="rect">
              <a:avLst/>
            </a:prstGeom>
            <a:noFill/>
          </p:spPr>
          <p:txBody>
            <a:bodyPr wrap="none" rtlCol="0" anchor="t">
              <a:spAutoFit/>
            </a:bodyPr>
            <a:lstStyle/>
            <a:p>
              <a:pPr algn="l"/>
              <a:r>
                <a:rPr sz="2800" b="1" dirty="0">
                  <a:latin typeface="宋体" pitchFamily="2" charset="-122"/>
                  <a:sym typeface="+mn-ea"/>
                </a:rPr>
                <a:t>RFID按照能源的供给方式</a:t>
              </a:r>
            </a:p>
          </p:txBody>
        </p:sp>
      </p:grpSp>
      <p:grpSp>
        <p:nvGrpSpPr>
          <p:cNvPr id="11" name="组合 10"/>
          <p:cNvGrpSpPr/>
          <p:nvPr/>
        </p:nvGrpSpPr>
        <p:grpSpPr>
          <a:xfrm>
            <a:off x="1373774" y="2663901"/>
            <a:ext cx="1715768" cy="2802674"/>
            <a:chOff x="5451" y="7928"/>
            <a:chExt cx="6808" cy="8341"/>
          </a:xfrm>
        </p:grpSpPr>
        <p:sp>
          <p:nvSpPr>
            <p:cNvPr id="43" name="Rectangle 42"/>
            <p:cNvSpPr/>
            <p:nvPr/>
          </p:nvSpPr>
          <p:spPr>
            <a:xfrm>
              <a:off x="5451" y="7928"/>
              <a:ext cx="6612" cy="83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Char char="•"/>
              </a:pPr>
              <a:endParaRPr lang="en-US" dirty="0"/>
            </a:p>
          </p:txBody>
        </p:sp>
        <p:sp>
          <p:nvSpPr>
            <p:cNvPr id="44" name="Footer Text"/>
            <p:cNvSpPr txBox="1"/>
            <p:nvPr/>
          </p:nvSpPr>
          <p:spPr>
            <a:xfrm>
              <a:off x="5677" y="7958"/>
              <a:ext cx="6582" cy="6925"/>
            </a:xfrm>
            <a:prstGeom prst="rect">
              <a:avLst/>
            </a:prstGeom>
            <a:noFill/>
          </p:spPr>
          <p:txBody>
            <a:bodyPr wrap="square" lIns="0" tIns="0" rIns="0" bIns="0" rtlCol="0">
              <a:spAutoFit/>
            </a:bodyPr>
            <a:lstStyle/>
            <a:p>
              <a:pPr eaLnBrk="0" hangingPunct="0">
                <a:lnSpc>
                  <a:spcPct val="120000"/>
                </a:lnSpc>
              </a:pPr>
              <a:r>
                <a:rPr lang="zh-CN" altLang="en-US" sz="2100" b="1" dirty="0">
                  <a:latin typeface="微软雅黑" panose="020B0503020204020204" pitchFamily="34" charset="-122"/>
                  <a:ea typeface="微软雅黑" panose="020B0503020204020204" pitchFamily="34" charset="-122"/>
                  <a:sym typeface="+mn-ea"/>
                </a:rPr>
                <a:t>体积小，</a:t>
              </a:r>
              <a:endParaRPr lang="en-US" altLang="zh-CN" sz="2100" b="1" dirty="0">
                <a:latin typeface="微软雅黑" panose="020B0503020204020204" pitchFamily="34" charset="-122"/>
                <a:ea typeface="微软雅黑" panose="020B0503020204020204" pitchFamily="34" charset="-122"/>
                <a:sym typeface="+mn-ea"/>
              </a:endParaRPr>
            </a:p>
            <a:p>
              <a:pPr eaLnBrk="0" hangingPunct="0">
                <a:lnSpc>
                  <a:spcPct val="120000"/>
                </a:lnSpc>
              </a:pPr>
              <a:r>
                <a:rPr lang="zh-CN" altLang="en-US" sz="2100" b="1" dirty="0">
                  <a:latin typeface="微软雅黑" panose="020B0503020204020204" pitchFamily="34" charset="-122"/>
                  <a:ea typeface="微软雅黑" panose="020B0503020204020204" pitchFamily="34" charset="-122"/>
                  <a:sym typeface="+mn-ea"/>
                </a:rPr>
                <a:t>重量轻，</a:t>
              </a:r>
              <a:endParaRPr lang="en-US" altLang="zh-CN" sz="2100" b="1" dirty="0">
                <a:latin typeface="微软雅黑" panose="020B0503020204020204" pitchFamily="34" charset="-122"/>
                <a:ea typeface="微软雅黑" panose="020B0503020204020204" pitchFamily="34" charset="-122"/>
                <a:sym typeface="+mn-ea"/>
              </a:endParaRPr>
            </a:p>
            <a:p>
              <a:pPr eaLnBrk="0" hangingPunct="0">
                <a:lnSpc>
                  <a:spcPct val="120000"/>
                </a:lnSpc>
              </a:pPr>
              <a:r>
                <a:rPr lang="zh-CN" altLang="en-US" sz="2100" b="1" dirty="0">
                  <a:latin typeface="微软雅黑" panose="020B0503020204020204" pitchFamily="34" charset="-122"/>
                  <a:ea typeface="微软雅黑" panose="020B0503020204020204" pitchFamily="34" charset="-122"/>
                  <a:sym typeface="+mn-ea"/>
                </a:rPr>
                <a:t>成本低，</a:t>
              </a:r>
              <a:endParaRPr lang="en-US" altLang="zh-CN" sz="2100" b="1" dirty="0">
                <a:latin typeface="微软雅黑" panose="020B0503020204020204" pitchFamily="34" charset="-122"/>
                <a:ea typeface="微软雅黑" panose="020B0503020204020204" pitchFamily="34" charset="-122"/>
                <a:sym typeface="+mn-ea"/>
              </a:endParaRPr>
            </a:p>
            <a:p>
              <a:pPr eaLnBrk="0" hangingPunct="0">
                <a:lnSpc>
                  <a:spcPct val="120000"/>
                </a:lnSpc>
              </a:pPr>
              <a:r>
                <a:rPr lang="zh-CN" altLang="en-US" sz="2100" b="1" dirty="0">
                  <a:latin typeface="微软雅黑" panose="020B0503020204020204" pitchFamily="34" charset="-122"/>
                  <a:ea typeface="微软雅黑" panose="020B0503020204020204" pitchFamily="34" charset="-122"/>
                  <a:sym typeface="+mn-ea"/>
                </a:rPr>
                <a:t>寿命长，</a:t>
              </a:r>
              <a:endParaRPr lang="en-US" altLang="zh-CN" sz="2100" b="1" dirty="0">
                <a:latin typeface="微软雅黑" panose="020B0503020204020204" pitchFamily="34" charset="-122"/>
                <a:ea typeface="微软雅黑" panose="020B0503020204020204" pitchFamily="34" charset="-122"/>
                <a:sym typeface="+mn-ea"/>
              </a:endParaRPr>
            </a:p>
            <a:p>
              <a:pPr eaLnBrk="0" hangingPunct="0">
                <a:lnSpc>
                  <a:spcPct val="120000"/>
                </a:lnSpc>
              </a:pPr>
              <a:r>
                <a:rPr sz="2100" b="1" dirty="0" err="1">
                  <a:latin typeface="微软雅黑" panose="020B0503020204020204" pitchFamily="34" charset="-122"/>
                  <a:ea typeface="微软雅黑" panose="020B0503020204020204" pitchFamily="34" charset="-122"/>
                  <a:sym typeface="+mn-ea"/>
                </a:rPr>
                <a:t>读写距离近</a:t>
              </a:r>
              <a:endParaRPr lang="en-US" sz="2100" b="1" dirty="0">
                <a:latin typeface="微软雅黑" panose="020B0503020204020204" pitchFamily="34" charset="-122"/>
                <a:ea typeface="微软雅黑" panose="020B0503020204020204" pitchFamily="34" charset="-122"/>
                <a:sym typeface="+mn-ea"/>
              </a:endParaRPr>
            </a:p>
            <a:p>
              <a:pPr eaLnBrk="0" hangingPunct="0">
                <a:lnSpc>
                  <a:spcPct val="120000"/>
                </a:lnSpc>
              </a:pPr>
              <a:endParaRPr sz="2100" b="1" dirty="0">
                <a:latin typeface="微软雅黑" panose="020B0503020204020204" pitchFamily="34" charset="-122"/>
                <a:ea typeface="微软雅黑" panose="020B0503020204020204" pitchFamily="34" charset="-122"/>
                <a:sym typeface="+mn-ea"/>
              </a:endParaRPr>
            </a:p>
          </p:txBody>
        </p:sp>
      </p:grpSp>
      <p:grpSp>
        <p:nvGrpSpPr>
          <p:cNvPr id="2" name="组合 1"/>
          <p:cNvGrpSpPr/>
          <p:nvPr/>
        </p:nvGrpSpPr>
        <p:grpSpPr>
          <a:xfrm>
            <a:off x="1373774" y="1934755"/>
            <a:ext cx="1828422" cy="729146"/>
            <a:chOff x="5451" y="5758"/>
            <a:chExt cx="7255" cy="2170"/>
          </a:xfrm>
        </p:grpSpPr>
        <p:sp>
          <p:nvSpPr>
            <p:cNvPr id="35" name="Round Same Side Corner Rectangle 34"/>
            <p:cNvSpPr/>
            <p:nvPr/>
          </p:nvSpPr>
          <p:spPr>
            <a:xfrm>
              <a:off x="5451" y="5758"/>
              <a:ext cx="6612" cy="2170"/>
            </a:xfrm>
            <a:prstGeom prst="round2SameRect">
              <a:avLst>
                <a:gd name="adj1" fmla="val 11450"/>
                <a:gd name="adj2" fmla="val 0"/>
              </a:avLst>
            </a:prstGeom>
            <a:solidFill>
              <a:srgbClr val="8D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06451" eaLnBrk="0" hangingPunct="0">
                <a:defRPr/>
              </a:pPr>
              <a:r>
                <a:rPr sz="2400" b="1" dirty="0">
                  <a:solidFill>
                    <a:srgbClr val="C00000"/>
                  </a:solidFill>
                  <a:latin typeface="微软雅黑" panose="020B0503020204020204" pitchFamily="34" charset="-122"/>
                  <a:ea typeface="微软雅黑" panose="020B0503020204020204" pitchFamily="34" charset="-122"/>
                  <a:sym typeface="+mn-ea"/>
                </a:rPr>
                <a:t>无源RFID</a:t>
              </a:r>
            </a:p>
          </p:txBody>
        </p:sp>
        <p:sp>
          <p:nvSpPr>
            <p:cNvPr id="45" name="Flowchart: Merge 44"/>
            <p:cNvSpPr/>
            <p:nvPr/>
          </p:nvSpPr>
          <p:spPr>
            <a:xfrm rot="16200000">
              <a:off x="11841" y="6717"/>
              <a:ext cx="1087" cy="645"/>
            </a:xfrm>
            <a:prstGeom prst="flowChartMerge">
              <a:avLst/>
            </a:prstGeom>
            <a:solidFill>
              <a:srgbClr val="8DC7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 name="组合 13"/>
          <p:cNvGrpSpPr/>
          <p:nvPr/>
        </p:nvGrpSpPr>
        <p:grpSpPr>
          <a:xfrm>
            <a:off x="3202195" y="2664237"/>
            <a:ext cx="1666372" cy="2823843"/>
            <a:chOff x="12706" y="7929"/>
            <a:chExt cx="6612" cy="8404"/>
          </a:xfrm>
        </p:grpSpPr>
        <p:sp>
          <p:nvSpPr>
            <p:cNvPr id="4" name="Rectangle 19"/>
            <p:cNvSpPr/>
            <p:nvPr/>
          </p:nvSpPr>
          <p:spPr>
            <a:xfrm>
              <a:off x="12706" y="7929"/>
              <a:ext cx="6612" cy="834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Char char="•"/>
              </a:pPr>
              <a:endParaRPr lang="en-US" dirty="0"/>
            </a:p>
          </p:txBody>
        </p:sp>
        <p:sp>
          <p:nvSpPr>
            <p:cNvPr id="5" name="Footer Text"/>
            <p:cNvSpPr txBox="1"/>
            <p:nvPr/>
          </p:nvSpPr>
          <p:spPr>
            <a:xfrm>
              <a:off x="12932" y="7958"/>
              <a:ext cx="5883" cy="8375"/>
            </a:xfrm>
            <a:prstGeom prst="rect">
              <a:avLst/>
            </a:prstGeom>
            <a:noFill/>
          </p:spPr>
          <p:txBody>
            <a:bodyPr wrap="square" lIns="0" tIns="0" rIns="0" bIns="0" rtlCol="0">
              <a:spAutoFit/>
            </a:bodyPr>
            <a:lstStyle/>
            <a:p>
              <a:pPr eaLnBrk="0" hangingPunct="0">
                <a:lnSpc>
                  <a:spcPct val="120000"/>
                </a:lnSpc>
              </a:pPr>
              <a:r>
                <a:rPr sz="2100" b="1" dirty="0" err="1">
                  <a:latin typeface="微软雅黑" panose="020B0503020204020204" pitchFamily="34" charset="-122"/>
                  <a:ea typeface="微软雅黑" panose="020B0503020204020204" pitchFamily="34" charset="-122"/>
                  <a:sym typeface="+mn-ea"/>
                </a:rPr>
                <a:t>作用距离远</a:t>
              </a:r>
              <a:r>
                <a:rPr sz="2100" b="1" dirty="0">
                  <a:latin typeface="微软雅黑" panose="020B0503020204020204" pitchFamily="34" charset="-122"/>
                  <a:ea typeface="微软雅黑" panose="020B0503020204020204" pitchFamily="34" charset="-122"/>
                  <a:sym typeface="+mn-ea"/>
                </a:rPr>
                <a:t>，</a:t>
              </a:r>
            </a:p>
            <a:p>
              <a:pPr eaLnBrk="0" hangingPunct="0">
                <a:lnSpc>
                  <a:spcPct val="120000"/>
                </a:lnSpc>
              </a:pPr>
              <a:r>
                <a:rPr sz="2100" b="1" dirty="0">
                  <a:latin typeface="微软雅黑" panose="020B0503020204020204" pitchFamily="34" charset="-122"/>
                  <a:ea typeface="微软雅黑" panose="020B0503020204020204" pitchFamily="34" charset="-122"/>
                  <a:sym typeface="+mn-ea"/>
                </a:rPr>
                <a:t>成本高，</a:t>
              </a:r>
            </a:p>
            <a:p>
              <a:pPr eaLnBrk="0" hangingPunct="0">
                <a:lnSpc>
                  <a:spcPct val="120000"/>
                </a:lnSpc>
              </a:pPr>
              <a:r>
                <a:rPr sz="2100" b="1" dirty="0" err="1">
                  <a:latin typeface="微软雅黑" panose="020B0503020204020204" pitchFamily="34" charset="-122"/>
                  <a:ea typeface="微软雅黑" panose="020B0503020204020204" pitchFamily="34" charset="-122"/>
                  <a:sym typeface="+mn-ea"/>
                </a:rPr>
                <a:t>体积大</a:t>
              </a:r>
              <a:r>
                <a:rPr sz="2100" b="1" dirty="0">
                  <a:latin typeface="微软雅黑" panose="020B0503020204020204" pitchFamily="34" charset="-122"/>
                  <a:ea typeface="微软雅黑" panose="020B0503020204020204" pitchFamily="34" charset="-122"/>
                  <a:sym typeface="+mn-ea"/>
                </a:rPr>
                <a:t>，</a:t>
              </a:r>
              <a:endParaRPr lang="en-US" sz="2100" b="1" dirty="0">
                <a:latin typeface="微软雅黑" panose="020B0503020204020204" pitchFamily="34" charset="-122"/>
                <a:ea typeface="微软雅黑" panose="020B0503020204020204" pitchFamily="34" charset="-122"/>
                <a:sym typeface="+mn-ea"/>
              </a:endParaRPr>
            </a:p>
            <a:p>
              <a:pPr eaLnBrk="0" hangingPunct="0">
                <a:lnSpc>
                  <a:spcPct val="120000"/>
                </a:lnSpc>
              </a:pPr>
              <a:r>
                <a:rPr lang="zh-CN" altLang="en-US" sz="2100" b="1" dirty="0">
                  <a:latin typeface="微软雅黑" panose="020B0503020204020204" pitchFamily="34" charset="-122"/>
                  <a:ea typeface="微软雅黑" panose="020B0503020204020204" pitchFamily="34" charset="-122"/>
                  <a:sym typeface="+mn-ea"/>
                </a:rPr>
                <a:t>寿命短，</a:t>
              </a:r>
              <a:endParaRPr sz="2100" b="1" dirty="0">
                <a:latin typeface="微软雅黑" panose="020B0503020204020204" pitchFamily="34" charset="-122"/>
                <a:ea typeface="微软雅黑" panose="020B0503020204020204" pitchFamily="34" charset="-122"/>
                <a:sym typeface="+mn-ea"/>
              </a:endParaRPr>
            </a:p>
            <a:p>
              <a:pPr eaLnBrk="0" hangingPunct="0">
                <a:lnSpc>
                  <a:spcPct val="120000"/>
                </a:lnSpc>
              </a:pPr>
              <a:r>
                <a:rPr sz="2100" b="1" dirty="0">
                  <a:latin typeface="微软雅黑" panose="020B0503020204020204" pitchFamily="34" charset="-122"/>
                  <a:ea typeface="微软雅黑" panose="020B0503020204020204" pitchFamily="34" charset="-122"/>
                  <a:sym typeface="+mn-ea"/>
                </a:rPr>
                <a:t>不适合恶劣环境下工作</a:t>
              </a:r>
            </a:p>
          </p:txBody>
        </p:sp>
      </p:grpSp>
      <p:grpSp>
        <p:nvGrpSpPr>
          <p:cNvPr id="6" name="组合 5"/>
          <p:cNvGrpSpPr/>
          <p:nvPr/>
        </p:nvGrpSpPr>
        <p:grpSpPr>
          <a:xfrm>
            <a:off x="3202196" y="1934755"/>
            <a:ext cx="1828926" cy="729146"/>
            <a:chOff x="12706" y="5758"/>
            <a:chExt cx="7257" cy="2170"/>
          </a:xfrm>
        </p:grpSpPr>
        <p:sp>
          <p:nvSpPr>
            <p:cNvPr id="3" name="Round Same Side Corner Rectangle 18"/>
            <p:cNvSpPr/>
            <p:nvPr/>
          </p:nvSpPr>
          <p:spPr>
            <a:xfrm>
              <a:off x="12706" y="5758"/>
              <a:ext cx="6612" cy="2170"/>
            </a:xfrm>
            <a:prstGeom prst="round2SameRect">
              <a:avLst>
                <a:gd name="adj1" fmla="val 11450"/>
                <a:gd name="adj2" fmla="val 0"/>
              </a:avLst>
            </a:prstGeom>
            <a:solidFill>
              <a:srgbClr val="679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2400" b="1" dirty="0">
                  <a:solidFill>
                    <a:srgbClr val="C00000"/>
                  </a:solidFill>
                  <a:latin typeface="微软雅黑" panose="020B0503020204020204" pitchFamily="34" charset="-122"/>
                  <a:ea typeface="微软雅黑" panose="020B0503020204020204" pitchFamily="34" charset="-122"/>
                  <a:sym typeface="+mn-ea"/>
                </a:rPr>
                <a:t>有源RFID</a:t>
              </a:r>
              <a:endParaRPr sz="2400" b="1" dirty="0">
                <a:solidFill>
                  <a:srgbClr val="C00000"/>
                </a:solidFill>
                <a:latin typeface="微软雅黑" panose="020B0503020204020204" pitchFamily="34" charset="-122"/>
                <a:ea typeface="微软雅黑" panose="020B0503020204020204" pitchFamily="34" charset="-122"/>
              </a:endParaRPr>
            </a:p>
          </p:txBody>
        </p:sp>
        <p:sp>
          <p:nvSpPr>
            <p:cNvPr id="30" name="Flowchart: Merge 21"/>
            <p:cNvSpPr/>
            <p:nvPr/>
          </p:nvSpPr>
          <p:spPr>
            <a:xfrm rot="16200000">
              <a:off x="19098" y="6717"/>
              <a:ext cx="1087" cy="645"/>
            </a:xfrm>
            <a:prstGeom prst="flowChartMerge">
              <a:avLst/>
            </a:prstGeom>
            <a:solidFill>
              <a:srgbClr val="679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1" name="Round Same Side Corner Rectangle 22"/>
          <p:cNvSpPr/>
          <p:nvPr/>
        </p:nvSpPr>
        <p:spPr>
          <a:xfrm>
            <a:off x="5031120" y="1934755"/>
            <a:ext cx="2205175" cy="729146"/>
          </a:xfrm>
          <a:prstGeom prst="round2SameRect">
            <a:avLst>
              <a:gd name="adj1" fmla="val 11450"/>
              <a:gd name="adj2" fmla="val 0"/>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lIns="40645" tIns="20323" rIns="40645" bIns="20323" rtlCol="0" anchor="ctr"/>
          <a:lstStyle/>
          <a:p>
            <a:pPr algn="ctr" defTabSz="406451"/>
            <a:r>
              <a:rPr sz="2400" b="1" dirty="0">
                <a:solidFill>
                  <a:schemeClr val="bg1"/>
                </a:solidFill>
                <a:latin typeface="微软雅黑" panose="020B0503020204020204" pitchFamily="34" charset="-122"/>
                <a:ea typeface="微软雅黑" panose="020B0503020204020204" pitchFamily="34" charset="-122"/>
                <a:sym typeface="+mn-ea"/>
              </a:rPr>
              <a:t>半有源RFID</a:t>
            </a:r>
          </a:p>
        </p:txBody>
      </p:sp>
      <p:grpSp>
        <p:nvGrpSpPr>
          <p:cNvPr id="15" name="组合 14"/>
          <p:cNvGrpSpPr/>
          <p:nvPr/>
        </p:nvGrpSpPr>
        <p:grpSpPr>
          <a:xfrm>
            <a:off x="5031121" y="2663901"/>
            <a:ext cx="2205174" cy="2802674"/>
            <a:chOff x="19963" y="7928"/>
            <a:chExt cx="6836" cy="8341"/>
          </a:xfrm>
        </p:grpSpPr>
        <p:sp>
          <p:nvSpPr>
            <p:cNvPr id="32" name="Rectangle 23"/>
            <p:cNvSpPr/>
            <p:nvPr/>
          </p:nvSpPr>
          <p:spPr>
            <a:xfrm>
              <a:off x="19963" y="7928"/>
              <a:ext cx="6612" cy="8341"/>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Char char="•"/>
              </a:pPr>
              <a:endParaRPr lang="en-US" dirty="0"/>
            </a:p>
          </p:txBody>
        </p:sp>
        <p:sp>
          <p:nvSpPr>
            <p:cNvPr id="33" name="Footer Text"/>
            <p:cNvSpPr txBox="1"/>
            <p:nvPr/>
          </p:nvSpPr>
          <p:spPr>
            <a:xfrm>
              <a:off x="20187" y="7958"/>
              <a:ext cx="6612" cy="2253"/>
            </a:xfrm>
            <a:prstGeom prst="rect">
              <a:avLst/>
            </a:prstGeom>
            <a:noFill/>
          </p:spPr>
          <p:txBody>
            <a:bodyPr wrap="square" lIns="0" tIns="0" rIns="0" bIns="0" rtlCol="0">
              <a:spAutoFit/>
            </a:bodyPr>
            <a:lstStyle/>
            <a:p>
              <a:pPr eaLnBrk="0" hangingPunct="0">
                <a:lnSpc>
                  <a:spcPct val="120000"/>
                </a:lnSpc>
              </a:pPr>
              <a:r>
                <a:rPr sz="2000" b="1" dirty="0">
                  <a:latin typeface="微软雅黑" panose="020B0503020204020204" pitchFamily="34" charset="-122"/>
                  <a:ea typeface="微软雅黑" panose="020B0503020204020204" pitchFamily="34" charset="-122"/>
                  <a:sym typeface="+mn-ea"/>
                </a:rPr>
                <a:t>有电池，</a:t>
              </a:r>
            </a:p>
            <a:p>
              <a:pPr eaLnBrk="0" hangingPunct="0">
                <a:lnSpc>
                  <a:spcPct val="120000"/>
                </a:lnSpc>
              </a:pPr>
              <a:r>
                <a:rPr sz="2100" b="1" dirty="0">
                  <a:latin typeface="微软雅黑" panose="020B0503020204020204" pitchFamily="34" charset="-122"/>
                  <a:ea typeface="微软雅黑" panose="020B0503020204020204" pitchFamily="34" charset="-122"/>
                  <a:sym typeface="+mn-ea"/>
                </a:rPr>
                <a:t>仅供电路工作</a:t>
              </a:r>
            </a:p>
          </p:txBody>
        </p:sp>
      </p:grpSp>
    </p:spTree>
    <p:extLst>
      <p:ext uri="{BB962C8B-B14F-4D97-AF65-F5344CB8AC3E}">
        <p14:creationId xmlns:p14="http://schemas.microsoft.com/office/powerpoint/2010/main" val="1561379152"/>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up)">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81037"/>
            <a:ext cx="4506663" cy="506034"/>
            <a:chOff x="0" y="1134"/>
            <a:chExt cx="17882" cy="1506"/>
          </a:xfrm>
        </p:grpSpPr>
        <p:sp>
          <p:nvSpPr>
            <p:cNvPr id="9" name="TextBox 3"/>
            <p:cNvSpPr txBox="1"/>
            <p:nvPr/>
          </p:nvSpPr>
          <p:spPr>
            <a:xfrm>
              <a:off x="2738" y="1331"/>
              <a:ext cx="15144" cy="1113"/>
            </a:xfrm>
            <a:prstGeom prst="rect">
              <a:avLst/>
            </a:prstGeom>
            <a:noFill/>
          </p:spPr>
          <p:txBody>
            <a:bodyPr wrap="square" rtlCol="0">
              <a:spAutoFit/>
            </a:bodyPr>
            <a:lstStyle/>
            <a:p>
              <a:pPr defTabSz="406451" fontAlgn="auto">
                <a:spcBef>
                  <a:spcPts val="0"/>
                </a:spcBef>
                <a:spcAft>
                  <a:spcPts val="0"/>
                </a:spcAft>
                <a:defRPr/>
              </a:pPr>
              <a:r>
                <a:rPr b="1" dirty="0">
                  <a:latin typeface="微软雅黑" panose="020B0503020204020204" pitchFamily="34" charset="-122"/>
                  <a:ea typeface="微软雅黑" panose="020B0503020204020204" pitchFamily="34" charset="-122"/>
                  <a:sym typeface="+mn-ea"/>
                </a:rPr>
                <a:t>RFID标签的分类</a:t>
              </a:r>
            </a:p>
          </p:txBody>
        </p:sp>
        <p:grpSp>
          <p:nvGrpSpPr>
            <p:cNvPr id="10" name="组合 9"/>
            <p:cNvGrpSpPr/>
            <p:nvPr/>
          </p:nvGrpSpPr>
          <p:grpSpPr>
            <a:xfrm>
              <a:off x="0" y="1134"/>
              <a:ext cx="2070" cy="1506"/>
              <a:chOff x="0" y="1134"/>
              <a:chExt cx="2070" cy="1506"/>
            </a:xfrm>
          </p:grpSpPr>
          <p:sp>
            <p:nvSpPr>
              <p:cNvPr id="10255" name="矩形 29"/>
              <p:cNvSpPr>
                <a:spLocks noChangeArrowheads="1"/>
              </p:cNvSpPr>
              <p:nvPr/>
            </p:nvSpPr>
            <p:spPr bwMode="auto">
              <a:xfrm>
                <a:off x="0" y="1134"/>
                <a:ext cx="1635" cy="1507"/>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grpSp>
      <p:sp>
        <p:nvSpPr>
          <p:cNvPr id="2" name="Rounded Rectangle 19"/>
          <p:cNvSpPr/>
          <p:nvPr/>
        </p:nvSpPr>
        <p:spPr>
          <a:xfrm>
            <a:off x="971600" y="2109482"/>
            <a:ext cx="2150254" cy="762411"/>
          </a:xfrm>
          <a:prstGeom prst="roundRect">
            <a:avLst/>
          </a:prstGeom>
          <a:solidFill>
            <a:srgbClr val="6794CE"/>
          </a:solidFill>
          <a:ln>
            <a:noFill/>
          </a:ln>
        </p:spPr>
        <p:style>
          <a:lnRef idx="2">
            <a:schemeClr val="accent1">
              <a:shade val="50000"/>
            </a:schemeClr>
          </a:lnRef>
          <a:fillRef idx="1">
            <a:schemeClr val="accent1"/>
          </a:fillRef>
          <a:effectRef idx="0">
            <a:schemeClr val="accent1"/>
          </a:effectRef>
          <a:fontRef idx="minor">
            <a:schemeClr val="lt1"/>
          </a:fontRef>
        </p:style>
        <p:txBody>
          <a:bodyPr lIns="40645" tIns="20323" rIns="40645" bIns="20323" rtlCol="0" anchor="ctr"/>
          <a:lstStyle/>
          <a:p>
            <a:pPr algn="ctr" defTabSz="406451" eaLnBrk="0" hangingPunct="0">
              <a:defRPr/>
            </a:pPr>
            <a:r>
              <a:rPr sz="2400" b="1" dirty="0">
                <a:solidFill>
                  <a:srgbClr val="C00000"/>
                </a:solidFill>
                <a:latin typeface="微软雅黑" panose="020B0503020204020204" pitchFamily="34" charset="-122"/>
                <a:ea typeface="微软雅黑" panose="020B0503020204020204" pitchFamily="34" charset="-122"/>
                <a:sym typeface="+mn-ea"/>
              </a:rPr>
              <a:t>只读标签</a:t>
            </a:r>
            <a:endParaRPr sz="2400" b="1" dirty="0">
              <a:solidFill>
                <a:srgbClr val="C00000"/>
              </a:solidFill>
              <a:latin typeface="微软雅黑" panose="020B0503020204020204" pitchFamily="34" charset="-122"/>
              <a:ea typeface="微软雅黑" panose="020B0503020204020204" pitchFamily="34" charset="-122"/>
            </a:endParaRPr>
          </a:p>
        </p:txBody>
      </p:sp>
      <p:sp>
        <p:nvSpPr>
          <p:cNvPr id="32" name="Rounded Rectangle 31"/>
          <p:cNvSpPr/>
          <p:nvPr/>
        </p:nvSpPr>
        <p:spPr>
          <a:xfrm>
            <a:off x="971600" y="2950519"/>
            <a:ext cx="2150254" cy="2454566"/>
          </a:xfrm>
          <a:prstGeom prst="roundRect">
            <a:avLst/>
          </a:prstGeom>
          <a:solidFill>
            <a:srgbClr val="E6E6E6"/>
          </a:solidFill>
          <a:ln w="38100" cmpd="sng">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40645" tIns="20323" rIns="40645" bIns="20323" rtlCol="0" anchor="ctr"/>
          <a:lstStyle/>
          <a:p>
            <a:pPr eaLnBrk="0" hangingPunct="0">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sym typeface="+mn-ea"/>
              </a:rPr>
              <a:t>标签的内容可读出不可写入</a:t>
            </a:r>
            <a:endParaRPr sz="2400" b="1" dirty="0">
              <a:solidFill>
                <a:srgbClr val="C00000"/>
              </a:solidFill>
              <a:latin typeface="微软雅黑" panose="020B0503020204020204" pitchFamily="34" charset="-122"/>
              <a:ea typeface="微软雅黑" panose="020B0503020204020204" pitchFamily="34" charset="-122"/>
            </a:endParaRPr>
          </a:p>
        </p:txBody>
      </p:sp>
      <p:sp>
        <p:nvSpPr>
          <p:cNvPr id="39" name="Rounded Rectangle 38"/>
          <p:cNvSpPr/>
          <p:nvPr/>
        </p:nvSpPr>
        <p:spPr>
          <a:xfrm>
            <a:off x="3798535" y="2950520"/>
            <a:ext cx="3262429" cy="670343"/>
          </a:xfrm>
          <a:prstGeom prst="roundRect">
            <a:avLst/>
          </a:prstGeom>
          <a:solidFill>
            <a:srgbClr val="E6E6E6"/>
          </a:solidFill>
          <a:ln w="38100" cmpd="sng">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40645" tIns="20323" rIns="40645" bIns="20323" rtlCol="0" anchor="ctr"/>
          <a:lstStyle/>
          <a:p>
            <a:pPr algn="ctr"/>
            <a:r>
              <a:rPr sz="2400" b="1" dirty="0">
                <a:solidFill>
                  <a:schemeClr val="tx1"/>
                </a:solidFill>
                <a:latin typeface="微软雅黑" panose="020B0503020204020204" pitchFamily="34" charset="-122"/>
                <a:ea typeface="微软雅黑" panose="020B0503020204020204" pitchFamily="34" charset="-122"/>
                <a:sym typeface="+mn-ea"/>
              </a:rPr>
              <a:t>只读标签</a:t>
            </a:r>
          </a:p>
        </p:txBody>
      </p:sp>
      <p:grpSp>
        <p:nvGrpSpPr>
          <p:cNvPr id="30" name="组合 29"/>
          <p:cNvGrpSpPr/>
          <p:nvPr/>
        </p:nvGrpSpPr>
        <p:grpSpPr>
          <a:xfrm>
            <a:off x="632828" y="1244590"/>
            <a:ext cx="5761230" cy="666984"/>
            <a:chOff x="8616" y="8050"/>
            <a:chExt cx="22860" cy="1985"/>
          </a:xfrm>
        </p:grpSpPr>
        <p:sp>
          <p:nvSpPr>
            <p:cNvPr id="31" name="矩形 30"/>
            <p:cNvSpPr/>
            <p:nvPr/>
          </p:nvSpPr>
          <p:spPr>
            <a:xfrm>
              <a:off x="8616" y="8050"/>
              <a:ext cx="309" cy="1941"/>
            </a:xfrm>
            <a:prstGeom prst="rect">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9480" y="8295"/>
              <a:ext cx="21996" cy="1740"/>
            </a:xfrm>
            <a:prstGeom prst="rect">
              <a:avLst/>
            </a:prstGeom>
            <a:noFill/>
          </p:spPr>
          <p:txBody>
            <a:bodyPr wrap="none" rtlCol="0" anchor="t">
              <a:spAutoFit/>
            </a:bodyPr>
            <a:lstStyle/>
            <a:p>
              <a:pPr algn="l"/>
              <a:r>
                <a:rPr sz="3200" b="1" dirty="0">
                  <a:solidFill>
                    <a:srgbClr val="C00000"/>
                  </a:solidFill>
                  <a:latin typeface="宋体" pitchFamily="2" charset="-122"/>
                  <a:sym typeface="+mn-ea"/>
                </a:rPr>
                <a:t>RFID按照内部使用存储器类型</a:t>
              </a:r>
            </a:p>
          </p:txBody>
        </p:sp>
      </p:grpSp>
      <p:sp>
        <p:nvSpPr>
          <p:cNvPr id="34" name="Rounded Rectangle 38"/>
          <p:cNvSpPr/>
          <p:nvPr/>
        </p:nvSpPr>
        <p:spPr>
          <a:xfrm>
            <a:off x="3798535" y="4734742"/>
            <a:ext cx="3262429" cy="670343"/>
          </a:xfrm>
          <a:prstGeom prst="roundRect">
            <a:avLst/>
          </a:prstGeom>
          <a:solidFill>
            <a:srgbClr val="E6E6E6"/>
          </a:solidFill>
          <a:ln w="38100" cmpd="sng">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40645" tIns="20323" rIns="40645" bIns="20323" rtlCol="0" anchor="ctr"/>
          <a:lstStyle/>
          <a:p>
            <a:pPr algn="ctr"/>
            <a:r>
              <a:rPr sz="2400" b="1" dirty="0">
                <a:solidFill>
                  <a:schemeClr val="tx1"/>
                </a:solidFill>
                <a:latin typeface="微软雅黑" panose="020B0503020204020204" pitchFamily="34" charset="-122"/>
                <a:ea typeface="微软雅黑" panose="020B0503020204020204" pitchFamily="34" charset="-122"/>
                <a:sym typeface="+mn-ea"/>
              </a:rPr>
              <a:t>可重复编程只读标签</a:t>
            </a:r>
          </a:p>
        </p:txBody>
      </p:sp>
      <p:sp>
        <p:nvSpPr>
          <p:cNvPr id="35" name="Rounded Rectangle 38"/>
          <p:cNvSpPr/>
          <p:nvPr/>
        </p:nvSpPr>
        <p:spPr>
          <a:xfrm>
            <a:off x="3795510" y="3842631"/>
            <a:ext cx="3265201" cy="670343"/>
          </a:xfrm>
          <a:prstGeom prst="roundRect">
            <a:avLst/>
          </a:prstGeom>
          <a:solidFill>
            <a:srgbClr val="E6E6E6"/>
          </a:solidFill>
          <a:ln w="38100" cmpd="sng">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40645" tIns="20323" rIns="40645" bIns="20323" rtlCol="0" anchor="ctr"/>
          <a:lstStyle/>
          <a:p>
            <a:pPr algn="ctr"/>
            <a:r>
              <a:rPr sz="2400" b="1" dirty="0">
                <a:solidFill>
                  <a:schemeClr val="tx1"/>
                </a:solidFill>
                <a:latin typeface="微软雅黑" panose="020B0503020204020204" pitchFamily="34" charset="-122"/>
                <a:ea typeface="微软雅黑" panose="020B0503020204020204" pitchFamily="34" charset="-122"/>
                <a:sym typeface="+mn-ea"/>
              </a:rPr>
              <a:t>一次性编程只读标签</a:t>
            </a:r>
          </a:p>
        </p:txBody>
      </p:sp>
    </p:spTree>
    <p:extLst>
      <p:ext uri="{BB962C8B-B14F-4D97-AF65-F5344CB8AC3E}">
        <p14:creationId xmlns:p14="http://schemas.microsoft.com/office/powerpoint/2010/main" val="130503545"/>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2" grpId="0" animBg="1"/>
      <p:bldP spid="39" grpId="0" animBg="1"/>
      <p:bldP spid="34" grpId="0" animBg="1"/>
      <p:bldP spid="3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81037"/>
            <a:ext cx="4506663" cy="506034"/>
            <a:chOff x="0" y="1134"/>
            <a:chExt cx="17882" cy="1506"/>
          </a:xfrm>
        </p:grpSpPr>
        <p:sp>
          <p:nvSpPr>
            <p:cNvPr id="9" name="TextBox 3"/>
            <p:cNvSpPr txBox="1"/>
            <p:nvPr/>
          </p:nvSpPr>
          <p:spPr>
            <a:xfrm>
              <a:off x="2738" y="1331"/>
              <a:ext cx="15144" cy="1113"/>
            </a:xfrm>
            <a:prstGeom prst="rect">
              <a:avLst/>
            </a:prstGeom>
            <a:noFill/>
          </p:spPr>
          <p:txBody>
            <a:bodyPr wrap="square" rtlCol="0">
              <a:spAutoFit/>
            </a:bodyPr>
            <a:lstStyle/>
            <a:p>
              <a:pPr defTabSz="406451" fontAlgn="auto">
                <a:spcBef>
                  <a:spcPts val="0"/>
                </a:spcBef>
                <a:spcAft>
                  <a:spcPts val="0"/>
                </a:spcAft>
                <a:defRPr/>
              </a:pPr>
              <a:r>
                <a:rPr b="1" dirty="0">
                  <a:latin typeface="微软雅黑" panose="020B0503020204020204" pitchFamily="34" charset="-122"/>
                  <a:ea typeface="微软雅黑" panose="020B0503020204020204" pitchFamily="34" charset="-122"/>
                  <a:sym typeface="+mn-ea"/>
                </a:rPr>
                <a:t>RFID标签的分类</a:t>
              </a:r>
            </a:p>
          </p:txBody>
        </p:sp>
        <p:grpSp>
          <p:nvGrpSpPr>
            <p:cNvPr id="10" name="组合 9"/>
            <p:cNvGrpSpPr/>
            <p:nvPr/>
          </p:nvGrpSpPr>
          <p:grpSpPr>
            <a:xfrm>
              <a:off x="0" y="1134"/>
              <a:ext cx="2070" cy="1506"/>
              <a:chOff x="0" y="1134"/>
              <a:chExt cx="2070" cy="1506"/>
            </a:xfrm>
          </p:grpSpPr>
          <p:sp>
            <p:nvSpPr>
              <p:cNvPr id="10255" name="矩形 29"/>
              <p:cNvSpPr>
                <a:spLocks noChangeArrowheads="1"/>
              </p:cNvSpPr>
              <p:nvPr/>
            </p:nvSpPr>
            <p:spPr bwMode="auto">
              <a:xfrm>
                <a:off x="0" y="1134"/>
                <a:ext cx="1635" cy="1507"/>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grpSp>
      <p:sp>
        <p:nvSpPr>
          <p:cNvPr id="2" name="Rounded Rectangle 19"/>
          <p:cNvSpPr/>
          <p:nvPr/>
        </p:nvSpPr>
        <p:spPr>
          <a:xfrm>
            <a:off x="971600" y="2109482"/>
            <a:ext cx="2150254" cy="762411"/>
          </a:xfrm>
          <a:prstGeom prst="roundRect">
            <a:avLst/>
          </a:prstGeom>
          <a:solidFill>
            <a:srgbClr val="6794CE"/>
          </a:solidFill>
          <a:ln>
            <a:noFill/>
          </a:ln>
        </p:spPr>
        <p:style>
          <a:lnRef idx="2">
            <a:schemeClr val="accent1">
              <a:shade val="50000"/>
            </a:schemeClr>
          </a:lnRef>
          <a:fillRef idx="1">
            <a:schemeClr val="accent1"/>
          </a:fillRef>
          <a:effectRef idx="0">
            <a:schemeClr val="accent1"/>
          </a:effectRef>
          <a:fontRef idx="minor">
            <a:schemeClr val="lt1"/>
          </a:fontRef>
        </p:style>
        <p:txBody>
          <a:bodyPr lIns="40645" tIns="20323" rIns="40645" bIns="20323" rtlCol="0" anchor="ctr"/>
          <a:lstStyle/>
          <a:p>
            <a:pPr algn="ctr" defTabSz="406451" eaLnBrk="0" hangingPunct="0">
              <a:defRPr/>
            </a:pPr>
            <a:r>
              <a:rPr lang="zh-CN" altLang="en-US" sz="2400" b="1" dirty="0">
                <a:solidFill>
                  <a:srgbClr val="C00000"/>
                </a:solidFill>
                <a:latin typeface="微软雅黑" panose="020B0503020204020204" pitchFamily="34" charset="-122"/>
                <a:ea typeface="微软雅黑" panose="020B0503020204020204" pitchFamily="34" charset="-122"/>
                <a:sym typeface="+mn-ea"/>
              </a:rPr>
              <a:t>可读写</a:t>
            </a:r>
            <a:r>
              <a:rPr sz="2400" b="1" dirty="0" err="1">
                <a:solidFill>
                  <a:srgbClr val="C00000"/>
                </a:solidFill>
                <a:latin typeface="微软雅黑" panose="020B0503020204020204" pitchFamily="34" charset="-122"/>
                <a:ea typeface="微软雅黑" panose="020B0503020204020204" pitchFamily="34" charset="-122"/>
                <a:sym typeface="+mn-ea"/>
              </a:rPr>
              <a:t>标签</a:t>
            </a:r>
            <a:endParaRPr sz="2400" b="1" dirty="0">
              <a:solidFill>
                <a:srgbClr val="C00000"/>
              </a:solidFill>
              <a:latin typeface="微软雅黑" panose="020B0503020204020204" pitchFamily="34" charset="-122"/>
              <a:ea typeface="微软雅黑" panose="020B0503020204020204" pitchFamily="34" charset="-122"/>
            </a:endParaRPr>
          </a:p>
        </p:txBody>
      </p:sp>
      <p:sp>
        <p:nvSpPr>
          <p:cNvPr id="32" name="Rounded Rectangle 31"/>
          <p:cNvSpPr/>
          <p:nvPr/>
        </p:nvSpPr>
        <p:spPr>
          <a:xfrm>
            <a:off x="971600" y="2950519"/>
            <a:ext cx="2150254" cy="2454566"/>
          </a:xfrm>
          <a:prstGeom prst="roundRect">
            <a:avLst/>
          </a:prstGeom>
          <a:solidFill>
            <a:srgbClr val="E6E6E6"/>
          </a:solidFill>
          <a:ln w="38100" cmpd="sng">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40645" tIns="20323" rIns="40645" bIns="20323" rtlCol="0" anchor="ctr"/>
          <a:lstStyle/>
          <a:p>
            <a:pPr eaLnBrk="0" hangingPunct="0">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sym typeface="+mn-ea"/>
              </a:rPr>
              <a:t>标签的内容可以被读出，也可以被写入</a:t>
            </a:r>
            <a:endParaRPr sz="2400" b="1" dirty="0">
              <a:solidFill>
                <a:srgbClr val="C00000"/>
              </a:solidFill>
              <a:latin typeface="微软雅黑" panose="020B0503020204020204" pitchFamily="34" charset="-122"/>
              <a:ea typeface="微软雅黑" panose="020B0503020204020204" pitchFamily="34" charset="-122"/>
            </a:endParaRPr>
          </a:p>
        </p:txBody>
      </p:sp>
      <p:sp>
        <p:nvSpPr>
          <p:cNvPr id="39" name="Rounded Rectangle 38"/>
          <p:cNvSpPr/>
          <p:nvPr/>
        </p:nvSpPr>
        <p:spPr>
          <a:xfrm>
            <a:off x="3798535" y="2950520"/>
            <a:ext cx="4232770" cy="670343"/>
          </a:xfrm>
          <a:prstGeom prst="roundRect">
            <a:avLst/>
          </a:prstGeom>
          <a:solidFill>
            <a:srgbClr val="E6E6E6"/>
          </a:solidFill>
          <a:ln w="38100" cmpd="sng">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40645" tIns="20323" rIns="40645" bIns="20323" rtlCol="0" anchor="ctr"/>
          <a:lstStyle/>
          <a:p>
            <a:pPr algn="ctr"/>
            <a:r>
              <a:rPr lang="en-US" altLang="zh-CN" sz="2400" b="1" dirty="0">
                <a:solidFill>
                  <a:schemeClr val="tx1"/>
                </a:solidFill>
                <a:latin typeface="微软雅黑" panose="020B0503020204020204" pitchFamily="34" charset="-122"/>
                <a:ea typeface="微软雅黑" panose="020B0503020204020204" pitchFamily="34" charset="-122"/>
                <a:sym typeface="+mn-ea"/>
              </a:rPr>
              <a:t>RAM</a:t>
            </a:r>
            <a:endParaRPr sz="2400" b="1" dirty="0">
              <a:solidFill>
                <a:schemeClr val="tx1"/>
              </a:solidFill>
              <a:latin typeface="微软雅黑" panose="020B0503020204020204" pitchFamily="34" charset="-122"/>
              <a:ea typeface="微软雅黑" panose="020B0503020204020204" pitchFamily="34" charset="-122"/>
              <a:sym typeface="+mn-ea"/>
            </a:endParaRPr>
          </a:p>
        </p:txBody>
      </p:sp>
      <p:grpSp>
        <p:nvGrpSpPr>
          <p:cNvPr id="30" name="组合 29"/>
          <p:cNvGrpSpPr/>
          <p:nvPr/>
        </p:nvGrpSpPr>
        <p:grpSpPr>
          <a:xfrm>
            <a:off x="632828" y="1244590"/>
            <a:ext cx="5761230" cy="666984"/>
            <a:chOff x="8616" y="8050"/>
            <a:chExt cx="22860" cy="1985"/>
          </a:xfrm>
        </p:grpSpPr>
        <p:sp>
          <p:nvSpPr>
            <p:cNvPr id="31" name="矩形 30"/>
            <p:cNvSpPr/>
            <p:nvPr/>
          </p:nvSpPr>
          <p:spPr>
            <a:xfrm>
              <a:off x="8616" y="8050"/>
              <a:ext cx="309" cy="1941"/>
            </a:xfrm>
            <a:prstGeom prst="rect">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9480" y="8295"/>
              <a:ext cx="21996" cy="1740"/>
            </a:xfrm>
            <a:prstGeom prst="rect">
              <a:avLst/>
            </a:prstGeom>
            <a:noFill/>
          </p:spPr>
          <p:txBody>
            <a:bodyPr wrap="none" rtlCol="0" anchor="t">
              <a:spAutoFit/>
            </a:bodyPr>
            <a:lstStyle/>
            <a:p>
              <a:pPr algn="l"/>
              <a:r>
                <a:rPr sz="3200" b="1" dirty="0">
                  <a:solidFill>
                    <a:srgbClr val="C00000"/>
                  </a:solidFill>
                  <a:latin typeface="+mn-ea"/>
                  <a:ea typeface="+mn-ea"/>
                  <a:sym typeface="+mn-ea"/>
                </a:rPr>
                <a:t>RFID按照内部使用存储器类型</a:t>
              </a:r>
            </a:p>
          </p:txBody>
        </p:sp>
      </p:grpSp>
      <p:sp>
        <p:nvSpPr>
          <p:cNvPr id="34" name="Rounded Rectangle 38"/>
          <p:cNvSpPr/>
          <p:nvPr/>
        </p:nvSpPr>
        <p:spPr>
          <a:xfrm>
            <a:off x="3798535" y="4734742"/>
            <a:ext cx="4575330" cy="670343"/>
          </a:xfrm>
          <a:prstGeom prst="roundRect">
            <a:avLst/>
          </a:prstGeom>
          <a:solidFill>
            <a:srgbClr val="E6E6E6"/>
          </a:solidFill>
          <a:ln w="38100" cmpd="sng">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40645" tIns="20323" rIns="40645" bIns="20323" rtlCol="0" anchor="ctr"/>
          <a:lstStyle/>
          <a:p>
            <a:pPr eaLnBrk="0" hangingPunct="0">
              <a:lnSpc>
                <a:spcPct val="150000"/>
              </a:lnSpc>
            </a:pPr>
            <a:r>
              <a:rPr lang="zh-CN" altLang="en-US" sz="2000" b="1" dirty="0">
                <a:solidFill>
                  <a:schemeClr val="tx1"/>
                </a:solidFill>
                <a:latin typeface="微软雅黑" panose="020B0503020204020204" pitchFamily="34" charset="-122"/>
                <a:ea typeface="微软雅黑" panose="020B0503020204020204" pitchFamily="34" charset="-122"/>
                <a:sym typeface="+mn-ea"/>
              </a:rPr>
              <a:t>电可擦可编程只读存储器</a:t>
            </a:r>
            <a:r>
              <a:rPr lang="en-US" altLang="zh-CN" sz="2000" b="1" dirty="0">
                <a:solidFill>
                  <a:schemeClr val="tx1"/>
                </a:solidFill>
                <a:latin typeface="微软雅黑" panose="020B0503020204020204" pitchFamily="34" charset="-122"/>
                <a:ea typeface="微软雅黑" panose="020B0503020204020204" pitchFamily="34" charset="-122"/>
                <a:sym typeface="+mn-ea"/>
              </a:rPr>
              <a:t>(EEPROM)</a:t>
            </a:r>
          </a:p>
        </p:txBody>
      </p:sp>
      <p:sp>
        <p:nvSpPr>
          <p:cNvPr id="35" name="Rounded Rectangle 38"/>
          <p:cNvSpPr/>
          <p:nvPr/>
        </p:nvSpPr>
        <p:spPr>
          <a:xfrm>
            <a:off x="3795510" y="3842631"/>
            <a:ext cx="4407267" cy="670343"/>
          </a:xfrm>
          <a:prstGeom prst="roundRect">
            <a:avLst/>
          </a:prstGeom>
          <a:solidFill>
            <a:srgbClr val="E6E6E6"/>
          </a:solidFill>
          <a:ln w="38100" cmpd="sng">
            <a:solidFill>
              <a:schemeClr val="tx1">
                <a:lumMod val="50000"/>
                <a:lumOff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40645" tIns="20323" rIns="40645" bIns="20323" rtlCol="0" anchor="ctr"/>
          <a:lstStyle/>
          <a:p>
            <a:pPr algn="ctr"/>
            <a:r>
              <a:rPr lang="zh-CN" altLang="en-US" sz="2400" b="1" dirty="0">
                <a:solidFill>
                  <a:schemeClr val="tx1"/>
                </a:solidFill>
                <a:latin typeface="微软雅黑" panose="020B0503020204020204" pitchFamily="34" charset="-122"/>
                <a:ea typeface="微软雅黑" panose="020B0503020204020204" pitchFamily="34" charset="-122"/>
                <a:sym typeface="+mn-ea"/>
              </a:rPr>
              <a:t>缓冲存储器</a:t>
            </a:r>
            <a:endParaRPr sz="2400" b="1" dirty="0">
              <a:solidFill>
                <a:schemeClr val="tx1"/>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2846853596"/>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left)">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2" grpId="0" animBg="1"/>
      <p:bldP spid="39" grpId="0" animBg="1"/>
      <p:bldP spid="34" grpId="0" animBg="1"/>
      <p:bldP spid="3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81037"/>
            <a:ext cx="4506663" cy="506034"/>
            <a:chOff x="0" y="1134"/>
            <a:chExt cx="17882" cy="1506"/>
          </a:xfrm>
        </p:grpSpPr>
        <p:sp>
          <p:nvSpPr>
            <p:cNvPr id="9" name="TextBox 3"/>
            <p:cNvSpPr txBox="1"/>
            <p:nvPr/>
          </p:nvSpPr>
          <p:spPr>
            <a:xfrm>
              <a:off x="2738" y="1331"/>
              <a:ext cx="15144" cy="1113"/>
            </a:xfrm>
            <a:prstGeom prst="rect">
              <a:avLst/>
            </a:prstGeom>
            <a:noFill/>
          </p:spPr>
          <p:txBody>
            <a:bodyPr wrap="square" rtlCol="0">
              <a:spAutoFit/>
            </a:bodyPr>
            <a:lstStyle/>
            <a:p>
              <a:pPr defTabSz="406451" fontAlgn="auto">
                <a:spcBef>
                  <a:spcPts val="0"/>
                </a:spcBef>
                <a:spcAft>
                  <a:spcPts val="0"/>
                </a:spcAft>
                <a:defRPr/>
              </a:pPr>
              <a:r>
                <a:rPr b="1" dirty="0">
                  <a:latin typeface="微软雅黑" panose="020B0503020204020204" pitchFamily="34" charset="-122"/>
                  <a:ea typeface="微软雅黑" panose="020B0503020204020204" pitchFamily="34" charset="-122"/>
                  <a:sym typeface="+mn-ea"/>
                </a:rPr>
                <a:t>RFID标签的分类</a:t>
              </a:r>
            </a:p>
          </p:txBody>
        </p:sp>
        <p:grpSp>
          <p:nvGrpSpPr>
            <p:cNvPr id="10" name="组合 9"/>
            <p:cNvGrpSpPr/>
            <p:nvPr/>
          </p:nvGrpSpPr>
          <p:grpSpPr>
            <a:xfrm>
              <a:off x="0" y="1134"/>
              <a:ext cx="2070" cy="1506"/>
              <a:chOff x="0" y="1134"/>
              <a:chExt cx="2070" cy="1506"/>
            </a:xfrm>
          </p:grpSpPr>
          <p:sp>
            <p:nvSpPr>
              <p:cNvPr id="10255" name="矩形 29"/>
              <p:cNvSpPr>
                <a:spLocks noChangeArrowheads="1"/>
              </p:cNvSpPr>
              <p:nvPr/>
            </p:nvSpPr>
            <p:spPr bwMode="auto">
              <a:xfrm>
                <a:off x="0" y="1134"/>
                <a:ext cx="1635" cy="1507"/>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grpSp>
      <p:grpSp>
        <p:nvGrpSpPr>
          <p:cNvPr id="7" name="组合 6"/>
          <p:cNvGrpSpPr/>
          <p:nvPr/>
        </p:nvGrpSpPr>
        <p:grpSpPr>
          <a:xfrm>
            <a:off x="632828" y="1130682"/>
            <a:ext cx="4937369" cy="666984"/>
            <a:chOff x="8616" y="8050"/>
            <a:chExt cx="19591" cy="1985"/>
          </a:xfrm>
        </p:grpSpPr>
        <p:sp>
          <p:nvSpPr>
            <p:cNvPr id="12" name="矩形 11"/>
            <p:cNvSpPr/>
            <p:nvPr/>
          </p:nvSpPr>
          <p:spPr>
            <a:xfrm>
              <a:off x="8616" y="8050"/>
              <a:ext cx="309" cy="1941"/>
            </a:xfrm>
            <a:prstGeom prst="rect">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480" y="8295"/>
              <a:ext cx="18727" cy="1740"/>
            </a:xfrm>
            <a:prstGeom prst="rect">
              <a:avLst/>
            </a:prstGeom>
            <a:noFill/>
          </p:spPr>
          <p:txBody>
            <a:bodyPr wrap="none" rtlCol="0" anchor="t">
              <a:spAutoFit/>
            </a:bodyPr>
            <a:lstStyle/>
            <a:p>
              <a:pPr algn="l"/>
              <a:r>
                <a:rPr sz="3200" b="1" dirty="0">
                  <a:solidFill>
                    <a:srgbClr val="C00000"/>
                  </a:solidFill>
                  <a:latin typeface="+mn-ea"/>
                  <a:ea typeface="+mn-ea"/>
                  <a:sym typeface="+mn-ea"/>
                </a:rPr>
                <a:t>RFID按照使用能量的方式</a:t>
              </a:r>
            </a:p>
          </p:txBody>
        </p:sp>
      </p:grpSp>
      <p:grpSp>
        <p:nvGrpSpPr>
          <p:cNvPr id="3" name="组合 2"/>
          <p:cNvGrpSpPr/>
          <p:nvPr/>
        </p:nvGrpSpPr>
        <p:grpSpPr>
          <a:xfrm>
            <a:off x="3210386" y="1831067"/>
            <a:ext cx="4621106" cy="4270373"/>
            <a:chOff x="17181" y="3344"/>
            <a:chExt cx="14044" cy="12709"/>
          </a:xfrm>
        </p:grpSpPr>
        <p:grpSp>
          <p:nvGrpSpPr>
            <p:cNvPr id="26" name="组合 25"/>
            <p:cNvGrpSpPr/>
            <p:nvPr/>
          </p:nvGrpSpPr>
          <p:grpSpPr>
            <a:xfrm>
              <a:off x="17181" y="3344"/>
              <a:ext cx="14044" cy="12709"/>
              <a:chOff x="17181" y="3344"/>
              <a:chExt cx="14044" cy="12709"/>
            </a:xfrm>
          </p:grpSpPr>
          <p:sp>
            <p:nvSpPr>
              <p:cNvPr id="2" name="Round Same Side Corner Rectangle 34"/>
              <p:cNvSpPr/>
              <p:nvPr/>
            </p:nvSpPr>
            <p:spPr>
              <a:xfrm>
                <a:off x="17181" y="3781"/>
                <a:ext cx="14045" cy="1907"/>
              </a:xfrm>
              <a:prstGeom prst="round2SameRect">
                <a:avLst/>
              </a:prstGeom>
              <a:solidFill>
                <a:srgbClr val="6794CE"/>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sz="2400" b="1" dirty="0">
                    <a:solidFill>
                      <a:srgbClr val="C00000"/>
                    </a:solidFill>
                    <a:latin typeface="微软雅黑" panose="020B0503020204020204" pitchFamily="34" charset="-122"/>
                    <a:ea typeface="微软雅黑" panose="020B0503020204020204" pitchFamily="34" charset="-122"/>
                    <a:sym typeface="+mn-ea"/>
                  </a:rPr>
                  <a:t>被动式</a:t>
                </a:r>
              </a:p>
            </p:txBody>
          </p:sp>
          <p:grpSp>
            <p:nvGrpSpPr>
              <p:cNvPr id="6" name="Group 22"/>
              <p:cNvGrpSpPr/>
              <p:nvPr/>
            </p:nvGrpSpPr>
            <p:grpSpPr>
              <a:xfrm>
                <a:off x="17181" y="5689"/>
                <a:ext cx="14045" cy="10365"/>
                <a:chOff x="662606" y="1962150"/>
                <a:chExt cx="3366469" cy="2484418"/>
              </a:xfrm>
            </p:grpSpPr>
            <p:sp>
              <p:nvSpPr>
                <p:cNvPr id="11" name="Rectangle 21"/>
                <p:cNvSpPr/>
                <p:nvPr/>
              </p:nvSpPr>
              <p:spPr>
                <a:xfrm>
                  <a:off x="662606" y="4229100"/>
                  <a:ext cx="3366469" cy="217468"/>
                </a:xfrm>
                <a:prstGeom prst="rect">
                  <a:avLst/>
                </a:prstGeom>
                <a:solidFill>
                  <a:srgbClr val="679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Char char="•"/>
                  </a:pPr>
                  <a:endParaRPr lang="en-US" dirty="0"/>
                </a:p>
              </p:txBody>
            </p:sp>
            <p:sp>
              <p:nvSpPr>
                <p:cNvPr id="14" name="Rectangle 42"/>
                <p:cNvSpPr/>
                <p:nvPr/>
              </p:nvSpPr>
              <p:spPr>
                <a:xfrm>
                  <a:off x="662606" y="1962150"/>
                  <a:ext cx="3366469" cy="23622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Char char="•"/>
                  </a:pPr>
                  <a:endParaRPr lang="en-US" dirty="0"/>
                </a:p>
              </p:txBody>
            </p:sp>
          </p:grpSp>
          <p:grpSp>
            <p:nvGrpSpPr>
              <p:cNvPr id="15" name="Group 20"/>
              <p:cNvGrpSpPr/>
              <p:nvPr/>
            </p:nvGrpSpPr>
            <p:grpSpPr>
              <a:xfrm>
                <a:off x="27689" y="3344"/>
                <a:ext cx="2854" cy="2854"/>
                <a:chOff x="4343400" y="1504950"/>
                <a:chExt cx="762000" cy="762000"/>
              </a:xfrm>
            </p:grpSpPr>
            <p:sp>
              <p:nvSpPr>
                <p:cNvPr id="16" name="Oval 19"/>
                <p:cNvSpPr/>
                <p:nvPr/>
              </p:nvSpPr>
              <p:spPr>
                <a:xfrm>
                  <a:off x="4343400" y="1504950"/>
                  <a:ext cx="762000" cy="76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14"/>
                <p:cNvSpPr>
                  <a:spLocks noEditPoints="1"/>
                </p:cNvSpPr>
                <p:nvPr/>
              </p:nvSpPr>
              <p:spPr bwMode="auto">
                <a:xfrm rot="5400000">
                  <a:off x="4431507" y="1593057"/>
                  <a:ext cx="585787" cy="585787"/>
                </a:xfrm>
                <a:custGeom>
                  <a:avLst/>
                  <a:gdLst/>
                  <a:ahLst/>
                  <a:cxnLst>
                    <a:cxn ang="0">
                      <a:pos x="27" y="55"/>
                    </a:cxn>
                    <a:cxn ang="0">
                      <a:pos x="0" y="27"/>
                    </a:cxn>
                    <a:cxn ang="0">
                      <a:pos x="27" y="0"/>
                    </a:cxn>
                    <a:cxn ang="0">
                      <a:pos x="55" y="27"/>
                    </a:cxn>
                    <a:cxn ang="0">
                      <a:pos x="27" y="55"/>
                    </a:cxn>
                    <a:cxn ang="0">
                      <a:pos x="45" y="25"/>
                    </a:cxn>
                    <a:cxn ang="0">
                      <a:pos x="43" y="23"/>
                    </a:cxn>
                    <a:cxn ang="0">
                      <a:pos x="25" y="23"/>
                    </a:cxn>
                    <a:cxn ang="0">
                      <a:pos x="32" y="16"/>
                    </a:cxn>
                    <a:cxn ang="0">
                      <a:pos x="33" y="14"/>
                    </a:cxn>
                    <a:cxn ang="0">
                      <a:pos x="32" y="13"/>
                    </a:cxn>
                    <a:cxn ang="0">
                      <a:pos x="29" y="9"/>
                    </a:cxn>
                    <a:cxn ang="0">
                      <a:pos x="27" y="9"/>
                    </a:cxn>
                    <a:cxn ang="0">
                      <a:pos x="26" y="9"/>
                    </a:cxn>
                    <a:cxn ang="0">
                      <a:pos x="13" y="22"/>
                    </a:cxn>
                    <a:cxn ang="0">
                      <a:pos x="9" y="26"/>
                    </a:cxn>
                    <a:cxn ang="0">
                      <a:pos x="9" y="27"/>
                    </a:cxn>
                    <a:cxn ang="0">
                      <a:pos x="9" y="29"/>
                    </a:cxn>
                    <a:cxn ang="0">
                      <a:pos x="13" y="32"/>
                    </a:cxn>
                    <a:cxn ang="0">
                      <a:pos x="26" y="45"/>
                    </a:cxn>
                    <a:cxn ang="0">
                      <a:pos x="27" y="46"/>
                    </a:cxn>
                    <a:cxn ang="0">
                      <a:pos x="29" y="45"/>
                    </a:cxn>
                    <a:cxn ang="0">
                      <a:pos x="32" y="42"/>
                    </a:cxn>
                    <a:cxn ang="0">
                      <a:pos x="33" y="40"/>
                    </a:cxn>
                    <a:cxn ang="0">
                      <a:pos x="32" y="38"/>
                    </a:cxn>
                    <a:cxn ang="0">
                      <a:pos x="25" y="32"/>
                    </a:cxn>
                    <a:cxn ang="0">
                      <a:pos x="43" y="32"/>
                    </a:cxn>
                    <a:cxn ang="0">
                      <a:pos x="45" y="29"/>
                    </a:cxn>
                    <a:cxn ang="0">
                      <a:pos x="45" y="25"/>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5"/>
                      </a:moveTo>
                      <a:cubicBezTo>
                        <a:pt x="45" y="24"/>
                        <a:pt x="44" y="23"/>
                        <a:pt x="43" y="23"/>
                      </a:cubicBezTo>
                      <a:cubicBezTo>
                        <a:pt x="25" y="23"/>
                        <a:pt x="25" y="23"/>
                        <a:pt x="25" y="23"/>
                      </a:cubicBezTo>
                      <a:cubicBezTo>
                        <a:pt x="32" y="16"/>
                        <a:pt x="32" y="16"/>
                        <a:pt x="32" y="16"/>
                      </a:cubicBezTo>
                      <a:cubicBezTo>
                        <a:pt x="32" y="15"/>
                        <a:pt x="33" y="15"/>
                        <a:pt x="33" y="14"/>
                      </a:cubicBezTo>
                      <a:cubicBezTo>
                        <a:pt x="33" y="14"/>
                        <a:pt x="32" y="13"/>
                        <a:pt x="32" y="13"/>
                      </a:cubicBezTo>
                      <a:cubicBezTo>
                        <a:pt x="29" y="9"/>
                        <a:pt x="29" y="9"/>
                        <a:pt x="29" y="9"/>
                      </a:cubicBezTo>
                      <a:cubicBezTo>
                        <a:pt x="28" y="9"/>
                        <a:pt x="28" y="9"/>
                        <a:pt x="27" y="9"/>
                      </a:cubicBezTo>
                      <a:cubicBezTo>
                        <a:pt x="27" y="9"/>
                        <a:pt x="26" y="9"/>
                        <a:pt x="26" y="9"/>
                      </a:cubicBezTo>
                      <a:cubicBezTo>
                        <a:pt x="13" y="22"/>
                        <a:pt x="13" y="22"/>
                        <a:pt x="13" y="22"/>
                      </a:cubicBezTo>
                      <a:cubicBezTo>
                        <a:pt x="9" y="26"/>
                        <a:pt x="9" y="26"/>
                        <a:pt x="9" y="26"/>
                      </a:cubicBezTo>
                      <a:cubicBezTo>
                        <a:pt x="9" y="26"/>
                        <a:pt x="9" y="27"/>
                        <a:pt x="9" y="27"/>
                      </a:cubicBezTo>
                      <a:cubicBezTo>
                        <a:pt x="9" y="28"/>
                        <a:pt x="9" y="28"/>
                        <a:pt x="9" y="29"/>
                      </a:cubicBezTo>
                      <a:cubicBezTo>
                        <a:pt x="13" y="32"/>
                        <a:pt x="13" y="32"/>
                        <a:pt x="13" y="32"/>
                      </a:cubicBezTo>
                      <a:cubicBezTo>
                        <a:pt x="26" y="45"/>
                        <a:pt x="26" y="45"/>
                        <a:pt x="26" y="45"/>
                      </a:cubicBezTo>
                      <a:cubicBezTo>
                        <a:pt x="26" y="45"/>
                        <a:pt x="27" y="46"/>
                        <a:pt x="27" y="46"/>
                      </a:cubicBezTo>
                      <a:cubicBezTo>
                        <a:pt x="28" y="46"/>
                        <a:pt x="28" y="45"/>
                        <a:pt x="29" y="45"/>
                      </a:cubicBezTo>
                      <a:cubicBezTo>
                        <a:pt x="32" y="42"/>
                        <a:pt x="32" y="42"/>
                        <a:pt x="32" y="42"/>
                      </a:cubicBezTo>
                      <a:cubicBezTo>
                        <a:pt x="32" y="41"/>
                        <a:pt x="33" y="41"/>
                        <a:pt x="33" y="40"/>
                      </a:cubicBezTo>
                      <a:cubicBezTo>
                        <a:pt x="33" y="39"/>
                        <a:pt x="32" y="39"/>
                        <a:pt x="32" y="38"/>
                      </a:cubicBezTo>
                      <a:cubicBezTo>
                        <a:pt x="25" y="32"/>
                        <a:pt x="25" y="32"/>
                        <a:pt x="25" y="32"/>
                      </a:cubicBezTo>
                      <a:cubicBezTo>
                        <a:pt x="43" y="32"/>
                        <a:pt x="43" y="32"/>
                        <a:pt x="43" y="32"/>
                      </a:cubicBezTo>
                      <a:cubicBezTo>
                        <a:pt x="44" y="32"/>
                        <a:pt x="45" y="31"/>
                        <a:pt x="45" y="29"/>
                      </a:cubicBezTo>
                      <a:lnTo>
                        <a:pt x="45" y="25"/>
                      </a:lnTo>
                      <a:close/>
                    </a:path>
                  </a:pathLst>
                </a:custGeom>
                <a:solidFill>
                  <a:schemeClr val="bg1"/>
                </a:solidFill>
                <a:ln w="9525">
                  <a:noFill/>
                  <a:round/>
                </a:ln>
              </p:spPr>
              <p:txBody>
                <a:bodyPr vert="horz" wrap="square" lIns="91440" tIns="45720" rIns="91440" bIns="45720" numCol="1" anchor="t" anchorCtr="0" compatLnSpc="1"/>
                <a:lstStyle/>
                <a:p>
                  <a:endParaRPr lang="en-US" dirty="0"/>
                </a:p>
              </p:txBody>
            </p:sp>
          </p:grpSp>
        </p:grpSp>
        <p:sp>
          <p:nvSpPr>
            <p:cNvPr id="25" name="文本框 24"/>
            <p:cNvSpPr txBox="1"/>
            <p:nvPr/>
          </p:nvSpPr>
          <p:spPr>
            <a:xfrm>
              <a:off x="19139" y="7090"/>
              <a:ext cx="10130" cy="6045"/>
            </a:xfrm>
            <a:prstGeom prst="rect">
              <a:avLst/>
            </a:prstGeom>
            <a:noFill/>
          </p:spPr>
          <p:txBody>
            <a:bodyPr wrap="square" rtlCol="0">
              <a:spAutoFit/>
            </a:bodyPr>
            <a:lstStyle/>
            <a:p>
              <a:pPr>
                <a:lnSpc>
                  <a:spcPct val="120000"/>
                </a:lnSpc>
              </a:pPr>
              <a:r>
                <a:rPr sz="2100" b="1" dirty="0">
                  <a:latin typeface="微软雅黑" panose="020B0503020204020204" pitchFamily="34" charset="-122"/>
                  <a:ea typeface="微软雅黑" panose="020B0503020204020204" pitchFamily="34" charset="-122"/>
                  <a:sym typeface="+mn-ea"/>
                </a:rPr>
                <a:t>从RFID读写器发送的电磁波中获取能量，激活后才能够向RFID读写器发送数据。</a:t>
              </a:r>
              <a:endParaRPr sz="2100"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051385252"/>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81037"/>
            <a:ext cx="4506663" cy="506034"/>
            <a:chOff x="0" y="1134"/>
            <a:chExt cx="17882" cy="1506"/>
          </a:xfrm>
        </p:grpSpPr>
        <p:sp>
          <p:nvSpPr>
            <p:cNvPr id="9" name="TextBox 3"/>
            <p:cNvSpPr txBox="1"/>
            <p:nvPr/>
          </p:nvSpPr>
          <p:spPr>
            <a:xfrm>
              <a:off x="2738" y="1331"/>
              <a:ext cx="15144" cy="1113"/>
            </a:xfrm>
            <a:prstGeom prst="rect">
              <a:avLst/>
            </a:prstGeom>
            <a:noFill/>
          </p:spPr>
          <p:txBody>
            <a:bodyPr wrap="square" rtlCol="0">
              <a:spAutoFit/>
            </a:bodyPr>
            <a:lstStyle/>
            <a:p>
              <a:pPr defTabSz="406451" fontAlgn="auto">
                <a:spcBef>
                  <a:spcPts val="0"/>
                </a:spcBef>
                <a:spcAft>
                  <a:spcPts val="0"/>
                </a:spcAft>
                <a:defRPr/>
              </a:pPr>
              <a:r>
                <a:rPr b="1" dirty="0">
                  <a:latin typeface="微软雅黑" panose="020B0503020204020204" pitchFamily="34" charset="-122"/>
                  <a:ea typeface="微软雅黑" panose="020B0503020204020204" pitchFamily="34" charset="-122"/>
                  <a:sym typeface="+mn-ea"/>
                </a:rPr>
                <a:t>RFID标签的分类</a:t>
              </a:r>
            </a:p>
          </p:txBody>
        </p:sp>
        <p:grpSp>
          <p:nvGrpSpPr>
            <p:cNvPr id="10" name="组合 9"/>
            <p:cNvGrpSpPr/>
            <p:nvPr/>
          </p:nvGrpSpPr>
          <p:grpSpPr>
            <a:xfrm>
              <a:off x="0" y="1134"/>
              <a:ext cx="2070" cy="1506"/>
              <a:chOff x="0" y="1134"/>
              <a:chExt cx="2070" cy="1506"/>
            </a:xfrm>
          </p:grpSpPr>
          <p:sp>
            <p:nvSpPr>
              <p:cNvPr id="10255" name="矩形 29"/>
              <p:cNvSpPr>
                <a:spLocks noChangeArrowheads="1"/>
              </p:cNvSpPr>
              <p:nvPr/>
            </p:nvSpPr>
            <p:spPr bwMode="auto">
              <a:xfrm>
                <a:off x="0" y="1134"/>
                <a:ext cx="1635" cy="1507"/>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grpSp>
      <p:grpSp>
        <p:nvGrpSpPr>
          <p:cNvPr id="7" name="组合 6"/>
          <p:cNvGrpSpPr/>
          <p:nvPr/>
        </p:nvGrpSpPr>
        <p:grpSpPr>
          <a:xfrm>
            <a:off x="401621" y="903957"/>
            <a:ext cx="4937369" cy="666984"/>
            <a:chOff x="8616" y="8050"/>
            <a:chExt cx="19591" cy="1985"/>
          </a:xfrm>
        </p:grpSpPr>
        <p:sp>
          <p:nvSpPr>
            <p:cNvPr id="12" name="矩形 11"/>
            <p:cNvSpPr/>
            <p:nvPr/>
          </p:nvSpPr>
          <p:spPr>
            <a:xfrm>
              <a:off x="8616" y="8050"/>
              <a:ext cx="309" cy="1941"/>
            </a:xfrm>
            <a:prstGeom prst="rect">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480" y="8295"/>
              <a:ext cx="18727" cy="1740"/>
            </a:xfrm>
            <a:prstGeom prst="rect">
              <a:avLst/>
            </a:prstGeom>
            <a:noFill/>
          </p:spPr>
          <p:txBody>
            <a:bodyPr wrap="none" rtlCol="0" anchor="t">
              <a:spAutoFit/>
            </a:bodyPr>
            <a:lstStyle/>
            <a:p>
              <a:pPr algn="l"/>
              <a:r>
                <a:rPr sz="3200" b="1" dirty="0">
                  <a:solidFill>
                    <a:srgbClr val="C00000"/>
                  </a:solidFill>
                  <a:latin typeface="+mn-ea"/>
                  <a:ea typeface="+mn-ea"/>
                  <a:sym typeface="+mn-ea"/>
                </a:rPr>
                <a:t>RFID按照使用能量的方式</a:t>
              </a:r>
            </a:p>
          </p:txBody>
        </p:sp>
      </p:grpSp>
      <p:grpSp>
        <p:nvGrpSpPr>
          <p:cNvPr id="3" name="组合 2"/>
          <p:cNvGrpSpPr/>
          <p:nvPr/>
        </p:nvGrpSpPr>
        <p:grpSpPr>
          <a:xfrm>
            <a:off x="3491881" y="1661887"/>
            <a:ext cx="4652598" cy="4270037"/>
            <a:chOff x="17181" y="3344"/>
            <a:chExt cx="14044" cy="12708"/>
          </a:xfrm>
        </p:grpSpPr>
        <p:grpSp>
          <p:nvGrpSpPr>
            <p:cNvPr id="26" name="组合 25"/>
            <p:cNvGrpSpPr/>
            <p:nvPr/>
          </p:nvGrpSpPr>
          <p:grpSpPr>
            <a:xfrm>
              <a:off x="17181" y="3344"/>
              <a:ext cx="14044" cy="12709"/>
              <a:chOff x="17181" y="3344"/>
              <a:chExt cx="14044" cy="12709"/>
            </a:xfrm>
          </p:grpSpPr>
          <p:sp>
            <p:nvSpPr>
              <p:cNvPr id="2" name="Round Same Side Corner Rectangle 34"/>
              <p:cNvSpPr/>
              <p:nvPr/>
            </p:nvSpPr>
            <p:spPr>
              <a:xfrm>
                <a:off x="17181" y="3781"/>
                <a:ext cx="14045" cy="1907"/>
              </a:xfrm>
              <a:prstGeom prst="round2SameRect">
                <a:avLst/>
              </a:prstGeom>
              <a:solidFill>
                <a:srgbClr val="6794CE"/>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sz="2400" b="1" dirty="0">
                    <a:solidFill>
                      <a:srgbClr val="C00000"/>
                    </a:solidFill>
                    <a:latin typeface="微软雅黑" panose="020B0503020204020204" pitchFamily="34" charset="-122"/>
                    <a:ea typeface="微软雅黑" panose="020B0503020204020204" pitchFamily="34" charset="-122"/>
                    <a:sym typeface="+mn-ea"/>
                  </a:rPr>
                  <a:t>半</a:t>
                </a:r>
                <a:r>
                  <a:rPr lang="zh-CN" altLang="en-US" sz="2400" b="1" dirty="0">
                    <a:solidFill>
                      <a:srgbClr val="C00000"/>
                    </a:solidFill>
                    <a:latin typeface="微软雅黑" panose="020B0503020204020204" pitchFamily="34" charset="-122"/>
                    <a:ea typeface="微软雅黑" panose="020B0503020204020204" pitchFamily="34" charset="-122"/>
                    <a:sym typeface="+mn-ea"/>
                  </a:rPr>
                  <a:t>主</a:t>
                </a:r>
                <a:r>
                  <a:rPr sz="2400" b="1" dirty="0" err="1">
                    <a:solidFill>
                      <a:srgbClr val="C00000"/>
                    </a:solidFill>
                    <a:latin typeface="微软雅黑" panose="020B0503020204020204" pitchFamily="34" charset="-122"/>
                    <a:ea typeface="微软雅黑" panose="020B0503020204020204" pitchFamily="34" charset="-122"/>
                    <a:sym typeface="+mn-ea"/>
                  </a:rPr>
                  <a:t>动式</a:t>
                </a:r>
                <a:endParaRPr sz="2400" b="1" dirty="0">
                  <a:solidFill>
                    <a:srgbClr val="C00000"/>
                  </a:solidFill>
                  <a:latin typeface="微软雅黑" panose="020B0503020204020204" pitchFamily="34" charset="-122"/>
                  <a:ea typeface="微软雅黑" panose="020B0503020204020204" pitchFamily="34" charset="-122"/>
                  <a:sym typeface="+mn-ea"/>
                </a:endParaRPr>
              </a:p>
            </p:txBody>
          </p:sp>
          <p:grpSp>
            <p:nvGrpSpPr>
              <p:cNvPr id="6" name="Group 22"/>
              <p:cNvGrpSpPr/>
              <p:nvPr/>
            </p:nvGrpSpPr>
            <p:grpSpPr>
              <a:xfrm>
                <a:off x="17181" y="5689"/>
                <a:ext cx="14045" cy="10365"/>
                <a:chOff x="662606" y="1962150"/>
                <a:chExt cx="3366469" cy="2484418"/>
              </a:xfrm>
            </p:grpSpPr>
            <p:sp>
              <p:nvSpPr>
                <p:cNvPr id="11" name="Rectangle 21"/>
                <p:cNvSpPr/>
                <p:nvPr/>
              </p:nvSpPr>
              <p:spPr>
                <a:xfrm>
                  <a:off x="662606" y="4229100"/>
                  <a:ext cx="3366469" cy="217468"/>
                </a:xfrm>
                <a:prstGeom prst="rect">
                  <a:avLst/>
                </a:prstGeom>
                <a:solidFill>
                  <a:srgbClr val="679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Char char="•"/>
                  </a:pPr>
                  <a:endParaRPr lang="en-US" dirty="0"/>
                </a:p>
              </p:txBody>
            </p:sp>
            <p:sp>
              <p:nvSpPr>
                <p:cNvPr id="14" name="Rectangle 42"/>
                <p:cNvSpPr/>
                <p:nvPr/>
              </p:nvSpPr>
              <p:spPr>
                <a:xfrm>
                  <a:off x="662606" y="1962150"/>
                  <a:ext cx="3366469" cy="23622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Char char="•"/>
                  </a:pPr>
                  <a:endParaRPr lang="en-US" dirty="0"/>
                </a:p>
              </p:txBody>
            </p:sp>
          </p:grpSp>
          <p:grpSp>
            <p:nvGrpSpPr>
              <p:cNvPr id="15" name="Group 20"/>
              <p:cNvGrpSpPr/>
              <p:nvPr/>
            </p:nvGrpSpPr>
            <p:grpSpPr>
              <a:xfrm>
                <a:off x="27689" y="3344"/>
                <a:ext cx="2854" cy="2854"/>
                <a:chOff x="4343400" y="1504950"/>
                <a:chExt cx="762000" cy="762000"/>
              </a:xfrm>
            </p:grpSpPr>
            <p:sp>
              <p:nvSpPr>
                <p:cNvPr id="16" name="Oval 19"/>
                <p:cNvSpPr/>
                <p:nvPr/>
              </p:nvSpPr>
              <p:spPr>
                <a:xfrm>
                  <a:off x="4343400" y="1504950"/>
                  <a:ext cx="762000" cy="76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14"/>
                <p:cNvSpPr>
                  <a:spLocks noEditPoints="1"/>
                </p:cNvSpPr>
                <p:nvPr/>
              </p:nvSpPr>
              <p:spPr bwMode="auto">
                <a:xfrm rot="5400000">
                  <a:off x="4431507" y="1593057"/>
                  <a:ext cx="585787" cy="585787"/>
                </a:xfrm>
                <a:custGeom>
                  <a:avLst/>
                  <a:gdLst/>
                  <a:ahLst/>
                  <a:cxnLst>
                    <a:cxn ang="0">
                      <a:pos x="27" y="55"/>
                    </a:cxn>
                    <a:cxn ang="0">
                      <a:pos x="0" y="27"/>
                    </a:cxn>
                    <a:cxn ang="0">
                      <a:pos x="27" y="0"/>
                    </a:cxn>
                    <a:cxn ang="0">
                      <a:pos x="55" y="27"/>
                    </a:cxn>
                    <a:cxn ang="0">
                      <a:pos x="27" y="55"/>
                    </a:cxn>
                    <a:cxn ang="0">
                      <a:pos x="45" y="25"/>
                    </a:cxn>
                    <a:cxn ang="0">
                      <a:pos x="43" y="23"/>
                    </a:cxn>
                    <a:cxn ang="0">
                      <a:pos x="25" y="23"/>
                    </a:cxn>
                    <a:cxn ang="0">
                      <a:pos x="32" y="16"/>
                    </a:cxn>
                    <a:cxn ang="0">
                      <a:pos x="33" y="14"/>
                    </a:cxn>
                    <a:cxn ang="0">
                      <a:pos x="32" y="13"/>
                    </a:cxn>
                    <a:cxn ang="0">
                      <a:pos x="29" y="9"/>
                    </a:cxn>
                    <a:cxn ang="0">
                      <a:pos x="27" y="9"/>
                    </a:cxn>
                    <a:cxn ang="0">
                      <a:pos x="26" y="9"/>
                    </a:cxn>
                    <a:cxn ang="0">
                      <a:pos x="13" y="22"/>
                    </a:cxn>
                    <a:cxn ang="0">
                      <a:pos x="9" y="26"/>
                    </a:cxn>
                    <a:cxn ang="0">
                      <a:pos x="9" y="27"/>
                    </a:cxn>
                    <a:cxn ang="0">
                      <a:pos x="9" y="29"/>
                    </a:cxn>
                    <a:cxn ang="0">
                      <a:pos x="13" y="32"/>
                    </a:cxn>
                    <a:cxn ang="0">
                      <a:pos x="26" y="45"/>
                    </a:cxn>
                    <a:cxn ang="0">
                      <a:pos x="27" y="46"/>
                    </a:cxn>
                    <a:cxn ang="0">
                      <a:pos x="29" y="45"/>
                    </a:cxn>
                    <a:cxn ang="0">
                      <a:pos x="32" y="42"/>
                    </a:cxn>
                    <a:cxn ang="0">
                      <a:pos x="33" y="40"/>
                    </a:cxn>
                    <a:cxn ang="0">
                      <a:pos x="32" y="38"/>
                    </a:cxn>
                    <a:cxn ang="0">
                      <a:pos x="25" y="32"/>
                    </a:cxn>
                    <a:cxn ang="0">
                      <a:pos x="43" y="32"/>
                    </a:cxn>
                    <a:cxn ang="0">
                      <a:pos x="45" y="29"/>
                    </a:cxn>
                    <a:cxn ang="0">
                      <a:pos x="45" y="25"/>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5"/>
                      </a:moveTo>
                      <a:cubicBezTo>
                        <a:pt x="45" y="24"/>
                        <a:pt x="44" y="23"/>
                        <a:pt x="43" y="23"/>
                      </a:cubicBezTo>
                      <a:cubicBezTo>
                        <a:pt x="25" y="23"/>
                        <a:pt x="25" y="23"/>
                        <a:pt x="25" y="23"/>
                      </a:cubicBezTo>
                      <a:cubicBezTo>
                        <a:pt x="32" y="16"/>
                        <a:pt x="32" y="16"/>
                        <a:pt x="32" y="16"/>
                      </a:cubicBezTo>
                      <a:cubicBezTo>
                        <a:pt x="32" y="15"/>
                        <a:pt x="33" y="15"/>
                        <a:pt x="33" y="14"/>
                      </a:cubicBezTo>
                      <a:cubicBezTo>
                        <a:pt x="33" y="14"/>
                        <a:pt x="32" y="13"/>
                        <a:pt x="32" y="13"/>
                      </a:cubicBezTo>
                      <a:cubicBezTo>
                        <a:pt x="29" y="9"/>
                        <a:pt x="29" y="9"/>
                        <a:pt x="29" y="9"/>
                      </a:cubicBezTo>
                      <a:cubicBezTo>
                        <a:pt x="28" y="9"/>
                        <a:pt x="28" y="9"/>
                        <a:pt x="27" y="9"/>
                      </a:cubicBezTo>
                      <a:cubicBezTo>
                        <a:pt x="27" y="9"/>
                        <a:pt x="26" y="9"/>
                        <a:pt x="26" y="9"/>
                      </a:cubicBezTo>
                      <a:cubicBezTo>
                        <a:pt x="13" y="22"/>
                        <a:pt x="13" y="22"/>
                        <a:pt x="13" y="22"/>
                      </a:cubicBezTo>
                      <a:cubicBezTo>
                        <a:pt x="9" y="26"/>
                        <a:pt x="9" y="26"/>
                        <a:pt x="9" y="26"/>
                      </a:cubicBezTo>
                      <a:cubicBezTo>
                        <a:pt x="9" y="26"/>
                        <a:pt x="9" y="27"/>
                        <a:pt x="9" y="27"/>
                      </a:cubicBezTo>
                      <a:cubicBezTo>
                        <a:pt x="9" y="28"/>
                        <a:pt x="9" y="28"/>
                        <a:pt x="9" y="29"/>
                      </a:cubicBezTo>
                      <a:cubicBezTo>
                        <a:pt x="13" y="32"/>
                        <a:pt x="13" y="32"/>
                        <a:pt x="13" y="32"/>
                      </a:cubicBezTo>
                      <a:cubicBezTo>
                        <a:pt x="26" y="45"/>
                        <a:pt x="26" y="45"/>
                        <a:pt x="26" y="45"/>
                      </a:cubicBezTo>
                      <a:cubicBezTo>
                        <a:pt x="26" y="45"/>
                        <a:pt x="27" y="46"/>
                        <a:pt x="27" y="46"/>
                      </a:cubicBezTo>
                      <a:cubicBezTo>
                        <a:pt x="28" y="46"/>
                        <a:pt x="28" y="45"/>
                        <a:pt x="29" y="45"/>
                      </a:cubicBezTo>
                      <a:cubicBezTo>
                        <a:pt x="32" y="42"/>
                        <a:pt x="32" y="42"/>
                        <a:pt x="32" y="42"/>
                      </a:cubicBezTo>
                      <a:cubicBezTo>
                        <a:pt x="32" y="41"/>
                        <a:pt x="33" y="41"/>
                        <a:pt x="33" y="40"/>
                      </a:cubicBezTo>
                      <a:cubicBezTo>
                        <a:pt x="33" y="39"/>
                        <a:pt x="32" y="39"/>
                        <a:pt x="32" y="38"/>
                      </a:cubicBezTo>
                      <a:cubicBezTo>
                        <a:pt x="25" y="32"/>
                        <a:pt x="25" y="32"/>
                        <a:pt x="25" y="32"/>
                      </a:cubicBezTo>
                      <a:cubicBezTo>
                        <a:pt x="43" y="32"/>
                        <a:pt x="43" y="32"/>
                        <a:pt x="43" y="32"/>
                      </a:cubicBezTo>
                      <a:cubicBezTo>
                        <a:pt x="44" y="32"/>
                        <a:pt x="45" y="31"/>
                        <a:pt x="45" y="29"/>
                      </a:cubicBezTo>
                      <a:lnTo>
                        <a:pt x="45" y="25"/>
                      </a:lnTo>
                      <a:close/>
                    </a:path>
                  </a:pathLst>
                </a:custGeom>
                <a:solidFill>
                  <a:schemeClr val="bg1"/>
                </a:solidFill>
                <a:ln w="9525">
                  <a:noFill/>
                  <a:round/>
                </a:ln>
              </p:spPr>
              <p:txBody>
                <a:bodyPr vert="horz" wrap="square" lIns="91440" tIns="45720" rIns="91440" bIns="45720" numCol="1" anchor="t" anchorCtr="0" compatLnSpc="1"/>
                <a:lstStyle/>
                <a:p>
                  <a:endParaRPr lang="en-US" dirty="0"/>
                </a:p>
              </p:txBody>
            </p:sp>
          </p:grpSp>
        </p:grpSp>
        <p:sp>
          <p:nvSpPr>
            <p:cNvPr id="25" name="文本框 24"/>
            <p:cNvSpPr txBox="1"/>
            <p:nvPr/>
          </p:nvSpPr>
          <p:spPr>
            <a:xfrm>
              <a:off x="18136" y="6358"/>
              <a:ext cx="12407" cy="8517"/>
            </a:xfrm>
            <a:prstGeom prst="rect">
              <a:avLst/>
            </a:prstGeom>
            <a:noFill/>
          </p:spPr>
          <p:txBody>
            <a:bodyPr wrap="square" rtlCol="0">
              <a:spAutoFit/>
            </a:bodyPr>
            <a:lstStyle/>
            <a:p>
              <a:pPr>
                <a:lnSpc>
                  <a:spcPct val="120000"/>
                </a:lnSpc>
              </a:pPr>
              <a:r>
                <a:rPr sz="2100" b="1" dirty="0">
                  <a:latin typeface="微软雅黑" panose="020B0503020204020204" pitchFamily="34" charset="-122"/>
                  <a:ea typeface="微软雅黑" panose="020B0503020204020204" pitchFamily="34" charset="-122"/>
                  <a:sym typeface="+mn-ea"/>
                </a:rPr>
                <a:t>自身的能量只供给RFID标签中的电路使用，并不主动向RFID读写器发送数据。当它接收到RFID读写器发送的电磁波激活之后，才向RFID读写器发送数据</a:t>
              </a:r>
            </a:p>
          </p:txBody>
        </p:sp>
      </p:grpSp>
    </p:spTree>
    <p:extLst>
      <p:ext uri="{BB962C8B-B14F-4D97-AF65-F5344CB8AC3E}">
        <p14:creationId xmlns:p14="http://schemas.microsoft.com/office/powerpoint/2010/main" val="2883341713"/>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381037"/>
            <a:ext cx="4506663" cy="506034"/>
            <a:chOff x="0" y="1134"/>
            <a:chExt cx="17882" cy="1506"/>
          </a:xfrm>
        </p:grpSpPr>
        <p:sp>
          <p:nvSpPr>
            <p:cNvPr id="9" name="TextBox 3"/>
            <p:cNvSpPr txBox="1"/>
            <p:nvPr/>
          </p:nvSpPr>
          <p:spPr>
            <a:xfrm>
              <a:off x="2738" y="1331"/>
              <a:ext cx="15144" cy="1113"/>
            </a:xfrm>
            <a:prstGeom prst="rect">
              <a:avLst/>
            </a:prstGeom>
            <a:noFill/>
          </p:spPr>
          <p:txBody>
            <a:bodyPr wrap="square" rtlCol="0">
              <a:spAutoFit/>
            </a:bodyPr>
            <a:lstStyle/>
            <a:p>
              <a:pPr defTabSz="406451" fontAlgn="auto">
                <a:spcBef>
                  <a:spcPts val="0"/>
                </a:spcBef>
                <a:spcAft>
                  <a:spcPts val="0"/>
                </a:spcAft>
                <a:defRPr/>
              </a:pPr>
              <a:r>
                <a:rPr b="1" dirty="0">
                  <a:latin typeface="微软雅黑" panose="020B0503020204020204" pitchFamily="34" charset="-122"/>
                  <a:ea typeface="微软雅黑" panose="020B0503020204020204" pitchFamily="34" charset="-122"/>
                  <a:sym typeface="+mn-ea"/>
                </a:rPr>
                <a:t>RFID标签的分类</a:t>
              </a:r>
            </a:p>
          </p:txBody>
        </p:sp>
        <p:grpSp>
          <p:nvGrpSpPr>
            <p:cNvPr id="10" name="组合 9"/>
            <p:cNvGrpSpPr/>
            <p:nvPr/>
          </p:nvGrpSpPr>
          <p:grpSpPr>
            <a:xfrm>
              <a:off x="0" y="1134"/>
              <a:ext cx="2070" cy="1506"/>
              <a:chOff x="0" y="1134"/>
              <a:chExt cx="2070" cy="1506"/>
            </a:xfrm>
          </p:grpSpPr>
          <p:sp>
            <p:nvSpPr>
              <p:cNvPr id="10255" name="矩形 29"/>
              <p:cNvSpPr>
                <a:spLocks noChangeArrowheads="1"/>
              </p:cNvSpPr>
              <p:nvPr/>
            </p:nvSpPr>
            <p:spPr bwMode="auto">
              <a:xfrm>
                <a:off x="0" y="1134"/>
                <a:ext cx="1635" cy="1507"/>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grpSp>
      <p:grpSp>
        <p:nvGrpSpPr>
          <p:cNvPr id="7" name="组合 6"/>
          <p:cNvGrpSpPr/>
          <p:nvPr/>
        </p:nvGrpSpPr>
        <p:grpSpPr>
          <a:xfrm>
            <a:off x="632828" y="1130682"/>
            <a:ext cx="4937369" cy="666984"/>
            <a:chOff x="8616" y="8050"/>
            <a:chExt cx="19591" cy="1985"/>
          </a:xfrm>
        </p:grpSpPr>
        <p:sp>
          <p:nvSpPr>
            <p:cNvPr id="12" name="矩形 11"/>
            <p:cNvSpPr/>
            <p:nvPr/>
          </p:nvSpPr>
          <p:spPr>
            <a:xfrm>
              <a:off x="8616" y="8050"/>
              <a:ext cx="309" cy="1941"/>
            </a:xfrm>
            <a:prstGeom prst="rect">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480" y="8295"/>
              <a:ext cx="18727" cy="1740"/>
            </a:xfrm>
            <a:prstGeom prst="rect">
              <a:avLst/>
            </a:prstGeom>
            <a:noFill/>
          </p:spPr>
          <p:txBody>
            <a:bodyPr wrap="none" rtlCol="0" anchor="t">
              <a:spAutoFit/>
            </a:bodyPr>
            <a:lstStyle/>
            <a:p>
              <a:pPr algn="l"/>
              <a:r>
                <a:rPr sz="3200" b="1" dirty="0">
                  <a:solidFill>
                    <a:srgbClr val="C00000"/>
                  </a:solidFill>
                  <a:latin typeface="宋体" pitchFamily="2" charset="-122"/>
                  <a:sym typeface="+mn-ea"/>
                </a:rPr>
                <a:t>RFID按照使用能量的方式</a:t>
              </a:r>
            </a:p>
          </p:txBody>
        </p:sp>
      </p:grpSp>
      <p:grpSp>
        <p:nvGrpSpPr>
          <p:cNvPr id="3" name="组合 2"/>
          <p:cNvGrpSpPr/>
          <p:nvPr/>
        </p:nvGrpSpPr>
        <p:grpSpPr>
          <a:xfrm>
            <a:off x="3779912" y="1762121"/>
            <a:ext cx="4446659" cy="4270373"/>
            <a:chOff x="17181" y="3344"/>
            <a:chExt cx="14044" cy="12709"/>
          </a:xfrm>
        </p:grpSpPr>
        <p:grpSp>
          <p:nvGrpSpPr>
            <p:cNvPr id="26" name="组合 25"/>
            <p:cNvGrpSpPr/>
            <p:nvPr/>
          </p:nvGrpSpPr>
          <p:grpSpPr>
            <a:xfrm>
              <a:off x="17181" y="3344"/>
              <a:ext cx="14044" cy="12709"/>
              <a:chOff x="17181" y="3344"/>
              <a:chExt cx="14044" cy="12709"/>
            </a:xfrm>
          </p:grpSpPr>
          <p:sp>
            <p:nvSpPr>
              <p:cNvPr id="2" name="Round Same Side Corner Rectangle 34"/>
              <p:cNvSpPr/>
              <p:nvPr/>
            </p:nvSpPr>
            <p:spPr>
              <a:xfrm>
                <a:off x="17181" y="3781"/>
                <a:ext cx="14045" cy="1907"/>
              </a:xfrm>
              <a:prstGeom prst="round2SameRect">
                <a:avLst/>
              </a:prstGeom>
              <a:solidFill>
                <a:srgbClr val="6794CE"/>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sz="2400" b="1" dirty="0">
                    <a:solidFill>
                      <a:schemeClr val="bg1"/>
                    </a:solidFill>
                    <a:latin typeface="微软雅黑" panose="020B0503020204020204" pitchFamily="34" charset="-122"/>
                    <a:ea typeface="微软雅黑" panose="020B0503020204020204" pitchFamily="34" charset="-122"/>
                    <a:sym typeface="+mn-ea"/>
                  </a:rPr>
                  <a:t>主动式</a:t>
                </a:r>
              </a:p>
            </p:txBody>
          </p:sp>
          <p:grpSp>
            <p:nvGrpSpPr>
              <p:cNvPr id="6" name="Group 22"/>
              <p:cNvGrpSpPr/>
              <p:nvPr/>
            </p:nvGrpSpPr>
            <p:grpSpPr>
              <a:xfrm>
                <a:off x="17181" y="5689"/>
                <a:ext cx="14045" cy="10365"/>
                <a:chOff x="662606" y="1962150"/>
                <a:chExt cx="3366469" cy="2484418"/>
              </a:xfrm>
            </p:grpSpPr>
            <p:sp>
              <p:nvSpPr>
                <p:cNvPr id="11" name="Rectangle 21"/>
                <p:cNvSpPr/>
                <p:nvPr/>
              </p:nvSpPr>
              <p:spPr>
                <a:xfrm>
                  <a:off x="662606" y="4229100"/>
                  <a:ext cx="3366469" cy="217468"/>
                </a:xfrm>
                <a:prstGeom prst="rect">
                  <a:avLst/>
                </a:prstGeom>
                <a:solidFill>
                  <a:srgbClr val="679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Char char="•"/>
                  </a:pPr>
                  <a:endParaRPr lang="en-US" dirty="0"/>
                </a:p>
              </p:txBody>
            </p:sp>
            <p:sp>
              <p:nvSpPr>
                <p:cNvPr id="14" name="Rectangle 42"/>
                <p:cNvSpPr/>
                <p:nvPr/>
              </p:nvSpPr>
              <p:spPr>
                <a:xfrm>
                  <a:off x="662606" y="1962150"/>
                  <a:ext cx="3366469" cy="23622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 typeface="Arial" panose="020B0604020202020204" pitchFamily="34" charset="0"/>
                    <a:buChar char="•"/>
                  </a:pPr>
                  <a:endParaRPr lang="en-US" dirty="0"/>
                </a:p>
              </p:txBody>
            </p:sp>
          </p:grpSp>
          <p:grpSp>
            <p:nvGrpSpPr>
              <p:cNvPr id="15" name="Group 20"/>
              <p:cNvGrpSpPr/>
              <p:nvPr/>
            </p:nvGrpSpPr>
            <p:grpSpPr>
              <a:xfrm>
                <a:off x="27689" y="3344"/>
                <a:ext cx="2854" cy="2854"/>
                <a:chOff x="4343400" y="1504950"/>
                <a:chExt cx="762000" cy="762000"/>
              </a:xfrm>
            </p:grpSpPr>
            <p:sp>
              <p:nvSpPr>
                <p:cNvPr id="16" name="Oval 19"/>
                <p:cNvSpPr/>
                <p:nvPr/>
              </p:nvSpPr>
              <p:spPr>
                <a:xfrm>
                  <a:off x="4343400" y="1504950"/>
                  <a:ext cx="762000" cy="762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reeform 14"/>
                <p:cNvSpPr>
                  <a:spLocks noEditPoints="1"/>
                </p:cNvSpPr>
                <p:nvPr/>
              </p:nvSpPr>
              <p:spPr bwMode="auto">
                <a:xfrm rot="5400000">
                  <a:off x="4431507" y="1593057"/>
                  <a:ext cx="585787" cy="585787"/>
                </a:xfrm>
                <a:custGeom>
                  <a:avLst/>
                  <a:gdLst/>
                  <a:ahLst/>
                  <a:cxnLst>
                    <a:cxn ang="0">
                      <a:pos x="27" y="55"/>
                    </a:cxn>
                    <a:cxn ang="0">
                      <a:pos x="0" y="27"/>
                    </a:cxn>
                    <a:cxn ang="0">
                      <a:pos x="27" y="0"/>
                    </a:cxn>
                    <a:cxn ang="0">
                      <a:pos x="55" y="27"/>
                    </a:cxn>
                    <a:cxn ang="0">
                      <a:pos x="27" y="55"/>
                    </a:cxn>
                    <a:cxn ang="0">
                      <a:pos x="45" y="25"/>
                    </a:cxn>
                    <a:cxn ang="0">
                      <a:pos x="43" y="23"/>
                    </a:cxn>
                    <a:cxn ang="0">
                      <a:pos x="25" y="23"/>
                    </a:cxn>
                    <a:cxn ang="0">
                      <a:pos x="32" y="16"/>
                    </a:cxn>
                    <a:cxn ang="0">
                      <a:pos x="33" y="14"/>
                    </a:cxn>
                    <a:cxn ang="0">
                      <a:pos x="32" y="13"/>
                    </a:cxn>
                    <a:cxn ang="0">
                      <a:pos x="29" y="9"/>
                    </a:cxn>
                    <a:cxn ang="0">
                      <a:pos x="27" y="9"/>
                    </a:cxn>
                    <a:cxn ang="0">
                      <a:pos x="26" y="9"/>
                    </a:cxn>
                    <a:cxn ang="0">
                      <a:pos x="13" y="22"/>
                    </a:cxn>
                    <a:cxn ang="0">
                      <a:pos x="9" y="26"/>
                    </a:cxn>
                    <a:cxn ang="0">
                      <a:pos x="9" y="27"/>
                    </a:cxn>
                    <a:cxn ang="0">
                      <a:pos x="9" y="29"/>
                    </a:cxn>
                    <a:cxn ang="0">
                      <a:pos x="13" y="32"/>
                    </a:cxn>
                    <a:cxn ang="0">
                      <a:pos x="26" y="45"/>
                    </a:cxn>
                    <a:cxn ang="0">
                      <a:pos x="27" y="46"/>
                    </a:cxn>
                    <a:cxn ang="0">
                      <a:pos x="29" y="45"/>
                    </a:cxn>
                    <a:cxn ang="0">
                      <a:pos x="32" y="42"/>
                    </a:cxn>
                    <a:cxn ang="0">
                      <a:pos x="33" y="40"/>
                    </a:cxn>
                    <a:cxn ang="0">
                      <a:pos x="32" y="38"/>
                    </a:cxn>
                    <a:cxn ang="0">
                      <a:pos x="25" y="32"/>
                    </a:cxn>
                    <a:cxn ang="0">
                      <a:pos x="43" y="32"/>
                    </a:cxn>
                    <a:cxn ang="0">
                      <a:pos x="45" y="29"/>
                    </a:cxn>
                    <a:cxn ang="0">
                      <a:pos x="45" y="25"/>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5"/>
                      </a:moveTo>
                      <a:cubicBezTo>
                        <a:pt x="45" y="24"/>
                        <a:pt x="44" y="23"/>
                        <a:pt x="43" y="23"/>
                      </a:cubicBezTo>
                      <a:cubicBezTo>
                        <a:pt x="25" y="23"/>
                        <a:pt x="25" y="23"/>
                        <a:pt x="25" y="23"/>
                      </a:cubicBezTo>
                      <a:cubicBezTo>
                        <a:pt x="32" y="16"/>
                        <a:pt x="32" y="16"/>
                        <a:pt x="32" y="16"/>
                      </a:cubicBezTo>
                      <a:cubicBezTo>
                        <a:pt x="32" y="15"/>
                        <a:pt x="33" y="15"/>
                        <a:pt x="33" y="14"/>
                      </a:cubicBezTo>
                      <a:cubicBezTo>
                        <a:pt x="33" y="14"/>
                        <a:pt x="32" y="13"/>
                        <a:pt x="32" y="13"/>
                      </a:cubicBezTo>
                      <a:cubicBezTo>
                        <a:pt x="29" y="9"/>
                        <a:pt x="29" y="9"/>
                        <a:pt x="29" y="9"/>
                      </a:cubicBezTo>
                      <a:cubicBezTo>
                        <a:pt x="28" y="9"/>
                        <a:pt x="28" y="9"/>
                        <a:pt x="27" y="9"/>
                      </a:cubicBezTo>
                      <a:cubicBezTo>
                        <a:pt x="27" y="9"/>
                        <a:pt x="26" y="9"/>
                        <a:pt x="26" y="9"/>
                      </a:cubicBezTo>
                      <a:cubicBezTo>
                        <a:pt x="13" y="22"/>
                        <a:pt x="13" y="22"/>
                        <a:pt x="13" y="22"/>
                      </a:cubicBezTo>
                      <a:cubicBezTo>
                        <a:pt x="9" y="26"/>
                        <a:pt x="9" y="26"/>
                        <a:pt x="9" y="26"/>
                      </a:cubicBezTo>
                      <a:cubicBezTo>
                        <a:pt x="9" y="26"/>
                        <a:pt x="9" y="27"/>
                        <a:pt x="9" y="27"/>
                      </a:cubicBezTo>
                      <a:cubicBezTo>
                        <a:pt x="9" y="28"/>
                        <a:pt x="9" y="28"/>
                        <a:pt x="9" y="29"/>
                      </a:cubicBezTo>
                      <a:cubicBezTo>
                        <a:pt x="13" y="32"/>
                        <a:pt x="13" y="32"/>
                        <a:pt x="13" y="32"/>
                      </a:cubicBezTo>
                      <a:cubicBezTo>
                        <a:pt x="26" y="45"/>
                        <a:pt x="26" y="45"/>
                        <a:pt x="26" y="45"/>
                      </a:cubicBezTo>
                      <a:cubicBezTo>
                        <a:pt x="26" y="45"/>
                        <a:pt x="27" y="46"/>
                        <a:pt x="27" y="46"/>
                      </a:cubicBezTo>
                      <a:cubicBezTo>
                        <a:pt x="28" y="46"/>
                        <a:pt x="28" y="45"/>
                        <a:pt x="29" y="45"/>
                      </a:cubicBezTo>
                      <a:cubicBezTo>
                        <a:pt x="32" y="42"/>
                        <a:pt x="32" y="42"/>
                        <a:pt x="32" y="42"/>
                      </a:cubicBezTo>
                      <a:cubicBezTo>
                        <a:pt x="32" y="41"/>
                        <a:pt x="33" y="41"/>
                        <a:pt x="33" y="40"/>
                      </a:cubicBezTo>
                      <a:cubicBezTo>
                        <a:pt x="33" y="39"/>
                        <a:pt x="32" y="39"/>
                        <a:pt x="32" y="38"/>
                      </a:cubicBezTo>
                      <a:cubicBezTo>
                        <a:pt x="25" y="32"/>
                        <a:pt x="25" y="32"/>
                        <a:pt x="25" y="32"/>
                      </a:cubicBezTo>
                      <a:cubicBezTo>
                        <a:pt x="43" y="32"/>
                        <a:pt x="43" y="32"/>
                        <a:pt x="43" y="32"/>
                      </a:cubicBezTo>
                      <a:cubicBezTo>
                        <a:pt x="44" y="32"/>
                        <a:pt x="45" y="31"/>
                        <a:pt x="45" y="29"/>
                      </a:cubicBezTo>
                      <a:lnTo>
                        <a:pt x="45" y="25"/>
                      </a:lnTo>
                      <a:close/>
                    </a:path>
                  </a:pathLst>
                </a:custGeom>
                <a:solidFill>
                  <a:schemeClr val="bg1"/>
                </a:solidFill>
                <a:ln w="9525">
                  <a:noFill/>
                  <a:round/>
                </a:ln>
              </p:spPr>
              <p:txBody>
                <a:bodyPr vert="horz" wrap="square" lIns="91440" tIns="45720" rIns="91440" bIns="45720" numCol="1" anchor="t" anchorCtr="0" compatLnSpc="1"/>
                <a:lstStyle/>
                <a:p>
                  <a:endParaRPr lang="en-US" dirty="0"/>
                </a:p>
              </p:txBody>
            </p:sp>
          </p:grpSp>
        </p:grpSp>
        <p:sp>
          <p:nvSpPr>
            <p:cNvPr id="25" name="文本框 24"/>
            <p:cNvSpPr txBox="1"/>
            <p:nvPr/>
          </p:nvSpPr>
          <p:spPr>
            <a:xfrm>
              <a:off x="18667" y="7151"/>
              <a:ext cx="11074" cy="4891"/>
            </a:xfrm>
            <a:prstGeom prst="rect">
              <a:avLst/>
            </a:prstGeom>
            <a:noFill/>
          </p:spPr>
          <p:txBody>
            <a:bodyPr wrap="square" rtlCol="0">
              <a:spAutoFit/>
            </a:bodyPr>
            <a:lstStyle/>
            <a:p>
              <a:pPr>
                <a:lnSpc>
                  <a:spcPct val="120000"/>
                </a:lnSpc>
              </a:pPr>
              <a:r>
                <a:rPr sz="2100" b="1" dirty="0">
                  <a:latin typeface="微软雅黑" panose="020B0503020204020204" pitchFamily="34" charset="-122"/>
                  <a:ea typeface="微软雅黑" panose="020B0503020204020204" pitchFamily="34" charset="-122"/>
                  <a:sym typeface="+mn-ea"/>
                </a:rPr>
                <a:t>依靠自身的能量主动向RFID读写器发送数据，常常用在实时位置系统中</a:t>
              </a:r>
            </a:p>
          </p:txBody>
        </p:sp>
      </p:grpSp>
    </p:spTree>
    <p:extLst>
      <p:ext uri="{BB962C8B-B14F-4D97-AF65-F5344CB8AC3E}">
        <p14:creationId xmlns:p14="http://schemas.microsoft.com/office/powerpoint/2010/main" val="3303528176"/>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a:spLocks noChangeArrowheads="1"/>
          </p:cNvSpPr>
          <p:nvPr/>
        </p:nvSpPr>
        <p:spPr bwMode="auto">
          <a:xfrm>
            <a:off x="393867" y="871085"/>
            <a:ext cx="21605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3600">
                <a:latin typeface="隶书" pitchFamily="49" charset="-122"/>
                <a:ea typeface="隶书" pitchFamily="49" charset="-122"/>
              </a:rPr>
              <a:t>本章内容</a:t>
            </a:r>
          </a:p>
        </p:txBody>
      </p:sp>
      <p:sp>
        <p:nvSpPr>
          <p:cNvPr id="3" name="TextBox 1"/>
          <p:cNvSpPr txBox="1">
            <a:spLocks noChangeArrowheads="1"/>
          </p:cNvSpPr>
          <p:nvPr/>
        </p:nvSpPr>
        <p:spPr bwMode="auto">
          <a:xfrm>
            <a:off x="393867" y="1674416"/>
            <a:ext cx="8424862" cy="1815882"/>
          </a:xfrm>
          <a:prstGeom prst="rect">
            <a:avLst/>
          </a:prstGeom>
          <a:noFill/>
          <a:ln w="9525">
            <a:noFill/>
            <a:miter lim="800000"/>
            <a:headEnd/>
            <a:tailEnd/>
          </a:ln>
        </p:spPr>
        <p:txBody>
          <a:bodyPr>
            <a:spAutoFit/>
          </a:bodyPr>
          <a:lstStyle/>
          <a:p>
            <a:pPr>
              <a:defRPr/>
            </a:pPr>
            <a:r>
              <a:rPr lang="en-US" altLang="zh-CN" sz="2800" dirty="0">
                <a:cs typeface="Arial" charset="0"/>
              </a:rPr>
              <a:t>2.1 RFID</a:t>
            </a:r>
            <a:r>
              <a:rPr lang="zh-CN" altLang="en-US" sz="2800" dirty="0" smtClean="0">
                <a:cs typeface="Arial" charset="0"/>
              </a:rPr>
              <a:t>技术</a:t>
            </a:r>
            <a:endParaRPr lang="en-US" altLang="zh-CN" sz="2800" dirty="0" smtClean="0">
              <a:cs typeface="Arial" charset="0"/>
            </a:endParaRPr>
          </a:p>
          <a:p>
            <a:pPr>
              <a:defRPr/>
            </a:pPr>
            <a:r>
              <a:rPr lang="en-US" altLang="zh-CN" sz="2800" dirty="0">
                <a:cs typeface="Arial" charset="0"/>
              </a:rPr>
              <a:t>2.2</a:t>
            </a:r>
            <a:r>
              <a:rPr lang="zh-CN" altLang="en-US" sz="2800" dirty="0">
                <a:cs typeface="Arial" charset="0"/>
              </a:rPr>
              <a:t>传感器</a:t>
            </a:r>
            <a:r>
              <a:rPr lang="zh-CN" altLang="en-US" sz="2800" dirty="0" smtClean="0">
                <a:cs typeface="Arial" charset="0"/>
              </a:rPr>
              <a:t>技术</a:t>
            </a:r>
            <a:endParaRPr lang="en-US" altLang="zh-CN" sz="2800" dirty="0" smtClean="0">
              <a:cs typeface="Arial" charset="0"/>
            </a:endParaRPr>
          </a:p>
          <a:p>
            <a:pPr>
              <a:defRPr/>
            </a:pPr>
            <a:r>
              <a:rPr lang="en-US" altLang="zh-CN" sz="2800" dirty="0"/>
              <a:t>2.3</a:t>
            </a:r>
            <a:r>
              <a:rPr lang="zh-CN" altLang="en-US" sz="2800" dirty="0"/>
              <a:t>短距离无线通讯</a:t>
            </a:r>
            <a:r>
              <a:rPr lang="zh-CN" altLang="en-US" sz="2800" dirty="0" smtClean="0"/>
              <a:t>技术</a:t>
            </a:r>
            <a:endParaRPr lang="en-US" altLang="zh-CN" sz="2800" dirty="0" smtClean="0"/>
          </a:p>
          <a:p>
            <a:pPr>
              <a:defRPr/>
            </a:pPr>
            <a:r>
              <a:rPr lang="en-US" altLang="zh-CN" sz="2800" dirty="0"/>
              <a:t>2.4 ARM</a:t>
            </a:r>
            <a:r>
              <a:rPr lang="zh-CN" altLang="en-US" sz="2800" dirty="0" smtClean="0"/>
              <a:t>微处理器</a:t>
            </a:r>
            <a:endParaRPr lang="en-US" altLang="zh-CN" sz="2800" dirty="0"/>
          </a:p>
        </p:txBody>
      </p:sp>
    </p:spTree>
    <p:extLst>
      <p:ext uri="{BB962C8B-B14F-4D97-AF65-F5344CB8AC3E}">
        <p14:creationId xmlns:p14="http://schemas.microsoft.com/office/powerpoint/2010/main" val="21428725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815040" y="2142411"/>
            <a:ext cx="2099598" cy="1986501"/>
            <a:chOff x="3234" y="6376"/>
            <a:chExt cx="8331" cy="5912"/>
          </a:xfrm>
        </p:grpSpPr>
        <p:sp>
          <p:nvSpPr>
            <p:cNvPr id="56" name="Rectangle 10"/>
            <p:cNvSpPr/>
            <p:nvPr/>
          </p:nvSpPr>
          <p:spPr>
            <a:xfrm>
              <a:off x="3234" y="10090"/>
              <a:ext cx="8331" cy="2198"/>
            </a:xfrm>
            <a:prstGeom prst="rect">
              <a:avLst/>
            </a:prstGeom>
          </p:spPr>
          <p:txBody>
            <a:bodyPr wrap="square" lIns="0" tIns="0" rIns="0" bIns="0">
              <a:spAutoFit/>
            </a:bodyPr>
            <a:lstStyle/>
            <a:p>
              <a:pPr algn="ctr" defTabSz="406451">
                <a:defRPr/>
              </a:pPr>
              <a:r>
                <a:rPr lang="en-US" altLang="zh-CN" sz="2400" b="1" dirty="0">
                  <a:latin typeface="微软雅黑" panose="020B0503020204020204" pitchFamily="34" charset="-122"/>
                  <a:ea typeface="微软雅黑" panose="020B0503020204020204" pitchFamily="34" charset="-122"/>
                  <a:sym typeface="+mn-ea"/>
                </a:rPr>
                <a:t>ISO/IEC</a:t>
              </a:r>
              <a:r>
                <a:rPr lang="zh-CN" altLang="en-US" sz="2400" b="1" dirty="0">
                  <a:latin typeface="微软雅黑" panose="020B0503020204020204" pitchFamily="34" charset="-122"/>
                  <a:ea typeface="微软雅黑" panose="020B0503020204020204" pitchFamily="34" charset="-122"/>
                  <a:sym typeface="+mn-ea"/>
                </a:rPr>
                <a:t>的相关标准</a:t>
              </a:r>
              <a:endParaRPr lang="zh-CN" altLang="en-US" sz="2400" b="1" dirty="0">
                <a:latin typeface="微软雅黑" panose="020B0503020204020204" pitchFamily="34" charset="-122"/>
                <a:ea typeface="微软雅黑" panose="020B0503020204020204" pitchFamily="34" charset="-122"/>
                <a:cs typeface="Clear Sans" panose="020B0503030202020304" pitchFamily="34" charset="0"/>
                <a:sym typeface="+mn-ea"/>
              </a:endParaRPr>
            </a:p>
          </p:txBody>
        </p:sp>
        <p:grpSp>
          <p:nvGrpSpPr>
            <p:cNvPr id="63" name="Group 11"/>
            <p:cNvGrpSpPr/>
            <p:nvPr/>
          </p:nvGrpSpPr>
          <p:grpSpPr>
            <a:xfrm>
              <a:off x="6024" y="6376"/>
              <a:ext cx="2750" cy="2494"/>
              <a:chOff x="1646169" y="1665760"/>
              <a:chExt cx="924060" cy="838200"/>
            </a:xfrm>
          </p:grpSpPr>
          <p:grpSp>
            <p:nvGrpSpPr>
              <p:cNvPr id="64" name="Group 43"/>
              <p:cNvGrpSpPr/>
              <p:nvPr/>
            </p:nvGrpSpPr>
            <p:grpSpPr>
              <a:xfrm>
                <a:off x="1646169" y="1665760"/>
                <a:ext cx="924060" cy="838200"/>
                <a:chOff x="1603240" y="1665760"/>
                <a:chExt cx="924060" cy="838200"/>
              </a:xfrm>
            </p:grpSpPr>
            <p:sp>
              <p:nvSpPr>
                <p:cNvPr id="65" name="Oval 7"/>
                <p:cNvSpPr/>
                <p:nvPr/>
              </p:nvSpPr>
              <p:spPr>
                <a:xfrm>
                  <a:off x="1689100" y="1665760"/>
                  <a:ext cx="838200" cy="838200"/>
                </a:xfrm>
                <a:prstGeom prst="ellipse">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solidFill>
                  </a:endParaRPr>
                </a:p>
              </p:txBody>
            </p:sp>
            <p:sp>
              <p:nvSpPr>
                <p:cNvPr id="66" name="Isosceles Triangle 41"/>
                <p:cNvSpPr/>
                <p:nvPr/>
              </p:nvSpPr>
              <p:spPr>
                <a:xfrm rot="13562492">
                  <a:off x="1631280" y="2267213"/>
                  <a:ext cx="200481" cy="256562"/>
                </a:xfrm>
                <a:prstGeom prst="triangle">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solidFill>
                  </a:endParaRPr>
                </a:p>
              </p:txBody>
            </p:sp>
          </p:grpSp>
          <p:sp>
            <p:nvSpPr>
              <p:cNvPr id="70" name="Freeform 5"/>
              <p:cNvSpPr>
                <a:spLocks noEditPoints="1"/>
              </p:cNvSpPr>
              <p:nvPr/>
            </p:nvSpPr>
            <p:spPr bwMode="auto">
              <a:xfrm>
                <a:off x="1976910" y="1905680"/>
                <a:ext cx="331788" cy="328612"/>
              </a:xfrm>
              <a:custGeom>
                <a:avLst/>
                <a:gdLst>
                  <a:gd name="T0" fmla="*/ 13 w 87"/>
                  <a:gd name="T1" fmla="*/ 32 h 87"/>
                  <a:gd name="T2" fmla="*/ 43 w 87"/>
                  <a:gd name="T3" fmla="*/ 3 h 87"/>
                  <a:gd name="T4" fmla="*/ 63 w 87"/>
                  <a:gd name="T5" fmla="*/ 3 h 87"/>
                  <a:gd name="T6" fmla="*/ 38 w 87"/>
                  <a:gd name="T7" fmla="*/ 28 h 87"/>
                  <a:gd name="T8" fmla="*/ 19 w 87"/>
                  <a:gd name="T9" fmla="*/ 37 h 87"/>
                  <a:gd name="T10" fmla="*/ 15 w 87"/>
                  <a:gd name="T11" fmla="*/ 59 h 87"/>
                  <a:gd name="T12" fmla="*/ 27 w 87"/>
                  <a:gd name="T13" fmla="*/ 71 h 87"/>
                  <a:gd name="T14" fmla="*/ 49 w 87"/>
                  <a:gd name="T15" fmla="*/ 67 h 87"/>
                  <a:gd name="T16" fmla="*/ 58 w 87"/>
                  <a:gd name="T17" fmla="*/ 48 h 87"/>
                  <a:gd name="T18" fmla="*/ 84 w 87"/>
                  <a:gd name="T19" fmla="*/ 23 h 87"/>
                  <a:gd name="T20" fmla="*/ 84 w 87"/>
                  <a:gd name="T21" fmla="*/ 44 h 87"/>
                  <a:gd name="T22" fmla="*/ 55 w 87"/>
                  <a:gd name="T23" fmla="*/ 73 h 87"/>
                  <a:gd name="T24" fmla="*/ 0 w 87"/>
                  <a:gd name="T25" fmla="*/ 87 h 87"/>
                  <a:gd name="T26" fmla="*/ 0 w 87"/>
                  <a:gd name="T27" fmla="*/ 86 h 87"/>
                  <a:gd name="T28" fmla="*/ 13 w 87"/>
                  <a:gd name="T29" fmla="*/ 32 h 87"/>
                  <a:gd name="T30" fmla="*/ 44 w 87"/>
                  <a:gd name="T31" fmla="*/ 35 h 87"/>
                  <a:gd name="T32" fmla="*/ 72 w 87"/>
                  <a:gd name="T33" fmla="*/ 7 h 87"/>
                  <a:gd name="T34" fmla="*/ 76 w 87"/>
                  <a:gd name="T35" fmla="*/ 10 h 87"/>
                  <a:gd name="T36" fmla="*/ 79 w 87"/>
                  <a:gd name="T37" fmla="*/ 14 h 87"/>
                  <a:gd name="T38" fmla="*/ 52 w 87"/>
                  <a:gd name="T39" fmla="*/ 42 h 87"/>
                  <a:gd name="T40" fmla="*/ 37 w 87"/>
                  <a:gd name="T41" fmla="*/ 49 h 87"/>
                  <a:gd name="T42" fmla="*/ 37 w 87"/>
                  <a:gd name="T43" fmla="*/ 49 h 87"/>
                  <a:gd name="T44" fmla="*/ 44 w 87"/>
                  <a:gd name="T45" fmla="*/ 3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87">
                    <a:moveTo>
                      <a:pt x="13" y="32"/>
                    </a:moveTo>
                    <a:cubicBezTo>
                      <a:pt x="43" y="3"/>
                      <a:pt x="43" y="3"/>
                      <a:pt x="43" y="3"/>
                    </a:cubicBezTo>
                    <a:cubicBezTo>
                      <a:pt x="43" y="3"/>
                      <a:pt x="52" y="0"/>
                      <a:pt x="63" y="3"/>
                    </a:cubicBezTo>
                    <a:cubicBezTo>
                      <a:pt x="38" y="28"/>
                      <a:pt x="38" y="28"/>
                      <a:pt x="38" y="28"/>
                    </a:cubicBezTo>
                    <a:cubicBezTo>
                      <a:pt x="19" y="37"/>
                      <a:pt x="19" y="37"/>
                      <a:pt x="19" y="37"/>
                    </a:cubicBezTo>
                    <a:cubicBezTo>
                      <a:pt x="15" y="59"/>
                      <a:pt x="15" y="59"/>
                      <a:pt x="15" y="59"/>
                    </a:cubicBezTo>
                    <a:cubicBezTo>
                      <a:pt x="20" y="64"/>
                      <a:pt x="23" y="67"/>
                      <a:pt x="27" y="71"/>
                    </a:cubicBezTo>
                    <a:cubicBezTo>
                      <a:pt x="49" y="67"/>
                      <a:pt x="49" y="67"/>
                      <a:pt x="49" y="67"/>
                    </a:cubicBezTo>
                    <a:cubicBezTo>
                      <a:pt x="58" y="48"/>
                      <a:pt x="58" y="48"/>
                      <a:pt x="58" y="48"/>
                    </a:cubicBezTo>
                    <a:cubicBezTo>
                      <a:pt x="84" y="23"/>
                      <a:pt x="84" y="23"/>
                      <a:pt x="84" y="23"/>
                    </a:cubicBezTo>
                    <a:cubicBezTo>
                      <a:pt x="87" y="34"/>
                      <a:pt x="84" y="44"/>
                      <a:pt x="84" y="44"/>
                    </a:cubicBezTo>
                    <a:cubicBezTo>
                      <a:pt x="55" y="73"/>
                      <a:pt x="55" y="73"/>
                      <a:pt x="55" y="73"/>
                    </a:cubicBezTo>
                    <a:cubicBezTo>
                      <a:pt x="0" y="87"/>
                      <a:pt x="0" y="87"/>
                      <a:pt x="0" y="87"/>
                    </a:cubicBezTo>
                    <a:cubicBezTo>
                      <a:pt x="0" y="86"/>
                      <a:pt x="0" y="86"/>
                      <a:pt x="0" y="86"/>
                    </a:cubicBezTo>
                    <a:lnTo>
                      <a:pt x="13" y="32"/>
                    </a:lnTo>
                    <a:close/>
                    <a:moveTo>
                      <a:pt x="44" y="35"/>
                    </a:moveTo>
                    <a:cubicBezTo>
                      <a:pt x="72" y="7"/>
                      <a:pt x="72" y="7"/>
                      <a:pt x="72" y="7"/>
                    </a:cubicBezTo>
                    <a:cubicBezTo>
                      <a:pt x="74" y="8"/>
                      <a:pt x="75" y="8"/>
                      <a:pt x="76" y="10"/>
                    </a:cubicBezTo>
                    <a:cubicBezTo>
                      <a:pt x="78" y="12"/>
                      <a:pt x="78" y="12"/>
                      <a:pt x="79" y="14"/>
                    </a:cubicBezTo>
                    <a:cubicBezTo>
                      <a:pt x="52" y="42"/>
                      <a:pt x="52" y="42"/>
                      <a:pt x="52" y="42"/>
                    </a:cubicBezTo>
                    <a:cubicBezTo>
                      <a:pt x="37" y="49"/>
                      <a:pt x="37" y="49"/>
                      <a:pt x="37" y="49"/>
                    </a:cubicBezTo>
                    <a:cubicBezTo>
                      <a:pt x="37" y="49"/>
                      <a:pt x="37" y="49"/>
                      <a:pt x="37" y="49"/>
                    </a:cubicBezTo>
                    <a:lnTo>
                      <a:pt x="44" y="35"/>
                    </a:lnTo>
                    <a:close/>
                  </a:path>
                </a:pathLst>
              </a:custGeom>
              <a:solidFill>
                <a:schemeClr val="bg1">
                  <a:lumMod val="95000"/>
                </a:schemeClr>
              </a:solidFill>
              <a:ln>
                <a:noFill/>
              </a:ln>
            </p:spPr>
            <p:txBody>
              <a:bodyPr vert="horz" wrap="square" lIns="172800" tIns="86400" rIns="172800" bIns="86400" numCol="1" anchor="t" anchorCtr="0" compatLnSpc="1"/>
              <a:lstStyle/>
              <a:p>
                <a:endParaRPr lang="en-US" sz="1500"/>
              </a:p>
            </p:txBody>
          </p:sp>
        </p:grpSp>
      </p:grpSp>
      <p:grpSp>
        <p:nvGrpSpPr>
          <p:cNvPr id="81" name="组合 80"/>
          <p:cNvGrpSpPr/>
          <p:nvPr/>
        </p:nvGrpSpPr>
        <p:grpSpPr>
          <a:xfrm>
            <a:off x="3526044" y="2142412"/>
            <a:ext cx="2099598" cy="1836977"/>
            <a:chOff x="13991" y="6376"/>
            <a:chExt cx="8331" cy="5467"/>
          </a:xfrm>
        </p:grpSpPr>
        <p:grpSp>
          <p:nvGrpSpPr>
            <p:cNvPr id="73" name="Group 12"/>
            <p:cNvGrpSpPr/>
            <p:nvPr/>
          </p:nvGrpSpPr>
          <p:grpSpPr>
            <a:xfrm>
              <a:off x="16781" y="6376"/>
              <a:ext cx="2750" cy="2494"/>
              <a:chOff x="5260678" y="1665760"/>
              <a:chExt cx="924060" cy="838200"/>
            </a:xfrm>
            <a:solidFill>
              <a:srgbClr val="335177"/>
            </a:solidFill>
          </p:grpSpPr>
          <p:grpSp>
            <p:nvGrpSpPr>
              <p:cNvPr id="74" name="Group 44"/>
              <p:cNvGrpSpPr/>
              <p:nvPr/>
            </p:nvGrpSpPr>
            <p:grpSpPr>
              <a:xfrm>
                <a:off x="5260678" y="1665760"/>
                <a:ext cx="924060" cy="838200"/>
                <a:chOff x="1603240" y="1665760"/>
                <a:chExt cx="924060" cy="838200"/>
              </a:xfrm>
              <a:grpFill/>
            </p:grpSpPr>
            <p:sp>
              <p:nvSpPr>
                <p:cNvPr id="75" name="Oval 45"/>
                <p:cNvSpPr/>
                <p:nvPr/>
              </p:nvSpPr>
              <p:spPr>
                <a:xfrm>
                  <a:off x="1689100" y="1665760"/>
                  <a:ext cx="838200" cy="838200"/>
                </a:xfrm>
                <a:prstGeom prst="ellipse">
                  <a:avLst/>
                </a:prstGeom>
                <a:solidFill>
                  <a:srgbClr val="679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solidFill>
                  </a:endParaRPr>
                </a:p>
              </p:txBody>
            </p:sp>
            <p:sp>
              <p:nvSpPr>
                <p:cNvPr id="76" name="Isosceles Triangle 46"/>
                <p:cNvSpPr/>
                <p:nvPr/>
              </p:nvSpPr>
              <p:spPr>
                <a:xfrm rot="13562492">
                  <a:off x="1631280" y="2267213"/>
                  <a:ext cx="200481" cy="256562"/>
                </a:xfrm>
                <a:prstGeom prst="triangle">
                  <a:avLst/>
                </a:prstGeom>
                <a:solidFill>
                  <a:srgbClr val="679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solidFill>
                  </a:endParaRPr>
                </a:p>
              </p:txBody>
            </p:sp>
          </p:grpSp>
          <p:sp>
            <p:nvSpPr>
              <p:cNvPr id="77" name="Freeform 8"/>
              <p:cNvSpPr>
                <a:spLocks noEditPoints="1"/>
              </p:cNvSpPr>
              <p:nvPr/>
            </p:nvSpPr>
            <p:spPr bwMode="auto">
              <a:xfrm>
                <a:off x="5630391" y="1905680"/>
                <a:ext cx="297256" cy="359912"/>
              </a:xfrm>
              <a:custGeom>
                <a:avLst/>
                <a:gdLst>
                  <a:gd name="T0" fmla="*/ 85 w 85"/>
                  <a:gd name="T1" fmla="*/ 15 h 104"/>
                  <a:gd name="T2" fmla="*/ 85 w 85"/>
                  <a:gd name="T3" fmla="*/ 104 h 104"/>
                  <a:gd name="T4" fmla="*/ 18 w 85"/>
                  <a:gd name="T5" fmla="*/ 104 h 104"/>
                  <a:gd name="T6" fmla="*/ 0 w 85"/>
                  <a:gd name="T7" fmla="*/ 87 h 104"/>
                  <a:gd name="T8" fmla="*/ 0 w 85"/>
                  <a:gd name="T9" fmla="*/ 10 h 104"/>
                  <a:gd name="T10" fmla="*/ 10 w 85"/>
                  <a:gd name="T11" fmla="*/ 0 h 104"/>
                  <a:gd name="T12" fmla="*/ 72 w 85"/>
                  <a:gd name="T13" fmla="*/ 0 h 104"/>
                  <a:gd name="T14" fmla="*/ 72 w 85"/>
                  <a:gd name="T15" fmla="*/ 76 h 104"/>
                  <a:gd name="T16" fmla="*/ 18 w 85"/>
                  <a:gd name="T17" fmla="*/ 76 h 104"/>
                  <a:gd name="T18" fmla="*/ 6 w 85"/>
                  <a:gd name="T19" fmla="*/ 87 h 104"/>
                  <a:gd name="T20" fmla="*/ 6 w 85"/>
                  <a:gd name="T21" fmla="*/ 87 h 104"/>
                  <a:gd name="T22" fmla="*/ 18 w 85"/>
                  <a:gd name="T23" fmla="*/ 98 h 104"/>
                  <a:gd name="T24" fmla="*/ 80 w 85"/>
                  <a:gd name="T25" fmla="*/ 98 h 104"/>
                  <a:gd name="T26" fmla="*/ 80 w 85"/>
                  <a:gd name="T27" fmla="*/ 15 h 104"/>
                  <a:gd name="T28" fmla="*/ 85 w 85"/>
                  <a:gd name="T29" fmla="*/ 15 h 104"/>
                  <a:gd name="T30" fmla="*/ 72 w 85"/>
                  <a:gd name="T31" fmla="*/ 85 h 104"/>
                  <a:gd name="T32" fmla="*/ 19 w 85"/>
                  <a:gd name="T33" fmla="*/ 85 h 104"/>
                  <a:gd name="T34" fmla="*/ 16 w 85"/>
                  <a:gd name="T35" fmla="*/ 87 h 104"/>
                  <a:gd name="T36" fmla="*/ 19 w 85"/>
                  <a:gd name="T37" fmla="*/ 89 h 104"/>
                  <a:gd name="T38" fmla="*/ 72 w 85"/>
                  <a:gd name="T39" fmla="*/ 89 h 104"/>
                  <a:gd name="T40" fmla="*/ 72 w 85"/>
                  <a:gd name="T41" fmla="*/ 8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104">
                    <a:moveTo>
                      <a:pt x="85" y="15"/>
                    </a:moveTo>
                    <a:cubicBezTo>
                      <a:pt x="85" y="104"/>
                      <a:pt x="85" y="104"/>
                      <a:pt x="85" y="104"/>
                    </a:cubicBezTo>
                    <a:cubicBezTo>
                      <a:pt x="18" y="104"/>
                      <a:pt x="18" y="104"/>
                      <a:pt x="18" y="104"/>
                    </a:cubicBezTo>
                    <a:cubicBezTo>
                      <a:pt x="8" y="104"/>
                      <a:pt x="0" y="97"/>
                      <a:pt x="0" y="87"/>
                    </a:cubicBezTo>
                    <a:cubicBezTo>
                      <a:pt x="0" y="10"/>
                      <a:pt x="0" y="10"/>
                      <a:pt x="0" y="10"/>
                    </a:cubicBezTo>
                    <a:cubicBezTo>
                      <a:pt x="0" y="4"/>
                      <a:pt x="5" y="0"/>
                      <a:pt x="10" y="0"/>
                    </a:cubicBezTo>
                    <a:cubicBezTo>
                      <a:pt x="72" y="0"/>
                      <a:pt x="72" y="0"/>
                      <a:pt x="72" y="0"/>
                    </a:cubicBezTo>
                    <a:cubicBezTo>
                      <a:pt x="72" y="76"/>
                      <a:pt x="72" y="76"/>
                      <a:pt x="72" y="76"/>
                    </a:cubicBezTo>
                    <a:cubicBezTo>
                      <a:pt x="18" y="76"/>
                      <a:pt x="18" y="76"/>
                      <a:pt x="18" y="76"/>
                    </a:cubicBezTo>
                    <a:cubicBezTo>
                      <a:pt x="11" y="76"/>
                      <a:pt x="6" y="80"/>
                      <a:pt x="6" y="87"/>
                    </a:cubicBezTo>
                    <a:cubicBezTo>
                      <a:pt x="6" y="87"/>
                      <a:pt x="6" y="87"/>
                      <a:pt x="6" y="87"/>
                    </a:cubicBezTo>
                    <a:cubicBezTo>
                      <a:pt x="6" y="94"/>
                      <a:pt x="11" y="98"/>
                      <a:pt x="18" y="98"/>
                    </a:cubicBezTo>
                    <a:cubicBezTo>
                      <a:pt x="80" y="98"/>
                      <a:pt x="80" y="98"/>
                      <a:pt x="80" y="98"/>
                    </a:cubicBezTo>
                    <a:cubicBezTo>
                      <a:pt x="80" y="15"/>
                      <a:pt x="80" y="15"/>
                      <a:pt x="80" y="15"/>
                    </a:cubicBezTo>
                    <a:lnTo>
                      <a:pt x="85" y="15"/>
                    </a:lnTo>
                    <a:close/>
                    <a:moveTo>
                      <a:pt x="72" y="85"/>
                    </a:moveTo>
                    <a:cubicBezTo>
                      <a:pt x="19" y="85"/>
                      <a:pt x="19" y="85"/>
                      <a:pt x="19" y="85"/>
                    </a:cubicBezTo>
                    <a:cubicBezTo>
                      <a:pt x="17" y="85"/>
                      <a:pt x="16" y="85"/>
                      <a:pt x="16" y="87"/>
                    </a:cubicBezTo>
                    <a:cubicBezTo>
                      <a:pt x="16" y="88"/>
                      <a:pt x="17" y="89"/>
                      <a:pt x="19" y="89"/>
                    </a:cubicBezTo>
                    <a:cubicBezTo>
                      <a:pt x="72" y="89"/>
                      <a:pt x="72" y="89"/>
                      <a:pt x="72" y="89"/>
                    </a:cubicBezTo>
                    <a:lnTo>
                      <a:pt x="72" y="85"/>
                    </a:lnTo>
                    <a:close/>
                  </a:path>
                </a:pathLst>
              </a:custGeom>
              <a:solidFill>
                <a:schemeClr val="bg1"/>
              </a:solidFill>
              <a:ln>
                <a:noFill/>
              </a:ln>
            </p:spPr>
            <p:txBody>
              <a:bodyPr vert="horz" wrap="square" lIns="172800" tIns="86400" rIns="172800" bIns="86400" numCol="1" anchor="t" anchorCtr="0" compatLnSpc="1"/>
              <a:lstStyle/>
              <a:p>
                <a:endParaRPr lang="en-US" sz="1500"/>
              </a:p>
            </p:txBody>
          </p:sp>
        </p:grpSp>
        <p:sp>
          <p:nvSpPr>
            <p:cNvPr id="78" name="Rectangle 10"/>
            <p:cNvSpPr/>
            <p:nvPr/>
          </p:nvSpPr>
          <p:spPr>
            <a:xfrm>
              <a:off x="13991" y="10744"/>
              <a:ext cx="8331" cy="1099"/>
            </a:xfrm>
            <a:prstGeom prst="rect">
              <a:avLst/>
            </a:prstGeom>
          </p:spPr>
          <p:txBody>
            <a:bodyPr wrap="square" lIns="0" tIns="0" rIns="0" bIns="0">
              <a:spAutoFit/>
            </a:bodyPr>
            <a:lstStyle/>
            <a:p>
              <a:pPr algn="ctr" defTabSz="406451">
                <a:defRPr/>
              </a:pPr>
              <a:r>
                <a:rPr lang="en-US" altLang="zh-CN" sz="2400" b="1" dirty="0" err="1">
                  <a:latin typeface="微软雅黑" panose="020B0503020204020204" pitchFamily="34" charset="-122"/>
                  <a:ea typeface="微软雅黑" panose="020B0503020204020204" pitchFamily="34" charset="-122"/>
                  <a:cs typeface="Times New Roman" panose="02020603050405020304" pitchFamily="18" charset="0"/>
                  <a:sym typeface="+mn-ea"/>
                </a:rPr>
                <a:t>EPCglobal</a:t>
              </a:r>
            </a:p>
          </p:txBody>
        </p:sp>
      </p:grpSp>
      <p:grpSp>
        <p:nvGrpSpPr>
          <p:cNvPr id="82" name="组合 81"/>
          <p:cNvGrpSpPr/>
          <p:nvPr/>
        </p:nvGrpSpPr>
        <p:grpSpPr>
          <a:xfrm>
            <a:off x="6236796" y="2142412"/>
            <a:ext cx="2099598" cy="1836977"/>
            <a:chOff x="24747" y="6376"/>
            <a:chExt cx="8331" cy="5467"/>
          </a:xfrm>
        </p:grpSpPr>
        <p:grpSp>
          <p:nvGrpSpPr>
            <p:cNvPr id="67" name="Group 13"/>
            <p:cNvGrpSpPr/>
            <p:nvPr/>
          </p:nvGrpSpPr>
          <p:grpSpPr>
            <a:xfrm>
              <a:off x="27538" y="6376"/>
              <a:ext cx="2750" cy="2494"/>
              <a:chOff x="8875188" y="1665760"/>
              <a:chExt cx="924060" cy="838200"/>
            </a:xfrm>
          </p:grpSpPr>
          <p:grpSp>
            <p:nvGrpSpPr>
              <p:cNvPr id="68" name="Group 47"/>
              <p:cNvGrpSpPr/>
              <p:nvPr/>
            </p:nvGrpSpPr>
            <p:grpSpPr>
              <a:xfrm>
                <a:off x="8875188" y="1665760"/>
                <a:ext cx="924060" cy="838200"/>
                <a:chOff x="1603240" y="1665760"/>
                <a:chExt cx="924060" cy="838200"/>
              </a:xfrm>
            </p:grpSpPr>
            <p:sp>
              <p:nvSpPr>
                <p:cNvPr id="69" name="Oval 48"/>
                <p:cNvSpPr/>
                <p:nvPr/>
              </p:nvSpPr>
              <p:spPr>
                <a:xfrm>
                  <a:off x="1689100" y="1665760"/>
                  <a:ext cx="838200" cy="838200"/>
                </a:xfrm>
                <a:prstGeom prst="ellipse">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solidFill>
                  </a:endParaRPr>
                </a:p>
              </p:txBody>
            </p:sp>
            <p:sp>
              <p:nvSpPr>
                <p:cNvPr id="71" name="Isosceles Triangle 49"/>
                <p:cNvSpPr/>
                <p:nvPr/>
              </p:nvSpPr>
              <p:spPr>
                <a:xfrm rot="13562492">
                  <a:off x="1631280" y="2267213"/>
                  <a:ext cx="200481" cy="256562"/>
                </a:xfrm>
                <a:prstGeom prst="triangle">
                  <a:avLst/>
                </a:prstGeom>
                <a:solidFill>
                  <a:srgbClr val="315B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solidFill>
                      <a:schemeClr val="tx1"/>
                    </a:solidFill>
                  </a:endParaRPr>
                </a:p>
              </p:txBody>
            </p:sp>
          </p:grpSp>
          <p:sp>
            <p:nvSpPr>
              <p:cNvPr id="72" name="Freeform 7"/>
              <p:cNvSpPr>
                <a:spLocks noEditPoints="1"/>
              </p:cNvSpPr>
              <p:nvPr/>
            </p:nvSpPr>
            <p:spPr bwMode="auto">
              <a:xfrm>
                <a:off x="9189185" y="1892530"/>
                <a:ext cx="379413" cy="373062"/>
              </a:xfrm>
              <a:custGeom>
                <a:avLst/>
                <a:gdLst>
                  <a:gd name="T0" fmla="*/ 50 w 100"/>
                  <a:gd name="T1" fmla="*/ 99 h 99"/>
                  <a:gd name="T2" fmla="*/ 50 w 100"/>
                  <a:gd name="T3" fmla="*/ 0 h 99"/>
                  <a:gd name="T4" fmla="*/ 26 w 100"/>
                  <a:gd name="T5" fmla="*/ 62 h 99"/>
                  <a:gd name="T6" fmla="*/ 25 w 100"/>
                  <a:gd name="T7" fmla="*/ 41 h 99"/>
                  <a:gd name="T8" fmla="*/ 9 w 100"/>
                  <a:gd name="T9" fmla="*/ 49 h 99"/>
                  <a:gd name="T10" fmla="*/ 26 w 100"/>
                  <a:gd name="T11" fmla="*/ 62 h 99"/>
                  <a:gd name="T12" fmla="*/ 27 w 100"/>
                  <a:gd name="T13" fmla="*/ 68 h 99"/>
                  <a:gd name="T14" fmla="*/ 21 w 100"/>
                  <a:gd name="T15" fmla="*/ 78 h 99"/>
                  <a:gd name="T16" fmla="*/ 13 w 100"/>
                  <a:gd name="T17" fmla="*/ 32 h 99"/>
                  <a:gd name="T18" fmla="*/ 35 w 100"/>
                  <a:gd name="T19" fmla="*/ 12 h 99"/>
                  <a:gd name="T20" fmla="*/ 13 w 100"/>
                  <a:gd name="T21" fmla="*/ 32 h 99"/>
                  <a:gd name="T22" fmla="*/ 47 w 100"/>
                  <a:gd name="T23" fmla="*/ 64 h 99"/>
                  <a:gd name="T24" fmla="*/ 31 w 100"/>
                  <a:gd name="T25" fmla="*/ 42 h 99"/>
                  <a:gd name="T26" fmla="*/ 31 w 100"/>
                  <a:gd name="T27" fmla="*/ 63 h 99"/>
                  <a:gd name="T28" fmla="*/ 47 w 100"/>
                  <a:gd name="T29" fmla="*/ 37 h 99"/>
                  <a:gd name="T30" fmla="*/ 46 w 100"/>
                  <a:gd name="T31" fmla="*/ 9 h 99"/>
                  <a:gd name="T32" fmla="*/ 47 w 100"/>
                  <a:gd name="T33" fmla="*/ 90 h 99"/>
                  <a:gd name="T34" fmla="*/ 33 w 100"/>
                  <a:gd name="T35" fmla="*/ 69 h 99"/>
                  <a:gd name="T36" fmla="*/ 47 w 100"/>
                  <a:gd name="T37" fmla="*/ 90 h 99"/>
                  <a:gd name="T38" fmla="*/ 53 w 100"/>
                  <a:gd name="T39" fmla="*/ 37 h 99"/>
                  <a:gd name="T40" fmla="*/ 57 w 100"/>
                  <a:gd name="T41" fmla="*/ 11 h 99"/>
                  <a:gd name="T42" fmla="*/ 68 w 100"/>
                  <a:gd name="T43" fmla="*/ 63 h 99"/>
                  <a:gd name="T44" fmla="*/ 69 w 100"/>
                  <a:gd name="T45" fmla="*/ 42 h 99"/>
                  <a:gd name="T46" fmla="*/ 53 w 100"/>
                  <a:gd name="T47" fmla="*/ 64 h 99"/>
                  <a:gd name="T48" fmla="*/ 67 w 100"/>
                  <a:gd name="T49" fmla="*/ 69 h 99"/>
                  <a:gd name="T50" fmla="*/ 53 w 100"/>
                  <a:gd name="T51" fmla="*/ 90 h 99"/>
                  <a:gd name="T52" fmla="*/ 64 w 100"/>
                  <a:gd name="T53" fmla="*/ 12 h 99"/>
                  <a:gd name="T54" fmla="*/ 86 w 100"/>
                  <a:gd name="T55" fmla="*/ 32 h 99"/>
                  <a:gd name="T56" fmla="*/ 88 w 100"/>
                  <a:gd name="T57" fmla="*/ 64 h 99"/>
                  <a:gd name="T58" fmla="*/ 65 w 100"/>
                  <a:gd name="T59" fmla="*/ 87 h 99"/>
                  <a:gd name="T60" fmla="*/ 88 w 100"/>
                  <a:gd name="T61" fmla="*/ 64 h 99"/>
                  <a:gd name="T62" fmla="*/ 74 w 100"/>
                  <a:gd name="T63" fmla="*/ 62 h 99"/>
                  <a:gd name="T64" fmla="*/ 89 w 100"/>
                  <a:gd name="T65" fmla="*/ 37 h 99"/>
                  <a:gd name="T66" fmla="*/ 75 w 100"/>
                  <a:gd name="T67"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0" h="99">
                    <a:moveTo>
                      <a:pt x="100" y="49"/>
                    </a:moveTo>
                    <a:cubicBezTo>
                      <a:pt x="100" y="77"/>
                      <a:pt x="78" y="99"/>
                      <a:pt x="50" y="99"/>
                    </a:cubicBezTo>
                    <a:cubicBezTo>
                      <a:pt x="22" y="99"/>
                      <a:pt x="0" y="77"/>
                      <a:pt x="0" y="49"/>
                    </a:cubicBezTo>
                    <a:cubicBezTo>
                      <a:pt x="0" y="22"/>
                      <a:pt x="22" y="0"/>
                      <a:pt x="50" y="0"/>
                    </a:cubicBezTo>
                    <a:cubicBezTo>
                      <a:pt x="78" y="0"/>
                      <a:pt x="100" y="22"/>
                      <a:pt x="100" y="49"/>
                    </a:cubicBezTo>
                    <a:close/>
                    <a:moveTo>
                      <a:pt x="26" y="62"/>
                    </a:moveTo>
                    <a:cubicBezTo>
                      <a:pt x="25" y="58"/>
                      <a:pt x="25" y="54"/>
                      <a:pt x="25" y="50"/>
                    </a:cubicBezTo>
                    <a:cubicBezTo>
                      <a:pt x="25" y="47"/>
                      <a:pt x="25" y="44"/>
                      <a:pt x="25" y="41"/>
                    </a:cubicBezTo>
                    <a:cubicBezTo>
                      <a:pt x="18" y="40"/>
                      <a:pt x="14" y="39"/>
                      <a:pt x="11" y="37"/>
                    </a:cubicBezTo>
                    <a:cubicBezTo>
                      <a:pt x="10" y="41"/>
                      <a:pt x="9" y="45"/>
                      <a:pt x="9" y="49"/>
                    </a:cubicBezTo>
                    <a:cubicBezTo>
                      <a:pt x="9" y="51"/>
                      <a:pt x="9" y="53"/>
                      <a:pt x="9" y="55"/>
                    </a:cubicBezTo>
                    <a:cubicBezTo>
                      <a:pt x="11" y="57"/>
                      <a:pt x="17" y="60"/>
                      <a:pt x="26" y="62"/>
                    </a:cubicBezTo>
                    <a:close/>
                    <a:moveTo>
                      <a:pt x="34" y="87"/>
                    </a:moveTo>
                    <a:cubicBezTo>
                      <a:pt x="31" y="82"/>
                      <a:pt x="28" y="75"/>
                      <a:pt x="27" y="68"/>
                    </a:cubicBezTo>
                    <a:cubicBezTo>
                      <a:pt x="21" y="67"/>
                      <a:pt x="15" y="65"/>
                      <a:pt x="11" y="63"/>
                    </a:cubicBezTo>
                    <a:cubicBezTo>
                      <a:pt x="14" y="69"/>
                      <a:pt x="17" y="74"/>
                      <a:pt x="21" y="78"/>
                    </a:cubicBezTo>
                    <a:cubicBezTo>
                      <a:pt x="25" y="82"/>
                      <a:pt x="29" y="85"/>
                      <a:pt x="34" y="87"/>
                    </a:cubicBezTo>
                    <a:close/>
                    <a:moveTo>
                      <a:pt x="13" y="32"/>
                    </a:moveTo>
                    <a:cubicBezTo>
                      <a:pt x="15" y="33"/>
                      <a:pt x="17" y="33"/>
                      <a:pt x="26" y="36"/>
                    </a:cubicBezTo>
                    <a:cubicBezTo>
                      <a:pt x="28" y="26"/>
                      <a:pt x="31" y="18"/>
                      <a:pt x="35" y="12"/>
                    </a:cubicBezTo>
                    <a:cubicBezTo>
                      <a:pt x="30" y="14"/>
                      <a:pt x="25" y="16"/>
                      <a:pt x="21" y="21"/>
                    </a:cubicBezTo>
                    <a:cubicBezTo>
                      <a:pt x="18" y="24"/>
                      <a:pt x="15" y="28"/>
                      <a:pt x="13" y="32"/>
                    </a:cubicBezTo>
                    <a:close/>
                    <a:moveTo>
                      <a:pt x="31" y="63"/>
                    </a:moveTo>
                    <a:cubicBezTo>
                      <a:pt x="36" y="64"/>
                      <a:pt x="42" y="64"/>
                      <a:pt x="47" y="64"/>
                    </a:cubicBezTo>
                    <a:cubicBezTo>
                      <a:pt x="47" y="43"/>
                      <a:pt x="47" y="43"/>
                      <a:pt x="47" y="43"/>
                    </a:cubicBezTo>
                    <a:cubicBezTo>
                      <a:pt x="41" y="43"/>
                      <a:pt x="36" y="42"/>
                      <a:pt x="31" y="42"/>
                    </a:cubicBezTo>
                    <a:cubicBezTo>
                      <a:pt x="31" y="45"/>
                      <a:pt x="30" y="47"/>
                      <a:pt x="30" y="50"/>
                    </a:cubicBezTo>
                    <a:cubicBezTo>
                      <a:pt x="30" y="54"/>
                      <a:pt x="31" y="59"/>
                      <a:pt x="31" y="63"/>
                    </a:cubicBezTo>
                    <a:close/>
                    <a:moveTo>
                      <a:pt x="31" y="37"/>
                    </a:moveTo>
                    <a:cubicBezTo>
                      <a:pt x="36" y="37"/>
                      <a:pt x="42" y="37"/>
                      <a:pt x="47" y="37"/>
                    </a:cubicBezTo>
                    <a:cubicBezTo>
                      <a:pt x="47" y="9"/>
                      <a:pt x="47" y="9"/>
                      <a:pt x="47" y="9"/>
                    </a:cubicBezTo>
                    <a:cubicBezTo>
                      <a:pt x="47" y="9"/>
                      <a:pt x="47" y="9"/>
                      <a:pt x="46" y="9"/>
                    </a:cubicBezTo>
                    <a:cubicBezTo>
                      <a:pt x="40" y="12"/>
                      <a:pt x="34" y="22"/>
                      <a:pt x="31" y="37"/>
                    </a:cubicBezTo>
                    <a:close/>
                    <a:moveTo>
                      <a:pt x="47" y="90"/>
                    </a:moveTo>
                    <a:cubicBezTo>
                      <a:pt x="47" y="70"/>
                      <a:pt x="47" y="70"/>
                      <a:pt x="47" y="70"/>
                    </a:cubicBezTo>
                    <a:cubicBezTo>
                      <a:pt x="42" y="70"/>
                      <a:pt x="37" y="69"/>
                      <a:pt x="33" y="69"/>
                    </a:cubicBezTo>
                    <a:cubicBezTo>
                      <a:pt x="34" y="73"/>
                      <a:pt x="35" y="76"/>
                      <a:pt x="37" y="80"/>
                    </a:cubicBezTo>
                    <a:cubicBezTo>
                      <a:pt x="39" y="85"/>
                      <a:pt x="43" y="90"/>
                      <a:pt x="47" y="90"/>
                    </a:cubicBezTo>
                    <a:close/>
                    <a:moveTo>
                      <a:pt x="53" y="9"/>
                    </a:moveTo>
                    <a:cubicBezTo>
                      <a:pt x="53" y="37"/>
                      <a:pt x="53" y="37"/>
                      <a:pt x="53" y="37"/>
                    </a:cubicBezTo>
                    <a:cubicBezTo>
                      <a:pt x="58" y="37"/>
                      <a:pt x="63" y="37"/>
                      <a:pt x="68" y="37"/>
                    </a:cubicBezTo>
                    <a:cubicBezTo>
                      <a:pt x="66" y="26"/>
                      <a:pt x="62" y="16"/>
                      <a:pt x="57" y="11"/>
                    </a:cubicBezTo>
                    <a:cubicBezTo>
                      <a:pt x="55" y="10"/>
                      <a:pt x="54" y="9"/>
                      <a:pt x="53" y="9"/>
                    </a:cubicBezTo>
                    <a:close/>
                    <a:moveTo>
                      <a:pt x="68" y="63"/>
                    </a:moveTo>
                    <a:cubicBezTo>
                      <a:pt x="69" y="59"/>
                      <a:pt x="69" y="54"/>
                      <a:pt x="69" y="50"/>
                    </a:cubicBezTo>
                    <a:cubicBezTo>
                      <a:pt x="69" y="47"/>
                      <a:pt x="69" y="45"/>
                      <a:pt x="69" y="42"/>
                    </a:cubicBezTo>
                    <a:cubicBezTo>
                      <a:pt x="64" y="42"/>
                      <a:pt x="58" y="43"/>
                      <a:pt x="53" y="43"/>
                    </a:cubicBezTo>
                    <a:cubicBezTo>
                      <a:pt x="53" y="64"/>
                      <a:pt x="53" y="64"/>
                      <a:pt x="53" y="64"/>
                    </a:cubicBezTo>
                    <a:cubicBezTo>
                      <a:pt x="58" y="64"/>
                      <a:pt x="63" y="64"/>
                      <a:pt x="68" y="63"/>
                    </a:cubicBezTo>
                    <a:close/>
                    <a:moveTo>
                      <a:pt x="67" y="69"/>
                    </a:moveTo>
                    <a:cubicBezTo>
                      <a:pt x="62" y="69"/>
                      <a:pt x="57" y="70"/>
                      <a:pt x="53" y="70"/>
                    </a:cubicBezTo>
                    <a:cubicBezTo>
                      <a:pt x="53" y="90"/>
                      <a:pt x="53" y="90"/>
                      <a:pt x="53" y="90"/>
                    </a:cubicBezTo>
                    <a:cubicBezTo>
                      <a:pt x="61" y="90"/>
                      <a:pt x="65" y="76"/>
                      <a:pt x="67" y="69"/>
                    </a:cubicBezTo>
                    <a:close/>
                    <a:moveTo>
                      <a:pt x="64" y="12"/>
                    </a:moveTo>
                    <a:cubicBezTo>
                      <a:pt x="69" y="18"/>
                      <a:pt x="72" y="26"/>
                      <a:pt x="73" y="36"/>
                    </a:cubicBezTo>
                    <a:cubicBezTo>
                      <a:pt x="82" y="34"/>
                      <a:pt x="85" y="33"/>
                      <a:pt x="86" y="32"/>
                    </a:cubicBezTo>
                    <a:cubicBezTo>
                      <a:pt x="82" y="23"/>
                      <a:pt x="74" y="15"/>
                      <a:pt x="64" y="12"/>
                    </a:cubicBezTo>
                    <a:close/>
                    <a:moveTo>
                      <a:pt x="88" y="64"/>
                    </a:moveTo>
                    <a:cubicBezTo>
                      <a:pt x="84" y="65"/>
                      <a:pt x="78" y="67"/>
                      <a:pt x="73" y="68"/>
                    </a:cubicBezTo>
                    <a:cubicBezTo>
                      <a:pt x="71" y="76"/>
                      <a:pt x="69" y="82"/>
                      <a:pt x="65" y="87"/>
                    </a:cubicBezTo>
                    <a:cubicBezTo>
                      <a:pt x="70" y="85"/>
                      <a:pt x="75" y="82"/>
                      <a:pt x="78" y="78"/>
                    </a:cubicBezTo>
                    <a:cubicBezTo>
                      <a:pt x="83" y="74"/>
                      <a:pt x="86" y="69"/>
                      <a:pt x="88" y="64"/>
                    </a:cubicBezTo>
                    <a:close/>
                    <a:moveTo>
                      <a:pt x="75" y="50"/>
                    </a:moveTo>
                    <a:cubicBezTo>
                      <a:pt x="75" y="54"/>
                      <a:pt x="74" y="58"/>
                      <a:pt x="74" y="62"/>
                    </a:cubicBezTo>
                    <a:cubicBezTo>
                      <a:pt x="90" y="59"/>
                      <a:pt x="90" y="56"/>
                      <a:pt x="90" y="49"/>
                    </a:cubicBezTo>
                    <a:cubicBezTo>
                      <a:pt x="90" y="45"/>
                      <a:pt x="90" y="41"/>
                      <a:pt x="89" y="37"/>
                    </a:cubicBezTo>
                    <a:cubicBezTo>
                      <a:pt x="86" y="39"/>
                      <a:pt x="80" y="41"/>
                      <a:pt x="74" y="41"/>
                    </a:cubicBezTo>
                    <a:cubicBezTo>
                      <a:pt x="75" y="44"/>
                      <a:pt x="75" y="47"/>
                      <a:pt x="75" y="50"/>
                    </a:cubicBezTo>
                    <a:close/>
                  </a:path>
                </a:pathLst>
              </a:custGeom>
              <a:solidFill>
                <a:schemeClr val="bg1">
                  <a:lumMod val="95000"/>
                </a:schemeClr>
              </a:solidFill>
              <a:ln>
                <a:noFill/>
              </a:ln>
            </p:spPr>
            <p:txBody>
              <a:bodyPr vert="horz" wrap="square" lIns="172800" tIns="86400" rIns="172800" bIns="86400" numCol="1" anchor="t" anchorCtr="0" compatLnSpc="1"/>
              <a:lstStyle/>
              <a:p>
                <a:endParaRPr lang="en-US" sz="1500"/>
              </a:p>
            </p:txBody>
          </p:sp>
        </p:grpSp>
        <p:sp>
          <p:nvSpPr>
            <p:cNvPr id="79" name="Rectangle 10"/>
            <p:cNvSpPr/>
            <p:nvPr/>
          </p:nvSpPr>
          <p:spPr>
            <a:xfrm>
              <a:off x="24747" y="10744"/>
              <a:ext cx="8331" cy="1099"/>
            </a:xfrm>
            <a:prstGeom prst="rect">
              <a:avLst/>
            </a:prstGeom>
          </p:spPr>
          <p:txBody>
            <a:bodyPr wrap="square" lIns="0" tIns="0" rIns="0" bIns="0">
              <a:spAutoFit/>
            </a:bodyPr>
            <a:lstStyle/>
            <a:p>
              <a:pPr algn="ctr" defTabSz="406451">
                <a:defRPr/>
              </a:pPr>
              <a:r>
                <a:rPr lang="zh-CN" altLang="en-GB" sz="2400" b="1" dirty="0">
                  <a:latin typeface="微软雅黑" panose="020B0503020204020204" pitchFamily="34" charset="-122"/>
                  <a:ea typeface="微软雅黑" panose="020B0503020204020204" pitchFamily="34" charset="-122"/>
                  <a:sym typeface="+mn-ea"/>
                </a:rPr>
                <a:t>日本的（</a:t>
              </a:r>
              <a:r>
                <a:rPr lang="en-US" altLang="zh-CN" sz="2400" b="1" dirty="0">
                  <a:latin typeface="微软雅黑" panose="020B0503020204020204" pitchFamily="34" charset="-122"/>
                  <a:ea typeface="微软雅黑" panose="020B0503020204020204" pitchFamily="34" charset="-122"/>
                  <a:sym typeface="+mn-ea"/>
                </a:rPr>
                <a:t>UID</a:t>
              </a:r>
              <a:r>
                <a:rPr lang="zh-CN" altLang="en-GB" sz="2400" b="1" dirty="0">
                  <a:latin typeface="微软雅黑" panose="020B0503020204020204" pitchFamily="34" charset="-122"/>
                  <a:ea typeface="微软雅黑" panose="020B0503020204020204" pitchFamily="34" charset="-122"/>
                  <a:sym typeface="+mn-ea"/>
                </a:rPr>
                <a:t>）</a:t>
              </a:r>
              <a:endParaRPr lang="zh-CN" altLang="en-GB" sz="2400" b="1" dirty="0">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8" name="组合 7"/>
          <p:cNvGrpSpPr/>
          <p:nvPr/>
        </p:nvGrpSpPr>
        <p:grpSpPr>
          <a:xfrm>
            <a:off x="0" y="381037"/>
            <a:ext cx="4506663" cy="506034"/>
            <a:chOff x="0" y="1134"/>
            <a:chExt cx="17882" cy="1506"/>
          </a:xfrm>
        </p:grpSpPr>
        <p:sp>
          <p:nvSpPr>
            <p:cNvPr id="9" name="TextBox 3"/>
            <p:cNvSpPr txBox="1"/>
            <p:nvPr/>
          </p:nvSpPr>
          <p:spPr>
            <a:xfrm>
              <a:off x="2738" y="1331"/>
              <a:ext cx="15144" cy="1113"/>
            </a:xfrm>
            <a:prstGeom prst="rect">
              <a:avLst/>
            </a:prstGeom>
            <a:noFill/>
          </p:spPr>
          <p:txBody>
            <a:bodyPr wrap="square" rtlCol="0">
              <a:spAutoFit/>
            </a:bodyPr>
            <a:lstStyle/>
            <a:p>
              <a:pPr defTabSz="406451"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sym typeface="+mn-ea"/>
                </a:rPr>
                <a:t>RFID</a:t>
              </a:r>
              <a:r>
                <a:rPr lang="zh-CN" altLang="en-US" b="1" dirty="0">
                  <a:latin typeface="微软雅黑" panose="020B0503020204020204" pitchFamily="34" charset="-122"/>
                  <a:ea typeface="微软雅黑" panose="020B0503020204020204" pitchFamily="34" charset="-122"/>
                  <a:sym typeface="+mn-ea"/>
                </a:rPr>
                <a:t>标准体系</a:t>
              </a:r>
            </a:p>
          </p:txBody>
        </p:sp>
        <p:grpSp>
          <p:nvGrpSpPr>
            <p:cNvPr id="10" name="组合 9"/>
            <p:cNvGrpSpPr/>
            <p:nvPr/>
          </p:nvGrpSpPr>
          <p:grpSpPr>
            <a:xfrm>
              <a:off x="0" y="1134"/>
              <a:ext cx="2070" cy="1506"/>
              <a:chOff x="0" y="1134"/>
              <a:chExt cx="2070" cy="1506"/>
            </a:xfrm>
          </p:grpSpPr>
          <p:sp>
            <p:nvSpPr>
              <p:cNvPr id="10255" name="矩形 29"/>
              <p:cNvSpPr>
                <a:spLocks noChangeArrowheads="1"/>
              </p:cNvSpPr>
              <p:nvPr/>
            </p:nvSpPr>
            <p:spPr bwMode="auto">
              <a:xfrm>
                <a:off x="0" y="1134"/>
                <a:ext cx="1635" cy="1507"/>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grpSp>
      <p:grpSp>
        <p:nvGrpSpPr>
          <p:cNvPr id="28" name="组合 27"/>
          <p:cNvGrpSpPr/>
          <p:nvPr/>
        </p:nvGrpSpPr>
        <p:grpSpPr>
          <a:xfrm>
            <a:off x="0" y="6232121"/>
            <a:ext cx="9144243" cy="625662"/>
            <a:chOff x="0" y="18001"/>
            <a:chExt cx="36283" cy="2408"/>
          </a:xfrm>
        </p:grpSpPr>
        <p:sp>
          <p:nvSpPr>
            <p:cNvPr id="29" name="Rectangle 3"/>
            <p:cNvSpPr>
              <a:spLocks noChangeArrowheads="1"/>
            </p:cNvSpPr>
            <p:nvPr/>
          </p:nvSpPr>
          <p:spPr bwMode="auto">
            <a:xfrm>
              <a:off x="0" y="18001"/>
              <a:ext cx="36283" cy="1772"/>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sz="100">
                <a:solidFill>
                  <a:srgbClr val="FFFFFF"/>
                </a:solidFill>
                <a:latin typeface="微软雅黑" panose="020B0503020204020204" pitchFamily="34" charset="-122"/>
                <a:ea typeface="微软雅黑" panose="020B0503020204020204" pitchFamily="34" charset="-122"/>
              </a:endParaRPr>
            </a:p>
          </p:txBody>
        </p:sp>
        <p:sp>
          <p:nvSpPr>
            <p:cNvPr id="5123" name="Rectangle 3"/>
            <p:cNvSpPr>
              <a:spLocks noChangeArrowheads="1"/>
            </p:cNvSpPr>
            <p:nvPr/>
          </p:nvSpPr>
          <p:spPr bwMode="auto">
            <a:xfrm>
              <a:off x="0" y="18823"/>
              <a:ext cx="36283" cy="1586"/>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ltLang="zh-CN" sz="10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90710901"/>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up)">
                                      <p:cBhvr>
                                        <p:cTn id="7" dur="500"/>
                                        <p:tgtEl>
                                          <p:spTgt spid="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wipe(up)">
                                      <p:cBhvr>
                                        <p:cTn id="12" dur="500"/>
                                        <p:tgtEl>
                                          <p:spTgt spid="8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wipe(up)">
                                      <p:cBhvr>
                                        <p:cTn id="1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1686" y="1334303"/>
            <a:ext cx="4517593" cy="533485"/>
          </a:xfrm>
          <a:prstGeom prst="rect">
            <a:avLst/>
          </a:prstGeom>
          <a:noFill/>
        </p:spPr>
        <p:txBody>
          <a:bodyPr wrap="none" lIns="40645" tIns="20323" rIns="40645" bIns="20323" rtlCol="0" anchor="t">
            <a:spAutoFit/>
          </a:bodyPr>
          <a:lstStyle/>
          <a:p>
            <a:pPr eaLnBrk="0" hangingPunct="0">
              <a:spcBef>
                <a:spcPct val="20000"/>
              </a:spcBef>
            </a:pPr>
            <a:r>
              <a:rPr lang="en-US" altLang="zh-CN" sz="3200" b="1" dirty="0">
                <a:latin typeface="+mn-ea"/>
                <a:ea typeface="+mn-ea"/>
                <a:sym typeface="+mn-ea"/>
              </a:rPr>
              <a:t>ISO/IEC</a:t>
            </a:r>
            <a:r>
              <a:rPr lang="zh-CN" altLang="en-US" sz="3200" b="1" dirty="0">
                <a:latin typeface="+mn-ea"/>
                <a:ea typeface="+mn-ea"/>
                <a:sym typeface="+mn-ea"/>
              </a:rPr>
              <a:t>的相关标准概述</a:t>
            </a:r>
            <a:endParaRPr lang="zh-CN" altLang="en-US" sz="3200" b="1" dirty="0">
              <a:latin typeface="+mn-ea"/>
              <a:ea typeface="+mn-ea"/>
              <a:cs typeface="Times New Roman" panose="02020603050405020304" pitchFamily="18" charset="0"/>
              <a:sym typeface="+mn-ea"/>
            </a:endParaRPr>
          </a:p>
        </p:txBody>
      </p:sp>
      <p:sp>
        <p:nvSpPr>
          <p:cNvPr id="15" name="文本框 14"/>
          <p:cNvSpPr txBox="1"/>
          <p:nvPr/>
        </p:nvSpPr>
        <p:spPr>
          <a:xfrm>
            <a:off x="1134101" y="2415589"/>
            <a:ext cx="7182315" cy="1980035"/>
          </a:xfrm>
          <a:prstGeom prst="rect">
            <a:avLst/>
          </a:prstGeom>
          <a:noFill/>
        </p:spPr>
        <p:txBody>
          <a:bodyPr wrap="square" lIns="40645" tIns="20323" rIns="40645" bIns="20323" rtlCol="0" anchor="t">
            <a:spAutoFit/>
          </a:bodyPr>
          <a:lstStyle/>
          <a:p>
            <a:pPr indent="254314" fontAlgn="auto">
              <a:lnSpc>
                <a:spcPct val="150000"/>
              </a:lnSpc>
            </a:pPr>
            <a:r>
              <a:rPr lang="en-US" altLang="zh-CN" sz="2800" dirty="0">
                <a:latin typeface="+mn-ea"/>
                <a:ea typeface="+mn-ea"/>
                <a:sym typeface="+mn-ea"/>
              </a:rPr>
              <a:t>ISO</a:t>
            </a:r>
            <a:r>
              <a:rPr lang="zh-CN" altLang="en-US" sz="2800" dirty="0">
                <a:latin typeface="+mn-ea"/>
                <a:ea typeface="+mn-ea"/>
                <a:sym typeface="+mn-ea"/>
              </a:rPr>
              <a:t>是公认的全球非营利工业标准组织。</a:t>
            </a:r>
            <a:r>
              <a:rPr lang="zh-CN" altLang="en-US" sz="2800" dirty="0">
                <a:solidFill>
                  <a:srgbClr val="C00000"/>
                </a:solidFill>
                <a:latin typeface="+mn-ea"/>
                <a:ea typeface="+mn-ea"/>
                <a:sym typeface="+mn-ea"/>
              </a:rPr>
              <a:t>与</a:t>
            </a:r>
            <a:r>
              <a:rPr lang="en-US" altLang="zh-CN" sz="2800" dirty="0">
                <a:solidFill>
                  <a:srgbClr val="C00000"/>
                </a:solidFill>
                <a:latin typeface="+mn-ea"/>
                <a:ea typeface="+mn-ea"/>
                <a:sym typeface="+mn-ea"/>
              </a:rPr>
              <a:t>EPCglobal</a:t>
            </a:r>
            <a:r>
              <a:rPr lang="zh-CN" altLang="en-US" sz="2800" dirty="0">
                <a:solidFill>
                  <a:srgbClr val="C00000"/>
                </a:solidFill>
                <a:latin typeface="+mn-ea"/>
                <a:ea typeface="+mn-ea"/>
                <a:sym typeface="+mn-ea"/>
              </a:rPr>
              <a:t>只专注于</a:t>
            </a:r>
            <a:r>
              <a:rPr lang="en-US" altLang="zh-CN" sz="2800" dirty="0">
                <a:solidFill>
                  <a:srgbClr val="C00000"/>
                </a:solidFill>
                <a:latin typeface="+mn-ea"/>
                <a:ea typeface="+mn-ea"/>
                <a:sym typeface="+mn-ea"/>
              </a:rPr>
              <a:t>860</a:t>
            </a:r>
            <a:r>
              <a:rPr lang="zh-CN" altLang="en-US" sz="2800" dirty="0">
                <a:solidFill>
                  <a:srgbClr val="C00000"/>
                </a:solidFill>
                <a:latin typeface="+mn-ea"/>
                <a:ea typeface="+mn-ea"/>
                <a:sym typeface="+mn-ea"/>
              </a:rPr>
              <a:t>～</a:t>
            </a:r>
            <a:r>
              <a:rPr lang="en-US" altLang="zh-CN" sz="2800" dirty="0">
                <a:solidFill>
                  <a:srgbClr val="C00000"/>
                </a:solidFill>
                <a:latin typeface="+mn-ea"/>
                <a:ea typeface="+mn-ea"/>
                <a:sym typeface="+mn-ea"/>
              </a:rPr>
              <a:t>960MHz</a:t>
            </a:r>
            <a:r>
              <a:rPr lang="zh-CN" altLang="en-US" sz="2800" dirty="0">
                <a:solidFill>
                  <a:srgbClr val="C00000"/>
                </a:solidFill>
                <a:latin typeface="+mn-ea"/>
                <a:ea typeface="+mn-ea"/>
                <a:sym typeface="+mn-ea"/>
              </a:rPr>
              <a:t>频段不同，</a:t>
            </a:r>
            <a:r>
              <a:rPr lang="en-US" altLang="zh-CN" sz="2800" dirty="0">
                <a:solidFill>
                  <a:srgbClr val="C00000"/>
                </a:solidFill>
                <a:latin typeface="+mn-ea"/>
                <a:ea typeface="+mn-ea"/>
                <a:sym typeface="+mn-ea"/>
              </a:rPr>
              <a:t>ISO/IEC</a:t>
            </a:r>
            <a:r>
              <a:rPr lang="zh-CN" altLang="en-US" sz="2800" dirty="0">
                <a:solidFill>
                  <a:srgbClr val="C00000"/>
                </a:solidFill>
                <a:latin typeface="+mn-ea"/>
                <a:ea typeface="+mn-ea"/>
                <a:sym typeface="+mn-ea"/>
              </a:rPr>
              <a:t>对各个频段的</a:t>
            </a:r>
            <a:r>
              <a:rPr lang="en-US" altLang="zh-CN" sz="2800" dirty="0">
                <a:solidFill>
                  <a:srgbClr val="C00000"/>
                </a:solidFill>
                <a:latin typeface="+mn-ea"/>
                <a:ea typeface="+mn-ea"/>
                <a:sym typeface="+mn-ea"/>
              </a:rPr>
              <a:t>RFID</a:t>
            </a:r>
            <a:r>
              <a:rPr lang="zh-CN" altLang="en-US" sz="2800" dirty="0">
                <a:solidFill>
                  <a:srgbClr val="C00000"/>
                </a:solidFill>
                <a:latin typeface="+mn-ea"/>
                <a:ea typeface="+mn-ea"/>
                <a:sym typeface="+mn-ea"/>
              </a:rPr>
              <a:t>都颁布了标准。 </a:t>
            </a:r>
          </a:p>
        </p:txBody>
      </p:sp>
      <p:grpSp>
        <p:nvGrpSpPr>
          <p:cNvPr id="8" name="组合 7"/>
          <p:cNvGrpSpPr/>
          <p:nvPr/>
        </p:nvGrpSpPr>
        <p:grpSpPr>
          <a:xfrm>
            <a:off x="0" y="381037"/>
            <a:ext cx="4506663" cy="506034"/>
            <a:chOff x="0" y="1134"/>
            <a:chExt cx="17882" cy="1506"/>
          </a:xfrm>
        </p:grpSpPr>
        <p:sp>
          <p:nvSpPr>
            <p:cNvPr id="9" name="TextBox 3"/>
            <p:cNvSpPr txBox="1"/>
            <p:nvPr/>
          </p:nvSpPr>
          <p:spPr>
            <a:xfrm>
              <a:off x="2738" y="1331"/>
              <a:ext cx="15144" cy="1113"/>
            </a:xfrm>
            <a:prstGeom prst="rect">
              <a:avLst/>
            </a:prstGeom>
            <a:noFill/>
          </p:spPr>
          <p:txBody>
            <a:bodyPr wrap="square" rtlCol="0">
              <a:spAutoFit/>
            </a:bodyPr>
            <a:lstStyle/>
            <a:p>
              <a:pPr defTabSz="406451"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sym typeface="+mn-ea"/>
                </a:rPr>
                <a:t>RFID</a:t>
              </a:r>
              <a:r>
                <a:rPr lang="zh-CN" altLang="en-US" b="1" dirty="0">
                  <a:latin typeface="微软雅黑" panose="020B0503020204020204" pitchFamily="34" charset="-122"/>
                  <a:ea typeface="微软雅黑" panose="020B0503020204020204" pitchFamily="34" charset="-122"/>
                  <a:sym typeface="+mn-ea"/>
                </a:rPr>
                <a:t>的</a:t>
              </a:r>
              <a:r>
                <a:rPr lang="en-US" altLang="zh-CN" b="1" dirty="0">
                  <a:latin typeface="微软雅黑" panose="020B0503020204020204" pitchFamily="34" charset="-122"/>
                  <a:ea typeface="微软雅黑" panose="020B0503020204020204" pitchFamily="34" charset="-122"/>
                  <a:sym typeface="+mn-ea"/>
                </a:rPr>
                <a:t>ISO</a:t>
              </a:r>
              <a:r>
                <a:rPr lang="zh-CN" altLang="en-US" b="1" dirty="0">
                  <a:latin typeface="微软雅黑" panose="020B0503020204020204" pitchFamily="34" charset="-122"/>
                  <a:ea typeface="微软雅黑" panose="020B0503020204020204" pitchFamily="34" charset="-122"/>
                  <a:sym typeface="+mn-ea"/>
                </a:rPr>
                <a:t>标准</a:t>
              </a:r>
            </a:p>
          </p:txBody>
        </p:sp>
        <p:grpSp>
          <p:nvGrpSpPr>
            <p:cNvPr id="10" name="组合 9"/>
            <p:cNvGrpSpPr/>
            <p:nvPr/>
          </p:nvGrpSpPr>
          <p:grpSpPr>
            <a:xfrm>
              <a:off x="0" y="1134"/>
              <a:ext cx="2070" cy="1506"/>
              <a:chOff x="0" y="1134"/>
              <a:chExt cx="2070" cy="1506"/>
            </a:xfrm>
          </p:grpSpPr>
          <p:sp>
            <p:nvSpPr>
              <p:cNvPr id="10255" name="矩形 29"/>
              <p:cNvSpPr>
                <a:spLocks noChangeArrowheads="1"/>
              </p:cNvSpPr>
              <p:nvPr/>
            </p:nvSpPr>
            <p:spPr bwMode="auto">
              <a:xfrm>
                <a:off x="0" y="1134"/>
                <a:ext cx="1635" cy="1507"/>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grpSp>
    </p:spTree>
    <p:extLst>
      <p:ext uri="{BB962C8B-B14F-4D97-AF65-F5344CB8AC3E}">
        <p14:creationId xmlns:p14="http://schemas.microsoft.com/office/powerpoint/2010/main" val="440251088"/>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12056" y="1124744"/>
            <a:ext cx="8624440" cy="5297867"/>
          </a:xfrm>
          <a:prstGeom prst="rect">
            <a:avLst/>
          </a:prstGeom>
          <a:noFill/>
        </p:spPr>
        <p:txBody>
          <a:bodyPr wrap="square" lIns="40645" tIns="20323" rIns="40645" bIns="20323" rtlCol="0" anchor="t">
            <a:spAutoFit/>
          </a:bodyPr>
          <a:lstStyle/>
          <a:p>
            <a:pPr marL="254032" indent="-254032" eaLnBrk="0" hangingPunct="0">
              <a:lnSpc>
                <a:spcPct val="150000"/>
              </a:lnSpc>
              <a:spcBef>
                <a:spcPct val="20000"/>
              </a:spcBef>
              <a:buClr>
                <a:srgbClr val="262626"/>
              </a:buClr>
              <a:buFont typeface="Wingdings" panose="05000000000000000000" charset="0"/>
              <a:buChar char=""/>
            </a:pPr>
            <a:r>
              <a:rPr lang="en-US" altLang="zh-CN" sz="2800" b="1" dirty="0">
                <a:latin typeface="+mn-ea"/>
                <a:ea typeface="+mn-ea"/>
                <a:sym typeface="+mn-ea"/>
              </a:rPr>
              <a:t>EPCglobal</a:t>
            </a:r>
            <a:r>
              <a:rPr lang="zh-CN" altLang="zh-CN" sz="2800" b="1" dirty="0">
                <a:latin typeface="+mn-ea"/>
                <a:ea typeface="+mn-ea"/>
                <a:sym typeface="+mn-ea"/>
              </a:rPr>
              <a:t>标准体系是面向物流供应链领域，可以看成是一个应用标准。</a:t>
            </a:r>
          </a:p>
          <a:p>
            <a:pPr marL="254032" indent="-254032" eaLnBrk="0" hangingPunct="0">
              <a:lnSpc>
                <a:spcPct val="150000"/>
              </a:lnSpc>
              <a:spcBef>
                <a:spcPct val="20000"/>
              </a:spcBef>
              <a:buClr>
                <a:srgbClr val="262626"/>
              </a:buClr>
              <a:buFont typeface="Wingdings" panose="05000000000000000000" charset="0"/>
              <a:buChar char=""/>
            </a:pPr>
            <a:r>
              <a:rPr lang="en-US" altLang="zh-CN" sz="2800" b="1" dirty="0">
                <a:latin typeface="+mn-ea"/>
                <a:ea typeface="+mn-ea"/>
                <a:sym typeface="+mn-ea"/>
              </a:rPr>
              <a:t>EPCglobal</a:t>
            </a:r>
            <a:r>
              <a:rPr lang="zh-CN" altLang="zh-CN" sz="2800" b="1" dirty="0">
                <a:latin typeface="+mn-ea"/>
                <a:ea typeface="+mn-ea"/>
                <a:sym typeface="+mn-ea"/>
              </a:rPr>
              <a:t>的目标是解决供应链的透明性和追踪性，透明性和追踪性是指供应链各环节中所有合作伙伴都能够了解单件物品的相关信息，如位置、生产日期等信息。为此</a:t>
            </a:r>
            <a:r>
              <a:rPr lang="en-US" altLang="zh-CN" sz="2800" b="1" dirty="0">
                <a:latin typeface="+mn-ea"/>
                <a:ea typeface="+mn-ea"/>
                <a:sym typeface="+mn-ea"/>
              </a:rPr>
              <a:t>EPCglobal</a:t>
            </a:r>
            <a:r>
              <a:rPr lang="zh-CN" altLang="zh-CN" sz="2800" b="1" dirty="0">
                <a:latin typeface="+mn-ea"/>
                <a:ea typeface="+mn-ea"/>
                <a:sym typeface="+mn-ea"/>
              </a:rPr>
              <a:t>制定了</a:t>
            </a:r>
            <a:r>
              <a:rPr lang="en-US" altLang="zh-CN" sz="2800" b="1" dirty="0">
                <a:latin typeface="+mn-ea"/>
                <a:ea typeface="+mn-ea"/>
                <a:sym typeface="+mn-ea"/>
              </a:rPr>
              <a:t>EPC</a:t>
            </a:r>
            <a:r>
              <a:rPr lang="zh-CN" altLang="zh-CN" sz="2800" b="1" dirty="0">
                <a:latin typeface="+mn-ea"/>
                <a:ea typeface="+mn-ea"/>
                <a:sym typeface="+mn-ea"/>
              </a:rPr>
              <a:t>编码标准，它可以实现对所有物品提供单件惟一标识；也制定了空中接口协议</a:t>
            </a:r>
            <a:r>
              <a:rPr lang="zh-CN" altLang="en-US" sz="2800" b="1" dirty="0">
                <a:latin typeface="+mn-ea"/>
                <a:ea typeface="+mn-ea"/>
                <a:sym typeface="+mn-ea"/>
              </a:rPr>
              <a:t>和</a:t>
            </a:r>
            <a:r>
              <a:rPr lang="zh-CN" altLang="zh-CN" sz="2800" b="1" dirty="0">
                <a:latin typeface="+mn-ea"/>
                <a:ea typeface="+mn-ea"/>
                <a:sym typeface="+mn-ea"/>
              </a:rPr>
              <a:t>读写器协议。这些协议与</a:t>
            </a:r>
            <a:r>
              <a:rPr lang="en-US" altLang="zh-CN" sz="2800" b="1" dirty="0">
                <a:latin typeface="+mn-ea"/>
                <a:ea typeface="+mn-ea"/>
                <a:sym typeface="+mn-ea"/>
              </a:rPr>
              <a:t>ISO</a:t>
            </a:r>
            <a:r>
              <a:rPr lang="zh-CN" altLang="zh-CN" sz="2800" b="1" dirty="0">
                <a:latin typeface="+mn-ea"/>
                <a:ea typeface="+mn-ea"/>
                <a:sym typeface="+mn-ea"/>
              </a:rPr>
              <a:t>标准体系类似。</a:t>
            </a:r>
          </a:p>
        </p:txBody>
      </p:sp>
      <p:grpSp>
        <p:nvGrpSpPr>
          <p:cNvPr id="8" name="组合 7"/>
          <p:cNvGrpSpPr/>
          <p:nvPr/>
        </p:nvGrpSpPr>
        <p:grpSpPr>
          <a:xfrm>
            <a:off x="0" y="381037"/>
            <a:ext cx="4506663" cy="506034"/>
            <a:chOff x="0" y="1134"/>
            <a:chExt cx="17882" cy="1506"/>
          </a:xfrm>
        </p:grpSpPr>
        <p:sp>
          <p:nvSpPr>
            <p:cNvPr id="9" name="TextBox 3"/>
            <p:cNvSpPr txBox="1"/>
            <p:nvPr/>
          </p:nvSpPr>
          <p:spPr>
            <a:xfrm>
              <a:off x="2738" y="1331"/>
              <a:ext cx="15144" cy="1113"/>
            </a:xfrm>
            <a:prstGeom prst="rect">
              <a:avLst/>
            </a:prstGeom>
            <a:noFill/>
          </p:spPr>
          <p:txBody>
            <a:bodyPr wrap="square" rtlCol="0">
              <a:spAutoFit/>
            </a:bodyPr>
            <a:lstStyle/>
            <a:p>
              <a:pPr defTabSz="406451"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sym typeface="+mn-ea"/>
                </a:rPr>
                <a:t>RFID</a:t>
              </a:r>
              <a:r>
                <a:rPr lang="zh-CN" altLang="en-US" b="1" dirty="0">
                  <a:latin typeface="微软雅黑" panose="020B0503020204020204" pitchFamily="34" charset="-122"/>
                  <a:ea typeface="微软雅黑" panose="020B0503020204020204" pitchFamily="34" charset="-122"/>
                  <a:sym typeface="+mn-ea"/>
                </a:rPr>
                <a:t>的</a:t>
              </a:r>
              <a:r>
                <a:rPr lang="en-US" altLang="zh-CN" b="1" dirty="0">
                  <a:latin typeface="微软雅黑" panose="020B0503020204020204" pitchFamily="34" charset="-122"/>
                  <a:ea typeface="微软雅黑" panose="020B0503020204020204" pitchFamily="34" charset="-122"/>
                  <a:sym typeface="+mn-ea"/>
                </a:rPr>
                <a:t>EPC</a:t>
              </a:r>
              <a:r>
                <a:rPr lang="zh-CN" altLang="en-US" b="1" dirty="0">
                  <a:latin typeface="微软雅黑" panose="020B0503020204020204" pitchFamily="34" charset="-122"/>
                  <a:ea typeface="微软雅黑" panose="020B0503020204020204" pitchFamily="34" charset="-122"/>
                  <a:sym typeface="+mn-ea"/>
                </a:rPr>
                <a:t>标准</a:t>
              </a:r>
            </a:p>
          </p:txBody>
        </p:sp>
        <p:grpSp>
          <p:nvGrpSpPr>
            <p:cNvPr id="10" name="组合 9"/>
            <p:cNvGrpSpPr/>
            <p:nvPr/>
          </p:nvGrpSpPr>
          <p:grpSpPr>
            <a:xfrm>
              <a:off x="0" y="1134"/>
              <a:ext cx="2070" cy="1506"/>
              <a:chOff x="0" y="1134"/>
              <a:chExt cx="2070" cy="1506"/>
            </a:xfrm>
          </p:grpSpPr>
          <p:sp>
            <p:nvSpPr>
              <p:cNvPr id="10255" name="矩形 29"/>
              <p:cNvSpPr>
                <a:spLocks noChangeArrowheads="1"/>
              </p:cNvSpPr>
              <p:nvPr/>
            </p:nvSpPr>
            <p:spPr bwMode="auto">
              <a:xfrm>
                <a:off x="0" y="1134"/>
                <a:ext cx="1635" cy="1507"/>
              </a:xfrm>
              <a:prstGeom prst="rect">
                <a:avLst/>
              </a:prstGeom>
              <a:solidFill>
                <a:srgbClr val="315BA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grpSp>
    </p:spTree>
    <p:extLst>
      <p:ext uri="{BB962C8B-B14F-4D97-AF65-F5344CB8AC3E}">
        <p14:creationId xmlns:p14="http://schemas.microsoft.com/office/powerpoint/2010/main" val="3108368053"/>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left)">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wipe(left)">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16947" y="1196752"/>
            <a:ext cx="7872925" cy="3904216"/>
          </a:xfrm>
          <a:prstGeom prst="rect">
            <a:avLst/>
          </a:prstGeom>
          <a:noFill/>
        </p:spPr>
        <p:txBody>
          <a:bodyPr wrap="square" lIns="40645" tIns="20323" rIns="40645" bIns="20323" rtlCol="0" anchor="t">
            <a:spAutoFit/>
          </a:bodyPr>
          <a:lstStyle/>
          <a:p>
            <a:pPr marL="254032" indent="-254032" eaLnBrk="0" hangingPunct="0">
              <a:lnSpc>
                <a:spcPct val="150000"/>
              </a:lnSpc>
              <a:spcBef>
                <a:spcPct val="20000"/>
              </a:spcBef>
              <a:buClr>
                <a:srgbClr val="262626"/>
              </a:buClr>
              <a:buFont typeface="Wingdings" panose="05000000000000000000" charset="0"/>
              <a:buChar char=""/>
            </a:pPr>
            <a:r>
              <a:rPr lang="zh-CN" altLang="zh-CN" sz="2800" b="1" dirty="0">
                <a:latin typeface="宋体" pitchFamily="2" charset="-122"/>
                <a:sym typeface="+mn-ea"/>
              </a:rPr>
              <a:t>在空中接口协议方面，目前</a:t>
            </a:r>
            <a:r>
              <a:rPr lang="en-US" altLang="zh-CN" sz="2800" b="1" dirty="0">
                <a:latin typeface="宋体" pitchFamily="2" charset="-122"/>
                <a:sym typeface="+mn-ea"/>
              </a:rPr>
              <a:t>EPCglobal</a:t>
            </a:r>
            <a:r>
              <a:rPr lang="zh-CN" altLang="zh-CN" sz="2800" b="1" dirty="0">
                <a:latin typeface="宋体" pitchFamily="2" charset="-122"/>
                <a:sym typeface="+mn-ea"/>
              </a:rPr>
              <a:t>的策略尽量与</a:t>
            </a:r>
            <a:r>
              <a:rPr lang="en-US" altLang="zh-CN" sz="2800" b="1" dirty="0">
                <a:latin typeface="宋体" pitchFamily="2" charset="-122"/>
                <a:sym typeface="+mn-ea"/>
              </a:rPr>
              <a:t>ISO</a:t>
            </a:r>
            <a:r>
              <a:rPr lang="zh-CN" altLang="zh-CN" sz="2800" b="1" dirty="0">
                <a:latin typeface="宋体" pitchFamily="2" charset="-122"/>
                <a:sym typeface="+mn-ea"/>
              </a:rPr>
              <a:t>兼容。但</a:t>
            </a:r>
            <a:r>
              <a:rPr lang="en-US" altLang="zh-CN" sz="2800" b="1" dirty="0">
                <a:latin typeface="宋体" pitchFamily="2" charset="-122"/>
                <a:sym typeface="+mn-ea"/>
              </a:rPr>
              <a:t>EPCglobal</a:t>
            </a:r>
            <a:r>
              <a:rPr lang="zh-CN" altLang="zh-CN" sz="2800" b="1" dirty="0">
                <a:latin typeface="宋体" pitchFamily="2" charset="-122"/>
                <a:sym typeface="+mn-ea"/>
              </a:rPr>
              <a:t>空中接口协议有它的局限范围，仅仅关注</a:t>
            </a:r>
            <a:r>
              <a:rPr lang="en-US" altLang="zh-CN" sz="2800" b="1" dirty="0">
                <a:latin typeface="宋体" pitchFamily="2" charset="-122"/>
                <a:sym typeface="+mn-ea"/>
              </a:rPr>
              <a:t>UHF 860</a:t>
            </a:r>
            <a:r>
              <a:rPr lang="zh-CN" altLang="zh-CN" sz="2800" b="1" dirty="0">
                <a:latin typeface="宋体" pitchFamily="2" charset="-122"/>
                <a:sym typeface="+mn-ea"/>
              </a:rPr>
              <a:t>～</a:t>
            </a:r>
            <a:r>
              <a:rPr lang="en-US" altLang="zh-CN" sz="2800" b="1" dirty="0">
                <a:latin typeface="宋体" pitchFamily="2" charset="-122"/>
                <a:sym typeface="+mn-ea"/>
              </a:rPr>
              <a:t>930MHz</a:t>
            </a:r>
            <a:r>
              <a:rPr lang="zh-CN" altLang="zh-CN" sz="2800" b="1" dirty="0">
                <a:latin typeface="宋体" pitchFamily="2" charset="-122"/>
                <a:sym typeface="+mn-ea"/>
              </a:rPr>
              <a:t>。 </a:t>
            </a:r>
          </a:p>
          <a:p>
            <a:pPr marL="254032" indent="-254032" eaLnBrk="0" hangingPunct="0">
              <a:lnSpc>
                <a:spcPct val="150000"/>
              </a:lnSpc>
              <a:spcBef>
                <a:spcPct val="20000"/>
              </a:spcBef>
              <a:buClr>
                <a:srgbClr val="262626"/>
              </a:buClr>
              <a:buFont typeface="Wingdings" panose="05000000000000000000" charset="0"/>
              <a:buChar char=""/>
            </a:pPr>
            <a:r>
              <a:rPr lang="zh-CN" altLang="en-US" sz="2800" b="1" dirty="0">
                <a:solidFill>
                  <a:srgbClr val="C00000"/>
                </a:solidFill>
                <a:latin typeface="宋体" pitchFamily="2" charset="-122"/>
                <a:cs typeface="Times New Roman" panose="02020603050405020304" pitchFamily="18" charset="0"/>
                <a:sym typeface="+mn-ea"/>
              </a:rPr>
              <a:t>其旗下有沃尔玛集团、英国</a:t>
            </a:r>
            <a:r>
              <a:rPr lang="en-US" altLang="zh-CN" sz="2800" b="1" dirty="0">
                <a:solidFill>
                  <a:srgbClr val="C00000"/>
                </a:solidFill>
                <a:latin typeface="宋体" pitchFamily="2" charset="-122"/>
                <a:cs typeface="Times New Roman" panose="02020603050405020304" pitchFamily="18" charset="0"/>
                <a:sym typeface="+mn-ea"/>
              </a:rPr>
              <a:t>Tesco</a:t>
            </a:r>
            <a:r>
              <a:rPr lang="zh-CN" altLang="en-US" sz="2800" b="1" dirty="0">
                <a:solidFill>
                  <a:srgbClr val="C00000"/>
                </a:solidFill>
                <a:latin typeface="宋体" pitchFamily="2" charset="-122"/>
                <a:cs typeface="Times New Roman" panose="02020603050405020304" pitchFamily="18" charset="0"/>
                <a:sym typeface="+mn-ea"/>
              </a:rPr>
              <a:t>等</a:t>
            </a:r>
            <a:r>
              <a:rPr lang="en-US" altLang="zh-CN" sz="2800" b="1" dirty="0">
                <a:solidFill>
                  <a:srgbClr val="C00000"/>
                </a:solidFill>
                <a:latin typeface="宋体" pitchFamily="2" charset="-122"/>
                <a:cs typeface="Times New Roman" panose="02020603050405020304" pitchFamily="18" charset="0"/>
                <a:sym typeface="+mn-ea"/>
              </a:rPr>
              <a:t>100</a:t>
            </a:r>
            <a:r>
              <a:rPr lang="zh-CN" altLang="en-US" sz="2800" b="1" dirty="0">
                <a:solidFill>
                  <a:srgbClr val="C00000"/>
                </a:solidFill>
                <a:latin typeface="宋体" pitchFamily="2" charset="-122"/>
                <a:cs typeface="Times New Roman" panose="02020603050405020304" pitchFamily="18" charset="0"/>
                <a:sym typeface="+mn-ea"/>
              </a:rPr>
              <a:t>多家欧美的零售流通企业，同时有</a:t>
            </a:r>
            <a:r>
              <a:rPr lang="en-US" altLang="zh-CN" sz="2800" b="1" dirty="0">
                <a:solidFill>
                  <a:srgbClr val="C00000"/>
                </a:solidFill>
                <a:latin typeface="宋体" pitchFamily="2" charset="-122"/>
                <a:cs typeface="Times New Roman" panose="02020603050405020304" pitchFamily="18" charset="0"/>
                <a:sym typeface="+mn-ea"/>
              </a:rPr>
              <a:t>IBM</a:t>
            </a:r>
            <a:r>
              <a:rPr lang="zh-CN" altLang="en-US" sz="2800" b="1" dirty="0">
                <a:solidFill>
                  <a:srgbClr val="C00000"/>
                </a:solidFill>
                <a:latin typeface="宋体" pitchFamily="2" charset="-122"/>
                <a:cs typeface="Times New Roman" panose="02020603050405020304" pitchFamily="18" charset="0"/>
                <a:sym typeface="+mn-ea"/>
              </a:rPr>
              <a:t>、微软、飞利浦等公司提供技术研究支持。</a:t>
            </a:r>
          </a:p>
        </p:txBody>
      </p:sp>
      <p:grpSp>
        <p:nvGrpSpPr>
          <p:cNvPr id="8" name="组合 7"/>
          <p:cNvGrpSpPr/>
          <p:nvPr/>
        </p:nvGrpSpPr>
        <p:grpSpPr>
          <a:xfrm>
            <a:off x="459689" y="381037"/>
            <a:ext cx="4046974" cy="506370"/>
            <a:chOff x="1824" y="1134"/>
            <a:chExt cx="16058" cy="1507"/>
          </a:xfrm>
        </p:grpSpPr>
        <p:sp>
          <p:nvSpPr>
            <p:cNvPr id="9" name="TextBox 3"/>
            <p:cNvSpPr txBox="1"/>
            <p:nvPr/>
          </p:nvSpPr>
          <p:spPr>
            <a:xfrm>
              <a:off x="2738" y="1331"/>
              <a:ext cx="15144" cy="1113"/>
            </a:xfrm>
            <a:prstGeom prst="rect">
              <a:avLst/>
            </a:prstGeom>
            <a:noFill/>
          </p:spPr>
          <p:txBody>
            <a:bodyPr wrap="square" rtlCol="0">
              <a:spAutoFit/>
            </a:bodyPr>
            <a:lstStyle/>
            <a:p>
              <a:pPr defTabSz="406451" fontAlgn="auto">
                <a:spcBef>
                  <a:spcPts val="0"/>
                </a:spcBef>
                <a:spcAft>
                  <a:spcPts val="0"/>
                </a:spcAft>
                <a:defRPr/>
              </a:pPr>
              <a:r>
                <a:rPr lang="en-US" altLang="zh-CN" b="1" dirty="0">
                  <a:latin typeface="微软雅黑" panose="020B0503020204020204" pitchFamily="34" charset="-122"/>
                  <a:ea typeface="微软雅黑" panose="020B0503020204020204" pitchFamily="34" charset="-122"/>
                  <a:sym typeface="+mn-ea"/>
                </a:rPr>
                <a:t>RFID</a:t>
              </a:r>
              <a:r>
                <a:rPr lang="zh-CN" altLang="en-US" b="1" dirty="0">
                  <a:latin typeface="微软雅黑" panose="020B0503020204020204" pitchFamily="34" charset="-122"/>
                  <a:ea typeface="微软雅黑" panose="020B0503020204020204" pitchFamily="34" charset="-122"/>
                  <a:sym typeface="+mn-ea"/>
                </a:rPr>
                <a:t>的</a:t>
              </a:r>
              <a:r>
                <a:rPr lang="en-US" altLang="zh-CN" b="1" dirty="0">
                  <a:latin typeface="微软雅黑" panose="020B0503020204020204" pitchFamily="34" charset="-122"/>
                  <a:ea typeface="微软雅黑" panose="020B0503020204020204" pitchFamily="34" charset="-122"/>
                  <a:sym typeface="+mn-ea"/>
                </a:rPr>
                <a:t>EPC</a:t>
              </a:r>
              <a:r>
                <a:rPr lang="zh-CN" altLang="en-US" b="1" dirty="0">
                  <a:latin typeface="微软雅黑" panose="020B0503020204020204" pitchFamily="34" charset="-122"/>
                  <a:ea typeface="微软雅黑" panose="020B0503020204020204" pitchFamily="34" charset="-122"/>
                  <a:sym typeface="+mn-ea"/>
                </a:rPr>
                <a:t>标准</a:t>
              </a:r>
            </a:p>
          </p:txBody>
        </p:sp>
        <p:sp>
          <p:nvSpPr>
            <p:cNvPr id="10256" name="矩形 30"/>
            <p:cNvSpPr>
              <a:spLocks noChangeArrowheads="1"/>
            </p:cNvSpPr>
            <p:nvPr/>
          </p:nvSpPr>
          <p:spPr bwMode="auto">
            <a:xfrm>
              <a:off x="1824" y="1134"/>
              <a:ext cx="246" cy="1507"/>
            </a:xfrm>
            <a:prstGeom prst="rect">
              <a:avLst/>
            </a:prstGeom>
            <a:solidFill>
              <a:srgbClr val="6794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100">
                <a:solidFill>
                  <a:srgbClr val="FFFFFF"/>
                </a:solidFill>
              </a:endParaRPr>
            </a:p>
          </p:txBody>
        </p:sp>
      </p:grpSp>
    </p:spTree>
    <p:extLst>
      <p:ext uri="{BB962C8B-B14F-4D97-AF65-F5344CB8AC3E}">
        <p14:creationId xmlns:p14="http://schemas.microsoft.com/office/powerpoint/2010/main" val="3210036306"/>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left)">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wipe(left)">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755576" y="1196752"/>
            <a:ext cx="7485567" cy="3272697"/>
          </a:xfrm>
          <a:prstGeom prst="rect">
            <a:avLst/>
          </a:prstGeom>
          <a:noFill/>
        </p:spPr>
        <p:txBody>
          <a:bodyPr wrap="square" lIns="40645" tIns="20323" rIns="40645" bIns="20323" rtlCol="0" anchor="t">
            <a:spAutoFit/>
          </a:bodyPr>
          <a:lstStyle/>
          <a:p>
            <a:pPr marL="254032" indent="-254032" eaLnBrk="0" hangingPunct="0">
              <a:lnSpc>
                <a:spcPct val="150000"/>
              </a:lnSpc>
              <a:spcBef>
                <a:spcPct val="20000"/>
              </a:spcBef>
              <a:buClr>
                <a:srgbClr val="262626"/>
              </a:buClr>
              <a:buFont typeface="Wingdings" panose="05000000000000000000" charset="0"/>
              <a:buChar char=""/>
            </a:pPr>
            <a:r>
              <a:rPr lang="zh-CN" altLang="en-US" sz="2800" dirty="0">
                <a:latin typeface="+mn-ea"/>
                <a:ea typeface="+mn-ea"/>
                <a:sym typeface="+mn-ea"/>
              </a:rPr>
              <a:t>日本泛在中心制定</a:t>
            </a:r>
            <a:r>
              <a:rPr lang="en-US" altLang="zh-CN" sz="2800" dirty="0">
                <a:latin typeface="+mn-ea"/>
                <a:ea typeface="+mn-ea"/>
                <a:sym typeface="+mn-ea"/>
              </a:rPr>
              <a:t>RFID</a:t>
            </a:r>
            <a:r>
              <a:rPr lang="zh-CN" altLang="en-US" sz="2800" dirty="0">
                <a:latin typeface="+mn-ea"/>
                <a:ea typeface="+mn-ea"/>
                <a:sym typeface="+mn-ea"/>
              </a:rPr>
              <a:t>相关标准的思路类似于</a:t>
            </a:r>
            <a:r>
              <a:rPr lang="en-US" altLang="zh-CN" sz="2800" dirty="0">
                <a:latin typeface="+mn-ea"/>
                <a:ea typeface="+mn-ea"/>
                <a:sym typeface="+mn-ea"/>
              </a:rPr>
              <a:t>EPCglobal</a:t>
            </a:r>
            <a:r>
              <a:rPr lang="zh-CN" altLang="en-US" sz="2800" dirty="0">
                <a:latin typeface="+mn-ea"/>
                <a:ea typeface="+mn-ea"/>
                <a:sym typeface="+mn-ea"/>
              </a:rPr>
              <a:t>，目标也是构建一个完整的标准体系，即从编码体系、空中接口协议到泛在网络体系结构，但是每一个部分的具体内容存在差异。   </a:t>
            </a:r>
            <a:r>
              <a:rPr lang="zh-CN" altLang="en-US" sz="2100" b="1" dirty="0">
                <a:latin typeface="微软雅黑" panose="020B0503020204020204" pitchFamily="34" charset="-122"/>
                <a:ea typeface="微软雅黑" panose="020B0503020204020204" pitchFamily="34" charset="-122"/>
                <a:sym typeface="+mn-ea"/>
              </a:rPr>
              <a:t>　　</a:t>
            </a:r>
          </a:p>
        </p:txBody>
      </p:sp>
      <p:sp>
        <p:nvSpPr>
          <p:cNvPr id="16" name="标题 1"/>
          <p:cNvSpPr txBox="1">
            <a:spLocks/>
          </p:cNvSpPr>
          <p:nvPr/>
        </p:nvSpPr>
        <p:spPr>
          <a:xfrm>
            <a:off x="457200" y="277813"/>
            <a:ext cx="8229600" cy="1139825"/>
          </a:xfrm>
          <a:prstGeom prst="rect">
            <a:avLst/>
          </a:prstGeom>
        </p:spPr>
        <p:txBody>
          <a:bodyPr/>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smtClean="0"/>
              <a:t>2.1 RFID</a:t>
            </a:r>
            <a:r>
              <a:rPr lang="zh-CN" altLang="en-US" b="1" smtClean="0"/>
              <a:t>技术</a:t>
            </a:r>
            <a:endParaRPr lang="zh-CN" altLang="en-US" b="1" dirty="0"/>
          </a:p>
        </p:txBody>
      </p:sp>
    </p:spTree>
    <p:extLst>
      <p:ext uri="{BB962C8B-B14F-4D97-AF65-F5344CB8AC3E}">
        <p14:creationId xmlns:p14="http://schemas.microsoft.com/office/powerpoint/2010/main" val="596843907"/>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left)">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2.2</a:t>
            </a:r>
            <a:r>
              <a:rPr lang="zh-CN" altLang="zh-CN" b="1" dirty="0"/>
              <a:t>传感器技术</a:t>
            </a:r>
            <a:endParaRPr lang="zh-CN" altLang="en-US" b="1" dirty="0"/>
          </a:p>
        </p:txBody>
      </p:sp>
      <p:sp>
        <p:nvSpPr>
          <p:cNvPr id="3" name="内容占位符 2"/>
          <p:cNvSpPr>
            <a:spLocks noGrp="1"/>
          </p:cNvSpPr>
          <p:nvPr>
            <p:ph idx="1"/>
          </p:nvPr>
        </p:nvSpPr>
        <p:spPr>
          <a:xfrm>
            <a:off x="457199" y="1381035"/>
            <a:ext cx="8229600" cy="4530725"/>
          </a:xfrm>
        </p:spPr>
        <p:txBody>
          <a:bodyPr/>
          <a:lstStyle/>
          <a:p>
            <a:r>
              <a:rPr lang="zh-CN" altLang="zh-CN" dirty="0"/>
              <a:t>传感器被定义为“能够感受规定的被测量并按照一定规律转换成可用输出信号的器件或装置。”从概念中可以看出传感器是一种检测装置，它既能感受到被测量的信息，又能将检测到的相关信息，按一定规律变换成为电信号或其他需要形式的信息传送出去。</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25</a:t>
            </a:fld>
            <a:endParaRPr lang="en-US" altLang="zh-CN" dirty="0"/>
          </a:p>
        </p:txBody>
      </p:sp>
    </p:spTree>
    <p:extLst>
      <p:ext uri="{BB962C8B-B14F-4D97-AF65-F5344CB8AC3E}">
        <p14:creationId xmlns:p14="http://schemas.microsoft.com/office/powerpoint/2010/main" val="161740260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395536" y="1268760"/>
            <a:ext cx="8229600" cy="4530725"/>
          </a:xfrm>
        </p:spPr>
        <p:txBody>
          <a:bodyPr/>
          <a:lstStyle/>
          <a:p>
            <a:r>
              <a:rPr lang="zh-CN" altLang="zh-CN" b="1" dirty="0"/>
              <a:t>传感器组成</a:t>
            </a:r>
          </a:p>
          <a:p>
            <a:r>
              <a:rPr lang="zh-CN" altLang="zh-CN" dirty="0"/>
              <a:t>传感器主要由敏感元件和转换元件两大部分组成，为了把采集到的信号转换为电量输出，还配有基本转换电路和辅助电源两</a:t>
            </a:r>
            <a:r>
              <a:rPr lang="zh-CN" altLang="zh-CN" dirty="0" smtClean="0"/>
              <a:t>部分</a:t>
            </a:r>
            <a:r>
              <a:rPr lang="zh-CN" altLang="en-US" dirty="0" smtClean="0"/>
              <a:t>。</a:t>
            </a:r>
            <a:endParaRPr lang="en-US" altLang="zh-CN" dirty="0" smtClean="0"/>
          </a:p>
          <a:p>
            <a:r>
              <a:rPr lang="zh-CN" altLang="zh-CN" dirty="0"/>
              <a:t/>
            </a:r>
            <a:br>
              <a:rPr lang="zh-CN" altLang="zh-CN" dirty="0"/>
            </a:br>
            <a:r>
              <a:rPr lang="zh-CN" altLang="zh-CN" dirty="0"/>
              <a:t/>
            </a:r>
            <a:br>
              <a:rPr lang="zh-CN" altLang="zh-CN" dirty="0"/>
            </a:br>
            <a:r>
              <a:rPr lang="en-US" altLang="zh-CN" dirty="0"/>
              <a:t>                           </a:t>
            </a:r>
            <a:endParaRPr lang="zh-CN" altLang="zh-CN"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26</a:t>
            </a:fld>
            <a:endParaRPr lang="en-US" altLang="zh-CN"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3645024"/>
            <a:ext cx="6408712"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26755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zh-CN" altLang="zh-CN" b="1" dirty="0"/>
              <a:t>传感器组成</a:t>
            </a:r>
          </a:p>
          <a:p>
            <a:r>
              <a:rPr lang="zh-CN" altLang="zh-CN" dirty="0" smtClean="0"/>
              <a:t>敏感元件</a:t>
            </a:r>
            <a:r>
              <a:rPr lang="zh-CN" altLang="zh-CN" dirty="0"/>
              <a:t>：是用于直接感受被测量的，它的输出是与被测量成确定关系的某一物理量；</a:t>
            </a:r>
          </a:p>
          <a:p>
            <a:r>
              <a:rPr lang="zh-CN" altLang="zh-CN" dirty="0" smtClean="0"/>
              <a:t>转换</a:t>
            </a:r>
            <a:r>
              <a:rPr lang="zh-CN" altLang="zh-CN" dirty="0"/>
              <a:t>元件：敏感元件的输出就是转换元件的输入，它负责把输入转换成电路参属。</a:t>
            </a:r>
          </a:p>
          <a:p>
            <a:r>
              <a:rPr lang="zh-CN" altLang="zh-CN" dirty="0" smtClean="0"/>
              <a:t>基本</a:t>
            </a:r>
            <a:r>
              <a:rPr lang="zh-CN" altLang="zh-CN" dirty="0"/>
              <a:t>转换电路</a:t>
            </a:r>
            <a:r>
              <a:rPr lang="zh-CN" altLang="zh-CN" dirty="0" smtClean="0"/>
              <a:t>：一</a:t>
            </a:r>
            <a:r>
              <a:rPr lang="zh-CN" altLang="zh-CN" dirty="0"/>
              <a:t>个最简单的传感器可以仅由一个敏感元件组成，这个敏感元件同时也可以负责完成转换元件的功能，也就是说它在感受被测量时直接输出电量，比如说热电偶</a:t>
            </a:r>
            <a:r>
              <a:rPr lang="zh-CN" altLang="zh-CN" dirty="0" smtClean="0"/>
              <a:t>。</a:t>
            </a:r>
            <a:endParaRPr lang="zh-CN" altLang="zh-CN"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27</a:t>
            </a:fld>
            <a:endParaRPr lang="en-US" altLang="zh-CN" dirty="0"/>
          </a:p>
        </p:txBody>
      </p:sp>
    </p:spTree>
    <p:extLst>
      <p:ext uri="{BB962C8B-B14F-4D97-AF65-F5344CB8AC3E}">
        <p14:creationId xmlns:p14="http://schemas.microsoft.com/office/powerpoint/2010/main" val="32226755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zh-CN" altLang="zh-CN" b="1" dirty="0" smtClean="0"/>
              <a:t>传感器</a:t>
            </a:r>
            <a:r>
              <a:rPr lang="zh-CN" altLang="en-US" b="1" dirty="0" smtClean="0"/>
              <a:t>分类</a:t>
            </a:r>
            <a:endParaRPr lang="en-US" altLang="zh-CN" b="1" dirty="0" smtClean="0"/>
          </a:p>
          <a:p>
            <a:r>
              <a:rPr lang="zh-CN" altLang="zh-CN" dirty="0"/>
              <a:t>（</a:t>
            </a:r>
            <a:r>
              <a:rPr lang="en-US" altLang="zh-CN" dirty="0"/>
              <a:t>1</a:t>
            </a:r>
            <a:r>
              <a:rPr lang="zh-CN" altLang="zh-CN" dirty="0"/>
              <a:t>）按传感器的工作原理：可以分为物理型、化学型、生物型等</a:t>
            </a:r>
            <a:r>
              <a:rPr lang="zh-CN" altLang="zh-CN" b="1" dirty="0"/>
              <a:t>。</a:t>
            </a:r>
            <a:endParaRPr lang="zh-CN" altLang="zh-CN" dirty="0"/>
          </a:p>
          <a:p>
            <a:r>
              <a:rPr lang="zh-CN" altLang="zh-CN" dirty="0"/>
              <a:t>（</a:t>
            </a:r>
            <a:r>
              <a:rPr lang="en-US" altLang="zh-CN" dirty="0"/>
              <a:t>2</a:t>
            </a:r>
            <a:r>
              <a:rPr lang="zh-CN" altLang="zh-CN" dirty="0"/>
              <a:t>）按构成原理：可分为结构型与物性型两大类。</a:t>
            </a:r>
          </a:p>
          <a:p>
            <a:r>
              <a:rPr lang="zh-CN" altLang="zh-CN" dirty="0"/>
              <a:t>（</a:t>
            </a:r>
            <a:r>
              <a:rPr lang="en-US" altLang="zh-CN" dirty="0"/>
              <a:t>3</a:t>
            </a:r>
            <a:r>
              <a:rPr lang="zh-CN" altLang="zh-CN" dirty="0"/>
              <a:t>）根据传感器的能量转换情况，可分为能量控制型传感器和能量转换型传感器。</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28</a:t>
            </a:fld>
            <a:endParaRPr lang="en-US" altLang="zh-CN" dirty="0"/>
          </a:p>
        </p:txBody>
      </p:sp>
    </p:spTree>
    <p:extLst>
      <p:ext uri="{BB962C8B-B14F-4D97-AF65-F5344CB8AC3E}">
        <p14:creationId xmlns:p14="http://schemas.microsoft.com/office/powerpoint/2010/main" val="31345751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zh-CN" altLang="zh-CN" dirty="0"/>
              <a:t> （</a:t>
            </a:r>
            <a:r>
              <a:rPr lang="en-US" altLang="zh-CN" dirty="0"/>
              <a:t>4</a:t>
            </a:r>
            <a:r>
              <a:rPr lang="zh-CN" altLang="zh-CN" dirty="0"/>
              <a:t>）按照物理原理分类：可以分为十种类型。</a:t>
            </a:r>
          </a:p>
          <a:p>
            <a:r>
              <a:rPr lang="zh-CN" altLang="zh-CN" sz="1800" dirty="0"/>
              <a:t>①电参量式传感器：电阻式、电感式、电容式等； </a:t>
            </a:r>
          </a:p>
          <a:p>
            <a:r>
              <a:rPr lang="zh-CN" altLang="zh-CN" sz="1800" dirty="0"/>
              <a:t>②磁电式传感器：磁电感应式、霍尔式、磁栅式等；</a:t>
            </a:r>
            <a:r>
              <a:rPr lang="en-US" altLang="zh-CN" sz="1800" dirty="0"/>
              <a:t>  </a:t>
            </a:r>
            <a:endParaRPr lang="zh-CN" altLang="zh-CN" sz="1800" dirty="0"/>
          </a:p>
          <a:p>
            <a:r>
              <a:rPr lang="zh-CN" altLang="zh-CN" sz="1800" dirty="0"/>
              <a:t>③压电式传感器：声波传感器、超声波传感器； </a:t>
            </a:r>
          </a:p>
          <a:p>
            <a:r>
              <a:rPr lang="zh-CN" altLang="zh-CN" sz="1800" dirty="0"/>
              <a:t>④光电式传感器：一般光电式、光栅式、激光式、光电码盘式、光导纤维式、红外式、摄像式等；</a:t>
            </a:r>
          </a:p>
          <a:p>
            <a:r>
              <a:rPr lang="zh-CN" altLang="zh-CN" sz="1800" dirty="0"/>
              <a:t>⑤气电式传感器：电位器式、应变式； </a:t>
            </a:r>
          </a:p>
          <a:p>
            <a:r>
              <a:rPr lang="zh-CN" altLang="zh-CN" sz="1800" dirty="0"/>
              <a:t>⑥热电式传感器：热电偶、热电阻；</a:t>
            </a:r>
            <a:r>
              <a:rPr lang="en-US" altLang="zh-CN" sz="1800" dirty="0"/>
              <a:t>    </a:t>
            </a:r>
            <a:endParaRPr lang="zh-CN" altLang="zh-CN" sz="1800" dirty="0"/>
          </a:p>
          <a:p>
            <a:r>
              <a:rPr lang="zh-CN" altLang="zh-CN" sz="1800" dirty="0"/>
              <a:t>⑦波式传感器：超声波式、微波式等；</a:t>
            </a:r>
          </a:p>
          <a:p>
            <a:r>
              <a:rPr lang="zh-CN" altLang="zh-CN" sz="1800" dirty="0"/>
              <a:t>⑧射线式传感器：热辐射式、γ射线式；</a:t>
            </a:r>
          </a:p>
          <a:p>
            <a:r>
              <a:rPr lang="zh-CN" altLang="zh-CN" sz="1800" dirty="0"/>
              <a:t>⑨半导体式传感器：霍耳器件、热敏电阻；</a:t>
            </a:r>
          </a:p>
          <a:p>
            <a:r>
              <a:rPr lang="zh-CN" altLang="zh-CN" sz="1800" dirty="0"/>
              <a:t>⑩其他原理的传感器：差动变压器、振弦式等。</a:t>
            </a:r>
          </a:p>
          <a:p>
            <a:r>
              <a:rPr lang="zh-CN" altLang="zh-CN" sz="1800" dirty="0"/>
              <a:t>有些传感器的工作原理具有两种以上原理的复合形式，如不少半导体式传感器，也可看成电参量式传感器。 </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29</a:t>
            </a:fld>
            <a:endParaRPr lang="en-US" altLang="zh-CN" dirty="0"/>
          </a:p>
        </p:txBody>
      </p:sp>
    </p:spTree>
    <p:extLst>
      <p:ext uri="{BB962C8B-B14F-4D97-AF65-F5344CB8AC3E}">
        <p14:creationId xmlns:p14="http://schemas.microsoft.com/office/powerpoint/2010/main" val="31345751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RFID</a:t>
            </a:r>
            <a:r>
              <a:rPr lang="zh-CN" altLang="en-US" b="1" dirty="0"/>
              <a:t>技术</a:t>
            </a:r>
          </a:p>
        </p:txBody>
      </p:sp>
      <p:sp>
        <p:nvSpPr>
          <p:cNvPr id="3" name="内容占位符 2"/>
          <p:cNvSpPr>
            <a:spLocks noGrp="1"/>
          </p:cNvSpPr>
          <p:nvPr>
            <p:ph idx="1"/>
          </p:nvPr>
        </p:nvSpPr>
        <p:spPr>
          <a:xfrm>
            <a:off x="457199" y="1381035"/>
            <a:ext cx="8229600" cy="4530725"/>
          </a:xfrm>
        </p:spPr>
        <p:txBody>
          <a:bodyPr/>
          <a:lstStyle/>
          <a:p>
            <a:r>
              <a:rPr lang="en-US" altLang="zh-CN" dirty="0"/>
              <a:t>RFID</a:t>
            </a:r>
            <a:r>
              <a:rPr lang="zh-CN" altLang="zh-CN" dirty="0"/>
              <a:t>，即射频识别。它是一种非接触式的自动识别技术，它通过射频信号自动识别目标对象并获取相关数据。</a:t>
            </a:r>
            <a:endParaRPr lang="zh-CN" altLang="en-US"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3</a:t>
            </a:fld>
            <a:endParaRPr lang="en-US" altLang="zh-CN" dirty="0"/>
          </a:p>
        </p:txBody>
      </p:sp>
      <p:pic>
        <p:nvPicPr>
          <p:cNvPr id="8" name="Picture 5" descr="Label%207"/>
          <p:cNvPicPr>
            <a:picLocks noChangeAspect="1"/>
          </p:cNvPicPr>
          <p:nvPr/>
        </p:nvPicPr>
        <p:blipFill>
          <a:blip r:embed="rId2"/>
          <a:stretch>
            <a:fillRect/>
          </a:stretch>
        </p:blipFill>
        <p:spPr>
          <a:xfrm>
            <a:off x="251520" y="2808514"/>
            <a:ext cx="3621261" cy="3303359"/>
          </a:xfrm>
          <a:prstGeom prst="rect">
            <a:avLst/>
          </a:prstGeom>
          <a:noFill/>
          <a:ln w="9525">
            <a:noFill/>
          </a:ln>
        </p:spPr>
      </p:pic>
      <p:pic>
        <p:nvPicPr>
          <p:cNvPr id="9" name="Picture 7" descr="Label%206"/>
          <p:cNvPicPr>
            <a:picLocks noChangeAspect="1"/>
          </p:cNvPicPr>
          <p:nvPr/>
        </p:nvPicPr>
        <p:blipFill>
          <a:blip r:embed="rId3"/>
          <a:stretch>
            <a:fillRect/>
          </a:stretch>
        </p:blipFill>
        <p:spPr>
          <a:xfrm>
            <a:off x="4211960" y="2782551"/>
            <a:ext cx="3689571" cy="2057098"/>
          </a:xfrm>
          <a:prstGeom prst="rect">
            <a:avLst/>
          </a:prstGeom>
          <a:noFill/>
          <a:ln w="9525">
            <a:noFill/>
          </a:ln>
        </p:spPr>
      </p:pic>
      <p:pic>
        <p:nvPicPr>
          <p:cNvPr id="11" name="Picture 12" descr="shampoo"/>
          <p:cNvPicPr>
            <a:picLocks noChangeAspect="1"/>
          </p:cNvPicPr>
          <p:nvPr/>
        </p:nvPicPr>
        <p:blipFill>
          <a:blip r:embed="rId4"/>
          <a:stretch>
            <a:fillRect/>
          </a:stretch>
        </p:blipFill>
        <p:spPr>
          <a:xfrm>
            <a:off x="4225007" y="4619969"/>
            <a:ext cx="3676524" cy="186850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zh-CN" altLang="zh-CN" dirty="0"/>
              <a:t> </a:t>
            </a:r>
            <a:r>
              <a:rPr lang="zh-CN" altLang="zh-CN" dirty="0" smtClean="0"/>
              <a:t>（</a:t>
            </a:r>
            <a:r>
              <a:rPr lang="en-US" altLang="zh-CN" dirty="0"/>
              <a:t>5</a:t>
            </a:r>
            <a:r>
              <a:rPr lang="zh-CN" altLang="zh-CN" dirty="0"/>
              <a:t>）按照传感器的用途分类 ：可以分成位移、压力、振动、温度传感器。</a:t>
            </a:r>
          </a:p>
          <a:p>
            <a:r>
              <a:rPr lang="zh-CN" altLang="zh-CN" dirty="0"/>
              <a:t>（</a:t>
            </a:r>
            <a:r>
              <a:rPr lang="en-US" altLang="zh-CN" dirty="0"/>
              <a:t>6</a:t>
            </a:r>
            <a:r>
              <a:rPr lang="zh-CN" altLang="zh-CN" dirty="0"/>
              <a:t>）根据传感器输出信号：可以分成模拟信号和数字信号。</a:t>
            </a:r>
          </a:p>
          <a:p>
            <a:r>
              <a:rPr lang="zh-CN" altLang="zh-CN" dirty="0"/>
              <a:t>（</a:t>
            </a:r>
            <a:r>
              <a:rPr lang="en-US" altLang="zh-CN" dirty="0"/>
              <a:t>7</a:t>
            </a:r>
            <a:r>
              <a:rPr lang="zh-CN" altLang="zh-CN" dirty="0"/>
              <a:t>）根据传感器使用电源与否：可以分成有源传感器和无源传感器。</a:t>
            </a:r>
          </a:p>
          <a:p>
            <a:r>
              <a:rPr lang="zh-CN" altLang="zh-CN" dirty="0"/>
              <a:t>（</a:t>
            </a:r>
            <a:r>
              <a:rPr lang="en-US" altLang="zh-CN" dirty="0"/>
              <a:t>8</a:t>
            </a:r>
            <a:r>
              <a:rPr lang="zh-CN" altLang="zh-CN" dirty="0"/>
              <a:t>）根据转换过程可逆与否 ：可以分成单向和双向传感器。</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30</a:t>
            </a:fld>
            <a:endParaRPr lang="en-US" altLang="zh-CN" dirty="0"/>
          </a:p>
        </p:txBody>
      </p:sp>
    </p:spTree>
    <p:extLst>
      <p:ext uri="{BB962C8B-B14F-4D97-AF65-F5344CB8AC3E}">
        <p14:creationId xmlns:p14="http://schemas.microsoft.com/office/powerpoint/2010/main" val="20569110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zh-CN" altLang="zh-CN" dirty="0"/>
              <a:t>典型传感器原理</a:t>
            </a:r>
            <a:r>
              <a:rPr lang="zh-CN" altLang="zh-CN" dirty="0" smtClean="0"/>
              <a:t>简介</a:t>
            </a:r>
            <a:r>
              <a:rPr lang="zh-CN" altLang="en-US" dirty="0" smtClean="0"/>
              <a:t>：</a:t>
            </a:r>
            <a:endParaRPr lang="en-US" altLang="zh-CN" dirty="0" smtClean="0"/>
          </a:p>
          <a:p>
            <a:r>
              <a:rPr lang="en-US" altLang="zh-CN" b="1" dirty="0"/>
              <a:t>1.</a:t>
            </a:r>
            <a:r>
              <a:rPr lang="zh-CN" altLang="zh-CN" b="1" dirty="0"/>
              <a:t>电阻式传感器</a:t>
            </a:r>
            <a:endParaRPr lang="zh-CN" altLang="zh-CN" dirty="0"/>
          </a:p>
          <a:p>
            <a:r>
              <a:rPr lang="en-US" altLang="zh-CN" dirty="0"/>
              <a:t> </a:t>
            </a:r>
            <a:r>
              <a:rPr lang="zh-CN" altLang="zh-CN" dirty="0" smtClean="0"/>
              <a:t>电阻式</a:t>
            </a:r>
            <a:r>
              <a:rPr lang="zh-CN" altLang="zh-CN" dirty="0"/>
              <a:t>传感器主要用于把位移、力、压力、加速度、扭矩等非电物理量转换为相应电阻值变化的传感器。电阻式传感器与相应的测量电路组成的测量仪表是冶金、电力、交通、石化、商业、生物医学和国防等部门进行自动称重、过程检测和实现生产过程自动化不可缺少的工具之一。 </a:t>
            </a:r>
          </a:p>
          <a:p>
            <a:endParaRPr lang="zh-CN" altLang="zh-CN"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31</a:t>
            </a:fld>
            <a:endParaRPr lang="en-US" altLang="zh-CN" dirty="0"/>
          </a:p>
        </p:txBody>
      </p:sp>
    </p:spTree>
    <p:extLst>
      <p:ext uri="{BB962C8B-B14F-4D97-AF65-F5344CB8AC3E}">
        <p14:creationId xmlns:p14="http://schemas.microsoft.com/office/powerpoint/2010/main" val="20569110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zh-CN" altLang="zh-CN" dirty="0"/>
              <a:t>典型传感器原理</a:t>
            </a:r>
            <a:r>
              <a:rPr lang="zh-CN" altLang="zh-CN" dirty="0" smtClean="0"/>
              <a:t>简介</a:t>
            </a:r>
            <a:r>
              <a:rPr lang="zh-CN" altLang="en-US" dirty="0" smtClean="0"/>
              <a:t>：</a:t>
            </a:r>
            <a:endParaRPr lang="en-US" altLang="zh-CN" dirty="0" smtClean="0"/>
          </a:p>
          <a:p>
            <a:endParaRPr lang="zh-CN" altLang="zh-CN"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32</a:t>
            </a:fld>
            <a:endParaRPr lang="en-US" altLang="zh-CN" dirty="0"/>
          </a:p>
        </p:txBody>
      </p:sp>
      <p:pic>
        <p:nvPicPr>
          <p:cNvPr id="7" name="图片 6"/>
          <p:cNvPicPr/>
          <p:nvPr/>
        </p:nvPicPr>
        <p:blipFill>
          <a:blip r:embed="rId2" cstate="print"/>
          <a:srcRect/>
          <a:stretch>
            <a:fillRect/>
          </a:stretch>
        </p:blipFill>
        <p:spPr bwMode="auto">
          <a:xfrm>
            <a:off x="683568" y="2132856"/>
            <a:ext cx="2880320" cy="1620004"/>
          </a:xfrm>
          <a:prstGeom prst="rect">
            <a:avLst/>
          </a:prstGeom>
          <a:noFill/>
          <a:ln w="9525">
            <a:noFill/>
            <a:miter lim="800000"/>
            <a:headEnd/>
            <a:tailEnd/>
          </a:ln>
        </p:spPr>
      </p:pic>
      <p:pic>
        <p:nvPicPr>
          <p:cNvPr id="8" name="Picture 7" descr="DOG001A"/>
          <p:cNvPicPr/>
          <p:nvPr/>
        </p:nvPicPr>
        <p:blipFill>
          <a:blip r:embed="rId3" cstate="print"/>
          <a:srcRect/>
          <a:stretch>
            <a:fillRect/>
          </a:stretch>
        </p:blipFill>
        <p:spPr bwMode="auto">
          <a:xfrm>
            <a:off x="3579529" y="2132856"/>
            <a:ext cx="2160240" cy="1506286"/>
          </a:xfrm>
          <a:prstGeom prst="rect">
            <a:avLst/>
          </a:prstGeom>
          <a:noFill/>
          <a:ln w="9525">
            <a:noFill/>
            <a:miter lim="800000"/>
            <a:headEnd/>
            <a:tailEnd/>
          </a:ln>
        </p:spPr>
      </p:pic>
      <p:pic>
        <p:nvPicPr>
          <p:cNvPr id="9" name="图片 8"/>
          <p:cNvPicPr/>
          <p:nvPr/>
        </p:nvPicPr>
        <p:blipFill>
          <a:blip r:embed="rId4" cstate="print"/>
          <a:srcRect/>
          <a:stretch>
            <a:fillRect/>
          </a:stretch>
        </p:blipFill>
        <p:spPr bwMode="auto">
          <a:xfrm>
            <a:off x="6110943" y="2132856"/>
            <a:ext cx="2600325" cy="1289685"/>
          </a:xfrm>
          <a:prstGeom prst="rect">
            <a:avLst/>
          </a:prstGeom>
          <a:noFill/>
          <a:ln w="9525">
            <a:noFill/>
            <a:miter lim="800000"/>
            <a:headEnd/>
            <a:tailEnd/>
          </a:ln>
        </p:spPr>
      </p:pic>
      <p:pic>
        <p:nvPicPr>
          <p:cNvPr id="10" name="Picture 5" descr="1厦门顶尖电子有限公司CS1X收银计价秤"/>
          <p:cNvPicPr/>
          <p:nvPr/>
        </p:nvPicPr>
        <p:blipFill>
          <a:blip r:embed="rId5" cstate="print"/>
          <a:srcRect/>
          <a:stretch>
            <a:fillRect/>
          </a:stretch>
        </p:blipFill>
        <p:spPr bwMode="auto">
          <a:xfrm>
            <a:off x="899592" y="3764544"/>
            <a:ext cx="1656184" cy="2040720"/>
          </a:xfrm>
          <a:prstGeom prst="rect">
            <a:avLst/>
          </a:prstGeom>
          <a:noFill/>
          <a:ln w="9525" algn="ctr">
            <a:noFill/>
            <a:miter lim="800000"/>
            <a:headEnd/>
            <a:tailEnd/>
          </a:ln>
        </p:spPr>
      </p:pic>
    </p:spTree>
    <p:extLst>
      <p:ext uri="{BB962C8B-B14F-4D97-AF65-F5344CB8AC3E}">
        <p14:creationId xmlns:p14="http://schemas.microsoft.com/office/powerpoint/2010/main" val="127986894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en-US" altLang="zh-CN" b="1" dirty="0"/>
              <a:t>2.</a:t>
            </a:r>
            <a:r>
              <a:rPr lang="zh-CN" altLang="zh-CN" b="1" dirty="0"/>
              <a:t>电容式传感器</a:t>
            </a:r>
            <a:endParaRPr lang="zh-CN" altLang="zh-CN" dirty="0"/>
          </a:p>
          <a:p>
            <a:r>
              <a:rPr lang="zh-CN" altLang="zh-CN" dirty="0"/>
              <a:t>电容式传感器就是把被测的机械量，比如说位移、压力等转换为电容量变化的传感器。电容式传感器不但广泛用于位移、振动、角度、加速度等各种机械量的精密测量，而且还将逐步地扩大到用于压力、差压、液位、物位或成份含量等方面的测量。</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33</a:t>
            </a:fld>
            <a:endParaRPr lang="en-US" altLang="zh-CN" dirty="0"/>
          </a:p>
        </p:txBody>
      </p:sp>
    </p:spTree>
    <p:extLst>
      <p:ext uri="{BB962C8B-B14F-4D97-AF65-F5344CB8AC3E}">
        <p14:creationId xmlns:p14="http://schemas.microsoft.com/office/powerpoint/2010/main" val="31345751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en-US" altLang="zh-CN" b="1" dirty="0"/>
              <a:t>3</a:t>
            </a:r>
            <a:r>
              <a:rPr lang="zh-CN" altLang="zh-CN" b="1" dirty="0" smtClean="0"/>
              <a:t>电感式</a:t>
            </a:r>
            <a:r>
              <a:rPr lang="zh-CN" altLang="zh-CN" b="1" dirty="0"/>
              <a:t>传感器</a:t>
            </a:r>
            <a:endParaRPr lang="zh-CN" altLang="zh-CN" dirty="0"/>
          </a:p>
          <a:p>
            <a:r>
              <a:rPr lang="zh-CN" altLang="zh-CN" dirty="0"/>
              <a:t>电感式传感器是利用电磁感应把被测的物理量比如位移，压力，流量，振动等转换成线圈的自感系数和互感系数的变化，再由</a:t>
            </a:r>
            <a:r>
              <a:rPr lang="en-US" altLang="zh-CN" dirty="0" err="1">
                <a:hlinkClick r:id="rId2"/>
              </a:rPr>
              <a:t>电路</a:t>
            </a:r>
            <a:r>
              <a:rPr lang="zh-CN" altLang="zh-CN" dirty="0"/>
              <a:t>转换成为电压或电流的变化量输出，以实现非电量到电量的转换。</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34</a:t>
            </a:fld>
            <a:endParaRPr lang="en-US" altLang="zh-CN" dirty="0"/>
          </a:p>
        </p:txBody>
      </p:sp>
    </p:spTree>
    <p:extLst>
      <p:ext uri="{BB962C8B-B14F-4D97-AF65-F5344CB8AC3E}">
        <p14:creationId xmlns:p14="http://schemas.microsoft.com/office/powerpoint/2010/main" val="3092006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en-US" altLang="zh-CN" b="1" dirty="0"/>
              <a:t>4</a:t>
            </a:r>
            <a:r>
              <a:rPr lang="zh-CN" altLang="zh-CN" b="1" dirty="0"/>
              <a:t>压电式传感器</a:t>
            </a:r>
            <a:endParaRPr lang="zh-CN" altLang="zh-CN" dirty="0"/>
          </a:p>
          <a:p>
            <a:r>
              <a:rPr lang="zh-CN" altLang="zh-CN" dirty="0"/>
              <a:t>压电式传感器的原理是以某些电介质的压电效应为基础，在外力作用下，在电介质的表面上产生相应电荷，从而实现非电量测量的一种传感器。</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35</a:t>
            </a:fld>
            <a:endParaRPr lang="en-US" altLang="zh-CN" dirty="0"/>
          </a:p>
        </p:txBody>
      </p:sp>
    </p:spTree>
    <p:extLst>
      <p:ext uri="{BB962C8B-B14F-4D97-AF65-F5344CB8AC3E}">
        <p14:creationId xmlns:p14="http://schemas.microsoft.com/office/powerpoint/2010/main" val="3092006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en-US" altLang="zh-CN" b="1" dirty="0"/>
              <a:t>5</a:t>
            </a:r>
            <a:r>
              <a:rPr lang="zh-CN" altLang="zh-CN" b="1" dirty="0"/>
              <a:t>热电式传感器</a:t>
            </a:r>
            <a:endParaRPr lang="zh-CN" altLang="zh-CN" dirty="0"/>
          </a:p>
          <a:p>
            <a:r>
              <a:rPr lang="zh-CN" altLang="zh-CN" dirty="0"/>
              <a:t>热电式传感器就是将温度变化转换为电量变化的装置。它是利用某些材料或元件的性能随温度变化的特性来进行测量的。例如将温度变化转换为电阻、热电动势、热膨胀、导磁率等方面的变化，再通过适当的测量电路达到检测温度的目的。如可以把温度变化转换为电势的热电式传感器称为热电偶；而把温度变化转换为电阻值的热电式传感器称为热电阻。</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36</a:t>
            </a:fld>
            <a:endParaRPr lang="en-US" altLang="zh-CN" dirty="0"/>
          </a:p>
        </p:txBody>
      </p:sp>
    </p:spTree>
    <p:extLst>
      <p:ext uri="{BB962C8B-B14F-4D97-AF65-F5344CB8AC3E}">
        <p14:creationId xmlns:p14="http://schemas.microsoft.com/office/powerpoint/2010/main" val="31806099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en-US" altLang="zh-CN" b="1" dirty="0"/>
              <a:t>6</a:t>
            </a:r>
            <a:r>
              <a:rPr lang="zh-CN" altLang="zh-CN" b="1" dirty="0"/>
              <a:t>数字式传感器</a:t>
            </a:r>
            <a:endParaRPr lang="zh-CN" altLang="zh-CN" dirty="0"/>
          </a:p>
          <a:p>
            <a:r>
              <a:rPr lang="zh-CN" altLang="zh-CN" dirty="0"/>
              <a:t>数字式传感器是一种新型传感器，它把被测参量转换成数字量输出的传感器。也是测量技术、微电子技术和计算技术的综合产物，目前以成为传感器技术的发展方向之一。数字式传感器一般是指那些适于直接地把输入量转换成数字量输出的传感器，其中包括光栅式传感器和码盘式传感器。</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37</a:t>
            </a:fld>
            <a:endParaRPr lang="en-US" altLang="zh-CN" dirty="0"/>
          </a:p>
        </p:txBody>
      </p:sp>
    </p:spTree>
    <p:extLst>
      <p:ext uri="{BB962C8B-B14F-4D97-AF65-F5344CB8AC3E}">
        <p14:creationId xmlns:p14="http://schemas.microsoft.com/office/powerpoint/2010/main" val="15762535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en-US" altLang="zh-CN" b="1" dirty="0"/>
              <a:t>7</a:t>
            </a:r>
            <a:r>
              <a:rPr lang="zh-CN" altLang="zh-CN" b="1" dirty="0"/>
              <a:t>霍尔传感器</a:t>
            </a:r>
            <a:endParaRPr lang="zh-CN" altLang="zh-CN" dirty="0"/>
          </a:p>
          <a:p>
            <a:r>
              <a:rPr lang="zh-CN" altLang="zh-CN" dirty="0"/>
              <a:t>霍尔传感器是基于霍尔效应的一种传感器。</a:t>
            </a:r>
            <a:r>
              <a:rPr lang="en-US" altLang="zh-CN" dirty="0"/>
              <a:t>1879</a:t>
            </a:r>
            <a:r>
              <a:rPr lang="zh-CN" altLang="zh-CN" dirty="0"/>
              <a:t>年美国物理学家霍尔首先在金属材料中发现了霍尔效应，但由于金属材料的霍尔效应太弱而没有得到应用。随着半导体技术的发展，开始用半导体材料制成霍尔元件，由于它的霍尔效应显著而得到应用和发展。霍尔传感器被广泛用于电磁测量、压力、加速度、振动等方面的测量</a:t>
            </a:r>
            <a:r>
              <a:rPr lang="zh-CN" altLang="zh-CN" dirty="0" smtClean="0"/>
              <a:t>。</a:t>
            </a:r>
            <a:endParaRPr lang="zh-CN" altLang="zh-CN"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38</a:t>
            </a:fld>
            <a:endParaRPr lang="en-US" altLang="zh-CN" dirty="0"/>
          </a:p>
        </p:txBody>
      </p:sp>
    </p:spTree>
    <p:extLst>
      <p:ext uri="{BB962C8B-B14F-4D97-AF65-F5344CB8AC3E}">
        <p14:creationId xmlns:p14="http://schemas.microsoft.com/office/powerpoint/2010/main" val="15762535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a:t>
            </a:r>
            <a:r>
              <a:rPr lang="zh-CN" altLang="zh-CN" b="1" dirty="0"/>
              <a:t>传感器技术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zh-CN" altLang="zh-CN" b="1" dirty="0"/>
              <a:t>传感器的选用原则</a:t>
            </a:r>
          </a:p>
          <a:p>
            <a:r>
              <a:rPr lang="zh-CN" altLang="zh-CN" dirty="0" smtClean="0"/>
              <a:t>根据</a:t>
            </a:r>
            <a:r>
              <a:rPr lang="zh-CN" altLang="zh-CN" dirty="0"/>
              <a:t>测量对象与测量环境来确定传感器的</a:t>
            </a:r>
            <a:r>
              <a:rPr lang="zh-CN" altLang="zh-CN" dirty="0" smtClean="0"/>
              <a:t>类型</a:t>
            </a:r>
            <a:r>
              <a:rPr lang="zh-CN" altLang="en-US" dirty="0" smtClean="0"/>
              <a:t>；</a:t>
            </a:r>
            <a:endParaRPr lang="en-US" altLang="zh-CN" dirty="0" smtClean="0"/>
          </a:p>
          <a:p>
            <a:r>
              <a:rPr lang="zh-CN" altLang="zh-CN" dirty="0"/>
              <a:t>灵敏度的</a:t>
            </a:r>
            <a:r>
              <a:rPr lang="zh-CN" altLang="zh-CN" dirty="0" smtClean="0"/>
              <a:t>选择</a:t>
            </a:r>
            <a:endParaRPr lang="en-US" altLang="zh-CN" dirty="0" smtClean="0"/>
          </a:p>
          <a:p>
            <a:r>
              <a:rPr lang="zh-CN" altLang="zh-CN" dirty="0" smtClean="0"/>
              <a:t>频率响应特性</a:t>
            </a:r>
            <a:endParaRPr lang="en-US" altLang="zh-CN" dirty="0" smtClean="0"/>
          </a:p>
          <a:p>
            <a:r>
              <a:rPr lang="zh-CN" altLang="zh-CN" dirty="0" smtClean="0"/>
              <a:t>线性范围</a:t>
            </a:r>
            <a:endParaRPr lang="en-US" altLang="zh-CN" dirty="0" smtClean="0"/>
          </a:p>
          <a:p>
            <a:r>
              <a:rPr lang="zh-CN" altLang="zh-CN" dirty="0" smtClean="0"/>
              <a:t>稳定性</a:t>
            </a:r>
            <a:endParaRPr lang="en-US" altLang="zh-CN" dirty="0" smtClean="0"/>
          </a:p>
          <a:p>
            <a:r>
              <a:rPr lang="zh-CN" altLang="zh-CN" dirty="0"/>
              <a:t>精度</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39</a:t>
            </a:fld>
            <a:endParaRPr lang="en-US" altLang="zh-CN" dirty="0"/>
          </a:p>
        </p:txBody>
      </p:sp>
    </p:spTree>
    <p:extLst>
      <p:ext uri="{BB962C8B-B14F-4D97-AF65-F5344CB8AC3E}">
        <p14:creationId xmlns:p14="http://schemas.microsoft.com/office/powerpoint/2010/main" val="36404290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21686" y="1358160"/>
            <a:ext cx="3235191" cy="533485"/>
          </a:xfrm>
          <a:prstGeom prst="rect">
            <a:avLst/>
          </a:prstGeom>
          <a:noFill/>
        </p:spPr>
        <p:txBody>
          <a:bodyPr wrap="none" lIns="40645" tIns="20323" rIns="40645" bIns="20323" rtlCol="0" anchor="t">
            <a:spAutoFit/>
          </a:bodyPr>
          <a:lstStyle/>
          <a:p>
            <a:pPr eaLnBrk="0" hangingPunct="0">
              <a:spcBef>
                <a:spcPct val="20000"/>
              </a:spcBef>
            </a:pPr>
            <a:r>
              <a:rPr sz="3200" dirty="0" smtClean="0">
                <a:latin typeface="微软雅黑" panose="020B0503020204020204" pitchFamily="34" charset="-122"/>
                <a:ea typeface="微软雅黑" panose="020B0503020204020204" pitchFamily="34" charset="-122"/>
                <a:sym typeface="+mn-ea"/>
              </a:rPr>
              <a:t>RFID </a:t>
            </a:r>
            <a:r>
              <a:rPr sz="3200" dirty="0" err="1" smtClean="0">
                <a:latin typeface="微软雅黑" panose="020B0503020204020204" pitchFamily="34" charset="-122"/>
                <a:ea typeface="微软雅黑" panose="020B0503020204020204" pitchFamily="34" charset="-122"/>
                <a:sym typeface="+mn-ea"/>
              </a:rPr>
              <a:t>技术</a:t>
            </a:r>
            <a:r>
              <a:rPr lang="zh-CN" altLang="en-US" sz="3200" dirty="0" smtClean="0">
                <a:latin typeface="微软雅黑" panose="020B0503020204020204" pitchFamily="34" charset="-122"/>
                <a:ea typeface="微软雅黑" panose="020B0503020204020204" pitchFamily="34" charset="-122"/>
                <a:sym typeface="+mn-ea"/>
              </a:rPr>
              <a:t>的特点</a:t>
            </a:r>
            <a:endParaRPr sz="3200" dirty="0">
              <a:latin typeface="微软雅黑" panose="020B0503020204020204" pitchFamily="34" charset="-122"/>
              <a:ea typeface="微软雅黑" panose="020B0503020204020204" pitchFamily="34" charset="-122"/>
              <a:sym typeface="+mn-ea"/>
            </a:endParaRPr>
          </a:p>
        </p:txBody>
      </p:sp>
      <p:grpSp>
        <p:nvGrpSpPr>
          <p:cNvPr id="58" name="组合 57"/>
          <p:cNvGrpSpPr/>
          <p:nvPr/>
        </p:nvGrpSpPr>
        <p:grpSpPr>
          <a:xfrm>
            <a:off x="3885428" y="1891746"/>
            <a:ext cx="1319085" cy="3508635"/>
            <a:chOff x="15417" y="5630"/>
            <a:chExt cx="5234" cy="10442"/>
          </a:xfrm>
        </p:grpSpPr>
        <p:sp>
          <p:nvSpPr>
            <p:cNvPr id="6" name="矩形 5"/>
            <p:cNvSpPr/>
            <p:nvPr/>
          </p:nvSpPr>
          <p:spPr>
            <a:xfrm>
              <a:off x="15452" y="11354"/>
              <a:ext cx="5164" cy="4719"/>
            </a:xfrm>
            <a:prstGeom prst="rect">
              <a:avLst/>
            </a:prstGeom>
            <a:solidFill>
              <a:srgbClr val="6794CE"/>
            </a:solidFill>
            <a:ln>
              <a:noFill/>
            </a:ln>
            <a:scene3d>
              <a:camera prst="isometricTopUp">
                <a:rot lat="19334322" lon="18553891" rev="380609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chemeClr val="tx1">
                    <a:lumMod val="85000"/>
                    <a:lumOff val="15000"/>
                  </a:schemeClr>
                </a:solidFill>
              </a:endParaRPr>
            </a:p>
          </p:txBody>
        </p:sp>
        <p:sp>
          <p:nvSpPr>
            <p:cNvPr id="14" name="矩形 13"/>
            <p:cNvSpPr/>
            <p:nvPr/>
          </p:nvSpPr>
          <p:spPr>
            <a:xfrm>
              <a:off x="15452" y="10421"/>
              <a:ext cx="5164" cy="4719"/>
            </a:xfrm>
            <a:prstGeom prst="rect">
              <a:avLst/>
            </a:prstGeom>
            <a:solidFill>
              <a:srgbClr val="8DC7ED"/>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chemeClr val="tx1">
                    <a:lumMod val="85000"/>
                    <a:lumOff val="15000"/>
                  </a:schemeClr>
                </a:solidFill>
              </a:endParaRPr>
            </a:p>
          </p:txBody>
        </p:sp>
        <p:sp>
          <p:nvSpPr>
            <p:cNvPr id="18" name="矩形 17"/>
            <p:cNvSpPr/>
            <p:nvPr/>
          </p:nvSpPr>
          <p:spPr>
            <a:xfrm>
              <a:off x="15452" y="9488"/>
              <a:ext cx="5164" cy="4719"/>
            </a:xfrm>
            <a:prstGeom prst="rect">
              <a:avLst/>
            </a:prstGeom>
            <a:solidFill>
              <a:schemeClr val="bg1">
                <a:lumMod val="75000"/>
                <a:alpha val="90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chemeClr val="tx1">
                    <a:lumMod val="85000"/>
                    <a:lumOff val="15000"/>
                  </a:schemeClr>
                </a:solidFill>
              </a:endParaRPr>
            </a:p>
          </p:txBody>
        </p:sp>
        <p:sp>
          <p:nvSpPr>
            <p:cNvPr id="22" name="矩形 21"/>
            <p:cNvSpPr/>
            <p:nvPr/>
          </p:nvSpPr>
          <p:spPr>
            <a:xfrm>
              <a:off x="15452" y="8555"/>
              <a:ext cx="5164" cy="4719"/>
            </a:xfrm>
            <a:prstGeom prst="rect">
              <a:avLst/>
            </a:prstGeom>
            <a:solidFill>
              <a:srgbClr val="64A4C7">
                <a:alpha val="55000"/>
              </a:srgb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chemeClr val="tx1">
                    <a:lumMod val="85000"/>
                    <a:lumOff val="15000"/>
                  </a:schemeClr>
                </a:solidFill>
              </a:endParaRPr>
            </a:p>
          </p:txBody>
        </p:sp>
        <p:sp>
          <p:nvSpPr>
            <p:cNvPr id="23" name="矩形 22"/>
            <p:cNvSpPr/>
            <p:nvPr/>
          </p:nvSpPr>
          <p:spPr>
            <a:xfrm>
              <a:off x="15417" y="7559"/>
              <a:ext cx="5234" cy="4782"/>
            </a:xfrm>
            <a:prstGeom prst="rect">
              <a:avLst/>
            </a:prstGeom>
            <a:solidFill>
              <a:srgbClr val="6794CE"/>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rgbClr val="FFFFFF"/>
                </a:solidFill>
              </a:endParaRPr>
            </a:p>
          </p:txBody>
        </p:sp>
        <p:sp>
          <p:nvSpPr>
            <p:cNvPr id="9" name="矩形 8"/>
            <p:cNvSpPr/>
            <p:nvPr/>
          </p:nvSpPr>
          <p:spPr>
            <a:xfrm>
              <a:off x="15452" y="6626"/>
              <a:ext cx="5164" cy="4719"/>
            </a:xfrm>
            <a:prstGeom prst="rect">
              <a:avLst/>
            </a:prstGeom>
            <a:solidFill>
              <a:srgbClr val="0673AE"/>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chemeClr val="tx1">
                    <a:lumMod val="85000"/>
                    <a:lumOff val="15000"/>
                  </a:schemeClr>
                </a:solidFill>
              </a:endParaRPr>
            </a:p>
          </p:txBody>
        </p:sp>
        <p:sp>
          <p:nvSpPr>
            <p:cNvPr id="10" name="矩形 9"/>
            <p:cNvSpPr/>
            <p:nvPr/>
          </p:nvSpPr>
          <p:spPr>
            <a:xfrm>
              <a:off x="15417" y="5630"/>
              <a:ext cx="5234" cy="4782"/>
            </a:xfrm>
            <a:prstGeom prst="rect">
              <a:avLst/>
            </a:prstGeom>
            <a:solidFill>
              <a:srgbClr val="315BA7"/>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a:solidFill>
                  <a:srgbClr val="FFFFFF"/>
                </a:solidFill>
              </a:endParaRPr>
            </a:p>
          </p:txBody>
        </p:sp>
      </p:grpSp>
      <p:grpSp>
        <p:nvGrpSpPr>
          <p:cNvPr id="51" name="组合 50"/>
          <p:cNvGrpSpPr/>
          <p:nvPr/>
        </p:nvGrpSpPr>
        <p:grpSpPr>
          <a:xfrm>
            <a:off x="372993" y="2201886"/>
            <a:ext cx="3232690" cy="834990"/>
            <a:chOff x="1480" y="6553"/>
            <a:chExt cx="12827" cy="2485"/>
          </a:xfrm>
        </p:grpSpPr>
        <p:sp>
          <p:nvSpPr>
            <p:cNvPr id="35" name="文本框 32"/>
            <p:cNvSpPr txBox="1"/>
            <p:nvPr/>
          </p:nvSpPr>
          <p:spPr>
            <a:xfrm>
              <a:off x="1480" y="6553"/>
              <a:ext cx="10418" cy="2485"/>
            </a:xfrm>
            <a:prstGeom prst="rect">
              <a:avLst/>
            </a:prstGeom>
            <a:noFill/>
          </p:spPr>
          <p:txBody>
            <a:bodyPr wrap="square" rtlCol="0">
              <a:spAutoFit/>
            </a:bodyPr>
            <a:lstStyle/>
            <a:p>
              <a:pPr>
                <a:lnSpc>
                  <a:spcPct val="120000"/>
                </a:lnSpc>
              </a:pPr>
              <a:r>
                <a:rPr lang="en-US" altLang="zh-CN" sz="2100" dirty="0" smtClean="0">
                  <a:latin typeface="微软雅黑" panose="020B0503020204020204" pitchFamily="34" charset="-122"/>
                  <a:ea typeface="微软雅黑" panose="020B0503020204020204" pitchFamily="34" charset="-122"/>
                  <a:sym typeface="+mn-ea"/>
                </a:rPr>
                <a:t>(1) </a:t>
              </a:r>
              <a:r>
                <a:rPr lang="zh-CN" altLang="en-US" sz="2100" dirty="0" smtClean="0">
                  <a:latin typeface="微软雅黑" panose="020B0503020204020204" pitchFamily="34" charset="-122"/>
                  <a:ea typeface="微软雅黑" panose="020B0503020204020204" pitchFamily="34" charset="-122"/>
                  <a:sym typeface="+mn-ea"/>
                </a:rPr>
                <a:t>读取</a:t>
              </a:r>
              <a:r>
                <a:rPr lang="zh-CN" altLang="en-US" sz="2100" dirty="0">
                  <a:latin typeface="微软雅黑" panose="020B0503020204020204" pitchFamily="34" charset="-122"/>
                  <a:ea typeface="微软雅黑" panose="020B0503020204020204" pitchFamily="34" charset="-122"/>
                  <a:sym typeface="+mn-ea"/>
                </a:rPr>
                <a:t>方便快捷</a:t>
              </a:r>
            </a:p>
            <a:p>
              <a:pPr>
                <a:lnSpc>
                  <a:spcPct val="120000"/>
                </a:lnSpc>
              </a:pPr>
              <a:endParaRPr lang="en-US" altLang="zh-CN" sz="2100" dirty="0">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11401" y="8021"/>
              <a:ext cx="2906" cy="0"/>
            </a:xfrm>
            <a:prstGeom prst="line">
              <a:avLst/>
            </a:prstGeom>
            <a:ln w="63500" cmpd="sng">
              <a:solidFill>
                <a:schemeClr val="accent1">
                  <a:shade val="50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379294" y="3036877"/>
            <a:ext cx="3226389" cy="447232"/>
            <a:chOff x="1505" y="9485"/>
            <a:chExt cx="12802" cy="1331"/>
          </a:xfrm>
        </p:grpSpPr>
        <p:cxnSp>
          <p:nvCxnSpPr>
            <p:cNvPr id="36" name="直接连接符 35"/>
            <p:cNvCxnSpPr/>
            <p:nvPr/>
          </p:nvCxnSpPr>
          <p:spPr>
            <a:xfrm>
              <a:off x="11370" y="9950"/>
              <a:ext cx="2937" cy="0"/>
            </a:xfrm>
            <a:prstGeom prst="line">
              <a:avLst/>
            </a:prstGeom>
            <a:ln w="63500" cmpd="sng">
              <a:solidFill>
                <a:schemeClr val="accent1">
                  <a:shade val="50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45" name="文本框 32"/>
            <p:cNvSpPr txBox="1"/>
            <p:nvPr/>
          </p:nvSpPr>
          <p:spPr>
            <a:xfrm>
              <a:off x="1505" y="9485"/>
              <a:ext cx="10722" cy="1331"/>
            </a:xfrm>
            <a:prstGeom prst="rect">
              <a:avLst/>
            </a:prstGeom>
            <a:noFill/>
          </p:spPr>
          <p:txBody>
            <a:bodyPr wrap="square" rtlCol="0">
              <a:spAutoFit/>
            </a:bodyPr>
            <a:lstStyle/>
            <a:p>
              <a:pPr>
                <a:lnSpc>
                  <a:spcPct val="120000"/>
                </a:lnSpc>
              </a:pPr>
              <a:r>
                <a:rPr lang="en-US" altLang="zh-CN" sz="2100" dirty="0">
                  <a:latin typeface="微软雅黑" panose="020B0503020204020204" pitchFamily="34" charset="-122"/>
                  <a:ea typeface="微软雅黑" panose="020B0503020204020204" pitchFamily="34" charset="-122"/>
                  <a:sym typeface="+mn-ea"/>
                </a:rPr>
                <a:t>(3</a:t>
              </a:r>
              <a:r>
                <a:rPr lang="en-US" altLang="zh-CN" sz="2100" dirty="0" smtClean="0">
                  <a:latin typeface="微软雅黑" panose="020B0503020204020204" pitchFamily="34" charset="-122"/>
                  <a:ea typeface="微软雅黑" panose="020B0503020204020204" pitchFamily="34" charset="-122"/>
                  <a:sym typeface="+mn-ea"/>
                </a:rPr>
                <a:t>) </a:t>
              </a:r>
              <a:r>
                <a:rPr lang="zh-CN" altLang="en-US" sz="2100" dirty="0" smtClean="0">
                  <a:latin typeface="微软雅黑" panose="020B0503020204020204" pitchFamily="34" charset="-122"/>
                  <a:ea typeface="微软雅黑" panose="020B0503020204020204" pitchFamily="34" charset="-122"/>
                  <a:sym typeface="+mn-ea"/>
                </a:rPr>
                <a:t>数据</a:t>
              </a:r>
              <a:r>
                <a:rPr lang="zh-CN" altLang="en-US" sz="2100" dirty="0">
                  <a:latin typeface="微软雅黑" panose="020B0503020204020204" pitchFamily="34" charset="-122"/>
                  <a:ea typeface="微软雅黑" panose="020B0503020204020204" pitchFamily="34" charset="-122"/>
                  <a:sym typeface="+mn-ea"/>
                </a:rPr>
                <a:t>容量大</a:t>
              </a:r>
              <a:endParaRPr lang="en-US" altLang="zh-CN" sz="2100" dirty="0">
                <a:latin typeface="微软雅黑" panose="020B0503020204020204" pitchFamily="34" charset="-122"/>
                <a:ea typeface="微软雅黑" panose="020B0503020204020204" pitchFamily="34" charset="-122"/>
                <a:sym typeface="+mn-ea"/>
              </a:endParaRPr>
            </a:p>
          </p:txBody>
        </p:sp>
      </p:grpSp>
      <p:grpSp>
        <p:nvGrpSpPr>
          <p:cNvPr id="53" name="组合 52"/>
          <p:cNvGrpSpPr/>
          <p:nvPr/>
        </p:nvGrpSpPr>
        <p:grpSpPr>
          <a:xfrm>
            <a:off x="372993" y="3573016"/>
            <a:ext cx="3232690" cy="867919"/>
            <a:chOff x="1480" y="11279"/>
            <a:chExt cx="12827" cy="2583"/>
          </a:xfrm>
        </p:grpSpPr>
        <p:cxnSp>
          <p:nvCxnSpPr>
            <p:cNvPr id="37" name="直接连接符 36"/>
            <p:cNvCxnSpPr/>
            <p:nvPr/>
          </p:nvCxnSpPr>
          <p:spPr>
            <a:xfrm>
              <a:off x="11333" y="11848"/>
              <a:ext cx="2974" cy="0"/>
            </a:xfrm>
            <a:prstGeom prst="line">
              <a:avLst/>
            </a:prstGeom>
            <a:ln w="63500" cmpd="sng">
              <a:solidFill>
                <a:schemeClr val="accent1">
                  <a:shade val="50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46" name="文本框 32"/>
            <p:cNvSpPr txBox="1"/>
            <p:nvPr/>
          </p:nvSpPr>
          <p:spPr>
            <a:xfrm>
              <a:off x="1480" y="11279"/>
              <a:ext cx="10722" cy="2583"/>
            </a:xfrm>
            <a:prstGeom prst="rect">
              <a:avLst/>
            </a:prstGeom>
            <a:noFill/>
          </p:spPr>
          <p:txBody>
            <a:bodyPr wrap="square" rtlCol="0">
              <a:spAutoFit/>
            </a:bodyPr>
            <a:lstStyle/>
            <a:p>
              <a:pPr>
                <a:lnSpc>
                  <a:spcPct val="120000"/>
                </a:lnSpc>
              </a:pPr>
              <a:r>
                <a:rPr lang="en-US" altLang="zh-CN" sz="2100" dirty="0">
                  <a:latin typeface="微软雅黑" panose="020B0503020204020204" pitchFamily="34" charset="-122"/>
                  <a:ea typeface="微软雅黑" panose="020B0503020204020204" pitchFamily="34" charset="-122"/>
                  <a:sym typeface="+mn-ea"/>
                </a:rPr>
                <a:t>(5</a:t>
              </a:r>
              <a:r>
                <a:rPr lang="en-US" altLang="zh-CN" sz="2100" dirty="0" smtClean="0">
                  <a:latin typeface="微软雅黑" panose="020B0503020204020204" pitchFamily="34" charset="-122"/>
                  <a:ea typeface="微软雅黑" panose="020B0503020204020204" pitchFamily="34" charset="-122"/>
                  <a:sym typeface="+mn-ea"/>
                </a:rPr>
                <a:t>) </a:t>
              </a:r>
              <a:r>
                <a:rPr lang="zh-CN" altLang="en-US" sz="2100" dirty="0" smtClean="0">
                  <a:latin typeface="微软雅黑" panose="020B0503020204020204" pitchFamily="34" charset="-122"/>
                  <a:ea typeface="微软雅黑" panose="020B0503020204020204" pitchFamily="34" charset="-122"/>
                  <a:sym typeface="+mn-ea"/>
                </a:rPr>
                <a:t>标签</a:t>
              </a:r>
              <a:r>
                <a:rPr lang="zh-CN" altLang="en-US" sz="2100" dirty="0">
                  <a:latin typeface="微软雅黑" panose="020B0503020204020204" pitchFamily="34" charset="-122"/>
                  <a:ea typeface="微软雅黑" panose="020B0503020204020204" pitchFamily="34" charset="-122"/>
                  <a:sym typeface="+mn-ea"/>
                </a:rPr>
                <a:t>数据可动态更改</a:t>
              </a:r>
              <a:endParaRPr lang="en-US" altLang="zh-CN" sz="2100" dirty="0">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5439398" y="2412230"/>
            <a:ext cx="3494541" cy="607174"/>
            <a:chOff x="21583" y="7179"/>
            <a:chExt cx="13866" cy="1807"/>
          </a:xfrm>
        </p:grpSpPr>
        <p:cxnSp>
          <p:nvCxnSpPr>
            <p:cNvPr id="44" name="直接连接符 43"/>
            <p:cNvCxnSpPr/>
            <p:nvPr/>
          </p:nvCxnSpPr>
          <p:spPr>
            <a:xfrm flipH="1">
              <a:off x="21583" y="8986"/>
              <a:ext cx="2909" cy="0"/>
            </a:xfrm>
            <a:prstGeom prst="line">
              <a:avLst/>
            </a:prstGeom>
            <a:ln w="63500" cmpd="sng">
              <a:solidFill>
                <a:schemeClr val="accent1">
                  <a:shade val="50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47" name="文本框 32"/>
            <p:cNvSpPr txBox="1"/>
            <p:nvPr/>
          </p:nvSpPr>
          <p:spPr>
            <a:xfrm>
              <a:off x="24727" y="7179"/>
              <a:ext cx="10722" cy="1429"/>
            </a:xfrm>
            <a:prstGeom prst="rect">
              <a:avLst/>
            </a:prstGeom>
            <a:noFill/>
          </p:spPr>
          <p:txBody>
            <a:bodyPr wrap="square" rtlCol="0">
              <a:spAutoFit/>
            </a:bodyPr>
            <a:lstStyle/>
            <a:p>
              <a:pPr>
                <a:lnSpc>
                  <a:spcPct val="120000"/>
                </a:lnSpc>
              </a:pPr>
              <a:r>
                <a:rPr lang="en-US" altLang="zh-CN" sz="2100" dirty="0">
                  <a:latin typeface="微软雅黑" panose="020B0503020204020204" pitchFamily="34" charset="-122"/>
                  <a:ea typeface="微软雅黑" panose="020B0503020204020204" pitchFamily="34" charset="-122"/>
                  <a:sym typeface="+mn-ea"/>
                </a:rPr>
                <a:t>(2</a:t>
              </a:r>
              <a:r>
                <a:rPr lang="en-US" altLang="zh-CN" sz="2100" dirty="0" smtClean="0">
                  <a:latin typeface="微软雅黑" panose="020B0503020204020204" pitchFamily="34" charset="-122"/>
                  <a:ea typeface="微软雅黑" panose="020B0503020204020204" pitchFamily="34" charset="-122"/>
                  <a:sym typeface="+mn-ea"/>
                </a:rPr>
                <a:t>)</a:t>
              </a:r>
              <a:r>
                <a:rPr lang="en-US" altLang="zh-CN" sz="2100" dirty="0" smtClean="0">
                  <a:latin typeface="微软雅黑" panose="020B0503020204020204" pitchFamily="34" charset="-122"/>
                  <a:ea typeface="微软雅黑" panose="020B0503020204020204" pitchFamily="34" charset="-122"/>
                </a:rPr>
                <a:t> </a:t>
              </a:r>
              <a:r>
                <a:rPr lang="zh-CN" altLang="en-US" sz="2100" dirty="0" smtClean="0">
                  <a:latin typeface="微软雅黑" panose="020B0503020204020204" pitchFamily="34" charset="-122"/>
                  <a:ea typeface="微软雅黑" panose="020B0503020204020204" pitchFamily="34" charset="-122"/>
                </a:rPr>
                <a:t>识别</a:t>
              </a:r>
              <a:r>
                <a:rPr lang="zh-CN" altLang="en-US" sz="2100" dirty="0">
                  <a:latin typeface="微软雅黑" panose="020B0503020204020204" pitchFamily="34" charset="-122"/>
                  <a:ea typeface="微软雅黑" panose="020B0503020204020204" pitchFamily="34" charset="-122"/>
                </a:rPr>
                <a:t>速度快</a:t>
              </a:r>
              <a:endParaRPr lang="en-US" altLang="zh-CN" sz="2100" dirty="0">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5439398" y="3457227"/>
            <a:ext cx="3494541" cy="480161"/>
            <a:chOff x="21583" y="10289"/>
            <a:chExt cx="13866" cy="1429"/>
          </a:xfrm>
        </p:grpSpPr>
        <p:cxnSp>
          <p:nvCxnSpPr>
            <p:cNvPr id="25" name="直接连接符 24"/>
            <p:cNvCxnSpPr/>
            <p:nvPr/>
          </p:nvCxnSpPr>
          <p:spPr>
            <a:xfrm flipH="1">
              <a:off x="21583" y="10915"/>
              <a:ext cx="2909" cy="0"/>
            </a:xfrm>
            <a:prstGeom prst="line">
              <a:avLst/>
            </a:prstGeom>
            <a:ln w="63500" cmpd="sng">
              <a:solidFill>
                <a:schemeClr val="accent1">
                  <a:shade val="50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48" name="文本框 32"/>
            <p:cNvSpPr txBox="1"/>
            <p:nvPr/>
          </p:nvSpPr>
          <p:spPr>
            <a:xfrm>
              <a:off x="24727" y="10289"/>
              <a:ext cx="10722" cy="1429"/>
            </a:xfrm>
            <a:prstGeom prst="rect">
              <a:avLst/>
            </a:prstGeom>
            <a:noFill/>
          </p:spPr>
          <p:txBody>
            <a:bodyPr wrap="square" rtlCol="0">
              <a:spAutoFit/>
            </a:bodyPr>
            <a:lstStyle/>
            <a:p>
              <a:pPr>
                <a:lnSpc>
                  <a:spcPct val="120000"/>
                </a:lnSpc>
              </a:pPr>
              <a:r>
                <a:rPr lang="en-US" altLang="zh-CN" sz="2100" dirty="0">
                  <a:latin typeface="微软雅黑" panose="020B0503020204020204" pitchFamily="34" charset="-122"/>
                  <a:ea typeface="微软雅黑" panose="020B0503020204020204" pitchFamily="34" charset="-122"/>
                  <a:sym typeface="+mn-ea"/>
                </a:rPr>
                <a:t>(4</a:t>
              </a:r>
              <a:r>
                <a:rPr lang="en-US" altLang="zh-CN" sz="2100" dirty="0" smtClean="0">
                  <a:latin typeface="微软雅黑" panose="020B0503020204020204" pitchFamily="34" charset="-122"/>
                  <a:ea typeface="微软雅黑" panose="020B0503020204020204" pitchFamily="34" charset="-122"/>
                  <a:sym typeface="+mn-ea"/>
                </a:rPr>
                <a:t>)</a:t>
              </a:r>
              <a:r>
                <a:rPr lang="zh-CN" altLang="en-US" sz="2100" dirty="0">
                  <a:latin typeface="微软雅黑" panose="020B0503020204020204" pitchFamily="34" charset="-122"/>
                  <a:ea typeface="微软雅黑" panose="020B0503020204020204" pitchFamily="34" charset="-122"/>
                  <a:sym typeface="+mn-ea"/>
                </a:rPr>
                <a:t>使用寿命</a:t>
              </a:r>
              <a:r>
                <a:rPr lang="zh-CN" altLang="en-US" sz="2100" dirty="0" smtClean="0">
                  <a:latin typeface="微软雅黑" panose="020B0503020204020204" pitchFamily="34" charset="-122"/>
                  <a:ea typeface="微软雅黑" panose="020B0503020204020204" pitchFamily="34" charset="-122"/>
                  <a:sym typeface="+mn-ea"/>
                </a:rPr>
                <a:t>长</a:t>
              </a:r>
              <a:endParaRPr lang="en-US" altLang="zh-CN" sz="2100" dirty="0">
                <a:latin typeface="微软雅黑" panose="020B0503020204020204" pitchFamily="34" charset="-122"/>
                <a:ea typeface="微软雅黑" panose="020B0503020204020204" pitchFamily="34" charset="-122"/>
                <a:sym typeface="+mn-ea"/>
              </a:endParaRPr>
            </a:p>
          </p:txBody>
        </p:sp>
      </p:grpSp>
      <p:grpSp>
        <p:nvGrpSpPr>
          <p:cNvPr id="55" name="组合 54"/>
          <p:cNvGrpSpPr/>
          <p:nvPr/>
        </p:nvGrpSpPr>
        <p:grpSpPr>
          <a:xfrm>
            <a:off x="5439398" y="4035503"/>
            <a:ext cx="3494541" cy="480161"/>
            <a:chOff x="21583" y="12010"/>
            <a:chExt cx="13866" cy="1429"/>
          </a:xfrm>
        </p:grpSpPr>
        <p:cxnSp>
          <p:nvCxnSpPr>
            <p:cNvPr id="28" name="直接连接符 27"/>
            <p:cNvCxnSpPr/>
            <p:nvPr/>
          </p:nvCxnSpPr>
          <p:spPr>
            <a:xfrm flipH="1">
              <a:off x="21583" y="12780"/>
              <a:ext cx="2939" cy="0"/>
            </a:xfrm>
            <a:prstGeom prst="line">
              <a:avLst/>
            </a:prstGeom>
            <a:ln w="63500" cmpd="sng">
              <a:solidFill>
                <a:schemeClr val="accent1">
                  <a:shade val="50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49" name="文本框 32"/>
            <p:cNvSpPr txBox="1"/>
            <p:nvPr/>
          </p:nvSpPr>
          <p:spPr>
            <a:xfrm>
              <a:off x="24727" y="12010"/>
              <a:ext cx="10722" cy="1429"/>
            </a:xfrm>
            <a:prstGeom prst="rect">
              <a:avLst/>
            </a:prstGeom>
            <a:noFill/>
          </p:spPr>
          <p:txBody>
            <a:bodyPr wrap="square" rtlCol="0">
              <a:spAutoFit/>
            </a:bodyPr>
            <a:lstStyle/>
            <a:p>
              <a:pPr>
                <a:lnSpc>
                  <a:spcPct val="120000"/>
                </a:lnSpc>
              </a:pPr>
              <a:r>
                <a:rPr lang="en-US" altLang="zh-CN" sz="2100" dirty="0">
                  <a:latin typeface="微软雅黑" panose="020B0503020204020204" pitchFamily="34" charset="-122"/>
                  <a:ea typeface="微软雅黑" panose="020B0503020204020204" pitchFamily="34" charset="-122"/>
                  <a:sym typeface="+mn-ea"/>
                </a:rPr>
                <a:t>(6</a:t>
              </a:r>
              <a:r>
                <a:rPr lang="en-US" altLang="zh-CN" sz="2100" dirty="0" smtClean="0">
                  <a:latin typeface="微软雅黑" panose="020B0503020204020204" pitchFamily="34" charset="-122"/>
                  <a:ea typeface="微软雅黑" panose="020B0503020204020204" pitchFamily="34" charset="-122"/>
                  <a:sym typeface="+mn-ea"/>
                </a:rPr>
                <a:t>)</a:t>
              </a:r>
              <a:r>
                <a:rPr lang="zh-CN" altLang="en-US" sz="2100" dirty="0" smtClean="0">
                  <a:latin typeface="微软雅黑" panose="020B0503020204020204" pitchFamily="34" charset="-122"/>
                  <a:ea typeface="微软雅黑" panose="020B0503020204020204" pitchFamily="34" charset="-122"/>
                  <a:sym typeface="+mn-ea"/>
                </a:rPr>
                <a:t>动态实时通信</a:t>
              </a:r>
              <a:endParaRPr lang="en-US" altLang="zh-CN" sz="2100" dirty="0">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372993" y="4461009"/>
            <a:ext cx="3232690" cy="447232"/>
            <a:chOff x="1480" y="12944"/>
            <a:chExt cx="12827" cy="1331"/>
          </a:xfrm>
        </p:grpSpPr>
        <p:cxnSp>
          <p:nvCxnSpPr>
            <p:cNvPr id="40" name="直接连接符 39"/>
            <p:cNvCxnSpPr/>
            <p:nvPr/>
          </p:nvCxnSpPr>
          <p:spPr>
            <a:xfrm>
              <a:off x="11303" y="13886"/>
              <a:ext cx="3004" cy="0"/>
            </a:xfrm>
            <a:prstGeom prst="line">
              <a:avLst/>
            </a:prstGeom>
            <a:ln w="63500" cmpd="sng">
              <a:solidFill>
                <a:schemeClr val="accent1">
                  <a:shade val="50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50" name="文本框 32"/>
            <p:cNvSpPr txBox="1"/>
            <p:nvPr/>
          </p:nvSpPr>
          <p:spPr>
            <a:xfrm>
              <a:off x="1480" y="12944"/>
              <a:ext cx="10722" cy="1331"/>
            </a:xfrm>
            <a:prstGeom prst="rect">
              <a:avLst/>
            </a:prstGeom>
            <a:noFill/>
          </p:spPr>
          <p:txBody>
            <a:bodyPr wrap="square" rtlCol="0">
              <a:spAutoFit/>
            </a:bodyPr>
            <a:lstStyle/>
            <a:p>
              <a:pPr>
                <a:lnSpc>
                  <a:spcPct val="120000"/>
                </a:lnSpc>
              </a:pPr>
              <a:r>
                <a:rPr lang="en-US" altLang="zh-CN" sz="2100" dirty="0">
                  <a:latin typeface="微软雅黑" panose="020B0503020204020204" pitchFamily="34" charset="-122"/>
                  <a:ea typeface="微软雅黑" panose="020B0503020204020204" pitchFamily="34" charset="-122"/>
                  <a:sym typeface="+mn-ea"/>
                </a:rPr>
                <a:t>(7)数据安全</a:t>
              </a:r>
            </a:p>
          </p:txBody>
        </p:sp>
      </p:grpSp>
      <p:sp>
        <p:nvSpPr>
          <p:cNvPr id="41" name="标题 1"/>
          <p:cNvSpPr txBox="1">
            <a:spLocks/>
          </p:cNvSpPr>
          <p:nvPr/>
        </p:nvSpPr>
        <p:spPr>
          <a:xfrm>
            <a:off x="457200" y="277813"/>
            <a:ext cx="8229600" cy="1139825"/>
          </a:xfrm>
          <a:prstGeom prst="rect">
            <a:avLst/>
          </a:prstGeom>
        </p:spPr>
        <p:txBody>
          <a:bodyPr/>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2.1 RFID</a:t>
            </a:r>
            <a:r>
              <a:rPr lang="zh-CN" altLang="en-US" b="1" dirty="0" smtClean="0"/>
              <a:t>技术</a:t>
            </a:r>
            <a:endParaRPr lang="zh-CN" altLang="en-US" b="1" dirty="0"/>
          </a:p>
        </p:txBody>
      </p:sp>
    </p:spTree>
    <p:extLst>
      <p:ext uri="{BB962C8B-B14F-4D97-AF65-F5344CB8AC3E}">
        <p14:creationId xmlns:p14="http://schemas.microsoft.com/office/powerpoint/2010/main" val="886578953"/>
      </p:ext>
    </p:extLst>
  </p:cSld>
  <p:clrMapOvr>
    <a:masterClrMapping/>
  </p:clrMapOvr>
  <p:transition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wipe(up)">
                                      <p:cBhvr>
                                        <p:cTn id="12" dur="500"/>
                                        <p:tgtEl>
                                          <p:spTgt spid="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right)">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ipe(left)">
                                      <p:cBhvr>
                                        <p:cTn id="22" dur="500"/>
                                        <p:tgtEl>
                                          <p:spTgt spid="5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right)">
                                      <p:cBhvr>
                                        <p:cTn id="27" dur="500"/>
                                        <p:tgtEl>
                                          <p:spTgt spid="5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left)">
                                      <p:cBhvr>
                                        <p:cTn id="32" dur="500"/>
                                        <p:tgtEl>
                                          <p:spTgt spid="5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right)">
                                      <p:cBhvr>
                                        <p:cTn id="37" dur="500"/>
                                        <p:tgtEl>
                                          <p:spTgt spid="5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5"/>
                                        </p:tgtEl>
                                        <p:attrNameLst>
                                          <p:attrName>style.visibility</p:attrName>
                                        </p:attrNameLst>
                                      </p:cBhvr>
                                      <p:to>
                                        <p:strVal val="visible"/>
                                      </p:to>
                                    </p:set>
                                    <p:animEffect transition="in" filter="wipe(left)">
                                      <p:cBhvr>
                                        <p:cTn id="42" dur="500"/>
                                        <p:tgtEl>
                                          <p:spTgt spid="5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right)">
                                      <p:cBhvr>
                                        <p:cTn id="4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a:t>
            </a:r>
            <a:r>
              <a:rPr lang="zh-CN" altLang="zh-CN" b="1" dirty="0"/>
              <a:t>短距离无线通讯技术</a:t>
            </a:r>
          </a:p>
        </p:txBody>
      </p:sp>
      <p:sp>
        <p:nvSpPr>
          <p:cNvPr id="3" name="内容占位符 2"/>
          <p:cNvSpPr>
            <a:spLocks noGrp="1"/>
          </p:cNvSpPr>
          <p:nvPr>
            <p:ph idx="1"/>
          </p:nvPr>
        </p:nvSpPr>
        <p:spPr>
          <a:xfrm>
            <a:off x="467544" y="1340768"/>
            <a:ext cx="8229600" cy="4530725"/>
          </a:xfrm>
        </p:spPr>
        <p:txBody>
          <a:bodyPr/>
          <a:lstStyle/>
          <a:p>
            <a:r>
              <a:rPr lang="zh-CN" altLang="zh-CN" b="1" dirty="0"/>
              <a:t>红外数据传输</a:t>
            </a:r>
            <a:r>
              <a:rPr lang="en-US" altLang="zh-CN" b="1" dirty="0"/>
              <a:t>(IrDA</a:t>
            </a:r>
            <a:r>
              <a:rPr lang="en-US" altLang="zh-CN" b="1" dirty="0" smtClean="0"/>
              <a:t>)</a:t>
            </a:r>
          </a:p>
          <a:p>
            <a:r>
              <a:rPr lang="zh-CN" altLang="zh-CN" dirty="0"/>
              <a:t>红外数据协会为短距离红外无线数据通信制定了一系列开放的标准。</a:t>
            </a:r>
            <a:r>
              <a:rPr lang="en-US" altLang="zh-CN" dirty="0"/>
              <a:t>IrDA</a:t>
            </a:r>
            <a:r>
              <a:rPr lang="zh-CN" altLang="zh-CN" dirty="0"/>
              <a:t>（</a:t>
            </a:r>
            <a:r>
              <a:rPr lang="en-US" altLang="zh-CN" dirty="0"/>
              <a:t>Infrared Data Association</a:t>
            </a:r>
            <a:r>
              <a:rPr lang="zh-CN" altLang="zh-CN" dirty="0"/>
              <a:t>）是点对点的数据传输协议，通信距离很短，一般在</a:t>
            </a:r>
            <a:r>
              <a:rPr lang="en-US" altLang="zh-CN" dirty="0"/>
              <a:t>0~1m</a:t>
            </a:r>
            <a:r>
              <a:rPr lang="zh-CN" altLang="zh-CN" dirty="0"/>
              <a:t>，通信介质为波长为</a:t>
            </a:r>
            <a:r>
              <a:rPr lang="en-US" altLang="zh-CN" dirty="0"/>
              <a:t>900nm</a:t>
            </a:r>
            <a:r>
              <a:rPr lang="zh-CN" altLang="zh-CN" dirty="0"/>
              <a:t>左右的近红外线，传输速率最快可达</a:t>
            </a:r>
            <a:r>
              <a:rPr lang="en-US" altLang="zh-CN" dirty="0"/>
              <a:t>16Mbps</a:t>
            </a:r>
            <a:r>
              <a:rPr lang="zh-CN" altLang="zh-CN" dirty="0"/>
              <a:t>。其传输具备角度小（</a:t>
            </a:r>
            <a:r>
              <a:rPr lang="en-US" altLang="zh-CN" dirty="0"/>
              <a:t>30</a:t>
            </a:r>
            <a:r>
              <a:rPr lang="zh-CN" altLang="zh-CN" dirty="0"/>
              <a:t>°角以内）、距离短、数据直线传输、传输速率较高，保密性强等特点，适用于传输大容量的文件和多媒体数据</a:t>
            </a:r>
            <a:r>
              <a:rPr lang="zh-CN" altLang="zh-CN" dirty="0" smtClean="0"/>
              <a:t>。</a:t>
            </a:r>
            <a:endParaRPr lang="zh-CN" altLang="zh-CN"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40</a:t>
            </a:fld>
            <a:endParaRPr lang="en-US" altLang="zh-CN" dirty="0"/>
          </a:p>
        </p:txBody>
      </p:sp>
    </p:spTree>
    <p:extLst>
      <p:ext uri="{BB962C8B-B14F-4D97-AF65-F5344CB8AC3E}">
        <p14:creationId xmlns:p14="http://schemas.microsoft.com/office/powerpoint/2010/main" val="347680591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1"/>
          </p:nvPr>
        </p:nvSpPr>
        <p:spPr/>
        <p:txBody>
          <a:bodyPr/>
          <a:lstStyle/>
          <a:p>
            <a:pPr eaLnBrk="1" hangingPunct="1"/>
            <a:r>
              <a:rPr lang="en-US" altLang="zh-CN" b="1" dirty="0" smtClean="0"/>
              <a:t> </a:t>
            </a:r>
            <a:r>
              <a:rPr lang="zh-CN" altLang="en-US" b="1" dirty="0" smtClean="0"/>
              <a:t>无线技术的参数分布</a:t>
            </a:r>
          </a:p>
        </p:txBody>
      </p:sp>
      <p:grpSp>
        <p:nvGrpSpPr>
          <p:cNvPr id="5124" name="Group 4"/>
          <p:cNvGrpSpPr>
            <a:grpSpLocks/>
          </p:cNvGrpSpPr>
          <p:nvPr/>
        </p:nvGrpSpPr>
        <p:grpSpPr bwMode="auto">
          <a:xfrm>
            <a:off x="1143000" y="2151063"/>
            <a:ext cx="7138988" cy="3170237"/>
            <a:chOff x="336" y="1013"/>
            <a:chExt cx="5188" cy="2740"/>
          </a:xfrm>
        </p:grpSpPr>
        <p:sp>
          <p:nvSpPr>
            <p:cNvPr id="5125" name="Line 5"/>
            <p:cNvSpPr>
              <a:spLocks noChangeShapeType="1"/>
            </p:cNvSpPr>
            <p:nvPr/>
          </p:nvSpPr>
          <p:spPr bwMode="auto">
            <a:xfrm>
              <a:off x="757" y="1395"/>
              <a:ext cx="1" cy="212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6" name="Line 6"/>
            <p:cNvSpPr>
              <a:spLocks noChangeShapeType="1"/>
            </p:cNvSpPr>
            <p:nvPr/>
          </p:nvSpPr>
          <p:spPr bwMode="auto">
            <a:xfrm>
              <a:off x="723" y="3515"/>
              <a:ext cx="34"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7" name="Line 7"/>
            <p:cNvSpPr>
              <a:spLocks noChangeShapeType="1"/>
            </p:cNvSpPr>
            <p:nvPr/>
          </p:nvSpPr>
          <p:spPr bwMode="auto">
            <a:xfrm>
              <a:off x="723" y="2806"/>
              <a:ext cx="34"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8" name="Line 8"/>
            <p:cNvSpPr>
              <a:spLocks noChangeShapeType="1"/>
            </p:cNvSpPr>
            <p:nvPr/>
          </p:nvSpPr>
          <p:spPr bwMode="auto">
            <a:xfrm>
              <a:off x="723" y="2103"/>
              <a:ext cx="34"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9" name="Line 9"/>
            <p:cNvSpPr>
              <a:spLocks noChangeShapeType="1"/>
            </p:cNvSpPr>
            <p:nvPr/>
          </p:nvSpPr>
          <p:spPr bwMode="auto">
            <a:xfrm>
              <a:off x="723" y="1395"/>
              <a:ext cx="34"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0" name="Line 10"/>
            <p:cNvSpPr>
              <a:spLocks noChangeShapeType="1"/>
            </p:cNvSpPr>
            <p:nvPr/>
          </p:nvSpPr>
          <p:spPr bwMode="auto">
            <a:xfrm>
              <a:off x="757" y="3515"/>
              <a:ext cx="4462"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1" name="Line 11"/>
            <p:cNvSpPr>
              <a:spLocks noChangeShapeType="1"/>
            </p:cNvSpPr>
            <p:nvPr/>
          </p:nvSpPr>
          <p:spPr bwMode="auto">
            <a:xfrm flipV="1">
              <a:off x="757" y="3515"/>
              <a:ext cx="1"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2" name="Line 12"/>
            <p:cNvSpPr>
              <a:spLocks noChangeShapeType="1"/>
            </p:cNvSpPr>
            <p:nvPr/>
          </p:nvSpPr>
          <p:spPr bwMode="auto">
            <a:xfrm flipV="1">
              <a:off x="1875" y="3515"/>
              <a:ext cx="1"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3" name="Line 13"/>
            <p:cNvSpPr>
              <a:spLocks noChangeShapeType="1"/>
            </p:cNvSpPr>
            <p:nvPr/>
          </p:nvSpPr>
          <p:spPr bwMode="auto">
            <a:xfrm flipV="1">
              <a:off x="2988" y="3515"/>
              <a:ext cx="1"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4" name="Line 14"/>
            <p:cNvSpPr>
              <a:spLocks noChangeShapeType="1"/>
            </p:cNvSpPr>
            <p:nvPr/>
          </p:nvSpPr>
          <p:spPr bwMode="auto">
            <a:xfrm flipV="1">
              <a:off x="4107" y="3515"/>
              <a:ext cx="1"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5" name="Line 15"/>
            <p:cNvSpPr>
              <a:spLocks noChangeShapeType="1"/>
            </p:cNvSpPr>
            <p:nvPr/>
          </p:nvSpPr>
          <p:spPr bwMode="auto">
            <a:xfrm flipV="1">
              <a:off x="5219" y="3515"/>
              <a:ext cx="1" cy="3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6" name="Oval 16"/>
            <p:cNvSpPr>
              <a:spLocks noChangeArrowheads="1"/>
            </p:cNvSpPr>
            <p:nvPr/>
          </p:nvSpPr>
          <p:spPr bwMode="auto">
            <a:xfrm>
              <a:off x="2488" y="3458"/>
              <a:ext cx="107" cy="108"/>
            </a:xfrm>
            <a:prstGeom prst="ellipse">
              <a:avLst/>
            </a:prstGeom>
            <a:solidFill>
              <a:srgbClr val="3366FF"/>
            </a:solidFill>
            <a:ln w="9525">
              <a:solidFill>
                <a:srgbClr val="3366FF"/>
              </a:solidFill>
              <a:round/>
              <a:headEnd/>
              <a:tailEnd/>
            </a:ln>
          </p:spPr>
          <p:txBody>
            <a:bodyPr/>
            <a:lstStyle/>
            <a:p>
              <a:endParaRPr lang="zh-CN" altLang="en-US"/>
            </a:p>
          </p:txBody>
        </p:sp>
        <p:sp>
          <p:nvSpPr>
            <p:cNvPr id="5137" name="Oval 17"/>
            <p:cNvSpPr>
              <a:spLocks noChangeArrowheads="1"/>
            </p:cNvSpPr>
            <p:nvPr/>
          </p:nvSpPr>
          <p:spPr bwMode="auto">
            <a:xfrm>
              <a:off x="4095" y="2750"/>
              <a:ext cx="107" cy="107"/>
            </a:xfrm>
            <a:prstGeom prst="ellipse">
              <a:avLst/>
            </a:prstGeom>
            <a:solidFill>
              <a:srgbClr val="3366FF"/>
            </a:solidFill>
            <a:ln w="9525">
              <a:solidFill>
                <a:srgbClr val="3366FF"/>
              </a:solidFill>
              <a:round/>
              <a:headEnd/>
              <a:tailEnd/>
            </a:ln>
          </p:spPr>
          <p:txBody>
            <a:bodyPr/>
            <a:lstStyle/>
            <a:p>
              <a:endParaRPr lang="zh-CN" altLang="en-US"/>
            </a:p>
          </p:txBody>
        </p:sp>
        <p:sp>
          <p:nvSpPr>
            <p:cNvPr id="5138" name="Oval 18"/>
            <p:cNvSpPr>
              <a:spLocks noChangeArrowheads="1"/>
            </p:cNvSpPr>
            <p:nvPr/>
          </p:nvSpPr>
          <p:spPr bwMode="auto">
            <a:xfrm>
              <a:off x="875" y="1338"/>
              <a:ext cx="107" cy="106"/>
            </a:xfrm>
            <a:prstGeom prst="ellipse">
              <a:avLst/>
            </a:prstGeom>
            <a:solidFill>
              <a:srgbClr val="3366FF"/>
            </a:solidFill>
            <a:ln w="9525">
              <a:solidFill>
                <a:srgbClr val="3366FF"/>
              </a:solidFill>
              <a:round/>
              <a:headEnd/>
              <a:tailEnd/>
            </a:ln>
          </p:spPr>
          <p:txBody>
            <a:bodyPr/>
            <a:lstStyle/>
            <a:p>
              <a:endParaRPr lang="zh-CN" altLang="en-US"/>
            </a:p>
          </p:txBody>
        </p:sp>
        <p:sp>
          <p:nvSpPr>
            <p:cNvPr id="5139" name="Oval 19"/>
            <p:cNvSpPr>
              <a:spLocks noChangeArrowheads="1"/>
            </p:cNvSpPr>
            <p:nvPr/>
          </p:nvSpPr>
          <p:spPr bwMode="auto">
            <a:xfrm>
              <a:off x="1881" y="1338"/>
              <a:ext cx="107" cy="106"/>
            </a:xfrm>
            <a:prstGeom prst="ellipse">
              <a:avLst/>
            </a:prstGeom>
            <a:solidFill>
              <a:srgbClr val="3366FF"/>
            </a:solidFill>
            <a:ln w="9525">
              <a:solidFill>
                <a:srgbClr val="3366FF"/>
              </a:solidFill>
              <a:round/>
              <a:headEnd/>
              <a:tailEnd/>
            </a:ln>
          </p:spPr>
          <p:txBody>
            <a:bodyPr/>
            <a:lstStyle/>
            <a:p>
              <a:endParaRPr lang="zh-CN" altLang="en-US"/>
            </a:p>
          </p:txBody>
        </p:sp>
        <p:sp>
          <p:nvSpPr>
            <p:cNvPr id="5140" name="Oval 20"/>
            <p:cNvSpPr>
              <a:spLocks noChangeArrowheads="1"/>
            </p:cNvSpPr>
            <p:nvPr/>
          </p:nvSpPr>
          <p:spPr bwMode="auto">
            <a:xfrm>
              <a:off x="2932" y="3458"/>
              <a:ext cx="107" cy="108"/>
            </a:xfrm>
            <a:prstGeom prst="ellipse">
              <a:avLst/>
            </a:prstGeom>
            <a:solidFill>
              <a:srgbClr val="00FF00"/>
            </a:solidFill>
            <a:ln w="9525">
              <a:solidFill>
                <a:srgbClr val="00FF00"/>
              </a:solidFill>
              <a:round/>
              <a:headEnd/>
              <a:tailEnd/>
            </a:ln>
          </p:spPr>
          <p:txBody>
            <a:bodyPr/>
            <a:lstStyle/>
            <a:p>
              <a:endParaRPr lang="zh-CN" altLang="en-US"/>
            </a:p>
          </p:txBody>
        </p:sp>
        <p:sp>
          <p:nvSpPr>
            <p:cNvPr id="5141" name="Oval 21"/>
            <p:cNvSpPr>
              <a:spLocks noChangeArrowheads="1"/>
            </p:cNvSpPr>
            <p:nvPr/>
          </p:nvSpPr>
          <p:spPr bwMode="auto">
            <a:xfrm>
              <a:off x="4050" y="2750"/>
              <a:ext cx="107" cy="107"/>
            </a:xfrm>
            <a:prstGeom prst="ellipse">
              <a:avLst/>
            </a:prstGeom>
            <a:solidFill>
              <a:srgbClr val="3366FF"/>
            </a:solidFill>
            <a:ln w="9525">
              <a:solidFill>
                <a:srgbClr val="3366FF"/>
              </a:solidFill>
              <a:round/>
              <a:headEnd/>
              <a:tailEnd/>
            </a:ln>
          </p:spPr>
          <p:txBody>
            <a:bodyPr/>
            <a:lstStyle/>
            <a:p>
              <a:endParaRPr lang="zh-CN" altLang="en-US"/>
            </a:p>
          </p:txBody>
        </p:sp>
        <p:sp>
          <p:nvSpPr>
            <p:cNvPr id="5142" name="Oval 22"/>
            <p:cNvSpPr>
              <a:spLocks noChangeArrowheads="1"/>
            </p:cNvSpPr>
            <p:nvPr/>
          </p:nvSpPr>
          <p:spPr bwMode="auto">
            <a:xfrm>
              <a:off x="4427" y="2750"/>
              <a:ext cx="106" cy="107"/>
            </a:xfrm>
            <a:prstGeom prst="ellipse">
              <a:avLst/>
            </a:prstGeom>
            <a:solidFill>
              <a:srgbClr val="00FF00"/>
            </a:solidFill>
            <a:ln w="9525">
              <a:solidFill>
                <a:srgbClr val="00FF00"/>
              </a:solidFill>
              <a:round/>
              <a:headEnd/>
              <a:tailEnd/>
            </a:ln>
          </p:spPr>
          <p:txBody>
            <a:bodyPr/>
            <a:lstStyle/>
            <a:p>
              <a:endParaRPr lang="zh-CN" altLang="en-US"/>
            </a:p>
          </p:txBody>
        </p:sp>
        <p:sp>
          <p:nvSpPr>
            <p:cNvPr id="5143" name="Oval 23"/>
            <p:cNvSpPr>
              <a:spLocks noChangeArrowheads="1"/>
            </p:cNvSpPr>
            <p:nvPr/>
          </p:nvSpPr>
          <p:spPr bwMode="auto">
            <a:xfrm>
              <a:off x="4472" y="2963"/>
              <a:ext cx="106" cy="107"/>
            </a:xfrm>
            <a:prstGeom prst="ellipse">
              <a:avLst/>
            </a:prstGeom>
            <a:solidFill>
              <a:srgbClr val="00FF00"/>
            </a:solidFill>
            <a:ln w="9525">
              <a:solidFill>
                <a:srgbClr val="00FF00"/>
              </a:solidFill>
              <a:round/>
              <a:headEnd/>
              <a:tailEnd/>
            </a:ln>
          </p:spPr>
          <p:txBody>
            <a:bodyPr/>
            <a:lstStyle/>
            <a:p>
              <a:endParaRPr lang="zh-CN" altLang="en-US"/>
            </a:p>
          </p:txBody>
        </p:sp>
        <p:sp>
          <p:nvSpPr>
            <p:cNvPr id="5144" name="Oval 24"/>
            <p:cNvSpPr>
              <a:spLocks noChangeArrowheads="1"/>
            </p:cNvSpPr>
            <p:nvPr/>
          </p:nvSpPr>
          <p:spPr bwMode="auto">
            <a:xfrm>
              <a:off x="2466" y="1338"/>
              <a:ext cx="107" cy="106"/>
            </a:xfrm>
            <a:prstGeom prst="ellipse">
              <a:avLst/>
            </a:prstGeom>
            <a:solidFill>
              <a:srgbClr val="00FF00"/>
            </a:solidFill>
            <a:ln w="9525">
              <a:solidFill>
                <a:srgbClr val="00FF00"/>
              </a:solidFill>
              <a:round/>
              <a:headEnd/>
              <a:tailEnd/>
            </a:ln>
          </p:spPr>
          <p:txBody>
            <a:bodyPr/>
            <a:lstStyle/>
            <a:p>
              <a:endParaRPr lang="zh-CN" altLang="en-US"/>
            </a:p>
          </p:txBody>
        </p:sp>
        <p:sp>
          <p:nvSpPr>
            <p:cNvPr id="5145" name="Oval 25"/>
            <p:cNvSpPr>
              <a:spLocks noChangeArrowheads="1"/>
            </p:cNvSpPr>
            <p:nvPr/>
          </p:nvSpPr>
          <p:spPr bwMode="auto">
            <a:xfrm>
              <a:off x="4050" y="2750"/>
              <a:ext cx="107" cy="107"/>
            </a:xfrm>
            <a:prstGeom prst="ellipse">
              <a:avLst/>
            </a:prstGeom>
            <a:solidFill>
              <a:srgbClr val="FF0000"/>
            </a:solidFill>
            <a:ln w="9525">
              <a:solidFill>
                <a:srgbClr val="FF0000"/>
              </a:solidFill>
              <a:round/>
              <a:headEnd/>
              <a:tailEnd/>
            </a:ln>
          </p:spPr>
          <p:txBody>
            <a:bodyPr/>
            <a:lstStyle/>
            <a:p>
              <a:endParaRPr lang="zh-CN" altLang="en-US"/>
            </a:p>
          </p:txBody>
        </p:sp>
        <p:sp>
          <p:nvSpPr>
            <p:cNvPr id="5146" name="Oval 26"/>
            <p:cNvSpPr>
              <a:spLocks noChangeArrowheads="1"/>
            </p:cNvSpPr>
            <p:nvPr/>
          </p:nvSpPr>
          <p:spPr bwMode="auto">
            <a:xfrm>
              <a:off x="4865" y="2750"/>
              <a:ext cx="107" cy="107"/>
            </a:xfrm>
            <a:prstGeom prst="ellipse">
              <a:avLst/>
            </a:prstGeom>
            <a:solidFill>
              <a:srgbClr val="FF0000"/>
            </a:solidFill>
            <a:ln w="9525">
              <a:solidFill>
                <a:srgbClr val="FF0000"/>
              </a:solidFill>
              <a:round/>
              <a:headEnd/>
              <a:tailEnd/>
            </a:ln>
          </p:spPr>
          <p:txBody>
            <a:bodyPr/>
            <a:lstStyle/>
            <a:p>
              <a:endParaRPr lang="zh-CN" altLang="en-US"/>
            </a:p>
          </p:txBody>
        </p:sp>
        <p:sp>
          <p:nvSpPr>
            <p:cNvPr id="5147" name="Oval 27"/>
            <p:cNvSpPr>
              <a:spLocks noChangeArrowheads="1"/>
            </p:cNvSpPr>
            <p:nvPr/>
          </p:nvSpPr>
          <p:spPr bwMode="auto">
            <a:xfrm>
              <a:off x="4865" y="2750"/>
              <a:ext cx="107" cy="107"/>
            </a:xfrm>
            <a:prstGeom prst="ellipse">
              <a:avLst/>
            </a:prstGeom>
            <a:solidFill>
              <a:srgbClr val="FF0000"/>
            </a:solidFill>
            <a:ln w="9525">
              <a:solidFill>
                <a:srgbClr val="FF0000"/>
              </a:solidFill>
              <a:round/>
              <a:headEnd/>
              <a:tailEnd/>
            </a:ln>
          </p:spPr>
          <p:txBody>
            <a:bodyPr/>
            <a:lstStyle/>
            <a:p>
              <a:endParaRPr lang="zh-CN" altLang="en-US"/>
            </a:p>
          </p:txBody>
        </p:sp>
        <p:sp>
          <p:nvSpPr>
            <p:cNvPr id="5148" name="Oval 28"/>
            <p:cNvSpPr>
              <a:spLocks noChangeArrowheads="1"/>
            </p:cNvSpPr>
            <p:nvPr/>
          </p:nvSpPr>
          <p:spPr bwMode="auto">
            <a:xfrm>
              <a:off x="3269" y="1338"/>
              <a:ext cx="107" cy="106"/>
            </a:xfrm>
            <a:prstGeom prst="ellipse">
              <a:avLst/>
            </a:prstGeom>
            <a:solidFill>
              <a:srgbClr val="FF0000"/>
            </a:solidFill>
            <a:ln w="9525">
              <a:solidFill>
                <a:srgbClr val="FF0000"/>
              </a:solidFill>
              <a:round/>
              <a:headEnd/>
              <a:tailEnd/>
            </a:ln>
          </p:spPr>
          <p:txBody>
            <a:bodyPr/>
            <a:lstStyle/>
            <a:p>
              <a:endParaRPr lang="zh-CN" altLang="en-US"/>
            </a:p>
          </p:txBody>
        </p:sp>
        <p:sp>
          <p:nvSpPr>
            <p:cNvPr id="5149" name="Rectangle 29"/>
            <p:cNvSpPr>
              <a:spLocks noChangeArrowheads="1"/>
            </p:cNvSpPr>
            <p:nvPr/>
          </p:nvSpPr>
          <p:spPr bwMode="auto">
            <a:xfrm>
              <a:off x="549" y="3453"/>
              <a:ext cx="123"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pPr>
              <a:r>
                <a:rPr lang="en-US" altLang="zh-TW" sz="1200" b="1">
                  <a:solidFill>
                    <a:srgbClr val="000000"/>
                  </a:solidFill>
                  <a:ea typeface="PMingLiU" pitchFamily="18" charset="-120"/>
                </a:rPr>
                <a:t>10</a:t>
              </a:r>
              <a:endParaRPr lang="en-US" altLang="zh-TW" sz="1200" b="1">
                <a:solidFill>
                  <a:schemeClr val="bg1"/>
                </a:solidFill>
                <a:ea typeface="PMingLiU" pitchFamily="18" charset="-120"/>
              </a:endParaRPr>
            </a:p>
          </p:txBody>
        </p:sp>
        <p:sp>
          <p:nvSpPr>
            <p:cNvPr id="5150" name="Rectangle 30"/>
            <p:cNvSpPr>
              <a:spLocks noChangeArrowheads="1"/>
            </p:cNvSpPr>
            <p:nvPr/>
          </p:nvSpPr>
          <p:spPr bwMode="auto">
            <a:xfrm>
              <a:off x="486" y="2745"/>
              <a:ext cx="183"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pPr>
              <a:r>
                <a:rPr lang="en-US" altLang="zh-TW" sz="1200" b="1">
                  <a:solidFill>
                    <a:srgbClr val="000000"/>
                  </a:solidFill>
                  <a:ea typeface="PMingLiU" pitchFamily="18" charset="-120"/>
                </a:rPr>
                <a:t>100</a:t>
              </a:r>
              <a:endParaRPr lang="en-US" altLang="zh-TW" sz="1200" b="1">
                <a:solidFill>
                  <a:schemeClr val="bg1"/>
                </a:solidFill>
                <a:ea typeface="PMingLiU" pitchFamily="18" charset="-120"/>
              </a:endParaRPr>
            </a:p>
          </p:txBody>
        </p:sp>
        <p:sp>
          <p:nvSpPr>
            <p:cNvPr id="5151" name="Rectangle 31"/>
            <p:cNvSpPr>
              <a:spLocks noChangeArrowheads="1"/>
            </p:cNvSpPr>
            <p:nvPr/>
          </p:nvSpPr>
          <p:spPr bwMode="auto">
            <a:xfrm>
              <a:off x="397" y="2041"/>
              <a:ext cx="276"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pPr>
              <a:r>
                <a:rPr lang="en-US" altLang="zh-TW" sz="1200" b="1">
                  <a:solidFill>
                    <a:srgbClr val="000000"/>
                  </a:solidFill>
                  <a:ea typeface="PMingLiU" pitchFamily="18" charset="-120"/>
                </a:rPr>
                <a:t>1,000</a:t>
              </a:r>
              <a:endParaRPr lang="en-US" altLang="zh-TW" sz="1200" b="1">
                <a:solidFill>
                  <a:schemeClr val="bg1"/>
                </a:solidFill>
                <a:ea typeface="PMingLiU" pitchFamily="18" charset="-120"/>
              </a:endParaRPr>
            </a:p>
          </p:txBody>
        </p:sp>
        <p:sp>
          <p:nvSpPr>
            <p:cNvPr id="5152" name="Rectangle 32"/>
            <p:cNvSpPr>
              <a:spLocks noChangeArrowheads="1"/>
            </p:cNvSpPr>
            <p:nvPr/>
          </p:nvSpPr>
          <p:spPr bwMode="auto">
            <a:xfrm>
              <a:off x="336" y="1333"/>
              <a:ext cx="337"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pPr>
              <a:r>
                <a:rPr lang="en-US" altLang="zh-TW" sz="1200" b="1">
                  <a:solidFill>
                    <a:srgbClr val="000000"/>
                  </a:solidFill>
                  <a:ea typeface="PMingLiU" pitchFamily="18" charset="-120"/>
                </a:rPr>
                <a:t>10,000</a:t>
              </a:r>
              <a:endParaRPr lang="en-US" altLang="zh-TW" sz="1200" b="1">
                <a:solidFill>
                  <a:schemeClr val="bg1"/>
                </a:solidFill>
                <a:ea typeface="PMingLiU" pitchFamily="18" charset="-120"/>
              </a:endParaRPr>
            </a:p>
          </p:txBody>
        </p:sp>
        <p:sp>
          <p:nvSpPr>
            <p:cNvPr id="5153" name="Rectangle 33"/>
            <p:cNvSpPr>
              <a:spLocks noChangeArrowheads="1"/>
            </p:cNvSpPr>
            <p:nvPr/>
          </p:nvSpPr>
          <p:spPr bwMode="auto">
            <a:xfrm>
              <a:off x="696" y="3610"/>
              <a:ext cx="122"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pPr>
              <a:r>
                <a:rPr lang="en-US" altLang="zh-TW" sz="1200" b="1">
                  <a:solidFill>
                    <a:srgbClr val="000000"/>
                  </a:solidFill>
                  <a:ea typeface="PMingLiU" pitchFamily="18" charset="-120"/>
                </a:rPr>
                <a:t>10</a:t>
              </a:r>
              <a:endParaRPr lang="en-US" altLang="zh-TW" sz="1200" b="1">
                <a:solidFill>
                  <a:schemeClr val="bg1"/>
                </a:solidFill>
                <a:ea typeface="PMingLiU" pitchFamily="18" charset="-120"/>
              </a:endParaRPr>
            </a:p>
          </p:txBody>
        </p:sp>
        <p:sp>
          <p:nvSpPr>
            <p:cNvPr id="5154" name="Rectangle 34"/>
            <p:cNvSpPr>
              <a:spLocks noChangeArrowheads="1"/>
            </p:cNvSpPr>
            <p:nvPr/>
          </p:nvSpPr>
          <p:spPr bwMode="auto">
            <a:xfrm>
              <a:off x="1785" y="3610"/>
              <a:ext cx="183"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pPr>
              <a:r>
                <a:rPr lang="en-US" altLang="zh-TW" sz="1200" b="1">
                  <a:solidFill>
                    <a:srgbClr val="000000"/>
                  </a:solidFill>
                  <a:ea typeface="PMingLiU" pitchFamily="18" charset="-120"/>
                </a:rPr>
                <a:t>100</a:t>
              </a:r>
              <a:endParaRPr lang="en-US" altLang="zh-TW" sz="1200" b="1">
                <a:solidFill>
                  <a:schemeClr val="bg1"/>
                </a:solidFill>
                <a:ea typeface="PMingLiU" pitchFamily="18" charset="-120"/>
              </a:endParaRPr>
            </a:p>
          </p:txBody>
        </p:sp>
        <p:sp>
          <p:nvSpPr>
            <p:cNvPr id="5155" name="Rectangle 35"/>
            <p:cNvSpPr>
              <a:spLocks noChangeArrowheads="1"/>
            </p:cNvSpPr>
            <p:nvPr/>
          </p:nvSpPr>
          <p:spPr bwMode="auto">
            <a:xfrm>
              <a:off x="2854" y="3610"/>
              <a:ext cx="276"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pPr>
              <a:r>
                <a:rPr lang="en-US" altLang="zh-TW" sz="1200" b="1">
                  <a:solidFill>
                    <a:srgbClr val="000000"/>
                  </a:solidFill>
                  <a:ea typeface="PMingLiU" pitchFamily="18" charset="-120"/>
                </a:rPr>
                <a:t>1,000</a:t>
              </a:r>
              <a:endParaRPr lang="en-US" altLang="zh-TW" sz="1200" b="1">
                <a:solidFill>
                  <a:schemeClr val="bg1"/>
                </a:solidFill>
                <a:ea typeface="PMingLiU" pitchFamily="18" charset="-120"/>
              </a:endParaRPr>
            </a:p>
          </p:txBody>
        </p:sp>
        <p:sp>
          <p:nvSpPr>
            <p:cNvPr id="5156" name="Rectangle 36"/>
            <p:cNvSpPr>
              <a:spLocks noChangeArrowheads="1"/>
            </p:cNvSpPr>
            <p:nvPr/>
          </p:nvSpPr>
          <p:spPr bwMode="auto">
            <a:xfrm>
              <a:off x="3938" y="3610"/>
              <a:ext cx="337"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pPr>
              <a:r>
                <a:rPr lang="en-US" altLang="zh-TW" sz="1200" b="1">
                  <a:solidFill>
                    <a:srgbClr val="000000"/>
                  </a:solidFill>
                  <a:ea typeface="PMingLiU" pitchFamily="18" charset="-120"/>
                </a:rPr>
                <a:t>10,000</a:t>
              </a:r>
              <a:endParaRPr lang="en-US" altLang="zh-TW" sz="1200" b="1">
                <a:solidFill>
                  <a:schemeClr val="bg1"/>
                </a:solidFill>
                <a:ea typeface="PMingLiU" pitchFamily="18" charset="-120"/>
              </a:endParaRPr>
            </a:p>
          </p:txBody>
        </p:sp>
        <p:sp>
          <p:nvSpPr>
            <p:cNvPr id="5157" name="Rectangle 37"/>
            <p:cNvSpPr>
              <a:spLocks noChangeArrowheads="1"/>
            </p:cNvSpPr>
            <p:nvPr/>
          </p:nvSpPr>
          <p:spPr bwMode="auto">
            <a:xfrm>
              <a:off x="5023" y="3610"/>
              <a:ext cx="398"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lnSpc>
                  <a:spcPct val="90000"/>
                </a:lnSpc>
              </a:pPr>
              <a:r>
                <a:rPr lang="en-US" altLang="zh-TW" sz="1200" b="1">
                  <a:solidFill>
                    <a:srgbClr val="000000"/>
                  </a:solidFill>
                  <a:ea typeface="PMingLiU" pitchFamily="18" charset="-120"/>
                </a:rPr>
                <a:t>100,000</a:t>
              </a:r>
              <a:endParaRPr lang="en-US" altLang="zh-TW" sz="1200" b="1">
                <a:solidFill>
                  <a:schemeClr val="bg1"/>
                </a:solidFill>
                <a:ea typeface="PMingLiU" pitchFamily="18" charset="-120"/>
              </a:endParaRPr>
            </a:p>
          </p:txBody>
        </p:sp>
        <p:sp>
          <p:nvSpPr>
            <p:cNvPr id="5158" name="Rectangle 38"/>
            <p:cNvSpPr>
              <a:spLocks noChangeArrowheads="1"/>
            </p:cNvSpPr>
            <p:nvPr>
              <p:custDataLst>
                <p:tags r:id="rId1"/>
              </p:custDataLst>
            </p:nvPr>
          </p:nvSpPr>
          <p:spPr bwMode="auto">
            <a:xfrm>
              <a:off x="1686" y="3351"/>
              <a:ext cx="3838"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TW" altLang="zh-CN" sz="1000">
                  <a:solidFill>
                    <a:schemeClr val="tx2"/>
                  </a:solidFill>
                </a:rPr>
                <a:t>速</a:t>
              </a:r>
              <a:r>
                <a:rPr lang="zh-TW" altLang="en-US" sz="1000">
                  <a:solidFill>
                    <a:schemeClr val="tx2"/>
                  </a:solidFill>
                </a:rPr>
                <a:t>率</a:t>
              </a:r>
            </a:p>
            <a:p>
              <a:pPr algn="r"/>
              <a:r>
                <a:rPr lang="en-US" altLang="zh-TW" sz="1200">
                  <a:ea typeface="PMingLiU" pitchFamily="18" charset="-120"/>
                </a:rPr>
                <a:t>kbps</a:t>
              </a:r>
            </a:p>
          </p:txBody>
        </p:sp>
        <p:sp>
          <p:nvSpPr>
            <p:cNvPr id="5159" name="Rectangle 39"/>
            <p:cNvSpPr>
              <a:spLocks noChangeArrowheads="1"/>
            </p:cNvSpPr>
            <p:nvPr>
              <p:custDataLst>
                <p:tags r:id="rId2"/>
              </p:custDataLst>
            </p:nvPr>
          </p:nvSpPr>
          <p:spPr bwMode="auto">
            <a:xfrm>
              <a:off x="870" y="1201"/>
              <a:ext cx="785"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GSM</a:t>
              </a:r>
            </a:p>
          </p:txBody>
        </p:sp>
        <p:sp>
          <p:nvSpPr>
            <p:cNvPr id="5160" name="Rectangle 40"/>
            <p:cNvSpPr>
              <a:spLocks noChangeArrowheads="1"/>
            </p:cNvSpPr>
            <p:nvPr>
              <p:custDataLst>
                <p:tags r:id="rId3"/>
              </p:custDataLst>
            </p:nvPr>
          </p:nvSpPr>
          <p:spPr bwMode="auto">
            <a:xfrm>
              <a:off x="4692" y="2570"/>
              <a:ext cx="537"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802.11a/g</a:t>
              </a:r>
            </a:p>
          </p:txBody>
        </p:sp>
        <p:sp>
          <p:nvSpPr>
            <p:cNvPr id="5161" name="Rectangle 41"/>
            <p:cNvSpPr>
              <a:spLocks noChangeArrowheads="1"/>
            </p:cNvSpPr>
            <p:nvPr>
              <p:custDataLst>
                <p:tags r:id="rId4"/>
              </p:custDataLst>
            </p:nvPr>
          </p:nvSpPr>
          <p:spPr bwMode="auto">
            <a:xfrm>
              <a:off x="1797" y="1201"/>
              <a:ext cx="785"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GPRS</a:t>
              </a:r>
            </a:p>
          </p:txBody>
        </p:sp>
        <p:sp>
          <p:nvSpPr>
            <p:cNvPr id="5162" name="Rectangle 42"/>
            <p:cNvSpPr>
              <a:spLocks noChangeArrowheads="1"/>
            </p:cNvSpPr>
            <p:nvPr>
              <p:custDataLst>
                <p:tags r:id="rId5"/>
              </p:custDataLst>
            </p:nvPr>
          </p:nvSpPr>
          <p:spPr bwMode="auto">
            <a:xfrm>
              <a:off x="2383" y="1201"/>
              <a:ext cx="785"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EDGE</a:t>
              </a:r>
            </a:p>
          </p:txBody>
        </p:sp>
        <p:sp>
          <p:nvSpPr>
            <p:cNvPr id="5163" name="Line 43"/>
            <p:cNvSpPr>
              <a:spLocks noChangeShapeType="1"/>
            </p:cNvSpPr>
            <p:nvPr/>
          </p:nvSpPr>
          <p:spPr bwMode="auto">
            <a:xfrm flipV="1">
              <a:off x="2631" y="3518"/>
              <a:ext cx="279" cy="2"/>
            </a:xfrm>
            <a:prstGeom prst="line">
              <a:avLst/>
            </a:prstGeom>
            <a:noFill/>
            <a:ln w="1905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64" name="Line 44"/>
            <p:cNvSpPr>
              <a:spLocks noChangeShapeType="1"/>
            </p:cNvSpPr>
            <p:nvPr/>
          </p:nvSpPr>
          <p:spPr bwMode="auto">
            <a:xfrm flipV="1">
              <a:off x="4234" y="2802"/>
              <a:ext cx="174" cy="1"/>
            </a:xfrm>
            <a:prstGeom prst="line">
              <a:avLst/>
            </a:prstGeom>
            <a:noFill/>
            <a:ln w="1905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65" name="Oval 45"/>
            <p:cNvSpPr>
              <a:spLocks noChangeArrowheads="1"/>
            </p:cNvSpPr>
            <p:nvPr/>
          </p:nvSpPr>
          <p:spPr bwMode="auto">
            <a:xfrm>
              <a:off x="4512" y="1257"/>
              <a:ext cx="105" cy="106"/>
            </a:xfrm>
            <a:prstGeom prst="ellipse">
              <a:avLst/>
            </a:prstGeom>
            <a:solidFill>
              <a:schemeClr val="accent1"/>
            </a:solidFill>
            <a:ln w="19050">
              <a:solidFill>
                <a:schemeClr val="accent1"/>
              </a:solidFill>
              <a:round/>
              <a:headEnd/>
              <a:tailEnd/>
            </a:ln>
          </p:spPr>
          <p:txBody>
            <a:bodyPr wrap="none" anchor="ctr"/>
            <a:lstStyle/>
            <a:p>
              <a:endParaRPr lang="zh-CN" altLang="en-US"/>
            </a:p>
          </p:txBody>
        </p:sp>
        <p:sp>
          <p:nvSpPr>
            <p:cNvPr id="5166" name="Rectangle 46"/>
            <p:cNvSpPr>
              <a:spLocks noChangeArrowheads="1"/>
            </p:cNvSpPr>
            <p:nvPr>
              <p:custDataLst>
                <p:tags r:id="rId6"/>
              </p:custDataLst>
            </p:nvPr>
          </p:nvSpPr>
          <p:spPr bwMode="auto">
            <a:xfrm>
              <a:off x="4689" y="1248"/>
              <a:ext cx="785"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2000</a:t>
              </a:r>
            </a:p>
          </p:txBody>
        </p:sp>
        <p:sp>
          <p:nvSpPr>
            <p:cNvPr id="5167" name="Oval 47"/>
            <p:cNvSpPr>
              <a:spLocks noChangeArrowheads="1"/>
            </p:cNvSpPr>
            <p:nvPr/>
          </p:nvSpPr>
          <p:spPr bwMode="auto">
            <a:xfrm>
              <a:off x="4512" y="1257"/>
              <a:ext cx="105" cy="106"/>
            </a:xfrm>
            <a:prstGeom prst="ellipse">
              <a:avLst/>
            </a:prstGeom>
            <a:solidFill>
              <a:srgbClr val="3366FF"/>
            </a:solidFill>
            <a:ln w="19050">
              <a:solidFill>
                <a:srgbClr val="3366FF"/>
              </a:solidFill>
              <a:round/>
              <a:headEnd/>
              <a:tailEnd/>
            </a:ln>
          </p:spPr>
          <p:txBody>
            <a:bodyPr wrap="none" anchor="ctr"/>
            <a:lstStyle/>
            <a:p>
              <a:endParaRPr lang="zh-CN" altLang="en-US"/>
            </a:p>
          </p:txBody>
        </p:sp>
        <p:sp>
          <p:nvSpPr>
            <p:cNvPr id="5168" name="Oval 48"/>
            <p:cNvSpPr>
              <a:spLocks noChangeArrowheads="1"/>
            </p:cNvSpPr>
            <p:nvPr/>
          </p:nvSpPr>
          <p:spPr bwMode="auto">
            <a:xfrm>
              <a:off x="4512" y="1430"/>
              <a:ext cx="105" cy="106"/>
            </a:xfrm>
            <a:prstGeom prst="ellipse">
              <a:avLst/>
            </a:prstGeom>
            <a:solidFill>
              <a:srgbClr val="00FF00"/>
            </a:solidFill>
            <a:ln w="19050">
              <a:solidFill>
                <a:srgbClr val="00FF00"/>
              </a:solidFill>
              <a:round/>
              <a:headEnd/>
              <a:tailEnd/>
            </a:ln>
          </p:spPr>
          <p:txBody>
            <a:bodyPr wrap="none" anchor="ctr"/>
            <a:lstStyle/>
            <a:p>
              <a:endParaRPr lang="zh-CN" altLang="en-US"/>
            </a:p>
          </p:txBody>
        </p:sp>
        <p:sp>
          <p:nvSpPr>
            <p:cNvPr id="5169" name="Rectangle 49"/>
            <p:cNvSpPr>
              <a:spLocks noChangeArrowheads="1"/>
            </p:cNvSpPr>
            <p:nvPr>
              <p:custDataLst>
                <p:tags r:id="rId7"/>
              </p:custDataLst>
            </p:nvPr>
          </p:nvSpPr>
          <p:spPr bwMode="auto">
            <a:xfrm>
              <a:off x="4689" y="1421"/>
              <a:ext cx="785"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2003-4</a:t>
              </a:r>
            </a:p>
          </p:txBody>
        </p:sp>
        <p:sp>
          <p:nvSpPr>
            <p:cNvPr id="5170" name="Oval 50"/>
            <p:cNvSpPr>
              <a:spLocks noChangeArrowheads="1"/>
            </p:cNvSpPr>
            <p:nvPr/>
          </p:nvSpPr>
          <p:spPr bwMode="auto">
            <a:xfrm>
              <a:off x="4512" y="1626"/>
              <a:ext cx="105" cy="105"/>
            </a:xfrm>
            <a:prstGeom prst="ellipse">
              <a:avLst/>
            </a:prstGeom>
            <a:solidFill>
              <a:srgbClr val="FF0000"/>
            </a:solidFill>
            <a:ln w="19050">
              <a:solidFill>
                <a:srgbClr val="FF0000"/>
              </a:solidFill>
              <a:round/>
              <a:headEnd/>
              <a:tailEnd/>
            </a:ln>
          </p:spPr>
          <p:txBody>
            <a:bodyPr wrap="none" anchor="ctr"/>
            <a:lstStyle/>
            <a:p>
              <a:endParaRPr lang="zh-CN" altLang="en-US"/>
            </a:p>
          </p:txBody>
        </p:sp>
        <p:sp>
          <p:nvSpPr>
            <p:cNvPr id="5171" name="Rectangle 51"/>
            <p:cNvSpPr>
              <a:spLocks noChangeArrowheads="1"/>
            </p:cNvSpPr>
            <p:nvPr>
              <p:custDataLst>
                <p:tags r:id="rId8"/>
              </p:custDataLst>
            </p:nvPr>
          </p:nvSpPr>
          <p:spPr bwMode="auto">
            <a:xfrm>
              <a:off x="4689" y="1616"/>
              <a:ext cx="785"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2005</a:t>
              </a:r>
            </a:p>
          </p:txBody>
        </p:sp>
        <p:sp>
          <p:nvSpPr>
            <p:cNvPr id="5172" name="Rectangle 52"/>
            <p:cNvSpPr>
              <a:spLocks noChangeArrowheads="1"/>
            </p:cNvSpPr>
            <p:nvPr>
              <p:custDataLst>
                <p:tags r:id="rId9"/>
              </p:custDataLst>
            </p:nvPr>
          </p:nvSpPr>
          <p:spPr bwMode="auto">
            <a:xfrm>
              <a:off x="2379" y="3278"/>
              <a:ext cx="785"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Bluetooth</a:t>
              </a:r>
            </a:p>
          </p:txBody>
        </p:sp>
        <p:sp>
          <p:nvSpPr>
            <p:cNvPr id="5173" name="Rectangle 53"/>
            <p:cNvSpPr>
              <a:spLocks noChangeArrowheads="1"/>
            </p:cNvSpPr>
            <p:nvPr>
              <p:custDataLst>
                <p:tags r:id="rId10"/>
              </p:custDataLst>
            </p:nvPr>
          </p:nvSpPr>
          <p:spPr bwMode="auto">
            <a:xfrm>
              <a:off x="3263" y="1201"/>
              <a:ext cx="784"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3G</a:t>
              </a:r>
            </a:p>
          </p:txBody>
        </p:sp>
        <p:sp>
          <p:nvSpPr>
            <p:cNvPr id="5174" name="Rectangle 54"/>
            <p:cNvSpPr>
              <a:spLocks noChangeArrowheads="1"/>
            </p:cNvSpPr>
            <p:nvPr>
              <p:custDataLst>
                <p:tags r:id="rId11"/>
              </p:custDataLst>
            </p:nvPr>
          </p:nvSpPr>
          <p:spPr bwMode="auto">
            <a:xfrm>
              <a:off x="4739" y="2963"/>
              <a:ext cx="785"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Hiper</a:t>
              </a:r>
            </a:p>
            <a:p>
              <a:r>
                <a:rPr lang="en-US" altLang="zh-TW" sz="1200">
                  <a:ea typeface="PMingLiU" pitchFamily="18" charset="-120"/>
                </a:rPr>
                <a:t>LAN/2</a:t>
              </a:r>
            </a:p>
          </p:txBody>
        </p:sp>
        <p:sp>
          <p:nvSpPr>
            <p:cNvPr id="5175" name="Rectangle 55"/>
            <p:cNvSpPr>
              <a:spLocks noChangeArrowheads="1"/>
            </p:cNvSpPr>
            <p:nvPr>
              <p:custDataLst>
                <p:tags r:id="rId12"/>
              </p:custDataLst>
            </p:nvPr>
          </p:nvSpPr>
          <p:spPr bwMode="auto">
            <a:xfrm>
              <a:off x="3574" y="3111"/>
              <a:ext cx="784"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Bluetooth 2.0</a:t>
              </a:r>
            </a:p>
          </p:txBody>
        </p:sp>
        <p:sp>
          <p:nvSpPr>
            <p:cNvPr id="5176" name="Rectangle 56"/>
            <p:cNvSpPr>
              <a:spLocks noChangeArrowheads="1"/>
            </p:cNvSpPr>
            <p:nvPr>
              <p:custDataLst>
                <p:tags r:id="rId13"/>
              </p:custDataLst>
            </p:nvPr>
          </p:nvSpPr>
          <p:spPr bwMode="auto">
            <a:xfrm>
              <a:off x="413" y="1013"/>
              <a:ext cx="451"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p>
              <a:r>
                <a:rPr lang="zh-TW" altLang="zh-CN" sz="1000">
                  <a:solidFill>
                    <a:schemeClr val="tx2"/>
                  </a:solidFill>
                  <a:latin typeface="Times New Roman" pitchFamily="18" charset="0"/>
                </a:rPr>
                <a:t>距</a:t>
              </a:r>
              <a:r>
                <a:rPr lang="zh-TW" altLang="en-US" sz="1000">
                  <a:solidFill>
                    <a:schemeClr val="tx2"/>
                  </a:solidFill>
                  <a:latin typeface="Times New Roman" pitchFamily="18" charset="0"/>
                </a:rPr>
                <a:t>离</a:t>
              </a:r>
              <a:r>
                <a:rPr lang="zh-TW" altLang="zh-CN" sz="1000">
                  <a:solidFill>
                    <a:schemeClr val="tx2"/>
                  </a:solidFill>
                  <a:latin typeface="Times New Roman" pitchFamily="18" charset="0"/>
                </a:rPr>
                <a:t>（</a:t>
              </a:r>
              <a:r>
                <a:rPr lang="zh-TW" altLang="en-US" sz="1000">
                  <a:solidFill>
                    <a:schemeClr val="tx2"/>
                  </a:solidFill>
                  <a:latin typeface="Times New Roman" pitchFamily="18" charset="0"/>
                </a:rPr>
                <a:t>米）</a:t>
              </a:r>
              <a:endParaRPr lang="zh-TW" altLang="en-US" sz="1000">
                <a:latin typeface="Times New Roman" pitchFamily="18" charset="0"/>
              </a:endParaRPr>
            </a:p>
          </p:txBody>
        </p:sp>
        <p:sp>
          <p:nvSpPr>
            <p:cNvPr id="5177" name="Line 57"/>
            <p:cNvSpPr>
              <a:spLocks noChangeShapeType="1"/>
            </p:cNvSpPr>
            <p:nvPr/>
          </p:nvSpPr>
          <p:spPr bwMode="auto">
            <a:xfrm flipV="1">
              <a:off x="1040" y="1400"/>
              <a:ext cx="792" cy="3"/>
            </a:xfrm>
            <a:prstGeom prst="line">
              <a:avLst/>
            </a:prstGeom>
            <a:noFill/>
            <a:ln w="1905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78" name="Line 58"/>
            <p:cNvSpPr>
              <a:spLocks noChangeShapeType="1"/>
            </p:cNvSpPr>
            <p:nvPr/>
          </p:nvSpPr>
          <p:spPr bwMode="auto">
            <a:xfrm flipV="1">
              <a:off x="2021" y="1401"/>
              <a:ext cx="386" cy="3"/>
            </a:xfrm>
            <a:prstGeom prst="line">
              <a:avLst/>
            </a:prstGeom>
            <a:noFill/>
            <a:ln w="1905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79" name="Line 59"/>
            <p:cNvSpPr>
              <a:spLocks noChangeShapeType="1"/>
            </p:cNvSpPr>
            <p:nvPr/>
          </p:nvSpPr>
          <p:spPr bwMode="auto">
            <a:xfrm>
              <a:off x="4584" y="2799"/>
              <a:ext cx="224" cy="3"/>
            </a:xfrm>
            <a:prstGeom prst="line">
              <a:avLst/>
            </a:prstGeom>
            <a:noFill/>
            <a:ln w="1905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80" name="Line 60"/>
            <p:cNvSpPr>
              <a:spLocks noChangeShapeType="1"/>
            </p:cNvSpPr>
            <p:nvPr/>
          </p:nvSpPr>
          <p:spPr bwMode="auto">
            <a:xfrm flipV="1">
              <a:off x="3110" y="2875"/>
              <a:ext cx="924" cy="548"/>
            </a:xfrm>
            <a:prstGeom prst="line">
              <a:avLst/>
            </a:prstGeom>
            <a:noFill/>
            <a:ln w="19050">
              <a:solidFill>
                <a:schemeClr val="tx1"/>
              </a:solidFill>
              <a:prstDash val="dash"/>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81" name="Line 61"/>
            <p:cNvSpPr>
              <a:spLocks noChangeShapeType="1"/>
            </p:cNvSpPr>
            <p:nvPr/>
          </p:nvSpPr>
          <p:spPr bwMode="auto">
            <a:xfrm flipV="1">
              <a:off x="4605" y="2863"/>
              <a:ext cx="246" cy="101"/>
            </a:xfrm>
            <a:prstGeom prst="line">
              <a:avLst/>
            </a:prstGeom>
            <a:noFill/>
            <a:ln w="1905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82" name="Line 62"/>
            <p:cNvSpPr>
              <a:spLocks noChangeShapeType="1"/>
            </p:cNvSpPr>
            <p:nvPr/>
          </p:nvSpPr>
          <p:spPr bwMode="auto">
            <a:xfrm flipV="1">
              <a:off x="2618" y="1400"/>
              <a:ext cx="574" cy="3"/>
            </a:xfrm>
            <a:prstGeom prst="line">
              <a:avLst/>
            </a:prstGeom>
            <a:noFill/>
            <a:ln w="19050">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83" name="Rectangle 63"/>
            <p:cNvSpPr>
              <a:spLocks noChangeArrowheads="1"/>
            </p:cNvSpPr>
            <p:nvPr>
              <p:custDataLst>
                <p:tags r:id="rId14"/>
              </p:custDataLst>
            </p:nvPr>
          </p:nvSpPr>
          <p:spPr bwMode="auto">
            <a:xfrm>
              <a:off x="3801" y="2562"/>
              <a:ext cx="785"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802.11b</a:t>
              </a:r>
            </a:p>
          </p:txBody>
        </p:sp>
        <p:sp>
          <p:nvSpPr>
            <p:cNvPr id="5184" name="Rectangle 64"/>
            <p:cNvSpPr>
              <a:spLocks noChangeArrowheads="1"/>
            </p:cNvSpPr>
            <p:nvPr>
              <p:custDataLst>
                <p:tags r:id="rId15"/>
              </p:custDataLst>
            </p:nvPr>
          </p:nvSpPr>
          <p:spPr bwMode="auto">
            <a:xfrm>
              <a:off x="1452" y="2696"/>
              <a:ext cx="784"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ZigBee</a:t>
              </a:r>
            </a:p>
          </p:txBody>
        </p:sp>
        <p:grpSp>
          <p:nvGrpSpPr>
            <p:cNvPr id="5185" name="Group 65"/>
            <p:cNvGrpSpPr>
              <a:grpSpLocks/>
            </p:cNvGrpSpPr>
            <p:nvPr/>
          </p:nvGrpSpPr>
          <p:grpSpPr bwMode="auto">
            <a:xfrm>
              <a:off x="1133" y="2976"/>
              <a:ext cx="871" cy="296"/>
              <a:chOff x="1011" y="2887"/>
              <a:chExt cx="927" cy="315"/>
            </a:xfrm>
          </p:grpSpPr>
          <p:sp>
            <p:nvSpPr>
              <p:cNvPr id="5195" name="Oval 66"/>
              <p:cNvSpPr>
                <a:spLocks noChangeArrowheads="1"/>
              </p:cNvSpPr>
              <p:nvPr/>
            </p:nvSpPr>
            <p:spPr bwMode="auto">
              <a:xfrm>
                <a:off x="1825" y="3088"/>
                <a:ext cx="113" cy="114"/>
              </a:xfrm>
              <a:prstGeom prst="ellipse">
                <a:avLst/>
              </a:prstGeom>
              <a:solidFill>
                <a:srgbClr val="00FF00"/>
              </a:solidFill>
              <a:ln w="9525">
                <a:solidFill>
                  <a:srgbClr val="00FF00"/>
                </a:solidFill>
                <a:round/>
                <a:headEnd/>
                <a:tailEnd/>
              </a:ln>
            </p:spPr>
            <p:txBody>
              <a:bodyPr/>
              <a:lstStyle/>
              <a:p>
                <a:endParaRPr lang="zh-CN" altLang="en-US"/>
              </a:p>
            </p:txBody>
          </p:sp>
          <p:sp>
            <p:nvSpPr>
              <p:cNvPr id="5196" name="Oval 67"/>
              <p:cNvSpPr>
                <a:spLocks noChangeArrowheads="1"/>
              </p:cNvSpPr>
              <p:nvPr/>
            </p:nvSpPr>
            <p:spPr bwMode="auto">
              <a:xfrm>
                <a:off x="1011" y="2887"/>
                <a:ext cx="113" cy="114"/>
              </a:xfrm>
              <a:prstGeom prst="ellipse">
                <a:avLst/>
              </a:prstGeom>
              <a:solidFill>
                <a:srgbClr val="00FF00"/>
              </a:solidFill>
              <a:ln w="9525">
                <a:solidFill>
                  <a:srgbClr val="00FF00"/>
                </a:solidFill>
                <a:round/>
                <a:headEnd/>
                <a:tailEnd/>
              </a:ln>
            </p:spPr>
            <p:txBody>
              <a:bodyPr/>
              <a:lstStyle/>
              <a:p>
                <a:endParaRPr lang="zh-CN" altLang="en-US"/>
              </a:p>
            </p:txBody>
          </p:sp>
          <p:sp>
            <p:nvSpPr>
              <p:cNvPr id="5197" name="Line 68"/>
              <p:cNvSpPr>
                <a:spLocks noChangeShapeType="1"/>
              </p:cNvSpPr>
              <p:nvPr/>
            </p:nvSpPr>
            <p:spPr bwMode="blackWhite">
              <a:xfrm>
                <a:off x="1098" y="2899"/>
                <a:ext cx="770" cy="183"/>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wrap="none" lIns="109728" tIns="91440" rIns="18288" bIns="91440" anchor="ctr"/>
              <a:lstStyle/>
              <a:p>
                <a:endParaRPr lang="zh-CN" altLang="en-US"/>
              </a:p>
            </p:txBody>
          </p:sp>
          <p:sp>
            <p:nvSpPr>
              <p:cNvPr id="5198" name="Line 69"/>
              <p:cNvSpPr>
                <a:spLocks noChangeShapeType="1"/>
              </p:cNvSpPr>
              <p:nvPr/>
            </p:nvSpPr>
            <p:spPr bwMode="blackWhite">
              <a:xfrm>
                <a:off x="1060" y="2995"/>
                <a:ext cx="784" cy="197"/>
              </a:xfrm>
              <a:prstGeom prst="line">
                <a:avLst/>
              </a:prstGeom>
              <a:noFill/>
              <a:ln w="28575">
                <a:solidFill>
                  <a:srgbClr val="00FF00"/>
                </a:solidFill>
                <a:round/>
                <a:headEnd/>
                <a:tailEnd/>
              </a:ln>
              <a:extLst>
                <a:ext uri="{909E8E84-426E-40DD-AFC4-6F175D3DCCD1}">
                  <a14:hiddenFill xmlns:a14="http://schemas.microsoft.com/office/drawing/2010/main">
                    <a:noFill/>
                  </a14:hiddenFill>
                </a:ext>
              </a:extLst>
            </p:spPr>
            <p:txBody>
              <a:bodyPr wrap="none" lIns="109728" tIns="91440" rIns="18288" bIns="91440" anchor="ctr"/>
              <a:lstStyle/>
              <a:p>
                <a:endParaRPr lang="zh-CN" altLang="en-US"/>
              </a:p>
            </p:txBody>
          </p:sp>
        </p:grpSp>
        <p:grpSp>
          <p:nvGrpSpPr>
            <p:cNvPr id="5186" name="Group 70"/>
            <p:cNvGrpSpPr>
              <a:grpSpLocks/>
            </p:cNvGrpSpPr>
            <p:nvPr/>
          </p:nvGrpSpPr>
          <p:grpSpPr bwMode="auto">
            <a:xfrm>
              <a:off x="1150" y="2790"/>
              <a:ext cx="871" cy="296"/>
              <a:chOff x="1011" y="2887"/>
              <a:chExt cx="927" cy="315"/>
            </a:xfrm>
          </p:grpSpPr>
          <p:sp>
            <p:nvSpPr>
              <p:cNvPr id="5191" name="Oval 71"/>
              <p:cNvSpPr>
                <a:spLocks noChangeArrowheads="1"/>
              </p:cNvSpPr>
              <p:nvPr/>
            </p:nvSpPr>
            <p:spPr bwMode="auto">
              <a:xfrm>
                <a:off x="1825" y="3088"/>
                <a:ext cx="113" cy="114"/>
              </a:xfrm>
              <a:prstGeom prst="ellipse">
                <a:avLst/>
              </a:prstGeom>
              <a:solidFill>
                <a:srgbClr val="FF0000"/>
              </a:solidFill>
              <a:ln w="9525">
                <a:solidFill>
                  <a:srgbClr val="FF0000"/>
                </a:solidFill>
                <a:round/>
                <a:headEnd/>
                <a:tailEnd/>
              </a:ln>
            </p:spPr>
            <p:txBody>
              <a:bodyPr/>
              <a:lstStyle/>
              <a:p>
                <a:endParaRPr lang="zh-CN" altLang="en-US"/>
              </a:p>
            </p:txBody>
          </p:sp>
          <p:sp>
            <p:nvSpPr>
              <p:cNvPr id="5192" name="Oval 72"/>
              <p:cNvSpPr>
                <a:spLocks noChangeArrowheads="1"/>
              </p:cNvSpPr>
              <p:nvPr/>
            </p:nvSpPr>
            <p:spPr bwMode="auto">
              <a:xfrm>
                <a:off x="1011" y="2887"/>
                <a:ext cx="113" cy="114"/>
              </a:xfrm>
              <a:prstGeom prst="ellipse">
                <a:avLst/>
              </a:prstGeom>
              <a:solidFill>
                <a:srgbClr val="FF0000"/>
              </a:solidFill>
              <a:ln w="9525">
                <a:solidFill>
                  <a:srgbClr val="FF0000"/>
                </a:solidFill>
                <a:round/>
                <a:headEnd/>
                <a:tailEnd/>
              </a:ln>
            </p:spPr>
            <p:txBody>
              <a:bodyPr/>
              <a:lstStyle/>
              <a:p>
                <a:endParaRPr lang="zh-CN" altLang="en-US"/>
              </a:p>
            </p:txBody>
          </p:sp>
          <p:sp>
            <p:nvSpPr>
              <p:cNvPr id="5193" name="Line 73"/>
              <p:cNvSpPr>
                <a:spLocks noChangeShapeType="1"/>
              </p:cNvSpPr>
              <p:nvPr/>
            </p:nvSpPr>
            <p:spPr bwMode="blackWhite">
              <a:xfrm>
                <a:off x="1098" y="2899"/>
                <a:ext cx="770" cy="18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lIns="109728" tIns="91440" rIns="18288" bIns="91440" anchor="ctr"/>
              <a:lstStyle/>
              <a:p>
                <a:endParaRPr lang="zh-CN" altLang="en-US"/>
              </a:p>
            </p:txBody>
          </p:sp>
          <p:sp>
            <p:nvSpPr>
              <p:cNvPr id="5194" name="Line 74"/>
              <p:cNvSpPr>
                <a:spLocks noChangeShapeType="1"/>
              </p:cNvSpPr>
              <p:nvPr/>
            </p:nvSpPr>
            <p:spPr bwMode="blackWhite">
              <a:xfrm>
                <a:off x="1060" y="2995"/>
                <a:ext cx="784" cy="19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lIns="109728" tIns="91440" rIns="18288" bIns="91440" anchor="ctr"/>
              <a:lstStyle/>
              <a:p>
                <a:endParaRPr lang="zh-CN" altLang="en-US"/>
              </a:p>
            </p:txBody>
          </p:sp>
        </p:grpSp>
        <p:sp>
          <p:nvSpPr>
            <p:cNvPr id="5187" name="Line 75"/>
            <p:cNvSpPr>
              <a:spLocks noChangeShapeType="1"/>
            </p:cNvSpPr>
            <p:nvPr/>
          </p:nvSpPr>
          <p:spPr bwMode="blackWhite">
            <a:xfrm rot="5400000" flipH="1" flipV="1">
              <a:off x="1468" y="2985"/>
              <a:ext cx="196" cy="1"/>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lIns="109728" tIns="91440" rIns="18288" bIns="91440"/>
            <a:lstStyle/>
            <a:p>
              <a:endParaRPr lang="zh-CN" altLang="en-US"/>
            </a:p>
          </p:txBody>
        </p:sp>
        <p:sp>
          <p:nvSpPr>
            <p:cNvPr id="5188" name="Oval 76"/>
            <p:cNvSpPr>
              <a:spLocks noChangeArrowheads="1"/>
            </p:cNvSpPr>
            <p:nvPr/>
          </p:nvSpPr>
          <p:spPr bwMode="auto">
            <a:xfrm>
              <a:off x="4885" y="3264"/>
              <a:ext cx="107" cy="107"/>
            </a:xfrm>
            <a:prstGeom prst="ellipse">
              <a:avLst/>
            </a:prstGeom>
            <a:solidFill>
              <a:srgbClr val="FF0000"/>
            </a:solidFill>
            <a:ln w="9525">
              <a:solidFill>
                <a:srgbClr val="FF0000"/>
              </a:solidFill>
              <a:round/>
              <a:headEnd/>
              <a:tailEnd/>
            </a:ln>
          </p:spPr>
          <p:txBody>
            <a:bodyPr/>
            <a:lstStyle/>
            <a:p>
              <a:endParaRPr lang="zh-CN" altLang="en-US"/>
            </a:p>
          </p:txBody>
        </p:sp>
        <p:sp>
          <p:nvSpPr>
            <p:cNvPr id="5189" name="Rectangle 77"/>
            <p:cNvSpPr>
              <a:spLocks noChangeArrowheads="1"/>
            </p:cNvSpPr>
            <p:nvPr>
              <p:custDataLst>
                <p:tags r:id="rId16"/>
              </p:custDataLst>
            </p:nvPr>
          </p:nvSpPr>
          <p:spPr bwMode="auto">
            <a:xfrm>
              <a:off x="4448" y="3360"/>
              <a:ext cx="784"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WiMedia</a:t>
              </a:r>
            </a:p>
          </p:txBody>
        </p:sp>
        <p:sp>
          <p:nvSpPr>
            <p:cNvPr id="5190" name="Rectangle 78"/>
            <p:cNvSpPr>
              <a:spLocks noChangeArrowheads="1"/>
            </p:cNvSpPr>
            <p:nvPr>
              <p:custDataLst>
                <p:tags r:id="rId17"/>
              </p:custDataLst>
            </p:nvPr>
          </p:nvSpPr>
          <p:spPr bwMode="auto">
            <a:xfrm>
              <a:off x="3168" y="3384"/>
              <a:ext cx="784"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r>
                <a:rPr lang="en-US" altLang="zh-TW" sz="1200">
                  <a:ea typeface="PMingLiU" pitchFamily="18" charset="-120"/>
                </a:rPr>
                <a:t>Bluetooth 1.5</a:t>
              </a:r>
            </a:p>
          </p:txBody>
        </p:sp>
      </p:grpSp>
      <p:sp>
        <p:nvSpPr>
          <p:cNvPr id="80"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spTree>
    <p:extLst>
      <p:ext uri="{BB962C8B-B14F-4D97-AF65-F5344CB8AC3E}">
        <p14:creationId xmlns:p14="http://schemas.microsoft.com/office/powerpoint/2010/main" val="39675459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30725"/>
          </a:xfrm>
        </p:spPr>
        <p:txBody>
          <a:bodyPr/>
          <a:lstStyle/>
          <a:p>
            <a:r>
              <a:rPr lang="zh-CN" altLang="en-US" b="1" dirty="0"/>
              <a:t>蓝牙</a:t>
            </a:r>
            <a:r>
              <a:rPr lang="en-US" altLang="zh-CN" b="1" dirty="0"/>
              <a:t>(Bluetooth</a:t>
            </a:r>
            <a:r>
              <a:rPr lang="en-US" altLang="zh-CN" b="1" dirty="0" smtClean="0"/>
              <a:t>)</a:t>
            </a:r>
          </a:p>
          <a:p>
            <a:r>
              <a:rPr lang="en-US" altLang="zh-CN" dirty="0"/>
              <a:t>Bluetooth</a:t>
            </a:r>
            <a:r>
              <a:rPr lang="zh-CN" altLang="zh-CN" dirty="0"/>
              <a:t>技术能够实现单点对多点的无线数据和声音传输，通信距离在</a:t>
            </a:r>
            <a:r>
              <a:rPr lang="en-US" altLang="zh-CN" dirty="0"/>
              <a:t>10 m</a:t>
            </a:r>
            <a:r>
              <a:rPr lang="zh-CN" altLang="zh-CN" dirty="0"/>
              <a:t>的半径范围内。数据传输带宽最高可达</a:t>
            </a:r>
            <a:r>
              <a:rPr lang="en-US" altLang="zh-CN" dirty="0"/>
              <a:t>1 Mbps</a:t>
            </a:r>
            <a:r>
              <a:rPr lang="zh-CN" altLang="zh-CN" dirty="0"/>
              <a:t>。</a:t>
            </a:r>
            <a:r>
              <a:rPr lang="en-US" altLang="zh-CN" dirty="0"/>
              <a:t>Bluetooth</a:t>
            </a:r>
            <a:r>
              <a:rPr lang="zh-CN" altLang="zh-CN" dirty="0"/>
              <a:t>工作在全球开放的</a:t>
            </a:r>
            <a:r>
              <a:rPr lang="en-US" altLang="zh-CN" dirty="0"/>
              <a:t>2.4GHz ISM</a:t>
            </a:r>
            <a:r>
              <a:rPr lang="zh-CN" altLang="zh-CN" dirty="0"/>
              <a:t>频段，使用跳频频谱扩展技术，通信介质为</a:t>
            </a:r>
            <a:r>
              <a:rPr lang="en-US" altLang="zh-CN" dirty="0"/>
              <a:t>2.402GHz~2.480GHz</a:t>
            </a:r>
            <a:r>
              <a:rPr lang="zh-CN" altLang="zh-CN" dirty="0"/>
              <a:t>的电磁波。没有特别的通信视角和方向要求。</a:t>
            </a:r>
            <a:r>
              <a:rPr lang="en-US" altLang="zh-CN" dirty="0"/>
              <a:t>Bluetooth</a:t>
            </a:r>
            <a:r>
              <a:rPr lang="zh-CN" altLang="zh-CN" dirty="0"/>
              <a:t>具有功耗低、支持语音传输、通信安全性好、组建网络简单等特点。</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42</a:t>
            </a:fld>
            <a:endParaRPr lang="en-US" altLang="zh-CN" dirty="0"/>
          </a:p>
        </p:txBody>
      </p:sp>
      <p:sp>
        <p:nvSpPr>
          <p:cNvPr id="8"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smtClean="0"/>
              <a:t>2.3</a:t>
            </a:r>
            <a:r>
              <a:rPr lang="zh-CN" altLang="zh-CN" b="1" smtClean="0"/>
              <a:t>短距离无线通讯技术</a:t>
            </a:r>
            <a:endParaRPr lang="zh-CN" altLang="zh-CN" b="1" dirty="0"/>
          </a:p>
        </p:txBody>
      </p:sp>
    </p:spTree>
    <p:extLst>
      <p:ext uri="{BB962C8B-B14F-4D97-AF65-F5344CB8AC3E}">
        <p14:creationId xmlns:p14="http://schemas.microsoft.com/office/powerpoint/2010/main" val="34768059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30725"/>
          </a:xfrm>
        </p:spPr>
        <p:txBody>
          <a:bodyPr/>
          <a:lstStyle/>
          <a:p>
            <a:r>
              <a:rPr lang="zh-CN" altLang="en-US" b="1" dirty="0"/>
              <a:t>无线局域网</a:t>
            </a:r>
            <a:r>
              <a:rPr lang="en-US" altLang="zh-CN" b="1" dirty="0"/>
              <a:t>802.11(Wi-Fi</a:t>
            </a:r>
            <a:r>
              <a:rPr lang="en-US" altLang="zh-CN" b="1" dirty="0" smtClean="0"/>
              <a:t>)</a:t>
            </a:r>
          </a:p>
          <a:p>
            <a:r>
              <a:rPr lang="en-US" altLang="zh-CN" dirty="0"/>
              <a:t>Wi-Fi(Wireless Fidelity</a:t>
            </a:r>
            <a:r>
              <a:rPr lang="zh-CN" altLang="zh-CN" dirty="0"/>
              <a:t>，无线保真</a:t>
            </a:r>
            <a:r>
              <a:rPr lang="en-US" altLang="zh-CN" dirty="0"/>
              <a:t>)</a:t>
            </a:r>
            <a:r>
              <a:rPr lang="zh-CN" altLang="zh-CN" dirty="0"/>
              <a:t>是属于无线局域网</a:t>
            </a:r>
            <a:r>
              <a:rPr lang="en-US" altLang="zh-CN" dirty="0"/>
              <a:t>(WLAN)</a:t>
            </a:r>
            <a:r>
              <a:rPr lang="zh-CN" altLang="zh-CN" dirty="0"/>
              <a:t>的一种，通常是指</a:t>
            </a:r>
            <a:r>
              <a:rPr lang="en-US" altLang="zh-CN" dirty="0" smtClean="0"/>
              <a:t>IEEE802.11b</a:t>
            </a:r>
            <a:r>
              <a:rPr lang="zh-CN" altLang="zh-CN" dirty="0"/>
              <a:t>产品，是利用无线接人手段的新型局域网解决方案。</a:t>
            </a:r>
            <a:r>
              <a:rPr lang="en-US" altLang="zh-CN" dirty="0"/>
              <a:t>Wi-Fi</a:t>
            </a:r>
            <a:r>
              <a:rPr lang="zh-CN" altLang="zh-CN" dirty="0"/>
              <a:t>的主要特点是传输速率高、可靠性高、建网快速、便捷、可移动性好、网络结构弹性化、组网灵活、组网价格较低等，因此他具有良好的发展前景。</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43</a:t>
            </a:fld>
            <a:endParaRPr lang="en-US" altLang="zh-CN" dirty="0"/>
          </a:p>
        </p:txBody>
      </p:sp>
      <p:sp>
        <p:nvSpPr>
          <p:cNvPr id="8"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spTree>
    <p:extLst>
      <p:ext uri="{BB962C8B-B14F-4D97-AF65-F5344CB8AC3E}">
        <p14:creationId xmlns:p14="http://schemas.microsoft.com/office/powerpoint/2010/main" val="10437770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381000" y="1524000"/>
          <a:ext cx="8458199" cy="3505197"/>
        </p:xfrm>
        <a:graphic>
          <a:graphicData uri="http://schemas.openxmlformats.org/drawingml/2006/table">
            <a:tbl>
              <a:tblPr/>
              <a:tblGrid>
                <a:gridCol w="1689061"/>
                <a:gridCol w="2333741"/>
                <a:gridCol w="2075869"/>
                <a:gridCol w="2359528"/>
              </a:tblGrid>
              <a:tr h="387927">
                <a:tc gridSpan="4">
                  <a:txBody>
                    <a:bodyPr/>
                    <a:lstStyle/>
                    <a:p>
                      <a:pPr algn="l" fontAlgn="ctr"/>
                      <a:r>
                        <a:rPr lang="zh-CN" altLang="en-US" sz="1400" b="0" i="0" u="none" strike="noStrike" dirty="0">
                          <a:solidFill>
                            <a:srgbClr val="000000"/>
                          </a:solidFill>
                          <a:latin typeface="宋体" pitchFamily="2" charset="-122"/>
                          <a:ea typeface="宋体" pitchFamily="2" charset="-122"/>
                        </a:rPr>
                        <a:t>  短距离无线技术比较</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11727">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特性</a:t>
                      </a:r>
                      <a:endParaRPr lang="zh-CN" alt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400" b="0" i="0" u="none" strike="noStrike">
                          <a:solidFill>
                            <a:srgbClr val="000000"/>
                          </a:solidFill>
                          <a:latin typeface="宋体" pitchFamily="2" charset="-122"/>
                          <a:ea typeface="宋体" pitchFamily="2" charset="-122"/>
                        </a:rPr>
                        <a:t> IEEE 802.11b Wi-Fi</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400" b="0" i="0" u="none" strike="noStrike">
                          <a:solidFill>
                            <a:srgbClr val="000000"/>
                          </a:solidFill>
                          <a:latin typeface="宋体" pitchFamily="2" charset="-122"/>
                          <a:ea typeface="宋体" pitchFamily="2" charset="-122"/>
                        </a:rPr>
                        <a:t> IEEE 802.15.3 </a:t>
                      </a:r>
                      <a:r>
                        <a:rPr lang="zh-CN" altLang="en-US" sz="1400" b="0" i="0" u="none" strike="noStrike">
                          <a:solidFill>
                            <a:srgbClr val="000000"/>
                          </a:solidFill>
                          <a:latin typeface="宋体" pitchFamily="2" charset="-122"/>
                          <a:ea typeface="宋体" pitchFamily="2" charset="-122"/>
                        </a:rPr>
                        <a:t>蓝牙</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400" b="0" i="0" u="none" strike="noStrike">
                          <a:solidFill>
                            <a:srgbClr val="000000"/>
                          </a:solidFill>
                          <a:latin typeface="宋体" pitchFamily="2" charset="-122"/>
                          <a:ea typeface="宋体" pitchFamily="2" charset="-122"/>
                        </a:rPr>
                        <a:t> IEEE 802.15.4/ZigBee</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11727">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电池</a:t>
                      </a:r>
                      <a:r>
                        <a:rPr lang="zh-CN" altLang="en-US" sz="1400" b="0" i="0" u="none" strike="noStrike" dirty="0">
                          <a:solidFill>
                            <a:srgbClr val="000000"/>
                          </a:solidFill>
                          <a:latin typeface="宋体" pitchFamily="2" charset="-122"/>
                          <a:ea typeface="宋体" pitchFamily="2" charset="-122"/>
                        </a:rPr>
                        <a:t>寿命</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几小时</a:t>
                      </a:r>
                      <a:endParaRPr lang="zh-CN" alt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几周</a:t>
                      </a:r>
                      <a:endParaRPr lang="zh-CN" alt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a:t>
                      </a:r>
                      <a:r>
                        <a:rPr lang="en-US" altLang="zh-CN" sz="1400" b="0" i="0" u="none" strike="noStrike" dirty="0" smtClean="0">
                          <a:solidFill>
                            <a:srgbClr val="000000"/>
                          </a:solidFill>
                          <a:latin typeface="宋体" pitchFamily="2" charset="-122"/>
                          <a:ea typeface="宋体" pitchFamily="2" charset="-122"/>
                        </a:rPr>
                        <a:t>6-24</a:t>
                      </a:r>
                      <a:r>
                        <a:rPr lang="zh-CN" altLang="en-US" sz="1400" b="0" i="0" u="none" strike="noStrike" dirty="0">
                          <a:solidFill>
                            <a:srgbClr val="000000"/>
                          </a:solidFill>
                          <a:latin typeface="宋体" pitchFamily="2" charset="-122"/>
                          <a:ea typeface="宋体" pitchFamily="2" charset="-122"/>
                        </a:rPr>
                        <a:t>个月</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11727">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复杂</a:t>
                      </a:r>
                      <a:r>
                        <a:rPr lang="zh-CN" altLang="en-US" sz="1400" b="0" i="0" u="none" strike="noStrike" dirty="0">
                          <a:solidFill>
                            <a:srgbClr val="000000"/>
                          </a:solidFill>
                          <a:latin typeface="宋体" pitchFamily="2" charset="-122"/>
                          <a:ea typeface="宋体" pitchFamily="2" charset="-122"/>
                        </a:rPr>
                        <a:t>程度</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非常</a:t>
                      </a:r>
                      <a:r>
                        <a:rPr lang="zh-CN" altLang="en-US" sz="1400" b="0" i="0" u="none" strike="noStrike" dirty="0">
                          <a:solidFill>
                            <a:srgbClr val="000000"/>
                          </a:solidFill>
                          <a:latin typeface="宋体" pitchFamily="2" charset="-122"/>
                          <a:ea typeface="宋体" pitchFamily="2" charset="-122"/>
                        </a:rPr>
                        <a:t>复杂</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复杂</a:t>
                      </a:r>
                      <a:endParaRPr lang="zh-CN" alt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简单</a:t>
                      </a:r>
                      <a:endParaRPr lang="zh-CN" alt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11727">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节点</a:t>
                      </a:r>
                      <a:r>
                        <a:rPr lang="en-US" altLang="zh-CN" sz="1400" b="0" i="0" u="none" strike="noStrike" dirty="0">
                          <a:solidFill>
                            <a:srgbClr val="000000"/>
                          </a:solidFill>
                          <a:latin typeface="宋体" pitchFamily="2" charset="-122"/>
                          <a:ea typeface="宋体" pitchFamily="2" charset="-122"/>
                        </a:rPr>
                        <a:t>/</a:t>
                      </a:r>
                      <a:r>
                        <a:rPr lang="zh-CN" altLang="en-US" sz="1400" b="0" i="0" u="none" strike="noStrike" dirty="0">
                          <a:solidFill>
                            <a:srgbClr val="000000"/>
                          </a:solidFill>
                          <a:latin typeface="宋体" pitchFamily="2" charset="-122"/>
                          <a:ea typeface="宋体" pitchFamily="2" charset="-122"/>
                        </a:rPr>
                        <a:t>主节点</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a:t>
                      </a:r>
                      <a:r>
                        <a:rPr lang="en-US" altLang="zh-CN" sz="1400" b="0" i="0" u="none" strike="noStrike" dirty="0" smtClean="0">
                          <a:solidFill>
                            <a:srgbClr val="000000"/>
                          </a:solidFill>
                          <a:latin typeface="宋体" pitchFamily="2" charset="-122"/>
                          <a:ea typeface="宋体" pitchFamily="2" charset="-122"/>
                        </a:rPr>
                        <a:t>32</a:t>
                      </a:r>
                      <a:r>
                        <a:rPr lang="zh-CN" altLang="en-US" sz="1400" b="0" i="0" u="none" strike="noStrike" dirty="0">
                          <a:solidFill>
                            <a:srgbClr val="000000"/>
                          </a:solidFill>
                          <a:latin typeface="宋体" pitchFamily="2" charset="-122"/>
                          <a:ea typeface="宋体" pitchFamily="2" charset="-122"/>
                        </a:rPr>
                        <a:t>个</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a:t>
                      </a:r>
                      <a:r>
                        <a:rPr lang="en-US" altLang="zh-CN" sz="1400" b="0" i="0" u="none" strike="noStrike" dirty="0" smtClean="0">
                          <a:solidFill>
                            <a:srgbClr val="000000"/>
                          </a:solidFill>
                          <a:latin typeface="宋体" pitchFamily="2" charset="-122"/>
                          <a:ea typeface="宋体" pitchFamily="2" charset="-122"/>
                        </a:rPr>
                        <a:t>7</a:t>
                      </a:r>
                      <a:r>
                        <a:rPr lang="zh-CN" altLang="en-US" sz="1400" b="0" i="0" u="none" strike="noStrike" dirty="0">
                          <a:solidFill>
                            <a:srgbClr val="000000"/>
                          </a:solidFill>
                          <a:latin typeface="宋体" pitchFamily="2" charset="-122"/>
                          <a:ea typeface="宋体" pitchFamily="2" charset="-122"/>
                        </a:rPr>
                        <a:t>个</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a:t>
                      </a:r>
                      <a:r>
                        <a:rPr lang="en-US" altLang="zh-CN" sz="1400" b="0" i="0" u="none" strike="noStrike" dirty="0" smtClean="0">
                          <a:solidFill>
                            <a:srgbClr val="000000"/>
                          </a:solidFill>
                          <a:latin typeface="宋体" pitchFamily="2" charset="-122"/>
                          <a:ea typeface="宋体" pitchFamily="2" charset="-122"/>
                        </a:rPr>
                        <a:t>65000</a:t>
                      </a:r>
                      <a:r>
                        <a:rPr lang="zh-CN" altLang="en-US" sz="1400" b="0" i="0" u="none" strike="noStrike" dirty="0">
                          <a:solidFill>
                            <a:srgbClr val="000000"/>
                          </a:solidFill>
                          <a:latin typeface="宋体" pitchFamily="2" charset="-122"/>
                          <a:ea typeface="宋体" pitchFamily="2" charset="-122"/>
                        </a:rPr>
                        <a:t>个</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11727">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接入</a:t>
                      </a:r>
                      <a:r>
                        <a:rPr lang="zh-CN" altLang="en-US" sz="1400" b="0" i="0" u="none" strike="noStrike" dirty="0">
                          <a:solidFill>
                            <a:srgbClr val="000000"/>
                          </a:solidFill>
                          <a:latin typeface="宋体" pitchFamily="2" charset="-122"/>
                          <a:ea typeface="宋体" pitchFamily="2" charset="-122"/>
                        </a:rPr>
                        <a:t>网络速度</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smtClean="0">
                          <a:solidFill>
                            <a:srgbClr val="000000"/>
                          </a:solidFill>
                          <a:latin typeface="宋体" pitchFamily="2" charset="-122"/>
                          <a:ea typeface="宋体" pitchFamily="2" charset="-122"/>
                        </a:rPr>
                        <a:t>   最</a:t>
                      </a:r>
                      <a:r>
                        <a:rPr lang="zh-CN" altLang="en-US" sz="1400" b="0" i="0" u="none" strike="noStrike" dirty="0">
                          <a:solidFill>
                            <a:srgbClr val="000000"/>
                          </a:solidFill>
                          <a:latin typeface="宋体" pitchFamily="2" charset="-122"/>
                          <a:ea typeface="宋体" pitchFamily="2" charset="-122"/>
                        </a:rPr>
                        <a:t>长</a:t>
                      </a:r>
                      <a:r>
                        <a:rPr lang="en-US" altLang="zh-CN" sz="1400" b="0" i="0" u="none" strike="noStrike" dirty="0">
                          <a:solidFill>
                            <a:srgbClr val="000000"/>
                          </a:solidFill>
                          <a:latin typeface="宋体" pitchFamily="2" charset="-122"/>
                          <a:ea typeface="宋体" pitchFamily="2" charset="-122"/>
                        </a:rPr>
                        <a:t>3</a:t>
                      </a:r>
                      <a:r>
                        <a:rPr lang="zh-CN" altLang="en-US" sz="1400" b="0" i="0" u="none" strike="noStrike" dirty="0">
                          <a:solidFill>
                            <a:srgbClr val="000000"/>
                          </a:solidFill>
                          <a:latin typeface="宋体" pitchFamily="2" charset="-122"/>
                          <a:ea typeface="宋体" pitchFamily="2" charset="-122"/>
                        </a:rPr>
                        <a:t>秒</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smtClean="0">
                          <a:solidFill>
                            <a:srgbClr val="000000"/>
                          </a:solidFill>
                          <a:latin typeface="宋体" pitchFamily="2" charset="-122"/>
                          <a:ea typeface="宋体" pitchFamily="2" charset="-122"/>
                        </a:rPr>
                        <a:t>   最</a:t>
                      </a:r>
                      <a:r>
                        <a:rPr lang="zh-CN" altLang="en-US" sz="1400" b="0" i="0" u="none" strike="noStrike" dirty="0">
                          <a:solidFill>
                            <a:srgbClr val="000000"/>
                          </a:solidFill>
                          <a:latin typeface="宋体" pitchFamily="2" charset="-122"/>
                          <a:ea typeface="宋体" pitchFamily="2" charset="-122"/>
                        </a:rPr>
                        <a:t>长</a:t>
                      </a:r>
                      <a:r>
                        <a:rPr lang="en-US" altLang="zh-CN" sz="1400" b="0" i="0" u="none" strike="noStrike" dirty="0">
                          <a:solidFill>
                            <a:srgbClr val="000000"/>
                          </a:solidFill>
                          <a:latin typeface="宋体" pitchFamily="2" charset="-122"/>
                          <a:ea typeface="宋体" pitchFamily="2" charset="-122"/>
                        </a:rPr>
                        <a:t>10</a:t>
                      </a:r>
                      <a:r>
                        <a:rPr lang="zh-CN" altLang="en-US" sz="1400" b="0" i="0" u="none" strike="noStrike" dirty="0">
                          <a:solidFill>
                            <a:srgbClr val="000000"/>
                          </a:solidFill>
                          <a:latin typeface="宋体" pitchFamily="2" charset="-122"/>
                          <a:ea typeface="宋体" pitchFamily="2" charset="-122"/>
                        </a:rPr>
                        <a:t>秒</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altLang="zh-CN" sz="1400" b="0" i="0" u="none" strike="noStrike" dirty="0" smtClean="0">
                          <a:solidFill>
                            <a:srgbClr val="000000"/>
                          </a:solidFill>
                          <a:latin typeface="宋体" pitchFamily="2" charset="-122"/>
                          <a:ea typeface="宋体" pitchFamily="2" charset="-122"/>
                        </a:rPr>
                        <a:t>   1</a:t>
                      </a:r>
                      <a:r>
                        <a:rPr lang="zh-CN" altLang="en-US" sz="1400" b="0" i="0" u="none" strike="noStrike" dirty="0">
                          <a:solidFill>
                            <a:srgbClr val="000000"/>
                          </a:solidFill>
                          <a:latin typeface="宋体" pitchFamily="2" charset="-122"/>
                          <a:ea typeface="宋体" pitchFamily="2" charset="-122"/>
                        </a:rPr>
                        <a:t>秒以内</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11727">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覆盖</a:t>
                      </a:r>
                      <a:r>
                        <a:rPr lang="zh-CN" altLang="en-US" sz="1400" b="0" i="0" u="none" strike="noStrike" dirty="0">
                          <a:solidFill>
                            <a:srgbClr val="000000"/>
                          </a:solidFill>
                          <a:latin typeface="宋体" pitchFamily="2" charset="-122"/>
                          <a:ea typeface="宋体" pitchFamily="2" charset="-122"/>
                        </a:rPr>
                        <a:t>范围</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400" b="0" i="0" u="none" strike="noStrike" dirty="0" smtClean="0">
                          <a:solidFill>
                            <a:srgbClr val="000000"/>
                          </a:solidFill>
                          <a:latin typeface="宋体" pitchFamily="2" charset="-122"/>
                          <a:ea typeface="宋体" pitchFamily="2" charset="-122"/>
                        </a:rPr>
                        <a:t>   100m</a:t>
                      </a:r>
                      <a:endParaRPr 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400" b="0" i="0" u="none" strike="noStrike" dirty="0" smtClean="0">
                          <a:solidFill>
                            <a:srgbClr val="000000"/>
                          </a:solidFill>
                          <a:latin typeface="宋体" pitchFamily="2" charset="-122"/>
                          <a:ea typeface="宋体" pitchFamily="2" charset="-122"/>
                        </a:rPr>
                        <a:t>   10m</a:t>
                      </a:r>
                      <a:endParaRPr 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400" b="0" i="0" u="none" strike="noStrike" dirty="0" smtClean="0">
                          <a:solidFill>
                            <a:srgbClr val="000000"/>
                          </a:solidFill>
                          <a:latin typeface="宋体" pitchFamily="2" charset="-122"/>
                          <a:ea typeface="宋体" pitchFamily="2" charset="-122"/>
                        </a:rPr>
                        <a:t>   30-300m</a:t>
                      </a:r>
                      <a:endParaRPr 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11727">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可</a:t>
                      </a:r>
                      <a:r>
                        <a:rPr lang="zh-CN" altLang="en-US" sz="1400" b="0" i="0" u="none" strike="noStrike" dirty="0">
                          <a:solidFill>
                            <a:srgbClr val="000000"/>
                          </a:solidFill>
                          <a:latin typeface="宋体" pitchFamily="2" charset="-122"/>
                          <a:ea typeface="宋体" pitchFamily="2" charset="-122"/>
                        </a:rPr>
                        <a:t>扩展性</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smtClean="0">
                          <a:solidFill>
                            <a:srgbClr val="000000"/>
                          </a:solidFill>
                          <a:latin typeface="宋体" pitchFamily="2" charset="-122"/>
                          <a:ea typeface="宋体" pitchFamily="2" charset="-122"/>
                        </a:rPr>
                        <a:t>   可以</a:t>
                      </a:r>
                      <a:r>
                        <a:rPr lang="zh-CN" altLang="en-US" sz="1400" b="0" i="0" u="none" strike="noStrike" dirty="0">
                          <a:solidFill>
                            <a:srgbClr val="000000"/>
                          </a:solidFill>
                          <a:latin typeface="宋体" pitchFamily="2" charset="-122"/>
                          <a:ea typeface="宋体" pitchFamily="2" charset="-122"/>
                        </a:rPr>
                        <a:t>漫游</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smtClean="0">
                          <a:solidFill>
                            <a:srgbClr val="000000"/>
                          </a:solidFill>
                          <a:latin typeface="宋体" pitchFamily="2" charset="-122"/>
                          <a:ea typeface="宋体" pitchFamily="2" charset="-122"/>
                        </a:rPr>
                        <a:t>   不</a:t>
                      </a:r>
                      <a:r>
                        <a:rPr lang="zh-CN" altLang="en-US" sz="1400" b="0" i="0" u="none" strike="noStrike" dirty="0">
                          <a:solidFill>
                            <a:srgbClr val="000000"/>
                          </a:solidFill>
                          <a:latin typeface="宋体" pitchFamily="2" charset="-122"/>
                          <a:ea typeface="宋体" pitchFamily="2" charset="-122"/>
                        </a:rPr>
                        <a:t>可以漫游</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smtClean="0">
                          <a:solidFill>
                            <a:srgbClr val="000000"/>
                          </a:solidFill>
                          <a:latin typeface="宋体" pitchFamily="2" charset="-122"/>
                          <a:ea typeface="宋体" pitchFamily="2" charset="-122"/>
                        </a:rPr>
                        <a:t>   可以</a:t>
                      </a:r>
                      <a:r>
                        <a:rPr lang="zh-CN" altLang="en-US" sz="1400" b="0" i="0" u="none" strike="noStrike" dirty="0">
                          <a:solidFill>
                            <a:srgbClr val="000000"/>
                          </a:solidFill>
                          <a:latin typeface="宋体" pitchFamily="2" charset="-122"/>
                          <a:ea typeface="宋体" pitchFamily="2" charset="-122"/>
                        </a:rPr>
                        <a:t>漫游</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11727">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有效</a:t>
                      </a:r>
                      <a:r>
                        <a:rPr lang="zh-CN" altLang="en-US" sz="1400" b="0" i="0" u="none" strike="noStrike" dirty="0">
                          <a:solidFill>
                            <a:srgbClr val="000000"/>
                          </a:solidFill>
                          <a:latin typeface="宋体" pitchFamily="2" charset="-122"/>
                          <a:ea typeface="宋体" pitchFamily="2" charset="-122"/>
                        </a:rPr>
                        <a:t>吞吐量</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400" b="0" i="0" u="none" strike="noStrike" dirty="0" smtClean="0">
                          <a:solidFill>
                            <a:srgbClr val="000000"/>
                          </a:solidFill>
                          <a:latin typeface="宋体" pitchFamily="2" charset="-122"/>
                          <a:ea typeface="宋体" pitchFamily="2" charset="-122"/>
                        </a:rPr>
                        <a:t>   5Mbps-7Mbps</a:t>
                      </a:r>
                      <a:endParaRPr 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400" b="0" i="0" u="none" strike="noStrike" dirty="0" smtClean="0">
                          <a:solidFill>
                            <a:srgbClr val="000000"/>
                          </a:solidFill>
                          <a:latin typeface="宋体" pitchFamily="2" charset="-122"/>
                          <a:ea typeface="宋体" pitchFamily="2" charset="-122"/>
                        </a:rPr>
                        <a:t>   700Kbps</a:t>
                      </a:r>
                      <a:endParaRPr 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sz="1400" b="0" i="0" u="none" strike="noStrike" dirty="0" smtClean="0">
                          <a:solidFill>
                            <a:srgbClr val="000000"/>
                          </a:solidFill>
                          <a:latin typeface="宋体" pitchFamily="2" charset="-122"/>
                          <a:ea typeface="宋体" pitchFamily="2" charset="-122"/>
                        </a:rPr>
                        <a:t>   100Kbps</a:t>
                      </a:r>
                      <a:endParaRPr 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11727">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安全</a:t>
                      </a:r>
                      <a:endParaRPr lang="zh-CN" alt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smtClean="0">
                          <a:solidFill>
                            <a:srgbClr val="000000"/>
                          </a:solidFill>
                          <a:latin typeface="宋体" pitchFamily="2" charset="-122"/>
                          <a:ea typeface="宋体" pitchFamily="2" charset="-122"/>
                        </a:rPr>
                        <a:t>   验证</a:t>
                      </a:r>
                      <a:r>
                        <a:rPr lang="zh-CN" altLang="en-US" sz="1400" b="0" i="0" u="none" strike="noStrike" dirty="0">
                          <a:solidFill>
                            <a:srgbClr val="000000"/>
                          </a:solidFill>
                          <a:latin typeface="宋体" pitchFamily="2" charset="-122"/>
                          <a:ea typeface="宋体" pitchFamily="2" charset="-122"/>
                        </a:rPr>
                        <a:t>服务装置</a:t>
                      </a:r>
                      <a:r>
                        <a:rPr lang="en-US" altLang="zh-CN" sz="1400" b="0" i="0" u="none" strike="noStrike" dirty="0">
                          <a:solidFill>
                            <a:srgbClr val="000000"/>
                          </a:solidFill>
                          <a:latin typeface="宋体" pitchFamily="2" charset="-122"/>
                          <a:ea typeface="宋体" pitchFamily="2" charset="-122"/>
                        </a:rPr>
                        <a:t>ID(SSID)</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altLang="zh-CN" sz="1400" b="0" i="0" u="none" strike="noStrike" dirty="0" smtClean="0">
                          <a:solidFill>
                            <a:srgbClr val="000000"/>
                          </a:solidFill>
                          <a:latin typeface="宋体" pitchFamily="2" charset="-122"/>
                          <a:ea typeface="宋体" pitchFamily="2" charset="-122"/>
                        </a:rPr>
                        <a:t>   64</a:t>
                      </a:r>
                      <a:r>
                        <a:rPr lang="zh-CN" altLang="en-US" sz="1400" b="0" i="0" u="none" strike="noStrike" dirty="0">
                          <a:solidFill>
                            <a:srgbClr val="000000"/>
                          </a:solidFill>
                          <a:latin typeface="宋体" pitchFamily="2" charset="-122"/>
                          <a:ea typeface="宋体" pitchFamily="2" charset="-122"/>
                        </a:rPr>
                        <a:t>位，</a:t>
                      </a:r>
                      <a:r>
                        <a:rPr lang="en-US" altLang="zh-CN" sz="1400" b="0" i="0" u="none" strike="noStrike" dirty="0">
                          <a:solidFill>
                            <a:srgbClr val="000000"/>
                          </a:solidFill>
                          <a:latin typeface="宋体" pitchFamily="2" charset="-122"/>
                          <a:ea typeface="宋体" pitchFamily="2" charset="-122"/>
                        </a:rPr>
                        <a:t>128</a:t>
                      </a:r>
                      <a:r>
                        <a:rPr lang="zh-CN" altLang="en-US" sz="1400" b="0" i="0" u="none" strike="noStrike" dirty="0">
                          <a:solidFill>
                            <a:srgbClr val="000000"/>
                          </a:solidFill>
                          <a:latin typeface="宋体" pitchFamily="2" charset="-122"/>
                          <a:ea typeface="宋体" pitchFamily="2" charset="-122"/>
                        </a:rPr>
                        <a:t>位</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en-US" altLang="zh-CN" sz="1400" b="0" i="0" u="none" strike="noStrike" dirty="0" smtClean="0">
                          <a:solidFill>
                            <a:srgbClr val="000000"/>
                          </a:solidFill>
                          <a:latin typeface="宋体" pitchFamily="2" charset="-122"/>
                          <a:ea typeface="宋体" pitchFamily="2" charset="-122"/>
                        </a:rPr>
                        <a:t>   128</a:t>
                      </a:r>
                      <a:r>
                        <a:rPr lang="zh-CN" altLang="en-US" sz="1400" b="0" i="0" u="none" strike="noStrike" dirty="0">
                          <a:solidFill>
                            <a:srgbClr val="000000"/>
                          </a:solidFill>
                          <a:latin typeface="宋体" pitchFamily="2" charset="-122"/>
                          <a:ea typeface="宋体" pitchFamily="2" charset="-122"/>
                        </a:rPr>
                        <a:t>位</a:t>
                      </a:r>
                      <a:r>
                        <a:rPr lang="en-US" sz="1400" b="0" i="0" u="none" strike="noStrike" dirty="0">
                          <a:solidFill>
                            <a:srgbClr val="000000"/>
                          </a:solidFill>
                          <a:latin typeface="宋体" pitchFamily="2" charset="-122"/>
                          <a:ea typeface="宋体" pitchFamily="2" charset="-122"/>
                        </a:rPr>
                        <a:t>AES</a:t>
                      </a:r>
                      <a:r>
                        <a:rPr lang="zh-CN" altLang="en-US" sz="1400" b="0" i="0" u="none" strike="noStrike" dirty="0">
                          <a:solidFill>
                            <a:srgbClr val="000000"/>
                          </a:solidFill>
                          <a:latin typeface="宋体" pitchFamily="2" charset="-122"/>
                          <a:ea typeface="宋体" pitchFamily="2" charset="-122"/>
                        </a:rPr>
                        <a:t>和应用层</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r h="311727">
                <a:tc>
                  <a:txBody>
                    <a:bodyPr/>
                    <a:lstStyle/>
                    <a:p>
                      <a:pPr algn="l" fontAlgn="ctr"/>
                      <a:r>
                        <a:rPr lang="zh-CN" altLang="en-US" sz="1400" b="0" i="0" u="none" strike="noStrike" dirty="0">
                          <a:solidFill>
                            <a:srgbClr val="000000"/>
                          </a:solidFill>
                          <a:latin typeface="宋体" pitchFamily="2" charset="-122"/>
                          <a:ea typeface="宋体" pitchFamily="2" charset="-122"/>
                        </a:rPr>
                        <a:t> </a:t>
                      </a:r>
                      <a:r>
                        <a:rPr lang="zh-CN" altLang="en-US" sz="1400" b="0" i="0" u="none" strike="noStrike" dirty="0" smtClean="0">
                          <a:solidFill>
                            <a:srgbClr val="000000"/>
                          </a:solidFill>
                          <a:latin typeface="宋体" pitchFamily="2" charset="-122"/>
                          <a:ea typeface="宋体" pitchFamily="2" charset="-122"/>
                        </a:rPr>
                        <a:t>  应用</a:t>
                      </a:r>
                      <a:endParaRPr lang="zh-CN" altLang="en-US" sz="1400" b="0" i="0" u="none" strike="noStrike" dirty="0">
                        <a:solidFill>
                          <a:srgbClr val="000000"/>
                        </a:solidFill>
                        <a:latin typeface="宋体" pitchFamily="2" charset="-122"/>
                        <a:ea typeface="宋体" pitchFamily="2" charset="-122"/>
                      </a:endParaRP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smtClean="0">
                          <a:solidFill>
                            <a:srgbClr val="000000"/>
                          </a:solidFill>
                          <a:latin typeface="宋体" pitchFamily="2" charset="-122"/>
                          <a:ea typeface="宋体" pitchFamily="2" charset="-122"/>
                        </a:rPr>
                        <a:t>   电脑</a:t>
                      </a:r>
                      <a:r>
                        <a:rPr lang="zh-CN" altLang="en-US" sz="1400" b="0" i="0" u="none" strike="noStrike" dirty="0">
                          <a:solidFill>
                            <a:srgbClr val="000000"/>
                          </a:solidFill>
                          <a:latin typeface="宋体" pitchFamily="2" charset="-122"/>
                          <a:ea typeface="宋体" pitchFamily="2" charset="-122"/>
                        </a:rPr>
                        <a:t>联网</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smtClean="0">
                          <a:solidFill>
                            <a:srgbClr val="000000"/>
                          </a:solidFill>
                          <a:latin typeface="宋体" pitchFamily="2" charset="-122"/>
                          <a:ea typeface="宋体" pitchFamily="2" charset="-122"/>
                        </a:rPr>
                        <a:t>   文件</a:t>
                      </a:r>
                      <a:r>
                        <a:rPr lang="zh-CN" altLang="en-US" sz="1400" b="0" i="0" u="none" strike="noStrike" dirty="0">
                          <a:solidFill>
                            <a:srgbClr val="000000"/>
                          </a:solidFill>
                          <a:latin typeface="宋体" pitchFamily="2" charset="-122"/>
                          <a:ea typeface="宋体" pitchFamily="2" charset="-122"/>
                        </a:rPr>
                        <a:t>传输</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ctr"/>
                      <a:r>
                        <a:rPr lang="zh-CN" altLang="en-US" sz="1400" b="0" i="0" u="none" strike="noStrike" dirty="0" smtClean="0">
                          <a:solidFill>
                            <a:srgbClr val="000000"/>
                          </a:solidFill>
                          <a:latin typeface="宋体" pitchFamily="2" charset="-122"/>
                          <a:ea typeface="宋体" pitchFamily="2" charset="-122"/>
                        </a:rPr>
                        <a:t>   传感</a:t>
                      </a:r>
                      <a:r>
                        <a:rPr lang="zh-CN" altLang="en-US" sz="1400" b="0" i="0" u="none" strike="noStrike" dirty="0">
                          <a:solidFill>
                            <a:srgbClr val="000000"/>
                          </a:solidFill>
                          <a:latin typeface="宋体" pitchFamily="2" charset="-122"/>
                          <a:ea typeface="宋体" pitchFamily="2" charset="-122"/>
                        </a:rPr>
                        <a:t>和控制</a:t>
                      </a:r>
                    </a:p>
                  </a:txBody>
                  <a:tcPr marL="9293" marR="9293" marT="929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95000"/>
                      </a:schemeClr>
                    </a:solidFill>
                  </a:tcPr>
                </a:tc>
              </a:tr>
            </a:tbl>
          </a:graphicData>
        </a:graphic>
      </p:graphicFrame>
      <p:sp>
        <p:nvSpPr>
          <p:cNvPr id="6"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spTree>
    <p:extLst>
      <p:ext uri="{BB962C8B-B14F-4D97-AF65-F5344CB8AC3E}">
        <p14:creationId xmlns:p14="http://schemas.microsoft.com/office/powerpoint/2010/main" val="17801674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30725"/>
          </a:xfrm>
        </p:spPr>
        <p:txBody>
          <a:bodyPr/>
          <a:lstStyle/>
          <a:p>
            <a:r>
              <a:rPr lang="en-US" altLang="zh-CN" b="1" dirty="0" err="1"/>
              <a:t>ZigBee</a:t>
            </a:r>
            <a:r>
              <a:rPr lang="zh-CN" altLang="en-US" b="1" dirty="0"/>
              <a:t>标准</a:t>
            </a:r>
            <a:r>
              <a:rPr lang="zh-CN" altLang="en-US" b="1" dirty="0" smtClean="0"/>
              <a:t>概述</a:t>
            </a:r>
            <a:endParaRPr lang="en-US" altLang="zh-CN" b="1" dirty="0" smtClean="0"/>
          </a:p>
          <a:p>
            <a:r>
              <a:rPr lang="en-US" altLang="zh-CN" dirty="0" err="1"/>
              <a:t>ZigBee</a:t>
            </a:r>
            <a:r>
              <a:rPr lang="zh-CN" altLang="zh-CN" dirty="0"/>
              <a:t>技术是一种近距离、低复杂度、低功耗、低速率、低成本的双向无线通讯技术。主要用于距离短、功耗低且传输速率不高的各种电子设备之间进行数据传输以及典型的有周期性数据、间歇性数据和低反应时间数据传输的应用。因此非常适用于家电和小型电子设备的无线控制指令传输。</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45</a:t>
            </a:fld>
            <a:endParaRPr lang="en-US" altLang="zh-CN" dirty="0"/>
          </a:p>
        </p:txBody>
      </p:sp>
      <p:sp>
        <p:nvSpPr>
          <p:cNvPr id="8"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spTree>
    <p:extLst>
      <p:ext uri="{BB962C8B-B14F-4D97-AF65-F5344CB8AC3E}">
        <p14:creationId xmlns:p14="http://schemas.microsoft.com/office/powerpoint/2010/main" val="216197566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30725"/>
          </a:xfrm>
        </p:spPr>
        <p:txBody>
          <a:bodyPr/>
          <a:lstStyle/>
          <a:p>
            <a:r>
              <a:rPr lang="en-US" altLang="zh-CN" b="1" dirty="0" err="1"/>
              <a:t>ZigBee</a:t>
            </a:r>
            <a:r>
              <a:rPr lang="zh-CN" altLang="en-US" b="1" dirty="0"/>
              <a:t>标准</a:t>
            </a:r>
            <a:r>
              <a:rPr lang="zh-CN" altLang="en-US" b="1" dirty="0" smtClean="0"/>
              <a:t>概述</a:t>
            </a:r>
            <a:endParaRPr lang="en-US" altLang="zh-CN" b="1" dirty="0" smtClean="0"/>
          </a:p>
          <a:p>
            <a:endParaRPr lang="en-US" altLang="zh-CN" b="1"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46</a:t>
            </a:fld>
            <a:endParaRPr lang="en-US" altLang="zh-CN" dirty="0"/>
          </a:p>
        </p:txBody>
      </p:sp>
      <p:sp>
        <p:nvSpPr>
          <p:cNvPr id="8"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smtClean="0"/>
              <a:t>2.3</a:t>
            </a:r>
            <a:r>
              <a:rPr lang="zh-CN" altLang="zh-CN" b="1" smtClean="0"/>
              <a:t>短距离无线通讯技术</a:t>
            </a:r>
            <a:endParaRPr lang="zh-CN" altLang="zh-CN"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276872"/>
            <a:ext cx="7392821"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19756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type="body" idx="1"/>
          </p:nvPr>
        </p:nvSpPr>
        <p:spPr>
          <a:xfrm>
            <a:off x="457200" y="1066800"/>
            <a:ext cx="8229600" cy="3276600"/>
          </a:xfrm>
        </p:spPr>
        <p:txBody>
          <a:bodyPr/>
          <a:lstStyle/>
          <a:p>
            <a:pPr eaLnBrk="1" hangingPunct="1">
              <a:defRPr/>
            </a:pPr>
            <a:r>
              <a:rPr lang="en-US" altLang="zh-CN" dirty="0" err="1" smtClean="0"/>
              <a:t>ZigBee</a:t>
            </a:r>
            <a:r>
              <a:rPr lang="zh-CN" altLang="en-US" dirty="0" smtClean="0"/>
              <a:t>名称</a:t>
            </a:r>
          </a:p>
          <a:p>
            <a:pPr eaLnBrk="1" hangingPunct="1">
              <a:buFont typeface="Wingdings" pitchFamily="2" charset="2"/>
              <a:buNone/>
              <a:defRPr/>
            </a:pPr>
            <a:r>
              <a:rPr lang="zh-CN" altLang="en-US" dirty="0" smtClean="0"/>
              <a:t>	这一名称来源于蜜蜂的八字舞，由于蜜蜂</a:t>
            </a:r>
            <a:r>
              <a:rPr lang="en-US" altLang="zh-CN" dirty="0" smtClean="0"/>
              <a:t>(bee)</a:t>
            </a:r>
            <a:r>
              <a:rPr lang="zh-CN" altLang="en-US" dirty="0" smtClean="0"/>
              <a:t>是靠飞翔和“嗡嗡”</a:t>
            </a:r>
            <a:r>
              <a:rPr lang="en-US" altLang="zh-CN" dirty="0" smtClean="0"/>
              <a:t>(</a:t>
            </a:r>
            <a:r>
              <a:rPr lang="en-US" altLang="zh-CN" dirty="0" err="1" smtClean="0"/>
              <a:t>zig</a:t>
            </a:r>
            <a:r>
              <a:rPr lang="en-US" altLang="zh-CN" dirty="0" smtClean="0"/>
              <a:t>)</a:t>
            </a:r>
            <a:r>
              <a:rPr lang="zh-CN" altLang="en-US" dirty="0" smtClean="0"/>
              <a:t>地抖动翅膀的“舞蹈”来与同伴传递花粉所在方位信息，也就是说蜜蜂依靠这样的方式构成了群体中的通信网络</a:t>
            </a:r>
            <a:endParaRPr lang="en-US" altLang="zh-CN" dirty="0" smtClean="0"/>
          </a:p>
          <a:p>
            <a:pPr eaLnBrk="1" hangingPunct="1">
              <a:defRPr/>
            </a:pPr>
            <a:r>
              <a:rPr lang="en-US" altLang="zh-CN" dirty="0" err="1" smtClean="0"/>
              <a:t>ZigBee</a:t>
            </a:r>
            <a:r>
              <a:rPr lang="zh-CN" altLang="en-US" dirty="0" smtClean="0"/>
              <a:t>是一种短距离、低功耗</a:t>
            </a:r>
            <a:r>
              <a:rPr lang="en-US" altLang="zh-CN" dirty="0" smtClean="0"/>
              <a:t>(</a:t>
            </a:r>
            <a:r>
              <a:rPr lang="zh-CN" altLang="en-US" dirty="0" smtClean="0">
                <a:latin typeface="+mn-ea"/>
              </a:rPr>
              <a:t>发射功率仅为</a:t>
            </a:r>
            <a:r>
              <a:rPr lang="en-US" altLang="zh-CN" dirty="0" smtClean="0">
                <a:latin typeface="+mn-ea"/>
              </a:rPr>
              <a:t>1mW,</a:t>
            </a:r>
            <a:r>
              <a:rPr lang="zh-CN" altLang="en-US" dirty="0" smtClean="0">
                <a:latin typeface="+mn-ea"/>
              </a:rPr>
              <a:t>而且采用了休眠模式</a:t>
            </a:r>
            <a:r>
              <a:rPr lang="en-US" altLang="zh-CN" dirty="0" smtClean="0"/>
              <a:t>)</a:t>
            </a:r>
            <a:r>
              <a:rPr lang="zh-CN" altLang="en-US" dirty="0" smtClean="0"/>
              <a:t>的无线网络技术，主要由</a:t>
            </a:r>
            <a:r>
              <a:rPr lang="en-US" altLang="zh-CN" dirty="0" err="1" smtClean="0"/>
              <a:t>ZigBee</a:t>
            </a:r>
            <a:r>
              <a:rPr lang="zh-CN" altLang="en-US" dirty="0" smtClean="0"/>
              <a:t>联盟制定，其底层是采用 </a:t>
            </a:r>
            <a:r>
              <a:rPr lang="en-US" altLang="zh-CN" dirty="0" smtClean="0"/>
              <a:t>IEEE 802.15.4 </a:t>
            </a:r>
            <a:r>
              <a:rPr lang="zh-CN" altLang="en-US" dirty="0" smtClean="0"/>
              <a:t>标准规范的</a:t>
            </a:r>
            <a:r>
              <a:rPr lang="en-US" altLang="zh-CN" dirty="0" smtClean="0"/>
              <a:t>MAC</a:t>
            </a:r>
            <a:r>
              <a:rPr lang="zh-CN" altLang="en-US" dirty="0" smtClean="0"/>
              <a:t>与</a:t>
            </a:r>
            <a:r>
              <a:rPr lang="en-US" altLang="zh-CN" dirty="0" smtClean="0"/>
              <a:t>PHY</a:t>
            </a:r>
            <a:r>
              <a:rPr lang="zh-CN" altLang="en-US" dirty="0" smtClean="0"/>
              <a:t>层</a:t>
            </a:r>
          </a:p>
        </p:txBody>
      </p:sp>
      <p:pic>
        <p:nvPicPr>
          <p:cNvPr id="7172" name="Picture 4" descr="final_logo0902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5486400"/>
            <a:ext cx="2722563"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spTree>
    <p:extLst>
      <p:ext uri="{BB962C8B-B14F-4D97-AF65-F5344CB8AC3E}">
        <p14:creationId xmlns:p14="http://schemas.microsoft.com/office/powerpoint/2010/main" val="325277191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1"/>
          </p:nvPr>
        </p:nvSpPr>
        <p:spPr>
          <a:xfrm>
            <a:off x="452437" y="1135062"/>
            <a:ext cx="8229600" cy="4530725"/>
          </a:xfrm>
        </p:spPr>
        <p:txBody>
          <a:bodyPr/>
          <a:lstStyle/>
          <a:p>
            <a:pPr eaLnBrk="1" hangingPunct="1"/>
            <a:r>
              <a:rPr lang="en-US" altLang="zh-CN" sz="2100" dirty="0" err="1" smtClean="0"/>
              <a:t>ZigBee</a:t>
            </a:r>
            <a:r>
              <a:rPr lang="zh-CN" altLang="en-US" sz="2100" dirty="0" smtClean="0"/>
              <a:t>联盟成立于</a:t>
            </a:r>
            <a:r>
              <a:rPr lang="en-US" altLang="zh-CN" sz="2100" dirty="0" smtClean="0"/>
              <a:t>2001</a:t>
            </a:r>
            <a:r>
              <a:rPr lang="zh-CN" altLang="en-US" sz="2100" dirty="0" smtClean="0"/>
              <a:t>年</a:t>
            </a:r>
            <a:r>
              <a:rPr lang="en-US" altLang="zh-CN" sz="2100" dirty="0" smtClean="0"/>
              <a:t>8</a:t>
            </a:r>
            <a:r>
              <a:rPr lang="zh-CN" altLang="en-US" sz="2100" dirty="0" smtClean="0"/>
              <a:t>月。</a:t>
            </a:r>
            <a:r>
              <a:rPr lang="en-US" altLang="zh-CN" sz="2100" dirty="0" smtClean="0"/>
              <a:t>2002</a:t>
            </a:r>
            <a:r>
              <a:rPr lang="zh-CN" altLang="en-US" sz="2100" dirty="0" smtClean="0"/>
              <a:t>年下半年，英国</a:t>
            </a:r>
            <a:r>
              <a:rPr lang="en-US" altLang="zh-CN" sz="2100" dirty="0" smtClean="0"/>
              <a:t>Invensys</a:t>
            </a:r>
            <a:r>
              <a:rPr lang="zh-CN" altLang="en-US" sz="2100" dirty="0" smtClean="0"/>
              <a:t>公司、日本三菱电气公司、美国摩托罗拉公司以及荷兰飞利浦半导体公司四大巨头共同宣布，它们将加盟“</a:t>
            </a:r>
            <a:r>
              <a:rPr lang="en-US" altLang="zh-CN" sz="2100" dirty="0" err="1" smtClean="0"/>
              <a:t>ZigBee</a:t>
            </a:r>
            <a:r>
              <a:rPr lang="en-US" altLang="zh-CN" sz="2100" dirty="0" smtClean="0"/>
              <a:t> </a:t>
            </a:r>
            <a:r>
              <a:rPr lang="zh-CN" altLang="en-US" sz="2100" dirty="0" smtClean="0"/>
              <a:t>联盟”，以研发名为“</a:t>
            </a:r>
            <a:r>
              <a:rPr lang="en-US" altLang="zh-CN" sz="2100" dirty="0" err="1" smtClean="0"/>
              <a:t>ZigBee</a:t>
            </a:r>
            <a:r>
              <a:rPr lang="en-US" altLang="zh-CN" sz="2100" dirty="0" smtClean="0"/>
              <a:t>”</a:t>
            </a:r>
            <a:r>
              <a:rPr lang="zh-CN" altLang="en-US" sz="2100" dirty="0" smtClean="0"/>
              <a:t>的下一代无线通信标准，这一事件成为该项技术发展过程中的里程碑。</a:t>
            </a:r>
          </a:p>
        </p:txBody>
      </p:sp>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2819400"/>
            <a:ext cx="19050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2971800"/>
            <a:ext cx="132397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2743200"/>
            <a:ext cx="1905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4724400"/>
            <a:ext cx="19050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2200" y="3657600"/>
            <a:ext cx="190500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200" y="3810000"/>
            <a:ext cx="1905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1400" y="3886200"/>
            <a:ext cx="1905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9600" y="4572000"/>
            <a:ext cx="19050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00400" y="5486400"/>
            <a:ext cx="27336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48000" y="4495800"/>
            <a:ext cx="334327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spTree>
    <p:extLst>
      <p:ext uri="{BB962C8B-B14F-4D97-AF65-F5344CB8AC3E}">
        <p14:creationId xmlns:p14="http://schemas.microsoft.com/office/powerpoint/2010/main" val="31564142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idx="1"/>
          </p:nvPr>
        </p:nvSpPr>
        <p:spPr>
          <a:xfrm>
            <a:off x="457200" y="914400"/>
            <a:ext cx="8229600" cy="3429000"/>
          </a:xfrm>
        </p:spPr>
        <p:txBody>
          <a:bodyPr/>
          <a:lstStyle/>
          <a:p>
            <a:pPr eaLnBrk="1" hangingPunct="1"/>
            <a:r>
              <a:rPr lang="zh-CN" altLang="en-US" sz="2400" smtClean="0"/>
              <a:t>目前全球有多家公司供应</a:t>
            </a:r>
            <a:r>
              <a:rPr lang="en-US" altLang="zh-CN" sz="2400" smtClean="0"/>
              <a:t>ZigBee</a:t>
            </a:r>
            <a:r>
              <a:rPr lang="zh-CN" altLang="en-US" sz="2400" smtClean="0"/>
              <a:t>芯片，附表说明：</a:t>
            </a:r>
            <a:endParaRPr lang="en-US" altLang="zh-CN" sz="2400" smtClean="0"/>
          </a:p>
          <a:p>
            <a:pPr eaLnBrk="1" hangingPunct="1"/>
            <a:endParaRPr lang="zh-CN" altLang="en-US" sz="2400" smtClean="0"/>
          </a:p>
        </p:txBody>
      </p:sp>
      <p:graphicFrame>
        <p:nvGraphicFramePr>
          <p:cNvPr id="4" name="Group 31"/>
          <p:cNvGraphicFramePr>
            <a:graphicFrameLocks/>
          </p:cNvGraphicFramePr>
          <p:nvPr/>
        </p:nvGraphicFramePr>
        <p:xfrm>
          <a:off x="685800" y="1590675"/>
          <a:ext cx="7772400" cy="3971954"/>
        </p:xfrm>
        <a:graphic>
          <a:graphicData uri="http://schemas.openxmlformats.org/drawingml/2006/table">
            <a:tbl>
              <a:tblPr/>
              <a:tblGrid>
                <a:gridCol w="2614433"/>
                <a:gridCol w="5157967"/>
              </a:tblGrid>
              <a:tr h="487652">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600" b="0" i="0" u="none" strike="noStrike" kern="1200" cap="none" normalizeH="0" baseline="0" dirty="0" smtClean="0">
                          <a:ln>
                            <a:noFill/>
                          </a:ln>
                          <a:solidFill>
                            <a:schemeClr val="tx1"/>
                          </a:solidFill>
                          <a:effectLst/>
                          <a:latin typeface="Arial" charset="0"/>
                          <a:ea typeface="宋体" pitchFamily="2" charset="-122"/>
                          <a:cs typeface="+mn-cs"/>
                        </a:rPr>
                        <a:t>公司</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zh-CN" altLang="en-US" sz="2600" b="0" i="0" u="none" strike="noStrike" kern="1200" cap="none" normalizeH="0" baseline="0" dirty="0" smtClean="0">
                          <a:ln>
                            <a:noFill/>
                          </a:ln>
                          <a:solidFill>
                            <a:schemeClr val="tx1"/>
                          </a:solidFill>
                          <a:effectLst/>
                          <a:latin typeface="Arial" charset="0"/>
                          <a:ea typeface="宋体" pitchFamily="2" charset="-122"/>
                          <a:cs typeface="+mn-cs"/>
                        </a:rPr>
                        <a:t>代表芯片</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29">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kern="1200" cap="none" normalizeH="0" baseline="0" dirty="0" smtClean="0">
                          <a:ln>
                            <a:noFill/>
                          </a:ln>
                          <a:solidFill>
                            <a:schemeClr val="tx1"/>
                          </a:solidFill>
                          <a:effectLst/>
                          <a:latin typeface="Arial" charset="0"/>
                          <a:ea typeface="宋体" pitchFamily="2" charset="-122"/>
                          <a:cs typeface="+mn-cs"/>
                        </a:rPr>
                        <a:t>TI</a:t>
                      </a:r>
                      <a:r>
                        <a:rPr kumimoji="0" lang="zh-CN" altLang="en-US" sz="2400" b="0" i="0" u="none" strike="noStrike" kern="1200" cap="none" normalizeH="0" baseline="0" dirty="0" smtClean="0">
                          <a:ln>
                            <a:noFill/>
                          </a:ln>
                          <a:solidFill>
                            <a:schemeClr val="tx1"/>
                          </a:solidFill>
                          <a:effectLst/>
                          <a:latin typeface="Arial" charset="0"/>
                          <a:ea typeface="宋体" pitchFamily="2" charset="-122"/>
                          <a:cs typeface="+mn-cs"/>
                        </a:rPr>
                        <a:t>（美国德州仪器）</a:t>
                      </a:r>
                      <a:endParaRPr kumimoji="0" lang="en-US" altLang="zh-CN" sz="2400" b="0" i="0" u="none" strike="noStrike" kern="1200" cap="none" normalizeH="0" baseline="0" dirty="0" smtClean="0">
                        <a:ln>
                          <a:noFill/>
                        </a:ln>
                        <a:solidFill>
                          <a:schemeClr val="tx1"/>
                        </a:solidFill>
                        <a:effectLst/>
                        <a:latin typeface="Arial" charset="0"/>
                        <a:ea typeface="宋体" pitchFamily="2" charset="-122"/>
                        <a:cs typeface="+mn-cs"/>
                      </a:endParaRP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kern="1200" cap="none" normalizeH="0" baseline="0" dirty="0" smtClean="0">
                          <a:ln>
                            <a:noFill/>
                          </a:ln>
                          <a:solidFill>
                            <a:schemeClr val="tx1"/>
                          </a:solidFill>
                          <a:effectLst/>
                          <a:latin typeface="Arial" charset="0"/>
                          <a:ea typeface="宋体" pitchFamily="2" charset="-122"/>
                          <a:cs typeface="+mn-cs"/>
                        </a:rPr>
                        <a:t>CC2420/CC2430/CC2431/CC2520/CC2480/CC2530</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898">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pitchFamily="2" charset="-122"/>
                        </a:rPr>
                        <a:t>Radio Pulse(</a:t>
                      </a:r>
                      <a:r>
                        <a:rPr kumimoji="0" lang="zh-CN" altLang="en-US" sz="2400" b="0" i="0" u="none" strike="noStrike" cap="none" normalizeH="0" baseline="0" dirty="0" smtClean="0">
                          <a:ln>
                            <a:noFill/>
                          </a:ln>
                          <a:solidFill>
                            <a:schemeClr val="tx1"/>
                          </a:solidFill>
                          <a:effectLst/>
                          <a:latin typeface="Arial" charset="0"/>
                          <a:ea typeface="宋体" pitchFamily="2" charset="-122"/>
                        </a:rPr>
                        <a:t>韩国</a:t>
                      </a:r>
                      <a:r>
                        <a:rPr kumimoji="0" lang="en-US" altLang="zh-CN" sz="2400" b="0" i="0" u="none" strike="noStrike" cap="none" normalizeH="0" baseline="0" dirty="0" smtClean="0">
                          <a:ln>
                            <a:noFill/>
                          </a:ln>
                          <a:solidFill>
                            <a:schemeClr val="tx1"/>
                          </a:solidFill>
                          <a:effectLst/>
                          <a:latin typeface="Arial" charset="0"/>
                          <a:ea typeface="宋体" pitchFamily="2" charset="-122"/>
                        </a:rPr>
                        <a:t>)</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pitchFamily="2" charset="-122"/>
                        </a:rPr>
                        <a:t>MANGO-MG2400/MG2450 </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172">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pitchFamily="2" charset="-122"/>
                        </a:rPr>
                        <a:t>Jennic(</a:t>
                      </a:r>
                      <a:r>
                        <a:rPr kumimoji="0" lang="zh-CN" altLang="en-US" sz="2400" b="0" i="0" u="none" strike="noStrike" cap="none" normalizeH="0" baseline="0" dirty="0" smtClean="0">
                          <a:ln>
                            <a:noFill/>
                          </a:ln>
                          <a:solidFill>
                            <a:schemeClr val="tx1"/>
                          </a:solidFill>
                          <a:effectLst/>
                          <a:latin typeface="Arial" charset="0"/>
                          <a:ea typeface="宋体" pitchFamily="2" charset="-122"/>
                        </a:rPr>
                        <a:t>英国捷力</a:t>
                      </a:r>
                      <a:r>
                        <a:rPr kumimoji="0" lang="en-US" altLang="zh-CN" sz="2400" b="0" i="0" u="none" strike="noStrike" cap="none" normalizeH="0" baseline="0" dirty="0" smtClean="0">
                          <a:ln>
                            <a:noFill/>
                          </a:ln>
                          <a:solidFill>
                            <a:schemeClr val="tx1"/>
                          </a:solidFill>
                          <a:effectLst/>
                          <a:latin typeface="Arial" charset="0"/>
                          <a:ea typeface="宋体" pitchFamily="2" charset="-122"/>
                        </a:rPr>
                        <a:t>)</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pitchFamily="2" charset="-122"/>
                        </a:rPr>
                        <a:t>JN5152</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29">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pitchFamily="2" charset="-122"/>
                        </a:rPr>
                        <a:t>Microchip(</a:t>
                      </a:r>
                      <a:r>
                        <a:rPr kumimoji="0" lang="zh-CN" altLang="en-US" sz="2400" b="0" i="0" u="none" strike="noStrike" kern="1200" cap="none" normalizeH="0" baseline="0" dirty="0" smtClean="0">
                          <a:ln>
                            <a:noFill/>
                          </a:ln>
                          <a:solidFill>
                            <a:schemeClr val="tx1"/>
                          </a:solidFill>
                          <a:effectLst/>
                          <a:latin typeface="Arial" charset="0"/>
                          <a:ea typeface="宋体" pitchFamily="2" charset="-122"/>
                          <a:cs typeface="+mn-cs"/>
                        </a:rPr>
                        <a:t>美国微芯半导体</a:t>
                      </a:r>
                      <a:r>
                        <a:rPr kumimoji="0" lang="en-US" altLang="zh-CN" sz="2400" b="0" i="0" u="none" strike="noStrike" kern="1200" cap="none" normalizeH="0" baseline="0" dirty="0" smtClean="0">
                          <a:ln>
                            <a:noFill/>
                          </a:ln>
                          <a:solidFill>
                            <a:schemeClr val="tx1"/>
                          </a:solidFill>
                          <a:effectLst/>
                          <a:latin typeface="Arial" charset="0"/>
                          <a:ea typeface="宋体" pitchFamily="2" charset="-122"/>
                          <a:cs typeface="+mn-cs"/>
                        </a:rPr>
                        <a:t>)</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pitchFamily="2" charset="-122"/>
                        </a:rPr>
                        <a:t>MRF24J40MA</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172">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pitchFamily="2" charset="-122"/>
                        </a:rPr>
                        <a:t>Freescale</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pitchFamily="2" charset="-122"/>
                        </a:rPr>
                        <a:t>Mc13191/192</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172">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pitchFamily="2" charset="-122"/>
                        </a:rPr>
                        <a:t>Atmel</a:t>
                      </a:r>
                    </a:p>
                  </a:txBody>
                  <a:tcPr marT="45708" marB="4570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5000"/>
                        <a:buFont typeface="Wingdings" pitchFamily="2" charset="2"/>
                        <a:buNone/>
                        <a:tabLst/>
                      </a:pPr>
                      <a:r>
                        <a:rPr kumimoji="0" lang="en-US" altLang="zh-CN" sz="2400" b="0" i="0" u="none" strike="noStrike" cap="none" normalizeH="0" baseline="0" dirty="0" smtClean="0">
                          <a:ln>
                            <a:noFill/>
                          </a:ln>
                          <a:solidFill>
                            <a:schemeClr val="tx1"/>
                          </a:solidFill>
                          <a:effectLst/>
                          <a:latin typeface="Arial" charset="0"/>
                          <a:ea typeface="宋体" pitchFamily="2" charset="-122"/>
                        </a:rPr>
                        <a:t>AT86RF212(900Mhz)</a:t>
                      </a:r>
                    </a:p>
                  </a:txBody>
                  <a:tcPr marT="45708" marB="4570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标题 1"/>
          <p:cNvSpPr txBox="1">
            <a:spLocks noGrp="1"/>
          </p:cNvSpPr>
          <p:nvPr>
            <p:ph type="title"/>
          </p:nvPr>
        </p:nvSpPr>
        <p:spPr>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spTree>
    <p:extLst>
      <p:ext uri="{BB962C8B-B14F-4D97-AF65-F5344CB8AC3E}">
        <p14:creationId xmlns:p14="http://schemas.microsoft.com/office/powerpoint/2010/main" val="26982470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RFID</a:t>
            </a:r>
            <a:r>
              <a:rPr lang="zh-CN" altLang="en-US" b="1" dirty="0"/>
              <a:t>技术</a:t>
            </a:r>
          </a:p>
        </p:txBody>
      </p:sp>
      <p:sp>
        <p:nvSpPr>
          <p:cNvPr id="3" name="内容占位符 2"/>
          <p:cNvSpPr>
            <a:spLocks noGrp="1"/>
          </p:cNvSpPr>
          <p:nvPr>
            <p:ph idx="1"/>
          </p:nvPr>
        </p:nvSpPr>
        <p:spPr>
          <a:xfrm>
            <a:off x="467544" y="1412776"/>
            <a:ext cx="8229600" cy="4530725"/>
          </a:xfrm>
        </p:spPr>
        <p:txBody>
          <a:bodyPr/>
          <a:lstStyle/>
          <a:p>
            <a:r>
              <a:rPr lang="en-US" altLang="zh-CN" sz="3200" b="1" dirty="0" smtClean="0"/>
              <a:t>RFID</a:t>
            </a:r>
            <a:r>
              <a:rPr lang="zh-CN" altLang="en-US" sz="3200" b="1" dirty="0" smtClean="0"/>
              <a:t>的组成：</a:t>
            </a:r>
            <a:endParaRPr lang="en-US" altLang="zh-CN" sz="3200" b="1" dirty="0" smtClean="0"/>
          </a:p>
          <a:p>
            <a:r>
              <a:rPr lang="zh-CN" altLang="zh-CN" dirty="0" smtClean="0"/>
              <a:t>电子标签</a:t>
            </a:r>
            <a:endParaRPr lang="en-US" altLang="zh-CN" dirty="0" smtClean="0"/>
          </a:p>
          <a:p>
            <a:r>
              <a:rPr lang="zh-CN" altLang="en-US" dirty="0" smtClean="0"/>
              <a:t>读写器</a:t>
            </a:r>
            <a:endParaRPr lang="en-US" altLang="zh-CN" dirty="0" smtClean="0"/>
          </a:p>
          <a:p>
            <a:r>
              <a:rPr lang="zh-CN" altLang="en-US" dirty="0"/>
              <a:t>天线</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5</a:t>
            </a:fld>
            <a:endParaRPr lang="en-US" altLang="zh-CN" dirty="0"/>
          </a:p>
        </p:txBody>
      </p:sp>
    </p:spTree>
    <p:extLst>
      <p:ext uri="{BB962C8B-B14F-4D97-AF65-F5344CB8AC3E}">
        <p14:creationId xmlns:p14="http://schemas.microsoft.com/office/powerpoint/2010/main" val="15164893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457200" y="1066800"/>
            <a:ext cx="8229600" cy="4876800"/>
          </a:xfrm>
        </p:spPr>
        <p:txBody>
          <a:bodyPr/>
          <a:lstStyle/>
          <a:p>
            <a:pPr eaLnBrk="1" hangingPunct="1">
              <a:lnSpc>
                <a:spcPct val="90000"/>
              </a:lnSpc>
            </a:pPr>
            <a:r>
              <a:rPr lang="zh-CN" altLang="en-US" sz="2800" smtClean="0"/>
              <a:t>低功耗 ，两支干电池可支持节点工作半年以上。</a:t>
            </a:r>
          </a:p>
          <a:p>
            <a:pPr eaLnBrk="1" hangingPunct="1">
              <a:lnSpc>
                <a:spcPct val="90000"/>
              </a:lnSpc>
              <a:buFont typeface="Wingdings" pitchFamily="2" charset="2"/>
              <a:buNone/>
            </a:pPr>
            <a:r>
              <a:rPr lang="zh-CN" altLang="en-US" sz="2800" smtClean="0"/>
              <a:t>    </a:t>
            </a:r>
            <a:r>
              <a:rPr lang="zh-CN" sz="2800" smtClean="0">
                <a:latin typeface="宋体" pitchFamily="2" charset="-122"/>
              </a:rPr>
              <a:t>这是</a:t>
            </a:r>
            <a:r>
              <a:rPr lang="zh-CN" altLang="zh-CN" sz="2800" smtClean="0">
                <a:latin typeface="宋体" pitchFamily="2" charset="-122"/>
              </a:rPr>
              <a:t>Zig</a:t>
            </a:r>
            <a:r>
              <a:rPr lang="en-US" altLang="zh-CN" sz="2800" smtClean="0">
                <a:latin typeface="宋体" pitchFamily="2" charset="-122"/>
              </a:rPr>
              <a:t>B</a:t>
            </a:r>
            <a:r>
              <a:rPr lang="zh-CN" altLang="zh-CN" sz="2800" smtClean="0">
                <a:latin typeface="宋体" pitchFamily="2" charset="-122"/>
              </a:rPr>
              <a:t>ee</a:t>
            </a:r>
            <a:r>
              <a:rPr lang="zh-CN" sz="2800" smtClean="0">
                <a:latin typeface="宋体" pitchFamily="2" charset="-122"/>
              </a:rPr>
              <a:t>的突出优势</a:t>
            </a:r>
            <a:r>
              <a:rPr lang="zh-CN" altLang="en-US" sz="2800" smtClean="0">
                <a:latin typeface="宋体" pitchFamily="2" charset="-122"/>
              </a:rPr>
              <a:t>（在传感控制领域）</a:t>
            </a:r>
            <a:r>
              <a:rPr lang="zh-CN" sz="2800" smtClean="0">
                <a:latin typeface="宋体" pitchFamily="2" charset="-122"/>
              </a:rPr>
              <a:t>。相比较</a:t>
            </a:r>
            <a:r>
              <a:rPr lang="zh-CN" altLang="zh-CN" sz="2800" smtClean="0">
                <a:latin typeface="宋体" pitchFamily="2" charset="-122"/>
              </a:rPr>
              <a:t>,</a:t>
            </a:r>
            <a:r>
              <a:rPr lang="zh-CN" sz="2800" smtClean="0">
                <a:latin typeface="宋体" pitchFamily="2" charset="-122"/>
              </a:rPr>
              <a:t>蓝牙能工作数周、</a:t>
            </a:r>
            <a:r>
              <a:rPr lang="zh-CN" altLang="zh-CN" sz="2800" smtClean="0">
                <a:latin typeface="宋体" pitchFamily="2" charset="-122"/>
              </a:rPr>
              <a:t>WiFi</a:t>
            </a:r>
            <a:r>
              <a:rPr lang="zh-CN" sz="2800" smtClean="0">
                <a:latin typeface="宋体" pitchFamily="2" charset="-122"/>
              </a:rPr>
              <a:t>可工作数小时。</a:t>
            </a:r>
            <a:endParaRPr lang="en-US" altLang="zh-CN" sz="2800" smtClean="0">
              <a:latin typeface="宋体" pitchFamily="2" charset="-122"/>
            </a:endParaRPr>
          </a:p>
          <a:p>
            <a:pPr eaLnBrk="1" hangingPunct="1">
              <a:lnSpc>
                <a:spcPct val="90000"/>
              </a:lnSpc>
              <a:buFont typeface="Wingdings" pitchFamily="2" charset="2"/>
              <a:buNone/>
            </a:pPr>
            <a:endParaRPr lang="zh-CN" altLang="en-US" sz="1000" smtClean="0"/>
          </a:p>
          <a:p>
            <a:pPr eaLnBrk="1" hangingPunct="1">
              <a:lnSpc>
                <a:spcPct val="90000"/>
              </a:lnSpc>
            </a:pPr>
            <a:r>
              <a:rPr lang="zh-CN" altLang="en-US" sz="2800" smtClean="0"/>
              <a:t>低速度，最高带宽</a:t>
            </a:r>
            <a:r>
              <a:rPr lang="en-US" altLang="zh-CN" sz="2800" smtClean="0"/>
              <a:t>250kbps@2.4G, 40kbps@915M,20kbps@868M. 2Mbps</a:t>
            </a:r>
            <a:r>
              <a:rPr lang="zh-CN" altLang="en-US" sz="2800" smtClean="0"/>
              <a:t>的规范目前也正在研究当中。</a:t>
            </a:r>
            <a:endParaRPr lang="en-US" altLang="zh-CN" sz="2800" smtClean="0"/>
          </a:p>
          <a:p>
            <a:pPr eaLnBrk="1" hangingPunct="1">
              <a:lnSpc>
                <a:spcPct val="90000"/>
              </a:lnSpc>
            </a:pPr>
            <a:endParaRPr lang="zh-CN" altLang="en-US" sz="1000" smtClean="0"/>
          </a:p>
          <a:p>
            <a:pPr eaLnBrk="1" hangingPunct="1">
              <a:lnSpc>
                <a:spcPct val="90000"/>
              </a:lnSpc>
            </a:pPr>
            <a:r>
              <a:rPr lang="zh-CN" altLang="en-US" sz="2800" smtClean="0"/>
              <a:t>近距离，一般通信距离在</a:t>
            </a:r>
            <a:r>
              <a:rPr lang="en-US" altLang="zh-CN" sz="2800" smtClean="0"/>
              <a:t>100m</a:t>
            </a:r>
            <a:r>
              <a:rPr lang="zh-CN" altLang="en-US" sz="2800" smtClean="0"/>
              <a:t>，目前增加</a:t>
            </a:r>
            <a:r>
              <a:rPr lang="en-US" altLang="zh-CN" sz="2800" smtClean="0"/>
              <a:t>RF</a:t>
            </a:r>
            <a:r>
              <a:rPr lang="zh-CN" altLang="en-US" sz="2800" smtClean="0"/>
              <a:t>发射功率后可以扩展到</a:t>
            </a:r>
            <a:r>
              <a:rPr lang="en-US" altLang="zh-CN" sz="2800" smtClean="0"/>
              <a:t>1km</a:t>
            </a:r>
            <a:r>
              <a:rPr lang="zh-CN" altLang="en-US" sz="2800" smtClean="0"/>
              <a:t>。</a:t>
            </a:r>
            <a:r>
              <a:rPr lang="zh-CN" sz="2800" smtClean="0"/>
              <a:t>这指的是相邻节点间的距离。如果通过路由和节点间通信的接力</a:t>
            </a:r>
            <a:r>
              <a:rPr lang="zh-CN" altLang="zh-CN" sz="2800" smtClean="0"/>
              <a:t>,</a:t>
            </a:r>
            <a:r>
              <a:rPr lang="zh-CN" sz="2800" smtClean="0"/>
              <a:t>传输距离将可以更远</a:t>
            </a:r>
            <a:r>
              <a:rPr lang="zh-CN" altLang="en-US" sz="2800" smtClean="0"/>
              <a:t>（理论上无限）</a:t>
            </a:r>
          </a:p>
          <a:p>
            <a:pPr eaLnBrk="1" hangingPunct="1">
              <a:lnSpc>
                <a:spcPct val="90000"/>
              </a:lnSpc>
            </a:pPr>
            <a:endParaRPr lang="en-US" altLang="zh-CN" sz="2400" smtClean="0"/>
          </a:p>
          <a:p>
            <a:pPr eaLnBrk="1" hangingPunct="1">
              <a:lnSpc>
                <a:spcPct val="90000"/>
              </a:lnSpc>
            </a:pPr>
            <a:endParaRPr lang="zh-CN" altLang="en-US" b="1" smtClean="0"/>
          </a:p>
        </p:txBody>
      </p:sp>
      <p:sp>
        <p:nvSpPr>
          <p:cNvPr id="4"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spTree>
    <p:extLst>
      <p:ext uri="{BB962C8B-B14F-4D97-AF65-F5344CB8AC3E}">
        <p14:creationId xmlns:p14="http://schemas.microsoft.com/office/powerpoint/2010/main" val="334935177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type="body" idx="1"/>
          </p:nvPr>
        </p:nvSpPr>
        <p:spPr>
          <a:xfrm>
            <a:off x="457200" y="1066800"/>
            <a:ext cx="8579296" cy="5181600"/>
          </a:xfrm>
        </p:spPr>
        <p:txBody>
          <a:bodyPr/>
          <a:lstStyle/>
          <a:p>
            <a:pPr eaLnBrk="1" hangingPunct="1">
              <a:lnSpc>
                <a:spcPct val="90000"/>
              </a:lnSpc>
            </a:pPr>
            <a:r>
              <a:rPr lang="zh-CN" altLang="en-US" sz="2400" dirty="0" smtClean="0"/>
              <a:t>高容量，结点的理论上限</a:t>
            </a:r>
            <a:r>
              <a:rPr lang="en-US" altLang="zh-CN" sz="2400" dirty="0" smtClean="0"/>
              <a:t>65535</a:t>
            </a:r>
            <a:r>
              <a:rPr lang="zh-CN" altLang="en-US" sz="2400" dirty="0" smtClean="0"/>
              <a:t>个，实际上用</a:t>
            </a:r>
            <a:r>
              <a:rPr lang="en-US" altLang="zh-CN" sz="2400" dirty="0" smtClean="0"/>
              <a:t>51</a:t>
            </a:r>
            <a:r>
              <a:rPr lang="zh-CN" altLang="en-US" sz="2400" dirty="0" smtClean="0"/>
              <a:t>核的</a:t>
            </a:r>
            <a:r>
              <a:rPr lang="en-US" altLang="zh-CN" sz="2400" dirty="0" err="1" smtClean="0"/>
              <a:t>soc</a:t>
            </a:r>
            <a:r>
              <a:rPr lang="zh-CN" altLang="en-US" sz="2400" dirty="0" smtClean="0"/>
              <a:t>能做到</a:t>
            </a:r>
            <a:r>
              <a:rPr lang="en-US" altLang="zh-CN" sz="2400" dirty="0" smtClean="0"/>
              <a:t>200</a:t>
            </a:r>
            <a:r>
              <a:rPr lang="zh-CN" altLang="en-US" sz="2400" dirty="0" smtClean="0"/>
              <a:t>个。</a:t>
            </a:r>
            <a:endParaRPr lang="zh-CN" altLang="en-US" sz="2400" dirty="0" smtClean="0"/>
          </a:p>
          <a:p>
            <a:pPr eaLnBrk="1" hangingPunct="1">
              <a:lnSpc>
                <a:spcPct val="90000"/>
              </a:lnSpc>
            </a:pPr>
            <a:r>
              <a:rPr lang="zh-CN" altLang="en-US" sz="2400" dirty="0" smtClean="0"/>
              <a:t>低延时，醒唤时间小于</a:t>
            </a:r>
            <a:r>
              <a:rPr lang="en-US" altLang="zh-CN" sz="2400" dirty="0" smtClean="0"/>
              <a:t>15ms</a:t>
            </a:r>
            <a:r>
              <a:rPr lang="zh-CN" altLang="en-US" sz="2400" dirty="0" smtClean="0"/>
              <a:t>，节点连接进入网络只需</a:t>
            </a:r>
            <a:r>
              <a:rPr lang="en-US" altLang="zh-CN" sz="2400" dirty="0" smtClean="0"/>
              <a:t>30 </a:t>
            </a:r>
            <a:r>
              <a:rPr lang="en-US" altLang="zh-CN" sz="2400" dirty="0" err="1" smtClean="0"/>
              <a:t>ms</a:t>
            </a:r>
            <a:r>
              <a:rPr lang="en-US" altLang="zh-CN" sz="2400" dirty="0" smtClean="0"/>
              <a:t> ,</a:t>
            </a:r>
            <a:r>
              <a:rPr lang="zh-CN" altLang="en-US" sz="2400" dirty="0" smtClean="0"/>
              <a:t>进一步节省了电能，相比较</a:t>
            </a:r>
            <a:r>
              <a:rPr lang="en-US" altLang="zh-CN" sz="2400" dirty="0" smtClean="0"/>
              <a:t>,</a:t>
            </a:r>
            <a:r>
              <a:rPr lang="zh-CN" altLang="en-US" sz="2400" dirty="0" smtClean="0"/>
              <a:t>蓝牙需要</a:t>
            </a:r>
            <a:r>
              <a:rPr lang="en-US" altLang="zh-CN" sz="2400" dirty="0" smtClean="0"/>
              <a:t>3</a:t>
            </a:r>
            <a:r>
              <a:rPr lang="zh-CN" altLang="en-US" sz="2400" dirty="0" smtClean="0"/>
              <a:t>～</a:t>
            </a:r>
            <a:r>
              <a:rPr lang="en-US" altLang="zh-CN" sz="2400" dirty="0" smtClean="0"/>
              <a:t>10 s</a:t>
            </a:r>
            <a:r>
              <a:rPr lang="zh-CN" altLang="en-US" sz="2400" dirty="0" smtClean="0"/>
              <a:t>、</a:t>
            </a:r>
            <a:r>
              <a:rPr lang="en-US" altLang="zh-CN" sz="2400" dirty="0" err="1" smtClean="0"/>
              <a:t>WiFi</a:t>
            </a:r>
            <a:r>
              <a:rPr lang="en-US" altLang="zh-CN" sz="2400" dirty="0" smtClean="0"/>
              <a:t> </a:t>
            </a:r>
            <a:r>
              <a:rPr lang="zh-CN" altLang="en-US" sz="2400" dirty="0" smtClean="0"/>
              <a:t>需要</a:t>
            </a:r>
            <a:r>
              <a:rPr lang="en-US" altLang="zh-CN" sz="2400" dirty="0" smtClean="0"/>
              <a:t>3 s</a:t>
            </a:r>
            <a:r>
              <a:rPr lang="zh-CN" altLang="en-US" sz="2400" dirty="0" smtClean="0"/>
              <a:t>。</a:t>
            </a:r>
          </a:p>
          <a:p>
            <a:pPr eaLnBrk="1" hangingPunct="1">
              <a:lnSpc>
                <a:spcPct val="90000"/>
              </a:lnSpc>
            </a:pPr>
            <a:r>
              <a:rPr lang="zh-CN" altLang="en-US" sz="2400" dirty="0" smtClean="0"/>
              <a:t>短时延，一般的通信延迟在</a:t>
            </a:r>
            <a:r>
              <a:rPr lang="en-US" altLang="zh-CN" sz="2400" dirty="0" err="1" smtClean="0"/>
              <a:t>ms</a:t>
            </a:r>
            <a:r>
              <a:rPr lang="zh-CN" altLang="en-US" sz="2400" dirty="0" smtClean="0"/>
              <a:t>级</a:t>
            </a:r>
            <a:endParaRPr lang="en-US" altLang="zh-CN" sz="2400" dirty="0" smtClean="0"/>
          </a:p>
          <a:p>
            <a:pPr eaLnBrk="1" hangingPunct="1"/>
            <a:r>
              <a:rPr lang="zh-CN" altLang="en-US" sz="2400" dirty="0" smtClean="0"/>
              <a:t>低成本，</a:t>
            </a:r>
            <a:r>
              <a:rPr lang="en-US" altLang="zh-CN" sz="2400" dirty="0" err="1" smtClean="0"/>
              <a:t>ZigBee</a:t>
            </a:r>
            <a:r>
              <a:rPr lang="zh-CN" altLang="en-US" sz="2400" dirty="0" smtClean="0"/>
              <a:t>芯片已经大幅降价通过大幅简化协议</a:t>
            </a:r>
            <a:r>
              <a:rPr lang="en-US" altLang="zh-CN" sz="2400" dirty="0" smtClean="0"/>
              <a:t>(</a:t>
            </a:r>
            <a:r>
              <a:rPr lang="zh-CN" altLang="en-US" sz="2400" dirty="0" smtClean="0"/>
              <a:t>不到蓝牙的</a:t>
            </a:r>
            <a:r>
              <a:rPr lang="en-US" altLang="zh-CN" sz="2400" dirty="0" smtClean="0"/>
              <a:t>1/10) ,</a:t>
            </a:r>
            <a:r>
              <a:rPr lang="zh-CN" altLang="en-US" sz="2400" dirty="0" smtClean="0"/>
              <a:t>降低了对通信控制器的要求</a:t>
            </a:r>
            <a:r>
              <a:rPr lang="en-US" altLang="zh-CN" sz="2400" dirty="0" smtClean="0"/>
              <a:t>,</a:t>
            </a:r>
            <a:r>
              <a:rPr lang="zh-CN" altLang="en-US" sz="2400" dirty="0" smtClean="0"/>
              <a:t>按预测分析</a:t>
            </a:r>
            <a:r>
              <a:rPr lang="en-US" altLang="zh-CN" sz="2400" dirty="0" smtClean="0"/>
              <a:t>,</a:t>
            </a:r>
            <a:r>
              <a:rPr lang="zh-CN" altLang="en-US" sz="2400" dirty="0" smtClean="0"/>
              <a:t>以</a:t>
            </a:r>
            <a:r>
              <a:rPr lang="en-US" altLang="zh-CN" sz="2400" dirty="0" smtClean="0"/>
              <a:t>8051</a:t>
            </a:r>
            <a:r>
              <a:rPr lang="zh-CN" altLang="en-US" sz="2400" dirty="0" smtClean="0"/>
              <a:t>的</a:t>
            </a:r>
            <a:r>
              <a:rPr lang="en-US" altLang="zh-CN" sz="2400" dirty="0" smtClean="0"/>
              <a:t>8</a:t>
            </a:r>
            <a:r>
              <a:rPr lang="zh-CN" altLang="en-US" sz="2400" dirty="0" smtClean="0"/>
              <a:t>位微控制器测算</a:t>
            </a:r>
            <a:r>
              <a:rPr lang="en-US" altLang="zh-CN" sz="2400" dirty="0" smtClean="0"/>
              <a:t>,</a:t>
            </a:r>
            <a:r>
              <a:rPr lang="zh-CN" altLang="en-US" sz="2400" dirty="0" smtClean="0"/>
              <a:t>全功能的主节点需要</a:t>
            </a:r>
            <a:r>
              <a:rPr lang="en-US" altLang="zh-CN" sz="2400" dirty="0" smtClean="0"/>
              <a:t>32KB</a:t>
            </a:r>
            <a:r>
              <a:rPr lang="zh-CN" altLang="en-US" sz="2400" dirty="0" smtClean="0"/>
              <a:t>代码</a:t>
            </a:r>
            <a:r>
              <a:rPr lang="en-US" altLang="zh-CN" sz="2400" dirty="0" smtClean="0"/>
              <a:t>,</a:t>
            </a:r>
            <a:r>
              <a:rPr lang="zh-CN" altLang="en-US" sz="2400" dirty="0" smtClean="0"/>
              <a:t>子功能节点少至</a:t>
            </a:r>
            <a:r>
              <a:rPr lang="en-US" altLang="zh-CN" sz="2400" dirty="0" smtClean="0"/>
              <a:t>4KB</a:t>
            </a:r>
            <a:r>
              <a:rPr lang="zh-CN" altLang="en-US" sz="2400" dirty="0" smtClean="0"/>
              <a:t>代码</a:t>
            </a:r>
            <a:r>
              <a:rPr lang="en-US" altLang="zh-CN" sz="2400" dirty="0" smtClean="0"/>
              <a:t>,</a:t>
            </a:r>
            <a:r>
              <a:rPr lang="zh-CN" altLang="en-US" sz="2400" dirty="0" smtClean="0"/>
              <a:t>而且</a:t>
            </a:r>
            <a:r>
              <a:rPr lang="en-US" altLang="zh-CN" sz="2400" dirty="0" err="1" smtClean="0"/>
              <a:t>Zigbee</a:t>
            </a:r>
            <a:r>
              <a:rPr lang="zh-CN" altLang="en-US" sz="2400" dirty="0" smtClean="0"/>
              <a:t>免协议专利费。每块芯片的价格大约为</a:t>
            </a:r>
            <a:r>
              <a:rPr lang="en-US" altLang="zh-CN" sz="2400" dirty="0" smtClean="0"/>
              <a:t>8</a:t>
            </a:r>
            <a:r>
              <a:rPr lang="zh-CN" altLang="en-US" sz="2400" dirty="0" smtClean="0"/>
              <a:t>美元。</a:t>
            </a:r>
          </a:p>
          <a:p>
            <a:pPr eaLnBrk="1" hangingPunct="1"/>
            <a:r>
              <a:rPr lang="zh-CN" altLang="en-US" sz="2400" dirty="0" smtClean="0"/>
              <a:t>高安全，</a:t>
            </a:r>
            <a:r>
              <a:rPr lang="en-US" altLang="zh-CN" sz="2400" dirty="0" smtClean="0"/>
              <a:t>AES-128</a:t>
            </a:r>
            <a:r>
              <a:rPr lang="zh-CN" altLang="en-US" sz="2400" dirty="0" smtClean="0"/>
              <a:t>加密（目前最好的文本加密算法之一）</a:t>
            </a:r>
          </a:p>
          <a:p>
            <a:pPr eaLnBrk="1" hangingPunct="1"/>
            <a:r>
              <a:rPr lang="zh-CN" altLang="en-US" sz="2400" dirty="0" smtClean="0"/>
              <a:t>免执照，</a:t>
            </a:r>
            <a:r>
              <a:rPr lang="en-US" altLang="zh-CN" sz="2400" dirty="0" smtClean="0"/>
              <a:t>2.4G</a:t>
            </a:r>
            <a:r>
              <a:rPr lang="zh-CN" altLang="en-US" sz="2400" dirty="0" smtClean="0"/>
              <a:t>全球</a:t>
            </a:r>
            <a:r>
              <a:rPr lang="en-US" altLang="zh-CN" sz="2400" dirty="0" smtClean="0"/>
              <a:t>ISM</a:t>
            </a:r>
            <a:r>
              <a:rPr lang="zh-CN" altLang="en-US" sz="2400" dirty="0" smtClean="0"/>
              <a:t>波段，</a:t>
            </a:r>
            <a:r>
              <a:rPr lang="en-US" altLang="zh-CN" sz="2400" dirty="0" smtClean="0"/>
              <a:t>915M</a:t>
            </a:r>
            <a:r>
              <a:rPr lang="zh-CN" altLang="en-US" sz="2400" dirty="0" smtClean="0"/>
              <a:t>（美国），</a:t>
            </a:r>
            <a:r>
              <a:rPr lang="en-US" altLang="zh-CN" sz="2400" dirty="0" smtClean="0"/>
              <a:t>868</a:t>
            </a:r>
            <a:r>
              <a:rPr lang="zh-CN" altLang="en-US" sz="2400" dirty="0" smtClean="0"/>
              <a:t>（欧洲）。</a:t>
            </a:r>
          </a:p>
          <a:p>
            <a:pPr eaLnBrk="1" hangingPunct="1">
              <a:lnSpc>
                <a:spcPct val="90000"/>
              </a:lnSpc>
            </a:pPr>
            <a:endParaRPr lang="zh-CN" altLang="en-US" sz="2400" dirty="0" smtClean="0"/>
          </a:p>
          <a:p>
            <a:pPr eaLnBrk="1" hangingPunct="1">
              <a:lnSpc>
                <a:spcPct val="90000"/>
              </a:lnSpc>
            </a:pPr>
            <a:endParaRPr lang="zh-CN" altLang="en-US" b="1" dirty="0" smtClean="0"/>
          </a:p>
        </p:txBody>
      </p:sp>
      <p:sp>
        <p:nvSpPr>
          <p:cNvPr id="4" name="标题 1"/>
          <p:cNvSpPr txBox="1">
            <a:spLocks/>
          </p:cNvSpPr>
          <p:nvPr/>
        </p:nvSpPr>
        <p:spPr>
          <a:xfrm>
            <a:off x="607616" y="260648"/>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spTree>
    <p:extLst>
      <p:ext uri="{BB962C8B-B14F-4D97-AF65-F5344CB8AC3E}">
        <p14:creationId xmlns:p14="http://schemas.microsoft.com/office/powerpoint/2010/main" val="407617501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idx="1"/>
          </p:nvPr>
        </p:nvSpPr>
        <p:spPr>
          <a:xfrm>
            <a:off x="476250" y="990600"/>
            <a:ext cx="8229600" cy="1143000"/>
          </a:xfrm>
        </p:spPr>
        <p:txBody>
          <a:bodyPr/>
          <a:lstStyle/>
          <a:p>
            <a:pPr eaLnBrk="1" hangingPunct="1"/>
            <a:r>
              <a:rPr lang="zh-CN" altLang="en-US" dirty="0" smtClean="0"/>
              <a:t>网络拓扑</a:t>
            </a:r>
          </a:p>
          <a:p>
            <a:pPr lvl="1" eaLnBrk="1" hangingPunct="1"/>
            <a:r>
              <a:rPr lang="en-US" altLang="zh-CN" sz="2400" dirty="0" err="1" smtClean="0"/>
              <a:t>ZigBee</a:t>
            </a:r>
            <a:r>
              <a:rPr lang="zh-CN" altLang="en-US" sz="2400" dirty="0" smtClean="0"/>
              <a:t>网络有三种组网方式，星型网、簇型网和网状网，其中只有路由节点与协调员节点才具有转发功能，也是由它们构建网络</a:t>
            </a:r>
            <a:r>
              <a:rPr lang="zh-CN" altLang="en-US" sz="2400" dirty="0" smtClean="0"/>
              <a:t>框架。</a:t>
            </a:r>
            <a:endParaRPr lang="zh-CN" altLang="en-US" sz="2400" dirty="0" smtClean="0"/>
          </a:p>
        </p:txBody>
      </p:sp>
      <p:pic>
        <p:nvPicPr>
          <p:cNvPr id="30724" name="Picture 4" descr="20070921121542635_1"/>
          <p:cNvPicPr>
            <a:picLocks noChangeAspect="1" noChangeArrowheads="1"/>
          </p:cNvPicPr>
          <p:nvPr/>
        </p:nvPicPr>
        <p:blipFill rotWithShape="1">
          <a:blip r:embed="rId3">
            <a:extLst>
              <a:ext uri="{28A0092B-C50C-407E-A947-70E740481C1C}">
                <a14:useLocalDpi xmlns:a14="http://schemas.microsoft.com/office/drawing/2010/main" val="0"/>
              </a:ext>
            </a:extLst>
          </a:blip>
          <a:srcRect l="-1779" t="11004"/>
          <a:stretch/>
        </p:blipFill>
        <p:spPr bwMode="auto">
          <a:xfrm>
            <a:off x="1059543" y="2888342"/>
            <a:ext cx="7328981" cy="3780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标题 1"/>
          <p:cNvSpPr txBox="1">
            <a:spLocks/>
          </p:cNvSpPr>
          <p:nvPr/>
        </p:nvSpPr>
        <p:spPr>
          <a:xfrm>
            <a:off x="476250" y="332656"/>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spTree>
    <p:extLst>
      <p:ext uri="{BB962C8B-B14F-4D97-AF65-F5344CB8AC3E}">
        <p14:creationId xmlns:p14="http://schemas.microsoft.com/office/powerpoint/2010/main" val="24589800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30725"/>
          </a:xfrm>
        </p:spPr>
        <p:txBody>
          <a:bodyPr/>
          <a:lstStyle/>
          <a:p>
            <a:r>
              <a:rPr lang="en-US" altLang="zh-CN" b="1" dirty="0" err="1" smtClean="0"/>
              <a:t>ZigBee</a:t>
            </a:r>
            <a:r>
              <a:rPr lang="zh-CN" altLang="en-US" b="1" dirty="0" smtClean="0"/>
              <a:t>协议栈</a:t>
            </a:r>
            <a:endParaRPr lang="en-US" altLang="zh-CN" b="1"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53</a:t>
            </a:fld>
            <a:endParaRPr lang="en-US" altLang="zh-CN" dirty="0"/>
          </a:p>
        </p:txBody>
      </p:sp>
      <p:sp>
        <p:nvSpPr>
          <p:cNvPr id="8"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smtClean="0"/>
              <a:t>2.3</a:t>
            </a:r>
            <a:r>
              <a:rPr lang="zh-CN" altLang="zh-CN" b="1" smtClean="0"/>
              <a:t>短距离无线通讯技术</a:t>
            </a:r>
            <a:endParaRPr lang="zh-CN" altLang="zh-CN" b="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060848"/>
            <a:ext cx="6567130" cy="345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915858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r>
              <a:rPr lang="en-US" altLang="zh-CN" b="1" dirty="0"/>
              <a:t>2.3</a:t>
            </a:r>
            <a:r>
              <a:rPr lang="zh-CN" altLang="zh-CN" b="1" dirty="0"/>
              <a:t>短距离无线通讯技术</a:t>
            </a:r>
          </a:p>
        </p:txBody>
      </p:sp>
      <p:sp>
        <p:nvSpPr>
          <p:cNvPr id="35843" name="内容占位符 2"/>
          <p:cNvSpPr>
            <a:spLocks noGrp="1"/>
          </p:cNvSpPr>
          <p:nvPr>
            <p:ph idx="1"/>
          </p:nvPr>
        </p:nvSpPr>
        <p:spPr>
          <a:xfrm>
            <a:off x="457200" y="990600"/>
            <a:ext cx="8229600" cy="2438400"/>
          </a:xfrm>
        </p:spPr>
        <p:txBody>
          <a:bodyPr/>
          <a:lstStyle/>
          <a:p>
            <a:pPr marL="269875" indent="-273050"/>
            <a:r>
              <a:rPr lang="en-US" altLang="zh-CN" smtClean="0"/>
              <a:t>NWK</a:t>
            </a:r>
            <a:r>
              <a:rPr lang="zh-CN" altLang="en-US" smtClean="0"/>
              <a:t>层是协议栈实现的核心层</a:t>
            </a:r>
          </a:p>
          <a:p>
            <a:pPr marL="269875" indent="-273050"/>
            <a:r>
              <a:rPr lang="zh-CN" altLang="en-US" smtClean="0"/>
              <a:t>负责</a:t>
            </a:r>
          </a:p>
          <a:p>
            <a:pPr marL="546100" lvl="1" indent="-273050"/>
            <a:r>
              <a:rPr lang="zh-CN" altLang="en-US" smtClean="0"/>
              <a:t>网络的建立</a:t>
            </a:r>
            <a:endParaRPr lang="en-US" altLang="zh-CN" smtClean="0"/>
          </a:p>
          <a:p>
            <a:pPr marL="546100" lvl="1" indent="-273050"/>
            <a:r>
              <a:rPr lang="zh-CN" altLang="en-US" smtClean="0"/>
              <a:t>设备的加入</a:t>
            </a:r>
          </a:p>
          <a:p>
            <a:pPr marL="546100" lvl="1" indent="-273050"/>
            <a:r>
              <a:rPr lang="zh-CN" altLang="en-US" smtClean="0"/>
              <a:t>路由搜索</a:t>
            </a:r>
            <a:endParaRPr lang="en-US" altLang="zh-CN" smtClean="0"/>
          </a:p>
          <a:p>
            <a:pPr marL="546100" lvl="1" indent="-273050"/>
            <a:r>
              <a:rPr lang="zh-CN" altLang="en-US" smtClean="0"/>
              <a:t>消息传递</a:t>
            </a:r>
          </a:p>
        </p:txBody>
      </p:sp>
      <p:sp>
        <p:nvSpPr>
          <p:cNvPr id="4" name="TextBox 3"/>
          <p:cNvSpPr txBox="1"/>
          <p:nvPr/>
        </p:nvSpPr>
        <p:spPr>
          <a:xfrm>
            <a:off x="779895" y="4221088"/>
            <a:ext cx="7543800" cy="1200150"/>
          </a:xfrm>
          <a:prstGeom prst="rect">
            <a:avLst/>
          </a:prstGeom>
          <a:solidFill>
            <a:schemeClr val="accent5"/>
          </a:solidFill>
          <a:ln w="6350">
            <a:solidFill>
              <a:schemeClr val="tx1"/>
            </a:solidFill>
          </a:ln>
        </p:spPr>
        <p:txBody>
          <a:bodyPr>
            <a:spAutoFit/>
          </a:bodyPr>
          <a:lstStyle/>
          <a:p>
            <a:pPr>
              <a:defRPr/>
            </a:pPr>
            <a:r>
              <a:rPr lang="zh-CN" altLang="en-US" sz="2400" dirty="0">
                <a:latin typeface="+mn-ea"/>
                <a:ea typeface="+mn-ea"/>
              </a:rPr>
              <a:t>这些功能将通过网络层数据服务访问点 </a:t>
            </a:r>
            <a:r>
              <a:rPr lang="en-US" altLang="zh-CN" sz="2400" dirty="0">
                <a:latin typeface="+mn-ea"/>
                <a:ea typeface="+mn-ea"/>
              </a:rPr>
              <a:t>NLDE-SAP</a:t>
            </a:r>
          </a:p>
          <a:p>
            <a:pPr>
              <a:defRPr/>
            </a:pPr>
            <a:r>
              <a:rPr lang="zh-CN" altLang="en-US" sz="2400" dirty="0">
                <a:latin typeface="+mn-ea"/>
                <a:ea typeface="+mn-ea"/>
              </a:rPr>
              <a:t>和网络层管理服务访问点 </a:t>
            </a:r>
            <a:r>
              <a:rPr lang="en-US" altLang="zh-CN" sz="2400" dirty="0">
                <a:latin typeface="+mn-ea"/>
                <a:ea typeface="+mn-ea"/>
              </a:rPr>
              <a:t>NLME-SAP </a:t>
            </a:r>
            <a:r>
              <a:rPr lang="zh-CN" altLang="en-US" sz="2400" dirty="0">
                <a:latin typeface="+mn-ea"/>
                <a:ea typeface="+mn-ea"/>
              </a:rPr>
              <a:t>向协议栈的应用层提供相应的服务。</a:t>
            </a:r>
          </a:p>
        </p:txBody>
      </p:sp>
    </p:spTree>
    <p:extLst>
      <p:ext uri="{BB962C8B-B14F-4D97-AF65-F5344CB8AC3E}">
        <p14:creationId xmlns:p14="http://schemas.microsoft.com/office/powerpoint/2010/main" val="14870901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r>
              <a:rPr lang="en-US" altLang="zh-CN" b="1" dirty="0"/>
              <a:t>2.3</a:t>
            </a:r>
            <a:r>
              <a:rPr lang="zh-CN" altLang="zh-CN" b="1" dirty="0"/>
              <a:t>短距离无线通讯技术</a:t>
            </a:r>
            <a:endParaRPr lang="zh-CN" altLang="en-US" dirty="0" smtClean="0"/>
          </a:p>
        </p:txBody>
      </p:sp>
      <p:sp>
        <p:nvSpPr>
          <p:cNvPr id="32771" name="内容占位符 2"/>
          <p:cNvSpPr>
            <a:spLocks noGrp="1"/>
          </p:cNvSpPr>
          <p:nvPr>
            <p:ph idx="1"/>
          </p:nvPr>
        </p:nvSpPr>
        <p:spPr>
          <a:xfrm>
            <a:off x="395536" y="1412776"/>
            <a:ext cx="8229600" cy="2971800"/>
          </a:xfrm>
        </p:spPr>
        <p:txBody>
          <a:bodyPr/>
          <a:lstStyle/>
          <a:p>
            <a:pPr marL="269875" indent="-273050"/>
            <a:r>
              <a:rPr lang="en-US" altLang="zh-CN" dirty="0" smtClean="0"/>
              <a:t>APL</a:t>
            </a:r>
            <a:r>
              <a:rPr lang="zh-CN" altLang="en-US" dirty="0" smtClean="0"/>
              <a:t>是整个协议栈的最高层，包含</a:t>
            </a:r>
            <a:endParaRPr lang="en-US" altLang="zh-CN" dirty="0" smtClean="0"/>
          </a:p>
          <a:p>
            <a:pPr marL="546100" lvl="1" indent="-273050"/>
            <a:r>
              <a:rPr lang="zh-CN" altLang="en-US" dirty="0" smtClean="0"/>
              <a:t>应用支持子层（</a:t>
            </a:r>
            <a:r>
              <a:rPr lang="en-US" altLang="zh-CN" dirty="0" err="1" smtClean="0"/>
              <a:t>applicationsupportsub</a:t>
            </a:r>
            <a:r>
              <a:rPr lang="en-US" altLang="zh-CN" dirty="0" smtClean="0"/>
              <a:t>-layer</a:t>
            </a:r>
            <a:r>
              <a:rPr lang="zh-CN" altLang="en-US" dirty="0" smtClean="0"/>
              <a:t>，</a:t>
            </a:r>
            <a:r>
              <a:rPr lang="en-US" altLang="zh-CN" dirty="0" smtClean="0"/>
              <a:t>APS</a:t>
            </a:r>
            <a:r>
              <a:rPr lang="zh-CN" altLang="en-US" dirty="0" smtClean="0"/>
              <a:t>）</a:t>
            </a:r>
            <a:endParaRPr lang="en-US" altLang="zh-CN" dirty="0" smtClean="0"/>
          </a:p>
          <a:p>
            <a:pPr marL="546100" lvl="1" indent="-273050"/>
            <a:r>
              <a:rPr lang="zh-CN" altLang="en-US" dirty="0" smtClean="0"/>
              <a:t> </a:t>
            </a:r>
            <a:r>
              <a:rPr lang="en-US" altLang="zh-CN" dirty="0" err="1" smtClean="0"/>
              <a:t>ZigBee</a:t>
            </a:r>
            <a:r>
              <a:rPr lang="en-US" altLang="zh-CN" dirty="0" smtClean="0"/>
              <a:t> </a:t>
            </a:r>
            <a:r>
              <a:rPr lang="zh-CN" altLang="en-US" dirty="0" smtClean="0"/>
              <a:t>设备对象（</a:t>
            </a:r>
            <a:r>
              <a:rPr lang="en-US" altLang="zh-CN" dirty="0" err="1" smtClean="0"/>
              <a:t>ZigBeeDeviceObject</a:t>
            </a:r>
            <a:r>
              <a:rPr lang="zh-CN" altLang="en-US" dirty="0" smtClean="0"/>
              <a:t>，</a:t>
            </a:r>
            <a:r>
              <a:rPr lang="en-US" altLang="zh-CN" dirty="0" smtClean="0"/>
              <a:t>ZDO</a:t>
            </a:r>
            <a:r>
              <a:rPr lang="zh-CN" altLang="en-US" dirty="0" smtClean="0"/>
              <a:t>）</a:t>
            </a:r>
            <a:endParaRPr lang="en-US" altLang="zh-CN" dirty="0" smtClean="0"/>
          </a:p>
          <a:p>
            <a:pPr marL="546100" lvl="1" indent="-273050"/>
            <a:r>
              <a:rPr lang="zh-CN" altLang="en-US" dirty="0" smtClean="0"/>
              <a:t>厂商自定义的应用对象。</a:t>
            </a:r>
          </a:p>
          <a:p>
            <a:pPr marL="269875" indent="-273050"/>
            <a:endParaRPr lang="zh-CN" altLang="en-US" dirty="0" smtClean="0"/>
          </a:p>
        </p:txBody>
      </p:sp>
    </p:spTree>
    <p:extLst>
      <p:ext uri="{BB962C8B-B14F-4D97-AF65-F5344CB8AC3E}">
        <p14:creationId xmlns:p14="http://schemas.microsoft.com/office/powerpoint/2010/main" val="628879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r>
              <a:rPr lang="en-US" altLang="zh-CN" b="1" dirty="0"/>
              <a:t>2.3</a:t>
            </a:r>
            <a:r>
              <a:rPr lang="zh-CN" altLang="zh-CN" b="1" dirty="0"/>
              <a:t>短距离无线通讯技术</a:t>
            </a:r>
            <a:r>
              <a:rPr lang="en-US" altLang="zh-CN" dirty="0" smtClean="0"/>
              <a:t/>
            </a:r>
            <a:br>
              <a:rPr lang="en-US" altLang="zh-CN" dirty="0" smtClean="0"/>
            </a:br>
            <a:endParaRPr lang="zh-CN" altLang="en-US" dirty="0" smtClean="0"/>
          </a:p>
        </p:txBody>
      </p:sp>
      <p:sp>
        <p:nvSpPr>
          <p:cNvPr id="33795" name="内容占位符 2"/>
          <p:cNvSpPr>
            <a:spLocks noGrp="1"/>
          </p:cNvSpPr>
          <p:nvPr>
            <p:ph idx="1"/>
          </p:nvPr>
        </p:nvSpPr>
        <p:spPr>
          <a:xfrm>
            <a:off x="467544" y="1052736"/>
            <a:ext cx="8568952" cy="4530725"/>
          </a:xfrm>
        </p:spPr>
        <p:txBody>
          <a:bodyPr/>
          <a:lstStyle/>
          <a:p>
            <a:pPr marL="269875" indent="-273050"/>
            <a:r>
              <a:rPr lang="zh-CN" altLang="en-US" dirty="0" smtClean="0"/>
              <a:t> </a:t>
            </a:r>
            <a:r>
              <a:rPr lang="en-US" altLang="zh-CN" dirty="0" smtClean="0"/>
              <a:t>APS</a:t>
            </a:r>
            <a:r>
              <a:rPr lang="zh-CN" altLang="en-US" dirty="0" smtClean="0"/>
              <a:t>提供了两个接口</a:t>
            </a:r>
          </a:p>
          <a:p>
            <a:pPr marL="546100" lvl="1" indent="-273050"/>
            <a:r>
              <a:rPr lang="zh-CN" altLang="en-US" dirty="0" smtClean="0"/>
              <a:t>应用支持子层数据实体服务访问点（</a:t>
            </a:r>
            <a:r>
              <a:rPr lang="en-US" altLang="zh-CN" dirty="0" smtClean="0"/>
              <a:t>APSDE-SAP)</a:t>
            </a:r>
          </a:p>
          <a:p>
            <a:pPr marL="546100" lvl="1" indent="-273050"/>
            <a:r>
              <a:rPr lang="zh-CN" altLang="en-US" dirty="0" smtClean="0"/>
              <a:t>应用支持子层管理实体服务访问点（</a:t>
            </a:r>
            <a:r>
              <a:rPr lang="en-US" altLang="zh-CN" dirty="0" smtClean="0"/>
              <a:t>APSME-SAP</a:t>
            </a:r>
            <a:r>
              <a:rPr lang="zh-CN" altLang="en-US" dirty="0" smtClean="0"/>
              <a:t>）</a:t>
            </a:r>
          </a:p>
          <a:p>
            <a:pPr marL="269875" indent="-273050"/>
            <a:r>
              <a:rPr lang="en-US" altLang="zh-CN" dirty="0" smtClean="0"/>
              <a:t>APS</a:t>
            </a:r>
            <a:r>
              <a:rPr lang="zh-CN" altLang="en-US" dirty="0" smtClean="0"/>
              <a:t>主要负责维护设备绑定表</a:t>
            </a:r>
            <a:endParaRPr lang="en-US" altLang="zh-CN" dirty="0" smtClean="0"/>
          </a:p>
          <a:p>
            <a:pPr marL="546100" lvl="1" indent="-273050"/>
            <a:r>
              <a:rPr lang="zh-CN" altLang="en-US" dirty="0" smtClean="0"/>
              <a:t>设备绑定表能够根据设备的服务和需求将两个设备进行匹配</a:t>
            </a:r>
            <a:endParaRPr lang="en-US" altLang="zh-CN" dirty="0" smtClean="0"/>
          </a:p>
          <a:p>
            <a:pPr marL="546100" lvl="1" indent="-273050"/>
            <a:r>
              <a:rPr lang="en-US" altLang="zh-CN" dirty="0" smtClean="0"/>
              <a:t>APS </a:t>
            </a:r>
            <a:r>
              <a:rPr lang="zh-CN" altLang="en-US" dirty="0" smtClean="0"/>
              <a:t>根据设备绑定表能够在被绑定在一起的设备之间进行消息传递。</a:t>
            </a:r>
          </a:p>
          <a:p>
            <a:pPr marL="269875" indent="-273050"/>
            <a:r>
              <a:rPr lang="zh-CN" altLang="en-US" dirty="0" smtClean="0"/>
              <a:t>分裂、重新组装和可靠数据传输</a:t>
            </a:r>
            <a:endParaRPr lang="en-US" altLang="zh-CN" dirty="0" smtClean="0"/>
          </a:p>
          <a:p>
            <a:pPr marL="269875" indent="-273050"/>
            <a:r>
              <a:rPr lang="zh-CN" altLang="en-US" dirty="0" smtClean="0"/>
              <a:t>地址映射来自于</a:t>
            </a:r>
            <a:r>
              <a:rPr lang="en-US" altLang="zh-CN" dirty="0" smtClean="0"/>
              <a:t>64</a:t>
            </a:r>
            <a:r>
              <a:rPr lang="zh-CN" altLang="en-US" dirty="0" smtClean="0"/>
              <a:t>位</a:t>
            </a:r>
            <a:r>
              <a:rPr lang="en-US" altLang="zh-CN" dirty="0" smtClean="0"/>
              <a:t>IEEE</a:t>
            </a:r>
            <a:r>
              <a:rPr lang="zh-CN" altLang="en-US" dirty="0" smtClean="0"/>
              <a:t>地址和</a:t>
            </a:r>
            <a:r>
              <a:rPr lang="en-US" altLang="zh-CN" dirty="0" smtClean="0"/>
              <a:t>16</a:t>
            </a:r>
            <a:r>
              <a:rPr lang="zh-CN" altLang="en-US" dirty="0" smtClean="0"/>
              <a:t>位网络地址</a:t>
            </a:r>
          </a:p>
          <a:p>
            <a:pPr marL="269875" indent="-273050"/>
            <a:endParaRPr lang="zh-CN" altLang="en-US" dirty="0" smtClean="0"/>
          </a:p>
          <a:p>
            <a:pPr marL="269875" indent="-273050"/>
            <a:endParaRPr lang="zh-CN" altLang="en-US" dirty="0" smtClean="0"/>
          </a:p>
          <a:p>
            <a:pPr marL="269875" indent="-273050">
              <a:buFont typeface="Wingdings" pitchFamily="2" charset="2"/>
              <a:buNone/>
            </a:pPr>
            <a:endParaRPr lang="en-US" altLang="zh-CN" dirty="0" smtClean="0"/>
          </a:p>
          <a:p>
            <a:pPr marL="269875" indent="-273050"/>
            <a:endParaRPr lang="zh-CN" altLang="en-US" dirty="0" smtClean="0"/>
          </a:p>
        </p:txBody>
      </p:sp>
    </p:spTree>
    <p:extLst>
      <p:ext uri="{BB962C8B-B14F-4D97-AF65-F5344CB8AC3E}">
        <p14:creationId xmlns:p14="http://schemas.microsoft.com/office/powerpoint/2010/main" val="4222282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30725"/>
          </a:xfrm>
        </p:spPr>
        <p:txBody>
          <a:bodyPr/>
          <a:lstStyle/>
          <a:p>
            <a:r>
              <a:rPr lang="en-US" altLang="zh-CN" b="1" dirty="0"/>
              <a:t>1 </a:t>
            </a:r>
            <a:r>
              <a:rPr lang="zh-CN" altLang="zh-CN" b="1" dirty="0"/>
              <a:t>数据传输技术在智能农业中的应用</a:t>
            </a:r>
            <a:endParaRPr lang="zh-CN" altLang="zh-CN" dirty="0"/>
          </a:p>
          <a:p>
            <a:endParaRPr lang="en-US" altLang="zh-CN" b="1"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57</a:t>
            </a:fld>
            <a:endParaRPr lang="en-US" altLang="zh-CN" dirty="0"/>
          </a:p>
        </p:txBody>
      </p:sp>
      <p:sp>
        <p:nvSpPr>
          <p:cNvPr id="8"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pic>
        <p:nvPicPr>
          <p:cNvPr id="9" name="图片 8" descr="智慧农业"/>
          <p:cNvPicPr/>
          <p:nvPr/>
        </p:nvPicPr>
        <p:blipFill>
          <a:blip r:embed="rId2" cstate="print"/>
          <a:srcRect/>
          <a:stretch>
            <a:fillRect/>
          </a:stretch>
        </p:blipFill>
        <p:spPr bwMode="auto">
          <a:xfrm>
            <a:off x="1187624" y="2237914"/>
            <a:ext cx="5688632" cy="3567350"/>
          </a:xfrm>
          <a:prstGeom prst="rect">
            <a:avLst/>
          </a:prstGeom>
          <a:noFill/>
          <a:ln w="9525">
            <a:noFill/>
            <a:miter lim="800000"/>
            <a:headEnd/>
            <a:tailEnd/>
          </a:ln>
        </p:spPr>
      </p:pic>
    </p:spTree>
    <p:extLst>
      <p:ext uri="{BB962C8B-B14F-4D97-AF65-F5344CB8AC3E}">
        <p14:creationId xmlns:p14="http://schemas.microsoft.com/office/powerpoint/2010/main" val="126915858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30725"/>
          </a:xfrm>
        </p:spPr>
        <p:txBody>
          <a:bodyPr/>
          <a:lstStyle/>
          <a:p>
            <a:r>
              <a:rPr lang="en-US" altLang="zh-CN" b="1" dirty="0"/>
              <a:t>2</a:t>
            </a:r>
            <a:r>
              <a:rPr lang="zh-CN" altLang="zh-CN" b="1" dirty="0"/>
              <a:t>数据传输技术在智能家居中的应用</a:t>
            </a:r>
            <a:endParaRPr lang="en-US" altLang="zh-CN" b="1"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58</a:t>
            </a:fld>
            <a:endParaRPr lang="en-US" altLang="zh-CN" dirty="0"/>
          </a:p>
        </p:txBody>
      </p:sp>
      <p:sp>
        <p:nvSpPr>
          <p:cNvPr id="8"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pic>
        <p:nvPicPr>
          <p:cNvPr id="10" name="图片 9"/>
          <p:cNvPicPr/>
          <p:nvPr/>
        </p:nvPicPr>
        <p:blipFill>
          <a:blip r:embed="rId2" cstate="print"/>
          <a:srcRect/>
          <a:stretch>
            <a:fillRect/>
          </a:stretch>
        </p:blipFill>
        <p:spPr bwMode="auto">
          <a:xfrm>
            <a:off x="1259632" y="2276872"/>
            <a:ext cx="5832648" cy="3744416"/>
          </a:xfrm>
          <a:prstGeom prst="rect">
            <a:avLst/>
          </a:prstGeom>
          <a:noFill/>
          <a:ln w="9525">
            <a:noFill/>
            <a:miter lim="800000"/>
            <a:headEnd/>
            <a:tailEnd/>
          </a:ln>
        </p:spPr>
      </p:pic>
    </p:spTree>
    <p:extLst>
      <p:ext uri="{BB962C8B-B14F-4D97-AF65-F5344CB8AC3E}">
        <p14:creationId xmlns:p14="http://schemas.microsoft.com/office/powerpoint/2010/main" val="163721096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30725"/>
          </a:xfrm>
        </p:spPr>
        <p:txBody>
          <a:bodyPr/>
          <a:lstStyle/>
          <a:p>
            <a:r>
              <a:rPr lang="en-US" altLang="zh-CN" b="1" dirty="0"/>
              <a:t>2</a:t>
            </a:r>
            <a:r>
              <a:rPr lang="zh-CN" altLang="zh-CN" b="1" dirty="0"/>
              <a:t>数据传输技术在智能家居中的应用</a:t>
            </a:r>
            <a:endParaRPr lang="en-US" altLang="zh-CN" b="1" dirty="0"/>
          </a:p>
          <a:p>
            <a:endParaRPr lang="en-US" altLang="zh-CN" b="1"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59</a:t>
            </a:fld>
            <a:endParaRPr lang="en-US" altLang="zh-CN" dirty="0"/>
          </a:p>
        </p:txBody>
      </p:sp>
      <p:sp>
        <p:nvSpPr>
          <p:cNvPr id="8" name="标题 1"/>
          <p:cNvSpPr txBox="1">
            <a:spLocks/>
          </p:cNvSpPr>
          <p:nvPr/>
        </p:nvSpPr>
        <p:spPr>
          <a:xfrm>
            <a:off x="60960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smtClean="0"/>
              <a:t>2.3</a:t>
            </a:r>
            <a:r>
              <a:rPr lang="zh-CN" altLang="zh-CN" b="1" dirty="0" smtClean="0"/>
              <a:t>短距离无线通讯技术</a:t>
            </a:r>
            <a:endParaRPr lang="zh-CN" altLang="zh-CN" b="1" dirty="0"/>
          </a:p>
        </p:txBody>
      </p:sp>
      <p:pic>
        <p:nvPicPr>
          <p:cNvPr id="10" name="图片 9"/>
          <p:cNvPicPr/>
          <p:nvPr/>
        </p:nvPicPr>
        <p:blipFill>
          <a:blip r:embed="rId2" cstate="print"/>
          <a:srcRect/>
          <a:stretch>
            <a:fillRect/>
          </a:stretch>
        </p:blipFill>
        <p:spPr bwMode="auto">
          <a:xfrm>
            <a:off x="1187624" y="2204864"/>
            <a:ext cx="5040560" cy="3869690"/>
          </a:xfrm>
          <a:prstGeom prst="rect">
            <a:avLst/>
          </a:prstGeom>
          <a:noFill/>
          <a:ln w="9525">
            <a:noFill/>
            <a:miter lim="800000"/>
            <a:headEnd/>
            <a:tailEnd/>
          </a:ln>
        </p:spPr>
      </p:pic>
    </p:spTree>
    <p:extLst>
      <p:ext uri="{BB962C8B-B14F-4D97-AF65-F5344CB8AC3E}">
        <p14:creationId xmlns:p14="http://schemas.microsoft.com/office/powerpoint/2010/main" val="16372109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RFID</a:t>
            </a:r>
            <a:r>
              <a:rPr lang="zh-CN" altLang="en-US" b="1" dirty="0"/>
              <a:t>技术</a:t>
            </a:r>
          </a:p>
        </p:txBody>
      </p:sp>
      <p:sp>
        <p:nvSpPr>
          <p:cNvPr id="3" name="内容占位符 2"/>
          <p:cNvSpPr>
            <a:spLocks noGrp="1"/>
          </p:cNvSpPr>
          <p:nvPr>
            <p:ph idx="1"/>
          </p:nvPr>
        </p:nvSpPr>
        <p:spPr>
          <a:xfrm>
            <a:off x="457199" y="1381035"/>
            <a:ext cx="8229600" cy="4530725"/>
          </a:xfrm>
        </p:spPr>
        <p:txBody>
          <a:bodyPr/>
          <a:lstStyle/>
          <a:p>
            <a:r>
              <a:rPr lang="en-US" altLang="zh-CN" b="1" dirty="0"/>
              <a:t>1.</a:t>
            </a:r>
            <a:r>
              <a:rPr lang="zh-CN" altLang="zh-CN" b="1" dirty="0"/>
              <a:t>电子标签简介</a:t>
            </a:r>
            <a:endParaRPr lang="zh-CN" altLang="zh-CN" dirty="0"/>
          </a:p>
          <a:p>
            <a:r>
              <a:rPr lang="zh-CN" altLang="zh-CN" dirty="0"/>
              <a:t>电子标签由耦合元件及芯片组成，每个标签具有唯一的电子编码，附着在物体上标识目标对象；每个标签都有一个全球唯一的</a:t>
            </a:r>
            <a:r>
              <a:rPr lang="en-US" altLang="zh-CN" dirty="0"/>
              <a:t>ID</a:t>
            </a:r>
            <a:r>
              <a:rPr lang="zh-CN" altLang="zh-CN" dirty="0"/>
              <a:t>号码</a:t>
            </a:r>
            <a:r>
              <a:rPr lang="en-US" altLang="zh-CN" dirty="0"/>
              <a:t>——UID</a:t>
            </a:r>
            <a:r>
              <a:rPr lang="zh-CN" altLang="zh-CN" dirty="0"/>
              <a:t>，</a:t>
            </a:r>
            <a:r>
              <a:rPr lang="en-US" altLang="zh-CN" dirty="0"/>
              <a:t>UID</a:t>
            </a:r>
            <a:r>
              <a:rPr lang="zh-CN" altLang="zh-CN" dirty="0"/>
              <a:t>是在制作芯片时放在</a:t>
            </a:r>
            <a:r>
              <a:rPr lang="en-US" altLang="zh-CN" dirty="0"/>
              <a:t>ROM</a:t>
            </a:r>
            <a:r>
              <a:rPr lang="zh-CN" altLang="zh-CN" dirty="0"/>
              <a:t>中的，无法修改。用户数据区</a:t>
            </a:r>
            <a:r>
              <a:rPr lang="en-US" altLang="zh-CN" dirty="0"/>
              <a:t>(DATA)</a:t>
            </a:r>
            <a:r>
              <a:rPr lang="zh-CN" altLang="zh-CN" dirty="0"/>
              <a:t>是供用户存放数据的，可以进行读写、覆盖、增加的操作。</a:t>
            </a:r>
            <a:endParaRPr lang="zh-CN" altLang="en-US"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6</a:t>
            </a:fld>
            <a:endParaRPr lang="en-US" altLang="zh-CN" dirty="0"/>
          </a:p>
        </p:txBody>
      </p:sp>
    </p:spTree>
    <p:extLst>
      <p:ext uri="{BB962C8B-B14F-4D97-AF65-F5344CB8AC3E}">
        <p14:creationId xmlns:p14="http://schemas.microsoft.com/office/powerpoint/2010/main" val="215137905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30725"/>
          </a:xfrm>
        </p:spPr>
        <p:txBody>
          <a:bodyPr/>
          <a:lstStyle/>
          <a:p>
            <a:r>
              <a:rPr lang="en-US" altLang="zh-CN" b="1" dirty="0" smtClean="0"/>
              <a:t>ARM</a:t>
            </a:r>
            <a:r>
              <a:rPr lang="zh-CN" altLang="zh-CN" b="1" dirty="0"/>
              <a:t>技术简介</a:t>
            </a:r>
          </a:p>
          <a:p>
            <a:r>
              <a:rPr lang="en-US" altLang="zh-CN" dirty="0"/>
              <a:t>ARM</a:t>
            </a:r>
            <a:r>
              <a:rPr lang="zh-CN" altLang="zh-CN" dirty="0"/>
              <a:t>（</a:t>
            </a:r>
            <a:r>
              <a:rPr lang="en-US" altLang="zh-CN" dirty="0"/>
              <a:t>Advanced RISC Machines</a:t>
            </a:r>
            <a:r>
              <a:rPr lang="zh-CN" altLang="zh-CN" dirty="0"/>
              <a:t>），既可以认为是一个公司的名字，也可以认为是对一类微处理器的通称，还可以认为是一种技术的名字。</a:t>
            </a:r>
          </a:p>
          <a:p>
            <a:endParaRPr lang="en-US" altLang="zh-CN" b="1"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60</a:t>
            </a:fld>
            <a:endParaRPr lang="en-US" altLang="zh-CN" dirty="0"/>
          </a:p>
        </p:txBody>
      </p:sp>
      <p:sp>
        <p:nvSpPr>
          <p:cNvPr id="8" name="标题 1"/>
          <p:cNvSpPr txBox="1">
            <a:spLocks/>
          </p:cNvSpPr>
          <p:nvPr/>
        </p:nvSpPr>
        <p:spPr>
          <a:xfrm>
            <a:off x="58296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a:t>2.4 ARM</a:t>
            </a:r>
            <a:r>
              <a:rPr lang="zh-CN" altLang="zh-CN" b="1" dirty="0"/>
              <a:t>微处理器</a:t>
            </a:r>
          </a:p>
        </p:txBody>
      </p:sp>
    </p:spTree>
    <p:extLst>
      <p:ext uri="{BB962C8B-B14F-4D97-AF65-F5344CB8AC3E}">
        <p14:creationId xmlns:p14="http://schemas.microsoft.com/office/powerpoint/2010/main" val="163721096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530725"/>
          </a:xfrm>
        </p:spPr>
        <p:txBody>
          <a:bodyPr/>
          <a:lstStyle/>
          <a:p>
            <a:r>
              <a:rPr lang="en-US" altLang="zh-CN" b="1" dirty="0"/>
              <a:t>1.ARM</a:t>
            </a:r>
            <a:r>
              <a:rPr lang="zh-CN" altLang="zh-CN" b="1" dirty="0"/>
              <a:t>微处理器的应用领域</a:t>
            </a:r>
            <a:endParaRPr lang="zh-CN" altLang="zh-CN" dirty="0"/>
          </a:p>
          <a:p>
            <a:r>
              <a:rPr lang="zh-CN" altLang="zh-CN" dirty="0"/>
              <a:t>到目前为止，</a:t>
            </a:r>
            <a:r>
              <a:rPr lang="en-US" altLang="zh-CN" dirty="0"/>
              <a:t>ARM</a:t>
            </a:r>
            <a:r>
              <a:rPr lang="zh-CN" altLang="zh-CN" dirty="0"/>
              <a:t>微处理器及技术的应用几乎已经深入到各个领域：</a:t>
            </a:r>
          </a:p>
          <a:p>
            <a:r>
              <a:rPr lang="en-US" altLang="zh-CN" dirty="0"/>
              <a:t> </a:t>
            </a:r>
            <a:r>
              <a:rPr lang="zh-CN" altLang="zh-CN" dirty="0"/>
              <a:t>（</a:t>
            </a:r>
            <a:r>
              <a:rPr lang="en-US" altLang="zh-CN" dirty="0"/>
              <a:t>1</a:t>
            </a:r>
            <a:r>
              <a:rPr lang="zh-CN" altLang="zh-CN" dirty="0"/>
              <a:t>）工业控制领域</a:t>
            </a:r>
            <a:r>
              <a:rPr lang="zh-CN" altLang="zh-CN" dirty="0" smtClean="0"/>
              <a:t>：</a:t>
            </a:r>
            <a:endParaRPr lang="en-US" altLang="zh-CN" dirty="0" smtClean="0"/>
          </a:p>
          <a:p>
            <a:r>
              <a:rPr lang="zh-CN" altLang="zh-CN" dirty="0" smtClean="0"/>
              <a:t>（</a:t>
            </a:r>
            <a:r>
              <a:rPr lang="en-US" altLang="zh-CN" dirty="0"/>
              <a:t>2</a:t>
            </a:r>
            <a:r>
              <a:rPr lang="zh-CN" altLang="zh-CN" dirty="0"/>
              <a:t>）无线通讯</a:t>
            </a:r>
            <a:r>
              <a:rPr lang="zh-CN" altLang="zh-CN" dirty="0" smtClean="0"/>
              <a:t>领域</a:t>
            </a:r>
            <a:endParaRPr lang="en-US" altLang="zh-CN" dirty="0" smtClean="0"/>
          </a:p>
          <a:p>
            <a:r>
              <a:rPr lang="zh-CN" altLang="zh-CN" dirty="0" smtClean="0"/>
              <a:t>（</a:t>
            </a:r>
            <a:r>
              <a:rPr lang="en-US" altLang="zh-CN" dirty="0"/>
              <a:t>3</a:t>
            </a:r>
            <a:r>
              <a:rPr lang="zh-CN" altLang="zh-CN" dirty="0"/>
              <a:t>）网络</a:t>
            </a:r>
            <a:r>
              <a:rPr lang="zh-CN" altLang="zh-CN" dirty="0" smtClean="0"/>
              <a:t>应用</a:t>
            </a:r>
            <a:endParaRPr lang="en-US" altLang="zh-CN" dirty="0" smtClean="0"/>
          </a:p>
          <a:p>
            <a:r>
              <a:rPr lang="zh-CN" altLang="zh-CN" dirty="0" smtClean="0"/>
              <a:t>（</a:t>
            </a:r>
            <a:r>
              <a:rPr lang="en-US" altLang="zh-CN" dirty="0"/>
              <a:t>4</a:t>
            </a:r>
            <a:r>
              <a:rPr lang="zh-CN" altLang="zh-CN" dirty="0"/>
              <a:t>）消费类电子</a:t>
            </a:r>
            <a:r>
              <a:rPr lang="zh-CN" altLang="zh-CN" dirty="0" smtClean="0"/>
              <a:t>产品</a:t>
            </a:r>
            <a:endParaRPr lang="en-US" altLang="zh-CN" dirty="0" smtClean="0"/>
          </a:p>
          <a:p>
            <a:r>
              <a:rPr lang="zh-CN" altLang="zh-CN" dirty="0" smtClean="0"/>
              <a:t>（</a:t>
            </a:r>
            <a:r>
              <a:rPr lang="en-US" altLang="zh-CN" dirty="0"/>
              <a:t>5</a:t>
            </a:r>
            <a:r>
              <a:rPr lang="zh-CN" altLang="zh-CN" dirty="0"/>
              <a:t>）成像和安全</a:t>
            </a:r>
            <a:r>
              <a:rPr lang="zh-CN" altLang="zh-CN" dirty="0" smtClean="0"/>
              <a:t>产品</a:t>
            </a:r>
            <a:endParaRPr lang="en-US" altLang="zh-CN" b="1"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61</a:t>
            </a:fld>
            <a:endParaRPr lang="en-US" altLang="zh-CN" dirty="0"/>
          </a:p>
        </p:txBody>
      </p:sp>
      <p:sp>
        <p:nvSpPr>
          <p:cNvPr id="8" name="标题 1"/>
          <p:cNvSpPr txBox="1">
            <a:spLocks/>
          </p:cNvSpPr>
          <p:nvPr/>
        </p:nvSpPr>
        <p:spPr>
          <a:xfrm>
            <a:off x="58296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a:t>2.4 ARM</a:t>
            </a:r>
            <a:r>
              <a:rPr lang="zh-CN" altLang="zh-CN" b="1" dirty="0"/>
              <a:t>微处理器</a:t>
            </a:r>
          </a:p>
        </p:txBody>
      </p:sp>
    </p:spTree>
    <p:extLst>
      <p:ext uri="{BB962C8B-B14F-4D97-AF65-F5344CB8AC3E}">
        <p14:creationId xmlns:p14="http://schemas.microsoft.com/office/powerpoint/2010/main" val="317667689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676456" cy="4530725"/>
          </a:xfrm>
        </p:spPr>
        <p:txBody>
          <a:bodyPr/>
          <a:lstStyle/>
          <a:p>
            <a:r>
              <a:rPr lang="en-US" altLang="zh-CN" b="1" dirty="0"/>
              <a:t>ARM</a:t>
            </a:r>
            <a:r>
              <a:rPr lang="zh-CN" altLang="zh-CN" b="1" dirty="0"/>
              <a:t>微处理器的</a:t>
            </a:r>
            <a:r>
              <a:rPr lang="zh-CN" altLang="zh-CN" b="1" dirty="0" smtClean="0"/>
              <a:t>特点</a:t>
            </a:r>
            <a:endParaRPr lang="en-US" altLang="zh-CN" b="1" dirty="0" smtClean="0"/>
          </a:p>
          <a:p>
            <a:r>
              <a:rPr lang="zh-CN" altLang="zh-CN" sz="2800" dirty="0"/>
              <a:t>采用</a:t>
            </a:r>
            <a:r>
              <a:rPr lang="en-US" altLang="zh-CN" sz="2800" dirty="0"/>
              <a:t>RISC</a:t>
            </a:r>
            <a:r>
              <a:rPr lang="zh-CN" altLang="zh-CN" sz="2800" dirty="0"/>
              <a:t>架构的</a:t>
            </a:r>
            <a:r>
              <a:rPr lang="en-US" altLang="zh-CN" sz="2800" dirty="0"/>
              <a:t>ARM</a:t>
            </a:r>
            <a:r>
              <a:rPr lang="zh-CN" altLang="zh-CN" sz="2800" dirty="0"/>
              <a:t>微处理器一般</a:t>
            </a:r>
            <a:r>
              <a:rPr lang="zh-CN" altLang="zh-CN" sz="2800" dirty="0" smtClean="0"/>
              <a:t>具有特点</a:t>
            </a:r>
            <a:r>
              <a:rPr lang="zh-CN" altLang="zh-CN" sz="2800" dirty="0"/>
              <a:t>：</a:t>
            </a:r>
          </a:p>
          <a:p>
            <a:r>
              <a:rPr lang="zh-CN" altLang="zh-CN" sz="2800" dirty="0"/>
              <a:t>（</a:t>
            </a:r>
            <a:r>
              <a:rPr lang="en-US" altLang="zh-CN" sz="2800" dirty="0"/>
              <a:t>1</a:t>
            </a:r>
            <a:r>
              <a:rPr lang="zh-CN" altLang="zh-CN" sz="2800" dirty="0"/>
              <a:t>）体积小、低功耗、低成本、高性能；</a:t>
            </a:r>
          </a:p>
          <a:p>
            <a:r>
              <a:rPr lang="zh-CN" altLang="zh-CN" sz="2800" dirty="0"/>
              <a:t>（</a:t>
            </a:r>
            <a:r>
              <a:rPr lang="en-US" altLang="zh-CN" sz="2800" dirty="0"/>
              <a:t>2</a:t>
            </a:r>
            <a:r>
              <a:rPr lang="zh-CN" altLang="zh-CN" sz="2800" dirty="0"/>
              <a:t>）支持</a:t>
            </a:r>
            <a:r>
              <a:rPr lang="en-US" altLang="zh-CN" sz="2800" dirty="0"/>
              <a:t>Thumb</a:t>
            </a:r>
            <a:r>
              <a:rPr lang="zh-CN" altLang="zh-CN" sz="2800" dirty="0"/>
              <a:t>（</a:t>
            </a:r>
            <a:r>
              <a:rPr lang="en-US" altLang="zh-CN" sz="2800" dirty="0"/>
              <a:t>16</a:t>
            </a:r>
            <a:r>
              <a:rPr lang="zh-CN" altLang="zh-CN" sz="2800" dirty="0"/>
              <a:t>位）</a:t>
            </a:r>
            <a:r>
              <a:rPr lang="en-US" altLang="zh-CN" sz="2800" dirty="0"/>
              <a:t>/ARM</a:t>
            </a:r>
            <a:r>
              <a:rPr lang="zh-CN" altLang="zh-CN" sz="2800" dirty="0"/>
              <a:t>（</a:t>
            </a:r>
            <a:r>
              <a:rPr lang="en-US" altLang="zh-CN" sz="2800" dirty="0"/>
              <a:t>32</a:t>
            </a:r>
            <a:r>
              <a:rPr lang="zh-CN" altLang="zh-CN" sz="2800" dirty="0"/>
              <a:t>位）双指令集，能很好的兼容</a:t>
            </a:r>
            <a:r>
              <a:rPr lang="en-US" altLang="zh-CN" sz="2800" dirty="0"/>
              <a:t>8</a:t>
            </a:r>
            <a:r>
              <a:rPr lang="zh-CN" altLang="zh-CN" sz="2800" dirty="0"/>
              <a:t>位</a:t>
            </a:r>
            <a:r>
              <a:rPr lang="en-US" altLang="zh-CN" sz="2800" dirty="0"/>
              <a:t>/16</a:t>
            </a:r>
            <a:r>
              <a:rPr lang="zh-CN" altLang="zh-CN" sz="2800" dirty="0"/>
              <a:t>位器件；</a:t>
            </a:r>
          </a:p>
          <a:p>
            <a:r>
              <a:rPr lang="zh-CN" altLang="zh-CN" sz="2800" dirty="0"/>
              <a:t>（</a:t>
            </a:r>
            <a:r>
              <a:rPr lang="en-US" altLang="zh-CN" sz="2800" dirty="0"/>
              <a:t>3</a:t>
            </a:r>
            <a:r>
              <a:rPr lang="zh-CN" altLang="zh-CN" sz="2800" dirty="0"/>
              <a:t>）大量使用寄存器，指令执行速度更快；</a:t>
            </a:r>
          </a:p>
          <a:p>
            <a:r>
              <a:rPr lang="zh-CN" altLang="zh-CN" sz="2800" dirty="0"/>
              <a:t>（</a:t>
            </a:r>
            <a:r>
              <a:rPr lang="en-US" altLang="zh-CN" sz="2800" dirty="0"/>
              <a:t>4</a:t>
            </a:r>
            <a:r>
              <a:rPr lang="zh-CN" altLang="zh-CN" sz="2800" dirty="0"/>
              <a:t>）大多数数据操作都在寄存器中完成；</a:t>
            </a:r>
          </a:p>
          <a:p>
            <a:r>
              <a:rPr lang="zh-CN" altLang="zh-CN" sz="2800" dirty="0"/>
              <a:t>（</a:t>
            </a:r>
            <a:r>
              <a:rPr lang="en-US" altLang="zh-CN" sz="2800" dirty="0"/>
              <a:t>5</a:t>
            </a:r>
            <a:r>
              <a:rPr lang="zh-CN" altLang="zh-CN" sz="2800" dirty="0"/>
              <a:t>）寻址方式灵活简单，执行效率高；</a:t>
            </a:r>
          </a:p>
          <a:p>
            <a:r>
              <a:rPr lang="zh-CN" altLang="zh-CN" sz="2800" dirty="0"/>
              <a:t>（</a:t>
            </a:r>
            <a:r>
              <a:rPr lang="en-US" altLang="zh-CN" sz="2800" dirty="0"/>
              <a:t>6</a:t>
            </a:r>
            <a:r>
              <a:rPr lang="zh-CN" altLang="zh-CN" sz="2800" dirty="0"/>
              <a:t>）指令长度</a:t>
            </a:r>
            <a:r>
              <a:rPr lang="zh-CN" altLang="zh-CN" sz="2800" dirty="0" smtClean="0"/>
              <a:t>固定</a:t>
            </a:r>
            <a:r>
              <a:rPr lang="zh-CN" altLang="en-US" sz="2800" dirty="0" smtClean="0"/>
              <a:t>。</a:t>
            </a:r>
            <a:endParaRPr lang="en-US" altLang="zh-CN" sz="2800" b="1"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62</a:t>
            </a:fld>
            <a:endParaRPr lang="en-US" altLang="zh-CN" dirty="0"/>
          </a:p>
        </p:txBody>
      </p:sp>
      <p:sp>
        <p:nvSpPr>
          <p:cNvPr id="8" name="标题 1"/>
          <p:cNvSpPr txBox="1">
            <a:spLocks/>
          </p:cNvSpPr>
          <p:nvPr/>
        </p:nvSpPr>
        <p:spPr>
          <a:xfrm>
            <a:off x="58296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a:t>2.4 ARM</a:t>
            </a:r>
            <a:r>
              <a:rPr lang="zh-CN" altLang="zh-CN" b="1" dirty="0"/>
              <a:t>微处理器</a:t>
            </a:r>
          </a:p>
        </p:txBody>
      </p:sp>
    </p:spTree>
    <p:extLst>
      <p:ext uri="{BB962C8B-B14F-4D97-AF65-F5344CB8AC3E}">
        <p14:creationId xmlns:p14="http://schemas.microsoft.com/office/powerpoint/2010/main" val="317667689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676456" cy="4530725"/>
          </a:xfrm>
        </p:spPr>
        <p:txBody>
          <a:bodyPr/>
          <a:lstStyle/>
          <a:p>
            <a:r>
              <a:rPr lang="en-US" altLang="zh-CN" b="1" dirty="0"/>
              <a:t>ARM</a:t>
            </a:r>
            <a:r>
              <a:rPr lang="zh-CN" altLang="zh-CN" b="1" dirty="0"/>
              <a:t>微处理器系列</a:t>
            </a:r>
          </a:p>
          <a:p>
            <a:r>
              <a:rPr lang="en-US" altLang="zh-CN" dirty="0"/>
              <a:t>ARM</a:t>
            </a:r>
            <a:r>
              <a:rPr lang="zh-CN" altLang="zh-CN" dirty="0"/>
              <a:t>微处理器目前包括下面几个系列，以及其它厂商基于</a:t>
            </a:r>
            <a:r>
              <a:rPr lang="en-US" altLang="zh-CN" dirty="0"/>
              <a:t>ARM</a:t>
            </a:r>
            <a:r>
              <a:rPr lang="zh-CN" altLang="zh-CN" dirty="0"/>
              <a:t>体系结构</a:t>
            </a:r>
            <a:r>
              <a:rPr lang="zh-CN" altLang="zh-CN"/>
              <a:t>的</a:t>
            </a:r>
            <a:r>
              <a:rPr lang="zh-CN" altLang="zh-CN" smtClean="0"/>
              <a:t>处理器。</a:t>
            </a:r>
            <a:endParaRPr lang="zh-CN" altLang="zh-CN" dirty="0"/>
          </a:p>
          <a:p>
            <a:r>
              <a:rPr lang="zh-CN" altLang="zh-CN" sz="2400" dirty="0"/>
              <a:t>－</a:t>
            </a:r>
            <a:r>
              <a:rPr lang="en-US" altLang="zh-CN" sz="2400" dirty="0"/>
              <a:t> ARM7</a:t>
            </a:r>
            <a:r>
              <a:rPr lang="zh-CN" altLang="zh-CN" sz="2400" dirty="0"/>
              <a:t>系列</a:t>
            </a:r>
          </a:p>
          <a:p>
            <a:r>
              <a:rPr lang="zh-CN" altLang="zh-CN" sz="2400" dirty="0"/>
              <a:t>－</a:t>
            </a:r>
            <a:r>
              <a:rPr lang="en-US" altLang="zh-CN" sz="2400" dirty="0"/>
              <a:t>ARM9</a:t>
            </a:r>
            <a:r>
              <a:rPr lang="zh-CN" altLang="zh-CN" sz="2400" dirty="0"/>
              <a:t>系列</a:t>
            </a:r>
          </a:p>
          <a:p>
            <a:r>
              <a:rPr lang="zh-CN" altLang="zh-CN" sz="2400" dirty="0"/>
              <a:t>－</a:t>
            </a:r>
            <a:r>
              <a:rPr lang="en-US" altLang="zh-CN" sz="2400" dirty="0"/>
              <a:t> ARM9E</a:t>
            </a:r>
            <a:r>
              <a:rPr lang="zh-CN" altLang="zh-CN" sz="2400" dirty="0"/>
              <a:t>系列</a:t>
            </a:r>
          </a:p>
          <a:p>
            <a:r>
              <a:rPr lang="zh-CN" altLang="zh-CN" sz="2400" dirty="0"/>
              <a:t>－</a:t>
            </a:r>
            <a:r>
              <a:rPr lang="en-US" altLang="zh-CN" sz="2400" dirty="0"/>
              <a:t>ARM10E</a:t>
            </a:r>
            <a:r>
              <a:rPr lang="zh-CN" altLang="zh-CN" sz="2400" dirty="0"/>
              <a:t>系列</a:t>
            </a:r>
          </a:p>
          <a:p>
            <a:r>
              <a:rPr lang="zh-CN" altLang="zh-CN" sz="2400" dirty="0"/>
              <a:t>－</a:t>
            </a:r>
            <a:r>
              <a:rPr lang="en-US" altLang="zh-CN" sz="2400" dirty="0" err="1"/>
              <a:t>SecurCore</a:t>
            </a:r>
            <a:r>
              <a:rPr lang="zh-CN" altLang="zh-CN" sz="2400" dirty="0"/>
              <a:t>系列</a:t>
            </a:r>
          </a:p>
          <a:p>
            <a:r>
              <a:rPr lang="zh-CN" altLang="zh-CN" sz="2400" dirty="0"/>
              <a:t>－</a:t>
            </a:r>
            <a:r>
              <a:rPr lang="en-US" altLang="zh-CN" sz="2400" dirty="0"/>
              <a:t> Inter</a:t>
            </a:r>
            <a:r>
              <a:rPr lang="zh-CN" altLang="zh-CN" sz="2400" dirty="0"/>
              <a:t>的</a:t>
            </a:r>
            <a:r>
              <a:rPr lang="en-US" altLang="zh-CN" sz="2400" dirty="0" err="1"/>
              <a:t>Xscale</a:t>
            </a:r>
            <a:endParaRPr lang="zh-CN" altLang="zh-CN" sz="2400" dirty="0"/>
          </a:p>
          <a:p>
            <a:r>
              <a:rPr lang="zh-CN" altLang="zh-CN" sz="2400" dirty="0"/>
              <a:t>－</a:t>
            </a:r>
            <a:r>
              <a:rPr lang="en-US" altLang="zh-CN" sz="2400" dirty="0"/>
              <a:t>Inter</a:t>
            </a:r>
            <a:r>
              <a:rPr lang="zh-CN" altLang="zh-CN" sz="2400" dirty="0"/>
              <a:t>的</a:t>
            </a:r>
            <a:r>
              <a:rPr lang="en-US" altLang="zh-CN" sz="2400" dirty="0" err="1"/>
              <a:t>StrongARM</a:t>
            </a:r>
            <a:endParaRPr lang="zh-CN" altLang="zh-CN" sz="2400" dirty="0"/>
          </a:p>
          <a:p>
            <a:endParaRPr lang="en-US" altLang="zh-CN" b="1"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63</a:t>
            </a:fld>
            <a:endParaRPr lang="en-US" altLang="zh-CN" dirty="0"/>
          </a:p>
        </p:txBody>
      </p:sp>
      <p:sp>
        <p:nvSpPr>
          <p:cNvPr id="8" name="标题 1"/>
          <p:cNvSpPr txBox="1">
            <a:spLocks/>
          </p:cNvSpPr>
          <p:nvPr/>
        </p:nvSpPr>
        <p:spPr>
          <a:xfrm>
            <a:off x="582960" y="430213"/>
            <a:ext cx="8229600" cy="1139825"/>
          </a:xfrm>
          <a:prstGeom prst="rect">
            <a:avLst/>
          </a:prstGeom>
          <a:noFill/>
          <a:ln w="9525">
            <a:noFill/>
          </a:ln>
        </p:spPr>
        <p:txBody>
          <a:bodyPr vert="horz" wrap="square" lIns="91440" tIns="45720" rIns="91440" bIns="45720" anchor="t"/>
          <a:lstStyle>
            <a:lvl1pPr algn="l" rtl="0" eaLnBrk="1" fontAlgn="base" hangingPunct="1">
              <a:spcBef>
                <a:spcPct val="0"/>
              </a:spcBef>
              <a:spcAft>
                <a:spcPct val="0"/>
              </a:spcAft>
              <a:defRPr sz="4200">
                <a:solidFill>
                  <a:schemeClr val="tx2"/>
                </a:solidFill>
                <a:latin typeface="+mj-lt"/>
                <a:ea typeface="+mj-ea"/>
                <a:cs typeface="+mj-cs"/>
              </a:defRPr>
            </a:lvl1pPr>
            <a:lvl2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2pPr>
            <a:lvl3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3pPr>
            <a:lvl4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4pPr>
            <a:lvl5pPr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5pPr>
            <a:lvl6pPr marL="4572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6pPr>
            <a:lvl7pPr marL="9144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7pPr>
            <a:lvl8pPr marL="13716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8pPr>
            <a:lvl9pPr marL="1828800" algn="l" rtl="0" eaLnBrk="1" fontAlgn="base" hangingPunct="1">
              <a:spcBef>
                <a:spcPct val="0"/>
              </a:spcBef>
              <a:spcAft>
                <a:spcPct val="0"/>
              </a:spcAft>
              <a:defRPr sz="4200">
                <a:solidFill>
                  <a:schemeClr val="tx2"/>
                </a:solidFill>
                <a:latin typeface="Garamond" panose="02020404030301010803" pitchFamily="18" charset="0"/>
                <a:ea typeface="宋体" panose="02010600030101010101" pitchFamily="2" charset="-122"/>
              </a:defRPr>
            </a:lvl9pPr>
          </a:lstStyle>
          <a:p>
            <a:r>
              <a:rPr lang="en-US" altLang="zh-CN" b="1" dirty="0"/>
              <a:t>2.4 ARM</a:t>
            </a:r>
            <a:r>
              <a:rPr lang="zh-CN" altLang="zh-CN" b="1" dirty="0"/>
              <a:t>微处理器</a:t>
            </a:r>
          </a:p>
        </p:txBody>
      </p:sp>
    </p:spTree>
    <p:extLst>
      <p:ext uri="{BB962C8B-B14F-4D97-AF65-F5344CB8AC3E}">
        <p14:creationId xmlns:p14="http://schemas.microsoft.com/office/powerpoint/2010/main" val="83099554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
          <p:cNvSpPr txBox="1">
            <a:spLocks noChangeArrowheads="1"/>
          </p:cNvSpPr>
          <p:nvPr/>
        </p:nvSpPr>
        <p:spPr bwMode="auto">
          <a:xfrm>
            <a:off x="407255" y="476672"/>
            <a:ext cx="5111750" cy="646112"/>
          </a:xfrm>
          <a:prstGeom prst="rect">
            <a:avLst/>
          </a:prstGeom>
          <a:noFill/>
          <a:ln w="9525">
            <a:noFill/>
            <a:miter lim="800000"/>
            <a:headEnd/>
            <a:tailEnd/>
          </a:ln>
        </p:spPr>
        <p:txBody>
          <a:bodyPr>
            <a:spAutoFit/>
          </a:bodyPr>
          <a:lstStyle/>
          <a:p>
            <a:pPr>
              <a:defRPr/>
            </a:pPr>
            <a:r>
              <a:rPr lang="zh-CN" altLang="en-US" sz="3600" dirty="0">
                <a:latin typeface="+mn-lt"/>
                <a:ea typeface="隶书" pitchFamily="49" charset="-122"/>
              </a:rPr>
              <a:t>本章小结</a:t>
            </a:r>
          </a:p>
        </p:txBody>
      </p:sp>
      <p:sp>
        <p:nvSpPr>
          <p:cNvPr id="3" name="TextBox 2"/>
          <p:cNvSpPr txBox="1">
            <a:spLocks noChangeArrowheads="1"/>
          </p:cNvSpPr>
          <p:nvPr/>
        </p:nvSpPr>
        <p:spPr bwMode="auto">
          <a:xfrm>
            <a:off x="420912" y="1340768"/>
            <a:ext cx="8424862" cy="3970318"/>
          </a:xfrm>
          <a:prstGeom prst="rect">
            <a:avLst/>
          </a:prstGeom>
          <a:noFill/>
          <a:ln w="9525">
            <a:noFill/>
            <a:miter lim="800000"/>
            <a:headEnd/>
            <a:tailEnd/>
          </a:ln>
        </p:spPr>
        <p:txBody>
          <a:bodyPr>
            <a:spAutoFit/>
          </a:bodyPr>
          <a:lstStyle/>
          <a:p>
            <a:pPr>
              <a:defRPr/>
            </a:pPr>
            <a:r>
              <a:rPr lang="zh-CN" altLang="en-US" sz="2800" b="1" dirty="0">
                <a:solidFill>
                  <a:srgbClr val="C00000"/>
                </a:solidFill>
                <a:latin typeface="+mn-lt"/>
                <a:ea typeface="+mn-ea"/>
              </a:rPr>
              <a:t>内容回顾</a:t>
            </a:r>
            <a:endParaRPr lang="en-US" altLang="zh-CN" sz="2800" b="1" dirty="0">
              <a:solidFill>
                <a:srgbClr val="C00000"/>
              </a:solidFill>
              <a:latin typeface="+mn-lt"/>
              <a:ea typeface="+mn-ea"/>
            </a:endParaRPr>
          </a:p>
          <a:p>
            <a:pPr>
              <a:lnSpc>
                <a:spcPct val="150000"/>
              </a:lnSpc>
              <a:defRPr/>
            </a:pPr>
            <a:r>
              <a:rPr lang="zh-CN" altLang="en-US" sz="2800" dirty="0">
                <a:latin typeface="+mn-lt"/>
                <a:ea typeface="+mn-ea"/>
              </a:rPr>
              <a:t>本章讨论了物联网</a:t>
            </a:r>
            <a:r>
              <a:rPr lang="zh-CN" altLang="en-US" sz="2800" dirty="0" smtClean="0">
                <a:latin typeface="+mn-lt"/>
                <a:ea typeface="+mn-ea"/>
              </a:rPr>
              <a:t>的</a:t>
            </a:r>
            <a:r>
              <a:rPr lang="zh-CN" altLang="en-US" sz="2800" dirty="0" smtClean="0">
                <a:latin typeface="+mn-lt"/>
                <a:ea typeface="+mn-ea"/>
              </a:rPr>
              <a:t>相关技术</a:t>
            </a:r>
            <a:r>
              <a:rPr lang="zh-CN" altLang="en-US" sz="2800" dirty="0" smtClean="0">
                <a:latin typeface="+mn-lt"/>
                <a:ea typeface="+mn-ea"/>
              </a:rPr>
              <a:t>，</a:t>
            </a:r>
            <a:r>
              <a:rPr lang="en-US" altLang="zh-CN" sz="2800" dirty="0" smtClean="0">
                <a:latin typeface="+mn-lt"/>
                <a:ea typeface="+mn-ea"/>
              </a:rPr>
              <a:t>RFID</a:t>
            </a:r>
            <a:r>
              <a:rPr lang="zh-CN" altLang="en-US" sz="2800" dirty="0" smtClean="0">
                <a:latin typeface="+mn-lt"/>
                <a:ea typeface="+mn-ea"/>
              </a:rPr>
              <a:t>技术，传感器</a:t>
            </a:r>
            <a:r>
              <a:rPr lang="zh-CN" altLang="en-US" sz="2800" dirty="0">
                <a:latin typeface="+mn-lt"/>
                <a:ea typeface="+mn-ea"/>
              </a:rPr>
              <a:t>技术，短距离无线通讯</a:t>
            </a:r>
            <a:r>
              <a:rPr lang="zh-CN" altLang="en-US" sz="2800" dirty="0" smtClean="0">
                <a:latin typeface="+mn-lt"/>
                <a:ea typeface="+mn-ea"/>
              </a:rPr>
              <a:t>技术</a:t>
            </a:r>
            <a:r>
              <a:rPr lang="zh-CN" altLang="en-US" sz="2800" dirty="0" smtClean="0">
                <a:latin typeface="+mn-lt"/>
                <a:ea typeface="+mn-ea"/>
              </a:rPr>
              <a:t>以及</a:t>
            </a:r>
            <a:r>
              <a:rPr lang="en-US" altLang="zh-CN" sz="2800" dirty="0" smtClean="0">
                <a:latin typeface="+mn-lt"/>
                <a:ea typeface="+mn-ea"/>
              </a:rPr>
              <a:t>ARM</a:t>
            </a:r>
            <a:r>
              <a:rPr lang="zh-CN" altLang="en-US" sz="2800" dirty="0" smtClean="0">
                <a:latin typeface="+mn-lt"/>
                <a:ea typeface="+mn-ea"/>
              </a:rPr>
              <a:t>微处理器。</a:t>
            </a:r>
            <a:endParaRPr lang="zh-CN" altLang="en-US" sz="2800" dirty="0">
              <a:latin typeface="+mn-lt"/>
              <a:ea typeface="+mn-ea"/>
            </a:endParaRPr>
          </a:p>
          <a:p>
            <a:pPr>
              <a:defRPr/>
            </a:pPr>
            <a:endParaRPr lang="en-US" altLang="zh-CN" sz="2800" dirty="0">
              <a:latin typeface="+mn-lt"/>
              <a:ea typeface="+mn-ea"/>
            </a:endParaRPr>
          </a:p>
          <a:p>
            <a:pPr>
              <a:defRPr/>
            </a:pPr>
            <a:r>
              <a:rPr lang="zh-CN" altLang="en-US" sz="2800" b="1" dirty="0">
                <a:solidFill>
                  <a:srgbClr val="C00000"/>
                </a:solidFill>
                <a:latin typeface="+mn-lt"/>
              </a:rPr>
              <a:t>重点掌握</a:t>
            </a:r>
            <a:endParaRPr lang="en-US" altLang="zh-CN" sz="2800" b="1" dirty="0">
              <a:solidFill>
                <a:srgbClr val="C00000"/>
              </a:solidFill>
              <a:latin typeface="+mn-lt"/>
            </a:endParaRPr>
          </a:p>
          <a:p>
            <a:pPr>
              <a:lnSpc>
                <a:spcPct val="150000"/>
              </a:lnSpc>
              <a:defRPr/>
            </a:pPr>
            <a:r>
              <a:rPr lang="zh-CN" altLang="en-US" sz="2800" dirty="0">
                <a:latin typeface="+mn-lt"/>
              </a:rPr>
              <a:t>物联网</a:t>
            </a:r>
            <a:r>
              <a:rPr lang="zh-CN" altLang="en-US" sz="2800" dirty="0" smtClean="0">
                <a:latin typeface="+mn-lt"/>
              </a:rPr>
              <a:t>的核心技术，</a:t>
            </a:r>
            <a:r>
              <a:rPr lang="en-US" altLang="zh-CN" sz="2800" dirty="0"/>
              <a:t> RFID</a:t>
            </a:r>
            <a:r>
              <a:rPr lang="zh-CN" altLang="en-US" sz="2800" dirty="0"/>
              <a:t>技术，传感器技术，短距离无线通讯技术以及</a:t>
            </a:r>
            <a:r>
              <a:rPr lang="en-US" altLang="zh-CN" sz="2800" dirty="0"/>
              <a:t>ARM</a:t>
            </a:r>
            <a:r>
              <a:rPr lang="zh-CN" altLang="en-US" sz="2800" dirty="0"/>
              <a:t>微处理器</a:t>
            </a:r>
            <a:r>
              <a:rPr lang="zh-CN" altLang="en-US" sz="2800" dirty="0" smtClean="0">
                <a:latin typeface="+mn-lt"/>
              </a:rPr>
              <a:t>。</a:t>
            </a:r>
            <a:endParaRPr lang="en-US" altLang="zh-CN" sz="2800" dirty="0" smtClean="0">
              <a:latin typeface="+mn-lt"/>
            </a:endParaRPr>
          </a:p>
        </p:txBody>
      </p:sp>
    </p:spTree>
    <p:extLst>
      <p:ext uri="{BB962C8B-B14F-4D97-AF65-F5344CB8AC3E}">
        <p14:creationId xmlns:p14="http://schemas.microsoft.com/office/powerpoint/2010/main" val="237366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RFID</a:t>
            </a:r>
            <a:r>
              <a:rPr lang="zh-CN" altLang="en-US" b="1" dirty="0"/>
              <a:t>技术</a:t>
            </a:r>
          </a:p>
        </p:txBody>
      </p:sp>
      <p:sp>
        <p:nvSpPr>
          <p:cNvPr id="3" name="内容占位符 2"/>
          <p:cNvSpPr>
            <a:spLocks noGrp="1"/>
          </p:cNvSpPr>
          <p:nvPr>
            <p:ph idx="1"/>
          </p:nvPr>
        </p:nvSpPr>
        <p:spPr>
          <a:xfrm>
            <a:off x="457199" y="1381035"/>
            <a:ext cx="8229600" cy="4530725"/>
          </a:xfrm>
        </p:spPr>
        <p:txBody>
          <a:bodyPr/>
          <a:lstStyle/>
          <a:p>
            <a:r>
              <a:rPr lang="en-US" altLang="zh-CN" b="1" dirty="0"/>
              <a:t>2</a:t>
            </a:r>
            <a:r>
              <a:rPr lang="zh-CN" altLang="zh-CN" b="1" dirty="0"/>
              <a:t>．读写器简介</a:t>
            </a:r>
            <a:endParaRPr lang="zh-CN" altLang="zh-CN" dirty="0"/>
          </a:p>
          <a:p>
            <a:r>
              <a:rPr lang="zh-CN" altLang="zh-CN" dirty="0"/>
              <a:t>读写器（</a:t>
            </a:r>
            <a:r>
              <a:rPr lang="en-US" altLang="zh-CN" dirty="0"/>
              <a:t>Reader and Writer</a:t>
            </a:r>
            <a:r>
              <a:rPr lang="zh-CN" altLang="zh-CN" dirty="0"/>
              <a:t>）友称为阅读器（</a:t>
            </a:r>
            <a:r>
              <a:rPr lang="en-US" altLang="zh-CN" dirty="0"/>
              <a:t>Reader</a:t>
            </a:r>
            <a:r>
              <a:rPr lang="zh-CN" altLang="zh-CN" dirty="0"/>
              <a:t>），是读取和写入电子标签内存信息的设备。</a:t>
            </a:r>
            <a:r>
              <a:rPr lang="en-US" altLang="zh-CN" dirty="0"/>
              <a:t>RFID</a:t>
            </a:r>
            <a:r>
              <a:rPr lang="zh-CN" altLang="zh-CN" dirty="0"/>
              <a:t>系统中，读写器通过天线与电子标签进行通信，来实现对电子标签数据的读出和写入。同时，读写器在应用软件的控制下，与计算机网络进行通信，以实现读写器的信息交换，完成特定应用任务。</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7</a:t>
            </a:fld>
            <a:endParaRPr lang="en-US" altLang="zh-CN" dirty="0"/>
          </a:p>
        </p:txBody>
      </p:sp>
    </p:spTree>
    <p:extLst>
      <p:ext uri="{BB962C8B-B14F-4D97-AF65-F5344CB8AC3E}">
        <p14:creationId xmlns:p14="http://schemas.microsoft.com/office/powerpoint/2010/main" val="15656775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RFID</a:t>
            </a:r>
            <a:r>
              <a:rPr lang="zh-CN" altLang="en-US" b="1" dirty="0"/>
              <a:t>技术</a:t>
            </a:r>
          </a:p>
        </p:txBody>
      </p:sp>
      <p:sp>
        <p:nvSpPr>
          <p:cNvPr id="3" name="内容占位符 2"/>
          <p:cNvSpPr>
            <a:spLocks noGrp="1"/>
          </p:cNvSpPr>
          <p:nvPr>
            <p:ph idx="1"/>
          </p:nvPr>
        </p:nvSpPr>
        <p:spPr>
          <a:xfrm>
            <a:off x="457199" y="1381035"/>
            <a:ext cx="8229600" cy="4530725"/>
          </a:xfrm>
        </p:spPr>
        <p:txBody>
          <a:bodyPr/>
          <a:lstStyle/>
          <a:p>
            <a:r>
              <a:rPr lang="zh-CN" altLang="zh-CN" b="1" dirty="0" smtClean="0"/>
              <a:t>读写器</a:t>
            </a:r>
            <a:r>
              <a:rPr lang="zh-CN" altLang="zh-CN" b="1" dirty="0"/>
              <a:t>的基本组成</a:t>
            </a:r>
          </a:p>
          <a:p>
            <a:r>
              <a:rPr lang="zh-CN" altLang="zh-CN" dirty="0"/>
              <a:t>读写器可将主机的读写命令传到电子标签，再把从主机发往电子标签的数据加密，将电子标签</a:t>
            </a:r>
            <a:r>
              <a:rPr lang="zh-CN" altLang="zh-CN" dirty="0" smtClean="0"/>
              <a:t>返回的数据</a:t>
            </a:r>
            <a:r>
              <a:rPr lang="zh-CN" altLang="zh-CN" dirty="0"/>
              <a:t>解密后送到主机。</a:t>
            </a:r>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8</a:t>
            </a:fld>
            <a:endParaRPr lang="en-US" altLang="zh-CN" dirty="0"/>
          </a:p>
        </p:txBody>
      </p:sp>
      <p:pic>
        <p:nvPicPr>
          <p:cNvPr id="7" name="图片 6" descr="读写器组成"/>
          <p:cNvPicPr/>
          <p:nvPr/>
        </p:nvPicPr>
        <p:blipFill>
          <a:blip r:embed="rId2" cstate="print"/>
          <a:srcRect/>
          <a:stretch>
            <a:fillRect/>
          </a:stretch>
        </p:blipFill>
        <p:spPr bwMode="auto">
          <a:xfrm>
            <a:off x="1049242" y="3717032"/>
            <a:ext cx="5328592" cy="2088232"/>
          </a:xfrm>
          <a:prstGeom prst="rect">
            <a:avLst/>
          </a:prstGeom>
          <a:noFill/>
          <a:ln w="9525">
            <a:noFill/>
            <a:miter lim="800000"/>
            <a:headEnd/>
            <a:tailEnd/>
          </a:ln>
        </p:spPr>
      </p:pic>
    </p:spTree>
    <p:extLst>
      <p:ext uri="{BB962C8B-B14F-4D97-AF65-F5344CB8AC3E}">
        <p14:creationId xmlns:p14="http://schemas.microsoft.com/office/powerpoint/2010/main" val="6698494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RFID</a:t>
            </a:r>
            <a:r>
              <a:rPr lang="zh-CN" altLang="en-US" b="1" dirty="0"/>
              <a:t>技术</a:t>
            </a:r>
            <a:endParaRPr lang="zh-CN" altLang="en-US" dirty="0"/>
          </a:p>
        </p:txBody>
      </p:sp>
      <p:sp>
        <p:nvSpPr>
          <p:cNvPr id="3" name="内容占位符 2"/>
          <p:cNvSpPr>
            <a:spLocks noGrp="1"/>
          </p:cNvSpPr>
          <p:nvPr>
            <p:ph idx="1"/>
          </p:nvPr>
        </p:nvSpPr>
        <p:spPr>
          <a:xfrm>
            <a:off x="467544" y="1340768"/>
            <a:ext cx="8229600" cy="4530725"/>
          </a:xfrm>
        </p:spPr>
        <p:txBody>
          <a:bodyPr/>
          <a:lstStyle/>
          <a:p>
            <a:r>
              <a:rPr lang="en-US" altLang="zh-CN" b="1" dirty="0"/>
              <a:t>3.</a:t>
            </a:r>
            <a:r>
              <a:rPr lang="zh-CN" altLang="zh-CN" b="1" dirty="0"/>
              <a:t>天线的简介</a:t>
            </a:r>
            <a:endParaRPr lang="zh-CN" altLang="zh-CN" dirty="0"/>
          </a:p>
          <a:p>
            <a:r>
              <a:rPr lang="zh-CN" altLang="zh-CN" dirty="0" smtClean="0"/>
              <a:t>在</a:t>
            </a:r>
            <a:r>
              <a:rPr lang="en-US" altLang="zh-CN" dirty="0"/>
              <a:t>RFID</a:t>
            </a:r>
            <a:r>
              <a:rPr lang="zh-CN" altLang="zh-CN" dirty="0"/>
              <a:t>系统中，读写器与标签之间的通信是以无线方式完成的，因此，读写器和标签都必须具有自己的天线，以接收和发送电磁波，从而完成数据的传输</a:t>
            </a:r>
            <a:r>
              <a:rPr lang="zh-CN" altLang="zh-CN" dirty="0" smtClean="0"/>
              <a:t>。</a:t>
            </a:r>
            <a:r>
              <a:rPr lang="en-US" altLang="zh-CN" dirty="0"/>
              <a:t>	</a:t>
            </a:r>
            <a:endParaRPr lang="zh-CN" altLang="zh-CN" dirty="0"/>
          </a:p>
        </p:txBody>
      </p:sp>
      <p:sp>
        <p:nvSpPr>
          <p:cNvPr id="4" name="日期占位符 3"/>
          <p:cNvSpPr>
            <a:spLocks noGrp="1"/>
          </p:cNvSpPr>
          <p:nvPr>
            <p:ph type="dt" sz="half" idx="10"/>
          </p:nvPr>
        </p:nvSpPr>
        <p:spPr/>
        <p:txBody>
          <a:bodyPr/>
          <a:lstStyle/>
          <a:p>
            <a:fld id="{0D3B9178-496E-49B4-BBFB-87BA11AA6CC7}" type="datetime2">
              <a:rPr lang="zh-CN" altLang="en-US" smtClean="0"/>
              <a:t>2018年7月3日</a:t>
            </a:fld>
            <a:endParaRPr lang="en-US" altLang="zh-CN" dirty="0"/>
          </a:p>
        </p:txBody>
      </p:sp>
      <p:sp>
        <p:nvSpPr>
          <p:cNvPr id="5" name="页脚占位符 4"/>
          <p:cNvSpPr>
            <a:spLocks noGrp="1"/>
          </p:cNvSpPr>
          <p:nvPr>
            <p:ph type="ftr" sz="quarter" idx="11"/>
          </p:nvPr>
        </p:nvSpPr>
        <p:spPr/>
        <p:txBody>
          <a:bodyPr/>
          <a:lstStyle/>
          <a:p>
            <a:r>
              <a:rPr lang="en-US" altLang="zh-CN" dirty="0" smtClean="0"/>
              <a:t>|  </a:t>
            </a:r>
            <a:r>
              <a:rPr lang="en-US" altLang="zh-CN" dirty="0" smtClean="0">
                <a:sym typeface="+mn-ea"/>
              </a:rPr>
              <a:t> </a:t>
            </a:r>
            <a:r>
              <a:rPr lang="zh-CN" altLang="en-US" dirty="0" smtClean="0">
                <a:sym typeface="+mn-ea"/>
              </a:rPr>
              <a:t>孙建梅（</a:t>
            </a:r>
            <a:r>
              <a:rPr lang="en-US" altLang="zh-CN" dirty="0" smtClean="0">
                <a:sym typeface="+mn-ea"/>
              </a:rPr>
              <a:t>17083018@qq.com</a:t>
            </a:r>
            <a:r>
              <a:rPr lang="zh-CN" altLang="en-US" dirty="0" smtClean="0">
                <a:sym typeface="+mn-ea"/>
              </a:rPr>
              <a:t>）</a:t>
            </a:r>
            <a:endParaRPr lang="en-US" altLang="zh-CN" dirty="0"/>
          </a:p>
        </p:txBody>
      </p:sp>
      <p:sp>
        <p:nvSpPr>
          <p:cNvPr id="6" name="灯片编号占位符 5"/>
          <p:cNvSpPr>
            <a:spLocks noGrp="1"/>
          </p:cNvSpPr>
          <p:nvPr>
            <p:ph type="sldNum" sz="quarter" idx="12"/>
          </p:nvPr>
        </p:nvSpPr>
        <p:spPr/>
        <p:txBody>
          <a:bodyPr/>
          <a:lstStyle/>
          <a:p>
            <a:fld id="{1D884F6B-D068-45E9-B250-41F0C46488DC}" type="slidenum">
              <a:rPr lang="en-US" altLang="zh-CN"/>
              <a:t>9</a:t>
            </a:fld>
            <a:endParaRPr lang="en-US" altLang="zh-CN"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10.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11.xml><?xml version="1.0" encoding="utf-8"?>
<p:tagLst xmlns:a="http://schemas.openxmlformats.org/drawingml/2006/main" xmlns:r="http://schemas.openxmlformats.org/officeDocument/2006/relationships" xmlns:p="http://schemas.openxmlformats.org/presentationml/2006/main">
  <p:tag name="LTOP" val=" 208.75"/>
  <p:tag name="LLEFT" val=" 143.125"/>
</p:tagLst>
</file>

<file path=ppt/tags/tag12.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13.xml><?xml version="1.0" encoding="utf-8"?>
<p:tagLst xmlns:a="http://schemas.openxmlformats.org/drawingml/2006/main" xmlns:r="http://schemas.openxmlformats.org/officeDocument/2006/relationships" xmlns:p="http://schemas.openxmlformats.org/presentationml/2006/main">
  <p:tag name="LTOP" val=" 208.75"/>
  <p:tag name="LLEFT" val=" 143.125"/>
</p:tagLst>
</file>

<file path=ppt/tags/tag14.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15.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16.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17.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2.xml><?xml version="1.0" encoding="utf-8"?>
<p:tagLst xmlns:a="http://schemas.openxmlformats.org/drawingml/2006/main" xmlns:r="http://schemas.openxmlformats.org/officeDocument/2006/relationships" xmlns:p="http://schemas.openxmlformats.org/presentationml/2006/main">
  <p:tag name="LTOP" val=" 208.75"/>
  <p:tag name="LLEFT" val=" 143.125"/>
</p:tagLst>
</file>

<file path=ppt/tags/tag3.xml><?xml version="1.0" encoding="utf-8"?>
<p:tagLst xmlns:a="http://schemas.openxmlformats.org/drawingml/2006/main" xmlns:r="http://schemas.openxmlformats.org/officeDocument/2006/relationships" xmlns:p="http://schemas.openxmlformats.org/presentationml/2006/main">
  <p:tag name="LTOP" val=" 208.75"/>
  <p:tag name="LLEFT" val=" 143.125"/>
</p:tagLst>
</file>

<file path=ppt/tags/tag4.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5.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6.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7.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8.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ags/tag9.xml><?xml version="1.0" encoding="utf-8"?>
<p:tagLst xmlns:a="http://schemas.openxmlformats.org/drawingml/2006/main" xmlns:r="http://schemas.openxmlformats.org/officeDocument/2006/relationships" xmlns:p="http://schemas.openxmlformats.org/presentationml/2006/main">
  <p:tag name="LLEFT" val=" 143.125"/>
  <p:tag name="LTOP" val=" 208.75"/>
</p:tagLst>
</file>

<file path=ppt/theme/theme1.xml><?xml version="1.0" encoding="utf-8"?>
<a:theme xmlns:a="http://schemas.openxmlformats.org/drawingml/2006/main" name="1_CentOS-PPT">
  <a:themeElements>
    <a:clrScheme name="介绍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介绍">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介绍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介绍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介绍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介绍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介绍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介绍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介绍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介绍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介绍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CentOS-PPT</Template>
  <TotalTime>251</TotalTime>
  <Words>4566</Words>
  <Application>Microsoft Office PowerPoint</Application>
  <PresentationFormat>全屏显示(4:3)</PresentationFormat>
  <Paragraphs>533</Paragraphs>
  <Slides>64</Slides>
  <Notes>8</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64</vt:i4>
      </vt:variant>
    </vt:vector>
  </HeadingPairs>
  <TitlesOfParts>
    <vt:vector size="66" baseType="lpstr">
      <vt:lpstr>1_CentOS-PPT</vt:lpstr>
      <vt:lpstr>Visio</vt:lpstr>
      <vt:lpstr>物联网系统应用技术及项目开发案例</vt:lpstr>
      <vt:lpstr>PowerPoint 演示文稿</vt:lpstr>
      <vt:lpstr>2.1 RFID技术</vt:lpstr>
      <vt:lpstr>PowerPoint 演示文稿</vt:lpstr>
      <vt:lpstr>2.1 RFID技术</vt:lpstr>
      <vt:lpstr>2.1 RFID技术</vt:lpstr>
      <vt:lpstr>2.1 RFID技术</vt:lpstr>
      <vt:lpstr>2.1 RFID技术</vt:lpstr>
      <vt:lpstr>2.1 RFID技术</vt:lpstr>
      <vt:lpstr>2.1 RFID技术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2.2传感器技术</vt:lpstr>
      <vt:lpstr>2.2传感器技术</vt:lpstr>
      <vt:lpstr>2.2传感器技术</vt:lpstr>
      <vt:lpstr>2.2传感器技术</vt:lpstr>
      <vt:lpstr>2.2传感器技术</vt:lpstr>
      <vt:lpstr>2.2传感器技术</vt:lpstr>
      <vt:lpstr>2.2传感器技术</vt:lpstr>
      <vt:lpstr>2.2传感器技术</vt:lpstr>
      <vt:lpstr>2.2传感器技术</vt:lpstr>
      <vt:lpstr>2.2传感器技术</vt:lpstr>
      <vt:lpstr>2.2传感器技术</vt:lpstr>
      <vt:lpstr>2.2传感器技术</vt:lpstr>
      <vt:lpstr>2.2传感器技术</vt:lpstr>
      <vt:lpstr>2.2传感器技术</vt:lpstr>
      <vt:lpstr>2.2传感器技术</vt:lpstr>
      <vt:lpstr>2.3短距离无线通讯技术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2.3短距离无线通讯技术</vt:lpstr>
      <vt:lpstr>PowerPoint 演示文稿</vt:lpstr>
      <vt:lpstr>PowerPoint 演示文稿</vt:lpstr>
      <vt:lpstr>PowerPoint 演示文稿</vt:lpstr>
      <vt:lpstr>PowerPoint 演示文稿</vt:lpstr>
      <vt:lpstr>2.3短距离无线通讯技术</vt:lpstr>
      <vt:lpstr>2.3短距离无线通讯技术</vt:lpstr>
      <vt:lpstr>2.3短距离无线通讯技术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Linux 应用基础教程                   基于RHEL/CentOS 5</dc:title>
  <dc:creator>osmond</dc:creator>
  <cp:lastModifiedBy>ld</cp:lastModifiedBy>
  <cp:revision>91</cp:revision>
  <dcterms:created xsi:type="dcterms:W3CDTF">2011-05-22T14:30:00Z</dcterms:created>
  <dcterms:modified xsi:type="dcterms:W3CDTF">2018-07-03T06:01:01Z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