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30"/>
  </p:notesMasterIdLst>
  <p:sldIdLst>
    <p:sldId id="256" r:id="rId2"/>
    <p:sldId id="296" r:id="rId3"/>
    <p:sldId id="294" r:id="rId4"/>
    <p:sldId id="295" r:id="rId5"/>
    <p:sldId id="297" r:id="rId6"/>
    <p:sldId id="298" r:id="rId7"/>
    <p:sldId id="299" r:id="rId8"/>
    <p:sldId id="300" r:id="rId9"/>
    <p:sldId id="302" r:id="rId10"/>
    <p:sldId id="303" r:id="rId11"/>
    <p:sldId id="305" r:id="rId12"/>
    <p:sldId id="306" r:id="rId13"/>
    <p:sldId id="307" r:id="rId14"/>
    <p:sldId id="308" r:id="rId15"/>
    <p:sldId id="311" r:id="rId16"/>
    <p:sldId id="309" r:id="rId17"/>
    <p:sldId id="310" r:id="rId18"/>
    <p:sldId id="312" r:id="rId19"/>
    <p:sldId id="313" r:id="rId20"/>
    <p:sldId id="314" r:id="rId21"/>
    <p:sldId id="318" r:id="rId22"/>
    <p:sldId id="319" r:id="rId23"/>
    <p:sldId id="320" r:id="rId24"/>
    <p:sldId id="315" r:id="rId25"/>
    <p:sldId id="321" r:id="rId26"/>
    <p:sldId id="323" r:id="rId27"/>
    <p:sldId id="324" r:id="rId28"/>
    <p:sldId id="317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60"/>
  </p:normalViewPr>
  <p:slideViewPr>
    <p:cSldViewPr>
      <p:cViewPr varScale="1">
        <p:scale>
          <a:sx n="66" d="100"/>
          <a:sy n="66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2532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D6CB1-C28C-4AC0-9E57-7AED4F13BECC}" type="datetimeFigureOut">
              <a:rPr lang="zh-CN" altLang="en-US" smtClean="0"/>
              <a:t>2018/7/3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E67A7B-7D8A-4E03-B174-B330004503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4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7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0" b="0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1" name="Line 8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37690CB0-3BA7-4B7A-9A43-3904F46241E2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979613" y="6243638"/>
            <a:ext cx="57610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80084447-99C3-406B-8252-0DE4F691B7B8}" type="slidenum">
              <a:rPr lang="en-US" altLang="zh-CN" smtClean="0"/>
              <a:t>‹#›</a:t>
            </a:fld>
            <a:endParaRPr lang="en-US" altLang="zh-CN" dirty="0"/>
          </a:p>
        </p:txBody>
      </p:sp>
    </p:spTree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CD04E7F7-D801-453F-A1BE-C13983D86E0A}" type="datetime2">
              <a:rPr lang="zh-CN" altLang="en-US" smtClean="0"/>
              <a:t>2018年7月3日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>
                <a:sym typeface="+mn-ea"/>
              </a:rPr>
              <a:t> 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6F9EA958-CD70-4A2C-BFA8-AED3B8799EE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ABBE81E9-8965-42B3-8D4D-CC79855E8E54}" type="datetime2">
              <a:rPr lang="zh-CN" altLang="en-US" smtClean="0"/>
              <a:t>2018年7月3日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>
                <a:sym typeface="+mn-ea"/>
              </a:rPr>
              <a:t> 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D3B5142D-38AE-4EE8-8F37-3DA5582FC589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195513" y="6237288"/>
            <a:ext cx="54006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1D884F6B-D068-45E9-B250-41F0C46488DC}" type="slidenum">
              <a:rPr lang="en-US" altLang="zh-CN"/>
              <a:t>‹#›</a:t>
            </a:fld>
            <a:endParaRPr lang="en-US" altLang="zh-CN" dirty="0"/>
          </a:p>
        </p:txBody>
      </p: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fld id="{B8C40DAD-E20B-41EC-B788-3EAE527B1E0B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fld id="{947CB985-09D2-4724-917F-80B7A7E07E02}" type="slidenum">
              <a:rPr lang="en-US" altLang="zh-CN" smtClean="0"/>
              <a:t>‹#›</a:t>
            </a:fld>
            <a:endParaRPr lang="en-US" altLang="zh-CN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</p:spTree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1DD04BF8-6477-4AD8-AE76-E862F9A9539D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68BC4EA2-A6CE-4637-87A2-EC07E3DEA92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63398933-8963-4CC0-A2A0-8E94422432E5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0ABF38D9-BAD1-45FB-9FDB-0A91F1583886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</p:spTree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D8EFEF0A-1B79-46C8-B089-391695B7BF35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591CC6B2-47BC-4937-A433-8DD3C9320D9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32F955AF-1AF1-446A-8FF6-6D4573D0F8BE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2598B621-1CDB-4F7E-B259-2916F1F1F3B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34504450-0474-4DD3-B169-507782F5A0E4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1362CF37-0CC3-4895-B3BD-2DC3B191FCB6}" type="slidenum">
              <a:rPr lang="en-US" altLang="zh-CN"/>
              <a:t>‹#›</a:t>
            </a:fld>
            <a:endParaRPr lang="en-US" altLang="zh-CN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</p:spTree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r>
              <a:rPr lang="zh-CN" altLang="en-US" strike="noStrike" noProof="1" smtClean="0"/>
              <a:t>单击图标添加图片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960CA695-0C41-4294-A398-BA94AD508846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zh-CN" altLang="en-US" dirty="0" smtClean="0"/>
              <a:t>梁如军（</a:t>
            </a:r>
            <a:r>
              <a:rPr lang="en-US" altLang="zh-CN" dirty="0" smtClean="0"/>
              <a:t>linuxbooks@126.com</a:t>
            </a:r>
            <a:r>
              <a:rPr lang="zh-CN" altLang="en-US" dirty="0" smtClean="0"/>
              <a:t>）</a:t>
            </a:r>
            <a:r>
              <a:rPr lang="en-US" altLang="zh-CN" dirty="0" smtClean="0"/>
              <a:t>|</a:t>
            </a:r>
            <a:r>
              <a:rPr lang="zh-CN" altLang="en-US" dirty="0" smtClean="0"/>
              <a:t> </a:t>
            </a:r>
            <a:r>
              <a:rPr lang="en-US" altLang="zh-CN" dirty="0" smtClean="0"/>
              <a:t>Creative Commons License</a:t>
            </a:r>
            <a:r>
              <a:rPr lang="zh-CN" altLang="en-US" dirty="0" smtClean="0"/>
              <a:t>（</a:t>
            </a:r>
            <a:r>
              <a:rPr lang="en-US" altLang="zh-CN" dirty="0" smtClean="0"/>
              <a:t>BY-NC-SA</a:t>
            </a:r>
            <a:r>
              <a:rPr lang="zh-CN" altLang="en-US" dirty="0" smtClean="0"/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79E32B07-D652-428D-A8EA-7239BD1CA35B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325120"/>
            <a:r>
              <a:rPr lang="zh-CN" altLang="en-US" dirty="0"/>
              <a:t>第二级</a:t>
            </a:r>
          </a:p>
          <a:p>
            <a:pPr lvl="2" indent="-350520"/>
            <a:r>
              <a:rPr lang="zh-CN" altLang="en-US" dirty="0"/>
              <a:t>第三级</a:t>
            </a:r>
          </a:p>
          <a:p>
            <a:pPr lvl="3" indent="-315595"/>
            <a:r>
              <a:rPr lang="zh-CN" altLang="en-US" dirty="0"/>
              <a:t>第四级</a:t>
            </a:r>
          </a:p>
          <a:p>
            <a:pPr lvl="4" indent="-339725"/>
            <a:r>
              <a:rPr lang="zh-CN" altLang="en-US" dirty="0"/>
              <a:t>第五级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+mj-lt"/>
              </a:defRPr>
            </a:lvl1pPr>
          </a:lstStyle>
          <a:p>
            <a:fld id="{B8C40DAD-E20B-41EC-B788-3EAE527B1E0B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+mj-lt"/>
              </a:defRPr>
            </a:lvl1pPr>
          </a:lstStyle>
          <a:p>
            <a:r>
              <a:rPr lang="en-US" altLang="zh-CN" dirty="0" smtClean="0"/>
              <a:t>| </a:t>
            </a:r>
            <a:r>
              <a:rPr lang="zh-CN" altLang="en-US" dirty="0" smtClean="0"/>
              <a:t>孙建梅（</a:t>
            </a:r>
            <a:r>
              <a:rPr lang="en-US" altLang="zh-CN" dirty="0" smtClean="0"/>
              <a:t>17083018@qq.com</a:t>
            </a:r>
            <a:r>
              <a:rPr lang="zh-CN" altLang="en-US" dirty="0" smtClean="0"/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+mj-lt"/>
              </a:defRPr>
            </a:lvl1pPr>
          </a:lstStyle>
          <a:p>
            <a:fld id="{947CB985-09D2-4724-917F-80B7A7E07E02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1031" name="Freeform 7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0" b="0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32" name="Line 8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epw.com.cn/news/listbylabel/label/%E4%B8%AD%E5%9B%BD%E5%88%B6%E9%80%A02025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sz="4600"/>
              <a:t>物联网系统应用技术及项目开发案例</a:t>
            </a:r>
          </a:p>
        </p:txBody>
      </p:sp>
      <p:sp>
        <p:nvSpPr>
          <p:cNvPr id="2" name="副标题 1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US" altLang="zh-CN" b="1" dirty="0" smtClean="0"/>
              <a:t>               </a:t>
            </a:r>
            <a:r>
              <a:rPr lang="zh-CN" altLang="en-US" b="1" dirty="0" smtClean="0"/>
              <a:t>第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章 </a:t>
            </a:r>
            <a:r>
              <a:rPr lang="en-US" altLang="zh-CN" b="1" dirty="0" smtClean="0"/>
              <a:t> </a:t>
            </a:r>
            <a:r>
              <a:rPr lang="zh-CN" altLang="zh-CN" b="1" dirty="0" smtClean="0"/>
              <a:t>物</a:t>
            </a:r>
            <a:r>
              <a:rPr lang="zh-CN" altLang="zh-CN" b="1" dirty="0"/>
              <a:t>联网系统概述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0"/>
          <p:cNvSpPr>
            <a:spLocks/>
          </p:cNvSpPr>
          <p:nvPr/>
        </p:nvSpPr>
        <p:spPr bwMode="auto">
          <a:xfrm>
            <a:off x="611560" y="1412776"/>
            <a:ext cx="7992888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sz="2800" dirty="0">
                <a:latin typeface="+mn-lt"/>
                <a:ea typeface="宋体" charset="-122"/>
              </a:rPr>
              <a:t>通过感知识别技术，让物品“开口说话、发布信息”是融合物理世界和信息世界的重要一环，是物联网区别于其他网络的</a:t>
            </a:r>
            <a:r>
              <a:rPr lang="zh-CN" altLang="en-US" sz="2800" u="sng" dirty="0">
                <a:latin typeface="+mn-lt"/>
                <a:ea typeface="宋体" charset="-122"/>
              </a:rPr>
              <a:t>最独特</a:t>
            </a:r>
            <a:r>
              <a:rPr lang="zh-CN" altLang="en-US" sz="2800" dirty="0">
                <a:latin typeface="+mn-lt"/>
                <a:ea typeface="宋体" charset="-122"/>
              </a:rPr>
              <a:t>的部分</a:t>
            </a:r>
            <a:r>
              <a:rPr lang="zh-CN" altLang="en-US" sz="2800" dirty="0" smtClean="0">
                <a:latin typeface="+mn-lt"/>
                <a:ea typeface="宋体" charset="-122"/>
              </a:rPr>
              <a:t>。</a:t>
            </a:r>
            <a:endParaRPr lang="zh-CN" altLang="en-US" sz="2800" dirty="0">
              <a:latin typeface="+mn-lt"/>
              <a:ea typeface="宋体" charset="-122"/>
            </a:endParaRPr>
          </a:p>
          <a:p>
            <a:pPr marL="342900" indent="-342900" eaLnBrk="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sz="2800" dirty="0">
                <a:latin typeface="+mn-lt"/>
                <a:ea typeface="宋体" charset="-122"/>
              </a:rPr>
              <a:t>物联网的“触手”是位于感知识别层的大量</a:t>
            </a:r>
            <a:r>
              <a:rPr lang="zh-CN" altLang="en-US" sz="2800" u="sng" dirty="0">
                <a:latin typeface="+mn-lt"/>
                <a:ea typeface="宋体" charset="-122"/>
              </a:rPr>
              <a:t>信息生成设备</a:t>
            </a:r>
            <a:r>
              <a:rPr lang="zh-CN" altLang="en-US" sz="2800" dirty="0">
                <a:latin typeface="+mn-lt"/>
                <a:ea typeface="宋体" charset="-122"/>
              </a:rPr>
              <a:t>，既包括采用自动生成方式的</a:t>
            </a:r>
            <a:r>
              <a:rPr lang="en-US" altLang="zh-CN" sz="2800" dirty="0">
                <a:latin typeface="+mn-lt"/>
                <a:ea typeface="宋体" charset="-122"/>
              </a:rPr>
              <a:t>RFID</a:t>
            </a:r>
            <a:r>
              <a:rPr lang="zh-CN" altLang="en-US" sz="2800" dirty="0">
                <a:latin typeface="+mn-lt"/>
                <a:ea typeface="宋体" charset="-122"/>
              </a:rPr>
              <a:t>、传感器、定位系统等，也包括采用人工生成方式的各种智能设备，例如智能手机、</a:t>
            </a:r>
            <a:r>
              <a:rPr lang="en-US" altLang="zh-CN" sz="2800" dirty="0">
                <a:latin typeface="+mn-lt"/>
                <a:ea typeface="宋体" charset="-122"/>
              </a:rPr>
              <a:t>PDA</a:t>
            </a:r>
            <a:r>
              <a:rPr lang="zh-CN" altLang="en-US" sz="2800" dirty="0">
                <a:latin typeface="+mn-lt"/>
                <a:ea typeface="宋体" charset="-122"/>
              </a:rPr>
              <a:t>、多媒体播放器、上网本、笔记本电脑等等。</a:t>
            </a:r>
          </a:p>
          <a:p>
            <a:pPr marL="342900" indent="-342900" eaLnBrk="0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sz="2800" dirty="0" smtClean="0">
                <a:latin typeface="+mn-lt"/>
                <a:ea typeface="宋体" charset="-122"/>
              </a:rPr>
              <a:t>感知</a:t>
            </a:r>
            <a:r>
              <a:rPr lang="zh-CN" altLang="en-US" sz="2800" dirty="0">
                <a:latin typeface="+mn-lt"/>
                <a:ea typeface="宋体" charset="-122"/>
              </a:rPr>
              <a:t>识别层位于物</a:t>
            </a:r>
            <a:r>
              <a:rPr lang="zh-CN" altLang="en-US" sz="2800" dirty="0" smtClean="0">
                <a:latin typeface="+mn-lt"/>
                <a:ea typeface="宋体" charset="-122"/>
              </a:rPr>
              <a:t>联网模型</a:t>
            </a:r>
            <a:r>
              <a:rPr lang="zh-CN" altLang="en-US" sz="2800" dirty="0">
                <a:latin typeface="+mn-lt"/>
                <a:ea typeface="宋体" charset="-122"/>
              </a:rPr>
              <a:t>的最底端，是所有上层结构的基础。</a:t>
            </a: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76336" y="548680"/>
            <a:ext cx="6264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latin typeface="隶书" pitchFamily="49" charset="-122"/>
                <a:ea typeface="隶书" pitchFamily="49" charset="-122"/>
              </a:rPr>
              <a:t>感知层</a:t>
            </a:r>
            <a:endParaRPr lang="zh-CN" altLang="en-US" sz="3600" dirty="0"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235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1"/>
          <p:cNvSpPr txBox="1">
            <a:spLocks noChangeArrowheads="1"/>
          </p:cNvSpPr>
          <p:nvPr/>
        </p:nvSpPr>
        <p:spPr bwMode="auto">
          <a:xfrm>
            <a:off x="738288" y="588170"/>
            <a:ext cx="62642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 smtClean="0">
                <a:latin typeface="+mn-lt"/>
                <a:ea typeface="隶书" pitchFamily="49" charset="-122"/>
              </a:rPr>
              <a:t>网络层</a:t>
            </a:r>
            <a:endParaRPr lang="zh-CN" altLang="en-US" sz="3600" dirty="0">
              <a:latin typeface="+mn-lt"/>
              <a:ea typeface="隶书" pitchFamily="49" charset="-122"/>
            </a:endParaRPr>
          </a:p>
        </p:txBody>
      </p:sp>
      <p:pic>
        <p:nvPicPr>
          <p:cNvPr id="15363" name="图片 6" descr="图片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44824"/>
            <a:ext cx="5973763" cy="363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972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476899" y="620688"/>
            <a:ext cx="62642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 smtClean="0">
                <a:latin typeface="+mn-lt"/>
                <a:ea typeface="隶书" pitchFamily="49" charset="-122"/>
              </a:rPr>
              <a:t>网络层</a:t>
            </a:r>
            <a:endParaRPr lang="zh-CN" altLang="en-US" sz="3600" dirty="0">
              <a:latin typeface="+mn-lt"/>
              <a:ea typeface="隶书" pitchFamily="49" charset="-122"/>
            </a:endParaRPr>
          </a:p>
        </p:txBody>
      </p:sp>
      <p:sp>
        <p:nvSpPr>
          <p:cNvPr id="5" name="Rectangle 4"/>
          <p:cNvSpPr>
            <a:spLocks/>
          </p:cNvSpPr>
          <p:nvPr/>
        </p:nvSpPr>
        <p:spPr bwMode="auto">
          <a:xfrm>
            <a:off x="683568" y="1305581"/>
            <a:ext cx="7992888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zh-CN" altLang="en-US" sz="3200" dirty="0">
                <a:latin typeface="+mn-lt"/>
                <a:ea typeface="+mn-ea"/>
              </a:rPr>
              <a:t>网络是物联网最重要的</a:t>
            </a:r>
            <a:r>
              <a:rPr lang="zh-CN" altLang="en-US" sz="3200" u="sng" dirty="0">
                <a:latin typeface="+mn-lt"/>
                <a:ea typeface="+mn-ea"/>
              </a:rPr>
              <a:t>基础设施</a:t>
            </a:r>
            <a:r>
              <a:rPr lang="zh-CN" altLang="en-US" sz="3200" dirty="0">
                <a:latin typeface="+mn-lt"/>
                <a:ea typeface="+mn-ea"/>
              </a:rPr>
              <a:t>之一。</a:t>
            </a:r>
          </a:p>
          <a:p>
            <a:pPr marL="742950" lvl="1" indent="-285750" eaLnBrk="0" hangingPunct="0">
              <a:spcBef>
                <a:spcPct val="20000"/>
              </a:spcBef>
              <a:buFont typeface="Arial" charset="0"/>
              <a:buChar char="–"/>
              <a:defRPr/>
            </a:pPr>
            <a:endParaRPr lang="zh-CN" altLang="en-US" sz="3200" dirty="0"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zh-CN" altLang="en-US" sz="3200" dirty="0">
                <a:latin typeface="+mn-lt"/>
                <a:ea typeface="+mn-ea"/>
              </a:rPr>
              <a:t>网络构建层在物</a:t>
            </a:r>
            <a:r>
              <a:rPr lang="zh-CN" altLang="en-US" sz="3200" dirty="0" smtClean="0">
                <a:latin typeface="+mn-lt"/>
                <a:ea typeface="+mn-ea"/>
              </a:rPr>
              <a:t>联网模型</a:t>
            </a:r>
            <a:r>
              <a:rPr lang="zh-CN" altLang="en-US" sz="3200" dirty="0">
                <a:latin typeface="+mn-lt"/>
                <a:ea typeface="+mn-ea"/>
              </a:rPr>
              <a:t>中连接</a:t>
            </a:r>
            <a:r>
              <a:rPr lang="zh-CN" altLang="en-US" sz="3200" dirty="0" smtClean="0">
                <a:latin typeface="+mn-lt"/>
                <a:ea typeface="+mn-ea"/>
              </a:rPr>
              <a:t>感知层和应用层</a:t>
            </a:r>
            <a:r>
              <a:rPr lang="zh-CN" altLang="en-US" sz="3200" dirty="0">
                <a:latin typeface="+mn-lt"/>
                <a:ea typeface="+mn-ea"/>
              </a:rPr>
              <a:t>，具有强大的</a:t>
            </a:r>
            <a:r>
              <a:rPr lang="zh-CN" altLang="en-US" sz="3200" u="sng" dirty="0">
                <a:latin typeface="+mn-lt"/>
                <a:ea typeface="+mn-ea"/>
              </a:rPr>
              <a:t>纽带</a:t>
            </a:r>
            <a:r>
              <a:rPr lang="zh-CN" altLang="en-US" sz="3200" dirty="0">
                <a:latin typeface="+mn-lt"/>
                <a:ea typeface="+mn-ea"/>
              </a:rPr>
              <a:t>作用，高效、稳定、及时、安全地传输上下层的数据。</a:t>
            </a:r>
          </a:p>
        </p:txBody>
      </p:sp>
    </p:spTree>
    <p:extLst>
      <p:ext uri="{BB962C8B-B14F-4D97-AF65-F5344CB8AC3E}">
        <p14:creationId xmlns:p14="http://schemas.microsoft.com/office/powerpoint/2010/main" val="6138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468313" y="764704"/>
            <a:ext cx="62642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 smtClean="0">
                <a:latin typeface="+mn-lt"/>
                <a:ea typeface="隶书" pitchFamily="49" charset="-122"/>
              </a:rPr>
              <a:t>应用层</a:t>
            </a:r>
            <a:endParaRPr lang="zh-CN" altLang="en-US" sz="3600" dirty="0">
              <a:latin typeface="+mn-lt"/>
              <a:ea typeface="隶书" pitchFamily="49" charset="-122"/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 bwMode="auto">
          <a:xfrm>
            <a:off x="683568" y="1410816"/>
            <a:ext cx="792088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sz="2800" dirty="0">
                <a:latin typeface="+mn-lt"/>
                <a:ea typeface="+mn-ea"/>
              </a:rPr>
              <a:t>“实践出真知”，无论任何技术，应用是决定成败的关键。</a:t>
            </a:r>
            <a:r>
              <a:rPr lang="zh-CN" altLang="en-US" sz="2800" u="sng" dirty="0">
                <a:latin typeface="+mn-lt"/>
                <a:ea typeface="+mn-ea"/>
              </a:rPr>
              <a:t>物联网丰富的内涵催生出更加丰富的外延应用。</a:t>
            </a:r>
            <a:endParaRPr lang="en-US" altLang="zh-CN" sz="2800" u="sng" dirty="0"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zh-CN" altLang="en-US" sz="2800" u="sng" dirty="0">
              <a:latin typeface="+mn-lt"/>
              <a:ea typeface="+mn-ea"/>
            </a:endParaRP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zh-CN" altLang="en-US" sz="2800" dirty="0">
                <a:latin typeface="+mn-lt"/>
                <a:ea typeface="+mn-ea"/>
              </a:rPr>
              <a:t>应用层是物联网发展的驱动力和目的。应用层的主要功能是把感知和传输来的信息进行分析和处理，做出正确的控制和决策，实现智能化的管理、应用和服务。这一层解决的是信息处理和人机界面的问题。</a:t>
            </a:r>
          </a:p>
        </p:txBody>
      </p:sp>
    </p:spTree>
    <p:extLst>
      <p:ext uri="{BB962C8B-B14F-4D97-AF65-F5344CB8AC3E}">
        <p14:creationId xmlns:p14="http://schemas.microsoft.com/office/powerpoint/2010/main" val="81498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1.4 </a:t>
            </a:r>
            <a:r>
              <a:rPr lang="zh-CN" altLang="zh-CN" b="1" dirty="0"/>
              <a:t>物联网的主要特点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30725"/>
          </a:xfrm>
        </p:spPr>
        <p:txBody>
          <a:bodyPr/>
          <a:lstStyle/>
          <a:p>
            <a:r>
              <a:rPr lang="zh-CN" altLang="zh-CN" dirty="0"/>
              <a:t>物联网有三个基本要素即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r>
              <a:rPr lang="zh-CN" altLang="zh-CN" dirty="0" smtClean="0"/>
              <a:t>信息</a:t>
            </a:r>
            <a:r>
              <a:rPr lang="zh-CN" altLang="zh-CN" dirty="0"/>
              <a:t>的全面</a:t>
            </a:r>
            <a:r>
              <a:rPr lang="zh-CN" altLang="zh-CN" dirty="0" smtClean="0"/>
              <a:t>感知</a:t>
            </a:r>
            <a:endParaRPr lang="en-US" altLang="zh-CN" dirty="0" smtClean="0"/>
          </a:p>
          <a:p>
            <a:r>
              <a:rPr lang="zh-CN" altLang="zh-CN" dirty="0" smtClean="0"/>
              <a:t>信息</a:t>
            </a:r>
            <a:r>
              <a:rPr lang="zh-CN" altLang="zh-CN" dirty="0"/>
              <a:t>的可靠</a:t>
            </a:r>
            <a:r>
              <a:rPr lang="zh-CN" altLang="zh-CN" dirty="0" smtClean="0"/>
              <a:t>传送</a:t>
            </a:r>
            <a:endParaRPr lang="en-US" altLang="zh-CN" dirty="0" smtClean="0"/>
          </a:p>
          <a:p>
            <a:r>
              <a:rPr lang="zh-CN" altLang="zh-CN" dirty="0" smtClean="0"/>
              <a:t>信息</a:t>
            </a:r>
            <a:r>
              <a:rPr lang="zh-CN" altLang="zh-CN" dirty="0"/>
              <a:t>的智能处理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任何</a:t>
            </a:r>
            <a:r>
              <a:rPr lang="zh-CN" altLang="zh-CN" dirty="0"/>
              <a:t>一个基本要素在处理过程中出现问题，将导致网络终端不能收集到准确可靠的信息，从而不能实现物物通信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  <a:t>14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8055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1.4 </a:t>
            </a:r>
            <a:r>
              <a:rPr lang="zh-CN" altLang="zh-CN" b="1" dirty="0"/>
              <a:t>物联网的主要特点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30725"/>
          </a:xfrm>
        </p:spPr>
        <p:txBody>
          <a:bodyPr/>
          <a:lstStyle/>
          <a:p>
            <a:r>
              <a:rPr lang="zh-CN" altLang="zh-CN" dirty="0" smtClean="0"/>
              <a:t>信息</a:t>
            </a:r>
            <a:r>
              <a:rPr lang="zh-CN" altLang="zh-CN" dirty="0"/>
              <a:t>的全面感知：物联网上部署了海量的多种类型传感器，每个传感器都是一个信息源，不同类别的传感器所捕获的信息内容和信息格式不同。传感器获得的数据具有实时性，按一定的频率周期性的采集环境信息，不断更新数据。物联网通信中的一个首要环节是对数据的时效性采集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  <a:t>15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34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1.4 </a:t>
            </a:r>
            <a:r>
              <a:rPr lang="zh-CN" altLang="zh-CN" b="1" dirty="0"/>
              <a:t>物联网的主要特点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30725"/>
          </a:xfrm>
        </p:spPr>
        <p:txBody>
          <a:bodyPr/>
          <a:lstStyle/>
          <a:p>
            <a:r>
              <a:rPr lang="zh-CN" altLang="zh-CN" dirty="0" smtClean="0"/>
              <a:t>信息</a:t>
            </a:r>
            <a:r>
              <a:rPr lang="zh-CN" altLang="zh-CN" dirty="0"/>
              <a:t>的可靠传送：物联网技术的基础和核心仍然是互联网，通过各种有线和无线网络与互联网的融合，将物体的信息实时而准确地传递出去。在物联网上的传感器定时采集的信息需要通过网络传输，对采集到的数据进行安全加密，并采用有效的路由协议、通信协议和网络安全协议，以保证数据的高可靠性及准确性，在传输过程中，为了保障数据的正确性和及时性，必须适应各种异构网络和协议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  <a:t>16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8237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1.4 </a:t>
            </a:r>
            <a:r>
              <a:rPr lang="zh-CN" altLang="zh-CN" b="1" dirty="0"/>
              <a:t>物联网的主要特点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30725"/>
          </a:xfrm>
        </p:spPr>
        <p:txBody>
          <a:bodyPr/>
          <a:lstStyle/>
          <a:p>
            <a:r>
              <a:rPr lang="zh-CN" altLang="zh-CN" dirty="0" smtClean="0"/>
              <a:t>信息</a:t>
            </a:r>
            <a:r>
              <a:rPr lang="zh-CN" altLang="zh-CN" dirty="0"/>
              <a:t>的智能处理：从传感器获得的海量信息中分析、加工和处理出有意义的数据，以适应不同用户的不同需求，从而发现新的应用领域和应用模式。信息从采集、传输到接收的整个过程中，都需要对信息进行处理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物</a:t>
            </a:r>
            <a:r>
              <a:rPr lang="zh-CN" altLang="zh-CN" dirty="0"/>
              <a:t>联网将传感器和智能处理相结合，利用云计算、模式识别等各种智能技术，将信息通过网络通信层发送到终端，并在对信息的处理过程中，借助“云计算”等新的处理系统，对数据进行处理，以及做出相应的辅助决策，扩充其应用领域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  <a:t>17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2080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1.5 </a:t>
            </a:r>
            <a:r>
              <a:rPr lang="zh-CN" altLang="en-US" b="1" dirty="0"/>
              <a:t>物联网的应用</a:t>
            </a:r>
            <a:endParaRPr lang="zh-CN" altLang="zh-CN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30725"/>
          </a:xfrm>
        </p:spPr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城市管理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）智能交通（公路、桥梁、公交、停车场等）物联网技术可以自动检测并报告公路、桥梁的“健康状况”，还可以避免过载的车辆经过桥梁，也能够根据光线强度对路灯进行自动开关控制。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  <a:t>18</a:t>
            </a:fld>
            <a:endParaRPr lang="en-US" altLang="zh-CN" dirty="0"/>
          </a:p>
        </p:txBody>
      </p:sp>
      <p:pic>
        <p:nvPicPr>
          <p:cNvPr id="7" name="图片 6" descr="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6116" y="4077072"/>
            <a:ext cx="2691765" cy="193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1190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1.5 </a:t>
            </a:r>
            <a:r>
              <a:rPr lang="zh-CN" altLang="en-US" b="1" dirty="0"/>
              <a:t>物联网的应用</a:t>
            </a:r>
            <a:endParaRPr lang="zh-CN" altLang="zh-CN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30725"/>
          </a:xfrm>
        </p:spPr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）智能建筑（绿色照明、安全检测等）</a:t>
            </a:r>
          </a:p>
          <a:p>
            <a:r>
              <a:rPr lang="zh-CN" altLang="zh-CN" dirty="0"/>
              <a:t>通过感应技术，建筑物内照明灯能自动调节光亮度，实现节能环保，建筑物的运作状况也能通过物联网及时发送给管理者。同时，建筑物与</a:t>
            </a:r>
            <a:r>
              <a:rPr lang="en-US" altLang="zh-CN" dirty="0"/>
              <a:t>GPS</a:t>
            </a:r>
            <a:r>
              <a:rPr lang="zh-CN" altLang="zh-CN" dirty="0"/>
              <a:t>系统实时相连接，在电子地图上准确、及时反映出建筑物空间地理位置、安全状况、人流量等</a:t>
            </a:r>
            <a:r>
              <a:rPr lang="zh-CN" altLang="zh-CN" dirty="0" smtClean="0"/>
              <a:t>信息</a:t>
            </a:r>
            <a:r>
              <a:rPr lang="zh-CN" altLang="en-US" dirty="0" smtClean="0"/>
              <a:t>。</a:t>
            </a:r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  <a:t>19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5756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393867" y="871085"/>
            <a:ext cx="21605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隶书" pitchFamily="49" charset="-122"/>
                <a:ea typeface="隶书" pitchFamily="49" charset="-122"/>
              </a:rPr>
              <a:t>本章内容</a:t>
            </a: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251520" y="1700808"/>
            <a:ext cx="842486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dirty="0">
                <a:cs typeface="Arial" charset="0"/>
              </a:rPr>
              <a:t>1.1 </a:t>
            </a:r>
            <a:r>
              <a:rPr lang="zh-CN" altLang="en-US" sz="2800" dirty="0">
                <a:cs typeface="Arial" charset="0"/>
              </a:rPr>
              <a:t>物联网的概念</a:t>
            </a:r>
            <a:endParaRPr lang="en-US" altLang="zh-CN" sz="2800" dirty="0">
              <a:cs typeface="Arial" charset="0"/>
            </a:endParaRPr>
          </a:p>
          <a:p>
            <a:pPr>
              <a:defRPr/>
            </a:pPr>
            <a:r>
              <a:rPr lang="en-US" altLang="zh-CN" sz="2800" dirty="0">
                <a:cs typeface="Arial" charset="0"/>
              </a:rPr>
              <a:t>1.2 </a:t>
            </a:r>
            <a:r>
              <a:rPr lang="zh-CN" altLang="en-US" sz="2800" dirty="0">
                <a:cs typeface="Arial" charset="0"/>
              </a:rPr>
              <a:t>发展概况</a:t>
            </a:r>
            <a:endParaRPr lang="en-US" altLang="zh-CN" sz="2800" dirty="0">
              <a:cs typeface="Arial" charset="0"/>
            </a:endParaRPr>
          </a:p>
          <a:p>
            <a:pPr>
              <a:defRPr/>
            </a:pPr>
            <a:r>
              <a:rPr lang="en-US" altLang="zh-CN" sz="2800" dirty="0"/>
              <a:t>1.3 </a:t>
            </a:r>
            <a:r>
              <a:rPr lang="zh-CN" altLang="en-US" sz="2800" dirty="0"/>
              <a:t>体系结构</a:t>
            </a:r>
            <a:endParaRPr lang="en-US" altLang="zh-CN" sz="2800" dirty="0"/>
          </a:p>
          <a:p>
            <a:pPr>
              <a:defRPr/>
            </a:pPr>
            <a:r>
              <a:rPr lang="en-US" altLang="zh-CN" sz="2800" dirty="0"/>
              <a:t>1.4 </a:t>
            </a:r>
            <a:r>
              <a:rPr lang="zh-CN" altLang="en-US" sz="2800" dirty="0"/>
              <a:t>主要特点</a:t>
            </a:r>
            <a:endParaRPr lang="en-US" altLang="zh-CN" sz="2800" dirty="0"/>
          </a:p>
          <a:p>
            <a:pPr>
              <a:defRPr/>
            </a:pPr>
            <a:r>
              <a:rPr lang="en-US" altLang="zh-CN" sz="2800" dirty="0"/>
              <a:t>1.5 </a:t>
            </a:r>
            <a:r>
              <a:rPr lang="zh-CN" altLang="en-US" sz="2800" dirty="0"/>
              <a:t>物联网的应用</a:t>
            </a:r>
            <a:endParaRPr lang="en-US" altLang="zh-CN" sz="2800" dirty="0"/>
          </a:p>
          <a:p>
            <a:pPr>
              <a:defRPr/>
            </a:pPr>
            <a:r>
              <a:rPr lang="en-US" altLang="zh-CN" sz="2800" dirty="0"/>
              <a:t>1.6 </a:t>
            </a:r>
            <a:r>
              <a:rPr lang="zh-CN" altLang="en-US" sz="2800" dirty="0"/>
              <a:t>物联网</a:t>
            </a:r>
            <a:r>
              <a:rPr lang="zh-CN" altLang="en-US" sz="2800" dirty="0" smtClean="0"/>
              <a:t>的发展前景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14287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1.5 </a:t>
            </a:r>
            <a:r>
              <a:rPr lang="zh-CN" altLang="en-US" b="1" dirty="0"/>
              <a:t>物联网的应用</a:t>
            </a:r>
            <a:endParaRPr lang="zh-CN" altLang="zh-CN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30725"/>
          </a:xfrm>
        </p:spPr>
        <p:txBody>
          <a:bodyPr/>
          <a:lstStyle/>
          <a:p>
            <a:r>
              <a:rPr lang="en-US" altLang="zh-CN" b="1" dirty="0"/>
              <a:t>2.</a:t>
            </a:r>
            <a:r>
              <a:rPr lang="zh-CN" altLang="zh-CN" b="1" dirty="0"/>
              <a:t>农业</a:t>
            </a:r>
            <a:endParaRPr lang="zh-CN" altLang="zh-CN" dirty="0"/>
          </a:p>
          <a:p>
            <a:r>
              <a:rPr lang="zh-CN" altLang="zh-CN" dirty="0" smtClean="0"/>
              <a:t>畜牧</a:t>
            </a:r>
            <a:r>
              <a:rPr lang="zh-CN" altLang="zh-CN" dirty="0"/>
              <a:t>溯源</a:t>
            </a:r>
          </a:p>
          <a:p>
            <a:r>
              <a:rPr lang="zh-CN" altLang="zh-CN" dirty="0"/>
              <a:t>给放养的牲畜中的每一只羊都贴上一个二维码，这个二维码会一直保持到超市出售的肉品上，消费者可通过手机阅读二维码，知道牲畜的成长历史，确保食品安全。我国已有</a:t>
            </a:r>
            <a:r>
              <a:rPr lang="en-US" altLang="zh-CN" dirty="0"/>
              <a:t>10</a:t>
            </a:r>
            <a:r>
              <a:rPr lang="zh-CN" altLang="zh-CN" dirty="0"/>
              <a:t>亿存栏动物贴上了这种二维码。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  <a:t>20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5756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1.5 </a:t>
            </a:r>
            <a:r>
              <a:rPr lang="zh-CN" altLang="en-US" b="1" dirty="0"/>
              <a:t>物联网的应用</a:t>
            </a:r>
            <a:endParaRPr lang="zh-CN" altLang="zh-CN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30725"/>
          </a:xfrm>
        </p:spPr>
        <p:txBody>
          <a:bodyPr/>
          <a:lstStyle/>
          <a:p>
            <a:r>
              <a:rPr lang="en-US" altLang="zh-CN" b="1" dirty="0"/>
              <a:t>3</a:t>
            </a:r>
            <a:r>
              <a:rPr lang="zh-CN" altLang="zh-CN" b="1" dirty="0"/>
              <a:t>．数字家庭</a:t>
            </a:r>
            <a:endParaRPr lang="zh-CN" altLang="zh-CN" dirty="0"/>
          </a:p>
          <a:p>
            <a:r>
              <a:rPr lang="zh-CN" altLang="zh-CN" dirty="0" smtClean="0"/>
              <a:t>有了</a:t>
            </a:r>
            <a:r>
              <a:rPr lang="zh-CN" altLang="zh-CN" dirty="0"/>
              <a:t>物联网，就可以在办公室指挥家庭电器的操作运行，在下班回家的途中，家里的饭菜已经煮熟，洗澡的热水已经烧好，个性化电视节目将会准点播放；家庭设施能够自动报修；冰箱里的食物能够自动补货。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  <a:t>21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6203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1.5 </a:t>
            </a:r>
            <a:r>
              <a:rPr lang="zh-CN" altLang="en-US" b="1" dirty="0"/>
              <a:t>物联网的应用</a:t>
            </a:r>
            <a:endParaRPr lang="zh-CN" altLang="zh-CN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30725"/>
          </a:xfrm>
        </p:spPr>
        <p:txBody>
          <a:bodyPr/>
          <a:lstStyle/>
          <a:p>
            <a:r>
              <a:rPr lang="en-US" altLang="zh-CN" b="1" dirty="0"/>
              <a:t>4</a:t>
            </a:r>
            <a:r>
              <a:rPr lang="zh-CN" altLang="zh-CN" b="1" dirty="0"/>
              <a:t>．定位导航</a:t>
            </a:r>
            <a:endParaRPr lang="zh-CN" altLang="zh-CN" dirty="0"/>
          </a:p>
          <a:p>
            <a:r>
              <a:rPr lang="zh-CN" altLang="zh-CN" dirty="0"/>
              <a:t>物联网与卫星定位技术、</a:t>
            </a:r>
            <a:r>
              <a:rPr lang="en-US" altLang="zh-CN" dirty="0"/>
              <a:t>GSM/GPRS/CDMA</a:t>
            </a:r>
            <a:r>
              <a:rPr lang="zh-CN" altLang="zh-CN" dirty="0"/>
              <a:t>移动通讯技术、</a:t>
            </a:r>
            <a:r>
              <a:rPr lang="en-US" altLang="zh-CN" dirty="0"/>
              <a:t>GIS</a:t>
            </a:r>
            <a:r>
              <a:rPr lang="zh-CN" altLang="zh-CN" dirty="0"/>
              <a:t>地理信息系统相结合，能够在互联网和移动通信网络覆盖范围内使用</a:t>
            </a:r>
            <a:r>
              <a:rPr lang="en-US" altLang="zh-CN" dirty="0"/>
              <a:t>GPS</a:t>
            </a:r>
            <a:r>
              <a:rPr lang="zh-CN" altLang="zh-CN" dirty="0"/>
              <a:t>技术，使用和维护成本大大降低，并能实现端到端的多向互动。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  <a:t>22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9422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1.5 </a:t>
            </a:r>
            <a:r>
              <a:rPr lang="zh-CN" altLang="en-US" b="1" dirty="0"/>
              <a:t>物联网的应用</a:t>
            </a:r>
            <a:endParaRPr lang="zh-CN" altLang="zh-CN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30725"/>
          </a:xfrm>
        </p:spPr>
        <p:txBody>
          <a:bodyPr/>
          <a:lstStyle/>
          <a:p>
            <a:r>
              <a:rPr lang="en-US" altLang="zh-CN" b="1" dirty="0"/>
              <a:t>5</a:t>
            </a:r>
            <a:r>
              <a:rPr lang="zh-CN" altLang="zh-CN" b="1" dirty="0"/>
              <a:t>．现代物流管理</a:t>
            </a:r>
            <a:endParaRPr lang="zh-CN" altLang="zh-CN" dirty="0"/>
          </a:p>
          <a:p>
            <a:r>
              <a:rPr lang="zh-CN" altLang="zh-CN" dirty="0"/>
              <a:t>通过在物流商品中植入传感芯片（节点），供应链上的购买、生产制造、包装／装卸、堆栈、运输、配送</a:t>
            </a:r>
            <a:r>
              <a:rPr lang="en-US" altLang="zh-CN" dirty="0"/>
              <a:t>/</a:t>
            </a:r>
            <a:r>
              <a:rPr lang="zh-CN" altLang="zh-CN" dirty="0"/>
              <a:t>分销、出售、服务每</a:t>
            </a:r>
            <a:r>
              <a:rPr lang="en-US" altLang="zh-CN" dirty="0"/>
              <a:t>—</a:t>
            </a:r>
            <a:r>
              <a:rPr lang="zh-CN" altLang="zh-CN" dirty="0"/>
              <a:t>个环节都能无误地被感知和掌握。这些感知信息与后台的</a:t>
            </a:r>
            <a:r>
              <a:rPr lang="en-US" altLang="zh-CN" dirty="0"/>
              <a:t>GIS/GPS</a:t>
            </a:r>
            <a:r>
              <a:rPr lang="zh-CN" altLang="zh-CN" dirty="0"/>
              <a:t>数据库无缝结合，成为强大的物流信息嘲络。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  <a:t>23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9422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200" y="1340768"/>
            <a:ext cx="8496300" cy="38779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zh-CN" sz="3000" b="1" dirty="0" smtClean="0">
                <a:latin typeface="+mn-lt"/>
                <a:ea typeface="+mn-ea"/>
              </a:rPr>
              <a:t>美国</a:t>
            </a:r>
            <a:endParaRPr lang="en-US" altLang="zh-CN" sz="3000" b="1" dirty="0" smtClean="0">
              <a:latin typeface="+mn-lt"/>
              <a:ea typeface="+mn-ea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3000" dirty="0">
                <a:latin typeface="+mn-lt"/>
                <a:ea typeface="+mn-ea"/>
              </a:rPr>
              <a:t>美国</a:t>
            </a:r>
            <a:r>
              <a:rPr lang="zh-CN" altLang="zh-CN" sz="3000" dirty="0" smtClean="0">
                <a:latin typeface="+mn-lt"/>
                <a:ea typeface="+mn-ea"/>
              </a:rPr>
              <a:t>提出</a:t>
            </a:r>
            <a:r>
              <a:rPr lang="zh-CN" altLang="zh-CN" sz="3000" dirty="0">
                <a:latin typeface="+mn-lt"/>
                <a:ea typeface="+mn-ea"/>
              </a:rPr>
              <a:t>“智慧地球”概念，引发全球物联网关注热潮，将物联网上升为国家创新战略的重点之一。先进的硬件设计制造技术，已经趋于完善的通信互联网络均为物联网的发展创造了良好的条件。目前，美国已经开始在工业、农业、军事、医疗、环境监测、建筑、空间和海洋探索等领域开展物联网应用积累。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 smtClean="0"/>
              <a:t>1.6 </a:t>
            </a:r>
            <a:r>
              <a:rPr lang="zh-CN" altLang="en-US" b="1" dirty="0" smtClean="0"/>
              <a:t>物</a:t>
            </a:r>
            <a:r>
              <a:rPr lang="zh-CN" altLang="en-US" b="1" dirty="0"/>
              <a:t>联网的发展前景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216020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200" y="1340768"/>
            <a:ext cx="8496300" cy="38779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zh-CN" sz="3000" b="1" dirty="0">
                <a:latin typeface="+mn-lt"/>
                <a:ea typeface="+mn-ea"/>
              </a:rPr>
              <a:t>欧盟委员会发布《物联网</a:t>
            </a:r>
            <a:r>
              <a:rPr lang="en-US" altLang="zh-CN" sz="3000" b="1" dirty="0">
                <a:latin typeface="+mn-lt"/>
                <a:ea typeface="+mn-ea"/>
              </a:rPr>
              <a:t>——</a:t>
            </a:r>
            <a:r>
              <a:rPr lang="zh-CN" altLang="zh-CN" sz="3000" b="1" dirty="0">
                <a:latin typeface="+mn-lt"/>
                <a:ea typeface="+mn-ea"/>
              </a:rPr>
              <a:t>欧洲行动计划</a:t>
            </a:r>
            <a:r>
              <a:rPr lang="zh-CN" altLang="zh-CN" sz="3000" b="1" dirty="0" smtClean="0">
                <a:latin typeface="+mn-lt"/>
                <a:ea typeface="+mn-ea"/>
              </a:rPr>
              <a:t>》</a:t>
            </a:r>
            <a:endParaRPr lang="en-US" altLang="zh-CN" sz="3000" b="1" dirty="0" smtClean="0">
              <a:latin typeface="+mn-lt"/>
              <a:ea typeface="+mn-ea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zh-CN" sz="3000" dirty="0" smtClean="0">
                <a:latin typeface="+mn-lt"/>
                <a:ea typeface="+mn-ea"/>
              </a:rPr>
              <a:t>提出</a:t>
            </a:r>
            <a:r>
              <a:rPr lang="zh-CN" altLang="zh-CN" sz="3000" dirty="0">
                <a:latin typeface="+mn-lt"/>
                <a:ea typeface="+mn-ea"/>
              </a:rPr>
              <a:t>了包括芯片、技术研发等在内的</a:t>
            </a:r>
            <a:r>
              <a:rPr lang="en-US" altLang="zh-CN" sz="3000" dirty="0">
                <a:latin typeface="+mn-lt"/>
                <a:ea typeface="+mn-ea"/>
              </a:rPr>
              <a:t>14</a:t>
            </a:r>
            <a:r>
              <a:rPr lang="zh-CN" altLang="zh-CN" sz="3000" dirty="0">
                <a:latin typeface="+mn-lt"/>
                <a:ea typeface="+mn-ea"/>
              </a:rPr>
              <a:t>项框架内容。欧盟在技术研发、指标制定、应用领域、管理监控、未来目标等方面陆续出台了较为全面的报告文件，建立了相对完善的物联网政策体系。尤其在智能交通应用方面，欧盟依托其车企的传统优势，通过联盟协作在车联网的研究应用中遥遥领先。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 smtClean="0"/>
              <a:t>1.6 </a:t>
            </a:r>
            <a:r>
              <a:rPr lang="zh-CN" altLang="en-US" b="1" dirty="0" smtClean="0"/>
              <a:t>物</a:t>
            </a:r>
            <a:r>
              <a:rPr lang="zh-CN" altLang="en-US" b="1" dirty="0"/>
              <a:t>联网的发展前景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254103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200" y="1340768"/>
            <a:ext cx="8496300" cy="38779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zh-CN" sz="3000" b="1" dirty="0" smtClean="0">
                <a:latin typeface="+mn-lt"/>
                <a:ea typeface="+mn-ea"/>
              </a:rPr>
              <a:t>韩国</a:t>
            </a:r>
            <a:endParaRPr lang="en-US" altLang="zh-CN" sz="3000" b="1" dirty="0" smtClean="0">
              <a:latin typeface="+mn-lt"/>
              <a:ea typeface="+mn-ea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3000" dirty="0">
                <a:latin typeface="+mn-lt"/>
                <a:ea typeface="+mn-ea"/>
              </a:rPr>
              <a:t>韩国</a:t>
            </a:r>
            <a:r>
              <a:rPr lang="zh-CN" altLang="zh-CN" sz="3000" dirty="0" smtClean="0">
                <a:latin typeface="+mn-lt"/>
                <a:ea typeface="+mn-ea"/>
              </a:rPr>
              <a:t>十分</a:t>
            </a:r>
            <a:r>
              <a:rPr lang="zh-CN" altLang="zh-CN" sz="3000" dirty="0">
                <a:latin typeface="+mn-lt"/>
                <a:ea typeface="+mn-ea"/>
              </a:rPr>
              <a:t>重视物联网产业化发展，不断加大其在物联网核心技术以及微机电系统</a:t>
            </a:r>
            <a:r>
              <a:rPr lang="en-US" altLang="zh-CN" sz="3000" dirty="0">
                <a:latin typeface="+mn-lt"/>
                <a:ea typeface="+mn-ea"/>
              </a:rPr>
              <a:t>(MEMS)</a:t>
            </a:r>
            <a:r>
              <a:rPr lang="zh-CN" altLang="zh-CN" sz="3000" dirty="0">
                <a:latin typeface="+mn-lt"/>
                <a:ea typeface="+mn-ea"/>
              </a:rPr>
              <a:t>传感器芯片、宽带传感设备的研发。目前，韩国物联网产业主要集中在首尔、京畿道和大田地区，其中首尔集中了全国</a:t>
            </a:r>
            <a:r>
              <a:rPr lang="en-US" altLang="zh-CN" sz="3000" dirty="0">
                <a:latin typeface="+mn-lt"/>
                <a:ea typeface="+mn-ea"/>
              </a:rPr>
              <a:t>60%</a:t>
            </a:r>
            <a:r>
              <a:rPr lang="zh-CN" altLang="zh-CN" sz="3000" dirty="0">
                <a:latin typeface="+mn-lt"/>
                <a:ea typeface="+mn-ea"/>
              </a:rPr>
              <a:t>以上的物联网企业。韩国物联网的优势在于其消费类智能终端、</a:t>
            </a:r>
            <a:r>
              <a:rPr lang="en-US" altLang="zh-CN" sz="3000" dirty="0">
                <a:latin typeface="+mn-lt"/>
                <a:ea typeface="+mn-ea"/>
              </a:rPr>
              <a:t>RFID</a:t>
            </a:r>
            <a:r>
              <a:rPr lang="zh-CN" altLang="zh-CN" sz="3000" dirty="0">
                <a:latin typeface="+mn-lt"/>
                <a:ea typeface="+mn-ea"/>
              </a:rPr>
              <a:t>、</a:t>
            </a:r>
            <a:r>
              <a:rPr lang="en-US" altLang="zh-CN" sz="3000" dirty="0">
                <a:latin typeface="+mn-lt"/>
                <a:ea typeface="+mn-ea"/>
              </a:rPr>
              <a:t>NFC </a:t>
            </a:r>
            <a:r>
              <a:rPr lang="zh-CN" altLang="zh-CN" sz="3000" dirty="0">
                <a:latin typeface="+mn-lt"/>
                <a:ea typeface="+mn-ea"/>
              </a:rPr>
              <a:t>产品与相应的技术解决方案。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 smtClean="0"/>
              <a:t>1.6 </a:t>
            </a:r>
            <a:r>
              <a:rPr lang="zh-CN" altLang="en-US" b="1" dirty="0" smtClean="0"/>
              <a:t>物</a:t>
            </a:r>
            <a:r>
              <a:rPr lang="zh-CN" altLang="en-US" b="1" dirty="0"/>
              <a:t>联网的发展前景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254103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7743" y="1196752"/>
            <a:ext cx="8686800" cy="4321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3000" b="1" dirty="0" smtClean="0">
                <a:latin typeface="+mn-lt"/>
                <a:ea typeface="+mn-ea"/>
              </a:rPr>
              <a:t>中</a:t>
            </a:r>
            <a:r>
              <a:rPr lang="zh-CN" altLang="zh-CN" sz="3000" b="1" dirty="0" smtClean="0">
                <a:latin typeface="+mn-lt"/>
                <a:ea typeface="+mn-ea"/>
              </a:rPr>
              <a:t>国</a:t>
            </a:r>
            <a:endParaRPr lang="en-US" altLang="zh-CN" sz="3000" b="1" dirty="0" smtClean="0">
              <a:latin typeface="+mn-lt"/>
              <a:ea typeface="+mn-ea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zh-CN" sz="2400" dirty="0" smtClean="0">
                <a:latin typeface="+mn-lt"/>
                <a:ea typeface="+mn-ea"/>
              </a:rPr>
              <a:t>就</a:t>
            </a:r>
            <a:r>
              <a:rPr lang="zh-CN" altLang="zh-CN" sz="2400" dirty="0">
                <a:latin typeface="+mn-lt"/>
                <a:ea typeface="+mn-ea"/>
              </a:rPr>
              <a:t>物联网发展也做出了多项国家政策及</a:t>
            </a:r>
            <a:r>
              <a:rPr lang="zh-CN" altLang="zh-CN" sz="2400" dirty="0" smtClean="0">
                <a:latin typeface="+mn-lt"/>
                <a:ea typeface="+mn-ea"/>
              </a:rPr>
              <a:t>规划。</a:t>
            </a:r>
            <a:r>
              <a:rPr lang="zh-CN" altLang="zh-CN" sz="2400" dirty="0">
                <a:latin typeface="+mn-lt"/>
                <a:ea typeface="+mn-ea"/>
              </a:rPr>
              <a:t>《物联网“十二五”发展规划》、《关于推进物联网有序健康发展的指导意见》、《关于物联网发展的十个专项行动计划》，以及近期颁发的《</a:t>
            </a:r>
            <a:r>
              <a:rPr lang="en-US" altLang="zh-CN" sz="2400" dirty="0">
                <a:latin typeface="+mn-lt"/>
                <a:ea typeface="+mn-ea"/>
                <a:hlinkClick r:id="rId2"/>
              </a:rPr>
              <a:t>中国制造2025</a:t>
            </a:r>
            <a:r>
              <a:rPr lang="zh-CN" altLang="zh-CN" sz="2400" dirty="0">
                <a:latin typeface="+mn-lt"/>
                <a:ea typeface="+mn-ea"/>
              </a:rPr>
              <a:t>》等多项政策不断出台，并指出“掌握物联网关键核心技术，基本形成安全可控、具有国际竞争力的物联网产业体系，成为推动经济社会智能化和可持续发展的重要力量。”在物联网发展热潮以及相关政策的推动下，我国物联网产业将持续保持高速增长态势，虽然增长率近年略有下降，但仍保持在</a:t>
            </a:r>
            <a:r>
              <a:rPr lang="en-US" altLang="zh-CN" sz="2400" dirty="0">
                <a:latin typeface="+mn-lt"/>
                <a:ea typeface="+mn-ea"/>
              </a:rPr>
              <a:t>23%</a:t>
            </a:r>
            <a:r>
              <a:rPr lang="zh-CN" altLang="zh-CN" sz="2400" dirty="0">
                <a:latin typeface="+mn-lt"/>
                <a:ea typeface="+mn-ea"/>
              </a:rPr>
              <a:t>以上的增长速度，预计到</a:t>
            </a:r>
            <a:r>
              <a:rPr lang="en-US" altLang="zh-CN" sz="2400" dirty="0">
                <a:latin typeface="+mn-lt"/>
                <a:ea typeface="+mn-ea"/>
              </a:rPr>
              <a:t>2020</a:t>
            </a:r>
            <a:r>
              <a:rPr lang="zh-CN" altLang="zh-CN" sz="2400" dirty="0">
                <a:latin typeface="+mn-lt"/>
                <a:ea typeface="+mn-ea"/>
              </a:rPr>
              <a:t>年，我国物联网产业规模超过</a:t>
            </a:r>
            <a:r>
              <a:rPr lang="en-US" altLang="zh-CN" sz="2400" dirty="0">
                <a:latin typeface="+mn-lt"/>
                <a:ea typeface="+mn-ea"/>
              </a:rPr>
              <a:t>15000</a:t>
            </a:r>
            <a:r>
              <a:rPr lang="zh-CN" altLang="zh-CN" sz="2400" dirty="0">
                <a:latin typeface="+mn-lt"/>
                <a:ea typeface="+mn-ea"/>
              </a:rPr>
              <a:t>亿元。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 dirty="0" smtClean="0"/>
              <a:t>1.6 </a:t>
            </a:r>
            <a:r>
              <a:rPr lang="zh-CN" altLang="en-US" b="1" dirty="0" smtClean="0"/>
              <a:t>物</a:t>
            </a:r>
            <a:r>
              <a:rPr lang="zh-CN" altLang="en-US" b="1" dirty="0"/>
              <a:t>联网的发展前景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138497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407255" y="476672"/>
            <a:ext cx="5111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>
                <a:latin typeface="+mn-lt"/>
                <a:ea typeface="隶书" pitchFamily="49" charset="-122"/>
              </a:rPr>
              <a:t>本章小结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0912" y="1340768"/>
            <a:ext cx="842486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+mn-lt"/>
                <a:ea typeface="+mn-ea"/>
              </a:rPr>
              <a:t>内容回顾</a:t>
            </a:r>
            <a:endParaRPr lang="en-US" altLang="zh-CN" sz="2800" b="1" dirty="0">
              <a:solidFill>
                <a:srgbClr val="C00000"/>
              </a:solidFill>
              <a:latin typeface="+mn-lt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800" dirty="0">
                <a:latin typeface="+mn-lt"/>
                <a:ea typeface="+mn-ea"/>
              </a:rPr>
              <a:t>本章讨论了物联网</a:t>
            </a:r>
            <a:r>
              <a:rPr lang="zh-CN" altLang="en-US" sz="2800" dirty="0" smtClean="0">
                <a:latin typeface="+mn-lt"/>
                <a:ea typeface="+mn-ea"/>
              </a:rPr>
              <a:t>的概念，起源</a:t>
            </a:r>
            <a:r>
              <a:rPr lang="zh-CN" altLang="en-US" sz="2800" dirty="0">
                <a:latin typeface="+mn-lt"/>
                <a:ea typeface="+mn-ea"/>
              </a:rPr>
              <a:t>与发展</a:t>
            </a:r>
            <a:r>
              <a:rPr lang="zh-CN" altLang="en-US" sz="2800" dirty="0" smtClean="0">
                <a:latin typeface="+mn-lt"/>
                <a:ea typeface="+mn-ea"/>
              </a:rPr>
              <a:t>，核心技术，</a:t>
            </a:r>
            <a:r>
              <a:rPr lang="zh-CN" altLang="en-US" sz="2800" dirty="0">
                <a:latin typeface="+mn-lt"/>
                <a:ea typeface="+mn-ea"/>
              </a:rPr>
              <a:t>主要特点以及应用前景。</a:t>
            </a:r>
          </a:p>
          <a:p>
            <a:pPr>
              <a:defRPr/>
            </a:pPr>
            <a:endParaRPr lang="en-US" altLang="zh-CN" sz="2800" dirty="0">
              <a:latin typeface="+mn-lt"/>
              <a:ea typeface="+mn-ea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+mn-lt"/>
              </a:rPr>
              <a:t>重点掌握</a:t>
            </a:r>
            <a:endParaRPr lang="en-US" altLang="zh-CN" sz="2800" b="1" dirty="0">
              <a:solidFill>
                <a:srgbClr val="C00000"/>
              </a:solidFill>
              <a:latin typeface="+mn-lt"/>
            </a:endParaRPr>
          </a:p>
          <a:p>
            <a:pPr>
              <a:lnSpc>
                <a:spcPct val="150000"/>
              </a:lnSpc>
              <a:buFont typeface="Arial" charset="0"/>
              <a:buChar char="•"/>
              <a:defRPr/>
            </a:pPr>
            <a:r>
              <a:rPr lang="zh-CN" altLang="en-US" sz="2800" dirty="0">
                <a:latin typeface="+mn-lt"/>
              </a:rPr>
              <a:t>物联网的基本</a:t>
            </a:r>
            <a:r>
              <a:rPr lang="zh-CN" altLang="en-US" sz="2800" dirty="0" smtClean="0">
                <a:latin typeface="+mn-lt"/>
              </a:rPr>
              <a:t>概念，</a:t>
            </a:r>
            <a:r>
              <a:rPr lang="zh-CN" altLang="en-US" sz="2800" smtClean="0">
                <a:latin typeface="+mn-lt"/>
              </a:rPr>
              <a:t>核心技术。</a:t>
            </a:r>
            <a:endParaRPr lang="en-US" altLang="zh-CN" sz="2800" dirty="0" smtClean="0">
              <a:latin typeface="+mn-lt"/>
            </a:endParaRPr>
          </a:p>
          <a:p>
            <a:pPr>
              <a:lnSpc>
                <a:spcPct val="150000"/>
              </a:lnSpc>
              <a:buFont typeface="Arial" charset="0"/>
              <a:buChar char="•"/>
              <a:defRPr/>
            </a:pPr>
            <a:r>
              <a:rPr lang="zh-CN" altLang="en-US" sz="2800" dirty="0" smtClean="0">
                <a:latin typeface="+mn-lt"/>
              </a:rPr>
              <a:t>物</a:t>
            </a:r>
            <a:r>
              <a:rPr lang="zh-CN" altLang="en-US" sz="2800" dirty="0">
                <a:latin typeface="+mn-lt"/>
              </a:rPr>
              <a:t>联网</a:t>
            </a:r>
            <a:r>
              <a:rPr lang="zh-CN" altLang="en-US" sz="2800" dirty="0" smtClean="0">
                <a:latin typeface="+mn-lt"/>
              </a:rPr>
              <a:t>的体系结构</a:t>
            </a:r>
            <a:r>
              <a:rPr lang="zh-CN" altLang="en-US" sz="2800" dirty="0">
                <a:latin typeface="+mn-lt"/>
              </a:rPr>
              <a:t>模型：</a:t>
            </a:r>
            <a:r>
              <a:rPr lang="zh-CN" altLang="en-US" sz="2800" u="sng" dirty="0" smtClean="0">
                <a:latin typeface="+mn-lt"/>
              </a:rPr>
              <a:t>感知层</a:t>
            </a:r>
            <a:r>
              <a:rPr lang="zh-CN" altLang="en-US" sz="2800" dirty="0">
                <a:latin typeface="+mn-lt"/>
              </a:rPr>
              <a:t>，</a:t>
            </a:r>
            <a:r>
              <a:rPr lang="zh-CN" altLang="en-US" sz="2800" u="sng" dirty="0" smtClean="0">
                <a:latin typeface="+mn-lt"/>
              </a:rPr>
              <a:t>网络层</a:t>
            </a:r>
            <a:r>
              <a:rPr lang="zh-CN" altLang="en-US" sz="2800" dirty="0" smtClean="0">
                <a:latin typeface="+mn-lt"/>
              </a:rPr>
              <a:t>，</a:t>
            </a:r>
            <a:r>
              <a:rPr lang="zh-CN" altLang="en-US" sz="2800" u="sng" dirty="0" smtClean="0">
                <a:latin typeface="+mn-lt"/>
              </a:rPr>
              <a:t>应用层</a:t>
            </a:r>
            <a:r>
              <a:rPr lang="zh-CN" altLang="en-US" sz="2800" dirty="0">
                <a:latin typeface="+mn-lt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373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1.1</a:t>
            </a:r>
            <a:r>
              <a:rPr lang="zh-CN" altLang="zh-CN" b="1" dirty="0"/>
              <a:t>物联网的</a:t>
            </a:r>
            <a:r>
              <a:rPr lang="zh-CN" altLang="zh-CN" b="1" dirty="0" smtClean="0"/>
              <a:t>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381035"/>
            <a:ext cx="8229600" cy="4530725"/>
          </a:xfrm>
        </p:spPr>
        <p:txBody>
          <a:bodyPr/>
          <a:lstStyle/>
          <a:p>
            <a:r>
              <a:rPr lang="zh-CN" altLang="zh-CN" dirty="0"/>
              <a:t>定义</a:t>
            </a:r>
            <a:r>
              <a:rPr lang="en-US" altLang="zh-CN" dirty="0"/>
              <a:t>1</a:t>
            </a:r>
            <a:r>
              <a:rPr lang="zh-CN" altLang="zh-CN" dirty="0"/>
              <a:t>：把所有物品通过射频识别（</a:t>
            </a:r>
            <a:r>
              <a:rPr lang="en-US" altLang="zh-CN" dirty="0"/>
              <a:t>Radio Frequency Identification</a:t>
            </a:r>
            <a:r>
              <a:rPr lang="zh-CN" altLang="zh-CN" dirty="0"/>
              <a:t>，</a:t>
            </a:r>
            <a:r>
              <a:rPr lang="en-US" altLang="zh-CN" dirty="0"/>
              <a:t>RFID</a:t>
            </a:r>
            <a:r>
              <a:rPr lang="zh-CN" altLang="zh-CN" dirty="0"/>
              <a:t>）和条码等信息传感设备与互联网连接起来，实现智能化识别和管理。</a:t>
            </a:r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  <a:t>3</a:t>
            </a:fld>
            <a:endParaRPr lang="en-US" altLang="zh-CN" dirty="0"/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6344" y="3933056"/>
            <a:ext cx="3335655" cy="1989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1.1</a:t>
            </a:r>
            <a:r>
              <a:rPr lang="zh-CN" altLang="zh-CN" b="1" dirty="0"/>
              <a:t>物联网的概念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30725"/>
          </a:xfrm>
        </p:spPr>
        <p:txBody>
          <a:bodyPr/>
          <a:lstStyle/>
          <a:p>
            <a:r>
              <a:rPr lang="zh-CN" altLang="zh-CN" dirty="0"/>
              <a:t>定义</a:t>
            </a:r>
            <a:r>
              <a:rPr lang="en-US" altLang="zh-CN" dirty="0"/>
              <a:t>2</a:t>
            </a:r>
            <a:r>
              <a:rPr lang="zh-CN" altLang="zh-CN" dirty="0"/>
              <a:t>：物联网主要解决物品到物品</a:t>
            </a:r>
            <a:r>
              <a:rPr lang="en-US" altLang="zh-CN" dirty="0"/>
              <a:t>(Thing to Thing</a:t>
            </a:r>
            <a:r>
              <a:rPr lang="zh-CN" altLang="zh-CN" dirty="0"/>
              <a:t>，</a:t>
            </a:r>
            <a:r>
              <a:rPr lang="en-US" altLang="zh-CN" dirty="0"/>
              <a:t>T2T)</a:t>
            </a:r>
            <a:r>
              <a:rPr lang="zh-CN" altLang="zh-CN" dirty="0"/>
              <a:t>，人到物品</a:t>
            </a:r>
            <a:r>
              <a:rPr lang="en-US" altLang="zh-CN" dirty="0"/>
              <a:t>(Human to Thing, H2T)</a:t>
            </a:r>
            <a:r>
              <a:rPr lang="zh-CN" altLang="zh-CN" dirty="0"/>
              <a:t>，人到人</a:t>
            </a:r>
            <a:r>
              <a:rPr lang="en-US" altLang="zh-CN" dirty="0"/>
              <a:t>(Human to Human</a:t>
            </a:r>
            <a:r>
              <a:rPr lang="zh-CN" altLang="zh-CN" dirty="0"/>
              <a:t>，</a:t>
            </a:r>
            <a:r>
              <a:rPr lang="en-US" altLang="zh-CN" dirty="0"/>
              <a:t>H2H)</a:t>
            </a:r>
            <a:r>
              <a:rPr lang="zh-CN" altLang="zh-CN" dirty="0"/>
              <a:t>之间的互连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  <a:t>4</a:t>
            </a:fld>
            <a:endParaRPr lang="en-US" altLang="zh-CN" dirty="0"/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068960"/>
            <a:ext cx="345638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1.1</a:t>
            </a:r>
            <a:r>
              <a:rPr lang="zh-CN" altLang="zh-CN" b="1" dirty="0"/>
              <a:t>物联网的概念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530725"/>
          </a:xfrm>
        </p:spPr>
        <p:txBody>
          <a:bodyPr/>
          <a:lstStyle/>
          <a:p>
            <a:r>
              <a:rPr lang="zh-CN" altLang="zh-CN" dirty="0"/>
              <a:t>定义</a:t>
            </a:r>
            <a:r>
              <a:rPr lang="en-US" altLang="zh-CN" dirty="0"/>
              <a:t>3</a:t>
            </a:r>
            <a:r>
              <a:rPr lang="zh-CN" altLang="zh-CN" dirty="0"/>
              <a:t>：物联网是指通过信息传感设备，按照约定的协议，把任何物品与互联网连接起来，进行信息交换和通信，以实现智能化识别、定位、跟踪、监控和管理的一种网络。它是在互联网基础上延伸和扩展的</a:t>
            </a:r>
            <a:r>
              <a:rPr lang="zh-CN" altLang="zh-CN" dirty="0" smtClean="0"/>
              <a:t>网络。</a:t>
            </a:r>
            <a:endParaRPr lang="zh-CN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  <a:t>5</a:t>
            </a:fld>
            <a:endParaRPr lang="en-US" altLang="zh-CN" dirty="0"/>
          </a:p>
        </p:txBody>
      </p:sp>
      <p:pic>
        <p:nvPicPr>
          <p:cNvPr id="8" name="图片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0645" y="3717032"/>
            <a:ext cx="2889250" cy="2369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2267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1.1</a:t>
            </a:r>
            <a:r>
              <a:rPr lang="zh-CN" altLang="zh-CN" b="1" dirty="0"/>
              <a:t>物联网的概念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30725"/>
          </a:xfrm>
        </p:spPr>
        <p:txBody>
          <a:bodyPr/>
          <a:lstStyle/>
          <a:p>
            <a:r>
              <a:rPr lang="zh-CN" altLang="zh-CN" dirty="0"/>
              <a:t>本书给出物联网的定义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r>
              <a:rPr lang="zh-CN" altLang="zh-CN" dirty="0" smtClean="0"/>
              <a:t>通过</a:t>
            </a:r>
            <a:r>
              <a:rPr lang="zh-CN" altLang="zh-CN" dirty="0"/>
              <a:t>射频识别（</a:t>
            </a:r>
            <a:r>
              <a:rPr lang="en-US" altLang="zh-CN" dirty="0"/>
              <a:t>RFID</a:t>
            </a:r>
            <a:r>
              <a:rPr lang="zh-CN" altLang="zh-CN" dirty="0"/>
              <a:t>）、红外感应器、全球定位系统、激光扫描器等信息传感设备，按约定的协议，把任何物体与互联网相连接，进行信息交换和通信，以实现对物体的智能化识别、定位、跟踪、监控和管理的一种网络。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2267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1.2</a:t>
            </a:r>
            <a:r>
              <a:rPr lang="zh-CN" altLang="zh-CN" b="1" dirty="0"/>
              <a:t>物联网的发展概况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  <a:t>7</a:t>
            </a:fld>
            <a:endParaRPr lang="en-US" altLang="zh-CN" dirty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786723" y="1772816"/>
            <a:ext cx="6768752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67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1.3</a:t>
            </a:r>
            <a:r>
              <a:rPr lang="zh-CN" altLang="zh-CN" b="1" dirty="0"/>
              <a:t>物联网的体系架构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  <a:t>2018年7月3日</a:t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  <a:t>8</a:t>
            </a:fld>
            <a:endParaRPr lang="en-US" altLang="zh-CN" dirty="0"/>
          </a:p>
        </p:txBody>
      </p:sp>
      <p:pic>
        <p:nvPicPr>
          <p:cNvPr id="10" name="内容占位符 9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1196752"/>
            <a:ext cx="7704856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16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476336" y="548680"/>
            <a:ext cx="6264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latin typeface="隶书" pitchFamily="49" charset="-122"/>
                <a:ea typeface="隶书" pitchFamily="49" charset="-122"/>
              </a:rPr>
              <a:t>感知层</a:t>
            </a:r>
            <a:endParaRPr lang="zh-CN" altLang="en-US" sz="3600" dirty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9220" name="图片 3" descr="图片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640342"/>
            <a:ext cx="5976938" cy="42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668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entOS-PPT">
  <a:themeElements>
    <a:clrScheme name="介绍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介绍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介绍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介绍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介绍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CentOS-PPT</Template>
  <TotalTime>73</TotalTime>
  <Words>1905</Words>
  <Application>Microsoft Office PowerPoint</Application>
  <PresentationFormat>全屏显示(4:3)</PresentationFormat>
  <Paragraphs>133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1_CentOS-PPT</vt:lpstr>
      <vt:lpstr>物联网系统应用技术及项目开发案例</vt:lpstr>
      <vt:lpstr>PowerPoint 演示文稿</vt:lpstr>
      <vt:lpstr>1.1物联网的概念</vt:lpstr>
      <vt:lpstr>1.1物联网的概念</vt:lpstr>
      <vt:lpstr>1.1物联网的概念</vt:lpstr>
      <vt:lpstr>1.1物联网的概念</vt:lpstr>
      <vt:lpstr>1.2物联网的发展概况</vt:lpstr>
      <vt:lpstr>1.3物联网的体系架构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1.4 物联网的主要特点</vt:lpstr>
      <vt:lpstr>1.4 物联网的主要特点</vt:lpstr>
      <vt:lpstr>1.4 物联网的主要特点</vt:lpstr>
      <vt:lpstr>1.4 物联网的主要特点</vt:lpstr>
      <vt:lpstr>1.5 物联网的应用</vt:lpstr>
      <vt:lpstr>1.5 物联网的应用</vt:lpstr>
      <vt:lpstr>1.5 物联网的应用</vt:lpstr>
      <vt:lpstr>1.5 物联网的应用</vt:lpstr>
      <vt:lpstr>1.5 物联网的应用</vt:lpstr>
      <vt:lpstr>1.5 物联网的应用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Linux 应用基础教程                   基于RHEL/CentOS 5</dc:title>
  <dc:creator>osmond</dc:creator>
  <cp:lastModifiedBy>ld</cp:lastModifiedBy>
  <cp:revision>73</cp:revision>
  <dcterms:created xsi:type="dcterms:W3CDTF">2011-05-22T14:30:00Z</dcterms:created>
  <dcterms:modified xsi:type="dcterms:W3CDTF">2018-07-03T01:11:58Z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