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4"/>
  </p:notesMasterIdLst>
  <p:sldIdLst>
    <p:sldId id="256" r:id="rId3"/>
    <p:sldId id="296" r:id="rId4"/>
    <p:sldId id="293" r:id="rId5"/>
    <p:sldId id="294" r:id="rId6"/>
    <p:sldId id="295" r:id="rId7"/>
    <p:sldId id="297" r:id="rId8"/>
    <p:sldId id="298" r:id="rId9"/>
    <p:sldId id="299" r:id="rId10"/>
    <p:sldId id="300" r:id="rId11"/>
    <p:sldId id="301" r:id="rId12"/>
    <p:sldId id="305" r:id="rId13"/>
    <p:sldId id="306" r:id="rId15"/>
    <p:sldId id="307" r:id="rId16"/>
    <p:sldId id="308" r:id="rId17"/>
    <p:sldId id="309" r:id="rId18"/>
    <p:sldId id="310" r:id="rId19"/>
    <p:sldId id="312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6" r:id="rId40"/>
    <p:sldId id="337" r:id="rId41"/>
    <p:sldId id="338" r:id="rId42"/>
    <p:sldId id="339" r:id="rId43"/>
    <p:sldId id="353" r:id="rId44"/>
    <p:sldId id="354" r:id="rId45"/>
    <p:sldId id="355" r:id="rId46"/>
    <p:sldId id="356" r:id="rId47"/>
    <p:sldId id="357" r:id="rId48"/>
    <p:sldId id="358" r:id="rId49"/>
    <p:sldId id="359" r:id="rId5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4660"/>
  </p:normalViewPr>
  <p:slideViewPr>
    <p:cSldViewPr>
      <p:cViewPr varScale="1">
        <p:scale>
          <a:sx n="83" d="100"/>
          <a:sy n="83" d="100"/>
        </p:scale>
        <p:origin x="-136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32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D6CB1-C28C-4AC0-9E57-7AED4F13BEC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67A7B-7D8A-4E03-B174-B330004503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b="0" dirty="0">
                <a:ea typeface="华文黑体"/>
              </a:rPr>
            </a:fld>
            <a:endParaRPr lang="zh-CN" altLang="en-US" sz="1200" b="0" dirty="0">
              <a:ea typeface="华文黑体"/>
            </a:endParaRPr>
          </a:p>
        </p:txBody>
      </p:sp>
      <p:sp>
        <p:nvSpPr>
          <p:cNvPr id="59395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59396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7"/>
          <p:cNvSpPr/>
          <p:nvPr/>
        </p:nvSpPr>
        <p:spPr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051" name="Line 8"/>
          <p:cNvSpPr/>
          <p:nvPr/>
        </p:nvSpPr>
        <p:spPr>
          <a:xfrm>
            <a:off x="1981200" y="3962400"/>
            <a:ext cx="6511925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37690CB0-3BA7-4B7A-9A43-3904F46241E2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1979613" y="6243638"/>
            <a:ext cx="57610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 smtClean="0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80084447-99C3-406B-8252-0DE4F691B7B8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CD04E7F7-D801-453F-A1BE-C13983D86E0A}" type="datetime2">
              <a:rPr lang="zh-CN" altLang="en-US" smtClean="0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6F9EA958-CD70-4A2C-BFA8-AED3B8799EE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ABBE81E9-8965-42B3-8D4D-CC79855E8E54}" type="datetime2">
              <a:rPr lang="zh-CN" altLang="en-US" smtClean="0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D3B5142D-38AE-4EE8-8F37-3DA5582FC58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195513" y="6237288"/>
            <a:ext cx="54006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fld id="{B8C40DAD-E20B-41EC-B788-3EAE527B1E0B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fld id="{947CB985-09D2-4724-917F-80B7A7E07E02}" type="slidenum">
              <a:rPr lang="en-US" altLang="zh-CN" smtClean="0"/>
            </a:fld>
            <a:endParaRPr lang="en-US" altLang="zh-CN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1DD04BF8-6477-4AD8-AE76-E862F9A9539D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68BC4EA2-A6CE-4637-87A2-EC07E3DEA92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63398933-8963-4CC0-A2A0-8E94422432E5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0ABF38D9-BAD1-45FB-9FDB-0A91F1583886}" type="slidenum">
              <a:rPr lang="en-US" altLang="zh-CN"/>
            </a:fld>
            <a:endParaRPr lang="en-US" altLang="zh-CN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D8EFEF0A-1B79-46C8-B089-391695B7BF35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591CC6B2-47BC-4937-A433-8DD3C9320D9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32F955AF-1AF1-446A-8FF6-6D4573D0F8BE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2598B621-1CDB-4F7E-B259-2916F1F1F3B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34504450-0474-4DD3-B169-507782F5A0E4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1362CF37-0CC3-4895-B3BD-2DC3B191FCB6}" type="slidenum">
              <a:rPr lang="en-US" altLang="zh-CN"/>
            </a:fld>
            <a:endParaRPr lang="en-US" altLang="zh-CN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</p:spTree>
  </p:cSld>
  <p:clrMapOvr>
    <a:masterClrMapping/>
  </p:clrMapOvr>
  <p:hf hd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fontAlgn="base"/>
            <a:r>
              <a:rPr lang="zh-CN" altLang="en-US" strike="noStrike" noProof="1" smtClean="0"/>
              <a:t>单击图标添加图片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960CA695-0C41-4294-A398-BA94AD508846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r>
              <a:rPr lang="en-US" altLang="zh-CN" dirty="0" smtClean="0"/>
              <a:t>|  </a:t>
            </a:r>
            <a:r>
              <a:rPr lang="zh-CN" altLang="en-US" dirty="0" smtClean="0"/>
              <a:t>梁如军（</a:t>
            </a:r>
            <a:r>
              <a:rPr lang="en-US" altLang="zh-CN" dirty="0" smtClean="0"/>
              <a:t>linuxbooks@126.com</a:t>
            </a:r>
            <a:r>
              <a:rPr lang="zh-CN" altLang="en-US" dirty="0" smtClean="0"/>
              <a:t>）</a:t>
            </a:r>
            <a:r>
              <a:rPr lang="en-US" altLang="zh-CN" dirty="0" smtClean="0"/>
              <a:t>|</a:t>
            </a:r>
            <a:r>
              <a:rPr lang="zh-CN" altLang="en-US" dirty="0" smtClean="0"/>
              <a:t> </a:t>
            </a:r>
            <a:r>
              <a:rPr lang="en-US" altLang="zh-CN" dirty="0" smtClean="0"/>
              <a:t>Creative Commons License</a:t>
            </a:r>
            <a:r>
              <a:rPr lang="zh-CN" altLang="en-US" dirty="0" smtClean="0"/>
              <a:t>（</a:t>
            </a:r>
            <a:r>
              <a:rPr lang="en-US" altLang="zh-CN" dirty="0" smtClean="0"/>
              <a:t>BY-NC-SA</a:t>
            </a:r>
            <a:r>
              <a:rPr lang="zh-CN" altLang="en-US" dirty="0" smtClean="0"/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fld id="{79E32B07-D652-428D-A8EA-7239BD1CA35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325120"/>
            <a:r>
              <a:rPr lang="zh-CN" altLang="en-US" dirty="0"/>
              <a:t>第二级</a:t>
            </a:r>
            <a:endParaRPr lang="zh-CN" altLang="en-US" dirty="0"/>
          </a:p>
          <a:p>
            <a:pPr lvl="2" indent="-350520"/>
            <a:r>
              <a:rPr lang="zh-CN" altLang="en-US" dirty="0"/>
              <a:t>第三级</a:t>
            </a:r>
            <a:endParaRPr lang="zh-CN" altLang="en-US" dirty="0"/>
          </a:p>
          <a:p>
            <a:pPr lvl="3" indent="-315595"/>
            <a:r>
              <a:rPr lang="zh-CN" altLang="en-US" dirty="0"/>
              <a:t>第四级</a:t>
            </a:r>
            <a:endParaRPr lang="zh-CN" altLang="en-US" dirty="0"/>
          </a:p>
          <a:p>
            <a:pPr lvl="4" indent="-339725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+mj-lt"/>
              </a:defRPr>
            </a:lvl1pPr>
          </a:lstStyle>
          <a:p>
            <a:fld id="{B8C40DAD-E20B-41EC-B788-3EAE527B1E0B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248400"/>
            <a:ext cx="5329238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>
                <a:latin typeface="+mj-lt"/>
              </a:defRPr>
            </a:lvl1pPr>
          </a:lstStyle>
          <a:p>
            <a:r>
              <a:rPr lang="en-US" altLang="zh-CN" dirty="0" smtClean="0"/>
              <a:t>| </a:t>
            </a:r>
            <a:r>
              <a:rPr lang="zh-CN" altLang="en-US" dirty="0" smtClean="0"/>
              <a:t>孙建梅（</a:t>
            </a:r>
            <a:r>
              <a:rPr lang="en-US" altLang="zh-CN" dirty="0" smtClean="0"/>
              <a:t>17083018@qq.com</a:t>
            </a:r>
            <a:r>
              <a:rPr lang="zh-CN" altLang="en-US" dirty="0" smtClean="0"/>
              <a:t>）</a:t>
            </a:r>
            <a:r>
              <a:rPr lang="en-US" altLang="zh-CN" dirty="0" smtClean="0"/>
              <a:t>|</a:t>
            </a:r>
            <a:endParaRPr lang="en-US" altLang="zh-CN" dirty="0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+mj-lt"/>
              </a:defRPr>
            </a:lvl1pPr>
          </a:lstStyle>
          <a:p>
            <a:fld id="{947CB985-09D2-4724-917F-80B7A7E07E02}" type="slidenum">
              <a:rPr lang="en-US" altLang="zh-CN"/>
            </a:fld>
            <a:endParaRPr lang="en-US" altLang="zh-CN"/>
          </a:p>
        </p:txBody>
      </p:sp>
      <p:sp>
        <p:nvSpPr>
          <p:cNvPr id="1031" name="Freeform 7"/>
          <p:cNvSpPr/>
          <p:nvPr/>
        </p:nvSpPr>
        <p:spPr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032" name="Line 8"/>
          <p:cNvSpPr/>
          <p:nvPr/>
        </p:nvSpPr>
        <p:spPr>
          <a:xfrm>
            <a:off x="457200" y="6172200"/>
            <a:ext cx="8229600" cy="0"/>
          </a:xfrm>
          <a:prstGeom prst="line">
            <a:avLst/>
          </a:prstGeom>
          <a:ln w="19050" cap="flat" cmpd="sng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lvl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sz="4600">
                <a:sym typeface="+mn-ea"/>
              </a:rPr>
              <a:t>物联网系统应用技术及项目开发案例</a:t>
            </a:r>
            <a:endParaRPr sz="4600"/>
          </a:p>
        </p:txBody>
      </p:sp>
      <p:sp>
        <p:nvSpPr>
          <p:cNvPr id="2" name="副标题 1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p>
            <a:pPr algn="ctr"/>
            <a:r>
              <a:rPr lang="zh-CN">
                <a:sym typeface="+mn-ea"/>
              </a:rPr>
              <a:t>第</a:t>
            </a:r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章 </a:t>
            </a:r>
            <a:r>
              <a:rPr>
                <a:sym typeface="+mn-ea"/>
              </a:rPr>
              <a:t>基于Linux物联网网关系统构建及开发</a:t>
            </a: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3.3 GCC编译器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GCC（GNU C Compiler）</a:t>
            </a:r>
            <a:endParaRPr lang="zh-CN" altLang="en-US"/>
          </a:p>
          <a:p>
            <a:pPr lvl="1"/>
            <a:r>
              <a:rPr lang="zh-CN" altLang="en-US"/>
              <a:t>能将C、C++语言源程序、汇编语言程序和目标程序编译、连接成可执行文件。是GNU推出的功能强大、性能优越的多平台编译器，可以在多种硬体平台上编译出可执行程序，其执行效率与一般的编译器相比平均效率要高20%~30%。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Rectangle 3"/>
          <p:cNvSpPr>
            <a:spLocks noGrp="1"/>
          </p:cNvSpPr>
          <p:nvPr>
            <p:ph idx="1"/>
          </p:nvPr>
        </p:nvSpPr>
        <p:spPr>
          <a:xfrm>
            <a:off x="375557" y="960664"/>
            <a:ext cx="8579304" cy="4724400"/>
          </a:xfrm>
        </p:spPr>
        <p:txBody>
          <a:bodyPr vert="horz" wrap="square" lIns="91434" tIns="45717" rIns="91434" bIns="45717" anchor="t"/>
          <a:p>
            <a:pPr eaLnBrk="1" hangingPunct="1">
              <a:lnSpc>
                <a:spcPct val="90000"/>
              </a:lnSpc>
            </a:pPr>
            <a:r>
              <a:rPr lang="en-US" altLang="zh-CN" sz="2055" dirty="0">
                <a:ea typeface="宋体" panose="02010600030101010101" pitchFamily="2" charset="-122"/>
              </a:rPr>
              <a:t>GCC</a:t>
            </a:r>
            <a:r>
              <a:rPr lang="zh-CN" altLang="en-US" sz="2055" dirty="0">
                <a:ea typeface="宋体" panose="02010600030101010101" pitchFamily="2" charset="-122"/>
              </a:rPr>
              <a:t>的执行过程</a:t>
            </a:r>
            <a:endParaRPr lang="zh-CN" altLang="en-US" sz="2055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055" b="0" dirty="0">
                <a:ea typeface="宋体" panose="02010600030101010101" pitchFamily="2" charset="-122"/>
              </a:rPr>
              <a:t>     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使用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gcc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由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C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语言源代码文件生成可执行文件的过程要经历四个相互关联的步骤∶</a:t>
            </a:r>
            <a:endParaRPr lang="zh-CN" altLang="en-US" sz="2055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、预处理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也称预编译，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Preprocessing)</a:t>
            </a:r>
            <a:endParaRPr lang="en-US" altLang="zh-CN" sz="2055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055" dirty="0">
                <a:latin typeface="R Frutiger Roman"/>
                <a:ea typeface="宋体" panose="02010600030101010101" pitchFamily="2" charset="-122"/>
              </a:rPr>
              <a:t>——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对头文件（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include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）、预编译语句（如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define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等）进行分析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[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预处理器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cpp]</a:t>
            </a:r>
            <a:endParaRPr lang="en-US" altLang="zh-CN" sz="2055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buNone/>
            </a:pPr>
            <a:r>
              <a:rPr lang="en-US" altLang="zh-CN" sz="2055" b="0" dirty="0">
                <a:ea typeface="宋体" panose="02010600030101010101" pitchFamily="2" charset="-122"/>
              </a:rPr>
              <a:t>2</a:t>
            </a:r>
            <a:r>
              <a:rPr lang="zh-CN" altLang="en-US" sz="2055" b="0" dirty="0">
                <a:ea typeface="宋体" panose="02010600030101010101" pitchFamily="2" charset="-122"/>
              </a:rPr>
              <a:t>、编译</a:t>
            </a:r>
            <a:r>
              <a:rPr lang="en-US" altLang="zh-CN" sz="2055" b="0" dirty="0">
                <a:ea typeface="宋体" panose="02010600030101010101" pitchFamily="2" charset="-122"/>
              </a:rPr>
              <a:t>(Compilation)</a:t>
            </a:r>
            <a:endParaRPr lang="en-US" altLang="zh-CN" sz="2055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buNone/>
            </a:pPr>
            <a:r>
              <a:rPr lang="en-US" altLang="zh-CN" sz="2055" b="0" dirty="0">
                <a:latin typeface="R Frutiger Roman"/>
                <a:ea typeface="宋体" panose="02010600030101010101" pitchFamily="2" charset="-122"/>
              </a:rPr>
              <a:t>——</a:t>
            </a:r>
            <a:r>
              <a:rPr lang="zh-CN" altLang="en-US" sz="2055" b="0" dirty="0">
                <a:ea typeface="宋体" panose="02010600030101010101" pitchFamily="2" charset="-122"/>
              </a:rPr>
              <a:t>将预处理后的文件转换成汇编语言</a:t>
            </a:r>
            <a:r>
              <a:rPr lang="en-US" altLang="zh-CN" sz="2055" b="0" dirty="0">
                <a:ea typeface="宋体" panose="02010600030101010101" pitchFamily="2" charset="-122"/>
              </a:rPr>
              <a:t>,</a:t>
            </a:r>
            <a:r>
              <a:rPr lang="zh-CN" altLang="en-US" sz="2055" b="0" dirty="0">
                <a:ea typeface="宋体" panose="02010600030101010101" pitchFamily="2" charset="-122"/>
              </a:rPr>
              <a:t>生成文件</a:t>
            </a:r>
            <a:r>
              <a:rPr lang="en-US" altLang="zh-CN" sz="2055" b="0" dirty="0">
                <a:ea typeface="宋体" panose="02010600030101010101" pitchFamily="2" charset="-122"/>
              </a:rPr>
              <a:t>.s[</a:t>
            </a:r>
            <a:r>
              <a:rPr lang="zh-CN" altLang="en-US" sz="2055" b="0" dirty="0">
                <a:ea typeface="宋体" panose="02010600030101010101" pitchFamily="2" charset="-122"/>
              </a:rPr>
              <a:t>编译器</a:t>
            </a:r>
            <a:r>
              <a:rPr lang="en-US" altLang="zh-CN" sz="2055" b="0" dirty="0">
                <a:ea typeface="宋体" panose="02010600030101010101" pitchFamily="2" charset="-122"/>
              </a:rPr>
              <a:t>ccl]</a:t>
            </a:r>
            <a:endParaRPr lang="en-US" altLang="zh-CN" sz="2055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buNone/>
            </a:pPr>
            <a:r>
              <a:rPr lang="en-US" altLang="zh-CN" sz="2055" b="0" dirty="0">
                <a:ea typeface="宋体" panose="02010600030101010101" pitchFamily="2" charset="-122"/>
              </a:rPr>
              <a:t>3</a:t>
            </a:r>
            <a:r>
              <a:rPr lang="zh-CN" altLang="en-US" sz="2055" b="0" dirty="0">
                <a:ea typeface="宋体" panose="02010600030101010101" pitchFamily="2" charset="-122"/>
              </a:rPr>
              <a:t>、汇编</a:t>
            </a:r>
            <a:r>
              <a:rPr lang="en-US" altLang="zh-CN" sz="2055" b="0" dirty="0">
                <a:ea typeface="宋体" panose="02010600030101010101" pitchFamily="2" charset="-122"/>
              </a:rPr>
              <a:t>(Assembly)</a:t>
            </a:r>
            <a:endParaRPr lang="en-US" altLang="zh-CN" sz="2055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buNone/>
            </a:pPr>
            <a:r>
              <a:rPr lang="en-US" altLang="zh-CN" sz="2055" b="0" dirty="0">
                <a:latin typeface="R Frutiger Roman"/>
                <a:ea typeface="宋体" panose="02010600030101010101" pitchFamily="2" charset="-122"/>
              </a:rPr>
              <a:t>——</a:t>
            </a:r>
            <a:r>
              <a:rPr lang="zh-CN" altLang="en-US" sz="2055" b="0" dirty="0">
                <a:ea typeface="宋体" panose="02010600030101010101" pitchFamily="2" charset="-122"/>
              </a:rPr>
              <a:t>由汇编变为目标代码</a:t>
            </a:r>
            <a:r>
              <a:rPr lang="en-US" altLang="zh-CN" sz="2055" b="0" dirty="0">
                <a:ea typeface="宋体" panose="02010600030101010101" pitchFamily="2" charset="-122"/>
              </a:rPr>
              <a:t>(</a:t>
            </a:r>
            <a:r>
              <a:rPr lang="zh-CN" altLang="en-US" sz="2055" b="0" dirty="0">
                <a:ea typeface="宋体" panose="02010600030101010101" pitchFamily="2" charset="-122"/>
              </a:rPr>
              <a:t>机器代码</a:t>
            </a:r>
            <a:r>
              <a:rPr lang="en-US" altLang="zh-CN" sz="2055" b="0" dirty="0">
                <a:ea typeface="宋体" panose="02010600030101010101" pitchFamily="2" charset="-122"/>
              </a:rPr>
              <a:t>)</a:t>
            </a:r>
            <a:r>
              <a:rPr lang="zh-CN" altLang="en-US" sz="2055" b="0" dirty="0">
                <a:ea typeface="宋体" panose="02010600030101010101" pitchFamily="2" charset="-122"/>
              </a:rPr>
              <a:t>，生成</a:t>
            </a:r>
            <a:r>
              <a:rPr lang="en-US" altLang="zh-CN" sz="2055" b="0" dirty="0">
                <a:ea typeface="宋体" panose="02010600030101010101" pitchFamily="2" charset="-122"/>
              </a:rPr>
              <a:t>.o</a:t>
            </a:r>
            <a:r>
              <a:rPr lang="zh-CN" altLang="en-US" sz="2055" b="0" dirty="0">
                <a:ea typeface="宋体" panose="02010600030101010101" pitchFamily="2" charset="-122"/>
              </a:rPr>
              <a:t>的文件</a:t>
            </a:r>
            <a:r>
              <a:rPr lang="en-US" altLang="zh-CN" sz="2055" b="0" dirty="0">
                <a:ea typeface="宋体" panose="02010600030101010101" pitchFamily="2" charset="-122"/>
              </a:rPr>
              <a:t>[</a:t>
            </a:r>
            <a:r>
              <a:rPr lang="zh-CN" altLang="en-US" sz="2055" b="0" dirty="0">
                <a:ea typeface="宋体" panose="02010600030101010101" pitchFamily="2" charset="-122"/>
              </a:rPr>
              <a:t>汇编器</a:t>
            </a:r>
            <a:r>
              <a:rPr lang="en-US" altLang="zh-CN" sz="2055" b="0" dirty="0">
                <a:ea typeface="宋体" panose="02010600030101010101" pitchFamily="2" charset="-122"/>
              </a:rPr>
              <a:t>as]</a:t>
            </a:r>
            <a:endParaRPr lang="en-US" altLang="zh-CN" sz="2055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buNone/>
            </a:pPr>
            <a:r>
              <a:rPr lang="en-US" altLang="zh-CN" sz="2055" b="0" dirty="0">
                <a:ea typeface="宋体" panose="02010600030101010101" pitchFamily="2" charset="-122"/>
              </a:rPr>
              <a:t>4</a:t>
            </a:r>
            <a:r>
              <a:rPr lang="zh-CN" altLang="en-US" sz="2055" b="0" dirty="0">
                <a:ea typeface="宋体" panose="02010600030101010101" pitchFamily="2" charset="-122"/>
              </a:rPr>
              <a:t>、链接</a:t>
            </a:r>
            <a:r>
              <a:rPr lang="en-US" altLang="zh-CN" sz="2055" b="0" dirty="0">
                <a:ea typeface="宋体" panose="02010600030101010101" pitchFamily="2" charset="-122"/>
              </a:rPr>
              <a:t>(Linking) </a:t>
            </a:r>
            <a:endParaRPr lang="en-US" altLang="zh-CN" sz="2055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buNone/>
            </a:pPr>
            <a:r>
              <a:rPr lang="en-US" altLang="zh-CN" sz="2055" b="0" dirty="0">
                <a:latin typeface="R Frutiger Roman"/>
                <a:ea typeface="宋体" panose="02010600030101010101" pitchFamily="2" charset="-122"/>
              </a:rPr>
              <a:t>——</a:t>
            </a:r>
            <a:r>
              <a:rPr lang="zh-CN" altLang="en-US" sz="2055" b="0" dirty="0">
                <a:ea typeface="宋体" panose="02010600030101010101" pitchFamily="2" charset="-122"/>
              </a:rPr>
              <a:t>连接目标代码</a:t>
            </a:r>
            <a:r>
              <a:rPr lang="en-US" altLang="zh-CN" sz="2055" b="0" dirty="0">
                <a:ea typeface="宋体" panose="02010600030101010101" pitchFamily="2" charset="-122"/>
              </a:rPr>
              <a:t>,</a:t>
            </a:r>
            <a:r>
              <a:rPr lang="zh-CN" altLang="en-US" sz="2055" b="0" dirty="0">
                <a:ea typeface="宋体" panose="02010600030101010101" pitchFamily="2" charset="-122"/>
              </a:rPr>
              <a:t>生成可执行程序</a:t>
            </a:r>
            <a:r>
              <a:rPr lang="en-US" altLang="zh-CN" sz="2055" b="0" dirty="0">
                <a:ea typeface="宋体" panose="02010600030101010101" pitchFamily="2" charset="-122"/>
              </a:rPr>
              <a:t>[</a:t>
            </a:r>
            <a:r>
              <a:rPr lang="zh-CN" altLang="en-US" sz="2055" b="0" dirty="0">
                <a:ea typeface="宋体" panose="02010600030101010101" pitchFamily="2" charset="-122"/>
              </a:rPr>
              <a:t>链接器</a:t>
            </a:r>
            <a:r>
              <a:rPr lang="en-US" altLang="zh-CN" sz="2055" b="0" dirty="0">
                <a:ea typeface="宋体" panose="02010600030101010101" pitchFamily="2" charset="-122"/>
              </a:rPr>
              <a:t>ld] </a:t>
            </a:r>
            <a:endParaRPr lang="en-US" altLang="zh-CN" sz="2055" b="0" dirty="0"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3.3 GCC编译器</a:t>
            </a:r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3"/>
          <p:cNvSpPr>
            <a:spLocks noGrp="1"/>
          </p:cNvSpPr>
          <p:nvPr>
            <p:ph idx="1"/>
          </p:nvPr>
        </p:nvSpPr>
        <p:spPr>
          <a:xfrm>
            <a:off x="189140" y="1392011"/>
            <a:ext cx="8686800" cy="5227864"/>
          </a:xfrm>
        </p:spPr>
        <p:txBody>
          <a:bodyPr vert="horz" wrap="square" lIns="91434" tIns="45717" rIns="91434" bIns="45717" anchor="t"/>
          <a:p>
            <a:pPr marL="342900" indent="-342900" defTabSz="914400" eaLnBrk="1" hangingPunct="1">
              <a:spcBef>
                <a:spcPct val="0"/>
              </a:spcBef>
            </a:pPr>
            <a:r>
              <a:rPr lang="zh-CN" altLang="en-US" dirty="0">
                <a:ea typeface="宋体" panose="02010600030101010101" pitchFamily="2" charset="-122"/>
              </a:rPr>
              <a:t>四个相互关联的步骤∶源文件</a:t>
            </a:r>
            <a:r>
              <a:rPr lang="en-US" altLang="zh-CN" dirty="0">
                <a:ea typeface="宋体" panose="02010600030101010101" pitchFamily="2" charset="-122"/>
              </a:rPr>
              <a:t>.c</a:t>
            </a:r>
            <a:endParaRPr lang="en-US" altLang="zh-CN" dirty="0">
              <a:ea typeface="宋体" panose="02010600030101010101" pitchFamily="2" charset="-122"/>
            </a:endParaRPr>
          </a:p>
          <a:p>
            <a:pPr marL="742950" lvl="1" indent="-285750" defTabSz="914400" eaLnBrk="1" hangingPunct="1">
              <a:spcBef>
                <a:spcPct val="0"/>
              </a:spcBef>
            </a:pPr>
            <a:r>
              <a:rPr lang="en-US" altLang="zh-CN" sz="2055" b="0" dirty="0">
                <a:ea typeface="宋体" panose="02010600030101010101" pitchFamily="2" charset="-122"/>
              </a:rPr>
              <a:t>1</a:t>
            </a:r>
            <a:r>
              <a:rPr lang="zh-CN" altLang="en-US" sz="2055" b="0" dirty="0">
                <a:ea typeface="宋体" panose="02010600030101010101" pitchFamily="2" charset="-122"/>
              </a:rPr>
              <a:t>、</a:t>
            </a:r>
            <a:r>
              <a:rPr lang="en-US" altLang="zh-CN" sz="2055" b="0" dirty="0">
                <a:ea typeface="宋体" panose="02010600030101010101" pitchFamily="2" charset="-122"/>
              </a:rPr>
              <a:t>.c</a:t>
            </a:r>
            <a:r>
              <a:rPr lang="zh-CN" altLang="en-US" sz="2055" b="0" dirty="0">
                <a:ea typeface="宋体" panose="02010600030101010101" pitchFamily="2" charset="-122"/>
              </a:rPr>
              <a:t>源文件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marL="1143000" lvl="2" indent="-228600" defTabSz="914400" eaLnBrk="1" hangingPunct="1">
              <a:spcBef>
                <a:spcPct val="0"/>
              </a:spcBef>
              <a:buNone/>
            </a:pPr>
            <a:endParaRPr lang="zh-CN" altLang="en-US" sz="2055" b="0" dirty="0">
              <a:ea typeface="宋体" panose="02010600030101010101" pitchFamily="2" charset="-122"/>
            </a:endParaRPr>
          </a:p>
          <a:p>
            <a:pPr marL="1143000" lvl="2" indent="-228600" defTabSz="914400" eaLnBrk="1" hangingPunct="1">
              <a:spcBef>
                <a:spcPct val="0"/>
              </a:spcBef>
              <a:buNone/>
            </a:pPr>
            <a:endParaRPr lang="zh-CN" altLang="en-US" sz="2055" b="0" dirty="0">
              <a:ea typeface="宋体" panose="02010600030101010101" pitchFamily="2" charset="-122"/>
            </a:endParaRPr>
          </a:p>
          <a:p>
            <a:pPr marL="742950" lvl="1" indent="-285750" defTabSz="914400" eaLnBrk="1" hangingPunct="1">
              <a:spcBef>
                <a:spcPct val="0"/>
              </a:spcBef>
            </a:pPr>
            <a:r>
              <a:rPr lang="en-US" altLang="zh-CN" sz="2055" b="0" dirty="0">
                <a:ea typeface="宋体" panose="02010600030101010101" pitchFamily="2" charset="-122"/>
              </a:rPr>
              <a:t>2</a:t>
            </a:r>
            <a:r>
              <a:rPr lang="zh-CN" altLang="en-US" sz="2055" b="0" dirty="0">
                <a:ea typeface="宋体" panose="02010600030101010101" pitchFamily="2" charset="-122"/>
              </a:rPr>
              <a:t>、生成</a:t>
            </a:r>
            <a:r>
              <a:rPr lang="en-US" altLang="zh-CN" sz="2055" b="0" dirty="0">
                <a:ea typeface="宋体" panose="02010600030101010101" pitchFamily="2" charset="-122"/>
              </a:rPr>
              <a:t>.i</a:t>
            </a:r>
            <a:r>
              <a:rPr lang="zh-CN" altLang="en-US" sz="2055" b="0" dirty="0">
                <a:ea typeface="宋体" panose="02010600030101010101" pitchFamily="2" charset="-122"/>
              </a:rPr>
              <a:t>文件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marL="1143000" lvl="2" indent="-228600" defTabSz="914400" eaLnBrk="1" hangingPunct="1">
              <a:spcBef>
                <a:spcPct val="0"/>
              </a:spcBef>
              <a:buNone/>
            </a:pPr>
            <a:endParaRPr lang="zh-CN" altLang="en-US" sz="2055" b="0" dirty="0">
              <a:ea typeface="宋体" panose="02010600030101010101" pitchFamily="2" charset="-122"/>
            </a:endParaRPr>
          </a:p>
          <a:p>
            <a:pPr marL="1143000" lvl="2" indent="-228600" defTabSz="914400" eaLnBrk="1" hangingPunct="1">
              <a:spcBef>
                <a:spcPct val="0"/>
              </a:spcBef>
              <a:buNone/>
            </a:pPr>
            <a:endParaRPr lang="zh-CN" altLang="en-US" sz="2055" b="0" dirty="0">
              <a:ea typeface="宋体" panose="02010600030101010101" pitchFamily="2" charset="-122"/>
            </a:endParaRPr>
          </a:p>
          <a:p>
            <a:pPr marL="742950" lvl="1" indent="-285750" defTabSz="914400" eaLnBrk="1" hangingPunct="1">
              <a:spcBef>
                <a:spcPct val="0"/>
              </a:spcBef>
            </a:pPr>
            <a:r>
              <a:rPr lang="en-US" altLang="zh-CN" sz="2055" b="0" dirty="0">
                <a:ea typeface="宋体" panose="02010600030101010101" pitchFamily="2" charset="-122"/>
              </a:rPr>
              <a:t>3</a:t>
            </a:r>
            <a:r>
              <a:rPr lang="zh-CN" altLang="en-US" sz="2055" b="0" dirty="0">
                <a:ea typeface="宋体" panose="02010600030101010101" pitchFamily="2" charset="-122"/>
              </a:rPr>
              <a:t>、生成文件</a:t>
            </a:r>
            <a:r>
              <a:rPr lang="en-US" altLang="zh-CN" sz="2055" b="0" dirty="0">
                <a:ea typeface="宋体" panose="02010600030101010101" pitchFamily="2" charset="-122"/>
              </a:rPr>
              <a:t>.s</a:t>
            </a:r>
            <a:endParaRPr lang="en-US" altLang="zh-CN" sz="2055" b="0" dirty="0">
              <a:ea typeface="宋体" panose="02010600030101010101" pitchFamily="2" charset="-122"/>
            </a:endParaRPr>
          </a:p>
          <a:p>
            <a:pPr marL="1143000" lvl="2" indent="-228600" defTabSz="914400" eaLnBrk="1" hangingPunct="1">
              <a:spcBef>
                <a:spcPct val="0"/>
              </a:spcBef>
              <a:buNone/>
            </a:pPr>
            <a:endParaRPr lang="en-US" altLang="zh-CN" sz="2055" b="0" dirty="0">
              <a:ea typeface="宋体" panose="02010600030101010101" pitchFamily="2" charset="-122"/>
            </a:endParaRPr>
          </a:p>
          <a:p>
            <a:pPr marL="1143000" lvl="2" indent="-228600" defTabSz="914400" eaLnBrk="1" hangingPunct="1">
              <a:spcBef>
                <a:spcPct val="0"/>
              </a:spcBef>
              <a:buNone/>
            </a:pPr>
            <a:endParaRPr lang="en-US" altLang="zh-CN" sz="2055" b="0" dirty="0">
              <a:ea typeface="宋体" panose="02010600030101010101" pitchFamily="2" charset="-122"/>
            </a:endParaRPr>
          </a:p>
          <a:p>
            <a:pPr marL="742950" lvl="1" indent="-285750" defTabSz="914400" eaLnBrk="1" hangingPunct="1">
              <a:spcBef>
                <a:spcPct val="0"/>
              </a:spcBef>
            </a:pPr>
            <a:r>
              <a:rPr lang="en-US" altLang="zh-CN" sz="2055" b="0" dirty="0">
                <a:ea typeface="宋体" panose="02010600030101010101" pitchFamily="2" charset="-122"/>
              </a:rPr>
              <a:t>4</a:t>
            </a:r>
            <a:r>
              <a:rPr lang="zh-CN" altLang="en-US" sz="2055" b="0" dirty="0">
                <a:ea typeface="宋体" panose="02010600030101010101" pitchFamily="2" charset="-122"/>
              </a:rPr>
              <a:t>、生成</a:t>
            </a:r>
            <a:r>
              <a:rPr lang="en-US" altLang="zh-CN" sz="2055" b="0" dirty="0">
                <a:ea typeface="宋体" panose="02010600030101010101" pitchFamily="2" charset="-122"/>
              </a:rPr>
              <a:t>.o</a:t>
            </a:r>
            <a:r>
              <a:rPr lang="zh-CN" altLang="en-US" sz="2055" b="0" dirty="0">
                <a:ea typeface="宋体" panose="02010600030101010101" pitchFamily="2" charset="-122"/>
              </a:rPr>
              <a:t>的文件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marL="742950" lvl="1" indent="-285750" defTabSz="914400" eaLnBrk="1" hangingPunct="1">
              <a:spcBef>
                <a:spcPct val="0"/>
              </a:spcBef>
            </a:pPr>
            <a:endParaRPr lang="zh-CN" altLang="en-US" sz="2055" b="0" dirty="0">
              <a:ea typeface="宋体" panose="02010600030101010101" pitchFamily="2" charset="-122"/>
            </a:endParaRPr>
          </a:p>
          <a:p>
            <a:pPr marL="742950" lvl="1" indent="-285750" defTabSz="914400" eaLnBrk="1" hangingPunct="1">
              <a:spcBef>
                <a:spcPct val="0"/>
              </a:spcBef>
              <a:buNone/>
            </a:pPr>
            <a:endParaRPr lang="zh-CN" altLang="en-US" sz="2055" b="0" dirty="0">
              <a:ea typeface="宋体" panose="02010600030101010101" pitchFamily="2" charset="-122"/>
            </a:endParaRPr>
          </a:p>
          <a:p>
            <a:pPr marL="742950" lvl="1" indent="-285750" defTabSz="914400" eaLnBrk="1" hangingPunct="1">
              <a:spcBef>
                <a:spcPct val="0"/>
              </a:spcBef>
            </a:pPr>
            <a:r>
              <a:rPr lang="en-US" altLang="zh-CN" sz="2055" b="0" dirty="0">
                <a:ea typeface="宋体" panose="02010600030101010101" pitchFamily="2" charset="-122"/>
              </a:rPr>
              <a:t>5</a:t>
            </a:r>
            <a:r>
              <a:rPr lang="zh-CN" altLang="en-US" sz="2055" b="0" dirty="0">
                <a:ea typeface="宋体" panose="02010600030101010101" pitchFamily="2" charset="-122"/>
              </a:rPr>
              <a:t>、生成可执行程序</a:t>
            </a:r>
            <a:endParaRPr lang="zh-CN" altLang="en-US" sz="2055" b="0" dirty="0">
              <a:ea typeface="宋体" panose="02010600030101010101" pitchFamily="2" charset="-122"/>
            </a:endParaRPr>
          </a:p>
        </p:txBody>
      </p:sp>
      <p:sp>
        <p:nvSpPr>
          <p:cNvPr id="43011" name="Text Box 4"/>
          <p:cNvSpPr txBox="1"/>
          <p:nvPr/>
        </p:nvSpPr>
        <p:spPr>
          <a:xfrm>
            <a:off x="8533040" y="6251121"/>
            <a:ext cx="435610" cy="367030"/>
          </a:xfrm>
          <a:prstGeom prst="rect">
            <a:avLst/>
          </a:prstGeom>
          <a:noFill/>
          <a:ln w="9525">
            <a:noFill/>
          </a:ln>
        </p:spPr>
        <p:txBody>
          <a:bodyPr wrap="none" lIns="91434" tIns="45717" rIns="91434" bIns="45717">
            <a:spAutoFit/>
          </a:bodyPr>
          <a:lstStyle>
            <a:lvl1pPr marL="400050" indent="-400050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33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866775" indent="-333375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3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33500" indent="-266700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66900" indent="-266700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00300" indent="-266700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zh-CN" altLang="en-US" sz="18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8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43013" name="Group 30"/>
          <p:cNvGrpSpPr/>
          <p:nvPr/>
        </p:nvGrpSpPr>
        <p:grpSpPr>
          <a:xfrm>
            <a:off x="3091421" y="1885950"/>
            <a:ext cx="5892014" cy="4000500"/>
            <a:chOff x="615" y="1462"/>
            <a:chExt cx="4756" cy="2940"/>
          </a:xfrm>
        </p:grpSpPr>
        <p:sp>
          <p:nvSpPr>
            <p:cNvPr id="43015" name="AutoShape 31"/>
            <p:cNvSpPr/>
            <p:nvPr/>
          </p:nvSpPr>
          <p:spPr>
            <a:xfrm>
              <a:off x="1455" y="1636"/>
              <a:ext cx="159" cy="476"/>
            </a:xfrm>
            <a:prstGeom prst="downArrow">
              <a:avLst>
                <a:gd name="adj1" fmla="val 50000"/>
                <a:gd name="adj2" fmla="val 74842"/>
              </a:avLst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00" dirty="0">
                <a:latin typeface="华文黑体"/>
              </a:endParaRPr>
            </a:p>
          </p:txBody>
        </p:sp>
        <p:sp>
          <p:nvSpPr>
            <p:cNvPr id="43016" name="AutoShape 32"/>
            <p:cNvSpPr/>
            <p:nvPr/>
          </p:nvSpPr>
          <p:spPr>
            <a:xfrm>
              <a:off x="1455" y="2362"/>
              <a:ext cx="159" cy="476"/>
            </a:xfrm>
            <a:prstGeom prst="downArrow">
              <a:avLst>
                <a:gd name="adj1" fmla="val 50000"/>
                <a:gd name="adj2" fmla="val 74842"/>
              </a:avLst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00" dirty="0">
                <a:latin typeface="华文黑体"/>
              </a:endParaRPr>
            </a:p>
          </p:txBody>
        </p:sp>
        <p:sp>
          <p:nvSpPr>
            <p:cNvPr id="43017" name="AutoShape 33"/>
            <p:cNvSpPr/>
            <p:nvPr/>
          </p:nvSpPr>
          <p:spPr>
            <a:xfrm>
              <a:off x="1455" y="3178"/>
              <a:ext cx="159" cy="476"/>
            </a:xfrm>
            <a:prstGeom prst="downArrow">
              <a:avLst>
                <a:gd name="adj1" fmla="val 50000"/>
                <a:gd name="adj2" fmla="val 74842"/>
              </a:avLst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00" dirty="0">
                <a:latin typeface="华文黑体"/>
              </a:endParaRPr>
            </a:p>
          </p:txBody>
        </p:sp>
        <p:sp>
          <p:nvSpPr>
            <p:cNvPr id="43018" name="AutoShape 34"/>
            <p:cNvSpPr/>
            <p:nvPr/>
          </p:nvSpPr>
          <p:spPr>
            <a:xfrm>
              <a:off x="3254" y="1514"/>
              <a:ext cx="159" cy="635"/>
            </a:xfrm>
            <a:prstGeom prst="downArrow">
              <a:avLst>
                <a:gd name="adj1" fmla="val 50000"/>
                <a:gd name="adj2" fmla="val 99842"/>
              </a:avLst>
            </a:pr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00" dirty="0">
                <a:latin typeface="华文黑体"/>
              </a:endParaRPr>
            </a:p>
          </p:txBody>
        </p:sp>
        <p:sp>
          <p:nvSpPr>
            <p:cNvPr id="43019" name="AutoShape 35"/>
            <p:cNvSpPr/>
            <p:nvPr/>
          </p:nvSpPr>
          <p:spPr>
            <a:xfrm>
              <a:off x="3995" y="1514"/>
              <a:ext cx="158" cy="1323"/>
            </a:xfrm>
            <a:prstGeom prst="downArrow">
              <a:avLst>
                <a:gd name="adj1" fmla="val 50000"/>
                <a:gd name="adj2" fmla="val 209335"/>
              </a:avLst>
            </a:pr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00" dirty="0">
                <a:latin typeface="华文黑体"/>
              </a:endParaRPr>
            </a:p>
          </p:txBody>
        </p:sp>
        <p:sp>
          <p:nvSpPr>
            <p:cNvPr id="43020" name="AutoShape 36"/>
            <p:cNvSpPr/>
            <p:nvPr/>
          </p:nvSpPr>
          <p:spPr>
            <a:xfrm>
              <a:off x="4789" y="1514"/>
              <a:ext cx="159" cy="2012"/>
            </a:xfrm>
            <a:prstGeom prst="downArrow">
              <a:avLst>
                <a:gd name="adj1" fmla="val 50000"/>
                <a:gd name="adj2" fmla="val 316352"/>
              </a:avLst>
            </a:prstGeom>
            <a:solidFill>
              <a:srgbClr val="008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00" dirty="0">
                <a:latin typeface="华文黑体"/>
              </a:endParaRPr>
            </a:p>
          </p:txBody>
        </p:sp>
        <p:sp>
          <p:nvSpPr>
            <p:cNvPr id="43021" name="Line 37"/>
            <p:cNvSpPr/>
            <p:nvPr/>
          </p:nvSpPr>
          <p:spPr>
            <a:xfrm>
              <a:off x="2090" y="2149"/>
              <a:ext cx="121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43022" name="Line 38"/>
            <p:cNvSpPr/>
            <p:nvPr/>
          </p:nvSpPr>
          <p:spPr>
            <a:xfrm>
              <a:off x="2248" y="2837"/>
              <a:ext cx="1800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43023" name="Line 39"/>
            <p:cNvSpPr/>
            <p:nvPr/>
          </p:nvSpPr>
          <p:spPr>
            <a:xfrm>
              <a:off x="2356" y="3526"/>
              <a:ext cx="2538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43024" name="Line 40"/>
            <p:cNvSpPr/>
            <p:nvPr/>
          </p:nvSpPr>
          <p:spPr>
            <a:xfrm>
              <a:off x="2158" y="1462"/>
              <a:ext cx="3016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dashDot"/>
              <a:headEnd type="none" w="med" len="med"/>
              <a:tailEnd type="none" w="med" len="med"/>
            </a:ln>
          </p:spPr>
        </p:sp>
        <p:sp>
          <p:nvSpPr>
            <p:cNvPr id="43025" name="Text Box 41"/>
            <p:cNvSpPr txBox="1"/>
            <p:nvPr/>
          </p:nvSpPr>
          <p:spPr>
            <a:xfrm>
              <a:off x="3413" y="1621"/>
              <a:ext cx="423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434" tIns="45717" rIns="91434" bIns="45717">
              <a:spAutoFit/>
            </a:bodyPr>
            <a:lstStyle>
              <a:lvl1pPr marL="400050" indent="-40005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33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866775" indent="-333375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3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335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669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4003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50000"/>
                </a:spcBef>
                <a:buClr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-E</a:t>
              </a:r>
              <a:endParaRPr lang="en-US" altLang="zh-CN" sz="2400" dirty="0">
                <a:solidFill>
                  <a:schemeClr val="tx1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26" name="Text Box 42"/>
            <p:cNvSpPr txBox="1"/>
            <p:nvPr/>
          </p:nvSpPr>
          <p:spPr>
            <a:xfrm>
              <a:off x="1667" y="1621"/>
              <a:ext cx="424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434" tIns="45717" rIns="91434" bIns="45717">
              <a:spAutoFit/>
            </a:bodyPr>
            <a:lstStyle>
              <a:lvl1pPr marL="400050" indent="-40005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33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866775" indent="-333375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3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335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669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4003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50000"/>
                </a:spcBef>
                <a:buClr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-E</a:t>
              </a:r>
              <a:endParaRPr lang="en-US" altLang="zh-CN" sz="2400" dirty="0">
                <a:solidFill>
                  <a:schemeClr val="tx1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27" name="Text Box 43"/>
            <p:cNvSpPr txBox="1"/>
            <p:nvPr/>
          </p:nvSpPr>
          <p:spPr>
            <a:xfrm>
              <a:off x="1667" y="2429"/>
              <a:ext cx="424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434" tIns="45717" rIns="91434" bIns="45717">
              <a:spAutoFit/>
            </a:bodyPr>
            <a:lstStyle>
              <a:lvl1pPr marL="400050" indent="-40005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33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866775" indent="-333375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3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335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669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4003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50000"/>
                </a:spcBef>
                <a:buClr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-S</a:t>
              </a:r>
              <a:endParaRPr lang="en-US" altLang="zh-CN" sz="2400" dirty="0">
                <a:solidFill>
                  <a:schemeClr val="tx1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28" name="Text Box 44"/>
            <p:cNvSpPr txBox="1"/>
            <p:nvPr/>
          </p:nvSpPr>
          <p:spPr>
            <a:xfrm>
              <a:off x="4207" y="1990"/>
              <a:ext cx="424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434" tIns="45717" rIns="91434" bIns="45717">
              <a:spAutoFit/>
            </a:bodyPr>
            <a:lstStyle>
              <a:lvl1pPr marL="400050" indent="-40005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33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866775" indent="-333375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3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335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669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4003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50000"/>
                </a:spcBef>
                <a:buClr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-S</a:t>
              </a:r>
              <a:endParaRPr lang="en-US" altLang="zh-CN" sz="2400" dirty="0">
                <a:solidFill>
                  <a:schemeClr val="tx1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29" name="Text Box 45"/>
            <p:cNvSpPr txBox="1"/>
            <p:nvPr/>
          </p:nvSpPr>
          <p:spPr>
            <a:xfrm>
              <a:off x="4948" y="2395"/>
              <a:ext cx="423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434" tIns="45717" rIns="91434" bIns="45717">
              <a:spAutoFit/>
            </a:bodyPr>
            <a:lstStyle>
              <a:lvl1pPr marL="400050" indent="-40005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33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866775" indent="-333375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3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335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669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4003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50000"/>
                </a:spcBef>
                <a:buClr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-c</a:t>
              </a:r>
              <a:endParaRPr lang="en-US" altLang="zh-CN" sz="2400" dirty="0">
                <a:solidFill>
                  <a:schemeClr val="tx1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30" name="Text Box 46"/>
            <p:cNvSpPr txBox="1"/>
            <p:nvPr/>
          </p:nvSpPr>
          <p:spPr>
            <a:xfrm>
              <a:off x="1667" y="3227"/>
              <a:ext cx="424" cy="337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1434" tIns="45717" rIns="91434" bIns="45717">
              <a:spAutoFit/>
            </a:bodyPr>
            <a:lstStyle>
              <a:lvl1pPr marL="400050" indent="-40005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33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866775" indent="-333375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3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335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669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4003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50000"/>
                </a:spcBef>
                <a:buClrTx/>
                <a:buNone/>
              </a:pPr>
              <a:r>
                <a:rPr lang="en-US" altLang="zh-CN" sz="2400" dirty="0">
                  <a:solidFill>
                    <a:schemeClr val="tx1"/>
                  </a:solidFill>
                  <a:latin typeface="Arial Black" panose="020B0A04020102020204" pitchFamily="34" charset="0"/>
                  <a:ea typeface="宋体" panose="02010600030101010101" pitchFamily="2" charset="-122"/>
                </a:rPr>
                <a:t>-c</a:t>
              </a:r>
              <a:endParaRPr lang="en-US" altLang="zh-CN" sz="2400" dirty="0">
                <a:solidFill>
                  <a:schemeClr val="tx1"/>
                </a:solidFill>
                <a:latin typeface="Arial Black" panose="020B0A040201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031" name="AutoShape 47"/>
            <p:cNvSpPr/>
            <p:nvPr/>
          </p:nvSpPr>
          <p:spPr>
            <a:xfrm>
              <a:off x="1455" y="3926"/>
              <a:ext cx="159" cy="476"/>
            </a:xfrm>
            <a:prstGeom prst="downArrow">
              <a:avLst>
                <a:gd name="adj1" fmla="val 50000"/>
                <a:gd name="adj2" fmla="val 74842"/>
              </a:avLst>
            </a:prstGeom>
            <a:solidFill>
              <a:srgbClr val="3366FF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00" dirty="0">
                <a:latin typeface="华文黑体"/>
              </a:endParaRPr>
            </a:p>
          </p:txBody>
        </p:sp>
        <p:sp>
          <p:nvSpPr>
            <p:cNvPr id="43032" name="Rectangle 48"/>
            <p:cNvSpPr/>
            <p:nvPr/>
          </p:nvSpPr>
          <p:spPr>
            <a:xfrm>
              <a:off x="637" y="1658"/>
              <a:ext cx="75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1434" tIns="45717" rIns="91434" bIns="45717">
              <a:spAutoFit/>
            </a:bodyPr>
            <a:lstStyle>
              <a:lvl1pPr marL="400050" indent="-40005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33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866775" indent="-333375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3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335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669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4003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None/>
              </a:pPr>
              <a:r>
                <a:rPr lang="zh-CN" altLang="en-US" sz="1970" dirty="0">
                  <a:solidFill>
                    <a:schemeClr val="tx1"/>
                  </a:solidFill>
                  <a:latin typeface="华文黑体"/>
                  <a:ea typeface="黑体" panose="02010609060101010101" pitchFamily="49" charset="-122"/>
                </a:rPr>
                <a:t>预处理</a:t>
              </a:r>
              <a:endParaRPr lang="zh-CN" altLang="en-US" sz="1970" dirty="0">
                <a:solidFill>
                  <a:schemeClr val="tx1"/>
                </a:solidFill>
                <a:latin typeface="华文黑体"/>
                <a:ea typeface="黑体" panose="02010609060101010101" pitchFamily="49" charset="-122"/>
              </a:endParaRPr>
            </a:p>
          </p:txBody>
        </p:sp>
        <p:sp>
          <p:nvSpPr>
            <p:cNvPr id="43033" name="Rectangle 49"/>
            <p:cNvSpPr/>
            <p:nvPr/>
          </p:nvSpPr>
          <p:spPr>
            <a:xfrm>
              <a:off x="642" y="2367"/>
              <a:ext cx="55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1434" tIns="45717" rIns="91434" bIns="45717">
              <a:spAutoFit/>
            </a:bodyPr>
            <a:lstStyle>
              <a:lvl1pPr marL="400050" indent="-40005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33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866775" indent="-333375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3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335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669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4003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None/>
              </a:pPr>
              <a:r>
                <a:rPr lang="zh-CN" altLang="en-US" sz="1970" dirty="0">
                  <a:solidFill>
                    <a:schemeClr val="tx1"/>
                  </a:solidFill>
                  <a:latin typeface="华文黑体"/>
                  <a:ea typeface="黑体" panose="02010609060101010101" pitchFamily="49" charset="-122"/>
                </a:rPr>
                <a:t>编译</a:t>
              </a:r>
              <a:endParaRPr lang="zh-CN" altLang="en-US" sz="1970" dirty="0">
                <a:solidFill>
                  <a:schemeClr val="tx1"/>
                </a:solidFill>
                <a:latin typeface="华文黑体"/>
                <a:ea typeface="黑体" panose="02010609060101010101" pitchFamily="49" charset="-122"/>
              </a:endParaRPr>
            </a:p>
          </p:txBody>
        </p:sp>
        <p:sp>
          <p:nvSpPr>
            <p:cNvPr id="43034" name="Rectangle 50"/>
            <p:cNvSpPr/>
            <p:nvPr/>
          </p:nvSpPr>
          <p:spPr>
            <a:xfrm>
              <a:off x="616" y="3138"/>
              <a:ext cx="55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1434" tIns="45717" rIns="91434" bIns="45717">
              <a:spAutoFit/>
            </a:bodyPr>
            <a:lstStyle>
              <a:lvl1pPr marL="400050" indent="-40005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33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866775" indent="-333375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3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335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669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4003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None/>
              </a:pPr>
              <a:r>
                <a:rPr lang="zh-CN" altLang="en-US" sz="1970" dirty="0">
                  <a:solidFill>
                    <a:schemeClr val="tx1"/>
                  </a:solidFill>
                  <a:latin typeface="华文黑体"/>
                  <a:ea typeface="黑体" panose="02010609060101010101" pitchFamily="49" charset="-122"/>
                </a:rPr>
                <a:t>汇编</a:t>
              </a:r>
              <a:endParaRPr lang="zh-CN" altLang="en-US" sz="1970" dirty="0">
                <a:solidFill>
                  <a:schemeClr val="tx1"/>
                </a:solidFill>
                <a:latin typeface="华文黑体"/>
                <a:ea typeface="黑体" panose="02010609060101010101" pitchFamily="49" charset="-122"/>
              </a:endParaRPr>
            </a:p>
          </p:txBody>
        </p:sp>
        <p:sp>
          <p:nvSpPr>
            <p:cNvPr id="43035" name="Rectangle 51"/>
            <p:cNvSpPr/>
            <p:nvPr/>
          </p:nvSpPr>
          <p:spPr>
            <a:xfrm>
              <a:off x="615" y="3909"/>
              <a:ext cx="550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91434" tIns="45717" rIns="91434" bIns="45717">
              <a:spAutoFit/>
            </a:bodyPr>
            <a:lstStyle>
              <a:lvl1pPr marL="400050" indent="-40005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Font typeface="Wingdings" panose="05000000000000000000" pitchFamily="2" charset="2"/>
                <a:buChar char="v"/>
                <a:defRPr sz="33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1pPr>
              <a:lvl2pPr marL="866775" indent="-333375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Font typeface="Wingdings" panose="05000000000000000000" pitchFamily="2" charset="2"/>
                <a:buChar char="§"/>
                <a:defRPr sz="3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3335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1"/>
                </a:buClr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8669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400300" indent="-266700" algn="l" defTabSz="1066800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</a:lstStyle>
            <a:p>
              <a:pPr marL="0" lvl="0" indent="0" algn="ctr">
                <a:spcBef>
                  <a:spcPct val="0"/>
                </a:spcBef>
                <a:buClrTx/>
                <a:buNone/>
              </a:pPr>
              <a:r>
                <a:rPr lang="zh-CN" altLang="en-US" sz="1970" dirty="0">
                  <a:solidFill>
                    <a:schemeClr val="tx1"/>
                  </a:solidFill>
                  <a:latin typeface="华文黑体"/>
                  <a:ea typeface="黑体" panose="02010609060101010101" pitchFamily="49" charset="-122"/>
                </a:rPr>
                <a:t>链接</a:t>
              </a:r>
              <a:endParaRPr lang="zh-CN" altLang="en-US" sz="1970" dirty="0">
                <a:solidFill>
                  <a:schemeClr val="tx1"/>
                </a:solidFill>
                <a:latin typeface="华文黑体"/>
                <a:ea typeface="黑体" panose="020106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3.3 GCC编译器</a:t>
            </a: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34" tIns="45717" rIns="91434" bIns="45717" anchor="t"/>
          <a:p>
            <a:r>
              <a:rPr lang="en-US" altLang="zh-CN" sz="2400" dirty="0">
                <a:ea typeface="宋体" panose="02010600030101010101" pitchFamily="2" charset="-122"/>
              </a:rPr>
              <a:t>.c --C</a:t>
            </a:r>
            <a:r>
              <a:rPr lang="zh-CN" altLang="en-US" sz="2400" dirty="0">
                <a:ea typeface="宋体" panose="02010600030101010101" pitchFamily="2" charset="-122"/>
              </a:rPr>
              <a:t>原始程序</a:t>
            </a:r>
            <a:endParaRPr lang="zh-CN" altLang="en-US" sz="2400" dirty="0">
              <a:ea typeface="宋体" panose="02010600030101010101" pitchFamily="2" charset="-122"/>
            </a:endParaRPr>
          </a:p>
          <a:p>
            <a:r>
              <a:rPr lang="en-US" altLang="zh-CN" sz="2400" dirty="0">
                <a:ea typeface="宋体" panose="02010600030101010101" pitchFamily="2" charset="-122"/>
              </a:rPr>
              <a:t>.i  --</a:t>
            </a:r>
            <a:r>
              <a:rPr lang="zh-CN" altLang="en-US" sz="2400" dirty="0">
                <a:ea typeface="宋体" panose="02010600030101010101" pitchFamily="2" charset="-122"/>
              </a:rPr>
              <a:t>已经过预处理的</a:t>
            </a:r>
            <a:r>
              <a:rPr lang="en-US" altLang="zh-CN" sz="2400" dirty="0">
                <a:ea typeface="宋体" panose="02010600030101010101" pitchFamily="2" charset="-122"/>
              </a:rPr>
              <a:t>C</a:t>
            </a:r>
            <a:r>
              <a:rPr lang="zh-CN" altLang="en-US" sz="2400" dirty="0">
                <a:ea typeface="宋体" panose="02010600030101010101" pitchFamily="2" charset="-122"/>
              </a:rPr>
              <a:t>原始程序</a:t>
            </a:r>
            <a:endParaRPr lang="zh-CN" altLang="en-US" sz="2400" dirty="0">
              <a:ea typeface="宋体" panose="02010600030101010101" pitchFamily="2" charset="-122"/>
            </a:endParaRPr>
          </a:p>
          <a:p>
            <a:r>
              <a:rPr lang="en-US" altLang="zh-CN" sz="2400" dirty="0">
                <a:ea typeface="宋体" panose="02010600030101010101" pitchFamily="2" charset="-122"/>
              </a:rPr>
              <a:t>.s --</a:t>
            </a:r>
            <a:r>
              <a:rPr lang="zh-CN" altLang="en-US" sz="2400" dirty="0">
                <a:ea typeface="宋体" panose="02010600030101010101" pitchFamily="2" charset="-122"/>
              </a:rPr>
              <a:t>汇编代码</a:t>
            </a:r>
            <a:endParaRPr lang="zh-CN" altLang="en-US" sz="2400" dirty="0">
              <a:ea typeface="宋体" panose="02010600030101010101" pitchFamily="2" charset="-122"/>
            </a:endParaRPr>
          </a:p>
          <a:p>
            <a:r>
              <a:rPr lang="en-US" altLang="zh-CN" sz="2400" dirty="0">
                <a:ea typeface="宋体" panose="02010600030101010101" pitchFamily="2" charset="-122"/>
              </a:rPr>
              <a:t>.o –</a:t>
            </a:r>
            <a:r>
              <a:rPr lang="zh-CN" altLang="en-US" sz="2400" dirty="0">
                <a:ea typeface="宋体" panose="02010600030101010101" pitchFamily="2" charset="-122"/>
              </a:rPr>
              <a:t>目标文件</a:t>
            </a:r>
            <a:endParaRPr lang="zh-CN" altLang="en-US" sz="2400" dirty="0">
              <a:ea typeface="宋体" panose="02010600030101010101" pitchFamily="2" charset="-122"/>
            </a:endParaRPr>
          </a:p>
          <a:p>
            <a:endParaRPr lang="en-US" altLang="zh-CN" sz="2400" dirty="0"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3.3 GCC编译器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3"/>
          <p:cNvSpPr>
            <a:spLocks noGrp="1"/>
          </p:cNvSpPr>
          <p:nvPr>
            <p:ph idx="1"/>
          </p:nvPr>
        </p:nvSpPr>
        <p:spPr>
          <a:xfrm>
            <a:off x="436790" y="898071"/>
            <a:ext cx="8001000" cy="4751614"/>
          </a:xfrm>
        </p:spPr>
        <p:txBody>
          <a:bodyPr vert="horz" wrap="square" lIns="91434" tIns="45717" rIns="91434" bIns="45717" anchor="t"/>
          <a:p>
            <a:pPr defTabSz="914400" eaLnBrk="1" hangingPunct="1">
              <a:buNone/>
            </a:pPr>
            <a:endParaRPr lang="zh-CN" altLang="en-US" sz="2055" b="0" dirty="0">
              <a:ea typeface="宋体" panose="02010600030101010101" pitchFamily="2" charset="-122"/>
            </a:endParaRPr>
          </a:p>
          <a:p>
            <a:pPr defTabSz="914400" eaLnBrk="1" hangingPunct="1">
              <a:buNone/>
            </a:pPr>
            <a:r>
              <a:rPr lang="zh-CN" altLang="en-US" sz="2055" dirty="0">
                <a:ea typeface="宋体" panose="02010600030101010101" pitchFamily="2" charset="-122"/>
              </a:rPr>
              <a:t>基本语法</a:t>
            </a:r>
            <a:endParaRPr lang="zh-CN" altLang="en-US" sz="2055" dirty="0">
              <a:ea typeface="宋体" panose="02010600030101010101" pitchFamily="2" charset="-122"/>
            </a:endParaRPr>
          </a:p>
          <a:p>
            <a:pPr defTabSz="914400" eaLnBrk="1" hangingPunct="1">
              <a:buNone/>
            </a:pPr>
            <a:r>
              <a:rPr lang="zh-CN" altLang="en-US" sz="2055" b="0" dirty="0">
                <a:ea typeface="宋体" panose="02010600030101010101" pitchFamily="2" charset="-122"/>
              </a:rPr>
              <a:t> 		</a:t>
            </a:r>
            <a:r>
              <a:rPr lang="en-US" altLang="zh-CN" sz="2055" b="0" dirty="0">
                <a:ea typeface="宋体" panose="02010600030101010101" pitchFamily="2" charset="-122"/>
              </a:rPr>
              <a:t>gcc [options] [filenames]</a:t>
            </a:r>
            <a:endParaRPr lang="en-US" altLang="zh-CN" sz="2055" b="0" dirty="0">
              <a:ea typeface="宋体" panose="02010600030101010101" pitchFamily="2" charset="-122"/>
            </a:endParaRPr>
          </a:p>
          <a:p>
            <a:pPr defTabSz="914400" eaLnBrk="1" hangingPunct="1"/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说明：</a:t>
            </a:r>
            <a:endParaRPr lang="zh-CN" altLang="en-US" sz="2055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914400" lvl="1" indent="-400050" defTabSz="914400" eaLnBrk="1" hangingPunct="1"/>
            <a:r>
              <a:rPr lang="zh-CN" altLang="en-US" sz="2055" b="0" dirty="0">
                <a:ea typeface="宋体" panose="02010600030101010101" pitchFamily="2" charset="-122"/>
              </a:rPr>
              <a:t>在</a:t>
            </a:r>
            <a:r>
              <a:rPr lang="en-US" altLang="zh-CN" sz="2055" b="0" dirty="0">
                <a:ea typeface="宋体" panose="02010600030101010101" pitchFamily="2" charset="-122"/>
              </a:rPr>
              <a:t>gcc</a:t>
            </a:r>
            <a:r>
              <a:rPr lang="zh-CN" altLang="en-US" sz="2055" b="0" dirty="0">
                <a:ea typeface="宋体" panose="02010600030101010101" pitchFamily="2" charset="-122"/>
              </a:rPr>
              <a:t>后面可以有多个编译选项，同时进行多个编译操作。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defTabSz="914400" eaLnBrk="1" hangingPunct="1"/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当不用任何选项编译一个程序时，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GCC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将会建立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(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假定编译成功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)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一个名为</a:t>
            </a:r>
            <a:r>
              <a:rPr lang="en-US" altLang="zh-CN" sz="2055" dirty="0">
                <a:latin typeface="Arial" panose="020B0604020202020204" pitchFamily="34" charset="0"/>
                <a:ea typeface="宋体" panose="02010600030101010101" pitchFamily="2" charset="-122"/>
              </a:rPr>
              <a:t>a.out</a:t>
            </a: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的可执行文件。</a:t>
            </a:r>
            <a:r>
              <a:rPr lang="zh-CN" altLang="en-US" sz="2055" b="0" dirty="0">
                <a:ea typeface="宋体" panose="02010600030101010101" pitchFamily="2" charset="-122"/>
              </a:rPr>
              <a:t> </a:t>
            </a:r>
            <a:endParaRPr lang="zh-CN" altLang="en-US" sz="2055" b="0" dirty="0"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3.3 GCC编译器</a:t>
            </a:r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3"/>
          <p:cNvSpPr>
            <a:spLocks noGrp="1"/>
          </p:cNvSpPr>
          <p:nvPr>
            <p:ph idx="1"/>
          </p:nvPr>
        </p:nvSpPr>
        <p:spPr>
          <a:xfrm>
            <a:off x="436790" y="1206954"/>
            <a:ext cx="8278586" cy="4999264"/>
          </a:xfrm>
        </p:spPr>
        <p:txBody>
          <a:bodyPr vert="horz" wrap="square" lIns="91434" tIns="45717" rIns="91434" bIns="45717" anchor="t"/>
          <a:p>
            <a:pPr eaLnBrk="1" hangingPunct="1">
              <a:buNone/>
            </a:pPr>
            <a:r>
              <a:rPr lang="en-US" altLang="zh-CN" sz="2055" dirty="0">
                <a:ea typeface="宋体" panose="02010600030101010101" pitchFamily="2" charset="-122"/>
              </a:rPr>
              <a:t>GCC</a:t>
            </a:r>
            <a:r>
              <a:rPr lang="zh-CN" altLang="en-US" sz="2055" dirty="0">
                <a:ea typeface="宋体" panose="02010600030101010101" pitchFamily="2" charset="-122"/>
              </a:rPr>
              <a:t>选项</a:t>
            </a:r>
            <a:endParaRPr lang="zh-CN" altLang="en-US" sz="2055" dirty="0">
              <a:ea typeface="宋体" panose="02010600030101010101" pitchFamily="2" charset="-122"/>
            </a:endParaRPr>
          </a:p>
          <a:p>
            <a:pPr lvl="1" eaLnBrk="1" hangingPunct="1"/>
            <a:r>
              <a:rPr lang="en-US" altLang="zh-CN" sz="2055" b="0" dirty="0">
                <a:ea typeface="宋体" panose="02010600030101010101" pitchFamily="2" charset="-122"/>
              </a:rPr>
              <a:t>-o</a:t>
            </a:r>
            <a:r>
              <a:rPr lang="zh-CN" altLang="en-US" sz="2055" b="0" dirty="0">
                <a:ea typeface="宋体" panose="02010600030101010101" pitchFamily="2" charset="-122"/>
              </a:rPr>
              <a:t>选项：为将产生的可执行文件指定一个文件名来代替 </a:t>
            </a:r>
            <a:r>
              <a:rPr lang="en-US" altLang="zh-CN" sz="2055" b="0" dirty="0">
                <a:ea typeface="宋体" panose="02010600030101010101" pitchFamily="2" charset="-122"/>
              </a:rPr>
              <a:t>a.out</a:t>
            </a:r>
            <a:r>
              <a:rPr lang="zh-CN" altLang="en-US" sz="2055" b="0" dirty="0">
                <a:ea typeface="宋体" panose="02010600030101010101" pitchFamily="2" charset="-122"/>
              </a:rPr>
              <a:t>。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   	</a:t>
            </a:r>
            <a:r>
              <a:rPr lang="zh-CN" altLang="en-US" sz="2055" dirty="0">
                <a:ea typeface="宋体" panose="02010600030101010101" pitchFamily="2" charset="-122"/>
              </a:rPr>
              <a:t>例：</a:t>
            </a:r>
            <a:r>
              <a:rPr lang="en-US" altLang="zh-CN" sz="2055" dirty="0">
                <a:ea typeface="宋体" panose="02010600030101010101" pitchFamily="2" charset="-122"/>
              </a:rPr>
              <a:t>gcc </a:t>
            </a:r>
            <a:r>
              <a:rPr lang="en-US" altLang="zh-CN" sz="2055" dirty="0">
                <a:latin typeface="B Frutiger Bold"/>
                <a:ea typeface="宋体" panose="02010600030101010101" pitchFamily="2" charset="-122"/>
              </a:rPr>
              <a:t>–</a:t>
            </a:r>
            <a:r>
              <a:rPr lang="en-US" altLang="zh-CN" sz="2055" dirty="0">
                <a:ea typeface="宋体" panose="02010600030101010101" pitchFamily="2" charset="-122"/>
              </a:rPr>
              <a:t>o count count.c</a:t>
            </a:r>
            <a:endParaRPr lang="en-US" altLang="zh-CN" sz="2055" dirty="0">
              <a:ea typeface="宋体" panose="02010600030101010101" pitchFamily="2" charset="-122"/>
            </a:endParaRPr>
          </a:p>
          <a:p>
            <a:pPr lvl="1" eaLnBrk="1" hangingPunct="1"/>
            <a:r>
              <a:rPr lang="en-US" altLang="zh-CN" sz="2055" b="0" dirty="0">
                <a:ea typeface="宋体" panose="02010600030101010101" pitchFamily="2" charset="-122"/>
              </a:rPr>
              <a:t>-c</a:t>
            </a:r>
            <a:r>
              <a:rPr lang="zh-CN" altLang="en-US" sz="2055" b="0" dirty="0">
                <a:ea typeface="宋体" panose="02010600030101010101" pitchFamily="2" charset="-122"/>
              </a:rPr>
              <a:t>选项：告诉</a:t>
            </a:r>
            <a:r>
              <a:rPr lang="en-US" altLang="zh-CN" sz="2055" b="0" dirty="0">
                <a:ea typeface="宋体" panose="02010600030101010101" pitchFamily="2" charset="-122"/>
              </a:rPr>
              <a:t>GCC</a:t>
            </a:r>
            <a:r>
              <a:rPr lang="zh-CN" altLang="en-US" sz="2055" b="0" dirty="0">
                <a:ea typeface="宋体" panose="02010600030101010101" pitchFamily="2" charset="-122"/>
              </a:rPr>
              <a:t>仅把源代码编译为目标代码</a:t>
            </a:r>
            <a:r>
              <a:rPr lang="en-US" altLang="zh-CN" sz="2055" b="0" dirty="0">
                <a:ea typeface="宋体" panose="02010600030101010101" pitchFamily="2" charset="-122"/>
              </a:rPr>
              <a:t>, </a:t>
            </a:r>
            <a:r>
              <a:rPr lang="zh-CN" altLang="en-US" sz="2055" b="0" dirty="0">
                <a:ea typeface="宋体" panose="02010600030101010101" pitchFamily="2" charset="-122"/>
              </a:rPr>
              <a:t>而取消连接的步骤。缺省时</a:t>
            </a:r>
            <a:r>
              <a:rPr lang="en-US" altLang="zh-CN" sz="2055" b="0" dirty="0">
                <a:ea typeface="宋体" panose="02010600030101010101" pitchFamily="2" charset="-122"/>
              </a:rPr>
              <a:t>GCC</a:t>
            </a:r>
            <a:r>
              <a:rPr lang="zh-CN" altLang="en-US" sz="2055" b="0" dirty="0">
                <a:ea typeface="宋体" panose="02010600030101010101" pitchFamily="2" charset="-122"/>
              </a:rPr>
              <a:t>建立的目标代码文件有一个</a:t>
            </a:r>
            <a:r>
              <a:rPr lang="en-US" altLang="zh-CN" sz="2055" b="0" dirty="0">
                <a:ea typeface="宋体" panose="02010600030101010101" pitchFamily="2" charset="-122"/>
              </a:rPr>
              <a:t>.o</a:t>
            </a:r>
            <a:r>
              <a:rPr lang="zh-CN" altLang="en-US" sz="2055" b="0" dirty="0">
                <a:ea typeface="宋体" panose="02010600030101010101" pitchFamily="2" charset="-122"/>
              </a:rPr>
              <a:t>的扩展名。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055" dirty="0">
                <a:latin typeface="Arial" panose="020B0604020202020204" pitchFamily="34" charset="0"/>
                <a:ea typeface="宋体" panose="02010600030101010101" pitchFamily="2" charset="-122"/>
              </a:rPr>
              <a:t>   	</a:t>
            </a:r>
            <a:r>
              <a:rPr lang="zh-CN" altLang="en-US" sz="2055" dirty="0">
                <a:ea typeface="宋体" panose="02010600030101010101" pitchFamily="2" charset="-122"/>
              </a:rPr>
              <a:t>例：</a:t>
            </a:r>
            <a:r>
              <a:rPr lang="en-US" altLang="zh-CN" sz="2055" dirty="0">
                <a:ea typeface="宋体" panose="02010600030101010101" pitchFamily="2" charset="-122"/>
              </a:rPr>
              <a:t>gcc  </a:t>
            </a:r>
            <a:r>
              <a:rPr lang="en-US" altLang="zh-CN" sz="2055" dirty="0">
                <a:latin typeface="B Frutiger Bold"/>
                <a:ea typeface="宋体" panose="02010600030101010101" pitchFamily="2" charset="-122"/>
              </a:rPr>
              <a:t>–</a:t>
            </a:r>
            <a:r>
              <a:rPr lang="en-US" altLang="zh-CN" sz="2055" dirty="0">
                <a:ea typeface="宋体" panose="02010600030101010101" pitchFamily="2" charset="-122"/>
              </a:rPr>
              <a:t>c  test2.c</a:t>
            </a:r>
            <a:endParaRPr lang="en-US" altLang="zh-CN" sz="2055" dirty="0">
              <a:ea typeface="宋体" panose="02010600030101010101" pitchFamily="2" charset="-122"/>
            </a:endParaRPr>
          </a:p>
          <a:p>
            <a:pPr lvl="1" eaLnBrk="1" hangingPunct="1"/>
            <a:r>
              <a:rPr lang="en-US" altLang="zh-CN" sz="2055" b="0" dirty="0">
                <a:ea typeface="宋体" panose="02010600030101010101" pitchFamily="2" charset="-122"/>
              </a:rPr>
              <a:t>-E </a:t>
            </a:r>
            <a:r>
              <a:rPr lang="zh-CN" altLang="en-US" sz="2055" b="0" dirty="0">
                <a:ea typeface="宋体" panose="02010600030101010101" pitchFamily="2" charset="-122"/>
              </a:rPr>
              <a:t>只运行 </a:t>
            </a:r>
            <a:r>
              <a:rPr lang="en-US" altLang="zh-CN" sz="2055" b="0" dirty="0">
                <a:ea typeface="宋体" panose="02010600030101010101" pitchFamily="2" charset="-122"/>
              </a:rPr>
              <a:t>C </a:t>
            </a:r>
            <a:r>
              <a:rPr lang="zh-CN" altLang="en-US" sz="2055" b="0" dirty="0">
                <a:ea typeface="宋体" panose="02010600030101010101" pitchFamily="2" charset="-122"/>
              </a:rPr>
              <a:t>预编译器。 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lvl="1" eaLnBrk="1" hangingPunct="1"/>
            <a:r>
              <a:rPr lang="en-US" altLang="zh-CN" sz="2055" b="0" dirty="0">
                <a:ea typeface="宋体" panose="02010600030101010101" pitchFamily="2" charset="-122"/>
              </a:rPr>
              <a:t>-S </a:t>
            </a:r>
            <a:r>
              <a:rPr lang="zh-CN" altLang="en-US" sz="2055" b="0" dirty="0">
                <a:ea typeface="宋体" panose="02010600030101010101" pitchFamily="2" charset="-122"/>
              </a:rPr>
              <a:t>编译选项告诉 </a:t>
            </a:r>
            <a:r>
              <a:rPr lang="en-US" altLang="zh-CN" sz="2055" b="0" dirty="0">
                <a:ea typeface="宋体" panose="02010600030101010101" pitchFamily="2" charset="-122"/>
              </a:rPr>
              <a:t>gcc </a:t>
            </a:r>
            <a:r>
              <a:rPr lang="zh-CN" altLang="en-US" sz="2055" b="0" dirty="0">
                <a:ea typeface="宋体" panose="02010600030101010101" pitchFamily="2" charset="-122"/>
              </a:rPr>
              <a:t>在为 </a:t>
            </a:r>
            <a:r>
              <a:rPr lang="en-US" altLang="zh-CN" sz="2055" b="0" dirty="0">
                <a:ea typeface="宋体" panose="02010600030101010101" pitchFamily="2" charset="-122"/>
              </a:rPr>
              <a:t>C </a:t>
            </a:r>
            <a:r>
              <a:rPr lang="zh-CN" altLang="en-US" sz="2055" b="0" dirty="0">
                <a:ea typeface="宋体" panose="02010600030101010101" pitchFamily="2" charset="-122"/>
              </a:rPr>
              <a:t>代码产生了汇编语言文件后停止编译</a:t>
            </a:r>
            <a:r>
              <a:rPr lang="zh-CN" altLang="en-US" sz="2055" dirty="0">
                <a:ea typeface="宋体" panose="02010600030101010101" pitchFamily="2" charset="-122"/>
              </a:rPr>
              <a:t>。</a:t>
            </a:r>
            <a:endParaRPr lang="zh-CN" altLang="en-US" sz="2055" dirty="0"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3.3 GCC编译器</a:t>
            </a:r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Rectangle 3"/>
          <p:cNvSpPr>
            <a:spLocks noGrp="1"/>
          </p:cNvSpPr>
          <p:nvPr>
            <p:ph idx="1"/>
          </p:nvPr>
        </p:nvSpPr>
        <p:spPr>
          <a:xfrm>
            <a:off x="498021" y="1145721"/>
            <a:ext cx="8054068" cy="5184321"/>
          </a:xfrm>
        </p:spPr>
        <p:txBody>
          <a:bodyPr vert="horz" wrap="square" lIns="91434" tIns="45717" rIns="91434" bIns="45717" anchor="t"/>
          <a:p>
            <a:pPr eaLnBrk="1" hangingPunct="1">
              <a:lnSpc>
                <a:spcPct val="80000"/>
              </a:lnSpc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GCC</a:t>
            </a:r>
            <a:r>
              <a:rPr lang="zh-CN" altLang="en-US" sz="1800" dirty="0">
                <a:ea typeface="宋体" panose="02010600030101010101" pitchFamily="2" charset="-122"/>
              </a:rPr>
              <a:t>选项</a:t>
            </a:r>
            <a:endParaRPr lang="en-US" altLang="zh-CN" sz="180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b="0" dirty="0">
                <a:ea typeface="宋体" panose="02010600030101010101" pitchFamily="2" charset="-122"/>
              </a:rPr>
              <a:t>-l</a:t>
            </a:r>
            <a:r>
              <a:rPr lang="zh-CN" altLang="en-US" sz="1800" b="0" dirty="0">
                <a:ea typeface="宋体" panose="02010600030101010101" pitchFamily="2" charset="-122"/>
              </a:rPr>
              <a:t>库文件</a:t>
            </a:r>
            <a:endParaRPr lang="en-US" altLang="zh-CN" sz="1800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None/>
            </a:pPr>
            <a:r>
              <a:rPr lang="en-US" altLang="zh-CN" sz="1800" b="0" dirty="0">
                <a:ea typeface="宋体" panose="02010600030101010101" pitchFamily="2" charset="-122"/>
              </a:rPr>
              <a:t>     </a:t>
            </a:r>
            <a:r>
              <a:rPr lang="zh-CN" altLang="en-US" sz="1545" b="0" dirty="0">
                <a:solidFill>
                  <a:schemeClr val="tx2"/>
                </a:solidFill>
                <a:ea typeface="宋体" panose="02010600030101010101" pitchFamily="2" charset="-122"/>
              </a:rPr>
              <a:t>编译时加载库文件</a:t>
            </a:r>
            <a:endParaRPr lang="en-US" altLang="zh-CN" sz="1545" b="0" dirty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b="0" dirty="0">
                <a:ea typeface="宋体" panose="02010600030101010101" pitchFamily="2" charset="-122"/>
              </a:rPr>
              <a:t>-g</a:t>
            </a:r>
            <a:endParaRPr lang="en-US" altLang="zh-CN" sz="1800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None/>
            </a:pPr>
            <a:r>
              <a:rPr lang="en-US" altLang="zh-CN" sz="1800" b="0" dirty="0">
                <a:ea typeface="宋体" panose="02010600030101010101" pitchFamily="2" charset="-122"/>
              </a:rPr>
              <a:t>	</a:t>
            </a:r>
            <a:r>
              <a:rPr lang="zh-CN" altLang="en-US" sz="1545" b="0" dirty="0">
                <a:solidFill>
                  <a:schemeClr val="tx2"/>
                </a:solidFill>
                <a:ea typeface="宋体" panose="02010600030101010101" pitchFamily="2" charset="-122"/>
              </a:rPr>
              <a:t>要用</a:t>
            </a:r>
            <a:r>
              <a:rPr lang="en-US" altLang="zh-CN" sz="1545" b="0" dirty="0">
                <a:solidFill>
                  <a:schemeClr val="tx2"/>
                </a:solidFill>
                <a:ea typeface="宋体" panose="02010600030101010101" pitchFamily="2" charset="-122"/>
              </a:rPr>
              <a:t>GDB</a:t>
            </a:r>
            <a:r>
              <a:rPr lang="zh-CN" altLang="en-US" sz="1545" b="0" dirty="0">
                <a:solidFill>
                  <a:schemeClr val="tx2"/>
                </a:solidFill>
                <a:ea typeface="宋体" panose="02010600030101010101" pitchFamily="2" charset="-122"/>
              </a:rPr>
              <a:t>工具调试</a:t>
            </a:r>
            <a:endParaRPr lang="zh-CN" altLang="en-US" sz="1545" b="0" dirty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b="0" dirty="0">
                <a:ea typeface="宋体" panose="02010600030101010101" pitchFamily="2" charset="-122"/>
              </a:rPr>
              <a:t>-Wall</a:t>
            </a:r>
            <a:endParaRPr lang="en-US" altLang="zh-CN" sz="1800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None/>
            </a:pPr>
            <a:r>
              <a:rPr lang="en-US" altLang="zh-CN" sz="2055" b="0" dirty="0">
                <a:solidFill>
                  <a:schemeClr val="tx2"/>
                </a:solidFill>
                <a:ea typeface="宋体" panose="02010600030101010101" pitchFamily="2" charset="-122"/>
              </a:rPr>
              <a:t>	</a:t>
            </a:r>
            <a:r>
              <a:rPr lang="zh-CN" altLang="en-US" sz="1545" b="0" dirty="0">
                <a:solidFill>
                  <a:schemeClr val="tx2"/>
                </a:solidFill>
                <a:ea typeface="宋体" panose="02010600030101010101" pitchFamily="2" charset="-122"/>
              </a:rPr>
              <a:t>显示附加的警告信息</a:t>
            </a:r>
            <a:endParaRPr lang="en-US" altLang="zh-CN" sz="1545" b="0" dirty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zh-CN" sz="1715" dirty="0">
                <a:ea typeface="宋体" panose="02010600030101010101" pitchFamily="2" charset="-122"/>
              </a:rPr>
              <a:t>-shared</a:t>
            </a:r>
            <a:endParaRPr lang="en-US" altLang="zh-CN" sz="1715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None/>
            </a:pPr>
            <a:r>
              <a:rPr lang="en-US" altLang="zh-CN" sz="1715" dirty="0">
                <a:ea typeface="宋体" panose="02010600030101010101" pitchFamily="2" charset="-122"/>
              </a:rPr>
              <a:t>	</a:t>
            </a:r>
            <a:r>
              <a:rPr lang="zh-CN" altLang="en-US" sz="1545" b="0" dirty="0">
                <a:solidFill>
                  <a:schemeClr val="tx2"/>
                </a:solidFill>
                <a:ea typeface="宋体" panose="02010600030101010101" pitchFamily="2" charset="-122"/>
              </a:rPr>
              <a:t>生成共享目标文件。通常用在建立共享库时。 </a:t>
            </a:r>
            <a:endParaRPr lang="en-US" altLang="zh-CN" sz="1545" b="0" dirty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altLang="zh-CN" sz="1715" dirty="0">
                <a:ea typeface="宋体" panose="02010600030101010101" pitchFamily="2" charset="-122"/>
              </a:rPr>
              <a:t>-static</a:t>
            </a:r>
            <a:endParaRPr lang="en-US" altLang="zh-CN" sz="1800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None/>
            </a:pPr>
            <a:r>
              <a:rPr lang="en-US" altLang="zh-CN" sz="1970" dirty="0">
                <a:ea typeface="宋体" panose="02010600030101010101" pitchFamily="2" charset="-122"/>
              </a:rPr>
              <a:t>	</a:t>
            </a:r>
            <a:r>
              <a:rPr lang="zh-CN" altLang="en-US" sz="1545" b="0" dirty="0">
                <a:solidFill>
                  <a:schemeClr val="tx2"/>
                </a:solidFill>
                <a:ea typeface="宋体" panose="02010600030101010101" pitchFamily="2" charset="-122"/>
              </a:rPr>
              <a:t>禁止使用共享连接</a:t>
            </a:r>
            <a:r>
              <a:rPr lang="en-US" altLang="zh-CN" sz="1545" b="0" dirty="0">
                <a:solidFill>
                  <a:schemeClr val="tx2"/>
                </a:solidFill>
                <a:ea typeface="宋体" panose="02010600030101010101" pitchFamily="2" charset="-122"/>
              </a:rPr>
              <a:t>,</a:t>
            </a:r>
            <a:r>
              <a:rPr lang="zh-CN" altLang="en-US" sz="1545" b="0" dirty="0">
                <a:solidFill>
                  <a:schemeClr val="tx2"/>
                </a:solidFill>
                <a:ea typeface="宋体" panose="02010600030101010101" pitchFamily="2" charset="-122"/>
              </a:rPr>
              <a:t>让</a:t>
            </a:r>
            <a:r>
              <a:rPr lang="en-US" altLang="zh-CN" sz="1545" b="0" dirty="0">
                <a:solidFill>
                  <a:schemeClr val="tx2"/>
                </a:solidFill>
                <a:ea typeface="宋体" panose="02010600030101010101" pitchFamily="2" charset="-122"/>
              </a:rPr>
              <a:t>gcc</a:t>
            </a:r>
            <a:r>
              <a:rPr lang="zh-CN" altLang="en-US" sz="1545" b="0" dirty="0">
                <a:solidFill>
                  <a:schemeClr val="tx2"/>
                </a:solidFill>
                <a:ea typeface="宋体" panose="02010600030101010101" pitchFamily="2" charset="-122"/>
              </a:rPr>
              <a:t>在链接时只用到静态链接库。</a:t>
            </a:r>
            <a:endParaRPr lang="en-US" altLang="zh-CN" sz="1545" b="0" dirty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r>
              <a:rPr lang="en-US" altLang="zh-CN" sz="1715" dirty="0">
                <a:latin typeface="宋体" panose="02010600030101010101" pitchFamily="2" charset="-122"/>
                <a:ea typeface="宋体" panose="02010600030101010101" pitchFamily="2" charset="-122"/>
              </a:rPr>
              <a:t>gcc</a:t>
            </a:r>
            <a:r>
              <a:rPr lang="zh-CN" altLang="en-US" sz="1715" dirty="0">
                <a:latin typeface="宋体" panose="02010600030101010101" pitchFamily="2" charset="-122"/>
                <a:ea typeface="宋体" panose="02010600030101010101" pitchFamily="2" charset="-122"/>
              </a:rPr>
              <a:t>一般使用默认路径</a:t>
            </a:r>
            <a:r>
              <a:rPr lang="en-US" altLang="zh-CN" sz="1715" dirty="0">
                <a:latin typeface="宋体" panose="02010600030101010101" pitchFamily="2" charset="-122"/>
                <a:ea typeface="宋体" panose="02010600030101010101" pitchFamily="2" charset="-122"/>
              </a:rPr>
              <a:t>/usr/include,/usr/lib</a:t>
            </a:r>
            <a:r>
              <a:rPr lang="zh-CN" altLang="en-US" sz="1715" dirty="0">
                <a:latin typeface="宋体" panose="02010600030101010101" pitchFamily="2" charset="-122"/>
                <a:ea typeface="宋体" panose="02010600030101010101" pitchFamily="2" charset="-122"/>
              </a:rPr>
              <a:t>查找头文件和库文件。如果文件所用的头文件或库文件不在缺省目录下，则编译时要指定它们的查找路径。</a:t>
            </a:r>
            <a:endParaRPr lang="zh-CN" altLang="en-US" sz="171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r>
              <a:rPr lang="en-US" altLang="zh-CN" sz="1715" dirty="0">
                <a:latin typeface="宋体" panose="02010600030101010101" pitchFamily="2" charset="-122"/>
                <a:ea typeface="宋体" panose="02010600030101010101" pitchFamily="2" charset="-122"/>
              </a:rPr>
              <a:t>-I</a:t>
            </a:r>
            <a:r>
              <a:rPr lang="zh-CN" altLang="en-US" sz="1715" dirty="0">
                <a:latin typeface="宋体" panose="02010600030101010101" pitchFamily="2" charset="-122"/>
                <a:ea typeface="宋体" panose="02010600030101010101" pitchFamily="2" charset="-122"/>
              </a:rPr>
              <a:t>选项：指定头文件的搜索目录</a:t>
            </a:r>
            <a:endParaRPr lang="zh-CN" altLang="en-US" sz="171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1715" dirty="0">
                <a:latin typeface="宋体" panose="02010600030101010101" pitchFamily="2" charset="-122"/>
                <a:ea typeface="宋体" panose="02010600030101010101" pitchFamily="2" charset="-122"/>
              </a:rPr>
              <a:t>		例：	</a:t>
            </a:r>
            <a:r>
              <a:rPr lang="en-US" altLang="zh-CN" sz="1715" dirty="0">
                <a:latin typeface="宋体" panose="02010600030101010101" pitchFamily="2" charset="-122"/>
                <a:ea typeface="宋体" panose="02010600030101010101" pitchFamily="2" charset="-122"/>
              </a:rPr>
              <a:t>gcc </a:t>
            </a:r>
            <a:r>
              <a:rPr lang="en-US" altLang="zh-CN" sz="1715" dirty="0">
                <a:latin typeface="Arial" panose="020B0604020202020204" pitchFamily="34" charset="0"/>
                <a:ea typeface="宋体" panose="02010600030101010101" pitchFamily="2" charset="-122"/>
              </a:rPr>
              <a:t>–</a:t>
            </a:r>
            <a:r>
              <a:rPr lang="en-US" altLang="zh-CN" sz="1715" dirty="0">
                <a:latin typeface="宋体" panose="02010600030101010101" pitchFamily="2" charset="-122"/>
                <a:ea typeface="宋体" panose="02010600030101010101" pitchFamily="2" charset="-122"/>
              </a:rPr>
              <a:t>I  /home/export    </a:t>
            </a:r>
            <a:r>
              <a:rPr lang="en-US" altLang="zh-CN" sz="1715" dirty="0">
                <a:latin typeface="Arial" panose="020B0604020202020204" pitchFamily="34" charset="0"/>
                <a:ea typeface="宋体" panose="02010600030101010101" pitchFamily="2" charset="-122"/>
              </a:rPr>
              <a:t>–</a:t>
            </a:r>
            <a:r>
              <a:rPr lang="en-US" altLang="zh-CN" sz="1715" dirty="0">
                <a:latin typeface="宋体" panose="02010600030101010101" pitchFamily="2" charset="-122"/>
                <a:ea typeface="宋体" panose="02010600030101010101" pitchFamily="2" charset="-122"/>
              </a:rPr>
              <a:t>o test1 test1.c</a:t>
            </a:r>
            <a:endParaRPr lang="en-US" altLang="zh-CN" sz="171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/>
            <a:r>
              <a:rPr lang="en-US" altLang="zh-CN" sz="1715" dirty="0">
                <a:latin typeface="宋体" panose="02010600030101010101" pitchFamily="2" charset="-122"/>
                <a:ea typeface="宋体" panose="02010600030101010101" pitchFamily="2" charset="-122"/>
              </a:rPr>
              <a:t>-L</a:t>
            </a:r>
            <a:r>
              <a:rPr lang="zh-CN" altLang="en-US" sz="1715" dirty="0">
                <a:latin typeface="宋体" panose="02010600030101010101" pitchFamily="2" charset="-122"/>
                <a:ea typeface="宋体" panose="02010600030101010101" pitchFamily="2" charset="-122"/>
              </a:rPr>
              <a:t>选项：指定库文件的搜索目录</a:t>
            </a:r>
            <a:endParaRPr lang="zh-CN" altLang="en-US" sz="171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1715" dirty="0">
                <a:latin typeface="宋体" panose="02010600030101010101" pitchFamily="2" charset="-122"/>
                <a:ea typeface="宋体" panose="02010600030101010101" pitchFamily="2" charset="-122"/>
              </a:rPr>
              <a:t>		例：	</a:t>
            </a:r>
            <a:r>
              <a:rPr lang="en-US" altLang="zh-CN" sz="1715" dirty="0">
                <a:latin typeface="宋体" panose="02010600030101010101" pitchFamily="2" charset="-122"/>
                <a:ea typeface="宋体" panose="02010600030101010101" pitchFamily="2" charset="-122"/>
              </a:rPr>
              <a:t>gcc </a:t>
            </a:r>
            <a:r>
              <a:rPr lang="en-US" altLang="zh-CN" sz="1715" dirty="0">
                <a:latin typeface="Arial" panose="020B0604020202020204" pitchFamily="34" charset="0"/>
                <a:ea typeface="宋体" panose="02010600030101010101" pitchFamily="2" charset="-122"/>
              </a:rPr>
              <a:t>–</a:t>
            </a:r>
            <a:r>
              <a:rPr lang="en-US" altLang="zh-CN" sz="1715" dirty="0">
                <a:latin typeface="宋体" panose="02010600030101010101" pitchFamily="2" charset="-122"/>
                <a:ea typeface="宋体" panose="02010600030101010101" pitchFamily="2" charset="-122"/>
              </a:rPr>
              <a:t>L  /usr/X11/R6/lib  </a:t>
            </a:r>
            <a:r>
              <a:rPr lang="en-US" altLang="zh-CN" sz="1715" dirty="0">
                <a:latin typeface="Arial" panose="020B0604020202020204" pitchFamily="34" charset="0"/>
                <a:ea typeface="宋体" panose="02010600030101010101" pitchFamily="2" charset="-122"/>
              </a:rPr>
              <a:t>–</a:t>
            </a:r>
            <a:r>
              <a:rPr lang="en-US" altLang="zh-CN" sz="1715" dirty="0">
                <a:latin typeface="宋体" panose="02010600030101010101" pitchFamily="2" charset="-122"/>
                <a:ea typeface="宋体" panose="02010600030101010101" pitchFamily="2" charset="-122"/>
              </a:rPr>
              <a:t>o test1 test1.c</a:t>
            </a:r>
            <a:endParaRPr lang="en-US" altLang="zh-CN" sz="171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None/>
            </a:pPr>
            <a:endParaRPr lang="en-US" altLang="zh-CN" sz="1545" b="0" dirty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None/>
            </a:pPr>
            <a:r>
              <a:rPr lang="zh-CN" altLang="en-US" sz="1545" b="0" dirty="0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  <a:endParaRPr lang="zh-CN" altLang="en-US" sz="1545" b="0" dirty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None/>
            </a:pPr>
            <a:endParaRPr lang="en-US" altLang="zh-CN" sz="1545" b="0" dirty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None/>
            </a:pPr>
            <a:endParaRPr lang="en-US" altLang="zh-CN" sz="1545" b="0" dirty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</a:pPr>
            <a:endParaRPr lang="en-US" altLang="zh-CN" sz="1800" b="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zh-CN" sz="1800" dirty="0">
                <a:ea typeface="宋体" panose="02010600030101010101" pitchFamily="2" charset="-122"/>
              </a:rPr>
              <a:t>    </a:t>
            </a:r>
            <a:endParaRPr lang="zh-CN" altLang="en-US" sz="1545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1545" dirty="0">
                <a:latin typeface="Arial" panose="020B0604020202020204" pitchFamily="34" charset="0"/>
                <a:ea typeface="宋体" panose="02010600030101010101" pitchFamily="2" charset="-122"/>
              </a:rPr>
              <a:t>	</a:t>
            </a:r>
            <a:endParaRPr lang="zh-CN" altLang="en-US" sz="1545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3.3 GCC编译器</a:t>
            </a:r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3"/>
          <p:cNvSpPr>
            <a:spLocks noGrp="1"/>
          </p:cNvSpPr>
          <p:nvPr>
            <p:ph idx="1"/>
          </p:nvPr>
        </p:nvSpPr>
        <p:spPr>
          <a:xfrm>
            <a:off x="395968" y="1484540"/>
            <a:ext cx="8311243" cy="4465864"/>
          </a:xfrm>
        </p:spPr>
        <p:txBody>
          <a:bodyPr vert="horz" wrap="square" lIns="91434" tIns="45717" rIns="91434" bIns="45717" anchor="t"/>
          <a:p>
            <a:pPr eaLnBrk="1" hangingPunct="1"/>
            <a:r>
              <a:rPr lang="en-US" altLang="zh-CN" sz="2400" dirty="0">
                <a:ea typeface="宋体" panose="02010600030101010101" pitchFamily="2" charset="-122"/>
              </a:rPr>
              <a:t>Make</a:t>
            </a:r>
            <a:r>
              <a:rPr lang="zh-CN" altLang="en-US" sz="2400" dirty="0">
                <a:ea typeface="宋体" panose="02010600030101010101" pitchFamily="2" charset="-122"/>
              </a:rPr>
              <a:t>工具及</a:t>
            </a:r>
            <a:r>
              <a:rPr lang="en-US" altLang="zh-CN" sz="2400" dirty="0">
                <a:ea typeface="宋体" panose="02010600030101010101" pitchFamily="2" charset="-122"/>
              </a:rPr>
              <a:t>Makefile</a:t>
            </a:r>
            <a:r>
              <a:rPr lang="zh-CN" altLang="en-US" sz="2400" dirty="0">
                <a:ea typeface="宋体" panose="02010600030101010101" pitchFamily="2" charset="-122"/>
              </a:rPr>
              <a:t>文件概述</a:t>
            </a:r>
            <a:endParaRPr lang="en-US" altLang="zh-CN" sz="2400" dirty="0">
              <a:ea typeface="宋体" panose="02010600030101010101" pitchFamily="2" charset="-122"/>
            </a:endParaRPr>
          </a:p>
          <a:p>
            <a:pPr lvl="1" eaLnBrk="1" hangingPunct="1"/>
            <a:r>
              <a:rPr lang="en-US" altLang="zh-CN" sz="2055" b="0" dirty="0">
                <a:ea typeface="宋体" panose="02010600030101010101" pitchFamily="2" charset="-122"/>
              </a:rPr>
              <a:t>GNU Make</a:t>
            </a:r>
            <a:r>
              <a:rPr lang="zh-CN" altLang="en-US" sz="2055" b="0" dirty="0">
                <a:ea typeface="宋体" panose="02010600030101010101" pitchFamily="2" charset="-122"/>
              </a:rPr>
              <a:t>是程序自动维护工具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zh-CN" altLang="en-US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在大型的开发项目中，通常有几十到上百个的源文件，如果每次均手工键入 </a:t>
            </a:r>
            <a:r>
              <a:rPr lang="en-US" altLang="zh-CN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gcc </a:t>
            </a:r>
            <a:r>
              <a:rPr lang="zh-CN" altLang="en-US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命令进行编译的话，则会非常不方便。因此，通常利用</a:t>
            </a:r>
            <a:r>
              <a:rPr lang="en-US" altLang="zh-CN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make</a:t>
            </a:r>
            <a:r>
              <a:rPr lang="zh-CN" altLang="en-US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工具来自动完成编译工作。</a:t>
            </a:r>
            <a:endParaRPr lang="zh-CN" altLang="en-US" sz="2055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eaLnBrk="1" hangingPunct="1">
              <a:buFont typeface="Wingdings" panose="05000000000000000000" pitchFamily="2" charset="2"/>
              <a:buChar char="Ø"/>
            </a:pPr>
            <a:r>
              <a:rPr lang="zh-CN" altLang="en-US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这些工作包括：</a:t>
            </a:r>
            <a:endParaRPr lang="zh-CN" altLang="en-US" sz="2055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055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055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055" dirty="0">
                <a:latin typeface="宋体" panose="02010600030101010101" pitchFamily="2" charset="-122"/>
                <a:ea typeface="宋体" panose="02010600030101010101" pitchFamily="2" charset="-122"/>
              </a:rPr>
              <a:t>）如果仅修改了某几个源文件，则只重新编译这几个源文件；</a:t>
            </a:r>
            <a:endParaRPr lang="zh-CN" altLang="en-US" sz="205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055" dirty="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2055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055" dirty="0">
                <a:latin typeface="宋体" panose="02010600030101010101" pitchFamily="2" charset="-122"/>
                <a:ea typeface="宋体" panose="02010600030101010101" pitchFamily="2" charset="-122"/>
              </a:rPr>
              <a:t>）如果某个头文件被修改了，则重新编译所有包含该头文件的源文件。</a:t>
            </a:r>
            <a:endParaRPr lang="zh-CN" altLang="en-US" sz="2055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3.4 Make工具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469447" y="1040947"/>
            <a:ext cx="7924800" cy="689882"/>
          </a:xfrm>
        </p:spPr>
        <p:txBody>
          <a:bodyPr vert="horz" wrap="square" lIns="91434" tIns="45717" rIns="91434" bIns="45717" anchor="t"/>
          <a:p>
            <a:pPr eaLnBrk="1" hangingPunct="1">
              <a:lnSpc>
                <a:spcPct val="80000"/>
              </a:lnSpc>
            </a:pP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基本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Makefile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结构</a:t>
            </a:r>
            <a:endParaRPr lang="en-GB" altLang="zh-CN" sz="240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GB" altLang="zh-CN" sz="2055" dirty="0">
                <a:latin typeface="宋体" panose="02010600030101010101" pitchFamily="2" charset="-122"/>
                <a:ea typeface="宋体" panose="02010600030101010101" pitchFamily="2" charset="-122"/>
              </a:rPr>
              <a:t>Makefile</a:t>
            </a:r>
            <a:r>
              <a:rPr lang="zh-CN" altLang="en-GB" sz="2055" dirty="0">
                <a:latin typeface="宋体" panose="02010600030101010101" pitchFamily="2" charset="-122"/>
                <a:ea typeface="宋体" panose="02010600030101010101" pitchFamily="2" charset="-122"/>
              </a:rPr>
              <a:t>由一系列规则组成，规则格式如下：</a:t>
            </a:r>
            <a:endParaRPr lang="en-GB" altLang="zh-CN" sz="2055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916" name="Rectangle 4"/>
          <p:cNvSpPr/>
          <p:nvPr/>
        </p:nvSpPr>
        <p:spPr>
          <a:xfrm>
            <a:off x="1632857" y="1888671"/>
            <a:ext cx="4800600" cy="1295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91434" tIns="45717" rIns="91434" bIns="45717" anchor="ctr"/>
          <a:lstStyle>
            <a:lvl1pPr marL="400050" indent="-400050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33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866775" indent="-333375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3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33500" indent="-266700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66900" indent="-266700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00300" indent="-266700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target :  prerequisites    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依赖关系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r>
              <a:rPr lang="en-US" altLang="zh-CN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&lt;TAB&gt;  command              </a:t>
            </a: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命令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0" lvl="0" indent="0" algn="ctr" eaLnBrk="1" hangingPunct="1">
              <a:spcBef>
                <a:spcPct val="0"/>
              </a:spcBef>
              <a:buClrTx/>
              <a:buNone/>
            </a:pPr>
            <a:endParaRPr lang="zh-CN" altLang="en-US" sz="24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17" name="Text Box 6"/>
          <p:cNvSpPr txBox="1"/>
          <p:nvPr/>
        </p:nvSpPr>
        <p:spPr>
          <a:xfrm>
            <a:off x="621847" y="3429000"/>
            <a:ext cx="7652657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00050" indent="-400050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anose="05000000000000000000" pitchFamily="2" charset="2"/>
              <a:buChar char="v"/>
              <a:defRPr sz="33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866775" indent="-333375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§"/>
              <a:defRPr sz="3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33500" indent="-266700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866900" indent="-266700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400300" indent="-266700" algn="l" defTabSz="1066800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marL="0" lvl="0" indent="0" defTabSz="914400">
              <a:spcBef>
                <a:spcPct val="0"/>
              </a:spcBef>
              <a:buClrTx/>
              <a:buNone/>
            </a:pPr>
            <a:r>
              <a:rPr lang="zh-CN" altLang="en-GB" sz="2055" dirty="0">
                <a:solidFill>
                  <a:schemeClr val="tx1"/>
                </a:solidFill>
                <a:latin typeface="宋体" panose="02010600030101010101" pitchFamily="2" charset="-122"/>
                <a:ea typeface="华文黑体" charset="-122"/>
              </a:rPr>
              <a:t>其中：</a:t>
            </a:r>
            <a:endParaRPr lang="zh-CN" altLang="en-GB" sz="2055" dirty="0">
              <a:solidFill>
                <a:schemeClr val="tx1"/>
              </a:solidFill>
              <a:latin typeface="宋体" panose="02010600030101010101" pitchFamily="2" charset="-122"/>
              <a:ea typeface="华文黑体" charset="-122"/>
            </a:endParaRPr>
          </a:p>
          <a:p>
            <a:pPr marL="0" lvl="0" indent="0" defTabSz="914400">
              <a:spcBef>
                <a:spcPct val="0"/>
              </a:spcBef>
              <a:buClrTx/>
              <a:buNone/>
            </a:pPr>
            <a:r>
              <a:rPr lang="en-GB" altLang="zh-CN" sz="2055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target</a:t>
            </a:r>
            <a:r>
              <a:rPr lang="zh-CN" altLang="en-GB" sz="2055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－需要由 </a:t>
            </a:r>
            <a:r>
              <a:rPr lang="en-GB" altLang="zh-CN" sz="2055" dirty="0">
                <a:solidFill>
                  <a:schemeClr val="tx1"/>
                </a:solidFill>
                <a:latin typeface="宋体" panose="02010600030101010101" pitchFamily="2" charset="-122"/>
                <a:ea typeface="华文细黑" panose="02010600040101010101" pitchFamily="2" charset="-122"/>
              </a:rPr>
              <a:t>make 工具创建的项目，</a:t>
            </a:r>
            <a:r>
              <a:rPr lang="zh-CN" altLang="en-GB" sz="2055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通常是目的文件和可执行文件。通常使用“目标（</a:t>
            </a:r>
            <a:r>
              <a:rPr lang="en-GB" altLang="zh-CN" sz="2055" dirty="0">
                <a:solidFill>
                  <a:schemeClr val="tx1"/>
                </a:solidFill>
                <a:latin typeface="宋体" panose="02010600030101010101" pitchFamily="2" charset="-122"/>
                <a:ea typeface="华文细黑" panose="02010600040101010101" pitchFamily="2" charset="-122"/>
              </a:rPr>
              <a:t>target）”一词来表示要创建的项目。</a:t>
            </a:r>
            <a:endParaRPr lang="en-GB" altLang="zh-CN" sz="2055" dirty="0">
              <a:solidFill>
                <a:schemeClr val="tx1"/>
              </a:solidFill>
              <a:latin typeface="宋体" panose="02010600030101010101" pitchFamily="2" charset="-122"/>
              <a:ea typeface="华文细黑" panose="02010600040101010101" pitchFamily="2" charset="-122"/>
            </a:endParaRPr>
          </a:p>
          <a:p>
            <a:pPr marL="0" lvl="0" indent="0" defTabSz="914400">
              <a:spcBef>
                <a:spcPct val="0"/>
              </a:spcBef>
              <a:buClrTx/>
              <a:buNone/>
            </a:pPr>
            <a:r>
              <a:rPr lang="en-GB" altLang="zh-CN" sz="2055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p</a:t>
            </a:r>
            <a:r>
              <a:rPr lang="en-US" altLang="zh-CN" sz="2055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rerequisites</a:t>
            </a:r>
            <a:r>
              <a:rPr lang="zh-CN" altLang="en-US" sz="2055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</a:t>
            </a:r>
            <a:r>
              <a:rPr lang="zh-CN" altLang="en-GB" sz="2055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要创建的项目依赖于哪些文件。</a:t>
            </a:r>
            <a:endParaRPr lang="zh-CN" altLang="en-GB" sz="2055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defTabSz="914400">
              <a:spcBef>
                <a:spcPct val="0"/>
              </a:spcBef>
              <a:buClrTx/>
              <a:buNone/>
            </a:pPr>
            <a:r>
              <a:rPr lang="en-US" altLang="zh-CN" sz="2055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command</a:t>
            </a:r>
            <a:r>
              <a:rPr lang="en-GB" altLang="zh-CN" sz="2055" dirty="0">
                <a:solidFill>
                  <a:schemeClr val="tx1"/>
                </a:solidFill>
                <a:latin typeface="宋体" panose="02010600030101010101" pitchFamily="2" charset="-122"/>
                <a:ea typeface="华文细黑" panose="02010600040101010101" pitchFamily="2" charset="-122"/>
              </a:rPr>
              <a:t> </a:t>
            </a:r>
            <a:r>
              <a:rPr lang="zh-CN" altLang="en-GB" sz="2055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－创建每个项目时需要运行的命令。</a:t>
            </a:r>
            <a:endParaRPr lang="zh-CN" altLang="en-GB" sz="2055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defTabSz="914400">
              <a:spcBef>
                <a:spcPct val="0"/>
              </a:spcBef>
              <a:buClrTx/>
              <a:buNone/>
            </a:pPr>
            <a:r>
              <a:rPr lang="zh-CN" altLang="en-GB" sz="2055" dirty="0">
                <a:solidFill>
                  <a:schemeClr val="tx1"/>
                </a:solidFill>
                <a:latin typeface="宋体" panose="02010600030101010101" pitchFamily="2" charset="-122"/>
                <a:ea typeface="华文黑体" charset="-122"/>
              </a:rPr>
              <a:t>    注：命令前面需要敲入</a:t>
            </a:r>
            <a:r>
              <a:rPr lang="en-GB" altLang="zh-CN" sz="2055" dirty="0">
                <a:solidFill>
                  <a:schemeClr val="tx1"/>
                </a:solidFill>
                <a:latin typeface="宋体" panose="02010600030101010101" pitchFamily="2" charset="-122"/>
                <a:ea typeface="华文黑体" charset="-122"/>
              </a:rPr>
              <a:t>tab</a:t>
            </a:r>
            <a:r>
              <a:rPr lang="zh-CN" altLang="en-GB" sz="2055" dirty="0">
                <a:solidFill>
                  <a:schemeClr val="tx1"/>
                </a:solidFill>
                <a:latin typeface="宋体" panose="02010600030101010101" pitchFamily="2" charset="-122"/>
                <a:ea typeface="华文黑体" charset="-122"/>
              </a:rPr>
              <a:t>键，而不是空格！！！</a:t>
            </a:r>
            <a:endParaRPr lang="zh-CN" altLang="en-US" sz="2055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3.4 Make工具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3"/>
          <p:cNvSpPr>
            <a:spLocks noGrp="1"/>
          </p:cNvSpPr>
          <p:nvPr>
            <p:ph idx="1"/>
          </p:nvPr>
        </p:nvSpPr>
        <p:spPr>
          <a:xfrm>
            <a:off x="381000" y="1163411"/>
            <a:ext cx="4742090" cy="4592410"/>
          </a:xfrm>
        </p:spPr>
        <p:txBody>
          <a:bodyPr vert="horz" wrap="square" lIns="91434" tIns="45717" rIns="91434" bIns="45717" anchor="t"/>
          <a:p>
            <a:pPr eaLnBrk="1" hangingPunct="1">
              <a:lnSpc>
                <a:spcPct val="90000"/>
              </a:lnSpc>
            </a:pPr>
            <a:r>
              <a:rPr lang="en-US" altLang="zh-CN" sz="2055" dirty="0">
                <a:latin typeface="宋体" panose="02010600030101010101" pitchFamily="2" charset="-122"/>
                <a:ea typeface="宋体" panose="02010600030101010101" pitchFamily="2" charset="-122"/>
              </a:rPr>
              <a:t>Make</a:t>
            </a:r>
            <a:r>
              <a:rPr lang="zh-CN" altLang="en-US" sz="2055" dirty="0">
                <a:latin typeface="宋体" panose="02010600030101010101" pitchFamily="2" charset="-122"/>
                <a:ea typeface="宋体" panose="02010600030101010101" pitchFamily="2" charset="-122"/>
              </a:rPr>
              <a:t>及</a:t>
            </a:r>
            <a:r>
              <a:rPr lang="en-US" altLang="zh-CN" sz="2055" dirty="0">
                <a:latin typeface="宋体" panose="02010600030101010101" pitchFamily="2" charset="-122"/>
                <a:ea typeface="宋体" panose="02010600030101010101" pitchFamily="2" charset="-122"/>
              </a:rPr>
              <a:t>Makefile</a:t>
            </a:r>
            <a:r>
              <a:rPr lang="zh-CN" altLang="en-US" sz="2055" dirty="0">
                <a:latin typeface="宋体" panose="02010600030101010101" pitchFamily="2" charset="-122"/>
                <a:ea typeface="宋体" panose="02010600030101010101" pitchFamily="2" charset="-122"/>
              </a:rPr>
              <a:t>原理</a:t>
            </a:r>
            <a:endParaRPr lang="zh-CN" altLang="en-US" sz="2055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en-US" altLang="zh-CN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GNU make</a:t>
            </a:r>
            <a:r>
              <a:rPr lang="zh-CN" altLang="en-US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的主要工作是读文件</a:t>
            </a:r>
            <a:r>
              <a:rPr lang="en-US" altLang="zh-CN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makefile</a:t>
            </a:r>
            <a:r>
              <a:rPr lang="zh-CN" altLang="en-US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。这些文件主要是有关那些文件（目的文件）是从哪些别的文件（依靠文件）中产生的，用什么命令来进行这个产生的过程。</a:t>
            </a:r>
            <a:endParaRPr lang="zh-CN" altLang="en-US" sz="2055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有了这些信息，</a:t>
            </a:r>
            <a:r>
              <a:rPr lang="en-US" altLang="zh-CN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make</a:t>
            </a:r>
            <a:r>
              <a:rPr lang="zh-CN" altLang="en-US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会检查磁盘上的文件，如果目的文件的时间比至少它的一个依靠文件旧，</a:t>
            </a:r>
            <a:r>
              <a:rPr lang="en-US" altLang="zh-CN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Make</a:t>
            </a:r>
            <a:r>
              <a:rPr lang="zh-CN" altLang="en-US" sz="2055" b="0" dirty="0">
                <a:latin typeface="宋体" panose="02010600030101010101" pitchFamily="2" charset="-122"/>
                <a:ea typeface="宋体" panose="02010600030101010101" pitchFamily="2" charset="-122"/>
              </a:rPr>
              <a:t>将执行相应的命令，以便更新目的文件。目的文件不一定是最后的可执行文件，它可以是任何一个文件。</a:t>
            </a:r>
            <a:endParaRPr lang="zh-CN" altLang="en-US" sz="2055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b="0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zh-CN" altLang="en-US" b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gray">
          <a:xfrm>
            <a:off x="5245554" y="2204357"/>
            <a:ext cx="3490233" cy="32453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4" tIns="45717" rIns="91434" bIns="45717"/>
          <a:lstStyle/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 err="1">
                <a:solidFill>
                  <a:schemeClr val="tx2"/>
                </a:solidFill>
                <a:latin typeface="+mn-lt"/>
                <a:ea typeface="宋体" panose="02010600030101010101" pitchFamily="2" charset="-122"/>
                <a:cs typeface="+mn-cs"/>
              </a:rPr>
              <a:t>Makefile</a:t>
            </a:r>
            <a:r>
              <a:rPr kumimoji="0" lang="zh-CN" altLang="en-US" sz="1715" kern="0" cap="none" spc="0" normalizeH="0" baseline="0" noProof="0" dirty="0">
                <a:solidFill>
                  <a:schemeClr val="tx2"/>
                </a:solidFill>
                <a:latin typeface="+mn-lt"/>
                <a:ea typeface="宋体" panose="02010600030101010101" pitchFamily="2" charset="-122"/>
                <a:cs typeface="+mn-cs"/>
              </a:rPr>
              <a:t>实例：</a:t>
            </a:r>
            <a:endParaRPr kumimoji="0" lang="zh-CN" altLang="en-US" sz="1715" kern="0" cap="none" spc="0" normalizeH="0" baseline="0" noProof="0" dirty="0">
              <a:solidFill>
                <a:schemeClr val="tx2"/>
              </a:solidFill>
              <a:latin typeface="+mn-lt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=======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makefile</a:t>
            </a:r>
            <a:r>
              <a:rPr kumimoji="0" lang="zh-CN" altLang="en-US" sz="1715" kern="0" cap="none" spc="0" normalizeH="0" baseline="0" noProof="0" dirty="0">
                <a:solidFill>
                  <a:schemeClr val="accent4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开始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======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myprog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foo.o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bar.o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b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b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gcc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foo.o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bar.o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-o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myprog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foo.o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foo.c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foo.h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bar.h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b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b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gcc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-c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foo.c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-o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foo.o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bar.o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: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bar.c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bar.h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b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b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gcc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-c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bar.c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-o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bar.o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 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clean: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	 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rm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*.o 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myprog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=======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makefile</a:t>
            </a:r>
            <a:r>
              <a:rPr kumimoji="0" lang="zh-CN" altLang="en-US" sz="1715" kern="0" cap="none" spc="0" normalizeH="0" baseline="0" noProof="0" dirty="0">
                <a:solidFill>
                  <a:schemeClr val="accent4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结束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======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3.4 Make工具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本章目录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3.1 网关平台介绍	</a:t>
            </a:r>
            <a:endParaRPr lang="zh-CN" altLang="en-US"/>
          </a:p>
          <a:p>
            <a:r>
              <a:rPr lang="zh-CN" altLang="en-US"/>
              <a:t>3.2 网关交叉编译环境</a:t>
            </a:r>
            <a:endParaRPr lang="zh-CN" altLang="en-US"/>
          </a:p>
          <a:p>
            <a:r>
              <a:rPr lang="zh-CN" altLang="en-US"/>
              <a:t>3.3 GCC编译器	</a:t>
            </a:r>
            <a:endParaRPr lang="zh-CN" altLang="en-US"/>
          </a:p>
          <a:p>
            <a:r>
              <a:rPr lang="zh-CN" altLang="en-US"/>
              <a:t>3.4 Make工具	</a:t>
            </a:r>
            <a:endParaRPr lang="zh-CN" altLang="en-US"/>
          </a:p>
          <a:p>
            <a:r>
              <a:rPr lang="zh-CN" altLang="en-US"/>
              <a:t>3.5 Linux多线程编程</a:t>
            </a:r>
            <a:endParaRPr lang="zh-CN" altLang="en-US"/>
          </a:p>
          <a:p>
            <a:r>
              <a:rPr lang="zh-CN" altLang="en-US"/>
              <a:t>3.6 Linux串口编程</a:t>
            </a:r>
            <a:endParaRPr lang="zh-CN" altLang="en-US"/>
          </a:p>
          <a:p>
            <a:r>
              <a:rPr lang="zh-CN" altLang="en-US"/>
              <a:t>3.7 嵌入式数据库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3" name="Rectangle 3"/>
          <p:cNvSpPr>
            <a:spLocks noGrp="1"/>
          </p:cNvSpPr>
          <p:nvPr>
            <p:ph idx="1"/>
          </p:nvPr>
        </p:nvSpPr>
        <p:spPr>
          <a:xfrm>
            <a:off x="375557" y="960664"/>
            <a:ext cx="7924800" cy="4419600"/>
          </a:xfrm>
        </p:spPr>
        <p:txBody>
          <a:bodyPr vert="horz" wrap="square" lIns="91434" tIns="45717" rIns="91434" bIns="45717" anchor="t"/>
          <a:p>
            <a:pPr eaLnBrk="1" hangingPunct="1">
              <a:lnSpc>
                <a:spcPct val="80000"/>
              </a:lnSpc>
            </a:pPr>
            <a:r>
              <a:rPr lang="zh-CN" altLang="en-GB" sz="2400" dirty="0">
                <a:ea typeface="宋体" panose="02010600030101010101" pitchFamily="2" charset="-122"/>
              </a:rPr>
              <a:t>实例说明</a:t>
            </a:r>
            <a:endParaRPr lang="zh-CN" altLang="en-GB" sz="240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GB" sz="2055" b="0" dirty="0">
                <a:ea typeface="宋体" panose="02010600030101010101" pitchFamily="2" charset="-122"/>
              </a:rPr>
              <a:t>第一个字符为 </a:t>
            </a:r>
            <a:r>
              <a:rPr lang="en-GB" altLang="zh-CN" sz="2055" b="0" dirty="0">
                <a:ea typeface="宋体" panose="02010600030101010101" pitchFamily="2" charset="-122"/>
              </a:rPr>
              <a:t># </a:t>
            </a:r>
            <a:r>
              <a:rPr lang="en-GB" altLang="zh-CN" sz="2055" b="0" dirty="0"/>
              <a:t>的行为注释行。</a:t>
            </a:r>
            <a:endParaRPr lang="en-GB" altLang="zh-CN" sz="2055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GB" altLang="zh-CN" sz="2055" b="0" dirty="0"/>
              <a:t>第一个非注释行指定 </a:t>
            </a:r>
            <a:r>
              <a:rPr lang="en-GB" altLang="zh-CN" sz="2055" b="0" dirty="0">
                <a:ea typeface="宋体" panose="02010600030101010101" pitchFamily="2" charset="-122"/>
              </a:rPr>
              <a:t>myprog</a:t>
            </a:r>
            <a:r>
              <a:rPr lang="en-GB" altLang="zh-CN" sz="2055" b="0" dirty="0"/>
              <a:t>为目标，并且依赖于 </a:t>
            </a:r>
            <a:r>
              <a:rPr lang="en-US" altLang="zh-CN" sz="2055" b="0" dirty="0">
                <a:ea typeface="宋体" panose="02010600030101010101" pitchFamily="2" charset="-122"/>
              </a:rPr>
              <a:t>foo.o</a:t>
            </a:r>
            <a:r>
              <a:rPr lang="en-US" altLang="zh-CN" sz="2055" b="0" dirty="0">
                <a:latin typeface="R Frutiger Roman"/>
                <a:ea typeface="宋体" panose="02010600030101010101" pitchFamily="2" charset="-122"/>
              </a:rPr>
              <a:t> </a:t>
            </a:r>
            <a:r>
              <a:rPr lang="zh-CN" altLang="en-US" sz="2055" b="0" dirty="0">
                <a:ea typeface="宋体" panose="02010600030101010101" pitchFamily="2" charset="-122"/>
              </a:rPr>
              <a:t>和</a:t>
            </a:r>
            <a:r>
              <a:rPr lang="en-US" altLang="zh-CN" sz="2055" b="0" dirty="0">
                <a:ea typeface="宋体" panose="02010600030101010101" pitchFamily="2" charset="-122"/>
              </a:rPr>
              <a:t>bar.o</a:t>
            </a:r>
            <a:r>
              <a:rPr lang="en-GB" altLang="zh-CN" sz="2055" b="0" dirty="0">
                <a:ea typeface="宋体" panose="02010600030101010101" pitchFamily="2" charset="-122"/>
              </a:rPr>
              <a:t> </a:t>
            </a:r>
            <a:r>
              <a:rPr lang="en-GB" altLang="zh-CN" sz="2055" b="0" dirty="0"/>
              <a:t>文件。</a:t>
            </a:r>
            <a:endParaRPr lang="en-GB" altLang="zh-CN" sz="2055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zh-CN" sz="2055" b="0" dirty="0">
                <a:ea typeface="宋体" panose="02010600030101010101" pitchFamily="2" charset="-122"/>
              </a:rPr>
              <a:t>foo.o</a:t>
            </a:r>
            <a:r>
              <a:rPr lang="en-US" altLang="zh-CN" sz="2055" b="0" dirty="0">
                <a:latin typeface="R Frutiger Roman"/>
                <a:ea typeface="宋体" panose="02010600030101010101" pitchFamily="2" charset="-122"/>
              </a:rPr>
              <a:t> </a:t>
            </a:r>
            <a:r>
              <a:rPr lang="zh-CN" altLang="en-US" sz="2055" b="0" dirty="0">
                <a:ea typeface="宋体" panose="02010600030101010101" pitchFamily="2" charset="-122"/>
              </a:rPr>
              <a:t>和</a:t>
            </a:r>
            <a:r>
              <a:rPr lang="en-US" altLang="zh-CN" sz="2055" b="0" dirty="0">
                <a:ea typeface="宋体" panose="02010600030101010101" pitchFamily="2" charset="-122"/>
              </a:rPr>
              <a:t>bar.o</a:t>
            </a:r>
            <a:r>
              <a:rPr lang="zh-CN" altLang="en-US" sz="2055" b="0" dirty="0">
                <a:ea typeface="宋体" panose="02010600030101010101" pitchFamily="2" charset="-122"/>
              </a:rPr>
              <a:t>文件又各自有自己的依赖规则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zh-CN" sz="2055" b="0" dirty="0">
                <a:ea typeface="宋体" panose="02010600030101010101" pitchFamily="2" charset="-122"/>
              </a:rPr>
              <a:t>makefile</a:t>
            </a:r>
            <a:r>
              <a:rPr lang="zh-CN" altLang="en-US" sz="2055" b="0" dirty="0">
                <a:ea typeface="宋体" panose="02010600030101010101" pitchFamily="2" charset="-122"/>
              </a:rPr>
              <a:t>中一般都有</a:t>
            </a:r>
            <a:r>
              <a:rPr lang="en-US" altLang="zh-CN" sz="2055" b="0" dirty="0">
                <a:ea typeface="宋体" panose="02010600030101010101" pitchFamily="2" charset="-122"/>
              </a:rPr>
              <a:t>clean</a:t>
            </a:r>
            <a:r>
              <a:rPr lang="zh-CN" altLang="en-US" sz="2055" b="0" dirty="0">
                <a:ea typeface="宋体" panose="02010600030101010101" pitchFamily="2" charset="-122"/>
              </a:rPr>
              <a:t>规则，在重新编译之前删除以前生成的各个文件，此条规则没有依赖文件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055" b="0" dirty="0">
                <a:ea typeface="宋体" panose="02010600030101010101" pitchFamily="2" charset="-122"/>
              </a:rPr>
              <a:t>使用</a:t>
            </a:r>
            <a:r>
              <a:rPr lang="en-US" altLang="zh-CN" sz="2055" b="0" dirty="0">
                <a:ea typeface="宋体" panose="02010600030101010101" pitchFamily="2" charset="-122"/>
              </a:rPr>
              <a:t>make</a:t>
            </a:r>
            <a:r>
              <a:rPr lang="zh-CN" altLang="en-US" sz="2055" b="0" dirty="0">
                <a:ea typeface="宋体" panose="02010600030101010101" pitchFamily="2" charset="-122"/>
              </a:rPr>
              <a:t>工具的执行</a:t>
            </a:r>
            <a:r>
              <a:rPr lang="en-US" altLang="zh-CN" sz="2055" b="0" dirty="0">
                <a:ea typeface="宋体" panose="02010600030101010101" pitchFamily="2" charset="-122"/>
              </a:rPr>
              <a:t>makefile</a:t>
            </a:r>
            <a:r>
              <a:rPr lang="zh-CN" altLang="en-US" sz="2055" b="0" dirty="0">
                <a:ea typeface="宋体" panose="02010600030101010101" pitchFamily="2" charset="-122"/>
              </a:rPr>
              <a:t>的命令为：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055" b="0" dirty="0">
                <a:ea typeface="宋体" panose="02010600030101010101" pitchFamily="2" charset="-122"/>
              </a:rPr>
              <a:t>           </a:t>
            </a:r>
            <a:r>
              <a:rPr lang="en-US" altLang="zh-CN" sz="2055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make</a:t>
            </a:r>
            <a:r>
              <a:rPr lang="zh-CN" altLang="en-US" sz="2055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或</a:t>
            </a:r>
            <a:r>
              <a:rPr lang="en-US" altLang="zh-CN" sz="2055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make makefile</a:t>
            </a:r>
            <a:endParaRPr lang="zh-CN" altLang="en-US" sz="2055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1"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zh-CN" altLang="en-US" sz="2055" b="0" dirty="0">
                <a:ea typeface="宋体" panose="02010600030101010101" pitchFamily="2" charset="-122"/>
              </a:rPr>
              <a:t>缺省文件名为当前目录下的</a:t>
            </a:r>
            <a:r>
              <a:rPr lang="en-US" altLang="zh-CN" sz="2055" b="0" dirty="0">
                <a:ea typeface="宋体" panose="02010600030101010101" pitchFamily="2" charset="-122"/>
              </a:rPr>
              <a:t>makefile</a:t>
            </a:r>
            <a:r>
              <a:rPr lang="zh-CN" altLang="en-US" sz="2055" b="0" dirty="0">
                <a:ea typeface="宋体" panose="02010600030101010101" pitchFamily="2" charset="-122"/>
              </a:rPr>
              <a:t>或</a:t>
            </a:r>
            <a:r>
              <a:rPr lang="en-US" altLang="zh-CN" sz="2055" b="0" dirty="0">
                <a:ea typeface="宋体" panose="02010600030101010101" pitchFamily="2" charset="-122"/>
              </a:rPr>
              <a:t>Makefile</a:t>
            </a:r>
            <a:r>
              <a:rPr lang="zh-CN" altLang="en-US" sz="2055" b="0" dirty="0">
                <a:ea typeface="宋体" panose="02010600030101010101" pitchFamily="2" charset="-122"/>
              </a:rPr>
              <a:t>或 </a:t>
            </a:r>
            <a:r>
              <a:rPr lang="en-US" altLang="zh-CN" sz="2055" b="0" dirty="0">
                <a:ea typeface="宋体" panose="02010600030101010101" pitchFamily="2" charset="-122"/>
              </a:rPr>
              <a:t>GNUmakefile </a:t>
            </a:r>
            <a:r>
              <a:rPr lang="zh-CN" altLang="en-US" sz="2055" b="0" dirty="0">
                <a:ea typeface="宋体" panose="02010600030101010101" pitchFamily="2" charset="-122"/>
              </a:rPr>
              <a:t>，也可以使用命令行参数－</a:t>
            </a:r>
            <a:r>
              <a:rPr lang="en-US" altLang="zh-CN" sz="2055" b="0" dirty="0">
                <a:ea typeface="宋体" panose="02010600030101010101" pitchFamily="2" charset="-122"/>
              </a:rPr>
              <a:t>f</a:t>
            </a:r>
            <a:r>
              <a:rPr lang="zh-CN" altLang="en-US" sz="2055" b="0" dirty="0">
                <a:ea typeface="宋体" panose="02010600030101010101" pitchFamily="2" charset="-122"/>
              </a:rPr>
              <a:t>指定文件名</a:t>
            </a:r>
            <a:r>
              <a:rPr lang="en-US" altLang="zh-CN" sz="2055" b="0" dirty="0">
                <a:ea typeface="宋体" panose="02010600030101010101" pitchFamily="2" charset="-122"/>
              </a:rPr>
              <a:t>:</a:t>
            </a:r>
            <a:endParaRPr lang="en-US" altLang="zh-CN" sz="2055" b="0" dirty="0">
              <a:ea typeface="宋体" panose="02010600030101010101" pitchFamily="2" charset="-122"/>
            </a:endParaRPr>
          </a:p>
          <a:p>
            <a:pPr lvl="2" eaLnBrk="1" hangingPunct="1">
              <a:lnSpc>
                <a:spcPct val="80000"/>
              </a:lnSpc>
              <a:buClr>
                <a:schemeClr val="hlink"/>
              </a:buClr>
              <a:buFont typeface="Wingdings" panose="05000000000000000000" pitchFamily="2" charset="2"/>
              <a:buNone/>
            </a:pPr>
            <a:r>
              <a:rPr lang="zh-CN" altLang="en-US" sz="2055" b="0" dirty="0">
                <a:ea typeface="宋体" panose="02010600030101010101" pitchFamily="2" charset="-122"/>
              </a:rPr>
              <a:t> </a:t>
            </a:r>
            <a:r>
              <a:rPr lang="en-US" altLang="zh-CN" sz="2055" b="0" dirty="0">
                <a:solidFill>
                  <a:srgbClr val="FF0000"/>
                </a:solidFill>
                <a:ea typeface="宋体" panose="02010600030101010101" pitchFamily="2" charset="-122"/>
              </a:rPr>
              <a:t>make </a:t>
            </a:r>
            <a:r>
              <a:rPr lang="en-US" altLang="zh-CN" sz="2055" b="0" dirty="0">
                <a:solidFill>
                  <a:srgbClr val="FF0000"/>
                </a:solidFill>
                <a:latin typeface="R Frutiger Roman"/>
                <a:ea typeface="宋体" panose="02010600030101010101" pitchFamily="2" charset="-122"/>
              </a:rPr>
              <a:t>–</a:t>
            </a:r>
            <a:r>
              <a:rPr lang="en-US" altLang="zh-CN" sz="2055" b="0" dirty="0">
                <a:solidFill>
                  <a:srgbClr val="FF0000"/>
                </a:solidFill>
                <a:ea typeface="宋体" panose="02010600030101010101" pitchFamily="2" charset="-122"/>
              </a:rPr>
              <a:t>f  filename</a:t>
            </a:r>
            <a:endParaRPr lang="en-US" altLang="zh-CN" sz="2055" b="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None/>
            </a:pPr>
            <a:endParaRPr lang="en-US" altLang="zh-CN" sz="2485" b="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</a:pPr>
            <a:endParaRPr lang="zh-CN" altLang="en-GB" sz="2230" b="0" dirty="0"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3.4 Make工具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7" name="Rectangle 3"/>
          <p:cNvSpPr>
            <a:spLocks noGrp="1"/>
          </p:cNvSpPr>
          <p:nvPr>
            <p:ph idx="1"/>
          </p:nvPr>
        </p:nvSpPr>
        <p:spPr>
          <a:xfrm>
            <a:off x="375557" y="1642383"/>
            <a:ext cx="7924800" cy="4419600"/>
          </a:xfrm>
        </p:spPr>
        <p:txBody>
          <a:bodyPr vert="horz" wrap="square" lIns="91434" tIns="45717" rIns="91434" bIns="45717" anchor="t"/>
          <a:p>
            <a:pPr eaLnBrk="1" hangingPunct="1">
              <a:lnSpc>
                <a:spcPct val="90000"/>
              </a:lnSpc>
            </a:pPr>
            <a:r>
              <a:rPr lang="zh-CN" altLang="en-US" sz="2400" dirty="0">
                <a:ea typeface="宋体" panose="02010600030101010101" pitchFamily="2" charset="-122"/>
              </a:rPr>
              <a:t>实例说明</a:t>
            </a:r>
            <a:endParaRPr lang="zh-CN" altLang="en-US" sz="240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2055" b="0" dirty="0">
                <a:ea typeface="宋体" panose="02010600030101010101" pitchFamily="2" charset="-122"/>
              </a:rPr>
              <a:t>如果没有</a:t>
            </a:r>
            <a:r>
              <a:rPr lang="zh-CN" altLang="en-US" sz="2055" b="0" dirty="0">
                <a:latin typeface="R Frutiger Roman"/>
                <a:ea typeface="宋体" panose="02010600030101010101" pitchFamily="2" charset="-122"/>
              </a:rPr>
              <a:t>“</a:t>
            </a:r>
            <a:r>
              <a:rPr lang="en-US" altLang="zh-CN" sz="2055" b="0" dirty="0">
                <a:ea typeface="宋体" panose="02010600030101010101" pitchFamily="2" charset="-122"/>
              </a:rPr>
              <a:t>-f</a:t>
            </a:r>
            <a:r>
              <a:rPr lang="en-US" altLang="zh-CN" sz="2055" b="0" dirty="0">
                <a:latin typeface="R Frutiger Roman"/>
                <a:ea typeface="宋体" panose="02010600030101010101" pitchFamily="2" charset="-122"/>
              </a:rPr>
              <a:t>”</a:t>
            </a:r>
            <a:r>
              <a:rPr lang="zh-CN" altLang="en-US" sz="2055" b="0" dirty="0">
                <a:ea typeface="宋体" panose="02010600030101010101" pitchFamily="2" charset="-122"/>
              </a:rPr>
              <a:t>参数，在</a:t>
            </a:r>
            <a:r>
              <a:rPr lang="en-US" altLang="zh-CN" sz="2055" b="0" dirty="0">
                <a:ea typeface="宋体" panose="02010600030101010101" pitchFamily="2" charset="-122"/>
              </a:rPr>
              <a:t>Linux</a:t>
            </a:r>
            <a:r>
              <a:rPr lang="zh-CN" altLang="en-US" sz="2055" b="0" dirty="0">
                <a:ea typeface="宋体" panose="02010600030101010101" pitchFamily="2" charset="-122"/>
              </a:rPr>
              <a:t>中， </a:t>
            </a:r>
            <a:r>
              <a:rPr lang="en-US" altLang="zh-CN" sz="2055" b="0" dirty="0">
                <a:ea typeface="宋体" panose="02010600030101010101" pitchFamily="2" charset="-122"/>
              </a:rPr>
              <a:t>GNU make </a:t>
            </a:r>
            <a:r>
              <a:rPr lang="zh-CN" altLang="en-US" sz="2055" b="0" dirty="0">
                <a:ea typeface="宋体" panose="02010600030101010101" pitchFamily="2" charset="-122"/>
              </a:rPr>
              <a:t>工具在当前工作目录中按照</a:t>
            </a:r>
            <a:r>
              <a:rPr lang="en-US" altLang="zh-CN" sz="2055" b="0" dirty="0">
                <a:ea typeface="宋体" panose="02010600030101010101" pitchFamily="2" charset="-122"/>
              </a:rPr>
              <a:t>GNUmakefile</a:t>
            </a:r>
            <a:r>
              <a:rPr lang="zh-CN" altLang="en-US" sz="2055" b="0" dirty="0">
                <a:ea typeface="宋体" panose="02010600030101010101" pitchFamily="2" charset="-122"/>
              </a:rPr>
              <a:t>、</a:t>
            </a:r>
            <a:r>
              <a:rPr lang="en-US" altLang="zh-CN" sz="2055" b="0" dirty="0">
                <a:ea typeface="宋体" panose="02010600030101010101" pitchFamily="2" charset="-122"/>
              </a:rPr>
              <a:t>Makefile</a:t>
            </a:r>
            <a:r>
              <a:rPr lang="zh-CN" altLang="en-US" sz="2055" b="0" dirty="0">
                <a:ea typeface="宋体" panose="02010600030101010101" pitchFamily="2" charset="-122"/>
              </a:rPr>
              <a:t>、</a:t>
            </a:r>
            <a:r>
              <a:rPr lang="en-US" altLang="zh-CN" sz="2055" b="0" dirty="0">
                <a:ea typeface="宋体" panose="02010600030101010101" pitchFamily="2" charset="-122"/>
              </a:rPr>
              <a:t>makefile</a:t>
            </a:r>
            <a:r>
              <a:rPr lang="zh-CN" altLang="en-US" sz="2055" b="0" dirty="0">
                <a:ea typeface="宋体" panose="02010600030101010101" pitchFamily="2" charset="-122"/>
              </a:rPr>
              <a:t>的顺序搜索 </a:t>
            </a:r>
            <a:r>
              <a:rPr lang="en-US" altLang="zh-CN" sz="2055" b="0" dirty="0">
                <a:ea typeface="宋体" panose="02010600030101010101" pitchFamily="2" charset="-122"/>
              </a:rPr>
              <a:t>makefile</a:t>
            </a:r>
            <a:r>
              <a:rPr lang="zh-CN" altLang="en-US" sz="2055" b="0" dirty="0">
                <a:ea typeface="宋体" panose="02010600030101010101" pitchFamily="2" charset="-122"/>
              </a:rPr>
              <a:t>文件。 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2055" b="0" dirty="0">
                <a:ea typeface="宋体" panose="02010600030101010101" pitchFamily="2" charset="-122"/>
              </a:rPr>
              <a:t>通过命令行参数中的</a:t>
            </a:r>
            <a:r>
              <a:rPr lang="en-US" altLang="zh-CN" sz="2055" b="0" dirty="0">
                <a:ea typeface="宋体" panose="02010600030101010101" pitchFamily="2" charset="-122"/>
              </a:rPr>
              <a:t>target </a:t>
            </a:r>
            <a:r>
              <a:rPr lang="zh-CN" altLang="en-US" sz="2055" b="0" dirty="0">
                <a:ea typeface="宋体" panose="02010600030101010101" pitchFamily="2" charset="-122"/>
              </a:rPr>
              <a:t>，可指定</a:t>
            </a:r>
            <a:r>
              <a:rPr lang="en-US" altLang="zh-CN" sz="2055" b="0" dirty="0">
                <a:ea typeface="宋体" panose="02010600030101010101" pitchFamily="2" charset="-122"/>
              </a:rPr>
              <a:t>make</a:t>
            </a:r>
            <a:r>
              <a:rPr lang="zh-CN" altLang="en-US" sz="2055" b="0" dirty="0">
                <a:ea typeface="宋体" panose="02010600030101010101" pitchFamily="2" charset="-122"/>
              </a:rPr>
              <a:t>要编译的目标，并且允许同时定义编译多个目标，操作时按照从左向右的顺序依次编译</a:t>
            </a:r>
            <a:r>
              <a:rPr lang="en-US" altLang="zh-CN" sz="2055" b="0" dirty="0">
                <a:ea typeface="宋体" panose="02010600030101010101" pitchFamily="2" charset="-122"/>
              </a:rPr>
              <a:t>target</a:t>
            </a:r>
            <a:r>
              <a:rPr lang="zh-CN" altLang="en-US" sz="2055" b="0" dirty="0">
                <a:ea typeface="宋体" panose="02010600030101010101" pitchFamily="2" charset="-122"/>
              </a:rPr>
              <a:t>选项中指定的目标文件。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zh-CN" altLang="en-US" sz="2055" b="0" dirty="0">
                <a:ea typeface="宋体" panose="02010600030101010101" pitchFamily="2" charset="-122"/>
              </a:rPr>
              <a:t>如果命令行中没有指定目标，则系统默认</a:t>
            </a:r>
            <a:r>
              <a:rPr lang="en-US" altLang="zh-CN" sz="2055" b="0" dirty="0">
                <a:ea typeface="宋体" panose="02010600030101010101" pitchFamily="2" charset="-122"/>
              </a:rPr>
              <a:t>target</a:t>
            </a:r>
            <a:r>
              <a:rPr lang="zh-CN" altLang="en-US" sz="2055" b="0" dirty="0">
                <a:ea typeface="宋体" panose="02010600030101010101" pitchFamily="2" charset="-122"/>
              </a:rPr>
              <a:t>指向描述文件中第一个目标文件。 </a:t>
            </a:r>
            <a:endParaRPr lang="zh-CN" altLang="en-US" sz="2055" b="0" dirty="0"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2055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如  ＃</a:t>
            </a:r>
            <a:r>
              <a:rPr lang="en-US" altLang="zh-CN" sz="2055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make</a:t>
            </a:r>
            <a:endParaRPr lang="en-US" altLang="zh-CN" sz="2055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sz="2055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2055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＃</a:t>
            </a:r>
            <a:r>
              <a:rPr lang="en-US" altLang="zh-CN" sz="2055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make clean</a:t>
            </a:r>
            <a:endParaRPr lang="en-US" altLang="zh-CN" sz="2055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1" eaLnBrk="1" hangingPunct="1">
              <a:lnSpc>
                <a:spcPct val="90000"/>
              </a:lnSpc>
              <a:buClr>
                <a:schemeClr val="hlink"/>
              </a:buClr>
              <a:buNone/>
            </a:pPr>
            <a:endParaRPr lang="zh-CN" altLang="en-US" sz="2055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3.4 Make工具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498021" y="1083129"/>
            <a:ext cx="5114925" cy="4800600"/>
          </a:xfrm>
        </p:spPr>
        <p:txBody>
          <a:bodyPr vert="horz" wrap="square" lIns="91434" tIns="45717" rIns="91434" bIns="45717" numCol="1" anchor="t" anchorCtr="0" compatLnSpc="1"/>
          <a:lstStyle/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使用环境变量后的</a:t>
            </a:r>
            <a:r>
              <a:rPr kumimoji="0" lang="en-US" altLang="zh-CN" sz="205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makefile</a:t>
            </a: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实例</a:t>
            </a:r>
            <a:endParaRPr kumimoji="0" lang="en-US" altLang="zh-CN" sz="2055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55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=======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makefile</a:t>
            </a:r>
            <a:r>
              <a:rPr kumimoji="0" lang="zh-CN" altLang="en-US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开始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======</a:t>
            </a:r>
            <a:endParaRPr kumimoji="0" lang="en-US" altLang="zh-CN" sz="171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OBJS=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foo.o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bar.o</a:t>
            </a:r>
            <a:endParaRPr kumimoji="0" lang="en-US" altLang="zh-CN" sz="171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CC=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gcc</a:t>
            </a:r>
            <a:endParaRPr kumimoji="0" lang="en-US" altLang="zh-CN" sz="171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CFLAGS=-Wall 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R Frutiger Roman" charset="0"/>
                <a:ea typeface="宋体" panose="02010600030101010101" pitchFamily="2" charset="-122"/>
                <a:cs typeface="+mn-cs"/>
              </a:rPr>
              <a:t>–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O 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R Frutiger Roman" charset="0"/>
                <a:ea typeface="宋体" panose="02010600030101010101" pitchFamily="2" charset="-122"/>
                <a:cs typeface="+mn-cs"/>
              </a:rPr>
              <a:t>–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g</a:t>
            </a:r>
            <a:endParaRPr kumimoji="0" lang="en-US" altLang="zh-CN" sz="171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EXEC=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myprog</a:t>
            </a:r>
            <a:endParaRPr kumimoji="0" lang="en-US" altLang="zh-CN" sz="171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$(EXEC):$(OBJS)</a:t>
            </a:r>
            <a:endParaRPr kumimoji="0" lang="en-US" altLang="zh-CN" sz="171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	$(CC) $(OBJS) 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R Frutiger Roman" charset="0"/>
                <a:ea typeface="宋体" panose="02010600030101010101" pitchFamily="2" charset="-122"/>
                <a:cs typeface="+mn-cs"/>
              </a:rPr>
              <a:t>–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o $(EXEC)</a:t>
            </a:r>
            <a:endParaRPr kumimoji="0" lang="en-US" altLang="zh-CN" sz="171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foo.o:foo.c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foo.h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bar.h</a:t>
            </a:r>
            <a:endParaRPr kumimoji="0" lang="en-US" altLang="zh-CN" sz="171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	$(CC) $(CFLAGS) 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R Frutiger Roman" charset="0"/>
                <a:ea typeface="宋体" panose="02010600030101010101" pitchFamily="2" charset="-122"/>
                <a:cs typeface="+mn-cs"/>
              </a:rPr>
              <a:t>–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 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foo.c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R Frutiger Roman" charset="0"/>
                <a:ea typeface="宋体" panose="02010600030101010101" pitchFamily="2" charset="-122"/>
                <a:cs typeface="+mn-cs"/>
              </a:rPr>
              <a:t>–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o 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foo.o</a:t>
            </a:r>
            <a:endParaRPr kumimoji="0" lang="en-US" altLang="zh-CN" sz="171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bar.o:bar.c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bar.h</a:t>
            </a:r>
            <a:endParaRPr kumimoji="0" lang="en-US" altLang="zh-CN" sz="171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	$(CC) $(CFLAGS)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bar.c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R Frutiger Roman" charset="0"/>
                <a:ea typeface="宋体" panose="02010600030101010101" pitchFamily="2" charset="-122"/>
                <a:cs typeface="+mn-cs"/>
              </a:rPr>
              <a:t>–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o 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bar.o</a:t>
            </a:r>
            <a:endParaRPr kumimoji="0" lang="en-US" altLang="zh-CN" sz="171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========</a:t>
            </a:r>
            <a:r>
              <a:rPr kumimoji="0" lang="en-US" altLang="zh-CN" sz="171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makefile</a:t>
            </a:r>
            <a:r>
              <a:rPr kumimoji="0" lang="zh-CN" altLang="en-US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结束</a:t>
            </a:r>
            <a:r>
              <a:rPr kumimoji="0" lang="en-US" altLang="zh-CN" sz="171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=======</a:t>
            </a:r>
            <a:endParaRPr kumimoji="0" lang="en-US" altLang="zh-CN" sz="171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gray">
          <a:xfrm>
            <a:off x="5368018" y="2326821"/>
            <a:ext cx="3522890" cy="20995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4" tIns="45717" rIns="91434" bIns="45717"/>
          <a:lstStyle/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zh-CN" altLang="en-US" sz="2055" kern="0" cap="none" spc="0" normalizeH="0" baseline="0" noProof="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环境变量：</a:t>
            </a:r>
            <a:endParaRPr kumimoji="0" lang="zh-CN" altLang="en-US" sz="2055" kern="0" cap="none" spc="0" normalizeH="0" baseline="0" noProof="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55" kern="0" cap="none" spc="0" normalizeH="0" baseline="0" noProof="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	</a:t>
            </a:r>
            <a:r>
              <a:rPr kumimoji="0" lang="zh-CN" altLang="en-US" sz="205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5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05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）存储文件名列表。</a:t>
            </a:r>
            <a:endParaRPr kumimoji="0" lang="zh-CN" altLang="en-US" sz="205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5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	（</a:t>
            </a:r>
            <a:r>
              <a:rPr kumimoji="0" lang="en-US" altLang="zh-CN" sz="205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05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）存储可执行文件名。</a:t>
            </a:r>
            <a:endParaRPr kumimoji="0" lang="zh-CN" altLang="en-US" sz="205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5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	（</a:t>
            </a:r>
            <a:r>
              <a:rPr kumimoji="0" lang="en-US" altLang="zh-CN" sz="205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r>
              <a:rPr kumimoji="0" lang="zh-CN" altLang="en-US" sz="205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）存储编译器标识。</a:t>
            </a:r>
            <a:endParaRPr kumimoji="0" lang="zh-CN" altLang="en-US" sz="205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5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（</a:t>
            </a:r>
            <a:r>
              <a:rPr kumimoji="0" lang="en-US" altLang="zh-CN" sz="205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4</a:t>
            </a:r>
            <a:r>
              <a:rPr kumimoji="0" lang="zh-CN" altLang="en-US" sz="205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）存储参数列表。</a:t>
            </a:r>
            <a:endParaRPr kumimoji="0" lang="zh-CN" altLang="en-US" sz="205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55" kern="0" cap="none" spc="0" normalizeH="0" baseline="0" noProof="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55" b="0" kern="0" cap="none" spc="0" normalizeH="0" baseline="0" noProof="0" dirty="0">
              <a:solidFill>
                <a:srgbClr val="FF3300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3.4 Make工具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80407"/>
            <a:ext cx="6135461" cy="1736271"/>
          </a:xfrm>
        </p:spPr>
        <p:txBody>
          <a:bodyPr vert="horz" wrap="square" lIns="91434" tIns="45717" rIns="91434" bIns="45717" numCol="1" anchor="t" anchorCtr="0" compatLnSpc="1"/>
          <a:lstStyle/>
          <a:p>
            <a:pPr marL="400050" marR="0" lvl="0" indent="-400050" algn="l" defTabSz="10668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2055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Makefile</a:t>
            </a: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变量</a:t>
            </a:r>
            <a:endParaRPr kumimoji="0" lang="zh-CN" altLang="en-US" sz="2055" b="1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内部变量：</a:t>
            </a:r>
            <a:endParaRPr kumimoji="0" lang="zh-CN" altLang="en-US" sz="205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1</a:t>
            </a: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$@---</a:t>
            </a: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扩展成当前规则的目标文件名</a:t>
            </a:r>
            <a:endParaRPr kumimoji="0" lang="zh-CN" altLang="en-US" sz="205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en-US" altLang="zh-CN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</a:t>
            </a: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$</a:t>
            </a:r>
            <a:r>
              <a:rPr kumimoji="0" lang="en-US" altLang="zh-CN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&lt; ---</a:t>
            </a: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扩展成依赖列表中的第一个依赖文件</a:t>
            </a:r>
            <a:endParaRPr kumimoji="0" lang="zh-CN" altLang="en-US" sz="205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  </a:t>
            </a: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（</a:t>
            </a:r>
            <a:r>
              <a:rPr kumimoji="0" lang="en-US" altLang="zh-CN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3</a:t>
            </a: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）</a:t>
            </a:r>
            <a:r>
              <a:rPr kumimoji="0" lang="en-US" altLang="zh-CN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$^ ---</a:t>
            </a:r>
            <a:r>
              <a:rPr kumimoji="0" lang="zh-CN" altLang="en-US" sz="2055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扩展成整个依赖列表所有文件</a:t>
            </a:r>
            <a:endParaRPr kumimoji="0" lang="zh-CN" altLang="en-US" sz="2055" b="1" i="0" u="none" strike="noStrike" kern="0" cap="none" spc="0" normalizeH="0" baseline="0" noProof="0" dirty="0" smtClean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55" b="0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L="400050" marR="0" lvl="0" indent="-400050" algn="l" defTabSz="10668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2055" b="0" i="0" u="none" strike="noStrike" kern="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gray">
          <a:xfrm>
            <a:off x="2673804" y="2939143"/>
            <a:ext cx="3992336" cy="3267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4" tIns="45717" rIns="91434" bIns="45717"/>
          <a:lstStyle/>
          <a:p>
            <a:pPr marL="400050" marR="0" indent="-400050" defTabSz="10668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=====</a:t>
            </a:r>
            <a:r>
              <a:rPr kumimoji="0" lang="en-US" altLang="zh-CN" sz="1715" kern="0" cap="none" spc="0" normalizeH="0" baseline="0" noProof="0" dirty="0" err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makefile</a:t>
            </a:r>
            <a:r>
              <a:rPr kumimoji="0" lang="zh-CN" altLang="en-US" sz="1715" kern="0" cap="none" spc="0" normalizeH="0" baseline="0" noProof="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开始</a:t>
            </a:r>
            <a:r>
              <a:rPr kumimoji="0" lang="en-US" altLang="zh-CN" sz="1715" kern="0" cap="none" spc="0" normalizeH="0" baseline="0" noProof="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======</a:t>
            </a:r>
            <a:endParaRPr kumimoji="0" lang="en-US" altLang="zh-CN" sz="1715" kern="0" cap="none" spc="0" normalizeH="0" baseline="0" noProof="0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OBJS = 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foo.o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 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bar.o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L="400050" marR="0" indent="-400050" defTabSz="10668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CC = 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gcc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L="400050" marR="0" indent="-400050" defTabSz="10668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CFLAG =-Wall 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–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O 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–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g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L="400050" marR="0" indent="-400050" defTabSz="10668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myprog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:$(OBJS)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L="400050" marR="0" indent="-400050" defTabSz="10668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	$(CC) $^ -o $@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L="400050" marR="0" indent="-400050" defTabSz="10668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foo.o:foo.c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 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foo.h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 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bar.h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L="400050" marR="0" indent="-400050" defTabSz="10668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	$(CC) $(CFLAG) 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–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c $&lt; -o $@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Wingdings" panose="05000000000000000000" pitchFamily="2" charset="2"/>
            </a:endParaRPr>
          </a:p>
          <a:p>
            <a:pPr marL="400050" marR="0" indent="-400050" defTabSz="10668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bar.o:bar.c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715" kern="0" cap="none" spc="0" normalizeH="0" baseline="0" noProof="0" dirty="0" err="1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bar.h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	$(CC) $(CFLAG) 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R Frutiger Roman" charset="0"/>
                <a:ea typeface="宋体" panose="02010600030101010101" pitchFamily="2" charset="-122"/>
                <a:cs typeface="+mn-cs"/>
              </a:rPr>
              <a:t>–</a:t>
            </a:r>
            <a:r>
              <a:rPr kumimoji="0" lang="en-US" altLang="zh-CN" sz="1715" kern="0" cap="none" spc="0" normalizeH="0" baseline="0" noProof="0" dirty="0">
                <a:solidFill>
                  <a:schemeClr val="accent4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c $&lt; -o $@</a:t>
            </a:r>
            <a:endParaRPr kumimoji="0" lang="en-US" altLang="zh-CN" sz="1715" kern="0" cap="none" spc="0" normalizeH="0" baseline="0" noProof="0" dirty="0">
              <a:solidFill>
                <a:schemeClr val="accent4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sz="1715" kern="0" cap="none" spc="0" normalizeH="0" baseline="0" noProof="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======</a:t>
            </a:r>
            <a:r>
              <a:rPr kumimoji="0" lang="en-US" altLang="zh-CN" sz="1715" kern="0" cap="none" spc="0" normalizeH="0" baseline="0" noProof="0" dirty="0" err="1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makefile</a:t>
            </a:r>
            <a:r>
              <a:rPr kumimoji="0" lang="zh-CN" altLang="en-US" sz="1715" kern="0" cap="none" spc="0" normalizeH="0" baseline="0" noProof="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结束</a:t>
            </a:r>
            <a:r>
              <a:rPr kumimoji="0" lang="en-US" altLang="zh-CN" sz="1715" kern="0" cap="none" spc="0" normalizeH="0" baseline="0" noProof="0" dirty="0">
                <a:solidFill>
                  <a:schemeClr val="tx2"/>
                </a:solidFill>
                <a:latin typeface="Times New Roman" panose="02020603050405020304" charset="0"/>
                <a:ea typeface="宋体" panose="02010600030101010101" pitchFamily="2" charset="-122"/>
                <a:cs typeface="+mn-cs"/>
              </a:rPr>
              <a:t>=======</a:t>
            </a:r>
            <a:endParaRPr kumimoji="0" lang="en-US" altLang="zh-CN" sz="1715" kern="0" cap="none" spc="0" normalizeH="0" baseline="0" noProof="0" dirty="0">
              <a:solidFill>
                <a:schemeClr val="tx2"/>
              </a:solidFill>
              <a:latin typeface="Times New Roman" panose="02020603050405020304" charset="0"/>
              <a:ea typeface="宋体" panose="02010600030101010101" pitchFamily="2" charset="-122"/>
              <a:cs typeface="+mn-cs"/>
            </a:endParaRPr>
          </a:p>
          <a:p>
            <a:pPr marL="400050" marR="0" indent="-400050" defTabSz="10668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1715" kern="0" cap="none" spc="0" normalizeH="0" baseline="0" noProof="0" dirty="0">
              <a:solidFill>
                <a:schemeClr val="tx2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3.4 Make工具</a:t>
            </a:r>
            <a:endParaRPr lang="zh-CN" altLang="en-US"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3.5 Linux多线程编程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线程是进程的一条执行路径。每个线程共享其所附属的进程的所有的资源，包括打开的文件、信号标识及动态分配的内存等等。</a:t>
            </a:r>
            <a:endParaRPr lang="zh-CN" altLang="en-US"/>
          </a:p>
          <a:p>
            <a:r>
              <a:rPr lang="zh-CN" altLang="en-US"/>
              <a:t>为什么有了进程的概念后，还要再引入线程呢？使用多线程到底有哪些好处？什么系统应该选用多线程？</a:t>
            </a:r>
            <a:endParaRPr lang="zh-CN" altLang="en-US"/>
          </a:p>
          <a:p>
            <a:pPr lvl="1"/>
            <a:r>
              <a:rPr lang="zh-CN" altLang="en-US"/>
              <a:t>使用多线程的理由之一是和进程相比，它是一种非常节俭的多任务操作方式</a:t>
            </a:r>
            <a:endParaRPr lang="zh-CN" altLang="en-US"/>
          </a:p>
          <a:p>
            <a:pPr lvl="1"/>
            <a:r>
              <a:rPr lang="zh-CN" altLang="en-US"/>
              <a:t>使用多线程的理由之二是线程间通信机制比较方便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3.5Linux多线程编程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多线程程序作为一种多任务、并发的工作方式，还有以下的优点：</a:t>
            </a:r>
            <a:endParaRPr lang="zh-CN" altLang="en-US"/>
          </a:p>
          <a:p>
            <a:pPr lvl="1"/>
            <a:r>
              <a:rPr lang="zh-CN" altLang="en-US"/>
              <a:t>（1）提高应用程序响应。</a:t>
            </a:r>
            <a:endParaRPr lang="zh-CN" altLang="en-US"/>
          </a:p>
          <a:p>
            <a:pPr lvl="1"/>
            <a:r>
              <a:rPr lang="zh-CN" altLang="en-US"/>
              <a:t>（2）使多CPU系统更加有效。</a:t>
            </a:r>
            <a:endParaRPr lang="zh-CN" altLang="en-US"/>
          </a:p>
          <a:p>
            <a:pPr lvl="1"/>
            <a:r>
              <a:rPr lang="zh-CN" altLang="en-US"/>
              <a:t>（3）改善程序结构。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Linux多线程</a:t>
            </a:r>
            <a:r>
              <a:rPr lang="en-US" altLang="zh-CN"/>
              <a:t>API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（1）线程创建函数</a:t>
            </a:r>
            <a:endParaRPr lang="zh-CN" altLang="en-US"/>
          </a:p>
          <a:p>
            <a:pPr lvl="1"/>
            <a:r>
              <a:rPr lang="zh-CN" altLang="en-US"/>
              <a:t>int pthread_create (pthread_t * thread_id, __const pthread_attr_t * __attr,void *(*__start_routine) (void *),void *__restrict __arg)</a:t>
            </a:r>
            <a:endParaRPr lang="zh-CN" altLang="en-US"/>
          </a:p>
          <a:p>
            <a:pPr lvl="0"/>
            <a:r>
              <a:rPr lang="zh-CN" altLang="en-US"/>
              <a:t>（</a:t>
            </a:r>
            <a:r>
              <a:rPr lang="en-US" altLang="zh-CN"/>
              <a:t>2</a:t>
            </a:r>
            <a:r>
              <a:rPr lang="zh-CN" altLang="en-US"/>
              <a:t>）线程退出</a:t>
            </a:r>
            <a:endParaRPr lang="zh-CN" altLang="en-US"/>
          </a:p>
          <a:p>
            <a:pPr lvl="1"/>
            <a:r>
              <a:rPr lang="zh-CN" altLang="en-US"/>
              <a:t>void pthread_exit (void *__retval)</a:t>
            </a:r>
            <a:endParaRPr lang="zh-CN" altLang="en-US"/>
          </a:p>
          <a:p>
            <a:pPr lvl="0"/>
            <a:r>
              <a:rPr lang="zh-CN" altLang="en-US"/>
              <a:t>（</a:t>
            </a:r>
            <a:r>
              <a:rPr lang="en-US" altLang="zh-CN"/>
              <a:t>3</a:t>
            </a:r>
            <a:r>
              <a:rPr lang="zh-CN" altLang="en-US"/>
              <a:t>）等待指定的线程结束</a:t>
            </a:r>
            <a:endParaRPr lang="zh-CN" altLang="en-US"/>
          </a:p>
          <a:p>
            <a:pPr lvl="1"/>
            <a:r>
              <a:rPr lang="zh-CN" altLang="en-US"/>
              <a:t>int pthread_join (pthread_t __th, void **__thread_return)</a:t>
            </a:r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Linux多线程</a:t>
            </a:r>
            <a:r>
              <a:rPr lang="en-US" altLang="zh-CN"/>
              <a:t>API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</a:t>
            </a:r>
            <a:r>
              <a:rPr lang="en-US" altLang="zh-CN"/>
              <a:t>4</a:t>
            </a:r>
            <a:r>
              <a:rPr lang="zh-CN" altLang="en-US"/>
              <a:t>）唤醒线程等待条件变量</a:t>
            </a:r>
            <a:endParaRPr lang="zh-CN" altLang="en-US"/>
          </a:p>
          <a:p>
            <a:pPr lvl="1"/>
            <a:r>
              <a:rPr lang="zh-CN" altLang="en-US"/>
              <a:t>int pthread_cond_signal (pthread_cond_t *__cond)</a:t>
            </a:r>
            <a:endParaRPr lang="zh-CN" altLang="en-US"/>
          </a:p>
          <a:p>
            <a:pPr lvl="0"/>
            <a:r>
              <a:rPr>
                <a:sym typeface="+mn-ea"/>
              </a:rPr>
              <a:t>（</a:t>
            </a:r>
            <a:r>
              <a:rPr lang="en-US">
                <a:sym typeface="+mn-ea"/>
              </a:rPr>
              <a:t>5</a:t>
            </a:r>
            <a:r>
              <a:rPr>
                <a:sym typeface="+mn-ea"/>
              </a:rPr>
              <a:t>）等待条件变量（阻塞）</a:t>
            </a:r>
            <a:endParaRPr lang="zh-CN">
              <a:sym typeface="+mn-ea"/>
            </a:endParaRPr>
          </a:p>
          <a:p>
            <a:pPr lvl="1"/>
            <a:r>
              <a:t>int pthread_cond_wait (pthread_cond_t *__restrict __cond, pthread_mutex_t *__restrict __mutex)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Linux多线程例程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t>Linux下多线程编程的典型实例：生产者－消费者问题模型的实现。主程序中分别启动生产者线程和消费者线程。生产者线程不断顺序地将0到1000的数字写入共享的循环缓冲区，同时消费者线程不断地从共享的循环缓冲区读取数据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Linux多线程例程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  <p:pic>
        <p:nvPicPr>
          <p:cNvPr id="131" name="图片 13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5255" y="1185545"/>
            <a:ext cx="5855335" cy="4917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3.1 网关平台介绍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北京赛佰特科技有限公司开发的全功能物联网教学科研平台</a:t>
            </a:r>
            <a:endParaRPr lang="zh-CN" altLang="en-US"/>
          </a:p>
          <a:p>
            <a:r>
              <a:rPr lang="zh-CN" altLang="en-US"/>
              <a:t>集无线ZigBee、IPv6、Bluetooth、Wifi、RFID和智能传感器等通信模块，以强大的Cortex-A9嵌入式处理器作为核心智能终端</a:t>
            </a:r>
            <a:endParaRPr lang="zh-CN" altLang="en-US"/>
          </a:p>
          <a:p>
            <a:r>
              <a:rPr lang="zh-CN" altLang="en-US"/>
              <a:t>支持多种无线传感器通讯模块组网方式，</a:t>
            </a:r>
            <a:endParaRPr lang="zh-CN" altLang="en-US"/>
          </a:p>
          <a:p>
            <a:r>
              <a:rPr lang="zh-CN" altLang="en-US"/>
              <a:t>可支持Linux/Android/WinCE操作系统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Linux多线程例程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  <p:pic>
        <p:nvPicPr>
          <p:cNvPr id="130" name="图片 13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5230" y="915035"/>
            <a:ext cx="6470650" cy="52406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3.6 Linux串口编程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串行口是计算机一种常用的接口，具有连接线少，通讯简单，得到广泛的使用。</a:t>
            </a:r>
            <a:endParaRPr lang="zh-CN" altLang="en-US"/>
          </a:p>
          <a:p>
            <a:r>
              <a:rPr lang="zh-CN" altLang="en-US"/>
              <a:t>常用的串口是RS- 232-C接口(又称EIA RS-232-C)。</a:t>
            </a:r>
            <a:endParaRPr lang="zh-CN" altLang="en-US"/>
          </a:p>
          <a:p>
            <a:r>
              <a:rPr lang="zh-CN" altLang="en-US"/>
              <a:t>串口通讯指的是计算机依次以位(bit)为单位来传送数据，</a:t>
            </a:r>
            <a:endParaRPr lang="zh-CN" altLang="en-US"/>
          </a:p>
          <a:p>
            <a:r>
              <a:rPr lang="zh-CN" altLang="en-US"/>
              <a:t>串行通讯使用的范围很广，在物联网嵌入式系统开发过程中串口通讯是经常用到通讯方式之一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串行通信字符格式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  <p:pic>
        <p:nvPicPr>
          <p:cNvPr id="22551" name="图片 22551" descr="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157730"/>
            <a:ext cx="8423275" cy="2486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 Linux串口操作流程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（1）打开串口</a:t>
            </a:r>
            <a:endParaRPr lang="zh-CN" altLang="en-US"/>
          </a:p>
          <a:p>
            <a:pPr lvl="1"/>
            <a:r>
              <a:rPr lang="zh-CN" altLang="en-US"/>
              <a:t>打开串口是通过使用标准的文件打开函数open()实现的。</a:t>
            </a:r>
            <a:endParaRPr lang="zh-CN" altLang="en-US"/>
          </a:p>
          <a:p>
            <a:pPr lvl="1"/>
            <a:r>
              <a:rPr lang="zh-CN" altLang="en-US"/>
              <a:t>open()函数的原型为：int open( const char *path, int flags)。</a:t>
            </a:r>
            <a:endParaRPr lang="zh-CN" altLang="en-US"/>
          </a:p>
          <a:p>
            <a:pPr lvl="0"/>
            <a:r>
              <a:rPr lang="zh-CN" altLang="en-US"/>
              <a:t>（2）设置串口</a:t>
            </a:r>
            <a:endParaRPr lang="zh-CN" altLang="en-US"/>
          </a:p>
          <a:p>
            <a:pPr lvl="1"/>
            <a:r>
              <a:rPr lang="zh-CN" altLang="en-US"/>
              <a:t>Linux系统下，最基本的设置串口包括波特率设置，效验位和停止位设置。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 Linux串口操作流程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（3）读写串口</a:t>
            </a:r>
            <a:endParaRPr lang="zh-CN" altLang="en-US"/>
          </a:p>
          <a:p>
            <a:pPr lvl="1"/>
            <a:r>
              <a:rPr lang="zh-CN" altLang="en-US"/>
              <a:t>1）发送数据</a:t>
            </a:r>
            <a:endParaRPr lang="zh-CN" altLang="en-US"/>
          </a:p>
          <a:p>
            <a:pPr lvl="2"/>
            <a:r>
              <a:rPr lang="zh-CN" altLang="en-US"/>
              <a:t>发送数据用write()函数</a:t>
            </a:r>
            <a:endParaRPr lang="zh-CN" altLang="en-US"/>
          </a:p>
          <a:p>
            <a:pPr lvl="2"/>
            <a:r>
              <a:rPr lang="zh-CN" altLang="en-US"/>
              <a:t>int write( int fd, const void *buf, int nbytes )。</a:t>
            </a:r>
            <a:endParaRPr lang="zh-CN" altLang="en-US"/>
          </a:p>
          <a:p>
            <a:pPr lvl="1"/>
            <a:r>
              <a:rPr lang="zh-CN" altLang="en-US"/>
              <a:t>2）读取串口数据</a:t>
            </a:r>
            <a:endParaRPr lang="zh-CN" altLang="en-US"/>
          </a:p>
          <a:p>
            <a:pPr lvl="2"/>
            <a:r>
              <a:rPr lang="zh-CN" altLang="en-US"/>
              <a:t>读取串口数据用read()函数</a:t>
            </a:r>
            <a:endParaRPr lang="zh-CN" altLang="en-US"/>
          </a:p>
          <a:p>
            <a:pPr lvl="2"/>
            <a:r>
              <a:rPr lang="zh-CN" altLang="en-US"/>
              <a:t>int read(int fd, void *buf, int nbytes )。</a:t>
            </a:r>
            <a:endParaRPr lang="zh-CN" altLang="en-US"/>
          </a:p>
          <a:p>
            <a:pPr lvl="0"/>
            <a:r>
              <a:rPr lang="zh-CN" altLang="en-US"/>
              <a:t>（4）关闭串口</a:t>
            </a:r>
            <a:endParaRPr lang="zh-CN" altLang="en-US"/>
          </a:p>
          <a:p>
            <a:pPr lvl="1"/>
            <a:r>
              <a:rPr lang="zh-CN" altLang="en-US"/>
              <a:t>关闭串口就是关闭文件，用close()函数实现，</a:t>
            </a:r>
            <a:endParaRPr lang="zh-CN" altLang="en-US"/>
          </a:p>
          <a:p>
            <a:pPr lvl="1"/>
            <a:r>
              <a:rPr lang="zh-CN" altLang="en-US"/>
              <a:t>该函数的原型为：int close(int fd )。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 Linux串口操作实例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实例：通过串口实现双机通讯。通讯的双机分别为宿主机和目标机。在宿主机上通过串口1连接目标机，采用xshell软件访问目标机，宿主机再通过串口3连接目标机，实现数据的交互，宿主机上通过串口调试工具AccessPort实现数据的收发。</a:t>
            </a:r>
            <a:endParaRPr lang="zh-CN" altLang="en-US"/>
          </a:p>
          <a:p>
            <a:r>
              <a:rPr lang="zh-CN" altLang="en-US"/>
              <a:t>该实例的功能为：目标机发送“1234567890”字符串到宿主机，并接收从宿主机发送过来的数据，并在默认终端实现收到的数据。</a:t>
            </a:r>
            <a:endParaRPr lang="zh-CN" altLang="en-US"/>
          </a:p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 Linux串口操作实例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  <p:sp>
        <p:nvSpPr>
          <p:cNvPr id="7" name="内容占位符 6"/>
          <p:cNvSpPr/>
          <p:nvPr>
            <p:ph idx="1"/>
          </p:nvPr>
        </p:nvSpPr>
        <p:spPr>
          <a:xfrm>
            <a:off x="457200" y="1241425"/>
            <a:ext cx="8229600" cy="552450"/>
          </a:xfrm>
        </p:spPr>
        <p:txBody>
          <a:bodyPr/>
          <a:p>
            <a:r>
              <a:rPr lang="zh-CN" altLang="en-US"/>
              <a:t>目标机端运行结果</a:t>
            </a:r>
            <a:endParaRPr lang="zh-CN" altLang="en-US"/>
          </a:p>
        </p:txBody>
      </p:sp>
      <p:sp>
        <p:nvSpPr>
          <p:cNvPr id="10" name="内容占位符 6"/>
          <p:cNvSpPr/>
          <p:nvPr/>
        </p:nvSpPr>
        <p:spPr>
          <a:xfrm>
            <a:off x="319405" y="3112770"/>
            <a:ext cx="8229600" cy="5524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indent="-32575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+mn-lt"/>
                <a:ea typeface="+mn-ea"/>
              </a:defRPr>
            </a:lvl2pPr>
            <a:lvl3pPr marL="1022350" indent="-35115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+mn-lt"/>
                <a:ea typeface="+mn-ea"/>
              </a:defRPr>
            </a:lvl3pPr>
            <a:lvl4pPr marL="1339850" indent="-3162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681480" indent="-3397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138680" indent="-3397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95880" indent="-3397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053080" indent="-3397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510280" indent="-33972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zh-CN" altLang="en-US"/>
              <a:t>宿主机端串口工具显示结果</a:t>
            </a:r>
            <a:endParaRPr lang="zh-CN" altLang="en-US"/>
          </a:p>
        </p:txBody>
      </p:sp>
      <p:pic>
        <p:nvPicPr>
          <p:cNvPr id="128" name="图片 128" descr="C:\Users\dell\AppData\Local\Temp\ksohtml\wps9990.tmp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5"/>
          <a:stretch>
            <a:fillRect/>
          </a:stretch>
        </p:blipFill>
        <p:spPr>
          <a:xfrm>
            <a:off x="2195830" y="1793875"/>
            <a:ext cx="3227705" cy="1224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图片 129" descr="C:\Users\dell\AppData\Local\Temp\ksohtml\wps9961.tm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41525" y="3665220"/>
            <a:ext cx="3536950" cy="24333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687161" y="6248400"/>
            <a:ext cx="1903639" cy="457200"/>
          </a:xfrm>
        </p:spPr>
        <p:txBody>
          <a:bodyPr lIns="90437" tIns="45219" rIns="90437" bIns="45219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5pPr>
          </a:lstStyle>
          <a:p>
            <a:pPr lvl="0" algn="l" defTabSz="1056005"/>
            <a:fld id="{BB962C8B-B14F-4D97-AF65-F5344CB8AC3E}" type="datetime1">
              <a:rPr lang="zh-CN" altLang="en-US" sz="1370" b="0" dirty="0">
                <a:latin typeface="Times" pitchFamily="18" charset="0"/>
                <a:ea typeface="宋体" panose="02010600030101010101" pitchFamily="2" charset="-122"/>
              </a:rPr>
            </a:fld>
            <a:endParaRPr lang="zh-CN" altLang="en-US" sz="1370" b="0" dirty="0">
              <a:latin typeface="Times" pitchFamily="18" charset="0"/>
              <a:ea typeface="宋体" panose="02010600030101010101" pitchFamily="2" charset="-122"/>
            </a:endParaRPr>
          </a:p>
        </p:txBody>
      </p:sp>
      <p:sp>
        <p:nvSpPr>
          <p:cNvPr id="6147" name="Rectangle 2"/>
          <p:cNvSpPr>
            <a:spLocks noGrp="1"/>
          </p:cNvSpPr>
          <p:nvPr>
            <p:ph type="title"/>
          </p:nvPr>
        </p:nvSpPr>
        <p:spPr>
          <a:xfrm>
            <a:off x="547915" y="1030968"/>
            <a:ext cx="5181600" cy="658586"/>
          </a:xfrm>
        </p:spPr>
        <p:txBody>
          <a:bodyPr vert="horz" wrap="square" lIns="90437" tIns="45219" rIns="90437" bIns="45219" anchor="ctr"/>
          <a:p>
            <a:pPr eaLnBrk="1" hangingPunct="1"/>
            <a:r>
              <a:rPr lang="en-US" altLang="zh-CN" sz="3200" b="1" dirty="0"/>
              <a:t> </a:t>
            </a:r>
            <a:r>
              <a:rPr lang="zh-CN" altLang="en-US" sz="3200" b="1" dirty="0"/>
              <a:t>嵌入式数据库的特点</a:t>
            </a:r>
            <a:endParaRPr lang="zh-CN" altLang="en-US" sz="3200" b="1" dirty="0"/>
          </a:p>
        </p:txBody>
      </p:sp>
      <p:sp>
        <p:nvSpPr>
          <p:cNvPr id="6148" name="Rectangle 3"/>
          <p:cNvSpPr>
            <a:spLocks noGrp="1"/>
          </p:cNvSpPr>
          <p:nvPr>
            <p:ph idx="1"/>
          </p:nvPr>
        </p:nvSpPr>
        <p:spPr>
          <a:xfrm>
            <a:off x="560614" y="1946366"/>
            <a:ext cx="8333014" cy="4196443"/>
          </a:xfrm>
        </p:spPr>
        <p:txBody>
          <a:bodyPr vert="horz" wrap="square" lIns="90437" tIns="45219" rIns="90437" bIns="45219" anchor="t"/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体积小、支持多种嵌入式操作系统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可靠性</a:t>
            </a:r>
            <a:endParaRPr lang="en-US" altLang="zh-CN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可定制性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支持</a:t>
            </a:r>
            <a:r>
              <a:rPr lang="en-US" altLang="zh-CN" b="1" dirty="0">
                <a:solidFill>
                  <a:srgbClr val="000000"/>
                </a:solidFill>
              </a:rPr>
              <a:t>SQL</a:t>
            </a:r>
            <a:r>
              <a:rPr lang="zh-CN" altLang="en-US" b="1" dirty="0">
                <a:solidFill>
                  <a:srgbClr val="000000"/>
                </a:solidFill>
              </a:rPr>
              <a:t>查询语言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提供了丰富的接口函数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定时限制特性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底层控制能力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3.7嵌入式数据库</a:t>
            </a:r>
            <a:endParaRPr lang="zh-CN" alt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687161" y="6248400"/>
            <a:ext cx="1903639" cy="457200"/>
          </a:xfrm>
        </p:spPr>
        <p:txBody>
          <a:bodyPr lIns="90437" tIns="45219" rIns="90437" bIns="45219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5pPr>
          </a:lstStyle>
          <a:p>
            <a:pPr lvl="0" algn="l" defTabSz="1056005"/>
            <a:fld id="{BB962C8B-B14F-4D97-AF65-F5344CB8AC3E}" type="datetime1">
              <a:rPr lang="zh-CN" altLang="en-US" sz="1370" b="0" dirty="0">
                <a:latin typeface="Times" pitchFamily="18" charset="0"/>
                <a:ea typeface="宋体" panose="02010600030101010101" pitchFamily="2" charset="-122"/>
              </a:rPr>
            </a:fld>
            <a:endParaRPr lang="zh-CN" altLang="en-US" sz="1370" b="0" dirty="0">
              <a:latin typeface="Times" pitchFamily="18" charset="0"/>
              <a:ea typeface="宋体" panose="02010600030101010101" pitchFamily="2" charset="-122"/>
            </a:endParaRPr>
          </a:p>
        </p:txBody>
      </p:sp>
      <p:sp>
        <p:nvSpPr>
          <p:cNvPr id="7171" name="Rectangle 2"/>
          <p:cNvSpPr>
            <a:spLocks noGrp="1"/>
          </p:cNvSpPr>
          <p:nvPr>
            <p:ph type="title"/>
          </p:nvPr>
        </p:nvSpPr>
        <p:spPr>
          <a:xfrm>
            <a:off x="189140" y="1102723"/>
            <a:ext cx="5181600" cy="658586"/>
          </a:xfrm>
        </p:spPr>
        <p:txBody>
          <a:bodyPr vert="horz" wrap="square" lIns="90437" tIns="45219" rIns="90437" bIns="45219" anchor="ctr"/>
          <a:p>
            <a:pPr eaLnBrk="1" hangingPunct="1"/>
            <a:r>
              <a:rPr lang="zh-CN" altLang="en-US" sz="3515" b="1" dirty="0"/>
              <a:t>嵌入式数据库的应用</a:t>
            </a:r>
            <a:endParaRPr lang="zh-CN" altLang="en-US" sz="3515" b="1" dirty="0"/>
          </a:p>
        </p:txBody>
      </p:sp>
      <p:sp>
        <p:nvSpPr>
          <p:cNvPr id="7172" name="Rectangle 3"/>
          <p:cNvSpPr>
            <a:spLocks noGrp="1"/>
          </p:cNvSpPr>
          <p:nvPr>
            <p:ph idx="1"/>
          </p:nvPr>
        </p:nvSpPr>
        <p:spPr>
          <a:xfrm>
            <a:off x="312964" y="1802856"/>
            <a:ext cx="8333014" cy="4196443"/>
          </a:xfrm>
        </p:spPr>
        <p:txBody>
          <a:bodyPr vert="horz" wrap="square" lIns="90437" tIns="45219" rIns="90437" bIns="45219" anchor="t"/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智能手机、</a:t>
            </a:r>
            <a:r>
              <a:rPr lang="en-US" altLang="zh-CN" b="1" dirty="0">
                <a:solidFill>
                  <a:srgbClr val="000000"/>
                </a:solidFill>
              </a:rPr>
              <a:t>PDA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金融</a:t>
            </a:r>
            <a:endParaRPr lang="en-US" altLang="zh-CN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导航定位系统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流行的嵌入式数据库：</a:t>
            </a:r>
            <a:endParaRPr lang="zh-CN" altLang="en-US" b="1" dirty="0">
              <a:solidFill>
                <a:srgbClr val="000000"/>
              </a:solidFill>
            </a:endParaRPr>
          </a:p>
          <a:p>
            <a:pPr lvl="1" eaLnBrk="1" hangingPunct="1"/>
            <a:r>
              <a:rPr lang="en-US" altLang="zh-CN" b="1" dirty="0">
                <a:solidFill>
                  <a:srgbClr val="000000"/>
                </a:solidFill>
              </a:rPr>
              <a:t>MySQL</a:t>
            </a:r>
            <a:r>
              <a:rPr lang="zh-CN" altLang="en-US" b="1" dirty="0">
                <a:solidFill>
                  <a:srgbClr val="000000"/>
                </a:solidFill>
              </a:rPr>
              <a:t>、</a:t>
            </a:r>
            <a:r>
              <a:rPr lang="en-US" altLang="zh-CN" b="1" dirty="0">
                <a:solidFill>
                  <a:srgbClr val="000000"/>
                </a:solidFill>
              </a:rPr>
              <a:t>BerkeleyDB</a:t>
            </a:r>
            <a:r>
              <a:rPr lang="zh-CN" altLang="en-US" b="1" dirty="0">
                <a:solidFill>
                  <a:srgbClr val="000000"/>
                </a:solidFill>
              </a:rPr>
              <a:t>、</a:t>
            </a:r>
            <a:r>
              <a:rPr lang="en-US" altLang="zh-CN" b="1" dirty="0">
                <a:solidFill>
                  <a:srgbClr val="000000"/>
                </a:solidFill>
              </a:rPr>
              <a:t>SQLite</a:t>
            </a:r>
            <a:r>
              <a:rPr lang="zh-CN" altLang="en-US" b="1" dirty="0">
                <a:solidFill>
                  <a:srgbClr val="000000"/>
                </a:solidFill>
              </a:rPr>
              <a:t>。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3.7嵌入式数据库</a:t>
            </a:r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687161" y="6248400"/>
            <a:ext cx="1903639" cy="457200"/>
          </a:xfrm>
        </p:spPr>
        <p:txBody>
          <a:bodyPr lIns="90437" tIns="45219" rIns="90437" bIns="45219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5pPr>
          </a:lstStyle>
          <a:p>
            <a:pPr lvl="0" algn="l" defTabSz="1056005"/>
            <a:fld id="{BB962C8B-B14F-4D97-AF65-F5344CB8AC3E}" type="datetime1">
              <a:rPr lang="zh-CN" altLang="en-US" sz="1370" b="0" dirty="0">
                <a:latin typeface="Times" pitchFamily="18" charset="0"/>
                <a:ea typeface="宋体" panose="02010600030101010101" pitchFamily="2" charset="-122"/>
              </a:rPr>
            </a:fld>
            <a:endParaRPr lang="zh-CN" altLang="en-US" sz="1370" b="0" dirty="0">
              <a:latin typeface="Times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Rectangle 2"/>
          <p:cNvSpPr>
            <a:spLocks noGrp="1"/>
          </p:cNvSpPr>
          <p:nvPr>
            <p:ph type="title"/>
          </p:nvPr>
        </p:nvSpPr>
        <p:spPr>
          <a:xfrm>
            <a:off x="476160" y="1030968"/>
            <a:ext cx="5181600" cy="658586"/>
          </a:xfrm>
        </p:spPr>
        <p:txBody>
          <a:bodyPr vert="horz" wrap="square" lIns="90437" tIns="45219" rIns="90437" bIns="45219" anchor="ctr"/>
          <a:p>
            <a:pPr eaLnBrk="1" hangingPunct="1"/>
            <a:r>
              <a:rPr lang="en-US" altLang="zh-CN" sz="3515" b="1" dirty="0"/>
              <a:t>SQLite</a:t>
            </a:r>
            <a:r>
              <a:rPr lang="zh-CN" altLang="en-US" sz="3515" b="1" dirty="0"/>
              <a:t>数据库－概述</a:t>
            </a:r>
            <a:endParaRPr lang="zh-CN" altLang="en-US" sz="3515" b="1" dirty="0"/>
          </a:p>
        </p:txBody>
      </p:sp>
      <p:sp>
        <p:nvSpPr>
          <p:cNvPr id="8196" name="Rectangle 3"/>
          <p:cNvSpPr>
            <a:spLocks noGrp="1"/>
          </p:cNvSpPr>
          <p:nvPr>
            <p:ph idx="1"/>
          </p:nvPr>
        </p:nvSpPr>
        <p:spPr>
          <a:xfrm>
            <a:off x="312964" y="1700893"/>
            <a:ext cx="8333014" cy="4196443"/>
          </a:xfrm>
        </p:spPr>
        <p:txBody>
          <a:bodyPr vert="horz" wrap="square" lIns="90437" tIns="45219" rIns="90437" bIns="45219" anchor="t"/>
          <a:p>
            <a:pPr eaLnBrk="1" hangingPunct="1"/>
            <a:r>
              <a:rPr lang="en-US" altLang="zh-CN" b="1" dirty="0">
                <a:solidFill>
                  <a:srgbClr val="000000"/>
                </a:solidFill>
              </a:rPr>
              <a:t>SQLite</a:t>
            </a:r>
            <a:r>
              <a:rPr lang="zh-CN" altLang="en-US" b="1" dirty="0">
                <a:solidFill>
                  <a:srgbClr val="000000"/>
                </a:solidFill>
              </a:rPr>
              <a:t>是用一个小型的</a:t>
            </a:r>
            <a:r>
              <a:rPr lang="en-US" altLang="zh-CN" b="1" dirty="0">
                <a:solidFill>
                  <a:srgbClr val="000000"/>
                </a:solidFill>
              </a:rPr>
              <a:t>C</a:t>
            </a:r>
            <a:r>
              <a:rPr lang="zh-CN" altLang="en-US" b="1" dirty="0">
                <a:solidFill>
                  <a:srgbClr val="000000"/>
                </a:solidFill>
              </a:rPr>
              <a:t>库开发的一种强有力的嵌入式关系数据库管理体制。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它简单易学、速度较快，同时提供了丰富的数据库接口。</a:t>
            </a:r>
            <a:endParaRPr lang="en-US" altLang="zh-CN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提供了对</a:t>
            </a:r>
            <a:r>
              <a:rPr lang="en-US" altLang="zh-CN" b="1" dirty="0">
                <a:solidFill>
                  <a:srgbClr val="000000"/>
                </a:solidFill>
              </a:rPr>
              <a:t>SQL92</a:t>
            </a:r>
            <a:r>
              <a:rPr lang="zh-CN" altLang="en-US" b="1" dirty="0">
                <a:solidFill>
                  <a:srgbClr val="000000"/>
                </a:solidFill>
              </a:rPr>
              <a:t>的大多数支持：</a:t>
            </a:r>
            <a:endParaRPr lang="zh-CN" altLang="en-US" b="1" dirty="0">
              <a:solidFill>
                <a:srgbClr val="000000"/>
              </a:solidFill>
            </a:endParaRPr>
          </a:p>
          <a:p>
            <a:pPr lvl="1" eaLnBrk="1" hangingPunct="1"/>
            <a:r>
              <a:rPr lang="zh-CN" altLang="en-US" b="1" dirty="0">
                <a:solidFill>
                  <a:srgbClr val="000000"/>
                </a:solidFill>
              </a:rPr>
              <a:t>支持多表和索引、事务、视图、触发和一系列的用户接口及驱动。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3.7嵌入式数据库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3.1 网关平台介绍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  <p:pic>
        <p:nvPicPr>
          <p:cNvPr id="22538" name="图片 22538"/>
          <p:cNvPicPr>
            <a:picLocks noChangeAspect="1" noChangeArrowheads="1"/>
          </p:cNvPicPr>
          <p:nvPr>
            <p:ph idx="1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830" y="935990"/>
            <a:ext cx="7692390" cy="5133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687161" y="6248400"/>
            <a:ext cx="1903639" cy="457200"/>
          </a:xfrm>
        </p:spPr>
        <p:txBody>
          <a:bodyPr lIns="90437" tIns="45219" rIns="90437" bIns="45219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5pPr>
          </a:lstStyle>
          <a:p>
            <a:pPr lvl="0" algn="l" defTabSz="1056005"/>
            <a:fld id="{BB962C8B-B14F-4D97-AF65-F5344CB8AC3E}" type="datetime1">
              <a:rPr lang="zh-CN" altLang="en-US" sz="1370" b="0" dirty="0">
                <a:latin typeface="Times" pitchFamily="18" charset="0"/>
                <a:ea typeface="宋体" panose="02010600030101010101" pitchFamily="2" charset="-122"/>
              </a:rPr>
            </a:fld>
            <a:endParaRPr lang="zh-CN" altLang="en-US" sz="1370" b="0" dirty="0">
              <a:latin typeface="Times" pitchFamily="18" charset="0"/>
              <a:ea typeface="宋体" panose="02010600030101010101" pitchFamily="2" charset="-122"/>
            </a:endParaRPr>
          </a:p>
        </p:txBody>
      </p:sp>
      <p:sp>
        <p:nvSpPr>
          <p:cNvPr id="9219" name="Rectangle 2"/>
          <p:cNvSpPr>
            <a:spLocks noGrp="1"/>
          </p:cNvSpPr>
          <p:nvPr>
            <p:ph type="title"/>
          </p:nvPr>
        </p:nvSpPr>
        <p:spPr>
          <a:xfrm>
            <a:off x="547915" y="887458"/>
            <a:ext cx="5181600" cy="658586"/>
          </a:xfrm>
        </p:spPr>
        <p:txBody>
          <a:bodyPr vert="horz" wrap="square" lIns="90437" tIns="45219" rIns="90437" bIns="45219" anchor="ctr"/>
          <a:p>
            <a:pPr eaLnBrk="1" hangingPunct="1"/>
            <a:r>
              <a:rPr lang="en-US" altLang="zh-CN" sz="3515" b="1" dirty="0"/>
              <a:t>SQLite</a:t>
            </a:r>
            <a:r>
              <a:rPr lang="zh-CN" altLang="en-US" sz="3515" b="1" dirty="0"/>
              <a:t>数据库－特性</a:t>
            </a:r>
            <a:endParaRPr lang="zh-CN" altLang="en-US" sz="3515" b="1" dirty="0"/>
          </a:p>
        </p:txBody>
      </p:sp>
      <p:sp>
        <p:nvSpPr>
          <p:cNvPr id="9220" name="Rectangle 3"/>
          <p:cNvSpPr>
            <a:spLocks noGrp="1"/>
          </p:cNvSpPr>
          <p:nvPr>
            <p:ph idx="1"/>
          </p:nvPr>
        </p:nvSpPr>
        <p:spPr>
          <a:xfrm>
            <a:off x="312964" y="1577068"/>
            <a:ext cx="8333014" cy="4196443"/>
          </a:xfrm>
        </p:spPr>
        <p:txBody>
          <a:bodyPr vert="horz" wrap="square" lIns="90437" tIns="45219" rIns="90437" bIns="45219" anchor="t"/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零配置</a:t>
            </a:r>
            <a:r>
              <a:rPr lang="en-US" altLang="zh-CN" b="1" dirty="0">
                <a:solidFill>
                  <a:srgbClr val="000000"/>
                </a:solidFill>
              </a:rPr>
              <a:t>——</a:t>
            </a:r>
            <a:r>
              <a:rPr lang="zh-CN" altLang="en-US" b="1" dirty="0">
                <a:solidFill>
                  <a:srgbClr val="000000"/>
                </a:solidFill>
              </a:rPr>
              <a:t>无需安装和管理配置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存储在单一磁盘文件中的一个完整的数据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数据库文件可以在不同字节顺序的机器间自由共享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支持数据库大小至</a:t>
            </a:r>
            <a:r>
              <a:rPr lang="en-US" altLang="zh-CN" b="1" dirty="0">
                <a:solidFill>
                  <a:srgbClr val="000000"/>
                </a:solidFill>
              </a:rPr>
              <a:t>2TB</a:t>
            </a:r>
            <a:endParaRPr lang="en-US" altLang="zh-CN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比目前流行的大多数据库运行速度快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00"/>
                </a:solidFill>
              </a:rPr>
              <a:t>提供了对事务功能和并发处理的支持</a:t>
            </a:r>
            <a:endParaRPr lang="zh-CN" altLang="en-US" b="1" dirty="0">
              <a:solidFill>
                <a:srgbClr val="000000"/>
              </a:solidFill>
            </a:endParaRPr>
          </a:p>
          <a:p>
            <a:pPr eaLnBrk="1" hangingPunct="1">
              <a:buNone/>
            </a:pPr>
            <a:r>
              <a:rPr lang="zh-CN" altLang="en-US" b="1" dirty="0">
                <a:solidFill>
                  <a:srgbClr val="000000"/>
                </a:solidFill>
              </a:rPr>
              <a:t>	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3.7嵌入式数据库</a:t>
            </a:r>
            <a:endParaRPr lang="zh-CN" alt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687161" y="6248400"/>
            <a:ext cx="1903639" cy="457200"/>
          </a:xfrm>
        </p:spPr>
        <p:txBody>
          <a:bodyPr lIns="90437" tIns="45219" rIns="90437" bIns="45219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5pPr>
          </a:lstStyle>
          <a:p>
            <a:pPr lvl="0" algn="l" defTabSz="1056005"/>
            <a:fld id="{BB962C8B-B14F-4D97-AF65-F5344CB8AC3E}" type="datetime1">
              <a:rPr lang="zh-CN" altLang="en-US" sz="1370" b="0" dirty="0">
                <a:latin typeface="Times" pitchFamily="18" charset="0"/>
                <a:ea typeface="宋体" panose="02010600030101010101" pitchFamily="2" charset="-122"/>
              </a:rPr>
            </a:fld>
            <a:endParaRPr lang="zh-CN" altLang="en-US" sz="1370" b="0" dirty="0">
              <a:latin typeface="Times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Rectangle 2"/>
          <p:cNvSpPr>
            <a:spLocks noGrp="1"/>
          </p:cNvSpPr>
          <p:nvPr>
            <p:ph type="title"/>
          </p:nvPr>
        </p:nvSpPr>
        <p:spPr>
          <a:xfrm>
            <a:off x="547915" y="887458"/>
            <a:ext cx="5555796" cy="658586"/>
          </a:xfrm>
        </p:spPr>
        <p:txBody>
          <a:bodyPr vert="horz" wrap="square" lIns="90437" tIns="45219" rIns="90437" bIns="45219" anchor="ctr"/>
          <a:p>
            <a:pPr eaLnBrk="1" hangingPunct="1"/>
            <a:r>
              <a:rPr lang="en-US" altLang="zh-CN" sz="3200" b="1" dirty="0"/>
              <a:t>SQLite3</a:t>
            </a:r>
            <a:r>
              <a:rPr lang="zh-CN" altLang="en-US" sz="3200" b="1" dirty="0"/>
              <a:t>的</a:t>
            </a:r>
            <a:r>
              <a:rPr lang="en-US" altLang="zh-CN" sz="3200" b="1" dirty="0"/>
              <a:t>API</a:t>
            </a:r>
            <a:r>
              <a:rPr lang="zh-CN" altLang="en-US" sz="3200" b="1" dirty="0"/>
              <a:t>函数</a:t>
            </a:r>
            <a:endParaRPr lang="zh-CN" altLang="en-US" sz="3200" b="1" dirty="0"/>
          </a:p>
        </p:txBody>
      </p:sp>
      <p:sp>
        <p:nvSpPr>
          <p:cNvPr id="23556" name="Rectangle 3"/>
          <p:cNvSpPr>
            <a:spLocks noGrp="1"/>
          </p:cNvSpPr>
          <p:nvPr>
            <p:ph idx="1"/>
          </p:nvPr>
        </p:nvSpPr>
        <p:spPr>
          <a:xfrm>
            <a:off x="312964" y="1515836"/>
            <a:ext cx="8333014" cy="4196443"/>
          </a:xfrm>
        </p:spPr>
        <p:txBody>
          <a:bodyPr vert="horz" wrap="square" lIns="90437" tIns="45219" rIns="90437" bIns="45219" anchor="t"/>
          <a:p>
            <a:pPr eaLnBrk="1" hangingPunct="1"/>
            <a:r>
              <a:rPr lang="en-US" altLang="zh-CN" b="1" dirty="0"/>
              <a:t>1. </a:t>
            </a:r>
            <a:r>
              <a:rPr lang="zh-CN" altLang="en-US" b="1" dirty="0"/>
              <a:t>打开数据库</a:t>
            </a:r>
            <a:endParaRPr lang="zh-CN" altLang="en-US" b="1" dirty="0"/>
          </a:p>
          <a:p>
            <a:pPr marL="457200" lvl="2" indent="0" eaLnBrk="1" hangingPunct="1">
              <a:buNone/>
            </a:pPr>
            <a:r>
              <a:rPr lang="en-US" altLang="zh-CN" b="1" dirty="0"/>
              <a:t>int sqlite3_open(</a:t>
            </a:r>
            <a:endParaRPr lang="en-US" altLang="zh-CN" b="1" dirty="0"/>
          </a:p>
          <a:p>
            <a:pPr marL="457200" lvl="2" indent="0" eaLnBrk="1" hangingPunct="1">
              <a:buNone/>
            </a:pPr>
            <a:r>
              <a:rPr lang="en-US" altLang="zh-CN" b="1" dirty="0"/>
              <a:t>const char *filename, </a:t>
            </a:r>
            <a:r>
              <a:rPr lang="en-US" altLang="zh-CN" b="1" dirty="0">
                <a:solidFill>
                  <a:srgbClr val="FF0000"/>
                </a:solidFill>
              </a:rPr>
              <a:t>/* </a:t>
            </a:r>
            <a:r>
              <a:rPr lang="zh-CN" altLang="en-US" b="1" dirty="0">
                <a:solidFill>
                  <a:srgbClr val="FF0000"/>
                </a:solidFill>
              </a:rPr>
              <a:t>数据库的名字 *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endParaRPr lang="en-US" altLang="zh-CN" b="1" dirty="0">
              <a:solidFill>
                <a:srgbClr val="FF0000"/>
              </a:solidFill>
            </a:endParaRPr>
          </a:p>
          <a:p>
            <a:pPr marL="457200" lvl="2" indent="0" eaLnBrk="1" hangingPunct="1">
              <a:buNone/>
            </a:pPr>
            <a:r>
              <a:rPr lang="en-US" altLang="zh-CN" b="1" dirty="0"/>
              <a:t>sqlite3 **ppDb  	 </a:t>
            </a:r>
            <a:r>
              <a:rPr lang="en-US" altLang="zh-CN" b="1" dirty="0">
                <a:solidFill>
                  <a:srgbClr val="FF0000"/>
                </a:solidFill>
              </a:rPr>
              <a:t>/* </a:t>
            </a:r>
            <a:r>
              <a:rPr lang="zh-CN" altLang="en-US" b="1" dirty="0">
                <a:solidFill>
                  <a:srgbClr val="FF0000"/>
                </a:solidFill>
              </a:rPr>
              <a:t>输出参数：</a:t>
            </a:r>
            <a:r>
              <a:rPr lang="en-US" altLang="zh-CN" b="1" dirty="0">
                <a:solidFill>
                  <a:srgbClr val="FF0000"/>
                </a:solidFill>
              </a:rPr>
              <a:t>SQLite</a:t>
            </a:r>
            <a:r>
              <a:rPr lang="zh-CN" altLang="en-US" b="1" dirty="0">
                <a:solidFill>
                  <a:srgbClr val="FF0000"/>
                </a:solidFill>
              </a:rPr>
              <a:t>数据库句柄 *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endParaRPr lang="en-US" altLang="zh-CN" b="1" dirty="0">
              <a:solidFill>
                <a:srgbClr val="FF0000"/>
              </a:solidFill>
            </a:endParaRPr>
          </a:p>
          <a:p>
            <a:pPr marL="457200" lvl="2" indent="0" eaLnBrk="1" hangingPunct="1">
              <a:buNone/>
            </a:pPr>
            <a:r>
              <a:rPr lang="en-US" altLang="zh-CN" b="1" dirty="0"/>
              <a:t>);</a:t>
            </a:r>
            <a:endParaRPr lang="en-US" altLang="zh-CN" b="1" dirty="0"/>
          </a:p>
          <a:p>
            <a:pPr eaLnBrk="1" hangingPunct="1"/>
            <a:endParaRPr lang="en-US" altLang="zh-CN" b="1" dirty="0"/>
          </a:p>
          <a:p>
            <a:pPr eaLnBrk="1" hangingPunct="1"/>
            <a:r>
              <a:rPr lang="en-US" altLang="zh-CN" b="1" dirty="0"/>
              <a:t>2. </a:t>
            </a:r>
            <a:r>
              <a:rPr lang="zh-CN" altLang="en-US" b="1" dirty="0"/>
              <a:t>关闭数据库</a:t>
            </a:r>
            <a:endParaRPr lang="zh-CN" altLang="en-US" b="1" dirty="0"/>
          </a:p>
          <a:p>
            <a:pPr lvl="1" eaLnBrk="1" hangingPunct="1"/>
            <a:r>
              <a:rPr lang="en-US" altLang="zh-CN" b="1" dirty="0"/>
              <a:t>int sqlite3_close(sqlite3 *db);</a:t>
            </a:r>
            <a:endParaRPr lang="en-US" altLang="zh-CN" b="1" dirty="0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3.7嵌入式数据库</a:t>
            </a:r>
            <a:endParaRPr lang="zh-CN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687161" y="6248400"/>
            <a:ext cx="1903639" cy="457200"/>
          </a:xfrm>
        </p:spPr>
        <p:txBody>
          <a:bodyPr lIns="90437" tIns="45219" rIns="90437" bIns="45219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5pPr>
          </a:lstStyle>
          <a:p>
            <a:pPr lvl="0" algn="l" defTabSz="1056005"/>
            <a:fld id="{BB962C8B-B14F-4D97-AF65-F5344CB8AC3E}" type="datetime1">
              <a:rPr lang="zh-CN" altLang="en-US" sz="1370" b="0" dirty="0">
                <a:latin typeface="Times" pitchFamily="18" charset="0"/>
                <a:ea typeface="宋体" panose="02010600030101010101" pitchFamily="2" charset="-122"/>
              </a:rPr>
            </a:fld>
            <a:endParaRPr lang="zh-CN" altLang="en-US" sz="1370" b="0" dirty="0">
              <a:latin typeface="Times" pitchFamily="18" charset="0"/>
              <a:ea typeface="宋体" panose="02010600030101010101" pitchFamily="2" charset="-122"/>
            </a:endParaRPr>
          </a:p>
        </p:txBody>
      </p:sp>
      <p:sp>
        <p:nvSpPr>
          <p:cNvPr id="24579" name="Rectangle 2"/>
          <p:cNvSpPr>
            <a:spLocks noGrp="1"/>
          </p:cNvSpPr>
          <p:nvPr>
            <p:ph type="title"/>
          </p:nvPr>
        </p:nvSpPr>
        <p:spPr>
          <a:xfrm>
            <a:off x="547915" y="815703"/>
            <a:ext cx="5555796" cy="658586"/>
          </a:xfrm>
        </p:spPr>
        <p:txBody>
          <a:bodyPr vert="horz" wrap="square" lIns="90437" tIns="45219" rIns="90437" bIns="45219" anchor="ctr"/>
          <a:p>
            <a:pPr eaLnBrk="1" hangingPunct="1"/>
            <a:r>
              <a:rPr lang="en-US" altLang="zh-CN" sz="3515" b="1" dirty="0"/>
              <a:t>SQLite3</a:t>
            </a:r>
            <a:r>
              <a:rPr lang="zh-CN" altLang="en-US" sz="3515" b="1" dirty="0"/>
              <a:t>的</a:t>
            </a:r>
            <a:r>
              <a:rPr lang="en-US" altLang="zh-CN" sz="3515" b="1" dirty="0"/>
              <a:t>API</a:t>
            </a:r>
            <a:r>
              <a:rPr lang="zh-CN" altLang="en-US" sz="3515" b="1" dirty="0"/>
              <a:t>函数</a:t>
            </a:r>
            <a:endParaRPr lang="zh-CN" altLang="en-US" sz="3515" b="1" dirty="0"/>
          </a:p>
        </p:txBody>
      </p:sp>
      <p:sp>
        <p:nvSpPr>
          <p:cNvPr id="24580" name="Rectangle 3"/>
          <p:cNvSpPr>
            <a:spLocks noGrp="1"/>
          </p:cNvSpPr>
          <p:nvPr>
            <p:ph idx="1"/>
          </p:nvPr>
        </p:nvSpPr>
        <p:spPr>
          <a:xfrm>
            <a:off x="312964" y="1392011"/>
            <a:ext cx="8333014" cy="4690382"/>
          </a:xfrm>
        </p:spPr>
        <p:txBody>
          <a:bodyPr vert="horz" wrap="square" lIns="90437" tIns="45219" rIns="90437" bIns="45219" anchor="t"/>
          <a:p>
            <a:pPr eaLnBrk="1" hangingPunct="1"/>
            <a:r>
              <a:rPr lang="en-US" altLang="zh-CN" b="1" dirty="0"/>
              <a:t>3. </a:t>
            </a:r>
            <a:r>
              <a:rPr lang="zh-CN" altLang="en-US" b="1" dirty="0"/>
              <a:t>执行函数</a:t>
            </a:r>
            <a:endParaRPr lang="zh-CN" altLang="en-US" b="1" dirty="0"/>
          </a:p>
          <a:p>
            <a:pPr marL="457200" lvl="2" indent="0" eaLnBrk="1" hangingPunct="1">
              <a:buNone/>
            </a:pPr>
            <a:r>
              <a:rPr lang="en-US" altLang="zh-CN" b="1" dirty="0"/>
              <a:t>int sqlite3_exec(</a:t>
            </a:r>
            <a:endParaRPr lang="en-US" altLang="zh-CN" b="1" dirty="0"/>
          </a:p>
          <a:p>
            <a:pPr marL="457200" lvl="2" indent="0" eaLnBrk="1" hangingPunct="1">
              <a:buNone/>
            </a:pPr>
            <a:r>
              <a:rPr lang="en-US" altLang="zh-CN" b="1" dirty="0"/>
              <a:t>sqlite3*, 		</a:t>
            </a:r>
            <a:r>
              <a:rPr lang="en-US" altLang="zh-CN" b="1" dirty="0">
                <a:solidFill>
                  <a:srgbClr val="FF0000"/>
                </a:solidFill>
              </a:rPr>
              <a:t>/* </a:t>
            </a:r>
            <a:r>
              <a:rPr lang="zh-CN" altLang="en-US" b="1" dirty="0">
                <a:solidFill>
                  <a:srgbClr val="FF0000"/>
                </a:solidFill>
              </a:rPr>
              <a:t>打开的数据库的名字 *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endParaRPr lang="en-US" altLang="zh-CN" b="1" dirty="0">
              <a:solidFill>
                <a:srgbClr val="FF0000"/>
              </a:solidFill>
            </a:endParaRPr>
          </a:p>
          <a:p>
            <a:pPr marL="457200" lvl="2" indent="0" eaLnBrk="1" hangingPunct="1">
              <a:buNone/>
            </a:pPr>
            <a:r>
              <a:rPr lang="en-US" altLang="zh-CN" b="1" dirty="0"/>
              <a:t>const char *sql,        </a:t>
            </a:r>
            <a:r>
              <a:rPr lang="en-US" altLang="zh-CN" b="1" dirty="0">
                <a:solidFill>
                  <a:srgbClr val="FF0000"/>
                </a:solidFill>
              </a:rPr>
              <a:t>/* </a:t>
            </a:r>
            <a:r>
              <a:rPr lang="zh-CN" altLang="en-US" b="1" dirty="0">
                <a:solidFill>
                  <a:srgbClr val="FF0000"/>
                </a:solidFill>
              </a:rPr>
              <a:t>要执行的</a:t>
            </a:r>
            <a:r>
              <a:rPr lang="en-US" altLang="zh-CN" b="1" dirty="0">
                <a:solidFill>
                  <a:srgbClr val="FF0000"/>
                </a:solidFill>
              </a:rPr>
              <a:t>SQL</a:t>
            </a:r>
            <a:r>
              <a:rPr lang="zh-CN" altLang="en-US" b="1" dirty="0">
                <a:solidFill>
                  <a:srgbClr val="FF0000"/>
                </a:solidFill>
              </a:rPr>
              <a:t>语句 *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endParaRPr lang="en-US" altLang="zh-CN" b="1" dirty="0">
              <a:solidFill>
                <a:srgbClr val="FF0000"/>
              </a:solidFill>
            </a:endParaRPr>
          </a:p>
          <a:p>
            <a:pPr marL="457200" lvl="2" indent="0" eaLnBrk="1" hangingPunct="1">
              <a:buNone/>
            </a:pPr>
            <a:r>
              <a:rPr lang="en-US" altLang="zh-CN" b="1" dirty="0"/>
              <a:t>sqlite_callback,        </a:t>
            </a:r>
            <a:r>
              <a:rPr lang="en-US" altLang="zh-CN" b="1" dirty="0">
                <a:solidFill>
                  <a:srgbClr val="FF0000"/>
                </a:solidFill>
              </a:rPr>
              <a:t>/* </a:t>
            </a:r>
            <a:r>
              <a:rPr lang="zh-CN" altLang="en-US" b="1" dirty="0">
                <a:solidFill>
                  <a:srgbClr val="FF0000"/>
                </a:solidFill>
              </a:rPr>
              <a:t>回调函数 *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endParaRPr lang="en-US" altLang="zh-CN" b="1" dirty="0">
              <a:solidFill>
                <a:srgbClr val="FF0000"/>
              </a:solidFill>
            </a:endParaRPr>
          </a:p>
          <a:p>
            <a:pPr marL="457200" lvl="2" indent="0" eaLnBrk="1" hangingPunct="1">
              <a:buNone/>
            </a:pPr>
            <a:r>
              <a:rPr lang="en-US" altLang="zh-CN" b="1" dirty="0"/>
              <a:t>void *, 		          </a:t>
            </a:r>
            <a:r>
              <a:rPr lang="en-US" altLang="zh-CN" b="1" dirty="0">
                <a:solidFill>
                  <a:srgbClr val="FF0000"/>
                </a:solidFill>
              </a:rPr>
              <a:t>/* </a:t>
            </a:r>
            <a:r>
              <a:rPr lang="zh-CN" altLang="en-US" b="1" dirty="0">
                <a:solidFill>
                  <a:srgbClr val="FF0000"/>
                </a:solidFill>
              </a:rPr>
              <a:t>回调函数的参数 *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endParaRPr lang="en-US" altLang="zh-CN" b="1" dirty="0">
              <a:solidFill>
                <a:srgbClr val="FF0000"/>
              </a:solidFill>
            </a:endParaRPr>
          </a:p>
          <a:p>
            <a:pPr marL="457200" lvl="2" indent="0" eaLnBrk="1" hangingPunct="1">
              <a:buNone/>
            </a:pPr>
            <a:r>
              <a:rPr lang="en-US" altLang="zh-CN" b="1" dirty="0"/>
              <a:t>char **errmsg           </a:t>
            </a:r>
            <a:r>
              <a:rPr lang="en-US" altLang="zh-CN" b="1" dirty="0">
                <a:solidFill>
                  <a:srgbClr val="FF0000"/>
                </a:solidFill>
              </a:rPr>
              <a:t>/* </a:t>
            </a:r>
            <a:r>
              <a:rPr lang="zh-CN" altLang="en-US" b="1" dirty="0">
                <a:solidFill>
                  <a:srgbClr val="FF0000"/>
                </a:solidFill>
              </a:rPr>
              <a:t>错误信息 *</a:t>
            </a:r>
            <a:r>
              <a:rPr lang="en-US" altLang="zh-CN" b="1" dirty="0">
                <a:solidFill>
                  <a:srgbClr val="FF0000"/>
                </a:solidFill>
              </a:rPr>
              <a:t>/</a:t>
            </a:r>
            <a:endParaRPr lang="en-US" altLang="zh-CN" b="1" dirty="0">
              <a:solidFill>
                <a:srgbClr val="FF0000"/>
              </a:solidFill>
            </a:endParaRPr>
          </a:p>
          <a:p>
            <a:pPr marL="457200" lvl="2" indent="0" eaLnBrk="1" hangingPunct="1">
              <a:buNone/>
            </a:pPr>
            <a:r>
              <a:rPr lang="en-US" altLang="zh-CN" b="1" dirty="0"/>
              <a:t>);</a:t>
            </a:r>
            <a:endParaRPr lang="en-US" altLang="zh-CN" b="1" dirty="0"/>
          </a:p>
          <a:p>
            <a:pPr lvl="1" eaLnBrk="1" hangingPunct="1">
              <a:buNone/>
            </a:pPr>
            <a:endParaRPr lang="zh-CN" altLang="en-US" b="1" dirty="0"/>
          </a:p>
          <a:p>
            <a:pPr eaLnBrk="1" hangingPunct="1"/>
            <a:r>
              <a:rPr lang="en-US" altLang="zh-CN" b="1" dirty="0"/>
              <a:t>4. </a:t>
            </a:r>
            <a:r>
              <a:rPr lang="zh-CN" altLang="en-US" b="1" dirty="0"/>
              <a:t>释放内存函数</a:t>
            </a:r>
            <a:endParaRPr lang="zh-CN" altLang="en-US" b="1" dirty="0"/>
          </a:p>
          <a:p>
            <a:pPr lvl="1" eaLnBrk="1" hangingPunct="1"/>
            <a:r>
              <a:rPr lang="en-US" altLang="zh-CN" b="1" dirty="0"/>
              <a:t>void sqlite3_free(char *z);</a:t>
            </a:r>
            <a:endParaRPr lang="en-US" altLang="zh-CN" b="1" dirty="0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3.7嵌入式数据库</a:t>
            </a:r>
            <a:endParaRPr lang="zh-CN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687161" y="6248400"/>
            <a:ext cx="1903639" cy="457200"/>
          </a:xfrm>
        </p:spPr>
        <p:txBody>
          <a:bodyPr lIns="90437" tIns="45219" rIns="90437" bIns="45219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5pPr>
          </a:lstStyle>
          <a:p>
            <a:pPr lvl="0" algn="l" defTabSz="1056005"/>
            <a:fld id="{BB962C8B-B14F-4D97-AF65-F5344CB8AC3E}" type="datetime1">
              <a:rPr lang="zh-CN" altLang="en-US" sz="1370" b="0" dirty="0">
                <a:latin typeface="Times" pitchFamily="18" charset="0"/>
                <a:ea typeface="宋体" panose="02010600030101010101" pitchFamily="2" charset="-122"/>
              </a:rPr>
            </a:fld>
            <a:endParaRPr lang="zh-CN" altLang="en-US" sz="1370" b="0" dirty="0">
              <a:latin typeface="Times" pitchFamily="18" charset="0"/>
              <a:ea typeface="宋体" panose="02010600030101010101" pitchFamily="2" charset="-122"/>
            </a:endParaRPr>
          </a:p>
        </p:txBody>
      </p:sp>
      <p:sp>
        <p:nvSpPr>
          <p:cNvPr id="25603" name="Rectangle 2"/>
          <p:cNvSpPr>
            <a:spLocks noGrp="1"/>
          </p:cNvSpPr>
          <p:nvPr>
            <p:ph type="title"/>
          </p:nvPr>
        </p:nvSpPr>
        <p:spPr>
          <a:xfrm>
            <a:off x="592365" y="759188"/>
            <a:ext cx="5555796" cy="658586"/>
          </a:xfrm>
        </p:spPr>
        <p:txBody>
          <a:bodyPr vert="horz" wrap="square" lIns="90437" tIns="45219" rIns="90437" bIns="45219" anchor="ctr"/>
          <a:p>
            <a:pPr eaLnBrk="1" hangingPunct="1"/>
            <a:r>
              <a:rPr lang="en-US" altLang="zh-CN" sz="2800" b="1" dirty="0"/>
              <a:t>SQLite3</a:t>
            </a:r>
            <a:r>
              <a:rPr lang="zh-CN" altLang="en-US" sz="3515" b="1" dirty="0"/>
              <a:t>的</a:t>
            </a:r>
            <a:r>
              <a:rPr lang="en-US" altLang="zh-CN" sz="3515" b="1" dirty="0"/>
              <a:t>API</a:t>
            </a:r>
            <a:r>
              <a:rPr lang="zh-CN" altLang="en-US" sz="3515" b="1" dirty="0"/>
              <a:t>函数</a:t>
            </a:r>
            <a:endParaRPr lang="zh-CN" altLang="en-US" sz="3515" b="1" dirty="0"/>
          </a:p>
        </p:txBody>
      </p:sp>
      <p:sp>
        <p:nvSpPr>
          <p:cNvPr id="25604" name="Rectangle 3"/>
          <p:cNvSpPr>
            <a:spLocks noGrp="1"/>
          </p:cNvSpPr>
          <p:nvPr>
            <p:ph idx="1"/>
          </p:nvPr>
        </p:nvSpPr>
        <p:spPr>
          <a:xfrm>
            <a:off x="312964" y="1330779"/>
            <a:ext cx="8333014" cy="4381500"/>
          </a:xfrm>
        </p:spPr>
        <p:txBody>
          <a:bodyPr vert="horz" wrap="square" lIns="90437" tIns="45219" rIns="90437" bIns="45219" anchor="t"/>
          <a:p>
            <a:pPr eaLnBrk="1" hangingPunct="1">
              <a:lnSpc>
                <a:spcPct val="90000"/>
              </a:lnSpc>
            </a:pPr>
            <a:r>
              <a:rPr lang="en-US" altLang="zh-CN" sz="2400" b="1" dirty="0"/>
              <a:t>5. </a:t>
            </a:r>
            <a:r>
              <a:rPr lang="zh-CN" altLang="en-US" sz="2400" b="1" dirty="0"/>
              <a:t>显示错误信息</a:t>
            </a:r>
            <a:endParaRPr lang="zh-CN" altLang="en-US" sz="2400" b="1" dirty="0"/>
          </a:p>
          <a:p>
            <a:pPr lvl="1" eaLnBrk="1" hangingPunct="1">
              <a:lnSpc>
                <a:spcPct val="90000"/>
              </a:lnSpc>
            </a:pPr>
            <a:r>
              <a:rPr lang="en-US" altLang="zh-CN" sz="2400" b="1" dirty="0"/>
              <a:t>const char *sqlite3_errmsg(sqlite3*);</a:t>
            </a:r>
            <a:endParaRPr lang="en-US" altLang="zh-CN" sz="2400" b="1" dirty="0"/>
          </a:p>
          <a:p>
            <a:pPr lvl="1" eaLnBrk="1" hangingPunct="1">
              <a:lnSpc>
                <a:spcPct val="90000"/>
              </a:lnSpc>
            </a:pPr>
            <a:endParaRPr lang="en-US" altLang="zh-CN" sz="2400" b="1" dirty="0"/>
          </a:p>
          <a:p>
            <a:pPr eaLnBrk="1" hangingPunct="1">
              <a:lnSpc>
                <a:spcPct val="90000"/>
              </a:lnSpc>
            </a:pPr>
            <a:r>
              <a:rPr lang="en-US" altLang="zh-CN" sz="2400" b="1" dirty="0"/>
              <a:t>6. </a:t>
            </a:r>
            <a:r>
              <a:rPr lang="zh-CN" altLang="en-US" sz="2400" b="1" dirty="0"/>
              <a:t>获取结果集</a:t>
            </a:r>
            <a:endParaRPr lang="zh-CN" altLang="en-US" sz="2400" b="1" dirty="0"/>
          </a:p>
          <a:p>
            <a:pPr marL="457200" lvl="2" indent="0" eaLnBrk="1" hangingPunct="1">
              <a:lnSpc>
                <a:spcPct val="90000"/>
              </a:lnSpc>
              <a:buNone/>
            </a:pPr>
            <a:r>
              <a:rPr lang="en-US" altLang="zh-CN" sz="2030" b="1" dirty="0"/>
              <a:t>int sqlite3_get_table(</a:t>
            </a:r>
            <a:endParaRPr lang="en-US" altLang="zh-CN" sz="2030" b="1" dirty="0"/>
          </a:p>
          <a:p>
            <a:pPr marL="457200" lvl="2" indent="0" eaLnBrk="1" hangingPunct="1">
              <a:lnSpc>
                <a:spcPct val="90000"/>
              </a:lnSpc>
              <a:buNone/>
            </a:pPr>
            <a:r>
              <a:rPr lang="en-US" altLang="zh-CN" sz="2030" b="1" dirty="0"/>
              <a:t>sqlite3*, 	         </a:t>
            </a:r>
            <a:r>
              <a:rPr lang="en-US" altLang="zh-CN" sz="2030" b="1" dirty="0">
                <a:solidFill>
                  <a:srgbClr val="FF0000"/>
                </a:solidFill>
              </a:rPr>
              <a:t>/* </a:t>
            </a:r>
            <a:r>
              <a:rPr lang="zh-CN" altLang="en-US" sz="2030" b="1" dirty="0">
                <a:solidFill>
                  <a:srgbClr val="FF0000"/>
                </a:solidFill>
              </a:rPr>
              <a:t>打开的数据库的名字 *</a:t>
            </a:r>
            <a:r>
              <a:rPr lang="en-US" altLang="zh-CN" sz="2030" b="1" dirty="0">
                <a:solidFill>
                  <a:srgbClr val="FF0000"/>
                </a:solidFill>
              </a:rPr>
              <a:t>/</a:t>
            </a:r>
            <a:endParaRPr lang="en-US" altLang="zh-CN" sz="2030" b="1" dirty="0">
              <a:solidFill>
                <a:srgbClr val="FF0000"/>
              </a:solidFill>
            </a:endParaRPr>
          </a:p>
          <a:p>
            <a:pPr marL="457200" lvl="2" indent="0" eaLnBrk="1" hangingPunct="1">
              <a:lnSpc>
                <a:spcPct val="90000"/>
              </a:lnSpc>
              <a:buNone/>
            </a:pPr>
            <a:r>
              <a:rPr lang="en-US" altLang="zh-CN" sz="2030" b="1" dirty="0"/>
              <a:t>const char *sql,     </a:t>
            </a:r>
            <a:r>
              <a:rPr lang="en-US" altLang="zh-CN" sz="2030" b="1" dirty="0">
                <a:solidFill>
                  <a:srgbClr val="FF0000"/>
                </a:solidFill>
              </a:rPr>
              <a:t>/* </a:t>
            </a:r>
            <a:r>
              <a:rPr lang="zh-CN" altLang="en-US" sz="2030" b="1" dirty="0">
                <a:solidFill>
                  <a:srgbClr val="FF0000"/>
                </a:solidFill>
              </a:rPr>
              <a:t>要执行的</a:t>
            </a:r>
            <a:r>
              <a:rPr lang="en-US" altLang="zh-CN" sz="2030" b="1" dirty="0">
                <a:solidFill>
                  <a:srgbClr val="FF0000"/>
                </a:solidFill>
              </a:rPr>
              <a:t>SQL</a:t>
            </a:r>
            <a:r>
              <a:rPr lang="zh-CN" altLang="en-US" sz="2030" b="1" dirty="0">
                <a:solidFill>
                  <a:srgbClr val="FF0000"/>
                </a:solidFill>
              </a:rPr>
              <a:t>语句 *</a:t>
            </a:r>
            <a:r>
              <a:rPr lang="en-US" altLang="zh-CN" sz="2030" b="1" dirty="0">
                <a:solidFill>
                  <a:srgbClr val="FF0000"/>
                </a:solidFill>
              </a:rPr>
              <a:t>/</a:t>
            </a:r>
            <a:endParaRPr lang="en-US" altLang="zh-CN" sz="2030" b="1" dirty="0">
              <a:solidFill>
                <a:srgbClr val="FF0000"/>
              </a:solidFill>
            </a:endParaRPr>
          </a:p>
          <a:p>
            <a:pPr marL="457200" lvl="2" indent="0" eaLnBrk="1" hangingPunct="1">
              <a:lnSpc>
                <a:spcPct val="90000"/>
              </a:lnSpc>
              <a:buNone/>
            </a:pPr>
            <a:r>
              <a:rPr lang="en-US" altLang="zh-CN" sz="2030" b="1" dirty="0"/>
              <a:t>char ***resultp,      </a:t>
            </a:r>
            <a:r>
              <a:rPr lang="en-US" altLang="zh-CN" sz="2030" b="1" dirty="0">
                <a:solidFill>
                  <a:srgbClr val="FF0000"/>
                </a:solidFill>
              </a:rPr>
              <a:t>/* </a:t>
            </a:r>
            <a:r>
              <a:rPr lang="zh-CN" altLang="en-US" sz="2030" b="1" dirty="0">
                <a:solidFill>
                  <a:srgbClr val="FF0000"/>
                </a:solidFill>
              </a:rPr>
              <a:t>结果集 *</a:t>
            </a:r>
            <a:r>
              <a:rPr lang="en-US" altLang="zh-CN" sz="2030" b="1" dirty="0">
                <a:solidFill>
                  <a:srgbClr val="FF0000"/>
                </a:solidFill>
              </a:rPr>
              <a:t>/</a:t>
            </a:r>
            <a:endParaRPr lang="en-US" altLang="zh-CN" sz="2030" b="1" dirty="0">
              <a:solidFill>
                <a:srgbClr val="FF0000"/>
              </a:solidFill>
            </a:endParaRPr>
          </a:p>
          <a:p>
            <a:pPr marL="457200" lvl="2" indent="0" eaLnBrk="1" hangingPunct="1">
              <a:lnSpc>
                <a:spcPct val="90000"/>
              </a:lnSpc>
              <a:buNone/>
            </a:pPr>
            <a:r>
              <a:rPr lang="en-US" altLang="zh-CN" sz="2030" b="1" dirty="0"/>
              <a:t>int *nrow,               </a:t>
            </a:r>
            <a:r>
              <a:rPr lang="en-US" altLang="zh-CN" sz="2030" b="1" dirty="0">
                <a:solidFill>
                  <a:srgbClr val="FF0000"/>
                </a:solidFill>
              </a:rPr>
              <a:t>/* </a:t>
            </a:r>
            <a:r>
              <a:rPr lang="zh-CN" altLang="en-US" sz="2030" b="1" dirty="0">
                <a:solidFill>
                  <a:srgbClr val="FF0000"/>
                </a:solidFill>
              </a:rPr>
              <a:t>结果集的行数 *</a:t>
            </a:r>
            <a:r>
              <a:rPr lang="en-US" altLang="zh-CN" sz="2030" b="1" dirty="0">
                <a:solidFill>
                  <a:srgbClr val="FF0000"/>
                </a:solidFill>
              </a:rPr>
              <a:t>/</a:t>
            </a:r>
            <a:endParaRPr lang="en-US" altLang="zh-CN" sz="2030" b="1" dirty="0">
              <a:solidFill>
                <a:srgbClr val="FF0000"/>
              </a:solidFill>
            </a:endParaRPr>
          </a:p>
          <a:p>
            <a:pPr marL="457200" lvl="2" indent="0" eaLnBrk="1" hangingPunct="1">
              <a:lnSpc>
                <a:spcPct val="90000"/>
              </a:lnSpc>
              <a:buNone/>
            </a:pPr>
            <a:r>
              <a:rPr lang="en-US" altLang="zh-CN" sz="2030" b="1" dirty="0"/>
              <a:t>int *ncolumn,         </a:t>
            </a:r>
            <a:r>
              <a:rPr lang="en-US" altLang="zh-CN" sz="2030" b="1" dirty="0">
                <a:solidFill>
                  <a:srgbClr val="FF0000"/>
                </a:solidFill>
              </a:rPr>
              <a:t>/* </a:t>
            </a:r>
            <a:r>
              <a:rPr lang="zh-CN" altLang="en-US" sz="2030" b="1" dirty="0">
                <a:solidFill>
                  <a:srgbClr val="FF0000"/>
                </a:solidFill>
              </a:rPr>
              <a:t>结果集的列数 *</a:t>
            </a:r>
            <a:r>
              <a:rPr lang="en-US" altLang="zh-CN" sz="2030" b="1" dirty="0">
                <a:solidFill>
                  <a:srgbClr val="FF0000"/>
                </a:solidFill>
              </a:rPr>
              <a:t>/</a:t>
            </a:r>
            <a:endParaRPr lang="en-US" altLang="zh-CN" sz="2030" b="1" dirty="0">
              <a:solidFill>
                <a:srgbClr val="FF0000"/>
              </a:solidFill>
            </a:endParaRPr>
          </a:p>
          <a:p>
            <a:pPr marL="457200" lvl="2" indent="0" eaLnBrk="1" hangingPunct="1">
              <a:lnSpc>
                <a:spcPct val="90000"/>
              </a:lnSpc>
              <a:buNone/>
            </a:pPr>
            <a:r>
              <a:rPr lang="en-US" altLang="zh-CN" sz="2030" b="1" dirty="0"/>
              <a:t>char **errmsg        </a:t>
            </a:r>
            <a:r>
              <a:rPr lang="en-US" altLang="zh-CN" sz="2030" b="1" dirty="0">
                <a:solidFill>
                  <a:srgbClr val="FF0000"/>
                </a:solidFill>
              </a:rPr>
              <a:t>/* </a:t>
            </a:r>
            <a:r>
              <a:rPr lang="zh-CN" altLang="en-US" sz="2030" b="1" dirty="0">
                <a:solidFill>
                  <a:srgbClr val="FF0000"/>
                </a:solidFill>
              </a:rPr>
              <a:t>错误信息 *</a:t>
            </a:r>
            <a:r>
              <a:rPr lang="en-US" altLang="zh-CN" sz="2030" b="1" dirty="0">
                <a:solidFill>
                  <a:srgbClr val="FF0000"/>
                </a:solidFill>
              </a:rPr>
              <a:t>/</a:t>
            </a:r>
            <a:endParaRPr lang="en-US" altLang="zh-CN" sz="2030" b="1" dirty="0">
              <a:solidFill>
                <a:srgbClr val="FF0000"/>
              </a:solidFill>
            </a:endParaRPr>
          </a:p>
          <a:p>
            <a:pPr marL="457200" lvl="2" indent="0" eaLnBrk="1" hangingPunct="1">
              <a:lnSpc>
                <a:spcPct val="90000"/>
              </a:lnSpc>
              <a:buNone/>
            </a:pPr>
            <a:r>
              <a:rPr lang="en-US" altLang="zh-CN" sz="2030" b="1" dirty="0"/>
              <a:t>);</a:t>
            </a:r>
            <a:endParaRPr lang="zh-CN" altLang="en-US" sz="2030" b="1" dirty="0"/>
          </a:p>
          <a:p>
            <a:pPr eaLnBrk="1" hangingPunct="1">
              <a:lnSpc>
                <a:spcPct val="90000"/>
              </a:lnSpc>
              <a:buNone/>
            </a:pPr>
            <a:endParaRPr lang="zh-CN" altLang="en-US" sz="2400" b="1" dirty="0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3.7嵌入式数据库</a:t>
            </a:r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687161" y="6248400"/>
            <a:ext cx="1903639" cy="457200"/>
          </a:xfrm>
        </p:spPr>
        <p:txBody>
          <a:bodyPr lIns="90437" tIns="45219" rIns="90437" bIns="45219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5pPr>
          </a:lstStyle>
          <a:p>
            <a:pPr lvl="0" algn="l" defTabSz="1056005"/>
            <a:fld id="{BB962C8B-B14F-4D97-AF65-F5344CB8AC3E}" type="datetime1">
              <a:rPr lang="zh-CN" altLang="en-US" sz="1370" b="0" dirty="0">
                <a:latin typeface="Times" pitchFamily="18" charset="0"/>
                <a:ea typeface="宋体" panose="02010600030101010101" pitchFamily="2" charset="-122"/>
              </a:rPr>
            </a:fld>
            <a:endParaRPr lang="zh-CN" altLang="en-US" sz="1370" b="0" dirty="0">
              <a:latin typeface="Times" pitchFamily="18" charset="0"/>
              <a:ea typeface="宋体" panose="02010600030101010101" pitchFamily="2" charset="-122"/>
            </a:endParaRPr>
          </a:p>
        </p:txBody>
      </p:sp>
      <p:sp>
        <p:nvSpPr>
          <p:cNvPr id="26627" name="Rectangle 2"/>
          <p:cNvSpPr>
            <a:spLocks noGrp="1"/>
          </p:cNvSpPr>
          <p:nvPr>
            <p:ph type="title"/>
          </p:nvPr>
        </p:nvSpPr>
        <p:spPr>
          <a:xfrm>
            <a:off x="456475" y="903968"/>
            <a:ext cx="5555796" cy="658586"/>
          </a:xfrm>
        </p:spPr>
        <p:txBody>
          <a:bodyPr vert="horz" wrap="square" lIns="90437" tIns="45219" rIns="90437" bIns="45219" anchor="ctr"/>
          <a:p>
            <a:pPr eaLnBrk="1" hangingPunct="1"/>
            <a:r>
              <a:rPr lang="en-US" altLang="zh-CN" sz="3515" b="1" dirty="0"/>
              <a:t>SQLite3</a:t>
            </a:r>
            <a:r>
              <a:rPr lang="zh-CN" altLang="en-US" sz="3515" b="1" dirty="0"/>
              <a:t>的</a:t>
            </a:r>
            <a:r>
              <a:rPr lang="en-US" altLang="zh-CN" sz="3515" b="1" dirty="0"/>
              <a:t>API</a:t>
            </a:r>
            <a:r>
              <a:rPr lang="zh-CN" altLang="en-US" sz="3515" b="1" dirty="0"/>
              <a:t>函数</a:t>
            </a:r>
            <a:endParaRPr lang="zh-CN" altLang="en-US" sz="3515" b="1" dirty="0"/>
          </a:p>
        </p:txBody>
      </p:sp>
      <p:sp>
        <p:nvSpPr>
          <p:cNvPr id="26628" name="Rectangle 3"/>
          <p:cNvSpPr>
            <a:spLocks noGrp="1"/>
          </p:cNvSpPr>
          <p:nvPr>
            <p:ph idx="1"/>
          </p:nvPr>
        </p:nvSpPr>
        <p:spPr>
          <a:xfrm>
            <a:off x="312964" y="1515836"/>
            <a:ext cx="8641897" cy="4196443"/>
          </a:xfrm>
        </p:spPr>
        <p:txBody>
          <a:bodyPr vert="horz" wrap="square" lIns="90437" tIns="45219" rIns="90437" bIns="45219" anchor="t"/>
          <a:p>
            <a:pPr eaLnBrk="1" hangingPunct="1"/>
            <a:r>
              <a:rPr lang="en-US" altLang="zh-CN" b="1" dirty="0"/>
              <a:t>7. </a:t>
            </a:r>
            <a:r>
              <a:rPr lang="zh-CN" altLang="en-US" b="1" dirty="0"/>
              <a:t>释放结果集</a:t>
            </a:r>
            <a:endParaRPr lang="zh-CN" altLang="en-US" b="1" dirty="0"/>
          </a:p>
          <a:p>
            <a:pPr lvl="1" eaLnBrk="1" hangingPunct="1"/>
            <a:r>
              <a:rPr lang="en-US" altLang="zh-CN" b="1" dirty="0"/>
              <a:t>void sqlite3_free_table(char **result);</a:t>
            </a:r>
            <a:endParaRPr lang="en-US" altLang="zh-CN" b="1" dirty="0"/>
          </a:p>
          <a:p>
            <a:pPr lvl="1" eaLnBrk="1" hangingPunct="1"/>
            <a:endParaRPr lang="en-US" altLang="zh-CN" b="1" dirty="0"/>
          </a:p>
          <a:p>
            <a:pPr eaLnBrk="1" hangingPunct="1"/>
            <a:r>
              <a:rPr lang="en-US" altLang="zh-CN" b="1" dirty="0"/>
              <a:t>8. </a:t>
            </a:r>
            <a:r>
              <a:rPr lang="zh-CN" altLang="en-US" b="1" dirty="0"/>
              <a:t>声明</a:t>
            </a:r>
            <a:r>
              <a:rPr lang="en-US" altLang="zh-CN" b="1" dirty="0"/>
              <a:t>SQL</a:t>
            </a:r>
            <a:r>
              <a:rPr lang="zh-CN" altLang="en-US" b="1" dirty="0"/>
              <a:t>语句</a:t>
            </a:r>
            <a:endParaRPr lang="zh-CN" altLang="en-US" b="1" dirty="0"/>
          </a:p>
          <a:p>
            <a:pPr lvl="1" eaLnBrk="1" hangingPunct="1"/>
            <a:r>
              <a:rPr lang="en-US" altLang="zh-CN" b="1" dirty="0"/>
              <a:t>int sqlite3_prepare(sqlite3*, const char*, int, sqlite3_stmt**, const char**);</a:t>
            </a:r>
            <a:endParaRPr lang="en-US" altLang="zh-CN" b="1" dirty="0"/>
          </a:p>
          <a:p>
            <a:pPr lvl="1" eaLnBrk="1" hangingPunct="1"/>
            <a:r>
              <a:rPr lang="zh-CN" altLang="en-US" b="1" dirty="0"/>
              <a:t>该接口把一条</a:t>
            </a:r>
            <a:r>
              <a:rPr lang="en-US" altLang="zh-CN" b="1" dirty="0"/>
              <a:t>SQL</a:t>
            </a:r>
            <a:r>
              <a:rPr lang="zh-CN" altLang="en-US" b="1" dirty="0"/>
              <a:t>语句编译成字节码留给后面的执行函数，使用该接口访问数据库是当前比较好的一种方法。</a:t>
            </a:r>
            <a:endParaRPr lang="en-US" altLang="zh-CN" b="1" dirty="0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3.7嵌入式数据库</a:t>
            </a:r>
            <a:endParaRPr lang="zh-CN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687161" y="6248400"/>
            <a:ext cx="1903639" cy="457200"/>
          </a:xfrm>
        </p:spPr>
        <p:txBody>
          <a:bodyPr lIns="90437" tIns="45219" rIns="90437" bIns="45219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5pPr>
          </a:lstStyle>
          <a:p>
            <a:pPr lvl="0" algn="l" defTabSz="1056005"/>
            <a:fld id="{BB962C8B-B14F-4D97-AF65-F5344CB8AC3E}" type="datetime1">
              <a:rPr lang="zh-CN" altLang="en-US" sz="1370" b="0" dirty="0">
                <a:latin typeface="Times" pitchFamily="18" charset="0"/>
                <a:ea typeface="宋体" panose="02010600030101010101" pitchFamily="2" charset="-122"/>
              </a:rPr>
            </a:fld>
            <a:endParaRPr lang="zh-CN" altLang="en-US" sz="1370" b="0" dirty="0">
              <a:latin typeface="Times" pitchFamily="18" charset="0"/>
              <a:ea typeface="宋体" panose="02010600030101010101" pitchFamily="2" charset="-122"/>
            </a:endParaRPr>
          </a:p>
        </p:txBody>
      </p:sp>
      <p:sp>
        <p:nvSpPr>
          <p:cNvPr id="27651" name="Rectangle 2"/>
          <p:cNvSpPr>
            <a:spLocks noGrp="1"/>
          </p:cNvSpPr>
          <p:nvPr>
            <p:ph type="title"/>
          </p:nvPr>
        </p:nvSpPr>
        <p:spPr>
          <a:xfrm>
            <a:off x="404405" y="959213"/>
            <a:ext cx="5555796" cy="658586"/>
          </a:xfrm>
        </p:spPr>
        <p:txBody>
          <a:bodyPr vert="horz" wrap="square" lIns="90437" tIns="45219" rIns="90437" bIns="45219" anchor="ctr"/>
          <a:p>
            <a:pPr eaLnBrk="1" hangingPunct="1"/>
            <a:r>
              <a:rPr lang="en-US" altLang="zh-CN" sz="3515" b="1" dirty="0"/>
              <a:t> SQLite3</a:t>
            </a:r>
            <a:r>
              <a:rPr lang="zh-CN" altLang="en-US" sz="3515" b="1" dirty="0"/>
              <a:t>的</a:t>
            </a:r>
            <a:r>
              <a:rPr lang="en-US" altLang="zh-CN" sz="3515" b="1" dirty="0"/>
              <a:t>API</a:t>
            </a:r>
            <a:r>
              <a:rPr lang="zh-CN" altLang="en-US" sz="3515" b="1" dirty="0"/>
              <a:t>函数</a:t>
            </a:r>
            <a:endParaRPr lang="zh-CN" altLang="en-US" sz="3515" b="1" dirty="0"/>
          </a:p>
        </p:txBody>
      </p:sp>
      <p:sp>
        <p:nvSpPr>
          <p:cNvPr id="27652" name="Rectangle 3"/>
          <p:cNvSpPr>
            <a:spLocks noGrp="1"/>
          </p:cNvSpPr>
          <p:nvPr>
            <p:ph idx="1"/>
          </p:nvPr>
        </p:nvSpPr>
        <p:spPr>
          <a:xfrm>
            <a:off x="312964" y="1515836"/>
            <a:ext cx="8333014" cy="4196443"/>
          </a:xfrm>
        </p:spPr>
        <p:txBody>
          <a:bodyPr vert="horz" wrap="square" lIns="90437" tIns="45219" rIns="90437" bIns="45219" anchor="t"/>
          <a:p>
            <a:pPr eaLnBrk="1" hangingPunct="1"/>
            <a:r>
              <a:rPr lang="en-US" altLang="zh-CN" b="1" dirty="0"/>
              <a:t>9. </a:t>
            </a:r>
            <a:r>
              <a:rPr lang="zh-CN" altLang="en-US" b="1" dirty="0"/>
              <a:t>销毁</a:t>
            </a:r>
            <a:r>
              <a:rPr lang="en-US" altLang="zh-CN" b="1" dirty="0"/>
              <a:t>SQL</a:t>
            </a:r>
            <a:r>
              <a:rPr lang="zh-CN" altLang="en-US" b="1" dirty="0"/>
              <a:t>声明</a:t>
            </a:r>
            <a:endParaRPr lang="zh-CN" altLang="en-US" b="1" dirty="0"/>
          </a:p>
          <a:p>
            <a:pPr lvl="1" eaLnBrk="1" hangingPunct="1"/>
            <a:r>
              <a:rPr lang="en-US" altLang="zh-CN" b="1" dirty="0"/>
              <a:t>int sqlite3_finalize(sqlite3_stmt*);</a:t>
            </a:r>
            <a:endParaRPr lang="en-US" altLang="zh-CN" b="1" dirty="0"/>
          </a:p>
          <a:p>
            <a:pPr lvl="1" eaLnBrk="1" hangingPunct="1"/>
            <a:r>
              <a:rPr lang="zh-CN" altLang="en-US" b="1" dirty="0"/>
              <a:t>该函数将销毁一个准备好的</a:t>
            </a:r>
            <a:r>
              <a:rPr lang="en-US" altLang="zh-CN" b="1" dirty="0"/>
              <a:t>SQL</a:t>
            </a:r>
            <a:r>
              <a:rPr lang="zh-CN" altLang="en-US" b="1" dirty="0"/>
              <a:t>声明。在数据库关闭之前，所有准备好的声明都必须被释放销毁。</a:t>
            </a:r>
            <a:endParaRPr lang="en-US" altLang="zh-CN" b="1" dirty="0"/>
          </a:p>
          <a:p>
            <a:pPr eaLnBrk="1" hangingPunct="1"/>
            <a:endParaRPr lang="en-US" altLang="zh-CN" b="1" dirty="0"/>
          </a:p>
          <a:p>
            <a:pPr eaLnBrk="1" hangingPunct="1"/>
            <a:r>
              <a:rPr lang="en-US" altLang="en-US" b="1" dirty="0"/>
              <a:t> </a:t>
            </a:r>
            <a:r>
              <a:rPr lang="en-US" altLang="zh-CN" b="1" dirty="0"/>
              <a:t>10. </a:t>
            </a:r>
            <a:r>
              <a:rPr lang="zh-CN" altLang="en-US" b="1" dirty="0"/>
              <a:t>重置</a:t>
            </a:r>
            <a:r>
              <a:rPr lang="en-US" altLang="zh-CN" b="1" dirty="0"/>
              <a:t>SQL</a:t>
            </a:r>
            <a:r>
              <a:rPr lang="zh-CN" altLang="en-US" b="1" dirty="0"/>
              <a:t>声明</a:t>
            </a:r>
            <a:endParaRPr lang="zh-CN" altLang="en-US" b="1" dirty="0"/>
          </a:p>
          <a:p>
            <a:pPr lvl="1" eaLnBrk="1" hangingPunct="1"/>
            <a:r>
              <a:rPr lang="en-US" altLang="zh-CN" b="1" dirty="0"/>
              <a:t>int sqlite3_reset(sqlite3_stmt*);</a:t>
            </a:r>
            <a:endParaRPr lang="en-US" altLang="zh-CN" b="1" dirty="0"/>
          </a:p>
          <a:p>
            <a:pPr lvl="1" eaLnBrk="1" hangingPunct="1"/>
            <a:r>
              <a:rPr lang="zh-CN" altLang="en-US" b="1" dirty="0"/>
              <a:t>函数用来重置一个</a:t>
            </a:r>
            <a:r>
              <a:rPr lang="en-US" altLang="zh-CN" b="1" dirty="0"/>
              <a:t>SQL</a:t>
            </a:r>
            <a:r>
              <a:rPr lang="zh-CN" altLang="en-US" b="1" dirty="0"/>
              <a:t>声明的状态，使得它可以被再次执行。</a:t>
            </a:r>
            <a:endParaRPr lang="zh-CN" altLang="en-US" b="1" dirty="0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3.7嵌入式数据库</a:t>
            </a:r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687161" y="6248400"/>
            <a:ext cx="1903639" cy="457200"/>
          </a:xfrm>
        </p:spPr>
        <p:txBody>
          <a:bodyPr lIns="90437" tIns="45219" rIns="90437" bIns="45219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5pPr>
          </a:lstStyle>
          <a:p>
            <a:pPr lvl="0" algn="l" defTabSz="1056005"/>
            <a:fld id="{BB962C8B-B14F-4D97-AF65-F5344CB8AC3E}" type="datetime1">
              <a:rPr lang="zh-CN" altLang="en-US" sz="1370" b="0" dirty="0">
                <a:latin typeface="Times" pitchFamily="18" charset="0"/>
                <a:ea typeface="宋体" panose="02010600030101010101" pitchFamily="2" charset="-122"/>
              </a:rPr>
            </a:fld>
            <a:endParaRPr lang="zh-CN" altLang="en-US" sz="1370" b="0" dirty="0">
              <a:latin typeface="Times" pitchFamily="18" charset="0"/>
              <a:ea typeface="宋体" panose="02010600030101010101" pitchFamily="2" charset="-122"/>
            </a:endParaRPr>
          </a:p>
        </p:txBody>
      </p:sp>
      <p:sp>
        <p:nvSpPr>
          <p:cNvPr id="28675" name="Rectangle 2"/>
          <p:cNvSpPr>
            <a:spLocks noGrp="1"/>
          </p:cNvSpPr>
          <p:nvPr>
            <p:ph type="title"/>
          </p:nvPr>
        </p:nvSpPr>
        <p:spPr>
          <a:xfrm>
            <a:off x="686980" y="821600"/>
            <a:ext cx="5555796" cy="595993"/>
          </a:xfrm>
        </p:spPr>
        <p:txBody>
          <a:bodyPr vert="horz" wrap="square" lIns="90437" tIns="45219" rIns="90437" bIns="45219" anchor="ctr"/>
          <a:p>
            <a:pPr eaLnBrk="1" hangingPunct="1"/>
            <a:r>
              <a:rPr lang="en-US" altLang="zh-CN" sz="2400" b="1" dirty="0"/>
              <a:t>SQLite3</a:t>
            </a:r>
            <a:r>
              <a:rPr lang="zh-CN" altLang="en-US" sz="2400" b="1" dirty="0"/>
              <a:t>的应用（实例）</a:t>
            </a:r>
            <a:endParaRPr lang="zh-CN" altLang="en-US" sz="2400" b="1" dirty="0"/>
          </a:p>
        </p:txBody>
      </p:sp>
      <p:sp>
        <p:nvSpPr>
          <p:cNvPr id="28676" name="Rectangle 3"/>
          <p:cNvSpPr>
            <a:spLocks noGrp="1"/>
          </p:cNvSpPr>
          <p:nvPr>
            <p:ph idx="1"/>
          </p:nvPr>
        </p:nvSpPr>
        <p:spPr>
          <a:xfrm>
            <a:off x="312964" y="1206954"/>
            <a:ext cx="8333014" cy="4814207"/>
          </a:xfrm>
        </p:spPr>
        <p:txBody>
          <a:bodyPr vert="horz" wrap="square" lIns="90437" tIns="45219" rIns="90437" bIns="45219" anchor="t"/>
          <a:p>
            <a:pPr marL="0" indent="0" eaLnBrk="1" hangingPunct="1">
              <a:buNone/>
            </a:pPr>
            <a:r>
              <a:rPr lang="en-US" altLang="zh-CN" sz="1715" b="1" dirty="0"/>
              <a:t>#include &lt;stdio.h&gt;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#include &lt;sqlite3.h&gt; 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int main( void )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{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	sqlite3 *db=NULL;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	char *zErrMsg = 0;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	int rc;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         //</a:t>
            </a:r>
            <a:r>
              <a:rPr lang="zh-CN" altLang="en-US" sz="1715" b="1" dirty="0"/>
              <a:t>打开指定的数据库文件</a:t>
            </a:r>
            <a:r>
              <a:rPr lang="en-US" altLang="zh-CN" sz="1715" b="1" dirty="0"/>
              <a:t>,</a:t>
            </a:r>
            <a:r>
              <a:rPr lang="zh-CN" altLang="en-US" sz="1715" b="1" dirty="0"/>
              <a:t>如果不存在将创建一个同名的数据库文件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	rc = sqlite3_open(“test.db", &amp;db); 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zh-CN" altLang="en-US" sz="1715" b="1" dirty="0"/>
              <a:t>	</a:t>
            </a:r>
            <a:r>
              <a:rPr lang="en-US" altLang="zh-CN" sz="1715" b="1" dirty="0"/>
              <a:t>if( rc ){</a:t>
            </a:r>
            <a:endParaRPr lang="en-US" altLang="zh-CN" sz="1715" b="1" dirty="0"/>
          </a:p>
          <a:p>
            <a:pPr marL="0" lvl="2" indent="0" eaLnBrk="1" hangingPunct="1">
              <a:buNone/>
            </a:pPr>
            <a:r>
              <a:rPr lang="en-US" altLang="zh-CN" sz="1715" b="1" dirty="0"/>
              <a:t>fprintf(stderr, "Can't open database: %s\n", sqlite3_errmsg(db));</a:t>
            </a:r>
            <a:endParaRPr lang="en-US" altLang="zh-CN" sz="1715" b="1" dirty="0"/>
          </a:p>
          <a:p>
            <a:pPr marL="0" lvl="2" indent="0" eaLnBrk="1" hangingPunct="1">
              <a:buNone/>
            </a:pPr>
            <a:r>
              <a:rPr lang="en-US" altLang="zh-CN" sz="1715" b="1" dirty="0"/>
              <a:t>sqlite3_close(db);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	return 1;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	}else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	printf("Opened a sqlite3 database named test.db successfully!\n");</a:t>
            </a:r>
            <a:endParaRPr lang="en-US" altLang="zh-CN" sz="1715" b="1" dirty="0"/>
          </a:p>
          <a:p>
            <a:pPr eaLnBrk="1" hangingPunct="1"/>
            <a:endParaRPr lang="zh-CN" altLang="en-US" sz="1715" b="1" dirty="0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3.7嵌入式数据库</a:t>
            </a:r>
            <a:endParaRPr lang="zh-CN" altLang="en-US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日期占位符 3"/>
          <p:cNvSpPr txBox="1">
            <a:spLocks noGrp="1"/>
          </p:cNvSpPr>
          <p:nvPr>
            <p:ph type="dt" sz="half" idx="10"/>
          </p:nvPr>
        </p:nvSpPr>
        <p:spPr>
          <a:xfrm>
            <a:off x="687161" y="6248400"/>
            <a:ext cx="1903639" cy="457200"/>
          </a:xfrm>
        </p:spPr>
        <p:txBody>
          <a:bodyPr lIns="90437" tIns="45219" rIns="90437" bIns="45219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600" b="1" i="0" u="none" kern="1200" baseline="0">
                <a:solidFill>
                  <a:schemeClr val="tx1"/>
                </a:solidFill>
                <a:latin typeface="华文黑体" charset="-122"/>
                <a:ea typeface="华文细黑" panose="02010600040101010101" pitchFamily="2" charset="-122"/>
                <a:cs typeface="+mn-cs"/>
              </a:defRPr>
            </a:lvl5pPr>
          </a:lstStyle>
          <a:p>
            <a:pPr lvl="0" algn="l" defTabSz="1056005"/>
            <a:fld id="{BB962C8B-B14F-4D97-AF65-F5344CB8AC3E}" type="datetime1">
              <a:rPr lang="zh-CN" altLang="en-US" sz="1370" b="0" dirty="0">
                <a:latin typeface="Times" pitchFamily="18" charset="0"/>
                <a:ea typeface="宋体" panose="02010600030101010101" pitchFamily="2" charset="-122"/>
              </a:rPr>
            </a:fld>
            <a:endParaRPr lang="zh-CN" altLang="en-US" sz="1370" b="0" dirty="0">
              <a:latin typeface="Times" pitchFamily="18" charset="0"/>
              <a:ea typeface="宋体" panose="02010600030101010101" pitchFamily="2" charset="-122"/>
            </a:endParaRPr>
          </a:p>
        </p:txBody>
      </p:sp>
      <p:sp>
        <p:nvSpPr>
          <p:cNvPr id="29699" name="Rectangle 2"/>
          <p:cNvSpPr>
            <a:spLocks noGrp="1"/>
          </p:cNvSpPr>
          <p:nvPr>
            <p:ph type="title"/>
          </p:nvPr>
        </p:nvSpPr>
        <p:spPr>
          <a:xfrm>
            <a:off x="686980" y="895078"/>
            <a:ext cx="5925910" cy="658586"/>
          </a:xfrm>
        </p:spPr>
        <p:txBody>
          <a:bodyPr vert="horz" wrap="square" lIns="90437" tIns="45219" rIns="90437" bIns="45219" anchor="ctr"/>
          <a:p>
            <a:pPr eaLnBrk="1" hangingPunct="1"/>
            <a:r>
              <a:rPr lang="en-US" altLang="zh-CN" sz="3200" b="1" dirty="0"/>
              <a:t>SQLite3</a:t>
            </a:r>
            <a:r>
              <a:rPr lang="zh-CN" altLang="en-US" sz="3200" b="1" dirty="0"/>
              <a:t>的应用（实例）</a:t>
            </a:r>
            <a:endParaRPr lang="zh-CN" altLang="en-US" sz="3200" b="1" dirty="0"/>
          </a:p>
        </p:txBody>
      </p:sp>
      <p:sp>
        <p:nvSpPr>
          <p:cNvPr id="29700" name="Rectangle 3"/>
          <p:cNvSpPr>
            <a:spLocks noGrp="1"/>
          </p:cNvSpPr>
          <p:nvPr>
            <p:ph idx="1"/>
          </p:nvPr>
        </p:nvSpPr>
        <p:spPr>
          <a:xfrm>
            <a:off x="528229" y="1535521"/>
            <a:ext cx="8270421" cy="4690382"/>
          </a:xfrm>
        </p:spPr>
        <p:txBody>
          <a:bodyPr vert="horz" wrap="square" lIns="90437" tIns="45219" rIns="90437" bIns="45219" anchor="t"/>
          <a:p>
            <a:pPr marL="0" indent="0" eaLnBrk="1" hangingPunct="1">
              <a:buNone/>
            </a:pPr>
            <a:r>
              <a:rPr lang="en-US" altLang="zh-CN" sz="1715" b="1" dirty="0"/>
              <a:t>//</a:t>
            </a:r>
            <a:r>
              <a:rPr lang="zh-CN" altLang="en-US" sz="1715" b="1" dirty="0"/>
              <a:t>创建一个表</a:t>
            </a:r>
            <a:r>
              <a:rPr lang="en-US" altLang="zh-CN" sz="1715" b="1" dirty="0"/>
              <a:t>,</a:t>
            </a:r>
            <a:r>
              <a:rPr lang="zh-CN" altLang="en-US" sz="1715" b="1" dirty="0"/>
              <a:t>如果该表存在，则不创建，并给出提示信息，存储在 </a:t>
            </a:r>
            <a:r>
              <a:rPr lang="en-US" altLang="zh-CN" sz="1715" b="1" dirty="0"/>
              <a:t>zErrMsg </a:t>
            </a:r>
            <a:r>
              <a:rPr lang="zh-CN" altLang="en-US" sz="1715" b="1" dirty="0"/>
              <a:t>中</a:t>
            </a:r>
            <a:endParaRPr lang="zh-CN" altLang="en-US" sz="1715" b="1" dirty="0"/>
          </a:p>
          <a:p>
            <a:pPr marL="0" indent="0" eaLnBrk="1" hangingPunct="1">
              <a:buNone/>
            </a:pPr>
            <a:endParaRPr lang="zh-CN" altLang="en-US" sz="1715" b="1" dirty="0"/>
          </a:p>
          <a:p>
            <a:pPr marL="0" indent="0" eaLnBrk="1" hangingPunct="1">
              <a:buNone/>
            </a:pPr>
            <a:r>
              <a:rPr lang="zh-CN" altLang="en-US" sz="1715" b="1" dirty="0"/>
              <a:t>	</a:t>
            </a:r>
            <a:r>
              <a:rPr lang="en-US" altLang="zh-CN" sz="1715" b="1" dirty="0"/>
              <a:t>char *sql= "create table student(id integer primary key,name varchar(10),age varchar(10),sex varchar(6))";</a:t>
            </a:r>
            <a:endParaRPr lang="en-US" altLang="zh-CN" sz="1715" b="1" dirty="0"/>
          </a:p>
          <a:p>
            <a:pPr marL="0" indent="0" eaLnBrk="1" hangingPunct="1">
              <a:buNone/>
            </a:pP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	sqlite3_exec( db , sql , 0 , 0 , &amp;zErrMsg );</a:t>
            </a:r>
            <a:endParaRPr lang="en-US" altLang="zh-CN" sz="1715" b="1" dirty="0"/>
          </a:p>
          <a:p>
            <a:pPr marL="0" indent="0" eaLnBrk="1" hangingPunct="1">
              <a:buNone/>
            </a:pP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	printf("%s\n",zErrMsg);</a:t>
            </a:r>
            <a:endParaRPr lang="en-US" altLang="zh-CN" sz="1715" b="1" dirty="0"/>
          </a:p>
          <a:p>
            <a:pPr marL="0" indent="0" eaLnBrk="1" hangingPunct="1">
              <a:buNone/>
            </a:pP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	sqlite3_free(zErrMsg);</a:t>
            </a:r>
            <a:endParaRPr lang="en-US" altLang="zh-CN" sz="1715" b="1" dirty="0"/>
          </a:p>
          <a:p>
            <a:pPr marL="0" indent="0" eaLnBrk="1" hangingPunct="1">
              <a:buNone/>
            </a:pP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	sqlite3_close(db); //</a:t>
            </a:r>
            <a:r>
              <a:rPr lang="zh-CN" altLang="en-US" sz="1715" b="1" dirty="0"/>
              <a:t>关闭数据库</a:t>
            </a:r>
            <a:endParaRPr lang="zh-CN" altLang="en-US" sz="1715" b="1" dirty="0"/>
          </a:p>
          <a:p>
            <a:pPr marL="0" indent="0" eaLnBrk="1" hangingPunct="1">
              <a:buNone/>
            </a:pPr>
            <a:endParaRPr lang="zh-CN" altLang="en-US" sz="1715" b="1" dirty="0"/>
          </a:p>
          <a:p>
            <a:pPr marL="0" indent="0" eaLnBrk="1" hangingPunct="1">
              <a:buNone/>
            </a:pPr>
            <a:r>
              <a:rPr lang="zh-CN" altLang="en-US" sz="1715" b="1" dirty="0"/>
              <a:t>	</a:t>
            </a:r>
            <a:r>
              <a:rPr lang="en-US" altLang="zh-CN" sz="1715" b="1" dirty="0"/>
              <a:t>return 0;</a:t>
            </a:r>
            <a:endParaRPr lang="en-US" altLang="zh-CN" sz="1715" b="1" dirty="0"/>
          </a:p>
          <a:p>
            <a:pPr marL="0" indent="0" eaLnBrk="1" hangingPunct="1">
              <a:buNone/>
            </a:pPr>
            <a:r>
              <a:rPr lang="en-US" altLang="zh-CN" sz="1715" b="1" dirty="0"/>
              <a:t>}</a:t>
            </a:r>
            <a:endParaRPr lang="zh-CN" altLang="en-US" sz="1715" b="1" dirty="0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3.7嵌入式数据库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8130"/>
            <a:ext cx="8229600" cy="695325"/>
          </a:xfrm>
        </p:spPr>
        <p:txBody>
          <a:bodyPr/>
          <a:p>
            <a:r>
              <a:rPr lang="zh-CN" altLang="en-US"/>
              <a:t>3.2网关交叉编译环境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46505"/>
            <a:ext cx="8229600" cy="1123315"/>
          </a:xfrm>
        </p:spPr>
        <p:txBody>
          <a:bodyPr/>
          <a:p>
            <a:r>
              <a:rPr lang="zh-CN" altLang="en-US"/>
              <a:t>交叉编译，就是在一个平台上生成另一个平台上的可执行代码。</a:t>
            </a:r>
            <a:endParaRPr lang="zh-CN" altLang="en-US"/>
          </a:p>
          <a:p>
            <a:r>
              <a:rPr lang="zh-CN" altLang="en-US"/>
              <a:t>宿主机（host） ：编辑和编译程序的平台，一般是基于X86的PC机，通常也被称为主机。</a:t>
            </a:r>
            <a:endParaRPr lang="zh-CN" altLang="en-US"/>
          </a:p>
          <a:p>
            <a:r>
              <a:rPr lang="zh-CN" altLang="en-US"/>
              <a:t>目标机（target）：用户开发的系统，通常都是非X86平台。host编译得到的可执行代码在target上运行。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  <p:pic>
        <p:nvPicPr>
          <p:cNvPr id="142" name="图片 14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5040" y="4553585"/>
            <a:ext cx="4490085" cy="134429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3.2网关交叉编译环境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在宿主机上通过交叉编译器来编译源程序，得到可执行程序后，在目标机上来运行可执行程序。那如何实现把宿主机上的文件共享到目标机上呢？</a:t>
            </a:r>
            <a:endParaRPr lang="zh-CN" altLang="en-US"/>
          </a:p>
          <a:p>
            <a:r>
              <a:rPr lang="zh-CN" altLang="en-US"/>
              <a:t>可采用TFTP、NFS及U盘挂载等方式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3.2网关交叉编译环境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NFS服务可以使网络上的同为Linux或Unix系统主机共享文件系统。</a:t>
            </a:r>
            <a:endParaRPr lang="zh-CN" altLang="en-US"/>
          </a:p>
          <a:p>
            <a:r>
              <a:rPr lang="zh-CN" altLang="en-US"/>
              <a:t>NFS可以将远程文件系统载入在本地文件系统下。远程的硬盘、目录和光驱都可以变成本地主机目录树中的一个子目录。载入后与处理自己的文件系统一样使用即可。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3.2网关交叉编译环境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NFS系统也是使用C/S体系结构；</a:t>
            </a:r>
            <a:endParaRPr lang="zh-CN" altLang="en-US"/>
          </a:p>
          <a:p>
            <a:r>
              <a:rPr lang="zh-CN" altLang="en-US"/>
              <a:t>服务器端提供共享的文件系统，必须把文件系统输出(export)出去；</a:t>
            </a:r>
            <a:endParaRPr lang="zh-CN" altLang="en-US"/>
          </a:p>
          <a:p>
            <a:r>
              <a:rPr lang="zh-CN" altLang="en-US"/>
              <a:t>客户端则要把文件系统载入到自己的系统下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3.2网关交叉编译环境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NFS服务器端设置过程：</a:t>
            </a:r>
            <a:endParaRPr lang="zh-CN" altLang="en-US"/>
          </a:p>
          <a:p>
            <a:pPr lvl="1"/>
            <a:r>
              <a:rPr lang="zh-CN" altLang="en-US"/>
              <a:t>（1）添加NFS共享目录并设置权限</a:t>
            </a:r>
            <a:endParaRPr lang="zh-CN" altLang="en-US"/>
          </a:p>
          <a:p>
            <a:pPr lvl="4"/>
            <a:r>
              <a:rPr lang="zh-CN" altLang="en-US"/>
              <a:t>[root@localhost ~]# vi /etc/exports </a:t>
            </a:r>
            <a:endParaRPr lang="zh-CN" altLang="en-US"/>
          </a:p>
          <a:p>
            <a:pPr lvl="1"/>
            <a:r>
              <a:rPr lang="zh-CN" altLang="en-US"/>
              <a:t>（2）关闭系统防火墙</a:t>
            </a:r>
            <a:endParaRPr lang="zh-CN" altLang="en-US"/>
          </a:p>
          <a:p>
            <a:pPr lvl="1"/>
            <a:r>
              <a:rPr lang="zh-CN" altLang="en-US"/>
              <a:t>（3）启动NFS共享服务</a:t>
            </a:r>
            <a:endParaRPr lang="zh-CN" altLang="en-US"/>
          </a:p>
          <a:p>
            <a:pPr lvl="4"/>
            <a:r>
              <a:rPr lang="zh-CN" altLang="en-US"/>
              <a:t>[root@localhost ~]# /etc/init.d/nfs restart</a:t>
            </a:r>
            <a:endParaRPr lang="zh-CN" altLang="en-US"/>
          </a:p>
          <a:p>
            <a:pPr lvl="0"/>
            <a:r>
              <a:rPr lang="en-US" altLang="zh-CN"/>
              <a:t>NFS</a:t>
            </a:r>
            <a:r>
              <a:rPr lang="zh-CN" altLang="en-US"/>
              <a:t>客户端操作：</a:t>
            </a:r>
            <a:endParaRPr lang="zh-CN" altLang="en-US"/>
          </a:p>
          <a:p>
            <a:pPr lvl="1"/>
            <a:r>
              <a:rPr lang="zh-CN" altLang="en-US"/>
              <a:t>（4）在ARM Linux系统中访问宿主机端NFS共享</a:t>
            </a:r>
            <a:endParaRPr lang="zh-CN" altLang="en-US"/>
          </a:p>
          <a:p>
            <a:pPr lvl="4"/>
            <a:r>
              <a:rPr lang="zh-CN" altLang="en-US"/>
              <a:t>[root@Cyb-Bot /]# mount -t nfs -o nolock 192.168.1.7:/CBT-SuperIOT /mnt/nfs/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0D3B9178-496E-49B4-BBFB-87BA11AA6CC7}" type="datetime2">
              <a:rPr lang="zh-CN" altLang="en-US" smtClean="0"/>
            </a:fld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r>
              <a:rPr lang="en-US" altLang="zh-CN" dirty="0" smtClean="0"/>
              <a:t>|  </a:t>
            </a:r>
            <a:r>
              <a:rPr lang="en-US" altLang="zh-CN" dirty="0" smtClean="0">
                <a:sym typeface="+mn-ea"/>
              </a:rPr>
              <a:t> </a:t>
            </a:r>
            <a:r>
              <a:rPr lang="zh-CN" altLang="en-US" dirty="0" smtClean="0">
                <a:sym typeface="+mn-ea"/>
              </a:rPr>
              <a:t>孙建梅（</a:t>
            </a:r>
            <a:r>
              <a:rPr lang="en-US" altLang="zh-CN" dirty="0" smtClean="0">
                <a:sym typeface="+mn-ea"/>
              </a:rPr>
              <a:t>17083018@qq.com</a:t>
            </a:r>
            <a:r>
              <a:rPr lang="zh-CN" altLang="en-US" dirty="0" smtClean="0">
                <a:sym typeface="+mn-ea"/>
              </a:rPr>
              <a:t>）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1D884F6B-D068-45E9-B250-41F0C46488DC}" type="slidenum">
              <a:rPr lang="en-US" altLang="zh-CN"/>
            </a:fld>
            <a:endParaRPr lang="en-US" altLang="zh-C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CentOS-PPT">
  <a:themeElements>
    <a:clrScheme name="介绍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介绍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介绍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介绍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介绍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介绍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CentOS-PPT</Template>
  <TotalTime>0</TotalTime>
  <Words>8579</Words>
  <Application>WPS 演示</Application>
  <PresentationFormat>全屏显示(4:3)</PresentationFormat>
  <Paragraphs>670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6" baseType="lpstr">
      <vt:lpstr>Arial</vt:lpstr>
      <vt:lpstr>宋体</vt:lpstr>
      <vt:lpstr>Wingdings</vt:lpstr>
      <vt:lpstr>Garamond</vt:lpstr>
      <vt:lpstr>微软雅黑</vt:lpstr>
      <vt:lpstr>Arial Unicode MS</vt:lpstr>
      <vt:lpstr>Calibri</vt:lpstr>
      <vt:lpstr>R Frutiger Roman</vt:lpstr>
      <vt:lpstr>华文黑体</vt:lpstr>
      <vt:lpstr>Arial Black</vt:lpstr>
      <vt:lpstr>黑体</vt:lpstr>
      <vt:lpstr>B Frutiger Bold</vt:lpstr>
      <vt:lpstr>华文黑体</vt:lpstr>
      <vt:lpstr>华文细黑</vt:lpstr>
      <vt:lpstr>Times New Roman</vt:lpstr>
      <vt:lpstr>R Frutiger Roman</vt:lpstr>
      <vt:lpstr>Times</vt:lpstr>
      <vt:lpstr>Segoe Print</vt:lpstr>
      <vt:lpstr>1_CentOS-PPT</vt:lpstr>
      <vt:lpstr>第3章 基于Linux物联网网关系统构建及开发</vt:lpstr>
      <vt:lpstr>本章目录</vt:lpstr>
      <vt:lpstr>3.1 网关平台介绍</vt:lpstr>
      <vt:lpstr>3.1 网关平台介绍 </vt:lpstr>
      <vt:lpstr>3.2网关交叉编译环境</vt:lpstr>
      <vt:lpstr>3.2网关交叉编译环境 </vt:lpstr>
      <vt:lpstr>3.2网关交叉编译环境</vt:lpstr>
      <vt:lpstr>3.2网关交叉编译环境 </vt:lpstr>
      <vt:lpstr>3.2网关交叉编译环境 </vt:lpstr>
      <vt:lpstr>3.3 GCC编译器 </vt:lpstr>
      <vt:lpstr>3.3 GCC编译器</vt:lpstr>
      <vt:lpstr>3.3 GCC编译器</vt:lpstr>
      <vt:lpstr>3.3 GCC编译器</vt:lpstr>
      <vt:lpstr>3.3 GCC编译器</vt:lpstr>
      <vt:lpstr>3.3 GCC编译器</vt:lpstr>
      <vt:lpstr>3.3 GCC编译器</vt:lpstr>
      <vt:lpstr>3.4 Make工具</vt:lpstr>
      <vt:lpstr>3.4 Make工具</vt:lpstr>
      <vt:lpstr>3.4 Make工具</vt:lpstr>
      <vt:lpstr>3.4 Make工具</vt:lpstr>
      <vt:lpstr>3.4 Make工具</vt:lpstr>
      <vt:lpstr>3.4 Make工具</vt:lpstr>
      <vt:lpstr>3.4 Make工具</vt:lpstr>
      <vt:lpstr>3.5 Linux多线程编程</vt:lpstr>
      <vt:lpstr>3.5Linux多线程编程</vt:lpstr>
      <vt:lpstr>Linux多线程API</vt:lpstr>
      <vt:lpstr>Linux多线程API</vt:lpstr>
      <vt:lpstr>Linux多线程例程</vt:lpstr>
      <vt:lpstr>Linux多线程例程</vt:lpstr>
      <vt:lpstr>Linux多线程例程</vt:lpstr>
      <vt:lpstr>3.6 Linux串口编程</vt:lpstr>
      <vt:lpstr>串行通信字符格式 </vt:lpstr>
      <vt:lpstr> Linux串口操作流程</vt:lpstr>
      <vt:lpstr> Linux串口操作流程</vt:lpstr>
      <vt:lpstr> Linux串口操作实例</vt:lpstr>
      <vt:lpstr> Linux串口操作实例</vt:lpstr>
      <vt:lpstr> 嵌入式数据库的特点</vt:lpstr>
      <vt:lpstr>嵌入式数据库的应用</vt:lpstr>
      <vt:lpstr>SQLite数据库－概述</vt:lpstr>
      <vt:lpstr>SQLite数据库－特性</vt:lpstr>
      <vt:lpstr>SQLite3的API函数</vt:lpstr>
      <vt:lpstr>SQLite3的API函数</vt:lpstr>
      <vt:lpstr>SQLite3的API函数</vt:lpstr>
      <vt:lpstr>SQLite3的API函数</vt:lpstr>
      <vt:lpstr> SQLite3的API函数</vt:lpstr>
      <vt:lpstr>SQLite3的应用（实例）</vt:lpstr>
      <vt:lpstr>SQLite3的应用（实例）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Linux 应用基础教程                   基于RHEL/CentOS 5</dc:title>
  <dc:creator>osmond</dc:creator>
  <cp:lastModifiedBy>建梅</cp:lastModifiedBy>
  <cp:revision>85</cp:revision>
  <dcterms:created xsi:type="dcterms:W3CDTF">2011-05-22T14:30:00Z</dcterms:created>
  <dcterms:modified xsi:type="dcterms:W3CDTF">2018-07-13T11:18:46Z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