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Lst>
  <p:sldSz cx="12192000" cy="6858000"/>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gs" Target="tags/tag1.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89475" y="1934330"/>
            <a:ext cx="5943600" cy="2000250"/>
          </a:xfrm>
          <a:prstGeom prst="rect">
            <a:avLst/>
          </a:prstGeom>
        </p:spPr>
        <p:txBody>
          <a:bodyPr vert="horz" wrap="square" lIns="114300" tIns="57150" rIns="114300" bIns="57150" rtlCol="0" anchor="t" anchorCtr="0">
            <a:spAutoFit/>
          </a:bodyPr>
          <a:lstStyle/>
          <a:p>
            <a:pPr>
              <a:lnSpc>
                <a:spcPct val="120000"/>
              </a:lnSpc>
            </a:pPr>
            <a:r>
              <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第二章 性能测试流程</a:t>
            </a:r>
            <a:endPar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266565" y="4724400"/>
            <a:ext cx="4051300" cy="340995"/>
          </a:xfrm>
          <a:prstGeom prst="rect">
            <a:avLst/>
          </a:prstGeom>
          <a:noFill/>
        </p:spPr>
        <p:txBody>
          <a:bodyPr wrap="square" rtlCol="0">
            <a:no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429970" y="1598804"/>
            <a:ext cx="3048265" cy="4557583"/>
          </a:xfrm>
          <a:prstGeom prst="roundRect">
            <a:avLst>
              <a:gd name="adj" fmla="val 12098"/>
            </a:avLst>
          </a:prstGeom>
          <a:solidFill>
            <a:schemeClr val="accent2">
              <a:alpha val="100000"/>
            </a:schemeClr>
          </a:solidFill>
        </p:spPr>
      </p:sp>
      <p:sp>
        <p:nvSpPr>
          <p:cNvPr id="3" name="AutoShape 3"/>
          <p:cNvSpPr/>
          <p:nvPr/>
        </p:nvSpPr>
        <p:spPr>
          <a:xfrm>
            <a:off x="4533906" y="1447444"/>
            <a:ext cx="3048265" cy="4708942"/>
          </a:xfrm>
          <a:prstGeom prst="roundRect">
            <a:avLst>
              <a:gd name="adj" fmla="val 11601"/>
            </a:avLst>
          </a:prstGeom>
          <a:solidFill>
            <a:schemeClr val="accent1">
              <a:alpha val="100000"/>
            </a:schemeClr>
          </a:solidFill>
        </p:spPr>
      </p:sp>
      <p:sp>
        <p:nvSpPr>
          <p:cNvPr id="4" name="AutoShape 4"/>
          <p:cNvSpPr/>
          <p:nvPr/>
        </p:nvSpPr>
        <p:spPr>
          <a:xfrm>
            <a:off x="653186" y="1689619"/>
            <a:ext cx="3048265" cy="4466767"/>
          </a:xfrm>
          <a:prstGeom prst="roundRect">
            <a:avLst>
              <a:gd name="adj" fmla="val 12098"/>
            </a:avLst>
          </a:prstGeom>
          <a:solidFill>
            <a:schemeClr val="accent2">
              <a:alpha val="100000"/>
            </a:schemeClr>
          </a:solidFill>
        </p:spPr>
      </p:sp>
      <p:pic>
        <p:nvPicPr>
          <p:cNvPr id="5" name="Picture 5"/>
          <p:cNvPicPr>
            <a:picLocks noChangeAspect="1"/>
          </p:cNvPicPr>
          <p:nvPr/>
        </p:nvPicPr>
        <p:blipFill>
          <a:blip r:embed="rId2"/>
          <a:srcRect/>
          <a:stretch>
            <a:fillRect/>
          </a:stretch>
        </p:blipFill>
        <p:spPr>
          <a:xfrm>
            <a:off x="652455" y="1326357"/>
            <a:ext cx="3050440" cy="3050440"/>
          </a:xfrm>
          <a:prstGeom prst="roundRect">
            <a:avLst/>
          </a:prstGeom>
        </p:spPr>
      </p:pic>
      <p:pic>
        <p:nvPicPr>
          <p:cNvPr id="6" name="Picture 6"/>
          <p:cNvPicPr>
            <a:picLocks noChangeAspect="1"/>
          </p:cNvPicPr>
          <p:nvPr/>
        </p:nvPicPr>
        <p:blipFill>
          <a:blip r:embed="rId3"/>
          <a:srcRect l="20000" r="20000"/>
          <a:stretch>
            <a:fillRect/>
          </a:stretch>
        </p:blipFill>
        <p:spPr>
          <a:xfrm>
            <a:off x="4533906" y="1327357"/>
            <a:ext cx="3079664" cy="3079664"/>
          </a:xfrm>
          <a:prstGeom prst="roundRect">
            <a:avLst/>
          </a:prstGeom>
        </p:spPr>
      </p:pic>
      <p:pic>
        <p:nvPicPr>
          <p:cNvPr id="7" name="Picture 7"/>
          <p:cNvPicPr>
            <a:picLocks noChangeAspect="1"/>
          </p:cNvPicPr>
          <p:nvPr/>
        </p:nvPicPr>
        <p:blipFill>
          <a:blip r:embed="rId4"/>
          <a:srcRect l="28583" r="28583"/>
          <a:stretch>
            <a:fillRect/>
          </a:stretch>
        </p:blipFill>
        <p:spPr>
          <a:xfrm>
            <a:off x="8429970" y="1327357"/>
            <a:ext cx="3079664" cy="3079664"/>
          </a:xfrm>
          <a:prstGeom prst="roundRect">
            <a:avLst/>
          </a:prstGeom>
        </p:spPr>
      </p:pic>
      <p:sp>
        <p:nvSpPr>
          <p:cNvPr id="8" name="TextBox 8"/>
          <p:cNvSpPr txBox="1"/>
          <p:nvPr/>
        </p:nvSpPr>
        <p:spPr>
          <a:xfrm>
            <a:off x="769054"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例如，我们可以画出网络拓扑结构图来直观地查看测试环境的构成。</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695472"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如图2-2所示，某保险公司投保系统的网络拓扑结构图中。</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618990"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交易从压力测试机发出，通过一系列的应用服务器进行数据处理。</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被测系统组成</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3819" r="23819"/>
          <a:stretch>
            <a:fillRect/>
          </a:stretch>
        </p:blipFill>
        <p:spPr>
          <a:xfrm>
            <a:off x="875314" y="1869245"/>
            <a:ext cx="2050689" cy="3916435"/>
          </a:xfrm>
          <a:prstGeom prst="rect">
            <a:avLst/>
          </a:prstGeom>
        </p:spPr>
      </p:pic>
      <p:pic>
        <p:nvPicPr>
          <p:cNvPr id="3" name="Picture 3"/>
          <p:cNvPicPr>
            <a:picLocks noChangeAspect="1"/>
          </p:cNvPicPr>
          <p:nvPr/>
        </p:nvPicPr>
        <p:blipFill>
          <a:blip r:embed="rId3"/>
          <a:srcRect l="34292" r="34292"/>
          <a:stretch>
            <a:fillRect/>
          </a:stretch>
        </p:blipFill>
        <p:spPr>
          <a:xfrm>
            <a:off x="5906740" y="1869245"/>
            <a:ext cx="2050689" cy="3916435"/>
          </a:xfrm>
          <a:prstGeom prst="rect">
            <a:avLst/>
          </a:prstGeom>
        </p:spPr>
      </p:pic>
      <p:pic>
        <p:nvPicPr>
          <p:cNvPr id="4" name="Picture 4"/>
          <p:cNvPicPr>
            <a:picLocks noChangeAspect="1"/>
          </p:cNvPicPr>
          <p:nvPr/>
        </p:nvPicPr>
        <p:blipFill>
          <a:blip r:embed="rId4"/>
          <a:srcRect l="38786" r="38786"/>
          <a:stretch>
            <a:fillRect/>
          </a:stretch>
        </p:blipFill>
        <p:spPr>
          <a:xfrm>
            <a:off x="3391027" y="1869245"/>
            <a:ext cx="2050689" cy="3916435"/>
          </a:xfrm>
          <a:prstGeom prst="rect">
            <a:avLst/>
          </a:prstGeom>
        </p:spPr>
      </p:pic>
      <p:sp>
        <p:nvSpPr>
          <p:cNvPr id="5" name="Freeform 5"/>
          <p:cNvSpPr/>
          <p:nvPr/>
        </p:nvSpPr>
        <p:spPr>
          <a:xfrm>
            <a:off x="8503615" y="2041071"/>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406414" y="4012208"/>
            <a:ext cx="495300" cy="456011"/>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901714" y="1917723"/>
            <a:ext cx="2084387" cy="616443"/>
          </a:xfrm>
          <a:prstGeom prst="rect">
            <a:avLst/>
          </a:prstGeom>
          <a:noFill/>
        </p:spPr>
        <p:txBody>
          <a:bodyPr vert="horz" wrap="square" lIns="91440" tIns="45720" rIns="91440" bIns="45720" rtlCol="0" anchor="t"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8" name="AutoShape 8"/>
          <p:cNvSpPr/>
          <p:nvPr/>
        </p:nvSpPr>
        <p:spPr>
          <a:xfrm>
            <a:off x="8901714" y="3911623"/>
            <a:ext cx="2084387" cy="554016"/>
          </a:xfrm>
          <a:prstGeom prst="rect">
            <a:avLst/>
          </a:prstGeom>
          <a:noFill/>
        </p:spPr>
        <p:txBody>
          <a:bodyPr vert="horz" wrap="square" lIns="91440" tIns="45720" rIns="91440" bIns="45720" rtlCol="0" anchor="ctr"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被测系统组成</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1" name="AutoShape 31"/>
          <p:cNvSpPr/>
          <p:nvPr/>
        </p:nvSpPr>
        <p:spPr>
          <a:xfrm>
            <a:off x="8406414" y="4525963"/>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系统主要承受压力的机器是Nginx服务器，因此它是本次性能测试的监控重点。</a:t>
            </a:r>
            <a:endParaRPr lang="en-US" sz="1100"/>
          </a:p>
        </p:txBody>
      </p:sp>
      <p:sp>
        <p:nvSpPr>
          <p:cNvPr id="32" name="AutoShape 32"/>
          <p:cNvSpPr/>
          <p:nvPr/>
        </p:nvSpPr>
        <p:spPr>
          <a:xfrm>
            <a:off x="8406414" y="2594489"/>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最后将响应报文返回到压力测试机。</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3" name="AutoShape 3"/>
          <p:cNvSpPr/>
          <p:nvPr/>
        </p:nvSpPr>
        <p:spPr>
          <a:xfrm>
            <a:off x="4376738" y="3721608"/>
            <a:ext cx="3394996" cy="2116741"/>
          </a:xfrm>
          <a:prstGeom prst="rect">
            <a:avLst/>
          </a:prstGeom>
          <a:solidFill>
            <a:schemeClr val="accent1">
              <a:alpha val="100000"/>
            </a:schemeClr>
          </a:solidFill>
        </p:spPr>
      </p:sp>
      <p:sp>
        <p:nvSpPr>
          <p:cNvPr id="4" name="AutoShape 4"/>
          <p:cNvSpPr/>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nvPicPr>
        <p:blipFill>
          <a:blip r:embed="rId2"/>
          <a:srcRect t="15896" b="15896"/>
          <a:stretch>
            <a:fillRect/>
          </a:stretch>
        </p:blipFill>
        <p:spPr>
          <a:xfrm>
            <a:off x="981837" y="3694465"/>
            <a:ext cx="3394942" cy="2143864"/>
          </a:xfrm>
          <a:prstGeom prst="rect">
            <a:avLst/>
          </a:prstGeom>
        </p:spPr>
      </p:pic>
      <p:pic>
        <p:nvPicPr>
          <p:cNvPr id="6" name="Picture 6"/>
          <p:cNvPicPr>
            <a:picLocks noChangeAspect="1"/>
          </p:cNvPicPr>
          <p:nvPr/>
        </p:nvPicPr>
        <p:blipFill>
          <a:blip r:embed="rId3"/>
          <a:srcRect t="12111" b="12111"/>
          <a:stretch>
            <a:fillRect/>
          </a:stretch>
        </p:blipFill>
        <p:spPr>
          <a:xfrm>
            <a:off x="4376812" y="1577730"/>
            <a:ext cx="3394942" cy="2143864"/>
          </a:xfrm>
          <a:prstGeom prst="rect">
            <a:avLst/>
          </a:prstGeom>
        </p:spPr>
      </p:pic>
      <p:pic>
        <p:nvPicPr>
          <p:cNvPr id="7" name="Picture 7"/>
          <p:cNvPicPr>
            <a:picLocks noChangeAspect="1"/>
          </p:cNvPicPr>
          <p:nvPr/>
        </p:nvPicPr>
        <p:blipFill>
          <a:blip r:embed="rId4"/>
          <a:srcRect t="5788" b="5788"/>
          <a:stretch>
            <a:fillRect/>
          </a:stretch>
        </p:blipFill>
        <p:spPr>
          <a:xfrm>
            <a:off x="7771733" y="3721608"/>
            <a:ext cx="3394942" cy="2143864"/>
          </a:xfrm>
          <a:prstGeom prst="rect">
            <a:avLst/>
          </a:prstGeom>
        </p:spPr>
      </p:pic>
      <p:grpSp>
        <p:nvGrpSpPr>
          <p:cNvPr id="8" name="Group 8"/>
          <p:cNvGrpSpPr/>
          <p:nvPr/>
        </p:nvGrpSpPr>
        <p:grpSpPr>
          <a:xfrm rot="0">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0" name="TextBox 30"/>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被测系统配置是需求分析中不可或缺的一部分，它决定了性能测试环境与实际生产环境的系统配置。</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rPr>
              <a:t>主流服务器主要安装的是Linux和Unix操作系统，Aix系统为Unix操作系统的一个版本，下面就主要对Linux和Aix操作系统的系统配置如何查看进行详细介绍。</a:t>
            </a:r>
            <a:endPar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rPr>
              <a:t>在Linux操作系统中，CPU的信息被装载到虚拟目录/proc下的cpuinfo文件中，我们可以通过cat /proc/cpuinfo命令查看一下。</a:t>
            </a:r>
            <a:endPar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63829" y="1414808"/>
            <a:ext cx="673417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Processor</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763829" y="2093647"/>
            <a:ext cx="67341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逻辑处理器的id。</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89593" y="3949139"/>
            <a:ext cx="652462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physical id</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689593" y="4645945"/>
            <a:ext cx="68103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物理封装的处理器的id。</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884406" y="5955116"/>
            <a:ext cx="701468" cy="122998"/>
          </a:xfrm>
          <a:prstGeom prst="rect">
            <a:avLst/>
          </a:prstGeom>
          <a:solidFill>
            <a:schemeClr val="accent1">
              <a:alpha val="100000"/>
            </a:schemeClr>
          </a:solidFill>
        </p:spPr>
      </p:sp>
      <p:sp>
        <p:nvSpPr>
          <p:cNvPr id="7" name="AutoShape 7"/>
          <p:cNvSpPr/>
          <p:nvPr/>
        </p:nvSpPr>
        <p:spPr>
          <a:xfrm>
            <a:off x="831494" y="5955116"/>
            <a:ext cx="122998" cy="122998"/>
          </a:xfrm>
          <a:prstGeom prst="ellipse">
            <a:avLst/>
          </a:prstGeom>
          <a:solidFill>
            <a:schemeClr val="accent1">
              <a:alpha val="100000"/>
            </a:schemeClr>
          </a:solidFill>
        </p:spPr>
      </p:sp>
      <p:sp>
        <p:nvSpPr>
          <p:cNvPr id="8" name="AutoShape 8"/>
          <p:cNvSpPr/>
          <p:nvPr/>
        </p:nvSpPr>
        <p:spPr>
          <a:xfrm>
            <a:off x="1514246" y="5955116"/>
            <a:ext cx="122998" cy="122998"/>
          </a:xfrm>
          <a:prstGeom prst="ellipse">
            <a:avLst/>
          </a:prstGeom>
          <a:solidFill>
            <a:schemeClr val="accent1">
              <a:alpha val="100000"/>
            </a:schemeClr>
          </a:solidFill>
        </p:spPr>
      </p:sp>
      <p:cxnSp>
        <p:nvCxnSpPr>
          <p:cNvPr id="9" name="Connector 9"/>
          <p:cNvCxnSpPr/>
          <p:nvPr/>
        </p:nvCxnSpPr>
        <p:spPr>
          <a:xfrm>
            <a:off x="1585874" y="6029346"/>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0" name="Picture 10"/>
          <p:cNvPicPr>
            <a:picLocks noChangeAspect="1"/>
          </p:cNvPicPr>
          <p:nvPr/>
        </p:nvPicPr>
        <p:blipFill>
          <a:blip r:embed="rId2">
            <a:alphaModFix amt="100000"/>
          </a:blip>
          <a:srcRect l="15281" r="15281"/>
          <a:stretch>
            <a:fillRect/>
          </a:stretch>
        </p:blipFill>
        <p:spPr>
          <a:xfrm>
            <a:off x="7803289" y="1299241"/>
            <a:ext cx="3679824" cy="4906431"/>
          </a:xfrm>
          <a:prstGeom prst="rect">
            <a:avLst/>
          </a:prstGeom>
        </p:spPr>
      </p:pic>
      <p:sp>
        <p:nvSpPr>
          <p:cNvPr id="11" name="AutoShape 11"/>
          <p:cNvSpPr/>
          <p:nvPr/>
        </p:nvSpPr>
        <p:spPr>
          <a:xfrm>
            <a:off x="852680" y="3629459"/>
            <a:ext cx="701468" cy="122998"/>
          </a:xfrm>
          <a:prstGeom prst="rect">
            <a:avLst/>
          </a:prstGeom>
          <a:solidFill>
            <a:schemeClr val="accent1">
              <a:alpha val="100000"/>
            </a:schemeClr>
          </a:solidFill>
        </p:spPr>
      </p:sp>
      <p:sp>
        <p:nvSpPr>
          <p:cNvPr id="12" name="AutoShape 12"/>
          <p:cNvSpPr/>
          <p:nvPr/>
        </p:nvSpPr>
        <p:spPr>
          <a:xfrm>
            <a:off x="799768" y="3629459"/>
            <a:ext cx="122998" cy="122998"/>
          </a:xfrm>
          <a:prstGeom prst="ellipse">
            <a:avLst/>
          </a:prstGeom>
          <a:solidFill>
            <a:schemeClr val="accent1">
              <a:alpha val="100000"/>
            </a:schemeClr>
          </a:solidFill>
        </p:spPr>
      </p:sp>
      <p:sp>
        <p:nvSpPr>
          <p:cNvPr id="13" name="AutoShape 13"/>
          <p:cNvSpPr/>
          <p:nvPr/>
        </p:nvSpPr>
        <p:spPr>
          <a:xfrm>
            <a:off x="1482520" y="3629459"/>
            <a:ext cx="122998" cy="122998"/>
          </a:xfrm>
          <a:prstGeom prst="ellipse">
            <a:avLst/>
          </a:prstGeom>
          <a:solidFill>
            <a:schemeClr val="accent1">
              <a:alpha val="100000"/>
            </a:schemeClr>
          </a:solidFill>
        </p:spPr>
      </p:sp>
      <p:cxnSp>
        <p:nvCxnSpPr>
          <p:cNvPr id="14" name="Connector 14"/>
          <p:cNvCxnSpPr/>
          <p:nvPr/>
        </p:nvCxnSpPr>
        <p:spPr>
          <a:xfrm>
            <a:off x="1554148" y="3703689"/>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2">
              <a:lumMod val="75000"/>
              <a:alpha val="50000"/>
            </a:schemeClr>
          </a:solidFill>
        </p:spPr>
      </p:sp>
      <p:sp>
        <p:nvSpPr>
          <p:cNvPr id="3" name="AutoShape 3"/>
          <p:cNvSpPr/>
          <p:nvPr/>
        </p:nvSpPr>
        <p:spPr>
          <a:xfrm>
            <a:off x="472404" y="1375400"/>
            <a:ext cx="11247191" cy="4699510"/>
          </a:xfrm>
          <a:prstGeom prst="rect">
            <a:avLst/>
          </a:prstGeom>
          <a:solidFill>
            <a:schemeClr val="accent2">
              <a:alpha val="80000"/>
            </a:schemeClr>
          </a:solidFill>
        </p:spPr>
      </p:sp>
      <p:pic>
        <p:nvPicPr>
          <p:cNvPr id="4" name="Picture 4"/>
          <p:cNvPicPr>
            <a:picLocks noChangeAspect="1"/>
          </p:cNvPicPr>
          <p:nvPr/>
        </p:nvPicPr>
        <p:blipFill>
          <a:blip r:embed="rId2">
            <a:alphaModFix amt="100000"/>
          </a:blip>
          <a:srcRect l="15281" r="15281"/>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1">
              <a:alpha val="100000"/>
            </a:schemeClr>
          </a:solidFill>
        </p:spPr>
      </p:sp>
      <p:sp>
        <p:nvSpPr>
          <p:cNvPr id="6" name="AutoShape 6"/>
          <p:cNvSpPr/>
          <p:nvPr/>
        </p:nvSpPr>
        <p:spPr>
          <a:xfrm>
            <a:off x="483810" y="6236295"/>
            <a:ext cx="740059" cy="67345"/>
          </a:xfrm>
          <a:prstGeom prst="rect">
            <a:avLst/>
          </a:prstGeom>
          <a:solidFill>
            <a:schemeClr val="accent1">
              <a:alpha val="100000"/>
            </a:schemeClr>
          </a:solidFill>
        </p:spPr>
      </p:sp>
      <p:sp>
        <p:nvSpPr>
          <p:cNvPr id="7" name="AutoShape 7"/>
          <p:cNvSpPr/>
          <p:nvPr/>
        </p:nvSpPr>
        <p:spPr>
          <a:xfrm>
            <a:off x="1375876" y="6200641"/>
            <a:ext cx="158719" cy="158719"/>
          </a:xfrm>
          <a:prstGeom prst="ellipse">
            <a:avLst/>
          </a:prstGeom>
          <a:solidFill>
            <a:schemeClr val="accent1">
              <a:alpha val="100000"/>
            </a:schemeClr>
          </a:solidFill>
        </p:spPr>
      </p:sp>
      <p:sp>
        <p:nvSpPr>
          <p:cNvPr id="8" name="AutoShape 8"/>
          <p:cNvSpPr/>
          <p:nvPr/>
        </p:nvSpPr>
        <p:spPr>
          <a:xfrm>
            <a:off x="1607200" y="6207253"/>
            <a:ext cx="147382" cy="147382"/>
          </a:xfrm>
          <a:prstGeom prst="ellipse">
            <a:avLst/>
          </a:prstGeom>
          <a:solidFill>
            <a:schemeClr val="accent1">
              <a:alpha val="80000"/>
            </a:schemeClr>
          </a:solidFill>
        </p:spPr>
      </p:sp>
      <p:sp>
        <p:nvSpPr>
          <p:cNvPr id="9" name="AutoShape 9"/>
          <p:cNvSpPr/>
          <p:nvPr/>
        </p:nvSpPr>
        <p:spPr>
          <a:xfrm>
            <a:off x="1827186" y="6213864"/>
            <a:ext cx="136045" cy="136045"/>
          </a:xfrm>
          <a:prstGeom prst="ellipse">
            <a:avLst/>
          </a:prstGeom>
          <a:solidFill>
            <a:schemeClr val="accent1">
              <a:alpha val="60000"/>
            </a:schemeClr>
          </a:solidFill>
        </p:spPr>
      </p:sp>
      <p:sp>
        <p:nvSpPr>
          <p:cNvPr id="10" name="AutoShape 10"/>
          <p:cNvSpPr/>
          <p:nvPr/>
        </p:nvSpPr>
        <p:spPr>
          <a:xfrm>
            <a:off x="2027323" y="6220476"/>
            <a:ext cx="124708" cy="124708"/>
          </a:xfrm>
          <a:prstGeom prst="ellipse">
            <a:avLst/>
          </a:prstGeom>
          <a:solidFill>
            <a:schemeClr val="accent1">
              <a:alpha val="40000"/>
            </a:schemeClr>
          </a:solidFill>
        </p:spPr>
      </p:sp>
      <p:sp>
        <p:nvSpPr>
          <p:cNvPr id="11" name="AutoShape 11"/>
          <p:cNvSpPr/>
          <p:nvPr/>
        </p:nvSpPr>
        <p:spPr>
          <a:xfrm>
            <a:off x="2224635" y="6214895"/>
            <a:ext cx="113371" cy="113371"/>
          </a:xfrm>
          <a:prstGeom prst="ellipse">
            <a:avLst/>
          </a:prstGeom>
          <a:solidFill>
            <a:schemeClr val="accent1">
              <a:alpha val="20000"/>
            </a:schemeClr>
          </a:solidFill>
        </p:spPr>
      </p:sp>
      <p:sp>
        <p:nvSpPr>
          <p:cNvPr id="12" name="TextBox 12"/>
          <p:cNvSpPr txBox="1"/>
          <p:nvPr/>
        </p:nvSpPr>
        <p:spPr>
          <a:xfrm>
            <a:off x="4754880" y="1727606"/>
            <a:ext cx="6467541"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core id</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754880" y="230400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每个核心的id。</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4754880" y="3783405"/>
            <a:ext cx="6240618"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cpu cores</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754880" y="4436820"/>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位于相同物理封装的处理器中的内核数量。</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flipV="1">
            <a:off x="8281295" y="2800971"/>
            <a:ext cx="3317450" cy="3466130"/>
          </a:xfrm>
          <a:prstGeom prst="round2SameRect">
            <a:avLst/>
          </a:prstGeom>
          <a:solidFill>
            <a:schemeClr val="accent2">
              <a:alpha val="100000"/>
            </a:schemeClr>
          </a:solidFill>
        </p:spPr>
      </p:sp>
      <p:sp>
        <p:nvSpPr>
          <p:cNvPr id="3" name="AutoShape 3"/>
          <p:cNvSpPr/>
          <p:nvPr/>
        </p:nvSpPr>
        <p:spPr>
          <a:xfrm flipV="1">
            <a:off x="4438401" y="2800971"/>
            <a:ext cx="3317450" cy="3466130"/>
          </a:xfrm>
          <a:prstGeom prst="round2SameRect">
            <a:avLst/>
          </a:prstGeom>
          <a:solidFill>
            <a:schemeClr val="accent2">
              <a:alpha val="100000"/>
            </a:schemeClr>
          </a:solidFill>
        </p:spPr>
      </p:sp>
      <p:sp>
        <p:nvSpPr>
          <p:cNvPr id="4" name="AutoShape 4"/>
          <p:cNvSpPr/>
          <p:nvPr/>
        </p:nvSpPr>
        <p:spPr>
          <a:xfrm flipV="1">
            <a:off x="539110" y="2800971"/>
            <a:ext cx="3317450" cy="3466130"/>
          </a:xfrm>
          <a:prstGeom prst="round2SameRect">
            <a:avLst/>
          </a:prstGeom>
          <a:solidFill>
            <a:schemeClr val="accent2">
              <a:alpha val="100000"/>
            </a:schemeClr>
          </a:solidFill>
        </p:spPr>
      </p:sp>
      <p:sp>
        <p:nvSpPr>
          <p:cNvPr id="5" name="AutoShape 5"/>
          <p:cNvSpPr/>
          <p:nvPr/>
        </p:nvSpPr>
        <p:spPr>
          <a:xfrm>
            <a:off x="8281295" y="1227848"/>
            <a:ext cx="3317450" cy="3317450"/>
          </a:xfrm>
          <a:prstGeom prst="ellipse">
            <a:avLst/>
          </a:prstGeom>
          <a:solidFill>
            <a:schemeClr val="accent2">
              <a:alpha val="100000"/>
            </a:schemeClr>
          </a:solidFill>
        </p:spPr>
      </p:sp>
      <p:sp>
        <p:nvSpPr>
          <p:cNvPr id="6" name="AutoShape 6"/>
          <p:cNvSpPr/>
          <p:nvPr/>
        </p:nvSpPr>
        <p:spPr>
          <a:xfrm>
            <a:off x="4438401" y="1227848"/>
            <a:ext cx="3317450" cy="3317450"/>
          </a:xfrm>
          <a:prstGeom prst="ellipse">
            <a:avLst/>
          </a:prstGeom>
          <a:solidFill>
            <a:schemeClr val="accent2">
              <a:alpha val="100000"/>
            </a:schemeClr>
          </a:solidFill>
        </p:spPr>
      </p:sp>
      <p:sp>
        <p:nvSpPr>
          <p:cNvPr id="7" name="AutoShape 7"/>
          <p:cNvSpPr/>
          <p:nvPr/>
        </p:nvSpPr>
        <p:spPr>
          <a:xfrm>
            <a:off x="539110" y="1227848"/>
            <a:ext cx="3317450" cy="3317450"/>
          </a:xfrm>
          <a:prstGeom prst="ellipse">
            <a:avLst/>
          </a:prstGeom>
          <a:solidFill>
            <a:schemeClr val="accent2">
              <a:alpha val="100000"/>
            </a:schemeClr>
          </a:solidFill>
        </p:spPr>
      </p:sp>
      <p:sp>
        <p:nvSpPr>
          <p:cNvPr id="8" name="TextBox 8"/>
          <p:cNvSpPr txBox="1"/>
          <p:nvPr/>
        </p:nvSpPr>
        <p:spPr>
          <a:xfrm>
            <a:off x="760778" y="4533107"/>
            <a:ext cx="2968423"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从上面数据我们可以看出：physical id 都为0，说明只有一个物理处理器。</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601267"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processor有两个不同的编号，并且同属于一个physical id，同时cpu cores 的值为2，这也就说明CPU是双核心的。</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450110"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为了加深这几个参数的理解，我们再来看一台工作站的服务器配置，如2-4图所示。</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1" name="Picture 11"/>
          <p:cNvPicPr>
            <a:picLocks noChangeAspect="1"/>
          </p:cNvPicPr>
          <p:nvPr/>
        </p:nvPicPr>
        <p:blipFill>
          <a:blip r:embed="rId2"/>
          <a:srcRect l="3708" r="3708"/>
          <a:stretch>
            <a:fillRect/>
          </a:stretch>
        </p:blipFill>
        <p:spPr>
          <a:xfrm>
            <a:off x="880299" y="1569037"/>
            <a:ext cx="2635073" cy="2635073"/>
          </a:xfrm>
          <a:prstGeom prst="ellipse">
            <a:avLst/>
          </a:prstGeom>
        </p:spPr>
      </p:pic>
      <p:pic>
        <p:nvPicPr>
          <p:cNvPr id="12" name="Picture 12"/>
          <p:cNvPicPr>
            <a:picLocks noChangeAspect="1"/>
          </p:cNvPicPr>
          <p:nvPr/>
        </p:nvPicPr>
        <p:blipFill>
          <a:blip r:embed="rId3"/>
          <a:srcRect l="8333" r="8333"/>
          <a:stretch>
            <a:fillRect/>
          </a:stretch>
        </p:blipFill>
        <p:spPr>
          <a:xfrm>
            <a:off x="4779590" y="1569037"/>
            <a:ext cx="2635073" cy="2635073"/>
          </a:xfrm>
          <a:prstGeom prst="ellipse">
            <a:avLst/>
          </a:prstGeom>
        </p:spPr>
      </p:pic>
      <p:pic>
        <p:nvPicPr>
          <p:cNvPr id="13" name="Picture 13"/>
          <p:cNvPicPr>
            <a:picLocks noChangeAspect="1"/>
          </p:cNvPicPr>
          <p:nvPr/>
        </p:nvPicPr>
        <p:blipFill>
          <a:blip r:embed="rId4"/>
          <a:srcRect l="14292" r="14292"/>
          <a:stretch>
            <a:fillRect/>
          </a:stretch>
        </p:blipFill>
        <p:spPr>
          <a:xfrm>
            <a:off x="8622484" y="1569037"/>
            <a:ext cx="2635073" cy="2635073"/>
          </a:xfrm>
          <a:prstGeom prst="ellipse">
            <a:avLst/>
          </a:prstGeom>
        </p:spPr>
      </p:pic>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endPar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在这个服务器上： 'cpu cores' 为4，physical id 有两个，core id有8个，siblings的值为8，总共有16个processor。</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所以这个服务器主机的CPU为2个物理封装的处理器，每个处理器又有4个处理核心（cpu cores），每个cpu core有可划分为2个逻辑处理器（超线程技术），因此，每个物理处理器上有8个逻辑处理器，总共就有16个processor。大体的结构如图2-5所示。</a:t>
            </a:r>
            <a:endPar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0000" b="10000"/>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性能测试计划是性能测试的重要过程，需要编写第一份文档就是性能测试计划。</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性能测试计划非常重要，在性能测试计划中，需要阐述产品、项目的背景。</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将前期的性能测试已经明确过的需求落实到文档中，主要包括：用户需求规格说明书、会议纪要等性能测试相关需求内容文档。</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rot="0">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t="10000" b="10000"/>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示例如表2-1所示。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性能测试依赖于系统正式上线的软、硬件环境，包括网络的拓扑结构、操作系统、应用服务器、数据库等软件的版本信息。</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数据库服务器、应用服务器等具体硬件配置，如CPU、内存、硬盘、网卡网络环境等信息也应该进行描述。</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引言</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性能测试需求分析</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性能测试用例</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测试场景设计</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endPar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11828" y="1585714"/>
            <a:ext cx="98308" cy="1200172"/>
          </a:xfrm>
          <a:prstGeom prst="rect">
            <a:avLst/>
          </a:prstGeom>
          <a:solidFill>
            <a:schemeClr val="accent1">
              <a:alpha val="100000"/>
            </a:schemeClr>
          </a:solidFill>
        </p:spPr>
      </p:sp>
      <p:sp>
        <p:nvSpPr>
          <p:cNvPr id="3" name="TextBox 3"/>
          <p:cNvSpPr txBox="1"/>
          <p:nvPr/>
        </p:nvSpPr>
        <p:spPr>
          <a:xfrm>
            <a:off x="1003860" y="1688405"/>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系统性能测试的环境要尽量和客户上线的环境条件相似，在软、硬件环境相差巨大的情况下，对于真正评估系统上线后的性能有一定偏差。</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811828" y="3104653"/>
            <a:ext cx="98308" cy="1200172"/>
          </a:xfrm>
          <a:prstGeom prst="rect">
            <a:avLst/>
          </a:prstGeom>
          <a:solidFill>
            <a:schemeClr val="accent1">
              <a:alpha val="100000"/>
            </a:schemeClr>
          </a:solidFill>
        </p:spPr>
      </p:sp>
      <p:sp>
        <p:nvSpPr>
          <p:cNvPr id="5" name="TextBox 5"/>
          <p:cNvSpPr txBox="1"/>
          <p:nvPr/>
        </p:nvSpPr>
        <p:spPr>
          <a:xfrm>
            <a:off x="1003860" y="3207344"/>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为了能够得到需要的性能测试结果，性能测试人员需要认真评估要在本次性能测试中应用哪个工具，该工具是否能够对需求中描述的相关指标进行监控，并得到相关的数据信息？</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811828" y="4623592"/>
            <a:ext cx="98308" cy="1200172"/>
          </a:xfrm>
          <a:prstGeom prst="rect">
            <a:avLst/>
          </a:prstGeom>
          <a:solidFill>
            <a:schemeClr val="accent1">
              <a:alpha val="100000"/>
            </a:schemeClr>
          </a:solidFill>
        </p:spPr>
      </p:sp>
      <p:sp>
        <p:nvSpPr>
          <p:cNvPr id="7" name="TextBox 7"/>
          <p:cNvSpPr txBox="1"/>
          <p:nvPr/>
        </p:nvSpPr>
        <p:spPr>
          <a:xfrm>
            <a:off x="1003860" y="4726283"/>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性能测试结果数据信息是否有良好的表现形式，并且可以方便地输出？项目组性能测试人员是否会使用该工具？工具是否简单易用等。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8" name="Picture 8"/>
          <p:cNvPicPr>
            <a:picLocks noChangeAspect="1"/>
          </p:cNvPicPr>
          <p:nvPr/>
        </p:nvPicPr>
        <p:blipFill>
          <a:blip r:embed="rId2">
            <a:alphaModFix amt="100000"/>
          </a:blip>
          <a:srcRect t="10000" b="10000"/>
          <a:stretch>
            <a:fillRect/>
          </a:stretch>
        </p:blipFill>
        <p:spPr>
          <a:xfrm>
            <a:off x="7082496" y="1585714"/>
            <a:ext cx="4305846" cy="4305846"/>
          </a:xfrm>
          <a:prstGeom prst="rect">
            <a:avLst/>
          </a:prstGeom>
        </p:spPr>
      </p:pic>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2">
            <a:alphaModFix amt="70000"/>
          </a:blip>
          <a:srcRect l="3125" r="3125"/>
          <a:stretch>
            <a:fillRect/>
          </a:stretch>
        </p:blipFill>
        <p:spPr>
          <a:xfrm>
            <a:off x="161995" y="1165346"/>
            <a:ext cx="4300144" cy="5733525"/>
          </a:xfrm>
          <a:prstGeom prst="parallelogram">
            <a:avLst/>
          </a:prstGeom>
        </p:spPr>
      </p:pic>
      <p:sp>
        <p:nvSpPr>
          <p:cNvPr id="4" name="AutoShape 4"/>
          <p:cNvSpPr/>
          <p:nvPr/>
        </p:nvSpPr>
        <p:spPr>
          <a:xfrm>
            <a:off x="3908867" y="1360418"/>
            <a:ext cx="701468" cy="550104"/>
          </a:xfrm>
          <a:prstGeom prst="rect">
            <a:avLst/>
          </a:prstGeom>
          <a:solidFill>
            <a:schemeClr val="accent2">
              <a:alpha val="100000"/>
            </a:schemeClr>
          </a:solidFill>
        </p:spPr>
      </p:sp>
      <p:sp>
        <p:nvSpPr>
          <p:cNvPr id="5" name="AutoShape 5"/>
          <p:cNvSpPr/>
          <p:nvPr/>
        </p:nvSpPr>
        <p:spPr>
          <a:xfrm>
            <a:off x="4351619" y="1360418"/>
            <a:ext cx="550104" cy="550104"/>
          </a:xfrm>
          <a:prstGeom prst="ellipse">
            <a:avLst/>
          </a:prstGeom>
          <a:solidFill>
            <a:schemeClr val="accent2">
              <a:alpha val="100000"/>
            </a:schemeClr>
          </a:solidFill>
        </p:spPr>
      </p:sp>
      <p:sp>
        <p:nvSpPr>
          <p:cNvPr id="6" name="AutoShape 6"/>
          <p:cNvSpPr/>
          <p:nvPr/>
        </p:nvSpPr>
        <p:spPr>
          <a:xfrm>
            <a:off x="3633815" y="1360418"/>
            <a:ext cx="550104" cy="550104"/>
          </a:xfrm>
          <a:prstGeom prst="ellipse">
            <a:avLst/>
          </a:prstGeom>
          <a:solidFill>
            <a:schemeClr val="accent2">
              <a:alpha val="100000"/>
            </a:schemeClr>
          </a:solidFill>
        </p:spPr>
      </p:sp>
      <p:sp>
        <p:nvSpPr>
          <p:cNvPr id="7" name="TextBox 7"/>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5285808" y="1193510"/>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在条件允许的情况下，把复杂的性能测试交给专业的第三方专业测试机构也是一个不错的选择。</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3469283" y="3099207"/>
            <a:ext cx="701468" cy="550104"/>
          </a:xfrm>
          <a:prstGeom prst="rect">
            <a:avLst/>
          </a:prstGeom>
          <a:solidFill>
            <a:schemeClr val="accent2">
              <a:alpha val="100000"/>
            </a:schemeClr>
          </a:solidFill>
        </p:spPr>
      </p:sp>
      <p:sp>
        <p:nvSpPr>
          <p:cNvPr id="10" name="AutoShape 10"/>
          <p:cNvSpPr/>
          <p:nvPr/>
        </p:nvSpPr>
        <p:spPr>
          <a:xfrm>
            <a:off x="3912035" y="3099207"/>
            <a:ext cx="550104" cy="550104"/>
          </a:xfrm>
          <a:prstGeom prst="ellipse">
            <a:avLst/>
          </a:prstGeom>
          <a:solidFill>
            <a:schemeClr val="accent2">
              <a:alpha val="100000"/>
            </a:schemeClr>
          </a:solidFill>
        </p:spPr>
      </p:sp>
      <p:sp>
        <p:nvSpPr>
          <p:cNvPr id="11" name="AutoShape 11"/>
          <p:cNvSpPr/>
          <p:nvPr/>
        </p:nvSpPr>
        <p:spPr>
          <a:xfrm>
            <a:off x="3194231" y="3099207"/>
            <a:ext cx="550104" cy="550104"/>
          </a:xfrm>
          <a:prstGeom prst="ellipse">
            <a:avLst/>
          </a:prstGeom>
          <a:solidFill>
            <a:schemeClr val="accent2">
              <a:alpha val="100000"/>
            </a:schemeClr>
          </a:solidFill>
        </p:spPr>
      </p:sp>
      <p:sp>
        <p:nvSpPr>
          <p:cNvPr id="12" name="TextBox 12"/>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805461" y="2932299"/>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人力资源和进度的控制，需要性能测试管理人员认真考虑。</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a:off x="3068208" y="4837996"/>
            <a:ext cx="701468" cy="550104"/>
          </a:xfrm>
          <a:prstGeom prst="rect">
            <a:avLst/>
          </a:prstGeom>
          <a:solidFill>
            <a:schemeClr val="accent2">
              <a:alpha val="100000"/>
            </a:schemeClr>
          </a:solidFill>
        </p:spPr>
      </p:sp>
      <p:sp>
        <p:nvSpPr>
          <p:cNvPr id="15" name="AutoShape 15"/>
          <p:cNvSpPr/>
          <p:nvPr/>
        </p:nvSpPr>
        <p:spPr>
          <a:xfrm>
            <a:off x="3510960" y="4837996"/>
            <a:ext cx="550104" cy="550104"/>
          </a:xfrm>
          <a:prstGeom prst="ellipse">
            <a:avLst/>
          </a:prstGeom>
          <a:solidFill>
            <a:schemeClr val="accent2">
              <a:alpha val="100000"/>
            </a:schemeClr>
          </a:solidFill>
        </p:spPr>
      </p:sp>
      <p:sp>
        <p:nvSpPr>
          <p:cNvPr id="16" name="AutoShape 16"/>
          <p:cNvSpPr/>
          <p:nvPr/>
        </p:nvSpPr>
        <p:spPr>
          <a:xfrm>
            <a:off x="2793156" y="4837996"/>
            <a:ext cx="550104" cy="550104"/>
          </a:xfrm>
          <a:prstGeom prst="ellipse">
            <a:avLst/>
          </a:prstGeom>
          <a:solidFill>
            <a:schemeClr val="accent2">
              <a:alpha val="100000"/>
            </a:schemeClr>
          </a:solidFill>
        </p:spPr>
      </p:sp>
      <p:sp>
        <p:nvSpPr>
          <p:cNvPr id="17" name="TextBox 17"/>
          <p:cNvSpPr txBox="1"/>
          <p:nvPr/>
        </p:nvSpPr>
        <p:spPr>
          <a:xfrm>
            <a:off x="2841924"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462139" y="4671088"/>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很多失败的案例告诉我们，由于项目前期研发周期过长，项目开发周期延长，为了保证系统能够按时发布，不得不缩短测试周期，甚至取消测试，这样的项目质量是得不到保证的。</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t="10000" b="10000"/>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要合理安排测试时间和人员，监控并及时修改测试计划，使管理人员和项目组成员及时了解项目测试的情况，及时地修正在测试过程中遇到的问题。</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在性能测试过程中，有可能会遇见一些将会发生的问题，为了保证后期在实施过程中有条不紊，这时就应该考虑如何去尽量避免这些风险的发生。</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性能测试计划</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性能测试用例</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性能测试用例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4" name="AutoShape 24"/>
          <p:cNvSpPr/>
          <p:nvPr/>
        </p:nvSpPr>
        <p:spPr>
          <a:xfrm>
            <a:off x="5091113" y="1349255"/>
            <a:ext cx="1102900" cy="1102900"/>
          </a:xfrm>
          <a:prstGeom prst="ellipse">
            <a:avLst/>
          </a:prstGeom>
          <a:solidFill>
            <a:schemeClr val="accent1">
              <a:alpha val="100000"/>
            </a:schemeClr>
          </a:solidFill>
        </p:spPr>
      </p:sp>
      <p:sp>
        <p:nvSpPr>
          <p:cNvPr id="25" name="AutoShape 25"/>
          <p:cNvSpPr/>
          <p:nvPr/>
        </p:nvSpPr>
        <p:spPr>
          <a:xfrm>
            <a:off x="5846826" y="1336491"/>
            <a:ext cx="347186" cy="349282"/>
          </a:xfrm>
          <a:prstGeom prst="ellipse">
            <a:avLst/>
          </a:prstGeom>
          <a:solidFill>
            <a:schemeClr val="accent1">
              <a:lumMod val="60000"/>
              <a:lumOff val="40000"/>
              <a:alpha val="100000"/>
            </a:schemeClr>
          </a:solidFill>
        </p:spPr>
      </p:sp>
      <p:sp>
        <p:nvSpPr>
          <p:cNvPr id="26" name="AutoShape 26"/>
          <p:cNvSpPr/>
          <p:nvPr/>
        </p:nvSpPr>
        <p:spPr>
          <a:xfrm>
            <a:off x="6115621" y="1171423"/>
            <a:ext cx="158782" cy="158782"/>
          </a:xfrm>
          <a:prstGeom prst="ellipse">
            <a:avLst/>
          </a:prstGeom>
          <a:solidFill>
            <a:schemeClr val="accent1">
              <a:alpha val="100000"/>
            </a:schemeClr>
          </a:solidFill>
        </p:spPr>
      </p:sp>
      <p:sp>
        <p:nvSpPr>
          <p:cNvPr id="27" name="TextBox 27"/>
          <p:cNvSpPr txBox="1"/>
          <p:nvPr/>
        </p:nvSpPr>
        <p:spPr>
          <a:xfrm>
            <a:off x="5257991" y="1574521"/>
            <a:ext cx="8591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8" name="AutoShape 28"/>
          <p:cNvSpPr/>
          <p:nvPr/>
        </p:nvSpPr>
        <p:spPr>
          <a:xfrm>
            <a:off x="5091113" y="3060668"/>
            <a:ext cx="1102900" cy="1104995"/>
          </a:xfrm>
          <a:prstGeom prst="ellipse">
            <a:avLst/>
          </a:prstGeom>
          <a:solidFill>
            <a:schemeClr val="accent2">
              <a:alpha val="100000"/>
            </a:schemeClr>
          </a:solidFill>
        </p:spPr>
      </p:sp>
      <p:sp>
        <p:nvSpPr>
          <p:cNvPr id="29" name="AutoShape 29"/>
          <p:cNvSpPr/>
          <p:nvPr/>
        </p:nvSpPr>
        <p:spPr>
          <a:xfrm>
            <a:off x="5846826" y="3048000"/>
            <a:ext cx="347186" cy="349282"/>
          </a:xfrm>
          <a:prstGeom prst="ellipse">
            <a:avLst/>
          </a:prstGeom>
          <a:solidFill>
            <a:schemeClr val="accent2">
              <a:lumMod val="60000"/>
              <a:lumOff val="40000"/>
              <a:alpha val="100000"/>
            </a:schemeClr>
          </a:solidFill>
        </p:spPr>
      </p:sp>
      <p:sp>
        <p:nvSpPr>
          <p:cNvPr id="30" name="AutoShape 30"/>
          <p:cNvSpPr/>
          <p:nvPr/>
        </p:nvSpPr>
        <p:spPr>
          <a:xfrm>
            <a:off x="6115621" y="2882837"/>
            <a:ext cx="158782" cy="160877"/>
          </a:xfrm>
          <a:prstGeom prst="ellipse">
            <a:avLst/>
          </a:prstGeom>
          <a:solidFill>
            <a:schemeClr val="accent2">
              <a:alpha val="100000"/>
            </a:schemeClr>
          </a:solidFill>
        </p:spPr>
      </p:sp>
      <p:sp>
        <p:nvSpPr>
          <p:cNvPr id="31" name="TextBox 31"/>
          <p:cNvSpPr txBox="1"/>
          <p:nvPr/>
        </p:nvSpPr>
        <p:spPr>
          <a:xfrm>
            <a:off x="5257991" y="3286601"/>
            <a:ext cx="9353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AutoShape 32"/>
          <p:cNvSpPr/>
          <p:nvPr/>
        </p:nvSpPr>
        <p:spPr>
          <a:xfrm>
            <a:off x="5091113" y="4780407"/>
            <a:ext cx="1102900" cy="1102900"/>
          </a:xfrm>
          <a:prstGeom prst="ellipse">
            <a:avLst/>
          </a:prstGeom>
          <a:solidFill>
            <a:schemeClr val="accent3">
              <a:alpha val="100000"/>
            </a:schemeClr>
          </a:solidFill>
        </p:spPr>
      </p:sp>
      <p:sp>
        <p:nvSpPr>
          <p:cNvPr id="33" name="AutoShape 33"/>
          <p:cNvSpPr/>
          <p:nvPr/>
        </p:nvSpPr>
        <p:spPr>
          <a:xfrm>
            <a:off x="5846826" y="4767644"/>
            <a:ext cx="347186" cy="349282"/>
          </a:xfrm>
          <a:prstGeom prst="ellipse">
            <a:avLst/>
          </a:prstGeom>
          <a:solidFill>
            <a:schemeClr val="accent3">
              <a:lumMod val="60000"/>
              <a:lumOff val="40000"/>
              <a:alpha val="100000"/>
            </a:schemeClr>
          </a:solidFill>
        </p:spPr>
      </p:sp>
      <p:sp>
        <p:nvSpPr>
          <p:cNvPr id="34" name="AutoShape 34"/>
          <p:cNvSpPr/>
          <p:nvPr/>
        </p:nvSpPr>
        <p:spPr>
          <a:xfrm>
            <a:off x="6115621" y="4602575"/>
            <a:ext cx="158782" cy="158782"/>
          </a:xfrm>
          <a:prstGeom prst="ellipse">
            <a:avLst/>
          </a:prstGeom>
          <a:solidFill>
            <a:schemeClr val="accent3">
              <a:alpha val="100000"/>
            </a:schemeClr>
          </a:solidFill>
        </p:spPr>
      </p:sp>
      <p:sp>
        <p:nvSpPr>
          <p:cNvPr id="35" name="TextBox 35"/>
          <p:cNvSpPr txBox="1"/>
          <p:nvPr/>
        </p:nvSpPr>
        <p:spPr>
          <a:xfrm>
            <a:off x="5257991" y="5005674"/>
            <a:ext cx="9353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6542983" y="1318593"/>
            <a:ext cx="4495800" cy="1104900"/>
          </a:xfrm>
          <a:prstGeom prst="rect">
            <a:avLst/>
          </a:prstGeom>
        </p:spPr>
        <p:txBody>
          <a:bodyPr vert="horz" wrap="square" lIns="95250" tIns="95250" rIns="47625" bIns="95250" rtlCol="0" anchor="t" anchorCtr="0">
            <a:normAutofit/>
          </a:bodyPr>
          <a:lstStyle/>
          <a:p>
            <a:pPr>
              <a:lnSpc>
                <a:spcPct val="120000"/>
              </a:lnSpc>
              <a:spcBef>
                <a:spcPct val="0"/>
              </a:spcBef>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性能测试用例是客户性能测试需求最终体现，需结合用户应用系统的场景设计出相应的用例，用例应能覆盖到测试需求。</a:t>
            </a:r>
            <a:endPar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6542983" y="3081419"/>
            <a:ext cx="4495800" cy="1381125"/>
          </a:xfrm>
          <a:prstGeom prst="rect">
            <a:avLst/>
          </a:prstGeom>
        </p:spPr>
        <p:txBody>
          <a:bodyPr vert="horz" wrap="square" lIns="95250" tIns="95250" rIns="47625" bIns="95250" rtlCol="0" anchor="t" anchorCtr="0">
            <a:norm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在进行用例设计时，通常需要编写测试用例名称、测试用例标识、测试覆盖的需求、应用说明、前置/假设条件、用例间依赖、用例描述、关键技术、操作步骤、期望结果以及记录实际运行结果等内容。</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6542983" y="4773978"/>
            <a:ext cx="4499225" cy="1381125"/>
          </a:xfrm>
          <a:prstGeom prst="rect">
            <a:avLst/>
          </a:prstGeom>
        </p:spPr>
        <p:txBody>
          <a:bodyPr vert="horz" wrap="square" lIns="95250" tIns="95250" rIns="47625" bIns="95250" rtlCol="0" anchor="t" anchorCtr="0">
            <a:norm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当然，上面的内容可以依据实际情况适当进行裁减。表2-2所示为某Elearning平台测试用例示例。</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9" name="AutoShape 39"/>
          <p:cNvSpPr/>
          <p:nvPr/>
        </p:nvSpPr>
        <p:spPr>
          <a:xfrm>
            <a:off x="1199617" y="2591922"/>
            <a:ext cx="2395784" cy="2042488"/>
          </a:xfrm>
          <a:prstGeom prst="hexagon">
            <a:avLst>
              <a:gd name="adj" fmla="val 25000"/>
              <a:gd name="vf" fmla="val 115470"/>
            </a:avLst>
          </a:prstGeom>
          <a:noFill/>
          <a:ln w="76200">
            <a:solidFill>
              <a:schemeClr val="accent1">
                <a:alpha val="100000"/>
              </a:schemeClr>
            </a:solidFill>
            <a:prstDash val="solid"/>
          </a:ln>
        </p:spPr>
      </p:sp>
      <p:sp>
        <p:nvSpPr>
          <p:cNvPr id="40" name="Freeform 40"/>
          <p:cNvSpPr/>
          <p:nvPr/>
        </p:nvSpPr>
        <p:spPr>
          <a:xfrm>
            <a:off x="1961410" y="3129442"/>
            <a:ext cx="872198" cy="872198"/>
          </a:xfrm>
          <a:custGeom>
            <a:avLst/>
            <a:gdLst/>
            <a:ahLst/>
            <a:cxnLst/>
            <a:rect l="l" t="t" r="r" b="b"/>
            <a:pathLst>
              <a:path w="304800" h="304800">
                <a:moveTo>
                  <a:pt x="304800" y="180975"/>
                </a:moveTo>
                <a:lnTo>
                  <a:pt x="247650" y="123825"/>
                </a:lnTo>
                <a:lnTo>
                  <a:pt x="247650" y="38100"/>
                </a:lnTo>
                <a:lnTo>
                  <a:pt x="209550" y="38100"/>
                </a:lnTo>
                <a:lnTo>
                  <a:pt x="209550" y="85725"/>
                </a:lnTo>
                <a:lnTo>
                  <a:pt x="152400" y="28575"/>
                </a:lnTo>
                <a:lnTo>
                  <a:pt x="0" y="180975"/>
                </a:lnTo>
                <a:lnTo>
                  <a:pt x="0" y="190500"/>
                </a:lnTo>
                <a:lnTo>
                  <a:pt x="38100" y="190500"/>
                </a:lnTo>
                <a:lnTo>
                  <a:pt x="38100" y="285750"/>
                </a:lnTo>
                <a:lnTo>
                  <a:pt x="133350" y="285750"/>
                </a:lnTo>
                <a:lnTo>
                  <a:pt x="133350" y="228600"/>
                </a:lnTo>
                <a:lnTo>
                  <a:pt x="171450" y="228600"/>
                </a:lnTo>
                <a:lnTo>
                  <a:pt x="171450" y="285750"/>
                </a:lnTo>
                <a:lnTo>
                  <a:pt x="266700" y="285750"/>
                </a:lnTo>
                <a:lnTo>
                  <a:pt x="266700" y="190500"/>
                </a:lnTo>
                <a:lnTo>
                  <a:pt x="304800" y="190500"/>
                </a:lnTo>
                <a:close/>
              </a:path>
            </a:pathLst>
          </a:custGeom>
          <a:solidFill>
            <a:schemeClr val="accent1">
              <a:alpha val="100000"/>
            </a:schemeClr>
          </a:solidFill>
        </p:spPr>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2">
            <a:alphaModFix amt="70000"/>
          </a:blip>
          <a:srcRect l="17000" r="17000"/>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关于测试脚本的编写在这里着重强调以下几点：协议的正确选用，关系到脚本是否能够正确录制与执行，十分重要。</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性能测试用例编写完成以后，就需要结合用例的需要进行测试脚本的编写工作。</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本书后面章节将讲述了有关 Loadrunner协议选择和脚本编写的一些知识。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18543" y="2152294"/>
            <a:ext cx="692012"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52135" y="2152294"/>
            <a:ext cx="673724"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5990360" y="2105497"/>
            <a:ext cx="692012" cy="598419"/>
          </a:xfrm>
          <a:prstGeom prst="rect">
            <a:avLst/>
          </a:prstGeom>
        </p:spPr>
        <p:txBody>
          <a:bodyPr vert="horz" wrap="square" lIns="114300" tIns="57150" rIns="114300" bIns="57150" rtlCol="0" anchor="t" anchorCtr="1">
            <a:normAutofit/>
          </a:bodyPr>
          <a:lstStyle/>
          <a:p>
            <a:pPr algn="ctr">
              <a:lnSpc>
                <a:spcPct val="80000"/>
              </a:lnSpc>
              <a:spcBef>
                <a:spcPts val="450"/>
              </a:spcBef>
            </a:pPr>
            <a:r>
              <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cxnSp>
        <p:nvCxnSpPr>
          <p:cNvPr id="10" name="Connector 10"/>
          <p:cNvCxnSpPr/>
          <p:nvPr/>
        </p:nvCxnSpPr>
        <p:spPr>
          <a:xfrm>
            <a:off x="273222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测试脚本不仅可以使用性能测试工具来完成，在必要的时候可以使用其他语言编程来完成同样的工作。</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通常在应用工具录制或者编写脚本完成以后，还需要去除脚本不必要的冗余代码，对脚本进行完善。</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需要加入集合点、检查点、事务以及对一些数据进行参数化、关联等处理。</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4" name="Picture 14"/>
          <p:cNvPicPr>
            <a:picLocks noChangeAspect="1"/>
          </p:cNvPicPr>
          <p:nvPr/>
        </p:nvPicPr>
        <p:blipFill>
          <a:blip r:embed="rId2"/>
          <a:srcRect l="16478" r="164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如一个手机银行系统，在进行理财产品购买之前，必须首先登录到系统，获取到账户信息后，才能够进行理财购买。</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所以在进行有类似情况发生时应该考虑到脚本的执行顺序，在本例中是先执行登录脚本，再获取到理财产品信息，最后进行购买，系统登出。</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4" name="Picture 4"/>
          <p:cNvPicPr>
            <a:picLocks noChangeAspect="1"/>
          </p:cNvPicPr>
          <p:nvPr/>
        </p:nvPicPr>
        <p:blipFill>
          <a:blip r:embed="rId2"/>
          <a:srcRect l="17000" r="17000"/>
          <a:stretch>
            <a:fillRect/>
          </a:stretch>
        </p:blipFill>
        <p:spPr>
          <a:xfrm>
            <a:off x="6927890" y="1290438"/>
            <a:ext cx="4828525" cy="4828525"/>
          </a:xfrm>
          <a:prstGeom prst="ellipse">
            <a:avLst/>
          </a:prstGeom>
        </p:spPr>
      </p:pic>
      <p:grpSp>
        <p:nvGrpSpPr>
          <p:cNvPr id="5" name="Group 5"/>
          <p:cNvGrpSpPr/>
          <p:nvPr/>
        </p:nvGrpSpPr>
        <p:grpSpPr>
          <a:xfrm rot="0">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在编写脚本时，需要注意的还有脚本之间的前后依赖性。</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917240" y="1561136"/>
            <a:ext cx="4493087" cy="4493087"/>
          </a:xfrm>
          <a:prstGeom prst="parallelogram">
            <a:avLst/>
          </a:prstGeom>
          <a:solidFill>
            <a:schemeClr val="accent2">
              <a:alpha val="100000"/>
            </a:schemeClr>
          </a:solidFill>
        </p:spPr>
      </p:sp>
      <p:sp>
        <p:nvSpPr>
          <p:cNvPr id="3" name="AutoShape 3"/>
          <p:cNvSpPr/>
          <p:nvPr/>
        </p:nvSpPr>
        <p:spPr>
          <a:xfrm>
            <a:off x="6966008" y="923459"/>
            <a:ext cx="4439879" cy="4439879"/>
          </a:xfrm>
          <a:prstGeom prst="parallelogram">
            <a:avLst/>
          </a:prstGeom>
          <a:solidFill>
            <a:schemeClr val="accent2">
              <a:alpha val="50000"/>
            </a:schemeClr>
          </a:solidFill>
        </p:spPr>
      </p:sp>
      <p:pic>
        <p:nvPicPr>
          <p:cNvPr id="4" name="Picture 4"/>
          <p:cNvPicPr>
            <a:picLocks noChangeAspect="1"/>
          </p:cNvPicPr>
          <p:nvPr/>
        </p:nvPicPr>
        <p:blipFill>
          <a:blip r:embed="rId2">
            <a:alphaModFix amt="100000"/>
          </a:blip>
          <a:srcRect l="17000" r="17000"/>
          <a:stretch>
            <a:fillRect/>
          </a:stretch>
        </p:blipFill>
        <p:spPr>
          <a:xfrm>
            <a:off x="6733794" y="1049945"/>
            <a:ext cx="4857392" cy="4857392"/>
          </a:xfrm>
          <a:prstGeom prst="parallelogram">
            <a:avLst/>
          </a:prstGeom>
        </p:spPr>
      </p:pic>
      <p:sp>
        <p:nvSpPr>
          <p:cNvPr id="5" name="TextBox 5"/>
          <p:cNvSpPr txBox="1"/>
          <p:nvPr/>
        </p:nvSpPr>
        <p:spPr>
          <a:xfrm>
            <a:off x="1218874" y="1875949"/>
            <a:ext cx="5514920" cy="3901440"/>
          </a:xfrm>
          <a:prstGeom prst="rect">
            <a:avLst/>
          </a:prstGeom>
        </p:spPr>
        <p:txBody>
          <a:bodyPr vert="horz" wrap="square" lIns="123825" tIns="123825" rIns="57150" bIns="123825" rtlCol="0" anchor="t" anchorCtr="0">
            <a:spAutoFit/>
          </a:bodyPr>
          <a:lstStyle/>
          <a:p>
            <a:pPr>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当然有两种处理方式，一种就是一次性录制4个脚本，另外一种方式就是在一个脚本中进行处理，将登录部分放在 vuser_init，获取理财信息和购买部分代码可以放在 Acition中，最好建立两个分别存放，而将登出脚本放在 vuser_end部分。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6" name="Group 6"/>
          <p:cNvGrpSpPr/>
          <p:nvPr/>
        </p:nvGrpSpPr>
        <p:grpSpPr>
          <a:xfrm rot="0">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测试场景运行</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场景运行监控</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运行结果分析</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系统性能调优</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endPar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在编写测试脚本的时候，还需要注意编码的规范和代码的编写质量问题。</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软件性能测试不是简单的录制与回放，作为一名优秀的性能测试人员，可能经常需要自行编写脚本。</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这需要一方面提高自己的编码水平，不要将编写的脚本成为性能测试的瓶颈，有很多测试人员，由于不是程序员出身，也对程序的理解不够深入。</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2"/>
          <a:srcRect l="16060" r="16060"/>
          <a:stretch>
            <a:fillRect/>
          </a:stretch>
        </p:blipFill>
        <p:spPr>
          <a:xfrm>
            <a:off x="6774259" y="1242134"/>
            <a:ext cx="5232459" cy="5087504"/>
          </a:xfrm>
          <a:prstGeom prst="diamond">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650" r="650"/>
          <a:stretch>
            <a:fillRect/>
          </a:stretch>
        </p:blipFill>
        <p:spPr>
          <a:xfrm>
            <a:off x="3909691" y="1250241"/>
            <a:ext cx="7848600" cy="5248275"/>
          </a:xfrm>
          <a:prstGeom prst="rect">
            <a:avLst/>
          </a:prstGeom>
        </p:spPr>
      </p:pic>
      <p:grpSp>
        <p:nvGrpSpPr>
          <p:cNvPr id="3" name="Group 3"/>
          <p:cNvGrpSpPr/>
          <p:nvPr/>
        </p:nvGrpSpPr>
        <p:grpSpPr>
          <a:xfrm rot="0">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测试脚本编写</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经常会发现:例如，申请内存不释放、打开文件不关闭等情况的发生，却不知这些情况会产生内存泄露，最后导致压测机崩溃。</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所以我们要加强编程语言的学习，努力使自己成为一名优秀的“高级程序员”；另外一方面，也要加强编码的规范。</a:t>
            </a:r>
            <a:endParaRPr lang="en-US" sz="11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测试场景设计</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4065" r="24065"/>
          <a:stretch>
            <a:fillRect/>
          </a:stretch>
        </p:blipFill>
        <p:spPr>
          <a:xfrm>
            <a:off x="882858" y="1563009"/>
            <a:ext cx="2465519" cy="2459823"/>
          </a:xfrm>
          <a:prstGeom prst="rect">
            <a:avLst/>
          </a:prstGeom>
        </p:spPr>
      </p:pic>
      <p:pic>
        <p:nvPicPr>
          <p:cNvPr id="3" name="Picture 3"/>
          <p:cNvPicPr>
            <a:picLocks noChangeAspect="1"/>
          </p:cNvPicPr>
          <p:nvPr/>
        </p:nvPicPr>
        <p:blipFill>
          <a:blip r:embed="rId3"/>
          <a:srcRect l="24065" r="24065"/>
          <a:stretch>
            <a:fillRect/>
          </a:stretch>
        </p:blipFill>
        <p:spPr>
          <a:xfrm>
            <a:off x="3561054" y="1563009"/>
            <a:ext cx="2465519" cy="2459823"/>
          </a:xfrm>
          <a:prstGeom prst="rect">
            <a:avLst/>
          </a:prstGeom>
        </p:spPr>
      </p:pic>
      <p:pic>
        <p:nvPicPr>
          <p:cNvPr id="4" name="Picture 4"/>
          <p:cNvPicPr>
            <a:picLocks noChangeAspect="1"/>
          </p:cNvPicPr>
          <p:nvPr/>
        </p:nvPicPr>
        <p:blipFill>
          <a:blip r:embed="rId4"/>
          <a:srcRect t="116" b="116"/>
          <a:stretch>
            <a:fillRect/>
          </a:stretch>
        </p:blipFill>
        <p:spPr>
          <a:xfrm>
            <a:off x="6239251" y="1563009"/>
            <a:ext cx="2465519" cy="2459823"/>
          </a:xfrm>
          <a:prstGeom prst="rect">
            <a:avLst/>
          </a:prstGeom>
        </p:spPr>
      </p:pic>
      <p:pic>
        <p:nvPicPr>
          <p:cNvPr id="5" name="Picture 5"/>
          <p:cNvPicPr>
            <a:picLocks noChangeAspect="1"/>
          </p:cNvPicPr>
          <p:nvPr/>
        </p:nvPicPr>
        <p:blipFill>
          <a:blip r:embed="rId5"/>
          <a:srcRect l="8947" r="8947"/>
          <a:stretch>
            <a:fillRect/>
          </a:stretch>
        </p:blipFill>
        <p:spPr>
          <a:xfrm>
            <a:off x="8917448"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1117978"/>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性能测试场景设计是建立在性能测试用例和测试脚本编写基础上的。</a:t>
            </a:r>
            <a:endParaRPr lang="en-US" sz="1100"/>
          </a:p>
        </p:txBody>
      </p:sp>
      <p:sp>
        <p:nvSpPr>
          <p:cNvPr id="11" name="AutoShape 11"/>
          <p:cNvSpPr/>
          <p:nvPr/>
        </p:nvSpPr>
        <p:spPr>
          <a:xfrm>
            <a:off x="3586178"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完成脚本编写后，需加入集合点以进行并发操作；插入事务以考察业务处理响应时间；</a:t>
            </a:r>
            <a:endParaRPr lang="en-US" sz="1100"/>
          </a:p>
        </p:txBody>
      </p:sp>
      <p:sp>
        <p:nvSpPr>
          <p:cNvPr id="12" name="AutoShape 12"/>
          <p:cNvSpPr/>
          <p:nvPr/>
        </p:nvSpPr>
        <p:spPr>
          <a:xfrm>
            <a:off x="6264374"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设置检查点以确保系统正确执行相应功能；输入不同业务数据则需要进行参数化处理。</a:t>
            </a:r>
            <a:endParaRPr lang="en-US" sz="1100"/>
          </a:p>
        </p:txBody>
      </p:sp>
      <p:sp>
        <p:nvSpPr>
          <p:cNvPr id="13" name="AutoShape 13"/>
          <p:cNvSpPr/>
          <p:nvPr/>
        </p:nvSpPr>
        <p:spPr>
          <a:xfrm>
            <a:off x="8942570"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测试场景设计重要原则是根据测试用例展现出来。</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测试场景设计</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07</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测试场景运行</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性能测试工具通常用进程或线程模拟多个虚拟用户，每个进程或线程需要一定内存。</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为保证负载测试机足够运行设定的虚拟用户数，内存不够用时请使用多台负载机分担。</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Picture 6"/>
          <p:cNvPicPr>
            <a:picLocks noChangeAspect="1"/>
          </p:cNvPicPr>
          <p:nvPr/>
        </p:nvPicPr>
        <p:blipFill>
          <a:blip r:embed="rId2"/>
          <a:srcRect l="12265" r="12265"/>
          <a:stretch>
            <a:fillRect/>
          </a:stretch>
        </p:blipFill>
        <p:spPr>
          <a:xfrm>
            <a:off x="539110" y="1388509"/>
            <a:ext cx="2256056" cy="1267968"/>
          </a:xfrm>
          <a:prstGeom prst="rect">
            <a:avLst/>
          </a:prstGeom>
        </p:spPr>
      </p:pic>
      <p:pic>
        <p:nvPicPr>
          <p:cNvPr id="7" name="Picture 7"/>
          <p:cNvPicPr>
            <a:picLocks noChangeAspect="1"/>
          </p:cNvPicPr>
          <p:nvPr/>
        </p:nvPicPr>
        <p:blipFill>
          <a:blip r:embed="rId3"/>
          <a:srcRect t="7848" b="7848"/>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在性能测试前，需将应用服务器“预热”，即先运行应用服务器的功能。</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0" name="Picture 10"/>
          <p:cNvPicPr>
            <a:picLocks noChangeAspect="1"/>
          </p:cNvPicPr>
          <p:nvPr/>
        </p:nvPicPr>
        <p:blipFill>
          <a:blip r:embed="rId4"/>
          <a:srcRect l="20346" r="20346"/>
          <a:stretch>
            <a:fillRect/>
          </a:stretch>
        </p:blipFill>
        <p:spPr>
          <a:xfrm>
            <a:off x="544772" y="4664094"/>
            <a:ext cx="2256056" cy="1267968"/>
          </a:xfrm>
          <a:prstGeom prst="rect">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测试场景运行</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a:off x="4679004" y="2401236"/>
            <a:ext cx="2799547" cy="2789959"/>
          </a:xfrm>
          <a:prstGeom prst="rect">
            <a:avLst/>
          </a:prstGeom>
          <a:solidFill>
            <a:schemeClr val="lt1">
              <a:alpha val="51000"/>
            </a:schemeClr>
          </a:solidFill>
          <a:ln w="28575">
            <a:solidFill>
              <a:schemeClr val="accent2">
                <a:alpha val="51000"/>
              </a:schemeClr>
            </a:solidFill>
            <a:prstDash val="solid"/>
          </a:ln>
        </p:spPr>
      </p:sp>
      <p:sp>
        <p:nvSpPr>
          <p:cNvPr id="3" name="TextBox 3"/>
          <p:cNvSpPr txBox="1"/>
          <p:nvPr/>
        </p:nvSpPr>
        <p:spPr>
          <a:xfrm>
            <a:off x="575049" y="2110528"/>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编译型语言写的程序需提前编译成机器语言文件，如可执行文件，后续运行无需重新翻译。</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4" name="Picture 4"/>
          <p:cNvPicPr>
            <a:picLocks noChangeAspect="1"/>
          </p:cNvPicPr>
          <p:nvPr/>
        </p:nvPicPr>
        <p:blipFill>
          <a:blip r:embed="rId2"/>
          <a:srcRect l="28792" r="28792"/>
          <a:stretch>
            <a:fillRect/>
          </a:stretch>
        </p:blipFill>
        <p:spPr>
          <a:xfrm>
            <a:off x="4284507" y="2196060"/>
            <a:ext cx="1219200" cy="1219200"/>
          </a:xfrm>
          <a:prstGeom prst="roundRect">
            <a:avLst/>
          </a:prstGeom>
          <a:ln w="19050">
            <a:solidFill>
              <a:schemeClr val="accent1"/>
            </a:solidFill>
            <a:prstDash val="solid"/>
          </a:ln>
        </p:spPr>
      </p:pic>
      <p:pic>
        <p:nvPicPr>
          <p:cNvPr id="5" name="Picture 5"/>
          <p:cNvPicPr>
            <a:picLocks noChangeAspect="1"/>
          </p:cNvPicPr>
          <p:nvPr/>
        </p:nvPicPr>
        <p:blipFill>
          <a:blip r:embed="rId3"/>
          <a:srcRect l="16667" r="16667"/>
          <a:stretch>
            <a:fillRect/>
          </a:stretch>
        </p:blipFill>
        <p:spPr>
          <a:xfrm>
            <a:off x="6641641" y="2196060"/>
            <a:ext cx="1219200" cy="1219200"/>
          </a:xfrm>
          <a:prstGeom prst="roundRect">
            <a:avLst/>
          </a:prstGeom>
          <a:ln w="19050">
            <a:solidFill>
              <a:schemeClr val="accent1"/>
            </a:solidFill>
            <a:prstDash val="solid"/>
          </a:ln>
        </p:spPr>
      </p:pic>
      <p:pic>
        <p:nvPicPr>
          <p:cNvPr id="6" name="Picture 6"/>
          <p:cNvPicPr>
            <a:picLocks noChangeAspect="1"/>
          </p:cNvPicPr>
          <p:nvPr/>
        </p:nvPicPr>
        <p:blipFill>
          <a:blip r:embed="rId4"/>
          <a:srcRect l="33333" r="33333"/>
          <a:stretch>
            <a:fillRect/>
          </a:stretch>
        </p:blipFill>
        <p:spPr>
          <a:xfrm>
            <a:off x="4284507" y="4288263"/>
            <a:ext cx="1219200" cy="1219200"/>
          </a:xfrm>
          <a:prstGeom prst="roundRect">
            <a:avLst/>
          </a:prstGeom>
          <a:ln w="19050">
            <a:solidFill>
              <a:schemeClr val="accent1"/>
            </a:solidFill>
            <a:prstDash val="solid"/>
          </a:ln>
        </p:spPr>
      </p:pic>
      <p:pic>
        <p:nvPicPr>
          <p:cNvPr id="7" name="Picture 7"/>
          <p:cNvPicPr>
            <a:picLocks noChangeAspect="1"/>
          </p:cNvPicPr>
          <p:nvPr/>
        </p:nvPicPr>
        <p:blipFill>
          <a:blip r:embed="rId5"/>
          <a:srcRect l="21875" r="21875"/>
          <a:stretch>
            <a:fillRect/>
          </a:stretch>
        </p:blipFill>
        <p:spPr>
          <a:xfrm>
            <a:off x="6641641" y="4288263"/>
            <a:ext cx="1219200" cy="1219200"/>
          </a:xfrm>
          <a:prstGeom prst="roundRect">
            <a:avLst/>
          </a:prstGeom>
          <a:ln w="19050">
            <a:solidFill>
              <a:schemeClr val="accent1"/>
            </a:solidFill>
            <a:prstDash val="solid"/>
          </a:ln>
        </p:spPr>
      </p:pic>
      <p:sp>
        <p:nvSpPr>
          <p:cNvPr id="8" name="TextBox 8"/>
          <p:cNvSpPr txBox="1"/>
          <p:nvPr/>
        </p:nvSpPr>
        <p:spPr>
          <a:xfrm>
            <a:off x="653186" y="4288263"/>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有条件的话，尽量模拟用户的真实环境。</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8123483" y="2110528"/>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解释性语言的程序不需要编译，省了道工序，解释性语言在运行程序的时候才翻译。</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191168" y="4288263"/>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共用系统可能导致性能测试周期长，资源紧张，数据相互影响，每次测试结果各不相同。</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测试场景运行</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08</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场景运行监控</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6973956" y="1990742"/>
            <a:ext cx="4527074" cy="3691885"/>
            <a:chOff x="6973956" y="1990742"/>
            <a:chExt cx="4527074" cy="3691885"/>
          </a:xfrm>
        </p:grpSpPr>
        <p:sp>
          <p:nvSpPr>
            <p:cNvPr id="3" name="Freeform 3"/>
            <p:cNvSpPr/>
            <p:nvPr/>
          </p:nvSpPr>
          <p:spPr>
            <a:xfrm>
              <a:off x="6973956" y="1990742"/>
              <a:ext cx="4527074" cy="2746982"/>
            </a:xfrm>
            <a:custGeom>
              <a:avLst/>
              <a:gdLst/>
              <a:ahLst/>
              <a:cxnLst/>
              <a:rect l="l" t="t" r="r" b="b"/>
              <a:pathLst>
                <a:path w="1214" h="735">
                  <a:moveTo>
                    <a:pt x="0" y="735"/>
                  </a:moveTo>
                  <a:cubicBezTo>
                    <a:pt x="0" y="27"/>
                    <a:pt x="0" y="27"/>
                    <a:pt x="0" y="27"/>
                  </a:cubicBezTo>
                  <a:cubicBezTo>
                    <a:pt x="0" y="12"/>
                    <a:pt x="12" y="0"/>
                    <a:pt x="27" y="0"/>
                  </a:cubicBezTo>
                  <a:cubicBezTo>
                    <a:pt x="1186" y="0"/>
                    <a:pt x="1186" y="0"/>
                    <a:pt x="1186" y="0"/>
                  </a:cubicBezTo>
                  <a:cubicBezTo>
                    <a:pt x="1201" y="0"/>
                    <a:pt x="1214" y="12"/>
                    <a:pt x="1214" y="27"/>
                  </a:cubicBezTo>
                  <a:cubicBezTo>
                    <a:pt x="1214" y="735"/>
                    <a:pt x="1214" y="735"/>
                    <a:pt x="1214" y="735"/>
                  </a:cubicBezTo>
                  <a:lnTo>
                    <a:pt x="0" y="735"/>
                  </a:lnTo>
                  <a:close/>
                </a:path>
              </a:pathLst>
            </a:custGeom>
            <a:solidFill>
              <a:schemeClr val="dk1">
                <a:lumMod val="75000"/>
                <a:lumOff val="25000"/>
                <a:alpha val="100000"/>
              </a:schemeClr>
            </a:solidFill>
          </p:spPr>
        </p:sp>
        <p:sp>
          <p:nvSpPr>
            <p:cNvPr id="4" name="Freeform 4"/>
            <p:cNvSpPr/>
            <p:nvPr/>
          </p:nvSpPr>
          <p:spPr>
            <a:xfrm>
              <a:off x="6973956" y="4737724"/>
              <a:ext cx="4527074" cy="412125"/>
            </a:xfrm>
            <a:custGeom>
              <a:avLst/>
              <a:gdLst/>
              <a:ahLst/>
              <a:cxnLst/>
              <a:rect l="l" t="t" r="r" b="b"/>
              <a:pathLst>
                <a:path w="1214" h="110">
                  <a:moveTo>
                    <a:pt x="1186" y="110"/>
                  </a:moveTo>
                  <a:cubicBezTo>
                    <a:pt x="27" y="110"/>
                    <a:pt x="27" y="110"/>
                    <a:pt x="27" y="110"/>
                  </a:cubicBezTo>
                  <a:cubicBezTo>
                    <a:pt x="12" y="110"/>
                    <a:pt x="0" y="97"/>
                    <a:pt x="0" y="82"/>
                  </a:cubicBezTo>
                  <a:cubicBezTo>
                    <a:pt x="0" y="0"/>
                    <a:pt x="0" y="0"/>
                    <a:pt x="0" y="0"/>
                  </a:cubicBezTo>
                  <a:cubicBezTo>
                    <a:pt x="1214" y="0"/>
                    <a:pt x="1214" y="0"/>
                    <a:pt x="1214" y="0"/>
                  </a:cubicBezTo>
                  <a:cubicBezTo>
                    <a:pt x="1214" y="82"/>
                    <a:pt x="1214" y="82"/>
                    <a:pt x="1214" y="82"/>
                  </a:cubicBezTo>
                  <a:cubicBezTo>
                    <a:pt x="1214" y="97"/>
                    <a:pt x="1201" y="110"/>
                    <a:pt x="1186" y="110"/>
                  </a:cubicBezTo>
                </a:path>
              </a:pathLst>
            </a:custGeom>
            <a:solidFill>
              <a:schemeClr val="accent1">
                <a:alpha val="100000"/>
              </a:schemeClr>
            </a:solidFill>
          </p:spPr>
        </p:sp>
        <p:sp>
          <p:nvSpPr>
            <p:cNvPr id="5" name="Freeform 5"/>
            <p:cNvSpPr/>
            <p:nvPr/>
          </p:nvSpPr>
          <p:spPr>
            <a:xfrm>
              <a:off x="8514176" y="5133938"/>
              <a:ext cx="1516796" cy="548689"/>
            </a:xfrm>
            <a:custGeom>
              <a:avLst/>
              <a:gdLst/>
              <a:ahLst/>
              <a:cxnLst/>
              <a:rect l="l" t="t" r="r" b="b"/>
              <a:pathLst>
                <a:path w="962" h="348">
                  <a:moveTo>
                    <a:pt x="0" y="348"/>
                  </a:moveTo>
                  <a:lnTo>
                    <a:pt x="0" y="313"/>
                  </a:lnTo>
                  <a:lnTo>
                    <a:pt x="113" y="299"/>
                  </a:lnTo>
                  <a:lnTo>
                    <a:pt x="191" y="0"/>
                  </a:lnTo>
                  <a:lnTo>
                    <a:pt x="770" y="0"/>
                  </a:lnTo>
                  <a:lnTo>
                    <a:pt x="851" y="299"/>
                  </a:lnTo>
                  <a:lnTo>
                    <a:pt x="962" y="313"/>
                  </a:lnTo>
                  <a:lnTo>
                    <a:pt x="962" y="348"/>
                  </a:lnTo>
                  <a:lnTo>
                    <a:pt x="0" y="348"/>
                  </a:lnTo>
                  <a:close/>
                </a:path>
              </a:pathLst>
            </a:custGeom>
            <a:solidFill>
              <a:schemeClr val="accent1">
                <a:alpha val="100000"/>
              </a:schemeClr>
            </a:solidFill>
          </p:spPr>
        </p:sp>
        <p:sp>
          <p:nvSpPr>
            <p:cNvPr id="6" name="AutoShape 6"/>
            <p:cNvSpPr/>
            <p:nvPr/>
          </p:nvSpPr>
          <p:spPr>
            <a:xfrm>
              <a:off x="9255116" y="2055267"/>
              <a:ext cx="48505" cy="47731"/>
            </a:xfrm>
            <a:prstGeom prst="ellipse">
              <a:avLst/>
            </a:prstGeom>
            <a:solidFill>
              <a:srgbClr val="E9E9E9">
                <a:alpha val="100000"/>
              </a:srgbClr>
            </a:solidFill>
          </p:spPr>
        </p:sp>
        <p:sp>
          <p:nvSpPr>
            <p:cNvPr id="7" name="AutoShape 7"/>
            <p:cNvSpPr/>
            <p:nvPr/>
          </p:nvSpPr>
          <p:spPr>
            <a:xfrm>
              <a:off x="7112068" y="2169955"/>
              <a:ext cx="4245879" cy="2389218"/>
            </a:xfrm>
            <a:prstGeom prst="rect">
              <a:avLst/>
            </a:prstGeom>
            <a:solidFill>
              <a:srgbClr val="89C9E5">
                <a:alpha val="100000"/>
              </a:srgbClr>
            </a:solidFill>
          </p:spPr>
        </p:sp>
        <p:sp>
          <p:nvSpPr>
            <p:cNvPr id="8" name="Freeform 8"/>
            <p:cNvSpPr/>
            <p:nvPr/>
          </p:nvSpPr>
          <p:spPr>
            <a:xfrm>
              <a:off x="8801337" y="5133938"/>
              <a:ext cx="945898" cy="87176"/>
            </a:xfrm>
            <a:custGeom>
              <a:avLst/>
              <a:gdLst/>
              <a:ahLst/>
              <a:cxnLst/>
              <a:rect l="l" t="t" r="r" b="b"/>
              <a:pathLst>
                <a:path w="600" h="55">
                  <a:moveTo>
                    <a:pt x="588" y="0"/>
                  </a:moveTo>
                  <a:lnTo>
                    <a:pt x="9" y="0"/>
                  </a:lnTo>
                  <a:lnTo>
                    <a:pt x="0" y="55"/>
                  </a:lnTo>
                  <a:lnTo>
                    <a:pt x="600" y="55"/>
                  </a:lnTo>
                  <a:lnTo>
                    <a:pt x="588" y="0"/>
                  </a:lnTo>
                  <a:close/>
                </a:path>
              </a:pathLst>
            </a:custGeom>
            <a:solidFill>
              <a:schemeClr val="accent1">
                <a:alpha val="100000"/>
              </a:schemeClr>
            </a:solidFill>
          </p:spPr>
        </p:sp>
      </p:grpSp>
      <p:pic>
        <p:nvPicPr>
          <p:cNvPr id="9" name="Picture 9"/>
          <p:cNvPicPr>
            <a:picLocks noChangeAspect="1"/>
          </p:cNvPicPr>
          <p:nvPr/>
        </p:nvPicPr>
        <p:blipFill>
          <a:blip r:embed="rId2"/>
          <a:srcRect t="6292" b="6292"/>
          <a:stretch>
            <a:fillRect/>
          </a:stretch>
        </p:blipFill>
        <p:spPr>
          <a:xfrm>
            <a:off x="7091924" y="2105681"/>
            <a:ext cx="4259472" cy="2482298"/>
          </a:xfrm>
          <a:prstGeom prst="rect">
            <a:avLst/>
          </a:prstGeom>
        </p:spPr>
      </p:pic>
      <p:grpSp>
        <p:nvGrpSpPr>
          <p:cNvPr id="10" name="Group 10"/>
          <p:cNvGrpSpPr/>
          <p:nvPr/>
        </p:nvGrpSpPr>
        <p:grpSpPr>
          <a:xfrm rot="0">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场景运行监控</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2" name="TextBox 32"/>
          <p:cNvSpPr txBox="1"/>
          <p:nvPr/>
        </p:nvSpPr>
        <p:spPr>
          <a:xfrm>
            <a:off x="1347399" y="1572262"/>
            <a:ext cx="5034045" cy="1219287"/>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在场景运行时，可以决定要监控哪些数据，这便于后期分析性能测试结果。</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TextBox 33"/>
          <p:cNvSpPr txBox="1"/>
          <p:nvPr/>
        </p:nvSpPr>
        <p:spPr>
          <a:xfrm>
            <a:off x="1347399" y="3211011"/>
            <a:ext cx="4970070" cy="1179792"/>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应用性能测试工具的主要目的就是提取本次测试关心的数据指标内容。</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1347399" y="4787788"/>
            <a:ext cx="5034045" cy="1187300"/>
          </a:xfrm>
          <a:prstGeom prst="rect">
            <a:avLst/>
          </a:prstGeom>
        </p:spPr>
        <p:txBody>
          <a:bodyPr vert="horz" wrap="square" lIns="66008" tIns="33052" rIns="66008" bIns="33052" rtlCol="0" anchor="ctr"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性能测试工具利用应用服务器、操作系统、数据库等提供的接口，取得负载过程中相关计数器的性能指标。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Freeform 35"/>
          <p:cNvSpPr/>
          <p:nvPr/>
        </p:nvSpPr>
        <p:spPr>
          <a:xfrm rot="5400000">
            <a:off x="824389" y="1982405"/>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1">
              <a:alpha val="100000"/>
            </a:schemeClr>
          </a:solidFill>
        </p:spPr>
      </p:sp>
      <p:sp>
        <p:nvSpPr>
          <p:cNvPr id="36" name="Freeform 36"/>
          <p:cNvSpPr/>
          <p:nvPr/>
        </p:nvSpPr>
        <p:spPr>
          <a:xfrm rot="5400000">
            <a:off x="824389" y="3601405"/>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2">
              <a:alpha val="100000"/>
            </a:schemeClr>
          </a:solidFill>
        </p:spPr>
      </p:sp>
      <p:sp>
        <p:nvSpPr>
          <p:cNvPr id="37" name="Freeform 37"/>
          <p:cNvSpPr/>
          <p:nvPr/>
        </p:nvSpPr>
        <p:spPr>
          <a:xfrm rot="5400000">
            <a:off x="824389" y="5181937"/>
            <a:ext cx="399002" cy="399002"/>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3">
              <a:alpha val="100000"/>
            </a:schemeClr>
          </a:solidFill>
        </p:spPr>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rot="0">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场景运行监控</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sp>
        <p:nvSpPr>
          <p:cNvPr id="33" name="TextBox 33"/>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关于场景的监控有几点需要大家在性能测试过程中注意。</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性能测试负载机可能有多台，负载机的时钟要一致，保证在监控过程中的数据是同步的。</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场景的运行监控也会给系统造成一定的负担，因为在操作过程中需要搜集大量的数据，且存储到数据库中。</a:t>
            </a:r>
            <a:endPar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引言</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31631" y="1742733"/>
            <a:ext cx="3798277" cy="3798277"/>
          </a:xfrm>
          <a:prstGeom prst="ellipse">
            <a:avLst/>
          </a:prstGeom>
          <a:solidFill>
            <a:schemeClr val="accent3">
              <a:alpha val="100000"/>
            </a:schemeClr>
          </a:solidFill>
        </p:spPr>
      </p:sp>
      <p:sp>
        <p:nvSpPr>
          <p:cNvPr id="3" name="AutoShape 3"/>
          <p:cNvSpPr/>
          <p:nvPr/>
        </p:nvSpPr>
        <p:spPr>
          <a:xfrm>
            <a:off x="7662092" y="1742733"/>
            <a:ext cx="3798277" cy="3798277"/>
          </a:xfrm>
          <a:prstGeom prst="ellipse">
            <a:avLst/>
          </a:prstGeom>
          <a:solidFill>
            <a:schemeClr val="accent3">
              <a:alpha val="100000"/>
            </a:schemeClr>
          </a:solidFill>
        </p:spPr>
      </p:sp>
      <p:sp>
        <p:nvSpPr>
          <p:cNvPr id="4" name="AutoShape 4"/>
          <p:cNvSpPr/>
          <p:nvPr/>
        </p:nvSpPr>
        <p:spPr>
          <a:xfrm>
            <a:off x="4196862" y="1742733"/>
            <a:ext cx="3798277" cy="3798277"/>
          </a:xfrm>
          <a:prstGeom prst="ellipse">
            <a:avLst/>
          </a:prstGeom>
          <a:solidFill>
            <a:schemeClr val="accent2">
              <a:lumMod val="20000"/>
              <a:lumOff val="80000"/>
              <a:alpha val="100000"/>
            </a:schemeClr>
          </a:solidFill>
        </p:spPr>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场景运行监控</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7" name="AutoShape 27"/>
          <p:cNvSpPr/>
          <p:nvPr/>
        </p:nvSpPr>
        <p:spPr>
          <a:xfrm>
            <a:off x="3059989" y="1383703"/>
            <a:ext cx="1133475" cy="1133475"/>
          </a:xfrm>
          <a:prstGeom prst="ellipse">
            <a:avLst/>
          </a:prstGeom>
          <a:solidFill>
            <a:schemeClr val="lt1">
              <a:alpha val="80000"/>
            </a:schemeClr>
          </a:solidFill>
        </p:spPr>
      </p:sp>
      <p:sp>
        <p:nvSpPr>
          <p:cNvPr id="28" name="AutoShape 28"/>
          <p:cNvSpPr/>
          <p:nvPr/>
        </p:nvSpPr>
        <p:spPr>
          <a:xfrm>
            <a:off x="3126664" y="1450378"/>
            <a:ext cx="1000125" cy="1000125"/>
          </a:xfrm>
          <a:prstGeom prst="ellipse">
            <a:avLst/>
          </a:prstGeom>
          <a:solidFill>
            <a:schemeClr val="accent2">
              <a:alpha val="100000"/>
            </a:schemeClr>
          </a:solidFill>
        </p:spPr>
      </p:sp>
      <p:sp>
        <p:nvSpPr>
          <p:cNvPr id="29" name="AutoShape 29"/>
          <p:cNvSpPr/>
          <p:nvPr/>
        </p:nvSpPr>
        <p:spPr>
          <a:xfrm>
            <a:off x="6801159" y="1383703"/>
            <a:ext cx="1133475" cy="1133475"/>
          </a:xfrm>
          <a:prstGeom prst="ellipse">
            <a:avLst/>
          </a:prstGeom>
          <a:solidFill>
            <a:schemeClr val="lt1">
              <a:alpha val="80000"/>
            </a:schemeClr>
          </a:solidFill>
        </p:spPr>
      </p:sp>
      <p:sp>
        <p:nvSpPr>
          <p:cNvPr id="30" name="AutoShape 30"/>
          <p:cNvSpPr/>
          <p:nvPr/>
        </p:nvSpPr>
        <p:spPr>
          <a:xfrm>
            <a:off x="6867834" y="1450378"/>
            <a:ext cx="1000125" cy="1000125"/>
          </a:xfrm>
          <a:prstGeom prst="ellipse">
            <a:avLst/>
          </a:prstGeom>
          <a:solidFill>
            <a:schemeClr val="accent2">
              <a:alpha val="100000"/>
            </a:schemeClr>
          </a:solidFill>
        </p:spPr>
      </p:sp>
      <p:sp>
        <p:nvSpPr>
          <p:cNvPr id="31" name="AutoShape 31"/>
          <p:cNvSpPr/>
          <p:nvPr/>
        </p:nvSpPr>
        <p:spPr>
          <a:xfrm>
            <a:off x="10237651" y="1383703"/>
            <a:ext cx="1133475" cy="1133475"/>
          </a:xfrm>
          <a:prstGeom prst="ellipse">
            <a:avLst/>
          </a:prstGeom>
          <a:solidFill>
            <a:schemeClr val="lt1">
              <a:alpha val="80000"/>
            </a:schemeClr>
          </a:solidFill>
        </p:spPr>
      </p:sp>
      <p:sp>
        <p:nvSpPr>
          <p:cNvPr id="32" name="AutoShape 32"/>
          <p:cNvSpPr/>
          <p:nvPr/>
        </p:nvSpPr>
        <p:spPr>
          <a:xfrm>
            <a:off x="10304326" y="1450378"/>
            <a:ext cx="1000125" cy="1000125"/>
          </a:xfrm>
          <a:prstGeom prst="ellipse">
            <a:avLst/>
          </a:prstGeom>
          <a:solidFill>
            <a:schemeClr val="accent2">
              <a:alpha val="100000"/>
            </a:schemeClr>
          </a:solidFill>
        </p:spPr>
      </p:sp>
      <p:sp>
        <p:nvSpPr>
          <p:cNvPr id="33" name="TextBox 33"/>
          <p:cNvSpPr txBox="1"/>
          <p:nvPr/>
        </p:nvSpPr>
        <p:spPr>
          <a:xfrm>
            <a:off x="10207807"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03</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6761790"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02</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3030145"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01</a:t>
            </a:r>
            <a:endPar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1123806" y="2695965"/>
            <a:ext cx="2928915" cy="1891815"/>
          </a:xfrm>
          <a:prstGeom prst="rect">
            <a:avLst/>
          </a:prstGeom>
        </p:spPr>
        <p:txBody>
          <a:bodyPr vert="horz" wrap="square" lIns="123825" tIns="123825" rIns="57150" bIns="123825" rtlCol="0" anchor="t" anchorCtr="0">
            <a:no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通常只有管理员才能够对系统的资源等进行监控，所以经常碰到很多朋友问:“为什么我监控不到数据?为什么提示我没有权限?”等类似问题。</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4591406" y="2684609"/>
            <a:ext cx="2924175" cy="1914525"/>
          </a:xfrm>
          <a:prstGeom prst="rect">
            <a:avLst/>
          </a:prstGeom>
        </p:spPr>
        <p:txBody>
          <a:bodyPr vert="horz" wrap="square" lIns="123825" tIns="123825" rIns="57150" bIns="123825" rtlCol="0" anchor="t" anchorCtr="0">
            <a:noAutofit/>
          </a:bodyPr>
          <a:lstStyle/>
          <a:p>
            <a:pPr>
              <a:lnSpc>
                <a:spcPct val="140000"/>
              </a:lnSpc>
            </a:pPr>
            <a:r>
              <a:rPr lang="en-US" sz="1500">
                <a:solidFill>
                  <a:schemeClr val="accent3">
                    <a:alpha val="100000"/>
                  </a:schemeClr>
                </a:solidFill>
                <a:latin typeface="微软雅黑" panose="020B0503020204020204" charset="-122"/>
                <a:ea typeface="微软雅黑" panose="020B0503020204020204" charset="-122"/>
                <a:cs typeface="微软雅黑" panose="020B0503020204020204" charset="-122"/>
              </a:rPr>
              <a:t>运行场景的监控是一门学问，需要对要监控的数据指标有非常清楚的认识，同时还要求对性能测试工具也非常熟悉。</a:t>
            </a:r>
            <a:endParaRPr lang="en-US" sz="1500">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8170936" y="2684609"/>
            <a:ext cx="2924175" cy="19145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作为性能测试人员，我们应该不断努力，深入学习这些知识，不断积累经验，才能做得更好。</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09</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运行结果分析</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在性能测试执行过程中，性能测试工具会搜集相关性能测试数据，然后存储到数据表或者其他文件中。</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在没有专业的性能测试工具的情况下，无法完成性能测试。但实际上有很多种情况下性能测试工具可能会受到一定的限制，这时需要编写一些测试脚本来完成数据的搜集工作。</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为了定位系统性能问题，我们需要系统分析这些性能测试结果。性能测试工具可以帮助我们生成很多图表，也可以进一步将这些图表进行合并等操作来定位性能问题。</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运行结果分析</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483105" y="1542295"/>
            <a:ext cx="480060" cy="382734"/>
          </a:xfrm>
          <a:prstGeom prst="rect">
            <a:avLst/>
          </a:prstGeom>
          <a:solidFill>
            <a:schemeClr val="accent1">
              <a:lumMod val="75000"/>
              <a:alpha val="100000"/>
            </a:schemeClr>
          </a:solidFill>
        </p:spPr>
      </p:sp>
      <p:sp>
        <p:nvSpPr>
          <p:cNvPr id="3" name="AutoShape 3"/>
          <p:cNvSpPr/>
          <p:nvPr/>
        </p:nvSpPr>
        <p:spPr>
          <a:xfrm>
            <a:off x="6483105" y="3223760"/>
            <a:ext cx="478346" cy="399410"/>
          </a:xfrm>
          <a:prstGeom prst="rect">
            <a:avLst/>
          </a:prstGeom>
          <a:solidFill>
            <a:schemeClr val="accent1">
              <a:alpha val="100000"/>
            </a:schemeClr>
          </a:solidFill>
        </p:spPr>
      </p:sp>
      <p:sp>
        <p:nvSpPr>
          <p:cNvPr id="4" name="AutoShape 4"/>
          <p:cNvSpPr/>
          <p:nvPr/>
        </p:nvSpPr>
        <p:spPr>
          <a:xfrm>
            <a:off x="6483105" y="4805669"/>
            <a:ext cx="478346" cy="413650"/>
          </a:xfrm>
          <a:prstGeom prst="rect">
            <a:avLst/>
          </a:prstGeom>
          <a:solidFill>
            <a:schemeClr val="accent1">
              <a:lumMod val="60000"/>
              <a:lumOff val="40000"/>
              <a:alpha val="100000"/>
            </a:schemeClr>
          </a:solidFill>
        </p:spPr>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运行结果分析</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7" name="TextBox 27"/>
          <p:cNvSpPr txBox="1"/>
          <p:nvPr/>
        </p:nvSpPr>
        <p:spPr>
          <a:xfrm>
            <a:off x="6483105" y="2015068"/>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性能分析方法之一是“拐点分析”，其基本思想是性能产生瓶颈的主要原因就是某个资源的使用达到了极限。</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7116604" y="3155950"/>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6483105" y="3652633"/>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随着压力的增大，系统性能却出现急剧下降，这样就产生了“拐点”现象。</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7116604" y="4743284"/>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6483105" y="5239966"/>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当得到“拐点”附近的资源使用情况时，就能定位出系统的性能瓶颈。“拐点分析”方法举例说明系统承载不了如此多的用户做这个事务，存在性能瓶颈。</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116604" y="1472796"/>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AutoShape 33"/>
          <p:cNvSpPr/>
          <p:nvPr/>
        </p:nvSpPr>
        <p:spPr>
          <a:xfrm>
            <a:off x="616886" y="1350481"/>
            <a:ext cx="4929007" cy="4929007"/>
          </a:xfrm>
          <a:prstGeom prst="ellipse">
            <a:avLst/>
          </a:prstGeom>
          <a:solidFill>
            <a:schemeClr val="accent1">
              <a:alpha val="30000"/>
            </a:schemeClr>
          </a:solidFill>
        </p:spPr>
      </p:sp>
      <p:sp>
        <p:nvSpPr>
          <p:cNvPr id="34" name="AutoShape 34"/>
          <p:cNvSpPr/>
          <p:nvPr/>
        </p:nvSpPr>
        <p:spPr>
          <a:xfrm>
            <a:off x="1224015" y="1957609"/>
            <a:ext cx="3714750" cy="3714750"/>
          </a:xfrm>
          <a:prstGeom prst="ellipse">
            <a:avLst/>
          </a:prstGeom>
          <a:solidFill>
            <a:schemeClr val="accent1">
              <a:alpha val="30000"/>
            </a:schemeClr>
          </a:solidFill>
        </p:spPr>
      </p:sp>
      <p:sp>
        <p:nvSpPr>
          <p:cNvPr id="35" name="AutoShape 35"/>
          <p:cNvSpPr/>
          <p:nvPr/>
        </p:nvSpPr>
        <p:spPr>
          <a:xfrm>
            <a:off x="1795515" y="2529109"/>
            <a:ext cx="2571750" cy="2571750"/>
          </a:xfrm>
          <a:prstGeom prst="ellipse">
            <a:avLst/>
          </a:prstGeom>
          <a:solidFill>
            <a:schemeClr val="accent1">
              <a:alpha val="100000"/>
            </a:schemeClr>
          </a:solidFill>
        </p:spPr>
      </p:sp>
      <p:sp>
        <p:nvSpPr>
          <p:cNvPr id="36" name="Freeform 36"/>
          <p:cNvSpPr/>
          <p:nvPr/>
        </p:nvSpPr>
        <p:spPr>
          <a:xfrm>
            <a:off x="2533112" y="3266707"/>
            <a:ext cx="1096555" cy="1096555"/>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10</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系统性能调优</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调整后，性能测试人员继续进行第二轮、第三轮……的测试，与以前的测试结果进行对比，从而确定经过调整以后系统的性能是否有提升。</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进行性能调整时，最好一次只调整一项内容或一类内容，避免一次调整多项内容而引起性能提高却不知道是由于调整哪项关键指标而改善性能的。</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cxnSp>
        <p:nvCxnSpPr>
          <p:cNvPr id="12" name="Connector 12"/>
          <p:cNvCxnSpPr/>
          <p:nvPr/>
        </p:nvCxnSpPr>
        <p:spPr>
          <a:xfrm>
            <a:off x="7345623" y="5627624"/>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性能测试分析人员发现系统性能瓶颈后，相关人员需共同分析确定更细节的内容，并进行调整。</a:t>
            </a:r>
            <a:endPar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系统性能调优</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8333" y="1708880"/>
            <a:ext cx="11358867" cy="32821"/>
          </a:xfrm>
          <a:prstGeom prst="rect">
            <a:avLst/>
          </a:prstGeom>
          <a:gradFill>
            <a:gsLst>
              <a:gs pos="0">
                <a:schemeClr val="accent2">
                  <a:alpha val="100000"/>
                </a:schemeClr>
              </a:gs>
              <a:gs pos="100000">
                <a:schemeClr val="accent1">
                  <a:alpha val="100000"/>
                </a:schemeClr>
              </a:gs>
            </a:gsLst>
            <a:lin ang="0"/>
          </a:gradFill>
        </p:spPr>
      </p:sp>
      <p:sp>
        <p:nvSpPr>
          <p:cNvPr id="3" name="AutoShape 3"/>
          <p:cNvSpPr/>
          <p:nvPr/>
        </p:nvSpPr>
        <p:spPr>
          <a:xfrm>
            <a:off x="2092904" y="1388874"/>
            <a:ext cx="721600" cy="721600"/>
          </a:xfrm>
          <a:prstGeom prst="ellipse">
            <a:avLst/>
          </a:prstGeom>
          <a:solidFill>
            <a:schemeClr val="accent2">
              <a:alpha val="31000"/>
            </a:schemeClr>
          </a:solidFill>
        </p:spPr>
      </p:sp>
      <p:sp>
        <p:nvSpPr>
          <p:cNvPr id="4" name="AutoShape 4"/>
          <p:cNvSpPr/>
          <p:nvPr/>
        </p:nvSpPr>
        <p:spPr>
          <a:xfrm>
            <a:off x="2196514" y="1498972"/>
            <a:ext cx="501404" cy="501404"/>
          </a:xfrm>
          <a:prstGeom prst="ellipse">
            <a:avLst/>
          </a:prstGeom>
          <a:solidFill>
            <a:schemeClr val="accent2">
              <a:alpha val="100000"/>
            </a:schemeClr>
          </a:solidFill>
        </p:spPr>
      </p:sp>
      <p:sp>
        <p:nvSpPr>
          <p:cNvPr id="5" name="AutoShape 5"/>
          <p:cNvSpPr/>
          <p:nvPr/>
        </p:nvSpPr>
        <p:spPr>
          <a:xfrm>
            <a:off x="5689839" y="1388874"/>
            <a:ext cx="721600" cy="721600"/>
          </a:xfrm>
          <a:prstGeom prst="ellipse">
            <a:avLst/>
          </a:prstGeom>
          <a:solidFill>
            <a:schemeClr val="accent1">
              <a:alpha val="30000"/>
            </a:schemeClr>
          </a:solidFill>
        </p:spPr>
      </p:sp>
      <p:sp>
        <p:nvSpPr>
          <p:cNvPr id="6" name="AutoShape 6"/>
          <p:cNvSpPr/>
          <p:nvPr/>
        </p:nvSpPr>
        <p:spPr>
          <a:xfrm>
            <a:off x="5793448" y="1498972"/>
            <a:ext cx="501404" cy="501404"/>
          </a:xfrm>
          <a:prstGeom prst="ellipse">
            <a:avLst/>
          </a:prstGeom>
          <a:solidFill>
            <a:schemeClr val="accent1">
              <a:alpha val="100000"/>
            </a:schemeClr>
          </a:solidFill>
        </p:spPr>
      </p:sp>
      <p:sp>
        <p:nvSpPr>
          <p:cNvPr id="7" name="AutoShape 7"/>
          <p:cNvSpPr/>
          <p:nvPr/>
        </p:nvSpPr>
        <p:spPr>
          <a:xfrm>
            <a:off x="9354312" y="1388874"/>
            <a:ext cx="721600" cy="721600"/>
          </a:xfrm>
          <a:prstGeom prst="ellipse">
            <a:avLst/>
          </a:prstGeom>
          <a:solidFill>
            <a:schemeClr val="accent2">
              <a:alpha val="30000"/>
            </a:schemeClr>
          </a:solidFill>
        </p:spPr>
      </p:sp>
      <p:sp>
        <p:nvSpPr>
          <p:cNvPr id="8" name="AutoShape 8"/>
          <p:cNvSpPr/>
          <p:nvPr/>
        </p:nvSpPr>
        <p:spPr>
          <a:xfrm>
            <a:off x="9457921" y="1498972"/>
            <a:ext cx="501404" cy="501404"/>
          </a:xfrm>
          <a:prstGeom prst="ellipse">
            <a:avLst/>
          </a:prstGeom>
          <a:solidFill>
            <a:schemeClr val="accent2">
              <a:alpha val="100000"/>
            </a:schemeClr>
          </a:solidFill>
        </p:spPr>
      </p:sp>
      <p:sp>
        <p:nvSpPr>
          <p:cNvPr id="9" name="TextBox 9"/>
          <p:cNvSpPr txBox="1"/>
          <p:nvPr/>
        </p:nvSpPr>
        <p:spPr>
          <a:xfrm>
            <a:off x="975443"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系统调优过程中好的策略是按照由易到难的顺序对系统性能进行调优。系统调优由易到难的先后顺序如下：硬件问题、网络问题、应用服务器、数据库等配置问题、源代码、数据库脚本问题以及系统构架问题。</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629234"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硬件问题包括CPU不能满足复杂数学逻辑运算或硬盘容量小，承受不了大量数据等情况，这时可以考虑更换CPU或大容量硬盘等。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8295001" y="2672763"/>
            <a:ext cx="2995145" cy="216408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网络问题可能涉及到网络带宽不够、网络传输速率低等问题，可以考虑对网络进行升级和改造，将网络更换成高速网络。</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系统性能调优</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518246" y="3031027"/>
            <a:ext cx="1788760" cy="673166"/>
          </a:xfrm>
          <a:custGeom>
            <a:avLst/>
            <a:gdLst/>
            <a:ahLst/>
            <a:cxnLst/>
            <a:rect l="l" t="t" r="r" b="b"/>
            <a:pathLst>
              <a:path w="1400" h="527">
                <a:moveTo>
                  <a:pt x="0" y="108"/>
                </a:moveTo>
                <a:lnTo>
                  <a:pt x="837" y="527"/>
                </a:lnTo>
                <a:lnTo>
                  <a:pt x="1400" y="332"/>
                </a:lnTo>
                <a:lnTo>
                  <a:pt x="281" y="0"/>
                </a:lnTo>
                <a:lnTo>
                  <a:pt x="0" y="108"/>
                </a:lnTo>
                <a:close/>
              </a:path>
            </a:pathLst>
          </a:custGeom>
          <a:solidFill>
            <a:schemeClr val="accent1">
              <a:alpha val="100000"/>
            </a:schemeClr>
          </a:solidFill>
        </p:spPr>
      </p:sp>
      <p:sp>
        <p:nvSpPr>
          <p:cNvPr id="3" name="Freeform 3"/>
          <p:cNvSpPr/>
          <p:nvPr/>
        </p:nvSpPr>
        <p:spPr>
          <a:xfrm>
            <a:off x="4735450" y="3096651"/>
            <a:ext cx="2091473" cy="876386"/>
          </a:xfrm>
          <a:custGeom>
            <a:avLst/>
            <a:gdLst/>
            <a:ahLst/>
            <a:cxnLst/>
            <a:rect l="l" t="t" r="r" b="b"/>
            <a:pathLst>
              <a:path w="1698" h="710">
                <a:moveTo>
                  <a:pt x="1002" y="710"/>
                </a:moveTo>
                <a:lnTo>
                  <a:pt x="1698" y="366"/>
                </a:lnTo>
                <a:lnTo>
                  <a:pt x="591" y="0"/>
                </a:lnTo>
                <a:lnTo>
                  <a:pt x="0" y="202"/>
                </a:lnTo>
                <a:lnTo>
                  <a:pt x="1002" y="710"/>
                </a:lnTo>
                <a:close/>
              </a:path>
            </a:pathLst>
          </a:custGeom>
          <a:solidFill>
            <a:schemeClr val="accent2">
              <a:alpha val="100000"/>
            </a:schemeClr>
          </a:solidFill>
        </p:spPr>
      </p:sp>
      <p:sp>
        <p:nvSpPr>
          <p:cNvPr id="4" name="Freeform 4"/>
          <p:cNvSpPr/>
          <p:nvPr/>
        </p:nvSpPr>
        <p:spPr>
          <a:xfrm>
            <a:off x="5893380" y="3977271"/>
            <a:ext cx="4191413" cy="1771824"/>
          </a:xfrm>
          <a:custGeom>
            <a:avLst/>
            <a:gdLst/>
            <a:ahLst/>
            <a:cxnLst/>
            <a:rect l="l" t="t" r="r" b="b"/>
            <a:pathLst>
              <a:path w="3283" h="1388">
                <a:moveTo>
                  <a:pt x="0" y="332"/>
                </a:moveTo>
                <a:lnTo>
                  <a:pt x="1065" y="869"/>
                </a:lnTo>
                <a:lnTo>
                  <a:pt x="177" y="1388"/>
                </a:lnTo>
                <a:lnTo>
                  <a:pt x="3283" y="1388"/>
                </a:lnTo>
                <a:lnTo>
                  <a:pt x="2529" y="96"/>
                </a:lnTo>
                <a:lnTo>
                  <a:pt x="1981" y="414"/>
                </a:lnTo>
                <a:lnTo>
                  <a:pt x="685" y="0"/>
                </a:lnTo>
                <a:lnTo>
                  <a:pt x="0" y="332"/>
                </a:lnTo>
                <a:close/>
              </a:path>
            </a:pathLst>
          </a:custGeom>
          <a:solidFill>
            <a:schemeClr val="accent3">
              <a:alpha val="100000"/>
            </a:schemeClr>
          </a:solidFill>
        </p:spPr>
      </p:sp>
      <p:cxnSp>
        <p:nvCxnSpPr>
          <p:cNvPr id="5" name="Connector 5"/>
          <p:cNvCxnSpPr/>
          <p:nvPr/>
        </p:nvCxnSpPr>
        <p:spPr>
          <a:xfrm flipH="1" flipV="1">
            <a:off x="2921288" y="2643640"/>
            <a:ext cx="827699" cy="453011"/>
          </a:xfrm>
          <a:prstGeom prst="line">
            <a:avLst/>
          </a:prstGeom>
          <a:ln w="6350">
            <a:solidFill>
              <a:schemeClr val="accent1"/>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cxnSp>
        <p:nvCxnSpPr>
          <p:cNvPr id="6" name="Connector 6"/>
          <p:cNvCxnSpPr/>
          <p:nvPr/>
        </p:nvCxnSpPr>
        <p:spPr>
          <a:xfrm flipH="1">
            <a:off x="3748986" y="3704194"/>
            <a:ext cx="1665980" cy="1043620"/>
          </a:xfrm>
          <a:prstGeom prst="line">
            <a:avLst/>
          </a:prstGeom>
          <a:ln w="6350">
            <a:solidFill>
              <a:schemeClr val="accent1"/>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V="1">
            <a:off x="7633452" y="3367611"/>
            <a:ext cx="1134645" cy="857334"/>
          </a:xfrm>
          <a:prstGeom prst="line">
            <a:avLst/>
          </a:prstGeom>
          <a:ln w="6350">
            <a:solidFill>
              <a:schemeClr val="accent1"/>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sp>
        <p:nvSpPr>
          <p:cNvPr id="8" name="AutoShape 8"/>
          <p:cNvSpPr/>
          <p:nvPr/>
        </p:nvSpPr>
        <p:spPr>
          <a:xfrm>
            <a:off x="2294693" y="4747814"/>
            <a:ext cx="1953876" cy="245745"/>
          </a:xfrm>
          <a:prstGeom prst="rect">
            <a:avLst/>
          </a:prstGeom>
          <a:noFill/>
        </p:spPr>
      </p:sp>
      <p:sp>
        <p:nvSpPr>
          <p:cNvPr id="9" name="TextBox 9"/>
          <p:cNvSpPr txBox="1"/>
          <p:nvPr/>
        </p:nvSpPr>
        <p:spPr>
          <a:xfrm>
            <a:off x="369567" y="1762125"/>
            <a:ext cx="2362200" cy="1666875"/>
          </a:xfrm>
          <a:prstGeom prst="rect">
            <a:avLst/>
          </a:prstGeom>
        </p:spPr>
        <p:txBody>
          <a:bodyPr vert="horz" wrap="square" lIns="95250" tIns="95250" rIns="47625" bIns="95250" rtlCol="0" anchor="t" anchorCtr="0">
            <a:noAutofit/>
          </a:bodyPr>
          <a:lstStyle/>
          <a:p>
            <a:pPr algn="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应用服务器、数据库等软件未调优或设置不当可能导致系统性能不佳，如调整堆内存和扩展内存大小，引入连接池技术等。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455669" y="4444384"/>
            <a:ext cx="2362200" cy="2171700"/>
          </a:xfrm>
          <a:prstGeom prst="rect">
            <a:avLst/>
          </a:prstGeom>
        </p:spPr>
        <p:txBody>
          <a:bodyPr vert="horz" wrap="square" lIns="95250" tIns="95250" rIns="47625" bIns="95250" rtlCol="0" anchor="t" anchorCtr="0">
            <a:noAutofit/>
          </a:bodyPr>
          <a:lstStyle/>
          <a:p>
            <a:pPr algn="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源代码和数据库脚本问题可能涉及对源代码和数据库脚本的修改，需谨慎对待，以确保正确性和稳定性。</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8877359" y="2407424"/>
            <a:ext cx="2361910" cy="1873795"/>
          </a:xfrm>
          <a:prstGeom prst="rect">
            <a:avLst/>
          </a:prstGeom>
        </p:spPr>
        <p:txBody>
          <a:bodyPr vert="horz" wrap="square" lIns="95250" tIns="95250" rIns="47625" bIns="95250" rtlCol="0" anchor="t" anchorCtr="0">
            <a:no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系统构架问题可能涉及到系统整体架构的不合理或低效，需深入了解系统架构设计和性能瓶颈，选择合适的解决方案。</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系统性能调优</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11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52335"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3" name="AutoShape 3"/>
          <p:cNvSpPr/>
          <p:nvPr/>
        </p:nvSpPr>
        <p:spPr>
          <a:xfrm>
            <a:off x="8652335"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4" name="AutoShape 4"/>
          <p:cNvSpPr/>
          <p:nvPr/>
        </p:nvSpPr>
        <p:spPr>
          <a:xfrm>
            <a:off x="5029936"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5" name="AutoShape 5"/>
          <p:cNvSpPr/>
          <p:nvPr/>
        </p:nvSpPr>
        <p:spPr>
          <a:xfrm>
            <a:off x="5029936"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6" name="AutoShape 6"/>
          <p:cNvSpPr/>
          <p:nvPr/>
        </p:nvSpPr>
        <p:spPr>
          <a:xfrm>
            <a:off x="1407538" y="2198421"/>
            <a:ext cx="2132128" cy="388730"/>
          </a:xfrm>
          <a:prstGeom prst="ellipse">
            <a:avLst/>
          </a:prstGeom>
          <a:gradFill>
            <a:gsLst>
              <a:gs pos="0">
                <a:schemeClr val="lt1">
                  <a:alpha val="30000"/>
                </a:schemeClr>
              </a:gs>
              <a:gs pos="100000">
                <a:schemeClr val="accent1">
                  <a:alpha val="30000"/>
                </a:schemeClr>
              </a:gs>
            </a:gsLst>
            <a:lin ang="4500000"/>
          </a:gradFill>
        </p:spPr>
      </p:sp>
      <p:sp>
        <p:nvSpPr>
          <p:cNvPr id="7" name="AutoShape 7"/>
          <p:cNvSpPr/>
          <p:nvPr/>
        </p:nvSpPr>
        <p:spPr>
          <a:xfrm>
            <a:off x="1407538" y="2040632"/>
            <a:ext cx="2132128" cy="388730"/>
          </a:xfrm>
          <a:prstGeom prst="ellipse">
            <a:avLst/>
          </a:prstGeom>
          <a:gradFill>
            <a:gsLst>
              <a:gs pos="0">
                <a:schemeClr val="lt1">
                  <a:alpha val="70000"/>
                </a:schemeClr>
              </a:gs>
              <a:gs pos="100000">
                <a:schemeClr val="accent1">
                  <a:alpha val="70000"/>
                </a:schemeClr>
              </a:gs>
            </a:gsLst>
            <a:lin ang="4500000"/>
          </a:gradFill>
        </p:spPr>
      </p:sp>
      <p:sp>
        <p:nvSpPr>
          <p:cNvPr id="8" name="TextBox 8"/>
          <p:cNvSpPr txBox="1"/>
          <p:nvPr/>
        </p:nvSpPr>
        <p:spPr>
          <a:xfrm>
            <a:off x="969579"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性能测试工作完成后，需编写性能测试总结报告。该报告结构如图2-22所示。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591977"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性能测试总结报告不仅让我们了解性能测试需求覆盖情况、问题分析、调优、解决策略以及人员和进度控制与实际执行偏差。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214375" y="3107709"/>
            <a:ext cx="3008046" cy="223837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性能测试过程中遇到的各类风险是如何控制的，还能描述经过该产品/项目性能测试后有哪些经验和教训。</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407538" y="1022918"/>
            <a:ext cx="2132128" cy="1838325"/>
          </a:xfrm>
          <a:prstGeom prst="rect">
            <a:avLst/>
          </a:prstGeom>
        </p:spPr>
        <p:txBody>
          <a:bodyPr vert="horz" wrap="square" lIns="123825" tIns="123825" rIns="57150" bIns="123825" rtlCol="0" anchor="ctr" anchorCtr="1">
            <a:norm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5029936" y="1022918"/>
            <a:ext cx="2132128" cy="1838325"/>
          </a:xfrm>
          <a:prstGeom prst="rect">
            <a:avLst/>
          </a:prstGeom>
        </p:spPr>
        <p:txBody>
          <a:bodyPr vert="horz" wrap="square" lIns="123825" tIns="123825" rIns="57150" bIns="123825" rtlCol="0" anchor="ctr" anchorCtr="1">
            <a:norm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652335" y="1022918"/>
            <a:ext cx="2132128" cy="1838325"/>
          </a:xfrm>
          <a:prstGeom prst="rect">
            <a:avLst/>
          </a:prstGeom>
        </p:spPr>
        <p:txBody>
          <a:bodyPr vert="horz" wrap="square" lIns="123825" tIns="123825" rIns="57150" bIns="123825" rtlCol="0" anchor="t" anchorCtr="0">
            <a:normAutofit/>
          </a:bodyPr>
          <a:lstStyle/>
          <a:p>
            <a:pPr algn="ctr">
              <a:lnSpc>
                <a:spcPct val="174000"/>
              </a:lnSpc>
            </a:pPr>
            <a:r>
              <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57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2377205" y="4863179"/>
            <a:ext cx="8993373" cy="1238250"/>
            <a:chOff x="2377205" y="4863179"/>
            <a:chExt cx="8993373" cy="1238250"/>
          </a:xfrm>
        </p:grpSpPr>
        <p:sp>
          <p:nvSpPr>
            <p:cNvPr id="3" name="Freeform 3"/>
            <p:cNvSpPr/>
            <p:nvPr/>
          </p:nvSpPr>
          <p:spPr>
            <a:xfrm rot="10800000">
              <a:off x="9159730" y="486317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4" name="AutoShape 4"/>
            <p:cNvSpPr/>
            <p:nvPr/>
          </p:nvSpPr>
          <p:spPr>
            <a:xfrm>
              <a:off x="2377205" y="4863179"/>
              <a:ext cx="8305833" cy="1238250"/>
            </a:xfrm>
            <a:prstGeom prst="rect">
              <a:avLst/>
            </a:prstGeom>
            <a:solidFill>
              <a:schemeClr val="accent1">
                <a:lumMod val="20000"/>
                <a:lumOff val="80000"/>
                <a:alpha val="100000"/>
              </a:schemeClr>
            </a:solidFill>
          </p:spPr>
        </p:sp>
      </p:grpSp>
      <p:sp>
        <p:nvSpPr>
          <p:cNvPr id="5" name="Freeform 5"/>
          <p:cNvSpPr/>
          <p:nvPr/>
        </p:nvSpPr>
        <p:spPr>
          <a:xfrm rot="10800000">
            <a:off x="1070238"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6" name="AutoShape 6"/>
          <p:cNvSpPr/>
          <p:nvPr/>
        </p:nvSpPr>
        <p:spPr>
          <a:xfrm>
            <a:off x="1959322" y="3116485"/>
            <a:ext cx="8305833" cy="1238250"/>
          </a:xfrm>
          <a:prstGeom prst="rect">
            <a:avLst/>
          </a:prstGeom>
          <a:solidFill>
            <a:schemeClr val="accent1">
              <a:lumMod val="20000"/>
              <a:lumOff val="80000"/>
              <a:alpha val="100000"/>
            </a:schemeClr>
          </a:solidFill>
        </p:spPr>
      </p:sp>
      <p:grpSp>
        <p:nvGrpSpPr>
          <p:cNvPr id="7" name="Group 7"/>
          <p:cNvGrpSpPr/>
          <p:nvPr/>
        </p:nvGrpSpPr>
        <p:grpSpPr>
          <a:xfrm rot="0">
            <a:off x="2377205" y="1384839"/>
            <a:ext cx="8993373" cy="1238250"/>
            <a:chOff x="2377205" y="1384839"/>
            <a:chExt cx="8993373" cy="1238250"/>
          </a:xfrm>
        </p:grpSpPr>
        <p:sp>
          <p:nvSpPr>
            <p:cNvPr id="8" name="Freeform 8"/>
            <p:cNvSpPr/>
            <p:nvPr/>
          </p:nvSpPr>
          <p:spPr>
            <a:xfrm rot="10800000">
              <a:off x="9159730"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AutoShape 9"/>
            <p:cNvSpPr/>
            <p:nvPr/>
          </p:nvSpPr>
          <p:spPr>
            <a:xfrm>
              <a:off x="2377205" y="1384839"/>
              <a:ext cx="8305833" cy="1238250"/>
            </a:xfrm>
            <a:prstGeom prst="rect">
              <a:avLst/>
            </a:prstGeom>
            <a:solidFill>
              <a:schemeClr val="accent1">
                <a:lumMod val="20000"/>
                <a:lumOff val="80000"/>
                <a:alpha val="100000"/>
              </a:schemeClr>
            </a:solidFill>
          </p:spPr>
        </p:sp>
      </p:grpSp>
      <p:sp>
        <p:nvSpPr>
          <p:cNvPr id="10" name="Freeform 10"/>
          <p:cNvSpPr/>
          <p:nvPr/>
        </p:nvSpPr>
        <p:spPr>
          <a:xfrm rot="10800000">
            <a:off x="1103852"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1" name="Freeform 11"/>
          <p:cNvSpPr/>
          <p:nvPr/>
        </p:nvSpPr>
        <p:spPr>
          <a:xfrm>
            <a:off x="1935480" y="1735788"/>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12" name="Freeform 12"/>
          <p:cNvSpPr/>
          <p:nvPr/>
        </p:nvSpPr>
        <p:spPr>
          <a:xfrm rot="10800000">
            <a:off x="1103852" y="4863179"/>
            <a:ext cx="2210848" cy="1222613"/>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nvGrpSpPr>
          <p:cNvPr id="14" name="Group 14"/>
          <p:cNvGrpSpPr/>
          <p:nvPr/>
        </p:nvGrpSpPr>
        <p:grpSpPr>
          <a:xfrm rot="0">
            <a:off x="9936399" y="3300698"/>
            <a:ext cx="685705" cy="695706"/>
            <a:chOff x="9936399" y="3300698"/>
            <a:chExt cx="685705" cy="695706"/>
          </a:xfrm>
        </p:grpSpPr>
        <p:sp>
          <p:nvSpPr>
            <p:cNvPr id="15" name="Freeform 15"/>
            <p:cNvSpPr/>
            <p:nvPr/>
          </p:nvSpPr>
          <p:spPr>
            <a:xfrm>
              <a:off x="9973356" y="3747897"/>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16326" y="3658076"/>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259296" y="3658076"/>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399028" y="3571494"/>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9950591" y="3418332"/>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36399" y="3300698"/>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75414" y="5167551"/>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2" name="Group 22"/>
          <p:cNvGrpSpPr/>
          <p:nvPr/>
        </p:nvGrpSpPr>
        <p:grpSpPr>
          <a:xfrm rot="0">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引言</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4" name="TextBox 44"/>
          <p:cNvSpPr txBox="1"/>
          <p:nvPr/>
        </p:nvSpPr>
        <p:spPr>
          <a:xfrm>
            <a:off x="3456760" y="1414870"/>
            <a:ext cx="7382690" cy="1197239"/>
          </a:xfrm>
          <a:prstGeom prst="rect">
            <a:avLst/>
          </a:prstGeom>
        </p:spPr>
        <p:txBody>
          <a:bodyPr vert="horz" wrap="square" lIns="66008" tIns="33052" rIns="66008" bIns="33052" rtlCol="0" anchor="ctr" anchorCtr="1">
            <a:normAutofit/>
          </a:bodyPr>
          <a:lstStyle/>
          <a:p>
            <a:pPr algn="ctr">
              <a:lnSpc>
                <a:spcPct val="174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一个规范的性能测试流程可以帮助加强测试工作的流程控制，明确测试各阶段应完成的工作。</a:t>
            </a:r>
            <a:endPar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5" name="TextBox 45"/>
          <p:cNvSpPr txBox="1"/>
          <p:nvPr/>
        </p:nvSpPr>
        <p:spPr>
          <a:xfrm>
            <a:off x="1777855" y="3129799"/>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200">
                <a:solidFill>
                  <a:srgbClr val="000000">
                    <a:alpha val="100000"/>
                  </a:srgbClr>
                </a:solidFill>
                <a:latin typeface="微软雅黑" panose="020B0503020204020204" charset="-122"/>
                <a:ea typeface="微软雅黑" panose="020B0503020204020204" charset="-122"/>
                <a:cs typeface="微软雅黑" panose="020B0503020204020204" charset="-122"/>
              </a:rPr>
              <a:t>性能测试通常分为以下几个阶段：【性能测试需求分析】→【性能测试计划】→【性能测试用例】→【测试脚本编写】→【测试场景设计】→【测试场景运行】→【场景运行监控】→【运行结果分析】→【系统性能调优】→【性能测试总结】。</a:t>
            </a:r>
            <a:endParaRPr lang="en-US" sz="12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6" name="TextBox 46"/>
          <p:cNvSpPr txBox="1"/>
          <p:nvPr/>
        </p:nvSpPr>
        <p:spPr>
          <a:xfrm>
            <a:off x="3437710" y="4876970"/>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如2-1图所示，方框范围中的阶段为可能需要反复执行的阶段。</a:t>
            </a:r>
            <a:endPar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2174024" y="1736141"/>
            <a:ext cx="1151096" cy="1151477"/>
            <a:chOff x="2174024" y="1736141"/>
            <a:chExt cx="1151096" cy="1151477"/>
          </a:xfrm>
        </p:grpSpPr>
        <p:sp>
          <p:nvSpPr>
            <p:cNvPr id="3" name="Freeform 3"/>
            <p:cNvSpPr/>
            <p:nvPr/>
          </p:nvSpPr>
          <p:spPr>
            <a:xfrm>
              <a:off x="2174024" y="1736141"/>
              <a:ext cx="1151096" cy="1151477"/>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accent1">
                <a:alpha val="100000"/>
              </a:schemeClr>
            </a:solidFill>
          </p:spPr>
        </p:sp>
        <p:sp>
          <p:nvSpPr>
            <p:cNvPr id="4" name="Freeform 4"/>
            <p:cNvSpPr/>
            <p:nvPr/>
          </p:nvSpPr>
          <p:spPr>
            <a:xfrm>
              <a:off x="2365096" y="2008079"/>
              <a:ext cx="767334" cy="703898"/>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grpSp>
        <p:nvGrpSpPr>
          <p:cNvPr id="5" name="Group 5"/>
          <p:cNvGrpSpPr/>
          <p:nvPr/>
        </p:nvGrpSpPr>
        <p:grpSpPr>
          <a:xfrm rot="0">
            <a:off x="8765134" y="1736141"/>
            <a:ext cx="1151096" cy="1151477"/>
            <a:chOff x="8765134" y="1736141"/>
            <a:chExt cx="1151096" cy="1151477"/>
          </a:xfrm>
        </p:grpSpPr>
        <p:sp>
          <p:nvSpPr>
            <p:cNvPr id="6" name="Freeform 6"/>
            <p:cNvSpPr/>
            <p:nvPr/>
          </p:nvSpPr>
          <p:spPr>
            <a:xfrm>
              <a:off x="8765134" y="1736141"/>
              <a:ext cx="1151096" cy="1151477"/>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accent1">
                <a:alpha val="100000"/>
              </a:schemeClr>
            </a:solidFill>
          </p:spPr>
        </p:sp>
        <p:sp>
          <p:nvSpPr>
            <p:cNvPr id="7" name="Freeform 7"/>
            <p:cNvSpPr/>
            <p:nvPr/>
          </p:nvSpPr>
          <p:spPr>
            <a:xfrm>
              <a:off x="9008973" y="1886826"/>
              <a:ext cx="686562" cy="944785"/>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alpha val="100000"/>
              </a:srgbClr>
            </a:solidFill>
          </p:spPr>
        </p:sp>
      </p:grpSp>
      <p:grpSp>
        <p:nvGrpSpPr>
          <p:cNvPr id="8" name="Group 8"/>
          <p:cNvGrpSpPr/>
          <p:nvPr/>
        </p:nvGrpSpPr>
        <p:grpSpPr>
          <a:xfrm rot="0">
            <a:off x="5470817" y="1736141"/>
            <a:ext cx="1151096" cy="1151477"/>
            <a:chOff x="5470817" y="1736141"/>
            <a:chExt cx="1151096" cy="1151477"/>
          </a:xfrm>
        </p:grpSpPr>
        <p:sp>
          <p:nvSpPr>
            <p:cNvPr id="9" name="Freeform 9"/>
            <p:cNvSpPr/>
            <p:nvPr/>
          </p:nvSpPr>
          <p:spPr>
            <a:xfrm>
              <a:off x="5470817" y="1736141"/>
              <a:ext cx="1151096" cy="1151477"/>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accent1">
                <a:alpha val="100000"/>
              </a:schemeClr>
            </a:solidFill>
          </p:spPr>
        </p:sp>
        <p:sp>
          <p:nvSpPr>
            <p:cNvPr id="10" name="Freeform 10"/>
            <p:cNvSpPr/>
            <p:nvPr/>
          </p:nvSpPr>
          <p:spPr>
            <a:xfrm>
              <a:off x="5699131" y="1945881"/>
              <a:ext cx="689705" cy="826675"/>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alpha val="100000"/>
              </a:srgbClr>
            </a:solidFill>
          </p:spPr>
        </p:sp>
      </p:gr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3" name="TextBox 33"/>
          <p:cNvSpPr txBox="1"/>
          <p:nvPr/>
        </p:nvSpPr>
        <p:spPr>
          <a:xfrm>
            <a:off x="4580697"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通常一份性能测试总结报告要描述产品、项目的背景，将前期性能测试需求明确的内容落实到文档中。</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nvSpPr>
        <p:spPr>
          <a:xfrm>
            <a:off x="1283904"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国内软件企业发展壮大，重视软件产品质量的越来越多。因此，不断规范化软件生命周期各个过程、文档的写作，以及各个产品和项目测试经验的总结极其重要。</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nvSpPr>
        <p:spPr>
          <a:xfrm>
            <a:off x="7975693" y="3414620"/>
            <a:ext cx="2931336" cy="2734466"/>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指出性能测试可参考的一些文档，并将这些文档的作者、编写时间、获取途径逐一列出，形成一个表格。</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6033" y="1751287"/>
            <a:ext cx="3519940" cy="4234459"/>
          </a:xfrm>
          <a:prstGeom prst="roundRect">
            <a:avLst/>
          </a:prstGeom>
          <a:solidFill>
            <a:schemeClr val="accent2">
              <a:alpha val="100000"/>
            </a:schemeClr>
          </a:solidFill>
        </p:spPr>
      </p:sp>
      <p:sp>
        <p:nvSpPr>
          <p:cNvPr id="3" name="AutoShape 3"/>
          <p:cNvSpPr/>
          <p:nvPr/>
        </p:nvSpPr>
        <p:spPr>
          <a:xfrm>
            <a:off x="4403619" y="1751287"/>
            <a:ext cx="3519940" cy="4234459"/>
          </a:xfrm>
          <a:prstGeom prst="roundRect">
            <a:avLst/>
          </a:prstGeom>
          <a:solidFill>
            <a:schemeClr val="accent2">
              <a:alpha val="100000"/>
            </a:schemeClr>
          </a:solidFill>
        </p:spPr>
      </p:sp>
      <p:sp>
        <p:nvSpPr>
          <p:cNvPr id="4" name="AutoShape 4"/>
          <p:cNvSpPr/>
          <p:nvPr/>
        </p:nvSpPr>
        <p:spPr>
          <a:xfrm>
            <a:off x="8171205" y="1751287"/>
            <a:ext cx="3519940" cy="4234459"/>
          </a:xfrm>
          <a:prstGeom prst="roundRect">
            <a:avLst/>
          </a:prstGeom>
          <a:solidFill>
            <a:schemeClr val="accent2">
              <a:alpha val="100000"/>
            </a:schemeClr>
          </a:solidFill>
        </p:spPr>
      </p:sp>
      <p:cxnSp>
        <p:nvCxnSpPr>
          <p:cNvPr id="5" name="Connector 5"/>
          <p:cNvCxnSpPr/>
          <p:nvPr/>
        </p:nvCxnSpPr>
        <p:spPr>
          <a:xfrm>
            <a:off x="1035796" y="2245545"/>
            <a:ext cx="2654699" cy="0"/>
          </a:xfrm>
          <a:prstGeom prst="line">
            <a:avLst/>
          </a:prstGeom>
          <a:ln w="9525">
            <a:solidFill>
              <a:srgbClr val="FFFFFF">
                <a:alpha val="100000"/>
              </a:srgbClr>
            </a:solidFill>
            <a:prstDash val="solid"/>
            <a:headEnd type="oval"/>
            <a:tailEnd type="none"/>
          </a:ln>
        </p:spPr>
      </p:cxnSp>
      <p:sp>
        <p:nvSpPr>
          <p:cNvPr id="6" name="TextBox 6"/>
          <p:cNvSpPr txBox="1"/>
          <p:nvPr/>
        </p:nvSpPr>
        <p:spPr>
          <a:xfrm>
            <a:off x="894460"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系统性能测试的环境要尽量和客户软件上线的环境条件相似，在软、硬件环境相差巨大的情况下，测试的结果和系统上线后的性能有一定偏差。</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cxnSp>
        <p:nvCxnSpPr>
          <p:cNvPr id="7" name="Connector 7"/>
          <p:cNvCxnSpPr/>
          <p:nvPr/>
        </p:nvCxnSpPr>
        <p:spPr>
          <a:xfrm>
            <a:off x="4803382" y="2245545"/>
            <a:ext cx="2654699" cy="0"/>
          </a:xfrm>
          <a:prstGeom prst="line">
            <a:avLst/>
          </a:prstGeom>
          <a:ln w="9525">
            <a:solidFill>
              <a:srgbClr val="FFFFFF">
                <a:alpha val="100000"/>
              </a:srgbClr>
            </a:solidFill>
            <a:prstDash val="solid"/>
            <a:headEnd type="oval"/>
            <a:tailEnd type="none"/>
          </a:ln>
        </p:spPr>
      </p:cxnSp>
      <p:sp>
        <p:nvSpPr>
          <p:cNvPr id="8" name="TextBox 8"/>
          <p:cNvSpPr txBox="1"/>
          <p:nvPr/>
        </p:nvSpPr>
        <p:spPr>
          <a:xfrm>
            <a:off x="4662047"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为了得到需要的性能测试结果，性能测试人员需要认真评估要在本次性能测试中应用哪个工具，并得到相关的数据信息？</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cxnSp>
        <p:nvCxnSpPr>
          <p:cNvPr id="9" name="Connector 9"/>
          <p:cNvCxnSpPr/>
          <p:nvPr/>
        </p:nvCxnSpPr>
        <p:spPr>
          <a:xfrm>
            <a:off x="8570969" y="2245545"/>
            <a:ext cx="2654699" cy="0"/>
          </a:xfrm>
          <a:prstGeom prst="line">
            <a:avLst/>
          </a:prstGeom>
          <a:ln w="9525">
            <a:solidFill>
              <a:srgbClr val="FFFFFF">
                <a:alpha val="100000"/>
              </a:srgbClr>
            </a:solidFill>
            <a:prstDash val="solid"/>
            <a:headEnd type="oval"/>
            <a:tailEnd type="none"/>
          </a:ln>
        </p:spPr>
      </p:cxnSp>
      <p:sp>
        <p:nvSpPr>
          <p:cNvPr id="10" name="TextBox 10"/>
          <p:cNvSpPr txBox="1"/>
          <p:nvPr/>
        </p:nvSpPr>
        <p:spPr>
          <a:xfrm>
            <a:off x="8429633" y="2449800"/>
            <a:ext cx="3003085" cy="31699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性能测试结果数据信息是否有良好的表现形式，并且可以方便的输出？项目组性能测试人员是否会使用该工具？工具是否简单易用等。</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在条件允许的情况下，把复杂的性能测试交给专业的第三方专业测试机构也是一个不错的选择。</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人力资源和进度的控制，需要性能测试管理人员认真考虑。</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2">
            <a:alphaModFix amt="70000"/>
          </a:blip>
          <a:srcRect l="20000" r="20000"/>
          <a:stretch>
            <a:fillRect/>
          </a:stretch>
        </p:blipFill>
        <p:spPr>
          <a:xfrm>
            <a:off x="7803289" y="1299241"/>
            <a:ext cx="3679824" cy="4906431"/>
          </a:xfrm>
          <a:prstGeom prst="rect">
            <a:avLst/>
          </a:prstGeom>
        </p:spPr>
      </p:pic>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性能测试总结</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8426" y="3429000"/>
            <a:ext cx="6324600" cy="1123950"/>
          </a:xfrm>
          <a:prstGeom prst="rect">
            <a:avLst/>
          </a:prstGeom>
        </p:spPr>
        <p:txBody>
          <a:bodyPr vert="horz" wrap="square" lIns="114300" tIns="57150" rIns="114300" bIns="57150" rtlCol="0" anchor="ctr" anchorCtr="0">
            <a:spAutoFit/>
          </a:bodyPr>
          <a:lstStyle/>
          <a:p>
            <a:pPr algn="ctr">
              <a:lnSpc>
                <a:spcPct val="64000"/>
              </a:lnSpc>
            </a:pPr>
            <a:r>
              <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rPr>
              <a:t>感谢您的观看</a:t>
            </a:r>
            <a:endPar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1670463" y="2261105"/>
            <a:ext cx="4200525" cy="1038225"/>
          </a:xfrm>
          <a:prstGeom prst="rect">
            <a:avLst/>
          </a:prstGeom>
        </p:spPr>
        <p:txBody>
          <a:bodyPr vert="horz" wrap="square" lIns="114300" tIns="57150" rIns="114300" bIns="57150" rtlCol="0" anchor="ctr" anchorCtr="0">
            <a:spAutoFit/>
          </a:bodyPr>
          <a:lstStyle/>
          <a:p>
            <a:pPr algn="ctr">
              <a:lnSpc>
                <a:spcPct val="64000"/>
              </a:lnSpc>
            </a:pPr>
            <a:r>
              <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rPr>
              <a:t>THANKS</a:t>
            </a:r>
            <a:endPar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性能测试需求分析</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992337" y="2672075"/>
            <a:ext cx="2207272" cy="2207272"/>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endPar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进行性能测试时，并非所有功能都需要经过测试。</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全部功能模块都需要进行性能测试，但周期会非常长。</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根据二八原则，系统用户经常使用的功能模块大概占用系统整个模块的20%左右。</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对于不经常使用的模块，进行性能测试没有任何意义。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性能测试的最终测试内容通常是结合客户真实的应用场景进行测试。</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客户应用最多、使用最频繁的功能是需要重点进行性能测试。</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Freeform 15"/>
          <p:cNvSpPr/>
          <p:nvPr/>
        </p:nvSpPr>
        <p:spPr>
          <a:xfrm>
            <a:off x="5496912" y="3176650"/>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明确测试范围</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“用户的登录响应时间要小于3秒”，看似没有问题，但实际上更像是一个功能测试需求。</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这句话并没有指出是在多少用户访问时、登陆交易的响应时间小于3秒。</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“系统的CPU利用率要小于80%”，也没有提出在多少用户并发时需要达到这样的指标。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作为性能测试人员，必须清楚客户的真实需求，消除不明确的因素。</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在沟通和确认中，需要明确指出在多少并发、什么场景下TPS需要达到多少、响应时间在多少秒以内、系统资源使用率不能超过多少百分比、交易成功率达到多少等。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7" name="Group 17"/>
          <p:cNvGrpSpPr/>
          <p:nvPr/>
        </p:nvGrpSpPr>
        <p:grpSpPr>
          <a:xfrm rot="0">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明确性能指标</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0000" r="20000"/>
          <a:stretch>
            <a:fillRect/>
          </a:stretch>
        </p:blipFill>
        <p:spPr>
          <a:xfrm>
            <a:off x="4925814" y="2630423"/>
            <a:ext cx="2231507" cy="2231507"/>
          </a:xfrm>
          <a:prstGeom prst="rect">
            <a:avLst/>
          </a:prstGeom>
        </p:spPr>
      </p:pic>
      <p:pic>
        <p:nvPicPr>
          <p:cNvPr id="3" name="Picture 3"/>
          <p:cNvPicPr>
            <a:picLocks noChangeAspect="1"/>
          </p:cNvPicPr>
          <p:nvPr/>
        </p:nvPicPr>
        <p:blipFill>
          <a:blip r:embed="rId3"/>
          <a:srcRect/>
          <a:stretch>
            <a:fillRect/>
          </a:stretch>
        </p:blipFill>
        <p:spPr>
          <a:xfrm>
            <a:off x="1438585" y="2630423"/>
            <a:ext cx="2231507" cy="2231507"/>
          </a:xfrm>
          <a:prstGeom prst="rect">
            <a:avLst/>
          </a:prstGeom>
        </p:spPr>
      </p:pic>
      <p:sp>
        <p:nvSpPr>
          <p:cNvPr id="4" name="TextBox 4"/>
          <p:cNvSpPr txBox="1"/>
          <p:nvPr/>
        </p:nvSpPr>
        <p:spPr>
          <a:xfrm>
            <a:off x="1669569"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在进行性能测试之前，我们必须与开发明确性能测试环境是如何部署的。</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5" name="Picture 5"/>
          <p:cNvPicPr>
            <a:picLocks noChangeAspect="1"/>
          </p:cNvPicPr>
          <p:nvPr/>
        </p:nvPicPr>
        <p:blipFill>
          <a:blip r:embed="rId4"/>
          <a:srcRect l="28583" r="28583"/>
          <a:stretch>
            <a:fillRect/>
          </a:stretch>
        </p:blipFill>
        <p:spPr>
          <a:xfrm>
            <a:off x="8413043" y="2630423"/>
            <a:ext cx="2231507" cy="2231507"/>
          </a:xfrm>
          <a:prstGeom prst="rect">
            <a:avLst/>
          </a:prstGeom>
        </p:spPr>
      </p:pic>
      <p:sp>
        <p:nvSpPr>
          <p:cNvPr id="6" name="AutoShape 6"/>
          <p:cNvSpPr/>
          <p:nvPr/>
        </p:nvSpPr>
        <p:spPr>
          <a:xfrm>
            <a:off x="4925814" y="2623346"/>
            <a:ext cx="97536" cy="3792083"/>
          </a:xfrm>
          <a:prstGeom prst="roundRect">
            <a:avLst>
              <a:gd name="adj" fmla="val 0"/>
            </a:avLst>
          </a:prstGeom>
          <a:solidFill>
            <a:schemeClr val="accent2">
              <a:alpha val="100000"/>
            </a:schemeClr>
          </a:solidFill>
        </p:spPr>
      </p:sp>
      <p:sp>
        <p:nvSpPr>
          <p:cNvPr id="7" name="AutoShape 7"/>
          <p:cNvSpPr/>
          <p:nvPr/>
        </p:nvSpPr>
        <p:spPr>
          <a:xfrm>
            <a:off x="8394148" y="1069847"/>
            <a:ext cx="97536" cy="3792083"/>
          </a:xfrm>
          <a:prstGeom prst="roundRect">
            <a:avLst>
              <a:gd name="adj" fmla="val 0"/>
            </a:avLst>
          </a:prstGeom>
          <a:solidFill>
            <a:schemeClr val="accent1">
              <a:alpha val="100000"/>
            </a:schemeClr>
          </a:solidFill>
        </p:spPr>
      </p:sp>
      <p:sp>
        <p:nvSpPr>
          <p:cNvPr id="8" name="AutoShape 8"/>
          <p:cNvSpPr/>
          <p:nvPr/>
        </p:nvSpPr>
        <p:spPr>
          <a:xfrm>
            <a:off x="1395307" y="1069847"/>
            <a:ext cx="97536" cy="3792083"/>
          </a:xfrm>
          <a:prstGeom prst="roundRect">
            <a:avLst>
              <a:gd name="adj" fmla="val 0"/>
            </a:avLst>
          </a:prstGeom>
          <a:solidFill>
            <a:schemeClr val="accent1">
              <a:alpha val="100000"/>
            </a:schemeClr>
          </a:solidFill>
        </p:spPr>
      </p:sp>
      <p:sp>
        <p:nvSpPr>
          <p:cNvPr id="9" name="TextBox 9"/>
          <p:cNvSpPr txBox="1"/>
          <p:nvPr/>
        </p:nvSpPr>
        <p:spPr>
          <a:xfrm>
            <a:off x="5168326" y="5091454"/>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也就是说，我们需要知道压力主要产生在哪个服务器上。</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648852" y="1125085"/>
            <a:ext cx="198899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针对这个服务器进行监控操作是很有必要的。</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被测系统组成</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commondata" val="eyJoZGlkIjoiMjgwM2UwMzc3NWU0MmUwNWFiM2FkMjlhYzA0OWM5YjIifQ=="/>
</p:tagLst>
</file>

<file path=ppt/theme/theme1.xml><?xml version="1.0" encoding="utf-8"?>
<a:theme xmlns:a="http://schemas.openxmlformats.org/drawingml/2006/main" name="Office Theme">
  <a:themeElements>
    <a:clrScheme name="Office">
      <a:dk1>
        <a:srgbClr val="000000"/>
      </a:dk1>
      <a:lt1>
        <a:srgbClr val="F4F7FF"/>
      </a:lt1>
      <a:dk2>
        <a:srgbClr val="0A0237"/>
      </a:dk2>
      <a:lt2>
        <a:srgbClr val="FFFFFF"/>
      </a:lt2>
      <a:accent1>
        <a:srgbClr val="0084FF"/>
      </a:accent1>
      <a:accent2>
        <a:srgbClr val="5196FF"/>
      </a:accent2>
      <a:accent3>
        <a:srgbClr val="4454DF"/>
      </a:accent3>
      <a:accent4>
        <a:srgbClr val="7FA9F1"/>
      </a:accent4>
      <a:accent5>
        <a:srgbClr val="ABDDFF"/>
      </a:accent5>
      <a:accent6>
        <a:srgbClr val="A2E5B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5724</Words>
  <Application>WPS 演示</Application>
  <PresentationFormat>On-screen Show (4:3)</PresentationFormat>
  <Paragraphs>465</Paragraphs>
  <Slides>53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Arial</vt:lpstr>
      <vt:lpstr>宋体</vt:lpstr>
      <vt:lpstr>Wingdings</vt:lpstr>
      <vt:lpstr>微软雅黑</vt:lpstr>
      <vt:lpstr>Arial</vt:lpstr>
      <vt:lpstr>Arial Unicode MS</vt:lpstr>
      <vt:lpstr>Calibri</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WPS_1672884681</cp:lastModifiedBy>
  <cp:revision>2</cp:revision>
  <dcterms:created xsi:type="dcterms:W3CDTF">2006-08-16T00:00:00Z</dcterms:created>
  <dcterms:modified xsi:type="dcterms:W3CDTF">2024-02-27T02:12:29Z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0CEAC789928D47599CBD811856B21E90_12</vt:lpwstr>
  </property>
  <property fmtid="{D5CDD505-2E9C-101B-9397-08002B2CF9AE}" pid="3" name="KSOProductBuildVer">
    <vt:lpwstr>2052-12.1.0.16250</vt:lpwstr>
  </property>
</Properties>
</file>