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gs" Target="tags/tag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89475" y="1934330"/>
            <a:ext cx="5943600" cy="1941195"/>
          </a:xfrm>
          <a:prstGeom prst="rect">
            <a:avLst/>
          </a:prstGeom>
        </p:spPr>
        <p:txBody>
          <a:bodyPr vert="horz" wrap="square" lIns="114300" tIns="57150" rIns="114300" bIns="57150" rtlCol="0" anchor="t" anchorCtr="0">
            <a:spAutoFit/>
          </a:bodyPr>
          <a:lstStyle/>
          <a:p>
            <a:pPr>
              <a:lnSpc>
                <a:spcPct val="120000"/>
              </a:lnSpc>
            </a:pPr>
            <a:r>
              <a:rPr lang="zh-CN" alt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第一章</a:t>
            </a:r>
            <a:r>
              <a:rPr lang="en-US" altLang="zh-CN" sz="4950" b="1">
                <a:solidFill>
                  <a:schemeClr val="dk1">
                    <a:alpha val="100000"/>
                  </a:schemeClr>
                </a:solidFill>
                <a:latin typeface="微软雅黑" panose="020B0503020204020204" charset="-122"/>
                <a:ea typeface="微软雅黑" panose="020B0503020204020204" charset="-122"/>
                <a:cs typeface="微软雅黑" panose="020B0503020204020204" charset="-122"/>
              </a:rPr>
              <a:t> </a:t>
            </a:r>
            <a:r>
              <a:rPr 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a:t>
            </a:r>
            <a:r>
              <a:rPr lang="zh-CN" alt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rPr>
              <a:t>概述</a:t>
            </a:r>
            <a:endParaRPr lang="zh-CN" altLang="en-US" sz="495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3829" y="1610750"/>
            <a:ext cx="2553871" cy="1315135"/>
          </a:xfrm>
          <a:prstGeom prst="rect">
            <a:avLst/>
          </a:prstGeom>
          <a:noFill/>
        </p:spPr>
        <p:txBody>
          <a:bodyPr vert="horz" wrap="square" lIns="91440" tIns="45720" rIns="91440" bIns="45720" rtlCol="0" anchor="t" anchorCtr="0">
            <a:noAutofit/>
          </a:bodyPr>
          <a:lstStyle/>
          <a:p>
            <a:pPr algn="r">
              <a:lnSpc>
                <a:spcPct val="187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资源使用率是衡量系统资源利用情况的指标，它反映了各种系统资源被使用的程度，如CPU使用率、内存使用率、磁盘I/O等。</a:t>
            </a:r>
            <a:endParaRPr lang="en-US" sz="1100"/>
          </a:p>
        </p:txBody>
      </p:sp>
      <p:sp>
        <p:nvSpPr>
          <p:cNvPr id="3" name="AutoShape 3"/>
          <p:cNvSpPr/>
          <p:nvPr/>
        </p:nvSpPr>
        <p:spPr>
          <a:xfrm>
            <a:off x="8888726" y="1610750"/>
            <a:ext cx="2569478" cy="1377562"/>
          </a:xfrm>
          <a:prstGeom prst="rect">
            <a:avLst/>
          </a:prstGeom>
          <a:noFill/>
        </p:spPr>
        <p:txBody>
          <a:bodyPr vert="horz" wrap="square" lIns="91440" tIns="45720" rIns="91440" bIns="45720" rtlCol="0" anchor="t" anchorCtr="0">
            <a:noAutofit/>
          </a:bodyPr>
          <a:lstStyle/>
          <a:p>
            <a:pPr algn="l">
              <a:lnSpc>
                <a:spcPct val="187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资源使用率过低，则表明系统资源未被充分利用，可能有硬件设备闲置或软件运行不足等问题。</a:t>
            </a:r>
            <a:endParaRPr lang="en-US" sz="1100"/>
          </a:p>
        </p:txBody>
      </p:sp>
      <p:grpSp>
        <p:nvGrpSpPr>
          <p:cNvPr id="4" name="Group 4"/>
          <p:cNvGrpSpPr/>
          <p:nvPr/>
        </p:nvGrpSpPr>
        <p:grpSpPr>
          <a:xfrm rot="0">
            <a:off x="454963" y="93878"/>
            <a:ext cx="10641129" cy="914400"/>
            <a:chOff x="454963" y="93878"/>
            <a:chExt cx="10641129" cy="914400"/>
          </a:xfrm>
        </p:grpSpPr>
        <p:sp>
          <p:nvSpPr>
            <p:cNvPr id="5" name="AutoShape 5"/>
            <p:cNvSpPr/>
            <p:nvPr/>
          </p:nvSpPr>
          <p:spPr>
            <a:xfrm>
              <a:off x="454963" y="331168"/>
              <a:ext cx="84147" cy="84147"/>
            </a:xfrm>
            <a:prstGeom prst="ellipse">
              <a:avLst/>
            </a:prstGeom>
            <a:solidFill>
              <a:schemeClr val="accent1">
                <a:alpha val="100000"/>
              </a:schemeClr>
            </a:solidFill>
          </p:spPr>
        </p:sp>
        <p:sp>
          <p:nvSpPr>
            <p:cNvPr id="6" name="AutoShape 6"/>
            <p:cNvSpPr/>
            <p:nvPr/>
          </p:nvSpPr>
          <p:spPr>
            <a:xfrm>
              <a:off x="575049" y="337743"/>
              <a:ext cx="78137" cy="78137"/>
            </a:xfrm>
            <a:prstGeom prst="ellipse">
              <a:avLst/>
            </a:prstGeom>
            <a:solidFill>
              <a:schemeClr val="accent1">
                <a:alpha val="80000"/>
              </a:schemeClr>
            </a:solidFill>
          </p:spPr>
        </p:sp>
        <p:sp>
          <p:nvSpPr>
            <p:cNvPr id="7" name="AutoShape 7"/>
            <p:cNvSpPr/>
            <p:nvPr/>
          </p:nvSpPr>
          <p:spPr>
            <a:xfrm>
              <a:off x="689125" y="339460"/>
              <a:ext cx="74704" cy="74704"/>
            </a:xfrm>
            <a:prstGeom prst="ellipse">
              <a:avLst/>
            </a:prstGeom>
            <a:solidFill>
              <a:schemeClr val="accent1">
                <a:alpha val="60000"/>
              </a:schemeClr>
            </a:solidFill>
          </p:spPr>
        </p:sp>
        <p:sp>
          <p:nvSpPr>
            <p:cNvPr id="8" name="AutoShape 8"/>
            <p:cNvSpPr/>
            <p:nvPr/>
          </p:nvSpPr>
          <p:spPr>
            <a:xfrm>
              <a:off x="799768" y="348430"/>
              <a:ext cx="69238" cy="69238"/>
            </a:xfrm>
            <a:prstGeom prst="ellipse">
              <a:avLst/>
            </a:prstGeom>
            <a:solidFill>
              <a:schemeClr val="accent1">
                <a:alpha val="40000"/>
              </a:schemeClr>
            </a:solidFill>
          </p:spPr>
        </p:sp>
        <p:sp>
          <p:nvSpPr>
            <p:cNvPr id="9" name="AutoShape 9"/>
            <p:cNvSpPr/>
            <p:nvPr/>
          </p:nvSpPr>
          <p:spPr>
            <a:xfrm>
              <a:off x="904945" y="344297"/>
              <a:ext cx="65594" cy="65594"/>
            </a:xfrm>
            <a:prstGeom prst="ellipse">
              <a:avLst/>
            </a:prstGeom>
            <a:solidFill>
              <a:schemeClr val="accent1">
                <a:alpha val="20000"/>
              </a:schemeClr>
            </a:solidFill>
          </p:spPr>
        </p:sp>
        <p:sp>
          <p:nvSpPr>
            <p:cNvPr id="10" name="AutoShape 10"/>
            <p:cNvSpPr/>
            <p:nvPr/>
          </p:nvSpPr>
          <p:spPr>
            <a:xfrm>
              <a:off x="454963" y="448942"/>
              <a:ext cx="84147" cy="84147"/>
            </a:xfrm>
            <a:prstGeom prst="ellipse">
              <a:avLst/>
            </a:prstGeom>
            <a:solidFill>
              <a:schemeClr val="accent1">
                <a:alpha val="100000"/>
              </a:schemeClr>
            </a:solidFill>
          </p:spPr>
        </p:sp>
        <p:sp>
          <p:nvSpPr>
            <p:cNvPr id="11" name="AutoShape 11"/>
            <p:cNvSpPr/>
            <p:nvPr/>
          </p:nvSpPr>
          <p:spPr>
            <a:xfrm>
              <a:off x="575049" y="455517"/>
              <a:ext cx="78137" cy="78137"/>
            </a:xfrm>
            <a:prstGeom prst="ellipse">
              <a:avLst/>
            </a:prstGeom>
            <a:solidFill>
              <a:schemeClr val="accent1">
                <a:alpha val="80000"/>
              </a:schemeClr>
            </a:solidFill>
          </p:spPr>
        </p:sp>
        <p:sp>
          <p:nvSpPr>
            <p:cNvPr id="12" name="AutoShape 12"/>
            <p:cNvSpPr/>
            <p:nvPr/>
          </p:nvSpPr>
          <p:spPr>
            <a:xfrm>
              <a:off x="689125" y="457233"/>
              <a:ext cx="74704" cy="74704"/>
            </a:xfrm>
            <a:prstGeom prst="ellipse">
              <a:avLst/>
            </a:prstGeom>
            <a:solidFill>
              <a:schemeClr val="accent1">
                <a:alpha val="60000"/>
              </a:schemeClr>
            </a:solidFill>
          </p:spPr>
        </p:sp>
        <p:sp>
          <p:nvSpPr>
            <p:cNvPr id="13" name="AutoShape 13"/>
            <p:cNvSpPr/>
            <p:nvPr/>
          </p:nvSpPr>
          <p:spPr>
            <a:xfrm>
              <a:off x="799768" y="466203"/>
              <a:ext cx="69238" cy="69238"/>
            </a:xfrm>
            <a:prstGeom prst="ellipse">
              <a:avLst/>
            </a:prstGeom>
            <a:solidFill>
              <a:schemeClr val="accent1">
                <a:alpha val="40000"/>
              </a:schemeClr>
            </a:solidFill>
          </p:spPr>
        </p:sp>
        <p:sp>
          <p:nvSpPr>
            <p:cNvPr id="14" name="AutoShape 14"/>
            <p:cNvSpPr/>
            <p:nvPr/>
          </p:nvSpPr>
          <p:spPr>
            <a:xfrm>
              <a:off x="904945" y="462070"/>
              <a:ext cx="65594" cy="65594"/>
            </a:xfrm>
            <a:prstGeom prst="ellipse">
              <a:avLst/>
            </a:prstGeom>
            <a:solidFill>
              <a:schemeClr val="accent1">
                <a:alpha val="20000"/>
              </a:schemeClr>
            </a:solidFill>
          </p:spPr>
        </p:sp>
        <p:sp>
          <p:nvSpPr>
            <p:cNvPr id="15" name="AutoShape 15"/>
            <p:cNvSpPr/>
            <p:nvPr/>
          </p:nvSpPr>
          <p:spPr>
            <a:xfrm>
              <a:off x="454963" y="566715"/>
              <a:ext cx="84147" cy="84147"/>
            </a:xfrm>
            <a:prstGeom prst="ellipse">
              <a:avLst/>
            </a:prstGeom>
            <a:solidFill>
              <a:schemeClr val="accent1">
                <a:alpha val="100000"/>
              </a:schemeClr>
            </a:solidFill>
          </p:spPr>
        </p:sp>
        <p:sp>
          <p:nvSpPr>
            <p:cNvPr id="16" name="AutoShape 16"/>
            <p:cNvSpPr/>
            <p:nvPr/>
          </p:nvSpPr>
          <p:spPr>
            <a:xfrm>
              <a:off x="575049" y="573291"/>
              <a:ext cx="78137" cy="78137"/>
            </a:xfrm>
            <a:prstGeom prst="ellipse">
              <a:avLst/>
            </a:prstGeom>
            <a:solidFill>
              <a:schemeClr val="accent1">
                <a:alpha val="80000"/>
              </a:schemeClr>
            </a:solidFill>
          </p:spPr>
        </p:sp>
        <p:sp>
          <p:nvSpPr>
            <p:cNvPr id="17" name="AutoShape 17"/>
            <p:cNvSpPr/>
            <p:nvPr/>
          </p:nvSpPr>
          <p:spPr>
            <a:xfrm>
              <a:off x="689125" y="575007"/>
              <a:ext cx="74704" cy="74704"/>
            </a:xfrm>
            <a:prstGeom prst="ellipse">
              <a:avLst/>
            </a:prstGeom>
            <a:solidFill>
              <a:schemeClr val="accent1">
                <a:alpha val="60000"/>
              </a:schemeClr>
            </a:solidFill>
          </p:spPr>
        </p:sp>
        <p:sp>
          <p:nvSpPr>
            <p:cNvPr id="18" name="AutoShape 18"/>
            <p:cNvSpPr/>
            <p:nvPr/>
          </p:nvSpPr>
          <p:spPr>
            <a:xfrm>
              <a:off x="799768" y="583977"/>
              <a:ext cx="69238" cy="69238"/>
            </a:xfrm>
            <a:prstGeom prst="ellipse">
              <a:avLst/>
            </a:prstGeom>
            <a:solidFill>
              <a:schemeClr val="accent1">
                <a:alpha val="40000"/>
              </a:schemeClr>
            </a:solidFill>
          </p:spPr>
        </p:sp>
        <p:sp>
          <p:nvSpPr>
            <p:cNvPr id="19" name="AutoShape 19"/>
            <p:cNvSpPr/>
            <p:nvPr/>
          </p:nvSpPr>
          <p:spPr>
            <a:xfrm>
              <a:off x="904945" y="579844"/>
              <a:ext cx="65594" cy="65594"/>
            </a:xfrm>
            <a:prstGeom prst="ellipse">
              <a:avLst/>
            </a:prstGeom>
            <a:solidFill>
              <a:schemeClr val="accent1">
                <a:alpha val="20000"/>
              </a:schemeClr>
            </a:solidFill>
          </p:spPr>
        </p:sp>
        <p:sp>
          <p:nvSpPr>
            <p:cNvPr id="20" name="AutoShape 20"/>
            <p:cNvSpPr/>
            <p:nvPr/>
          </p:nvSpPr>
          <p:spPr>
            <a:xfrm>
              <a:off x="454963" y="684489"/>
              <a:ext cx="84147" cy="84147"/>
            </a:xfrm>
            <a:prstGeom prst="ellipse">
              <a:avLst/>
            </a:prstGeom>
            <a:solidFill>
              <a:schemeClr val="accent1">
                <a:alpha val="100000"/>
              </a:schemeClr>
            </a:solidFill>
          </p:spPr>
        </p:sp>
        <p:sp>
          <p:nvSpPr>
            <p:cNvPr id="21" name="AutoShape 21"/>
            <p:cNvSpPr/>
            <p:nvPr/>
          </p:nvSpPr>
          <p:spPr>
            <a:xfrm>
              <a:off x="575049" y="691064"/>
              <a:ext cx="78137" cy="78137"/>
            </a:xfrm>
            <a:prstGeom prst="ellipse">
              <a:avLst/>
            </a:prstGeom>
            <a:solidFill>
              <a:schemeClr val="accent1">
                <a:alpha val="80000"/>
              </a:schemeClr>
            </a:solidFill>
          </p:spPr>
        </p:sp>
        <p:sp>
          <p:nvSpPr>
            <p:cNvPr id="22" name="AutoShape 22"/>
            <p:cNvSpPr/>
            <p:nvPr/>
          </p:nvSpPr>
          <p:spPr>
            <a:xfrm>
              <a:off x="689125" y="692781"/>
              <a:ext cx="74704" cy="74704"/>
            </a:xfrm>
            <a:prstGeom prst="ellipse">
              <a:avLst/>
            </a:prstGeom>
            <a:solidFill>
              <a:schemeClr val="accent1">
                <a:alpha val="60000"/>
              </a:schemeClr>
            </a:solidFill>
          </p:spPr>
        </p:sp>
        <p:sp>
          <p:nvSpPr>
            <p:cNvPr id="23" name="AutoShape 23"/>
            <p:cNvSpPr/>
            <p:nvPr/>
          </p:nvSpPr>
          <p:spPr>
            <a:xfrm>
              <a:off x="799768" y="701751"/>
              <a:ext cx="69238" cy="69238"/>
            </a:xfrm>
            <a:prstGeom prst="ellipse">
              <a:avLst/>
            </a:prstGeom>
            <a:solidFill>
              <a:schemeClr val="accent1">
                <a:alpha val="40000"/>
              </a:schemeClr>
            </a:solidFill>
          </p:spPr>
        </p:sp>
        <p:sp>
          <p:nvSpPr>
            <p:cNvPr id="24" name="AutoShape 24"/>
            <p:cNvSpPr/>
            <p:nvPr/>
          </p:nvSpPr>
          <p:spPr>
            <a:xfrm>
              <a:off x="904945" y="697618"/>
              <a:ext cx="65594" cy="65594"/>
            </a:xfrm>
            <a:prstGeom prst="ellipse">
              <a:avLst/>
            </a:prstGeom>
            <a:solidFill>
              <a:schemeClr val="accent1">
                <a:alpha val="20000"/>
              </a:schemeClr>
            </a:solidFill>
          </p:spPr>
        </p:sp>
        <p:sp>
          <p:nvSpPr>
            <p:cNvPr id="25" name="TextBox 2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资源使用率</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6" name="AutoShape 26"/>
          <p:cNvSpPr/>
          <p:nvPr/>
        </p:nvSpPr>
        <p:spPr>
          <a:xfrm>
            <a:off x="1556971" y="4386298"/>
            <a:ext cx="2552700" cy="1440296"/>
          </a:xfrm>
          <a:prstGeom prst="rect">
            <a:avLst/>
          </a:prstGeom>
          <a:noFill/>
        </p:spPr>
        <p:txBody>
          <a:bodyPr vert="horz" wrap="square" lIns="91440" tIns="45720" rIns="91440" bIns="45720" rtlCol="0" anchor="t" anchorCtr="0">
            <a:noAutofit/>
          </a:bodyPr>
          <a:lstStyle/>
          <a:p>
            <a:pPr algn="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资源使用率过高，说明系统负担过重，需要优化资源配置或增加硬件设备来提高系统性能。</a:t>
            </a:r>
            <a:endParaRPr lang="en-US" sz="1100"/>
          </a:p>
        </p:txBody>
      </p:sp>
      <p:sp>
        <p:nvSpPr>
          <p:cNvPr id="27" name="AutoShape 27"/>
          <p:cNvSpPr/>
          <p:nvPr/>
        </p:nvSpPr>
        <p:spPr>
          <a:xfrm>
            <a:off x="8049592" y="4406623"/>
            <a:ext cx="2552700" cy="1419970"/>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了解资源使用率对于优化系统性能和合理分配资源具有重要意义。</a:t>
            </a:r>
            <a:endParaRPr lang="en-US" sz="1100"/>
          </a:p>
        </p:txBody>
      </p:sp>
      <p:pic>
        <p:nvPicPr>
          <p:cNvPr id="28" name="Picture 28"/>
          <p:cNvPicPr>
            <a:picLocks noChangeAspect="1"/>
          </p:cNvPicPr>
          <p:nvPr/>
        </p:nvPicPr>
        <p:blipFill>
          <a:blip r:embed="rId2"/>
          <a:srcRect l="20000" r="20000"/>
          <a:stretch>
            <a:fillRect/>
          </a:stretch>
        </p:blipFill>
        <p:spPr>
          <a:xfrm>
            <a:off x="3352886" y="2055085"/>
            <a:ext cx="2476500" cy="2476500"/>
          </a:xfrm>
          <a:prstGeom prst="ellipse">
            <a:avLst/>
          </a:prstGeom>
        </p:spPr>
      </p:pic>
      <p:pic>
        <p:nvPicPr>
          <p:cNvPr id="29" name="Picture 29"/>
          <p:cNvPicPr>
            <a:picLocks noChangeAspect="1"/>
          </p:cNvPicPr>
          <p:nvPr/>
        </p:nvPicPr>
        <p:blipFill>
          <a:blip r:embed="rId3"/>
          <a:srcRect/>
          <a:stretch>
            <a:fillRect/>
          </a:stretch>
        </p:blipFill>
        <p:spPr>
          <a:xfrm>
            <a:off x="6374798" y="2055085"/>
            <a:ext cx="2476500" cy="2476500"/>
          </a:xfrm>
          <a:prstGeom prst="ellipse">
            <a:avLst/>
          </a:prstGeom>
        </p:spPr>
      </p:pic>
      <p:grpSp>
        <p:nvGrpSpPr>
          <p:cNvPr id="30" name="Group 30"/>
          <p:cNvGrpSpPr/>
          <p:nvPr/>
        </p:nvGrpSpPr>
        <p:grpSpPr>
          <a:xfrm rot="0">
            <a:off x="3352886" y="2107432"/>
            <a:ext cx="665795" cy="665791"/>
            <a:chOff x="3352886" y="2107432"/>
            <a:chExt cx="665795" cy="665791"/>
          </a:xfrm>
        </p:grpSpPr>
        <p:sp>
          <p:nvSpPr>
            <p:cNvPr id="31" name="AutoShape 31"/>
            <p:cNvSpPr/>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2" name="Freeform 32"/>
            <p:cNvSpPr/>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alpha val="100000"/>
              </a:srgbClr>
            </a:solidFill>
          </p:spPr>
        </p:sp>
      </p:grpSp>
      <p:grpSp>
        <p:nvGrpSpPr>
          <p:cNvPr id="33" name="Group 33"/>
          <p:cNvGrpSpPr/>
          <p:nvPr/>
        </p:nvGrpSpPr>
        <p:grpSpPr>
          <a:xfrm rot="0">
            <a:off x="8174522" y="2107432"/>
            <a:ext cx="665795" cy="665791"/>
            <a:chOff x="8174522" y="2107432"/>
            <a:chExt cx="665795" cy="665791"/>
          </a:xfrm>
        </p:grpSpPr>
        <p:sp>
          <p:nvSpPr>
            <p:cNvPr id="34" name="AutoShape 34"/>
            <p:cNvSpPr/>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5" name="Freeform 35"/>
            <p:cNvSpPr/>
            <p:nvPr/>
          </p:nvSpPr>
          <p:spPr>
            <a:xfrm>
              <a:off x="8354362" y="2273856"/>
              <a:ext cx="306115" cy="294843"/>
            </a:xfrm>
            <a:custGeom>
              <a:avLst/>
              <a:gdLst/>
              <a:ahLst/>
              <a:cxnLst/>
              <a:rect l="l" t="t"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p:spPr>
        </p:sp>
      </p:grpSp>
      <p:grpSp>
        <p:nvGrpSpPr>
          <p:cNvPr id="36" name="Group 36"/>
          <p:cNvGrpSpPr/>
          <p:nvPr/>
        </p:nvGrpSpPr>
        <p:grpSpPr>
          <a:xfrm rot="0">
            <a:off x="4252748" y="4178300"/>
            <a:ext cx="665795" cy="665791"/>
            <a:chOff x="4252748" y="4178300"/>
            <a:chExt cx="665795" cy="665791"/>
          </a:xfrm>
        </p:grpSpPr>
        <p:sp>
          <p:nvSpPr>
            <p:cNvPr id="37" name="AutoShape 37"/>
            <p:cNvSpPr/>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8" name="Freeform 38"/>
            <p:cNvSpPr/>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alpha val="100000"/>
              </a:srgbClr>
            </a:solidFill>
          </p:spPr>
        </p:sp>
      </p:grpSp>
      <p:grpSp>
        <p:nvGrpSpPr>
          <p:cNvPr id="39" name="Group 39"/>
          <p:cNvGrpSpPr/>
          <p:nvPr/>
        </p:nvGrpSpPr>
        <p:grpSpPr>
          <a:xfrm rot="0">
            <a:off x="7274660" y="4178300"/>
            <a:ext cx="665795" cy="665791"/>
            <a:chOff x="7274660" y="4178300"/>
            <a:chExt cx="665795" cy="665791"/>
          </a:xfrm>
        </p:grpSpPr>
        <p:sp>
          <p:nvSpPr>
            <p:cNvPr id="40" name="AutoShape 40"/>
            <p:cNvSpPr/>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41" name="Freeform 41"/>
            <p:cNvSpPr/>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alpha val="100000"/>
              </a:srgbClr>
            </a:solidFill>
          </p:spPr>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blip>
          <a:srcRect l="14292" r="14292"/>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吞吐量是性能测试过程中从服务器获得的数据总量，单位是字节。</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评估并发产生的负载量，以及评估服务器在流量方面的处理能力以及是否存在瓶颈。</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0">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吞吐量</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07874" y="6318935"/>
            <a:ext cx="701468" cy="122998"/>
          </a:xfrm>
          <a:prstGeom prst="rect">
            <a:avLst/>
          </a:prstGeom>
          <a:solidFill>
            <a:schemeClr val="accent2">
              <a:alpha val="100000"/>
            </a:schemeClr>
          </a:solidFill>
        </p:spPr>
      </p:sp>
      <p:sp>
        <p:nvSpPr>
          <p:cNvPr id="3" name="AutoShape 3"/>
          <p:cNvSpPr/>
          <p:nvPr/>
        </p:nvSpPr>
        <p:spPr>
          <a:xfrm>
            <a:off x="454963" y="6318935"/>
            <a:ext cx="122998" cy="122998"/>
          </a:xfrm>
          <a:prstGeom prst="ellipse">
            <a:avLst/>
          </a:prstGeom>
          <a:solidFill>
            <a:schemeClr val="accent2">
              <a:alpha val="100000"/>
            </a:schemeClr>
          </a:solidFill>
        </p:spPr>
      </p:sp>
      <p:sp>
        <p:nvSpPr>
          <p:cNvPr id="4" name="AutoShape 4"/>
          <p:cNvSpPr/>
          <p:nvPr/>
        </p:nvSpPr>
        <p:spPr>
          <a:xfrm>
            <a:off x="1137715" y="6318935"/>
            <a:ext cx="122998" cy="122998"/>
          </a:xfrm>
          <a:prstGeom prst="ellipse">
            <a:avLst/>
          </a:prstGeom>
          <a:solidFill>
            <a:schemeClr val="accent2">
              <a:alpha val="100000"/>
            </a:schemeClr>
          </a:solidFill>
        </p:spPr>
      </p:sp>
      <p:cxnSp>
        <p:nvCxnSpPr>
          <p:cNvPr id="5" name="Connector 5"/>
          <p:cNvCxnSpPr/>
          <p:nvPr/>
        </p:nvCxnSpPr>
        <p:spPr>
          <a:xfrm>
            <a:off x="1209343" y="6393165"/>
            <a:ext cx="10991852" cy="0"/>
          </a:xfrm>
          <a:prstGeom prst="line">
            <a:avLst/>
          </a:prstGeom>
          <a:ln w="14288">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6" name="AutoShape 6"/>
          <p:cNvSpPr/>
          <p:nvPr/>
        </p:nvSpPr>
        <p:spPr>
          <a:xfrm>
            <a:off x="904945" y="1398355"/>
            <a:ext cx="2590123" cy="1506389"/>
          </a:xfrm>
          <a:prstGeom prst="roundRect">
            <a:avLst/>
          </a:prstGeom>
          <a:solidFill>
            <a:schemeClr val="accent2">
              <a:alpha val="100000"/>
            </a:schemeClr>
          </a:solidFill>
        </p:spPr>
      </p:sp>
      <p:sp>
        <p:nvSpPr>
          <p:cNvPr id="7" name="AutoShape 7"/>
          <p:cNvSpPr/>
          <p:nvPr/>
        </p:nvSpPr>
        <p:spPr>
          <a:xfrm>
            <a:off x="1218874" y="2592503"/>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8" name="AutoShape 8"/>
          <p:cNvSpPr/>
          <p:nvPr/>
        </p:nvSpPr>
        <p:spPr>
          <a:xfrm>
            <a:off x="4503089" y="1424901"/>
            <a:ext cx="2590123" cy="1506389"/>
          </a:xfrm>
          <a:prstGeom prst="roundRect">
            <a:avLst/>
          </a:prstGeom>
          <a:solidFill>
            <a:schemeClr val="accent1">
              <a:alpha val="100000"/>
            </a:schemeClr>
          </a:solidFill>
        </p:spPr>
      </p:sp>
      <p:sp>
        <p:nvSpPr>
          <p:cNvPr id="9" name="AutoShape 9"/>
          <p:cNvSpPr/>
          <p:nvPr/>
        </p:nvSpPr>
        <p:spPr>
          <a:xfrm>
            <a:off x="4817018" y="2619049"/>
            <a:ext cx="2871893" cy="3142827"/>
          </a:xfrm>
          <a:prstGeom prst="roundRect">
            <a:avLst/>
          </a:prstGeom>
          <a:solidFill>
            <a:schemeClr val="accent1">
              <a:lumMod val="20000"/>
              <a:lumOff val="80000"/>
              <a:alpha val="90000"/>
            </a:schemeClr>
          </a:solidFill>
          <a:ln w="19050">
            <a:solidFill>
              <a:schemeClr val="accent1">
                <a:alpha val="90000"/>
              </a:schemeClr>
            </a:solidFill>
            <a:prstDash val="solid"/>
          </a:ln>
        </p:spPr>
      </p:sp>
      <p:sp>
        <p:nvSpPr>
          <p:cNvPr id="10" name="AutoShape 10"/>
          <p:cNvSpPr/>
          <p:nvPr/>
        </p:nvSpPr>
        <p:spPr>
          <a:xfrm>
            <a:off x="8201329" y="1424901"/>
            <a:ext cx="2590123" cy="1506389"/>
          </a:xfrm>
          <a:prstGeom prst="roundRect">
            <a:avLst/>
          </a:prstGeom>
          <a:solidFill>
            <a:schemeClr val="accent2">
              <a:alpha val="100000"/>
            </a:schemeClr>
          </a:solidFill>
        </p:spPr>
      </p:sp>
      <p:sp>
        <p:nvSpPr>
          <p:cNvPr id="11" name="AutoShape 11"/>
          <p:cNvSpPr/>
          <p:nvPr/>
        </p:nvSpPr>
        <p:spPr>
          <a:xfrm>
            <a:off x="8515258" y="2619049"/>
            <a:ext cx="2871893" cy="3142827"/>
          </a:xfrm>
          <a:prstGeom prst="roundRect">
            <a:avLst/>
          </a:prstGeom>
          <a:solidFill>
            <a:schemeClr val="accent2">
              <a:lumMod val="20000"/>
              <a:lumOff val="80000"/>
              <a:alpha val="90000"/>
            </a:schemeClr>
          </a:solidFill>
          <a:ln w="19050">
            <a:solidFill>
              <a:schemeClr val="accent2">
                <a:alpha val="90000"/>
              </a:schemeClr>
            </a:solidFill>
            <a:prstDash val="solid"/>
          </a:ln>
        </p:spPr>
      </p:sp>
      <p:sp>
        <p:nvSpPr>
          <p:cNvPr id="12" name="TextBox 12"/>
          <p:cNvSpPr txBox="1"/>
          <p:nvPr/>
        </p:nvSpPr>
        <p:spPr>
          <a:xfrm>
            <a:off x="1414251" y="2980276"/>
            <a:ext cx="2505075" cy="249555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单击率HPS（Hits Per Second）：虚拟并发用户每秒向web服务器提交的HTTP请求数。</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999835"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需要注意的是，单击数并不是鼠标单击次数，而是客户端向Web Server发起的http请求数。</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8731942" y="2980276"/>
            <a:ext cx="2506259" cy="2484120"/>
          </a:xfrm>
          <a:prstGeom prst="rect">
            <a:avLst/>
          </a:prstGeom>
        </p:spPr>
        <p:txBody>
          <a:bodyPr vert="horz" wrap="square" lIns="123825" tIns="123825" rIns="57150" bIns="123825" rtlCol="0" anchor="t" anchorCtr="0">
            <a:spAutoFit/>
          </a:bodyPr>
          <a:lstStyle/>
          <a:p>
            <a:pPr>
              <a:lnSpc>
                <a:spcPct val="150000"/>
              </a:lnSpc>
            </a:pPr>
            <a:r>
              <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rPr>
              <a:t>鼠标单击一次可以触发多个http请求，因此单击率HPS并不能反映真实的用户行为。</a:t>
            </a:r>
            <a:endParaRPr lang="en-US" sz="1350">
              <a:solidFill>
                <a:srgbClr val="071D4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Freeform 15"/>
          <p:cNvSpPr/>
          <p:nvPr/>
        </p:nvSpPr>
        <p:spPr>
          <a:xfrm>
            <a:off x="3734987" y="1845395"/>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6" name="Freeform 16"/>
          <p:cNvSpPr/>
          <p:nvPr/>
        </p:nvSpPr>
        <p:spPr>
          <a:xfrm>
            <a:off x="7434234" y="1784900"/>
            <a:ext cx="509355" cy="509355"/>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alpha val="100000"/>
            </a:schemeClr>
          </a:solidFill>
        </p:spPr>
      </p:sp>
      <p:sp>
        <p:nvSpPr>
          <p:cNvPr id="17" name="TextBox 17"/>
          <p:cNvSpPr txBox="1"/>
          <p:nvPr/>
        </p:nvSpPr>
        <p:spPr>
          <a:xfrm>
            <a:off x="1081380" y="1191768"/>
            <a:ext cx="2180333"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743558" y="1252051"/>
            <a:ext cx="2109185"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8349305" y="1215599"/>
            <a:ext cx="2294171" cy="1844040"/>
          </a:xfrm>
          <a:prstGeom prst="rect">
            <a:avLst/>
          </a:prstGeom>
        </p:spPr>
        <p:txBody>
          <a:bodyPr vert="horz" wrap="square" lIns="123825" tIns="123825" rIns="57150" bIns="123825" rtlCol="0" anchor="t" anchorCtr="0">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20" name="Group 20"/>
          <p:cNvGrpSpPr/>
          <p:nvPr/>
        </p:nvGrpSpPr>
        <p:grpSpPr>
          <a:xfrm rot="0">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单击率HPS</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rot="0">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rot="0">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rot="0">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rot="0">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rot="0">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交易成功率</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交易成功率是指多用户对一笔交易发起操作时交易成功的概率。</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为了确保交易的可靠性，该成功率需达到99.9%以上。</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性能测试常见术语</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事务(Transaction)：指用户在客户端做一种或多种业务的操作集合。</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通过事务函数可以标记出该业务所需要操作内容；另一方面事务可以用来统计用户操作的响应时间。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每个事务都包含事务开始和事务结束标记。</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2"/>
          <a:srcRect l="13583" r="13583"/>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3"/>
          <a:srcRect l="19354" r="19354"/>
          <a:stretch>
            <a:fillRect/>
          </a:stretch>
        </p:blipFill>
        <p:spPr>
          <a:xfrm>
            <a:off x="454963" y="1481576"/>
            <a:ext cx="4240298" cy="4612191"/>
          </a:xfrm>
          <a:prstGeom prst="roundRect">
            <a:avLst/>
          </a:prstGeom>
        </p:spPr>
      </p:pic>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事务</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关联是脚本语言中一种重要的数据处理方式，它可以将脚本中的某些数据转化为取自服务器所送、动态的、每次都不一样的数据。</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在脚本回放过程中，客户端发出请求，通过关联函数所定义的关联规则，在服务器所响应的内容中查找，得到相应的值。</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Picture 6"/>
          <p:cNvPicPr>
            <a:picLocks noChangeAspect="1"/>
          </p:cNvPicPr>
          <p:nvPr/>
        </p:nvPicPr>
        <p:blipFill>
          <a:blip r:embed="rId2"/>
          <a:srcRect t="27519" b="27519"/>
          <a:stretch>
            <a:fillRect/>
          </a:stretch>
        </p:blipFill>
        <p:spPr>
          <a:xfrm>
            <a:off x="539110" y="1388509"/>
            <a:ext cx="2256056" cy="1267968"/>
          </a:xfrm>
          <a:prstGeom prst="rect">
            <a:avLst/>
          </a:prstGeom>
        </p:spPr>
      </p:pic>
      <p:pic>
        <p:nvPicPr>
          <p:cNvPr id="7" name="Picture 7"/>
          <p:cNvPicPr>
            <a:picLocks noChangeAspect="1"/>
          </p:cNvPicPr>
          <p:nvPr/>
        </p:nvPicPr>
        <p:blipFill>
          <a:blip r:embed="rId3"/>
          <a:srcRect t="3164" b="3164"/>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以变量的形式替换录制时的静态值，从而向服务器发出正确的请求。</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0" name="Picture 10"/>
          <p:cNvPicPr>
            <a:picLocks noChangeAspect="1"/>
          </p:cNvPicPr>
          <p:nvPr/>
        </p:nvPicPr>
        <p:blipFill>
          <a:blip r:embed="rId4"/>
          <a:srcRect l="11894" r="11894"/>
          <a:stretch>
            <a:fillRect/>
          </a:stretch>
        </p:blipFill>
        <p:spPr>
          <a:xfrm>
            <a:off x="544772" y="4664094"/>
            <a:ext cx="2256056" cy="1267968"/>
          </a:xfrm>
          <a:prstGeom prst="rect">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关联</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flipV="1">
            <a:off x="8281295" y="2800971"/>
            <a:ext cx="3317450" cy="3466130"/>
          </a:xfrm>
          <a:prstGeom prst="round2SameRect">
            <a:avLst/>
          </a:prstGeom>
          <a:solidFill>
            <a:schemeClr val="accent2">
              <a:alpha val="100000"/>
            </a:schemeClr>
          </a:solidFill>
        </p:spPr>
      </p:sp>
      <p:sp>
        <p:nvSpPr>
          <p:cNvPr id="3" name="AutoShape 3"/>
          <p:cNvSpPr/>
          <p:nvPr/>
        </p:nvSpPr>
        <p:spPr>
          <a:xfrm flipV="1">
            <a:off x="4438401" y="2800971"/>
            <a:ext cx="3317450" cy="3466130"/>
          </a:xfrm>
          <a:prstGeom prst="round2SameRect">
            <a:avLst/>
          </a:prstGeom>
          <a:solidFill>
            <a:schemeClr val="accent2">
              <a:alpha val="100000"/>
            </a:schemeClr>
          </a:solidFill>
        </p:spPr>
      </p:sp>
      <p:sp>
        <p:nvSpPr>
          <p:cNvPr id="4" name="AutoShape 4"/>
          <p:cNvSpPr/>
          <p:nvPr/>
        </p:nvSpPr>
        <p:spPr>
          <a:xfrm flipV="1">
            <a:off x="539110" y="2800971"/>
            <a:ext cx="3317450" cy="3466130"/>
          </a:xfrm>
          <a:prstGeom prst="round2SameRect">
            <a:avLst/>
          </a:prstGeom>
          <a:solidFill>
            <a:schemeClr val="accent2">
              <a:alpha val="100000"/>
            </a:schemeClr>
          </a:solidFill>
        </p:spPr>
      </p:sp>
      <p:sp>
        <p:nvSpPr>
          <p:cNvPr id="5" name="AutoShape 5"/>
          <p:cNvSpPr/>
          <p:nvPr/>
        </p:nvSpPr>
        <p:spPr>
          <a:xfrm>
            <a:off x="8281295" y="1227848"/>
            <a:ext cx="3317450" cy="3317450"/>
          </a:xfrm>
          <a:prstGeom prst="ellipse">
            <a:avLst/>
          </a:prstGeom>
          <a:solidFill>
            <a:schemeClr val="accent2">
              <a:alpha val="100000"/>
            </a:schemeClr>
          </a:solidFill>
        </p:spPr>
      </p:sp>
      <p:sp>
        <p:nvSpPr>
          <p:cNvPr id="6" name="AutoShape 6"/>
          <p:cNvSpPr/>
          <p:nvPr/>
        </p:nvSpPr>
        <p:spPr>
          <a:xfrm>
            <a:off x="4438401" y="1227848"/>
            <a:ext cx="3317450" cy="3317450"/>
          </a:xfrm>
          <a:prstGeom prst="ellipse">
            <a:avLst/>
          </a:prstGeom>
          <a:solidFill>
            <a:schemeClr val="accent2">
              <a:alpha val="100000"/>
            </a:schemeClr>
          </a:solidFill>
        </p:spPr>
      </p:sp>
      <p:sp>
        <p:nvSpPr>
          <p:cNvPr id="7" name="AutoShape 7"/>
          <p:cNvSpPr/>
          <p:nvPr/>
        </p:nvSpPr>
        <p:spPr>
          <a:xfrm>
            <a:off x="539110" y="1227848"/>
            <a:ext cx="3317450" cy="3317450"/>
          </a:xfrm>
          <a:prstGeom prst="ellipse">
            <a:avLst/>
          </a:prstGeom>
          <a:solidFill>
            <a:schemeClr val="accent2">
              <a:alpha val="100000"/>
            </a:schemeClr>
          </a:solidFill>
        </p:spPr>
      </p:sp>
      <p:sp>
        <p:nvSpPr>
          <p:cNvPr id="8" name="TextBox 8"/>
          <p:cNvSpPr txBox="1"/>
          <p:nvPr/>
        </p:nvSpPr>
        <p:spPr>
          <a:xfrm>
            <a:off x="760778" y="4533107"/>
            <a:ext cx="2968423"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参数化是一种技术手段，它使得输入数据变得丰富、灵活多变，以满足多个虚拟用户运行的情况。</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601267"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参数化技术通过将单一的输入数据转化为一系列可调整的参数，实现了对实际操作的更加真实的模拟。</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450110"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参数化技术的应用范围非常广泛，它不仅对虚拟用户运行情况进行了精确的模拟，还为许多其他领域提供了重要的支持。</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1" name="Picture 11"/>
          <p:cNvPicPr>
            <a:picLocks noChangeAspect="1"/>
          </p:cNvPicPr>
          <p:nvPr/>
        </p:nvPicPr>
        <p:blipFill>
          <a:blip r:embed="rId2"/>
          <a:srcRect l="12500" r="12500"/>
          <a:stretch>
            <a:fillRect/>
          </a:stretch>
        </p:blipFill>
        <p:spPr>
          <a:xfrm>
            <a:off x="880299" y="1569037"/>
            <a:ext cx="2635073" cy="2635073"/>
          </a:xfrm>
          <a:prstGeom prst="ellipse">
            <a:avLst/>
          </a:prstGeom>
        </p:spPr>
      </p:pic>
      <p:pic>
        <p:nvPicPr>
          <p:cNvPr id="12" name="Picture 12"/>
          <p:cNvPicPr>
            <a:picLocks noChangeAspect="1"/>
          </p:cNvPicPr>
          <p:nvPr/>
        </p:nvPicPr>
        <p:blipFill>
          <a:blip r:embed="rId3"/>
          <a:srcRect l="16875" r="16875"/>
          <a:stretch>
            <a:fillRect/>
          </a:stretch>
        </p:blipFill>
        <p:spPr>
          <a:xfrm>
            <a:off x="4779590" y="1569037"/>
            <a:ext cx="2635072" cy="2635073"/>
          </a:xfrm>
          <a:prstGeom prst="ellipse">
            <a:avLst/>
          </a:prstGeom>
        </p:spPr>
      </p:pic>
      <p:pic>
        <p:nvPicPr>
          <p:cNvPr id="13" name="Picture 13"/>
          <p:cNvPicPr>
            <a:picLocks noChangeAspect="1"/>
          </p:cNvPicPr>
          <p:nvPr/>
        </p:nvPicPr>
        <p:blipFill>
          <a:blip r:embed="rId4"/>
          <a:srcRect l="24292" r="24292"/>
          <a:stretch>
            <a:fillRect/>
          </a:stretch>
        </p:blipFill>
        <p:spPr>
          <a:xfrm>
            <a:off x="8622484" y="1569037"/>
            <a:ext cx="2635073" cy="2635073"/>
          </a:xfrm>
          <a:prstGeom prst="ellipse">
            <a:avLst/>
          </a:prstGeom>
        </p:spPr>
      </p:pic>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参数化</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思考时间是指用户在操作时每个请求之前的间隔时间。</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添加思考时间旨在更真实地模拟实际情况。</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对于交互式应用，用户不可能连续发出请求，正常模式是用户发出一个请求后，等待一段时间再发出下一个请求。</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思考时间</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检查点一般包含在响应报文中，用于判断事务的返回是否符合预期的字段值。</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检查点的设置可直接影响事务的成功或失败，因此需要谨慎使用。</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2">
            <a:alphaModFix amt="70000"/>
          </a:blip>
          <a:srcRect l="25156" r="25156"/>
          <a:stretch>
            <a:fillRect/>
          </a:stretch>
        </p:blipFill>
        <p:spPr>
          <a:xfrm>
            <a:off x="7803289" y="1299241"/>
            <a:ext cx="3679824" cy="4906431"/>
          </a:xfrm>
          <a:prstGeom prst="rect">
            <a:avLst/>
          </a:prstGeom>
        </p:spPr>
      </p:pic>
      <p:grpSp>
        <p:nvGrpSpPr>
          <p:cNvPr id="13" name="Group 13"/>
          <p:cNvGrpSpPr/>
          <p:nvPr/>
        </p:nvGrpSpPr>
        <p:grpSpPr>
          <a:xfrm rot="0">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检查点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5878292" y="580302"/>
            <a:ext cx="4792980" cy="4904193"/>
          </a:xfrm>
          <a:prstGeom prst="rect">
            <a:avLst/>
          </a:prstGeom>
        </p:spPr>
        <p:txBody>
          <a:bodyPr vert="horz" wrap="square" lIns="91440" tIns="45720" rIns="91440" bIns="45720" rtlCol="0" anchor="ctr" anchorCtr="0">
            <a:no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什么是性能测试</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性能测试指标</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性能测试常见术语</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性能测试方法</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常见性能测试工具介绍</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297146" y="2519470"/>
            <a:ext cx="2792730" cy="13011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rPr>
              <a:t>目录</a:t>
            </a:r>
            <a:endParaRPr lang="en-US" sz="7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2635283" y="3598652"/>
            <a:ext cx="2116455" cy="501015"/>
          </a:xfrm>
          <a:prstGeom prst="rect">
            <a:avLst/>
          </a:prstGeom>
        </p:spPr>
        <p:txBody>
          <a:bodyPr vert="horz" wrap="square" lIns="91440" tIns="45720" rIns="91440" bIns="45720" rtlCol="0" anchor="ctr" anchorCtr="0">
            <a:spAutoFit/>
          </a:bodyPr>
          <a:lstStyle/>
          <a:p>
            <a:pPr algn="ctr">
              <a:lnSpc>
                <a:spcPct val="100000"/>
              </a:lnSpc>
              <a:spcBef>
                <a:spcPts val="375"/>
              </a:spcBef>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CONTENTS</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rot="0">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集合点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8" name="AutoShape 28"/>
          <p:cNvSpPr/>
          <p:nvPr/>
        </p:nvSpPr>
        <p:spPr>
          <a:xfrm>
            <a:off x="5784437" y="1687163"/>
            <a:ext cx="4496144" cy="565817"/>
          </a:xfrm>
          <a:prstGeom prst="rect">
            <a:avLst/>
          </a:prstGeom>
          <a:solidFill>
            <a:schemeClr val="accent1">
              <a:alpha val="100000"/>
            </a:schemeClr>
          </a:solidFill>
        </p:spPr>
      </p:sp>
      <p:sp>
        <p:nvSpPr>
          <p:cNvPr id="29" name="TextBox 29"/>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集合点（Rendezvous）：脚本的运行随着时间的推移，并不能完全达到同步。</a:t>
            </a:r>
            <a:endPar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AutoShape 31"/>
          <p:cNvSpPr/>
          <p:nvPr/>
        </p:nvSpPr>
        <p:spPr>
          <a:xfrm>
            <a:off x="5784437" y="3120755"/>
            <a:ext cx="4496144" cy="565817"/>
          </a:xfrm>
          <a:prstGeom prst="rect">
            <a:avLst/>
          </a:prstGeom>
          <a:solidFill>
            <a:schemeClr val="accent1">
              <a:lumMod val="50000"/>
              <a:alpha val="100000"/>
            </a:schemeClr>
          </a:solidFill>
        </p:spPr>
      </p:sp>
      <p:sp>
        <p:nvSpPr>
          <p:cNvPr id="32" name="TextBox 32"/>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3" name="TextBox 33"/>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这个时候需要手工的方式让用户在同一时间点上进行操作来测试系统并发处理的能力。</a:t>
            </a:r>
            <a:endPar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4" name="AutoShape 34"/>
          <p:cNvSpPr/>
          <p:nvPr/>
        </p:nvSpPr>
        <p:spPr>
          <a:xfrm>
            <a:off x="5784437" y="4609991"/>
            <a:ext cx="4496144" cy="565817"/>
          </a:xfrm>
          <a:prstGeom prst="rect">
            <a:avLst/>
          </a:prstGeom>
          <a:solidFill>
            <a:schemeClr val="accent1">
              <a:alpha val="100000"/>
            </a:schemeClr>
          </a:solidFill>
        </p:spPr>
      </p:sp>
      <p:sp>
        <p:nvSpPr>
          <p:cNvPr id="35" name="TextBox 35"/>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集合点函数就可以实现这个功能。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600381" y="1179195"/>
            <a:ext cx="5566410" cy="5224145"/>
          </a:xfrm>
          <a:custGeom>
            <a:avLst/>
            <a:gdLst/>
            <a:ahLst/>
            <a:cxnLst/>
            <a:rect l="l" t="t" r="r" b="b"/>
            <a:pathLst>
              <a:path w="21600" h="2160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alpha val="100000"/>
            </a:schemeClr>
          </a:solidFill>
        </p:spPr>
      </p:sp>
      <p:grpSp>
        <p:nvGrpSpPr>
          <p:cNvPr id="3" name="Group 3"/>
          <p:cNvGrpSpPr/>
          <p:nvPr/>
        </p:nvGrpSpPr>
        <p:grpSpPr>
          <a:xfrm rot="0">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进程和线程</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5" name="TextBox 25"/>
          <p:cNvSpPr txBox="1"/>
          <p:nvPr/>
        </p:nvSpPr>
        <p:spPr>
          <a:xfrm>
            <a:off x="1161234" y="156975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进程是资源分配和调度运行的基本单位，是操作系统中表示任务执行的重要环节。</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1094842" y="415841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线程是进程中执行运算的最小单位，也是调度处理机的基本单位。</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7" name="TextBox 27"/>
          <p:cNvSpPr txBox="1"/>
          <p:nvPr/>
        </p:nvSpPr>
        <p:spPr>
          <a:xfrm>
            <a:off x="6899028" y="1445268"/>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进程内的线程表示完成该任务的许多可能的子任务之一，也是进程内的一个执行单元。</a:t>
            </a:r>
            <a:endPar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6899028" y="469822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进程至少有一个线程，而线程共享进程的地址空间。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9482164" y="3015139"/>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进程有自己独立的地址空间，并且每个进程都有自己独特的地址空间。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Session是客户端与服务器之间的会话，用来保存用户的信息，通常存放在服务器上，存放时间较短。</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Cookie指某些网站为了辨别用户身份、进行session跟踪而储存在用户本地终端上的数据（通常经过加密），通常存放在客户端，可保存很长时间，但不安全。</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Session和Cookies有很多相似的地方，都是用来临时存储来访者信息，有很多情况下，使用两者都可以实现某些特定功能。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2"/>
          <a:srcRect t="1385" b="1385"/>
          <a:stretch>
            <a:fillRect/>
          </a:stretch>
        </p:blipFill>
        <p:spPr>
          <a:xfrm>
            <a:off x="6774259" y="1242134"/>
            <a:ext cx="5232459" cy="5087505"/>
          </a:xfrm>
          <a:prstGeom prst="diamond">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Session和Cookies</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性能测试方法</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负载测试是指在一定的软硬件及网络环境下，执行一个或多个交易不断对被测系统增加压力，直到性能指标达到并超过预定指标，或某种资源已经达到饱和的使用状态。</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负载测试需要一个确定的环境，需考虑被测系统的业务压力量和典型场景，使得测试结果具有业务上的意义。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负载测试一般用来了解系统的性能容量，或是配合性能调优来使用。</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负载测试的主要目的是找到系统处理能力的极限，通过描述“在某条件下最多允许100个用户并发访问”，“在某条件下一小时内最多处理2000条数据”等方式表达。</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21" name="Group 21"/>
          <p:cNvGrpSpPr/>
          <p:nvPr/>
        </p:nvGrpSpPr>
        <p:grpSpPr>
          <a:xfrm rot="0">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负载测试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压力测试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4" name="AutoShape 24"/>
          <p:cNvSpPr/>
          <p:nvPr/>
        </p:nvSpPr>
        <p:spPr>
          <a:xfrm>
            <a:off x="5091113" y="1349255"/>
            <a:ext cx="1102900" cy="1102900"/>
          </a:xfrm>
          <a:prstGeom prst="ellipse">
            <a:avLst/>
          </a:prstGeom>
          <a:solidFill>
            <a:schemeClr val="accent1">
              <a:alpha val="100000"/>
            </a:schemeClr>
          </a:solidFill>
        </p:spPr>
      </p:sp>
      <p:sp>
        <p:nvSpPr>
          <p:cNvPr id="25" name="AutoShape 25"/>
          <p:cNvSpPr/>
          <p:nvPr/>
        </p:nvSpPr>
        <p:spPr>
          <a:xfrm>
            <a:off x="5846826" y="1336491"/>
            <a:ext cx="347186" cy="349282"/>
          </a:xfrm>
          <a:prstGeom prst="ellipse">
            <a:avLst/>
          </a:prstGeom>
          <a:solidFill>
            <a:schemeClr val="accent1">
              <a:lumMod val="60000"/>
              <a:lumOff val="40000"/>
              <a:alpha val="100000"/>
            </a:schemeClr>
          </a:solidFill>
        </p:spPr>
      </p:sp>
      <p:sp>
        <p:nvSpPr>
          <p:cNvPr id="26" name="AutoShape 26"/>
          <p:cNvSpPr/>
          <p:nvPr/>
        </p:nvSpPr>
        <p:spPr>
          <a:xfrm>
            <a:off x="6115621" y="1171423"/>
            <a:ext cx="158782" cy="158782"/>
          </a:xfrm>
          <a:prstGeom prst="ellipse">
            <a:avLst/>
          </a:prstGeom>
          <a:solidFill>
            <a:schemeClr val="accent1">
              <a:alpha val="100000"/>
            </a:schemeClr>
          </a:solidFill>
        </p:spPr>
      </p:sp>
      <p:sp>
        <p:nvSpPr>
          <p:cNvPr id="27" name="TextBox 27"/>
          <p:cNvSpPr txBox="1"/>
          <p:nvPr/>
        </p:nvSpPr>
        <p:spPr>
          <a:xfrm>
            <a:off x="5257991" y="1574521"/>
            <a:ext cx="8591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8" name="AutoShape 28"/>
          <p:cNvSpPr/>
          <p:nvPr/>
        </p:nvSpPr>
        <p:spPr>
          <a:xfrm>
            <a:off x="5091113" y="3060668"/>
            <a:ext cx="1102900" cy="1104995"/>
          </a:xfrm>
          <a:prstGeom prst="ellipse">
            <a:avLst/>
          </a:prstGeom>
          <a:solidFill>
            <a:schemeClr val="accent2">
              <a:alpha val="100000"/>
            </a:schemeClr>
          </a:solidFill>
        </p:spPr>
      </p:sp>
      <p:sp>
        <p:nvSpPr>
          <p:cNvPr id="29" name="AutoShape 29"/>
          <p:cNvSpPr/>
          <p:nvPr/>
        </p:nvSpPr>
        <p:spPr>
          <a:xfrm>
            <a:off x="5846826" y="3048000"/>
            <a:ext cx="347186" cy="349282"/>
          </a:xfrm>
          <a:prstGeom prst="ellipse">
            <a:avLst/>
          </a:prstGeom>
          <a:solidFill>
            <a:schemeClr val="accent2">
              <a:lumMod val="60000"/>
              <a:lumOff val="40000"/>
              <a:alpha val="100000"/>
            </a:schemeClr>
          </a:solidFill>
        </p:spPr>
      </p:sp>
      <p:sp>
        <p:nvSpPr>
          <p:cNvPr id="30" name="AutoShape 30"/>
          <p:cNvSpPr/>
          <p:nvPr/>
        </p:nvSpPr>
        <p:spPr>
          <a:xfrm>
            <a:off x="6115621" y="2882837"/>
            <a:ext cx="158782" cy="160877"/>
          </a:xfrm>
          <a:prstGeom prst="ellipse">
            <a:avLst/>
          </a:prstGeom>
          <a:solidFill>
            <a:schemeClr val="accent2">
              <a:alpha val="100000"/>
            </a:schemeClr>
          </a:solidFill>
        </p:spPr>
      </p:sp>
      <p:sp>
        <p:nvSpPr>
          <p:cNvPr id="31" name="TextBox 31"/>
          <p:cNvSpPr txBox="1"/>
          <p:nvPr/>
        </p:nvSpPr>
        <p:spPr>
          <a:xfrm>
            <a:off x="5257991" y="3286601"/>
            <a:ext cx="9353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AutoShape 32"/>
          <p:cNvSpPr/>
          <p:nvPr/>
        </p:nvSpPr>
        <p:spPr>
          <a:xfrm>
            <a:off x="5091113" y="4780407"/>
            <a:ext cx="1102900" cy="1102900"/>
          </a:xfrm>
          <a:prstGeom prst="ellipse">
            <a:avLst/>
          </a:prstGeom>
          <a:solidFill>
            <a:schemeClr val="accent3">
              <a:alpha val="100000"/>
            </a:schemeClr>
          </a:solidFill>
        </p:spPr>
      </p:sp>
      <p:sp>
        <p:nvSpPr>
          <p:cNvPr id="33" name="AutoShape 33"/>
          <p:cNvSpPr/>
          <p:nvPr/>
        </p:nvSpPr>
        <p:spPr>
          <a:xfrm>
            <a:off x="5846826" y="4767644"/>
            <a:ext cx="347186" cy="349282"/>
          </a:xfrm>
          <a:prstGeom prst="ellipse">
            <a:avLst/>
          </a:prstGeom>
          <a:solidFill>
            <a:schemeClr val="accent3">
              <a:lumMod val="60000"/>
              <a:lumOff val="40000"/>
              <a:alpha val="100000"/>
            </a:schemeClr>
          </a:solidFill>
        </p:spPr>
      </p:sp>
      <p:sp>
        <p:nvSpPr>
          <p:cNvPr id="34" name="AutoShape 34"/>
          <p:cNvSpPr/>
          <p:nvPr/>
        </p:nvSpPr>
        <p:spPr>
          <a:xfrm>
            <a:off x="6115621" y="4602575"/>
            <a:ext cx="158782" cy="158782"/>
          </a:xfrm>
          <a:prstGeom prst="ellipse">
            <a:avLst/>
          </a:prstGeom>
          <a:solidFill>
            <a:schemeClr val="accent3">
              <a:alpha val="100000"/>
            </a:schemeClr>
          </a:solidFill>
        </p:spPr>
      </p:sp>
      <p:sp>
        <p:nvSpPr>
          <p:cNvPr id="35" name="TextBox 35"/>
          <p:cNvSpPr txBox="1"/>
          <p:nvPr/>
        </p:nvSpPr>
        <p:spPr>
          <a:xfrm>
            <a:off x="5257991" y="5005674"/>
            <a:ext cx="935355" cy="624840"/>
          </a:xfrm>
          <a:prstGeom prst="rect">
            <a:avLst/>
          </a:prstGeom>
        </p:spPr>
        <p:txBody>
          <a:bodyPr vert="horz" wrap="square" lIns="91440" tIns="45720" rIns="91440" bIns="45720" rtlCol="0" anchor="t" anchorCtr="0">
            <a:spAutoFit/>
          </a:bodyPr>
          <a:lstStyle/>
          <a:p>
            <a:pPr>
              <a:lnSpc>
                <a:spcPct val="100000"/>
              </a:lnSpc>
            </a:pPr>
            <a:r>
              <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3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nvSpPr>
        <p:spPr>
          <a:xfrm>
            <a:off x="6542983" y="1318593"/>
            <a:ext cx="4495800" cy="1104900"/>
          </a:xfrm>
          <a:prstGeom prst="rect">
            <a:avLst/>
          </a:prstGeom>
        </p:spPr>
        <p:txBody>
          <a:bodyPr vert="horz" wrap="square" lIns="95250" tIns="95250" rIns="47625" bIns="95250" rtlCol="0" anchor="t" anchorCtr="0">
            <a:normAutofit/>
          </a:bodyPr>
          <a:lstStyle/>
          <a:p>
            <a:pPr>
              <a:lnSpc>
                <a:spcPct val="120000"/>
              </a:lnSpc>
              <a:spcBef>
                <a:spcPct val="0"/>
              </a:spcBef>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压力测试是指在一定的软硬件及网络环境下，模拟大量的虚拟用户向指定服务器产生压力，使服务器的资源处于饱和或极限状态下，长时间连续运行，以测试系统处理会话的能力，以及系统是否会这段时间内出现错误或者崩溃。</a:t>
            </a:r>
            <a:endPar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nvSpPr>
        <p:spPr>
          <a:xfrm>
            <a:off x="6542983" y="3081419"/>
            <a:ext cx="4495800" cy="1381125"/>
          </a:xfrm>
          <a:prstGeom prst="rect">
            <a:avLst/>
          </a:prstGeom>
        </p:spPr>
        <p:txBody>
          <a:bodyPr vert="horz" wrap="square" lIns="95250" tIns="95250" rIns="47625" bIns="95250" rtlCol="0" anchor="t" anchorCtr="0">
            <a:norm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压力测试主要目的是检查系统在压力下的性能表现，一般通过模拟负载等方法，使得系统的资源使用达到较高的水平。除CPU和内存使用率外，JVM可用内存、数据库连接数、数据库服务器CPU使用率等都可以作为压力的依据。</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nvSpPr>
        <p:spPr>
          <a:xfrm>
            <a:off x="6542983" y="4773978"/>
            <a:ext cx="4499225" cy="1381125"/>
          </a:xfrm>
          <a:prstGeom prst="rect">
            <a:avLst/>
          </a:prstGeom>
        </p:spPr>
        <p:txBody>
          <a:bodyPr vert="horz" wrap="square" lIns="95250" tIns="95250" rIns="47625" bIns="95250" rtlCol="0" anchor="t" anchorCtr="0">
            <a:normAutofit/>
          </a:bodyPr>
          <a:lstStyle/>
          <a:p>
            <a:pPr>
              <a:lnSpc>
                <a:spcPct val="12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压力测试可用于测试系统的稳定性，如果一个系统能够在压力环境下稳定运行一段时间，那么这个系统在平时的运行条件下也是冇问题的。</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9" name="AutoShape 39"/>
          <p:cNvSpPr/>
          <p:nvPr/>
        </p:nvSpPr>
        <p:spPr>
          <a:xfrm>
            <a:off x="1199617" y="2591922"/>
            <a:ext cx="2395784" cy="2042488"/>
          </a:xfrm>
          <a:prstGeom prst="hexagon">
            <a:avLst>
              <a:gd name="adj" fmla="val 25000"/>
              <a:gd name="vf" fmla="val 115470"/>
            </a:avLst>
          </a:prstGeom>
          <a:noFill/>
          <a:ln w="76200">
            <a:solidFill>
              <a:schemeClr val="accent1">
                <a:alpha val="100000"/>
              </a:schemeClr>
            </a:solidFill>
            <a:prstDash val="solid"/>
          </a:ln>
        </p:spPr>
      </p:sp>
      <p:sp>
        <p:nvSpPr>
          <p:cNvPr id="40" name="Freeform 40"/>
          <p:cNvSpPr/>
          <p:nvPr/>
        </p:nvSpPr>
        <p:spPr>
          <a:xfrm>
            <a:off x="1961410" y="3129442"/>
            <a:ext cx="872198" cy="872198"/>
          </a:xfrm>
          <a:custGeom>
            <a:avLst/>
            <a:gdLst/>
            <a:ahLst/>
            <a:cxnLst/>
            <a:rect l="l" t="t" r="r" b="b"/>
            <a:pathLst>
              <a:path w="304800" h="304800">
                <a:moveTo>
                  <a:pt x="304800" y="180975"/>
                </a:moveTo>
                <a:lnTo>
                  <a:pt x="247650" y="123825"/>
                </a:lnTo>
                <a:lnTo>
                  <a:pt x="247650" y="38100"/>
                </a:lnTo>
                <a:lnTo>
                  <a:pt x="209550" y="38100"/>
                </a:lnTo>
                <a:lnTo>
                  <a:pt x="209550" y="85725"/>
                </a:lnTo>
                <a:lnTo>
                  <a:pt x="152400" y="28575"/>
                </a:lnTo>
                <a:lnTo>
                  <a:pt x="0" y="180975"/>
                </a:lnTo>
                <a:lnTo>
                  <a:pt x="0" y="190500"/>
                </a:lnTo>
                <a:lnTo>
                  <a:pt x="38100" y="190500"/>
                </a:lnTo>
                <a:lnTo>
                  <a:pt x="38100" y="285750"/>
                </a:lnTo>
                <a:lnTo>
                  <a:pt x="133350" y="285750"/>
                </a:lnTo>
                <a:lnTo>
                  <a:pt x="133350" y="228600"/>
                </a:lnTo>
                <a:lnTo>
                  <a:pt x="171450" y="228600"/>
                </a:lnTo>
                <a:lnTo>
                  <a:pt x="171450" y="285750"/>
                </a:lnTo>
                <a:lnTo>
                  <a:pt x="266700" y="285750"/>
                </a:lnTo>
                <a:lnTo>
                  <a:pt x="266700" y="190500"/>
                </a:lnTo>
                <a:lnTo>
                  <a:pt x="304800" y="190500"/>
                </a:lnTo>
                <a:close/>
              </a:path>
            </a:pathLst>
          </a:custGeom>
          <a:solidFill>
            <a:schemeClr val="accent1">
              <a:alpha val="100000"/>
            </a:schemeClr>
          </a:solidFill>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3534" y="1338101"/>
            <a:ext cx="3333658" cy="4953000"/>
          </a:xfrm>
          <a:prstGeom prst="rect">
            <a:avLst/>
          </a:prstGeom>
          <a:solidFill>
            <a:schemeClr val="accent1">
              <a:alpha val="100000"/>
            </a:schemeClr>
          </a:solidFill>
        </p:spPr>
      </p:sp>
      <p:sp>
        <p:nvSpPr>
          <p:cNvPr id="3" name="AutoShape 3"/>
          <p:cNvSpPr/>
          <p:nvPr/>
        </p:nvSpPr>
        <p:spPr>
          <a:xfrm>
            <a:off x="743534" y="1338101"/>
            <a:ext cx="3333658" cy="1268015"/>
          </a:xfrm>
          <a:prstGeom prst="rect">
            <a:avLst/>
          </a:prstGeom>
          <a:solidFill>
            <a:schemeClr val="accent2">
              <a:lumMod val="60000"/>
              <a:lumOff val="40000"/>
              <a:alpha val="100000"/>
            </a:schemeClr>
          </a:solidFill>
        </p:spPr>
      </p:sp>
      <p:sp>
        <p:nvSpPr>
          <p:cNvPr id="4" name="TextBox 4"/>
          <p:cNvSpPr txBox="1"/>
          <p:nvPr/>
        </p:nvSpPr>
        <p:spPr>
          <a:xfrm>
            <a:off x="938867" y="2667487"/>
            <a:ext cx="2990850" cy="3552825"/>
          </a:xfrm>
          <a:prstGeom prst="rect">
            <a:avLst/>
          </a:prstGeom>
        </p:spPr>
        <p:txBody>
          <a:bodyPr vert="horz" wrap="square" lIns="123825" tIns="123825" rIns="57150" bIns="123825" rtlCol="0" anchor="t" anchorCtr="0">
            <a:normAutofit/>
          </a:bodyPr>
          <a:lstStyle/>
          <a:p>
            <a:pPr>
              <a:lnSpc>
                <a:spcPct val="14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配置测试是指在一定的软硬件及网络环境下，执行一个或多个交易，在一定的虚拟用户数量情况下，通过对被测系统的软硬件环境的调整，了解各种不同配置对系统性能的影响程度，从而找到系统对各项服务器资源的最优分配原则。</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AutoShape 5"/>
          <p:cNvSpPr/>
          <p:nvPr/>
        </p:nvSpPr>
        <p:spPr>
          <a:xfrm>
            <a:off x="4429171" y="1338101"/>
            <a:ext cx="3333658" cy="4953000"/>
          </a:xfrm>
          <a:prstGeom prst="rect">
            <a:avLst/>
          </a:prstGeom>
          <a:solidFill>
            <a:schemeClr val="accent2">
              <a:lumMod val="60000"/>
              <a:lumOff val="40000"/>
              <a:alpha val="100000"/>
            </a:schemeClr>
          </a:solidFill>
        </p:spPr>
      </p:sp>
      <p:sp>
        <p:nvSpPr>
          <p:cNvPr id="6" name="AutoShape 6"/>
          <p:cNvSpPr/>
          <p:nvPr/>
        </p:nvSpPr>
        <p:spPr>
          <a:xfrm>
            <a:off x="4429171" y="1338101"/>
            <a:ext cx="3333658" cy="1268015"/>
          </a:xfrm>
          <a:prstGeom prst="rect">
            <a:avLst/>
          </a:prstGeom>
          <a:solidFill>
            <a:schemeClr val="accent1">
              <a:alpha val="100000"/>
            </a:schemeClr>
          </a:solidFill>
        </p:spPr>
      </p:sp>
      <p:sp>
        <p:nvSpPr>
          <p:cNvPr id="7" name="TextBox 7"/>
          <p:cNvSpPr txBox="1"/>
          <p:nvPr/>
        </p:nvSpPr>
        <p:spPr>
          <a:xfrm>
            <a:off x="4624504" y="2667487"/>
            <a:ext cx="2990850" cy="3552825"/>
          </a:xfrm>
          <a:prstGeom prst="rect">
            <a:avLst/>
          </a:prstGeom>
        </p:spPr>
        <p:txBody>
          <a:bodyPr vert="horz" wrap="square" lIns="123825" tIns="123825" rIns="57150" bIns="123825" rtlCol="0" anchor="t" anchorCtr="0">
            <a:normAutofit/>
          </a:bodyPr>
          <a:lstStyle/>
          <a:p>
            <a:pPr>
              <a:lnSpc>
                <a:spcPct val="14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配置测试主要目的是了解各种不同因素对系统性能影响的程度，从而判断出最值得进行的调优操作；一般在对系统性能状况有初步了解后进行，在确定的环境、操作步骤和压力条件下进行，比较每次的测试结果找出影响最大的因素；一般用于性能调优和规划能力。</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8118788" y="1338101"/>
            <a:ext cx="3333658" cy="4953000"/>
          </a:xfrm>
          <a:prstGeom prst="rect">
            <a:avLst/>
          </a:prstGeom>
          <a:solidFill>
            <a:schemeClr val="accent1">
              <a:alpha val="100000"/>
            </a:schemeClr>
          </a:solidFill>
        </p:spPr>
      </p:sp>
      <p:sp>
        <p:nvSpPr>
          <p:cNvPr id="9" name="AutoShape 9"/>
          <p:cNvSpPr/>
          <p:nvPr/>
        </p:nvSpPr>
        <p:spPr>
          <a:xfrm>
            <a:off x="8118788" y="1338101"/>
            <a:ext cx="3333658" cy="1268015"/>
          </a:xfrm>
          <a:prstGeom prst="rect">
            <a:avLst/>
          </a:prstGeom>
          <a:solidFill>
            <a:schemeClr val="accent2">
              <a:lumMod val="60000"/>
              <a:lumOff val="40000"/>
              <a:alpha val="100000"/>
            </a:schemeClr>
          </a:solidFill>
        </p:spPr>
      </p:sp>
      <p:sp>
        <p:nvSpPr>
          <p:cNvPr id="10" name="TextBox 10"/>
          <p:cNvSpPr txBox="1"/>
          <p:nvPr/>
        </p:nvSpPr>
        <p:spPr>
          <a:xfrm>
            <a:off x="8314120" y="2667487"/>
            <a:ext cx="2990850" cy="3552825"/>
          </a:xfrm>
          <a:prstGeom prst="rect">
            <a:avLst/>
          </a:prstGeom>
        </p:spPr>
        <p:txBody>
          <a:bodyPr vert="horz" wrap="square" lIns="123825" tIns="123825" rIns="57150" bIns="123825" rtlCol="0" anchor="t" anchorCtr="0">
            <a:normAutofit/>
          </a:bodyPr>
          <a:lstStyle/>
          <a:p>
            <a:pPr>
              <a:lnSpc>
                <a:spcPct val="14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并发测试是指通过模拟多个用户并发访问一个应用、存储过程或者数据记录等其他并发操作，来验证项目中每个模块是否存在数据库死锁、数据错误、重复请求、内存溢出等问题。</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766577"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5518102"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9141830"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压力测试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并发测试主要目的是发现系统中可能隐藏的并发访问时的问题；主要关注系统可能存在的并发问题，例内存泄露、线程锁和资源竞争方面的问题；可在开发的各个阶段使用，需要相关的测试工具配合和支持。</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在并发测试中需要关注的问题有数据库死锁、数据错误、重复请求、内存溢出等。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2" name="Group 12"/>
          <p:cNvGrpSpPr/>
          <p:nvPr/>
        </p:nvGrpSpPr>
        <p:grpSpPr>
          <a:xfrm rot="0">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压力测试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735871" y="3829054"/>
            <a:ext cx="2692926" cy="1017715"/>
          </a:xfrm>
          <a:prstGeom prst="rect">
            <a:avLst/>
          </a:prstGeom>
          <a:noFill/>
        </p:spPr>
      </p:sp>
      <p:sp>
        <p:nvSpPr>
          <p:cNvPr id="3" name="Freeform 3"/>
          <p:cNvSpPr/>
          <p:nvPr/>
        </p:nvSpPr>
        <p:spPr>
          <a:xfrm flipH="1">
            <a:off x="4749975" y="1385888"/>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4" name="Freeform 4"/>
          <p:cNvSpPr/>
          <p:nvPr/>
        </p:nvSpPr>
        <p:spPr>
          <a:xfrm>
            <a:off x="6096005" y="2522220"/>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sp>
        <p:nvSpPr>
          <p:cNvPr id="5" name="Freeform 5"/>
          <p:cNvSpPr/>
          <p:nvPr/>
        </p:nvSpPr>
        <p:spPr>
          <a:xfrm flipH="1">
            <a:off x="4749975" y="3648265"/>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6" name="Freeform 6"/>
          <p:cNvSpPr/>
          <p:nvPr/>
        </p:nvSpPr>
        <p:spPr>
          <a:xfrm>
            <a:off x="6096005" y="4778693"/>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grpSp>
        <p:nvGrpSpPr>
          <p:cNvPr id="7" name="Group 7"/>
          <p:cNvGrpSpPr/>
          <p:nvPr/>
        </p:nvGrpSpPr>
        <p:grpSpPr>
          <a:xfrm rot="0">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失效恢复测试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9" name="TextBox 29"/>
          <p:cNvSpPr txBox="1"/>
          <p:nvPr/>
        </p:nvSpPr>
        <p:spPr>
          <a:xfrm>
            <a:off x="1463704" y="1448856"/>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针对有冗余备份和负载均衡的系统设计的，可以用来检验如果系统局部发生故障，用户是否能够继续使用系统，以及会受到多大的影响。</a:t>
            </a:r>
            <a:endPar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1463704" y="3727865"/>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需要给出当问题发生时，能支持多少用户访问和采取何种应急措施的方案。</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7550760" y="2585189"/>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失效恢复测试的主要目的是验证在局部故障情况下，系统能否继续使用。</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605123" y="4841661"/>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一般来说，只有对系统持续运行指标有明确要求的系统才需要进行这种类型的测试。</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endPar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表1-2总结了性能测试应用领域与测试方法的关联，说明了各种测试方法所能达到的测试目的。</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实际使用中可以根据想要达到的目的选用不同的测试方法或测试方法组合。</a:t>
            </a:r>
            <a:endPar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总结</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什么是性能测试</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常见性能测试工具介绍</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LoadRunner是一种预测系统行为和性能的负载测试工具。</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通过模拟上千万用户实施并发负载及实时性能监测的方式来确认和查找问题。</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LoadRunner能够对整个企业架构进行测试，缩短测试时间，优化性能和加速应用系统的发布周期。</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LoadRunner适用于各种体系架构的自动负载测试，能预测系统行为并评估系统性能。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本书主要理由Loadrunner进行性能测试相关讲解，因此具体录制、调试、执行、监控、测试结果分析等功能介绍将在后续的章节中进行详细介绍。</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endPar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7" name="Group 17"/>
          <p:cNvGrpSpPr/>
          <p:nvPr/>
        </p:nvGrpSpPr>
        <p:grpSpPr>
          <a:xfrm rot="0">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Loadrunner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916780" y="4201877"/>
            <a:ext cx="10213108" cy="0"/>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2187305" y="3956762"/>
            <a:ext cx="490229" cy="490229"/>
          </a:xfrm>
          <a:prstGeom prst="ellipse">
            <a:avLst/>
          </a:prstGeom>
          <a:solidFill>
            <a:schemeClr val="accent1">
              <a:alpha val="100000"/>
            </a:schemeClr>
          </a:solidFill>
        </p:spPr>
      </p:sp>
      <p:sp>
        <p:nvSpPr>
          <p:cNvPr id="4" name="Freeform 4"/>
          <p:cNvSpPr/>
          <p:nvPr/>
        </p:nvSpPr>
        <p:spPr>
          <a:xfrm>
            <a:off x="2285351" y="4054808"/>
            <a:ext cx="294138" cy="294138"/>
          </a:xfrm>
          <a:custGeom>
            <a:avLst/>
            <a:gdLst/>
            <a:ahLst/>
            <a:cxnLst/>
            <a:rect l="l" t="t" r="r" b="b"/>
            <a:pathLst>
              <a:path w="304800" h="304800">
                <a:moveTo>
                  <a:pt x="152400" y="0"/>
                </a:moveTo>
                <a:cubicBezTo>
                  <a:pt x="68237" y="0"/>
                  <a:pt x="0" y="68237"/>
                  <a:pt x="0" y="152400"/>
                </a:cubicBezTo>
                <a:cubicBezTo>
                  <a:pt x="0" y="236563"/>
                  <a:pt x="68237" y="304800"/>
                  <a:pt x="152400" y="304800"/>
                </a:cubicBezTo>
                <a:cubicBezTo>
                  <a:pt x="236563" y="304800"/>
                  <a:pt x="304800" y="236563"/>
                  <a:pt x="304800" y="152400"/>
                </a:cubicBezTo>
                <a:cubicBezTo>
                  <a:pt x="304800" y="68237"/>
                  <a:pt x="236563" y="0"/>
                  <a:pt x="152400" y="0"/>
                </a:cubicBezTo>
                <a:close/>
                <a:moveTo>
                  <a:pt x="128778" y="222723"/>
                </a:moveTo>
                <a:lnTo>
                  <a:pt x="58655" y="152591"/>
                </a:lnTo>
                <a:lnTo>
                  <a:pt x="85592" y="125654"/>
                </a:lnTo>
                <a:lnTo>
                  <a:pt x="128768" y="168850"/>
                </a:lnTo>
                <a:lnTo>
                  <a:pt x="220370" y="77248"/>
                </a:lnTo>
                <a:lnTo>
                  <a:pt x="247307" y="104184"/>
                </a:lnTo>
                <a:lnTo>
                  <a:pt x="128778" y="222723"/>
                </a:lnTo>
                <a:close/>
              </a:path>
            </a:pathLst>
          </a:custGeom>
          <a:solidFill>
            <a:srgbClr val="FFFFFF">
              <a:alpha val="100000"/>
            </a:srgbClr>
          </a:solidFill>
        </p:spPr>
      </p:sp>
      <p:sp>
        <p:nvSpPr>
          <p:cNvPr id="5" name="AutoShape 5"/>
          <p:cNvSpPr/>
          <p:nvPr/>
        </p:nvSpPr>
        <p:spPr>
          <a:xfrm>
            <a:off x="5778219" y="3956762"/>
            <a:ext cx="490229" cy="490229"/>
          </a:xfrm>
          <a:prstGeom prst="ellipse">
            <a:avLst/>
          </a:prstGeom>
          <a:solidFill>
            <a:schemeClr val="accent1">
              <a:alpha val="100000"/>
            </a:schemeClr>
          </a:solidFill>
        </p:spPr>
      </p:sp>
      <p:sp>
        <p:nvSpPr>
          <p:cNvPr id="6" name="TextBox 6"/>
          <p:cNvSpPr txBox="1"/>
          <p:nvPr/>
        </p:nvSpPr>
        <p:spPr>
          <a:xfrm>
            <a:off x="788854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JMeter能够用于对服务器、网络或对象模拟巨大的负载，来自不同压力类别下测试它们的强度和分析整体性能。</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9371589" y="3956762"/>
            <a:ext cx="490229" cy="490229"/>
          </a:xfrm>
          <a:prstGeom prst="ellipse">
            <a:avLst/>
          </a:prstGeom>
          <a:solidFill>
            <a:schemeClr val="accent1">
              <a:alpha val="100000"/>
            </a:schemeClr>
          </a:solidFill>
        </p:spPr>
      </p:sp>
      <p:sp>
        <p:nvSpPr>
          <p:cNvPr id="8" name="Freeform 8"/>
          <p:cNvSpPr/>
          <p:nvPr/>
        </p:nvSpPr>
        <p:spPr>
          <a:xfrm>
            <a:off x="5847668" y="4026211"/>
            <a:ext cx="351331" cy="351331"/>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9" name="Freeform 9"/>
          <p:cNvSpPr/>
          <p:nvPr/>
        </p:nvSpPr>
        <p:spPr>
          <a:xfrm>
            <a:off x="9469635" y="4054808"/>
            <a:ext cx="294138" cy="29413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0" name="TextBox 10"/>
          <p:cNvSpPr txBox="1"/>
          <p:nvPr/>
        </p:nvSpPr>
        <p:spPr>
          <a:xfrm>
            <a:off x="689125"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Apache JMeter是Apache组织开发的基于Java的压力测试工具。用于对软件做压力测试，它最初被设计用于Web应用测试，但后来扩展到其他测试领域。 </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401959" y="4690831"/>
            <a:ext cx="3486590" cy="1580007"/>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JMeter可以用于测试静态和动态资源，例如静态文件、Java小服务程序、CGI 脚本、Java 对象、数据库、FTP 服务器等等。</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t="16071" b="16071"/>
          <a:stretch>
            <a:fillRect/>
          </a:stretch>
        </p:blipFill>
        <p:spPr>
          <a:xfrm>
            <a:off x="734949" y="1334615"/>
            <a:ext cx="3413760" cy="2316480"/>
          </a:xfrm>
          <a:prstGeom prst="rect">
            <a:avLst/>
          </a:prstGeom>
        </p:spPr>
      </p:pic>
      <p:pic>
        <p:nvPicPr>
          <p:cNvPr id="13" name="Picture 13"/>
          <p:cNvPicPr>
            <a:picLocks noChangeAspect="1"/>
          </p:cNvPicPr>
          <p:nvPr/>
        </p:nvPicPr>
        <p:blipFill>
          <a:blip r:embed="rId3"/>
          <a:srcRect t="5012" b="5012"/>
          <a:stretch>
            <a:fillRect/>
          </a:stretch>
        </p:blipFill>
        <p:spPr>
          <a:xfrm>
            <a:off x="4316454" y="1334615"/>
            <a:ext cx="3413760" cy="2316480"/>
          </a:xfrm>
          <a:prstGeom prst="rect">
            <a:avLst/>
          </a:prstGeom>
        </p:spPr>
      </p:pic>
      <p:pic>
        <p:nvPicPr>
          <p:cNvPr id="14" name="Picture 14"/>
          <p:cNvPicPr>
            <a:picLocks noChangeAspect="1"/>
          </p:cNvPicPr>
          <p:nvPr/>
        </p:nvPicPr>
        <p:blipFill>
          <a:blip r:embed="rId4"/>
          <a:srcRect t="4762" b="4762"/>
          <a:stretch>
            <a:fillRect/>
          </a:stretch>
        </p:blipFill>
        <p:spPr>
          <a:xfrm>
            <a:off x="7897958" y="1334615"/>
            <a:ext cx="3413760" cy="2316480"/>
          </a:xfrm>
          <a:prstGeom prst="rect">
            <a:avLst/>
          </a:prstGeom>
        </p:spPr>
      </p:pic>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JMeter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185774"/>
            <a:ext cx="9112336" cy="1732311"/>
          </a:xfrm>
          <a:prstGeom prst="rect">
            <a:avLst/>
          </a:prstGeom>
          <a:solidFill>
            <a:schemeClr val="accent2">
              <a:alpha val="100000"/>
            </a:schemeClr>
          </a:solidFill>
        </p:spPr>
      </p:sp>
      <p:sp>
        <p:nvSpPr>
          <p:cNvPr id="3" name="TextBox 3"/>
          <p:cNvSpPr txBox="1"/>
          <p:nvPr/>
        </p:nvSpPr>
        <p:spPr>
          <a:xfrm>
            <a:off x="454963" y="1536246"/>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JMeter能够对应用程序做功能/回归测试，通过创建带有断言的脚本来验证你的程序返回了你期望的结果。</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AutoShape 4"/>
          <p:cNvSpPr/>
          <p:nvPr/>
        </p:nvSpPr>
        <p:spPr>
          <a:xfrm>
            <a:off x="3079664" y="2918085"/>
            <a:ext cx="9112336" cy="1732311"/>
          </a:xfrm>
          <a:prstGeom prst="rect">
            <a:avLst/>
          </a:prstGeom>
          <a:solidFill>
            <a:schemeClr val="accent2">
              <a:lumMod val="50000"/>
              <a:alpha val="100000"/>
            </a:schemeClr>
          </a:solidFill>
        </p:spPr>
      </p:sp>
      <p:sp>
        <p:nvSpPr>
          <p:cNvPr id="5" name="AutoShape 5"/>
          <p:cNvSpPr/>
          <p:nvPr/>
        </p:nvSpPr>
        <p:spPr>
          <a:xfrm>
            <a:off x="0" y="4650396"/>
            <a:ext cx="9112336" cy="1732311"/>
          </a:xfrm>
          <a:prstGeom prst="rect">
            <a:avLst/>
          </a:prstGeom>
          <a:solidFill>
            <a:schemeClr val="accent2">
              <a:alpha val="100000"/>
            </a:schemeClr>
          </a:solidFill>
        </p:spPr>
      </p:sp>
      <p:sp>
        <p:nvSpPr>
          <p:cNvPr id="6" name="TextBox 6"/>
          <p:cNvSpPr txBox="1"/>
          <p:nvPr/>
        </p:nvSpPr>
        <p:spPr>
          <a:xfrm>
            <a:off x="3798378" y="3268557"/>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为了最大限度的灵活性，JMeter允许使用正则表达式创建断言。</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575049" y="5000868"/>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Apache JMeter可以用于对静态的和动态的资源(文件，Servlet，Perl脚本，java 对象，数据库和查询，FTP服务器等等)的性能进行测试。</a:t>
            </a:r>
            <a:endPar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8" name="Picture 8"/>
          <p:cNvPicPr>
            <a:picLocks noChangeAspect="1"/>
          </p:cNvPicPr>
          <p:nvPr/>
        </p:nvPicPr>
        <p:blipFill>
          <a:blip r:embed="rId2"/>
          <a:srcRect t="21875" b="21875"/>
          <a:stretch>
            <a:fillRect/>
          </a:stretch>
        </p:blipFill>
        <p:spPr>
          <a:xfrm>
            <a:off x="9112336" y="1185774"/>
            <a:ext cx="3079664" cy="1732311"/>
          </a:xfrm>
          <a:prstGeom prst="rect">
            <a:avLst/>
          </a:prstGeom>
        </p:spPr>
      </p:pic>
      <p:pic>
        <p:nvPicPr>
          <p:cNvPr id="9" name="Picture 9"/>
          <p:cNvPicPr>
            <a:picLocks noChangeAspect="1"/>
          </p:cNvPicPr>
          <p:nvPr/>
        </p:nvPicPr>
        <p:blipFill>
          <a:blip r:embed="rId3"/>
          <a:srcRect t="12707" b="12707"/>
          <a:stretch>
            <a:fillRect/>
          </a:stretch>
        </p:blipFill>
        <p:spPr>
          <a:xfrm>
            <a:off x="0" y="2918085"/>
            <a:ext cx="3079664" cy="1732311"/>
          </a:xfrm>
          <a:prstGeom prst="rect">
            <a:avLst/>
          </a:prstGeom>
        </p:spPr>
      </p:pic>
      <p:pic>
        <p:nvPicPr>
          <p:cNvPr id="10" name="Picture 10"/>
          <p:cNvPicPr>
            <a:picLocks noChangeAspect="1"/>
          </p:cNvPicPr>
          <p:nvPr/>
        </p:nvPicPr>
        <p:blipFill>
          <a:blip r:embed="rId4"/>
          <a:srcRect t="12500" b="12500"/>
          <a:stretch>
            <a:fillRect/>
          </a:stretch>
        </p:blipFill>
        <p:spPr>
          <a:xfrm>
            <a:off x="9112336" y="4650396"/>
            <a:ext cx="3079664" cy="1732311"/>
          </a:xfrm>
          <a:prstGeom prst="rect">
            <a:avLst/>
          </a:prstGeom>
        </p:spPr>
      </p:pic>
      <p:grpSp>
        <p:nvGrpSpPr>
          <p:cNvPr id="11" name="Group 11"/>
          <p:cNvGrpSpPr/>
          <p:nvPr/>
        </p:nvGrpSpPr>
        <p:grpSpPr>
          <a:xfrm rot="0">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JMeter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3819" r="23819"/>
          <a:stretch>
            <a:fillRect/>
          </a:stretch>
        </p:blipFill>
        <p:spPr>
          <a:xfrm>
            <a:off x="875314" y="1869245"/>
            <a:ext cx="2050689" cy="3916435"/>
          </a:xfrm>
          <a:prstGeom prst="rect">
            <a:avLst/>
          </a:prstGeom>
        </p:spPr>
      </p:pic>
      <p:pic>
        <p:nvPicPr>
          <p:cNvPr id="3" name="Picture 3"/>
          <p:cNvPicPr>
            <a:picLocks noChangeAspect="1"/>
          </p:cNvPicPr>
          <p:nvPr/>
        </p:nvPicPr>
        <p:blipFill>
          <a:blip r:embed="rId3"/>
          <a:srcRect l="30255" r="30255"/>
          <a:stretch>
            <a:fillRect/>
          </a:stretch>
        </p:blipFill>
        <p:spPr>
          <a:xfrm>
            <a:off x="5906740" y="1869245"/>
            <a:ext cx="2050689" cy="3916435"/>
          </a:xfrm>
          <a:prstGeom prst="rect">
            <a:avLst/>
          </a:prstGeom>
        </p:spPr>
      </p:pic>
      <p:pic>
        <p:nvPicPr>
          <p:cNvPr id="4" name="Picture 4"/>
          <p:cNvPicPr>
            <a:picLocks noChangeAspect="1"/>
          </p:cNvPicPr>
          <p:nvPr/>
        </p:nvPicPr>
        <p:blipFill>
          <a:blip r:embed="rId4"/>
          <a:srcRect l="30365" r="30365"/>
          <a:stretch>
            <a:fillRect/>
          </a:stretch>
        </p:blipFill>
        <p:spPr>
          <a:xfrm>
            <a:off x="3391027" y="1869245"/>
            <a:ext cx="2050689" cy="3916435"/>
          </a:xfrm>
          <a:prstGeom prst="rect">
            <a:avLst/>
          </a:prstGeom>
        </p:spPr>
      </p:pic>
      <p:sp>
        <p:nvSpPr>
          <p:cNvPr id="5" name="Freeform 5"/>
          <p:cNvSpPr/>
          <p:nvPr/>
        </p:nvSpPr>
        <p:spPr>
          <a:xfrm>
            <a:off x="8503615" y="2041071"/>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406414" y="4012208"/>
            <a:ext cx="495300" cy="456011"/>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901714" y="1917723"/>
            <a:ext cx="2084387" cy="616443"/>
          </a:xfrm>
          <a:prstGeom prst="rect">
            <a:avLst/>
          </a:prstGeom>
          <a:noFill/>
        </p:spPr>
        <p:txBody>
          <a:bodyPr vert="horz" wrap="square" lIns="91440" tIns="45720" rIns="91440" bIns="45720" rtlCol="0" anchor="t"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8" name="AutoShape 8"/>
          <p:cNvSpPr/>
          <p:nvPr/>
        </p:nvSpPr>
        <p:spPr>
          <a:xfrm>
            <a:off x="8901714" y="3911623"/>
            <a:ext cx="2084387" cy="554016"/>
          </a:xfrm>
          <a:prstGeom prst="rect">
            <a:avLst/>
          </a:prstGeom>
          <a:noFill/>
        </p:spPr>
        <p:txBody>
          <a:bodyPr vert="horz" wrap="square" lIns="91440" tIns="45720" rIns="91440" bIns="45720" rtlCol="0" anchor="ctr" anchorCtr="0">
            <a:noAutofit/>
          </a:bodyPr>
          <a:lstStyle/>
          <a:p>
            <a:pPr algn="ctr">
              <a:lnSpc>
                <a:spcPct val="120000"/>
              </a:lnSpc>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grpSp>
        <p:nvGrpSpPr>
          <p:cNvPr id="9" name="Group 9"/>
          <p:cNvGrpSpPr/>
          <p:nvPr/>
        </p:nvGrpSpPr>
        <p:grpSpPr>
          <a:xfrm rot="0">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JMeter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1" name="AutoShape 31"/>
          <p:cNvSpPr/>
          <p:nvPr/>
        </p:nvSpPr>
        <p:spPr>
          <a:xfrm>
            <a:off x="8406414" y="4525963"/>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你可以使用它做性能的图形分析或在大并发负载测试你的服务器/脚本/对象。</a:t>
            </a:r>
            <a:endParaRPr lang="en-US" sz="1100"/>
          </a:p>
        </p:txBody>
      </p:sp>
      <p:sp>
        <p:nvSpPr>
          <p:cNvPr id="32" name="AutoShape 32"/>
          <p:cNvSpPr/>
          <p:nvPr/>
        </p:nvSpPr>
        <p:spPr>
          <a:xfrm>
            <a:off x="8406414" y="2594489"/>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它可用于对服务器、网络或对象模拟繁重的负载来测试它们的强度或分析不同压力类型下的整体性能。</a:t>
            </a:r>
            <a:endParaRPr lang="en-US" sz="11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16" b="116"/>
          <a:stretch>
            <a:fillRect/>
          </a:stretch>
        </p:blipFill>
        <p:spPr>
          <a:xfrm>
            <a:off x="882858" y="1563009"/>
            <a:ext cx="2465519" cy="2459823"/>
          </a:xfrm>
          <a:prstGeom prst="rect">
            <a:avLst/>
          </a:prstGeom>
        </p:spPr>
      </p:pic>
      <p:pic>
        <p:nvPicPr>
          <p:cNvPr id="3" name="Picture 3"/>
          <p:cNvPicPr>
            <a:picLocks noChangeAspect="1"/>
          </p:cNvPicPr>
          <p:nvPr/>
        </p:nvPicPr>
        <p:blipFill>
          <a:blip r:embed="rId3"/>
          <a:srcRect l="12204" r="12204"/>
          <a:stretch>
            <a:fillRect/>
          </a:stretch>
        </p:blipFill>
        <p:spPr>
          <a:xfrm>
            <a:off x="3561054" y="1563009"/>
            <a:ext cx="2465519" cy="2459823"/>
          </a:xfrm>
          <a:prstGeom prst="rect">
            <a:avLst/>
          </a:prstGeom>
        </p:spPr>
      </p:pic>
      <p:pic>
        <p:nvPicPr>
          <p:cNvPr id="4" name="Picture 4"/>
          <p:cNvPicPr>
            <a:picLocks noChangeAspect="1"/>
          </p:cNvPicPr>
          <p:nvPr/>
        </p:nvPicPr>
        <p:blipFill>
          <a:blip r:embed="rId4"/>
          <a:srcRect l="12413" r="12413"/>
          <a:stretch>
            <a:fillRect/>
          </a:stretch>
        </p:blipFill>
        <p:spPr>
          <a:xfrm>
            <a:off x="6239251" y="1563009"/>
            <a:ext cx="2465519" cy="2459823"/>
          </a:xfrm>
          <a:prstGeom prst="rect">
            <a:avLst/>
          </a:prstGeom>
        </p:spPr>
      </p:pic>
      <p:pic>
        <p:nvPicPr>
          <p:cNvPr id="5" name="Picture 5"/>
          <p:cNvPicPr>
            <a:picLocks noChangeAspect="1"/>
          </p:cNvPicPr>
          <p:nvPr/>
        </p:nvPicPr>
        <p:blipFill>
          <a:blip r:embed="rId5"/>
          <a:srcRect t="116" b="116"/>
          <a:stretch>
            <a:fillRect/>
          </a:stretch>
        </p:blipFill>
        <p:spPr>
          <a:xfrm>
            <a:off x="8917448"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1117978"/>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JMeter安装</a:t>
            </a:r>
            <a:endParaRPr lang="en-US" sz="1100"/>
          </a:p>
        </p:txBody>
      </p:sp>
      <p:sp>
        <p:nvSpPr>
          <p:cNvPr id="11" name="AutoShape 11"/>
          <p:cNvSpPr/>
          <p:nvPr/>
        </p:nvSpPr>
        <p:spPr>
          <a:xfrm>
            <a:off x="3586178"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配置环境变量:JMETER_HOME=D:JMeterapache-jmeter-5.1.1</a:t>
            </a:r>
            <a:endParaRPr lang="en-US" sz="1100"/>
          </a:p>
        </p:txBody>
      </p:sp>
      <p:sp>
        <p:nvSpPr>
          <p:cNvPr id="12" name="AutoShape 12"/>
          <p:cNvSpPr/>
          <p:nvPr/>
        </p:nvSpPr>
        <p:spPr>
          <a:xfrm>
            <a:off x="6264374"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验证是否安装成功:双击此安装目录下bin文件夹的jemeter.bat即可验证安装是否成功</a:t>
            </a:r>
            <a:endParaRPr lang="en-US" sz="1100"/>
          </a:p>
        </p:txBody>
      </p:sp>
      <p:sp>
        <p:nvSpPr>
          <p:cNvPr id="13" name="AutoShape 13"/>
          <p:cNvSpPr/>
          <p:nvPr/>
        </p:nvSpPr>
        <p:spPr>
          <a:xfrm>
            <a:off x="8942570"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自动化测试示例:自动化性能测试建议先做正常场景的单元测试和集成测试业务场景。</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8" name="Group 18"/>
          <p:cNvGrpSpPr/>
          <p:nvPr/>
        </p:nvGrpSpPr>
        <p:grpSpPr>
          <a:xfrm rot="0">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JMeter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2377205" y="4863179"/>
            <a:ext cx="8993373" cy="1238250"/>
            <a:chOff x="2377205" y="4863179"/>
            <a:chExt cx="8993373" cy="1238250"/>
          </a:xfrm>
        </p:grpSpPr>
        <p:sp>
          <p:nvSpPr>
            <p:cNvPr id="3" name="Freeform 3"/>
            <p:cNvSpPr/>
            <p:nvPr/>
          </p:nvSpPr>
          <p:spPr>
            <a:xfrm rot="10800000">
              <a:off x="9159730" y="486317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4" name="AutoShape 4"/>
            <p:cNvSpPr/>
            <p:nvPr/>
          </p:nvSpPr>
          <p:spPr>
            <a:xfrm>
              <a:off x="2377205" y="4863179"/>
              <a:ext cx="8305833" cy="1238250"/>
            </a:xfrm>
            <a:prstGeom prst="rect">
              <a:avLst/>
            </a:prstGeom>
            <a:solidFill>
              <a:schemeClr val="accent1">
                <a:lumMod val="20000"/>
                <a:lumOff val="80000"/>
                <a:alpha val="100000"/>
              </a:schemeClr>
            </a:solidFill>
          </p:spPr>
        </p:sp>
      </p:grpSp>
      <p:sp>
        <p:nvSpPr>
          <p:cNvPr id="5" name="Freeform 5"/>
          <p:cNvSpPr/>
          <p:nvPr/>
        </p:nvSpPr>
        <p:spPr>
          <a:xfrm rot="10800000">
            <a:off x="1070238"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6" name="AutoShape 6"/>
          <p:cNvSpPr/>
          <p:nvPr/>
        </p:nvSpPr>
        <p:spPr>
          <a:xfrm>
            <a:off x="1959322" y="3116485"/>
            <a:ext cx="8305833" cy="1238250"/>
          </a:xfrm>
          <a:prstGeom prst="rect">
            <a:avLst/>
          </a:prstGeom>
          <a:solidFill>
            <a:schemeClr val="accent1">
              <a:lumMod val="20000"/>
              <a:lumOff val="80000"/>
              <a:alpha val="100000"/>
            </a:schemeClr>
          </a:solidFill>
        </p:spPr>
      </p:sp>
      <p:grpSp>
        <p:nvGrpSpPr>
          <p:cNvPr id="7" name="Group 7"/>
          <p:cNvGrpSpPr/>
          <p:nvPr/>
        </p:nvGrpSpPr>
        <p:grpSpPr>
          <a:xfrm rot="0">
            <a:off x="2377205" y="1384839"/>
            <a:ext cx="8993373" cy="1238250"/>
            <a:chOff x="2377205" y="1384839"/>
            <a:chExt cx="8993373" cy="1238250"/>
          </a:xfrm>
        </p:grpSpPr>
        <p:sp>
          <p:nvSpPr>
            <p:cNvPr id="8" name="Freeform 8"/>
            <p:cNvSpPr/>
            <p:nvPr/>
          </p:nvSpPr>
          <p:spPr>
            <a:xfrm rot="10800000">
              <a:off x="9159730"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AutoShape 9"/>
            <p:cNvSpPr/>
            <p:nvPr/>
          </p:nvSpPr>
          <p:spPr>
            <a:xfrm>
              <a:off x="2377205" y="1384839"/>
              <a:ext cx="8305833" cy="1238250"/>
            </a:xfrm>
            <a:prstGeom prst="rect">
              <a:avLst/>
            </a:prstGeom>
            <a:solidFill>
              <a:schemeClr val="accent1">
                <a:lumMod val="20000"/>
                <a:lumOff val="80000"/>
                <a:alpha val="100000"/>
              </a:schemeClr>
            </a:solidFill>
          </p:spPr>
        </p:sp>
      </p:grpSp>
      <p:sp>
        <p:nvSpPr>
          <p:cNvPr id="10" name="Freeform 10"/>
          <p:cNvSpPr/>
          <p:nvPr/>
        </p:nvSpPr>
        <p:spPr>
          <a:xfrm rot="10800000">
            <a:off x="1103852"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1" name="Freeform 11"/>
          <p:cNvSpPr/>
          <p:nvPr/>
        </p:nvSpPr>
        <p:spPr>
          <a:xfrm>
            <a:off x="1935480" y="1735788"/>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12" name="Freeform 12"/>
          <p:cNvSpPr/>
          <p:nvPr/>
        </p:nvSpPr>
        <p:spPr>
          <a:xfrm rot="10800000">
            <a:off x="1103852" y="4863179"/>
            <a:ext cx="2210848" cy="1222613"/>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nvGrpSpPr>
          <p:cNvPr id="14" name="Group 14"/>
          <p:cNvGrpSpPr/>
          <p:nvPr/>
        </p:nvGrpSpPr>
        <p:grpSpPr>
          <a:xfrm rot="0">
            <a:off x="9936399" y="3300698"/>
            <a:ext cx="685705" cy="695706"/>
            <a:chOff x="9936399" y="3300698"/>
            <a:chExt cx="685705" cy="695706"/>
          </a:xfrm>
        </p:grpSpPr>
        <p:sp>
          <p:nvSpPr>
            <p:cNvPr id="15" name="Freeform 15"/>
            <p:cNvSpPr/>
            <p:nvPr/>
          </p:nvSpPr>
          <p:spPr>
            <a:xfrm>
              <a:off x="9973356" y="3747897"/>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16326" y="3658076"/>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259296" y="3658076"/>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399028" y="3571494"/>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9950591" y="3418332"/>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36399" y="3300698"/>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75414" y="5167551"/>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2" name="Group 22"/>
          <p:cNvGrpSpPr/>
          <p:nvPr/>
        </p:nvGrpSpPr>
        <p:grpSpPr>
          <a:xfrm rot="0">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Fiddler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4" name="TextBox 44"/>
          <p:cNvSpPr txBox="1"/>
          <p:nvPr/>
        </p:nvSpPr>
        <p:spPr>
          <a:xfrm>
            <a:off x="3456760" y="1414870"/>
            <a:ext cx="7382690" cy="1197239"/>
          </a:xfrm>
          <a:prstGeom prst="rect">
            <a:avLst/>
          </a:prstGeom>
        </p:spPr>
        <p:txBody>
          <a:bodyPr vert="horz" wrap="square" lIns="66008" tIns="33052" rIns="66008" bIns="33052" rtlCol="0" anchor="ctr" anchorCtr="1">
            <a:normAutofit/>
          </a:bodyPr>
          <a:lstStyle/>
          <a:p>
            <a:pPr algn="ctr">
              <a:lnSpc>
                <a:spcPct val="174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添加测试用例开始标示；</a:t>
            </a:r>
            <a:endPar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5" name="TextBox 45"/>
          <p:cNvSpPr txBox="1"/>
          <p:nvPr/>
        </p:nvSpPr>
        <p:spPr>
          <a:xfrm>
            <a:off x="1777855" y="3129799"/>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添加HTTP信息头管理器。右键点击事务控制器-&gt;添加-&gt;配置元件-&gt;HTTP信息头管理器，来添加HTTP信息头管理器。如图1-14和图1-15所示。</a:t>
            </a:r>
            <a:endPar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46" name="TextBox 46"/>
          <p:cNvSpPr txBox="1"/>
          <p:nvPr/>
        </p:nvSpPr>
        <p:spPr>
          <a:xfrm>
            <a:off x="3437710" y="4876970"/>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添加HTTP信息头信息：Content-Type application/json;charset=UTF-8</a:t>
            </a:r>
            <a:endPar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138879" y="2054050"/>
            <a:ext cx="2842964" cy="1134645"/>
          </a:xfrm>
          <a:custGeom>
            <a:avLst/>
            <a:gdLst/>
            <a:ahLst/>
            <a:cxnLst/>
            <a:rect l="l" t="t" r="r" b="b"/>
            <a:pathLst>
              <a:path w="7144" h="3558">
                <a:moveTo>
                  <a:pt x="5639" y="0"/>
                </a:moveTo>
                <a:lnTo>
                  <a:pt x="0" y="0"/>
                </a:lnTo>
                <a:lnTo>
                  <a:pt x="1475" y="1792"/>
                </a:lnTo>
                <a:lnTo>
                  <a:pt x="0" y="3557"/>
                </a:lnTo>
                <a:lnTo>
                  <a:pt x="5669" y="3557"/>
                </a:lnTo>
                <a:lnTo>
                  <a:pt x="7143" y="1792"/>
                </a:lnTo>
                <a:lnTo>
                  <a:pt x="5639" y="0"/>
                </a:lnTo>
              </a:path>
            </a:pathLst>
          </a:custGeom>
          <a:solidFill>
            <a:schemeClr val="accent1">
              <a:alpha val="100000"/>
            </a:schemeClr>
          </a:solidFill>
        </p:spPr>
      </p:sp>
      <p:sp>
        <p:nvSpPr>
          <p:cNvPr id="3" name="Freeform 3"/>
          <p:cNvSpPr/>
          <p:nvPr/>
        </p:nvSpPr>
        <p:spPr>
          <a:xfrm>
            <a:off x="3501311" y="2054050"/>
            <a:ext cx="2842964" cy="1134645"/>
          </a:xfrm>
          <a:custGeom>
            <a:avLst/>
            <a:gdLst/>
            <a:ahLst/>
            <a:cxnLst/>
            <a:rect l="l" t="t" r="r" b="b"/>
            <a:pathLst>
              <a:path w="7144" h="3558">
                <a:moveTo>
                  <a:pt x="5668" y="0"/>
                </a:moveTo>
                <a:lnTo>
                  <a:pt x="0" y="0"/>
                </a:lnTo>
                <a:lnTo>
                  <a:pt x="1475" y="1792"/>
                </a:lnTo>
                <a:lnTo>
                  <a:pt x="0" y="3557"/>
                </a:lnTo>
                <a:lnTo>
                  <a:pt x="5668" y="3557"/>
                </a:lnTo>
                <a:lnTo>
                  <a:pt x="7143" y="1792"/>
                </a:lnTo>
                <a:lnTo>
                  <a:pt x="5668" y="0"/>
                </a:lnTo>
              </a:path>
            </a:pathLst>
          </a:custGeom>
          <a:solidFill>
            <a:schemeClr val="accent2">
              <a:alpha val="100000"/>
            </a:schemeClr>
          </a:solidFill>
        </p:spPr>
      </p:sp>
      <p:sp>
        <p:nvSpPr>
          <p:cNvPr id="4" name="Freeform 4"/>
          <p:cNvSpPr/>
          <p:nvPr/>
        </p:nvSpPr>
        <p:spPr>
          <a:xfrm>
            <a:off x="5863744" y="2060400"/>
            <a:ext cx="2840846" cy="1134645"/>
          </a:xfrm>
          <a:custGeom>
            <a:avLst/>
            <a:gdLst/>
            <a:ahLst/>
            <a:cxnLst/>
            <a:rect l="l" t="t" r="r" b="b"/>
            <a:pathLst>
              <a:path w="7144" h="3558">
                <a:moveTo>
                  <a:pt x="5639" y="0"/>
                </a:moveTo>
                <a:lnTo>
                  <a:pt x="0" y="0"/>
                </a:lnTo>
                <a:lnTo>
                  <a:pt x="1475" y="1792"/>
                </a:lnTo>
                <a:lnTo>
                  <a:pt x="0" y="3557"/>
                </a:lnTo>
                <a:lnTo>
                  <a:pt x="5669" y="3557"/>
                </a:lnTo>
                <a:lnTo>
                  <a:pt x="7143" y="1792"/>
                </a:lnTo>
                <a:lnTo>
                  <a:pt x="5639" y="0"/>
                </a:lnTo>
              </a:path>
            </a:pathLst>
          </a:custGeom>
          <a:solidFill>
            <a:schemeClr val="accent3">
              <a:alpha val="100000"/>
            </a:schemeClr>
          </a:solidFill>
        </p:spPr>
      </p:sp>
      <p:sp>
        <p:nvSpPr>
          <p:cNvPr id="5" name="Freeform 5"/>
          <p:cNvSpPr/>
          <p:nvPr/>
        </p:nvSpPr>
        <p:spPr>
          <a:xfrm>
            <a:off x="8228294" y="2054050"/>
            <a:ext cx="2840846" cy="1134645"/>
          </a:xfrm>
          <a:custGeom>
            <a:avLst/>
            <a:gdLst/>
            <a:ahLst/>
            <a:cxnLst/>
            <a:rect l="l" t="t" r="r" b="b"/>
            <a:pathLst>
              <a:path w="7144" h="3558">
                <a:moveTo>
                  <a:pt x="5668" y="0"/>
                </a:moveTo>
                <a:lnTo>
                  <a:pt x="0" y="0"/>
                </a:lnTo>
                <a:lnTo>
                  <a:pt x="1475" y="1792"/>
                </a:lnTo>
                <a:lnTo>
                  <a:pt x="0" y="3557"/>
                </a:lnTo>
                <a:lnTo>
                  <a:pt x="5668" y="3557"/>
                </a:lnTo>
                <a:lnTo>
                  <a:pt x="7143" y="1792"/>
                </a:lnTo>
                <a:lnTo>
                  <a:pt x="5668" y="0"/>
                </a:lnTo>
              </a:path>
            </a:pathLst>
          </a:custGeom>
          <a:solidFill>
            <a:schemeClr val="accent4">
              <a:alpha val="100000"/>
            </a:schemeClr>
          </a:solidFill>
        </p:spPr>
      </p:sp>
      <p:sp>
        <p:nvSpPr>
          <p:cNvPr id="6" name="Freeform 6"/>
          <p:cNvSpPr/>
          <p:nvPr/>
        </p:nvSpPr>
        <p:spPr>
          <a:xfrm>
            <a:off x="2307394" y="2308075"/>
            <a:ext cx="611778" cy="541920"/>
          </a:xfrm>
          <a:custGeom>
            <a:avLst/>
            <a:gdLst/>
            <a:ahLst/>
            <a:cxnLst/>
            <a:rect l="l" t="t"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FFFEFE">
              <a:alpha val="100000"/>
            </a:srgbClr>
          </a:solidFill>
        </p:spPr>
      </p:sp>
      <p:sp>
        <p:nvSpPr>
          <p:cNvPr id="7" name="Freeform 7"/>
          <p:cNvSpPr/>
          <p:nvPr/>
        </p:nvSpPr>
        <p:spPr>
          <a:xfrm>
            <a:off x="4773554" y="2339827"/>
            <a:ext cx="514400" cy="556739"/>
          </a:xfrm>
          <a:custGeom>
            <a:avLst/>
            <a:gdLst/>
            <a:ahLst/>
            <a:cxnLst/>
            <a:rect l="l" t="t"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rgbClr val="FFFEFE">
              <a:alpha val="100000"/>
            </a:srgbClr>
          </a:solidFill>
        </p:spPr>
      </p:sp>
      <p:sp>
        <p:nvSpPr>
          <p:cNvPr id="8" name="Freeform 8"/>
          <p:cNvSpPr/>
          <p:nvPr/>
        </p:nvSpPr>
        <p:spPr>
          <a:xfrm>
            <a:off x="7011090" y="2360996"/>
            <a:ext cx="535570" cy="535570"/>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9" name="Freeform 9"/>
          <p:cNvSpPr/>
          <p:nvPr/>
        </p:nvSpPr>
        <p:spPr>
          <a:xfrm>
            <a:off x="9341770" y="2416035"/>
            <a:ext cx="544036" cy="419141"/>
          </a:xfrm>
          <a:custGeom>
            <a:avLst/>
            <a:gdLst/>
            <a:ahLst/>
            <a:cxnLst/>
            <a:rect l="l" t="t"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rgbClr val="FFFEFE">
              <a:alpha val="100000"/>
            </a:srgbClr>
          </a:solidFill>
        </p:spPr>
      </p:sp>
      <p:sp>
        <p:nvSpPr>
          <p:cNvPr id="10" name="TextBox 10"/>
          <p:cNvSpPr txBox="1"/>
          <p:nvPr/>
        </p:nvSpPr>
        <p:spPr>
          <a:xfrm>
            <a:off x="1238051" y="3697646"/>
            <a:ext cx="2085975" cy="2124075"/>
          </a:xfrm>
          <a:prstGeom prst="rect">
            <a:avLst/>
          </a:prstGeom>
        </p:spPr>
        <p:txBody>
          <a:bodyPr vert="horz" wrap="square" lIns="95250" tIns="95250" rIns="47625" bIns="95250" rtlCol="0" anchor="t" anchorCtr="0">
            <a:spAutoFit/>
          </a:bodyPr>
          <a:lstStyle/>
          <a:p>
            <a:pPr>
              <a:lnSpc>
                <a:spcPct val="18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添加HTTP请求。右键点击事务控制器-&gt;添加-&gt; Sampler-&gt;HTTP请求，来添加HTTP请求。如图1-16和图1-17所示。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3704211" y="3697646"/>
            <a:ext cx="2085975" cy="2124075"/>
          </a:xfrm>
          <a:prstGeom prst="rect">
            <a:avLst/>
          </a:prstGeom>
        </p:spPr>
        <p:txBody>
          <a:bodyPr vert="horz" wrap="square" lIns="95250" tIns="95250" rIns="47625" bIns="95250" rtlCol="0" anchor="t" anchorCtr="0">
            <a:spAutoFit/>
          </a:bodyPr>
          <a:lstStyle/>
          <a:p>
            <a:pPr>
              <a:lnSpc>
                <a:spcPct val="18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测试用例编号及名称：Case${Num}：业务系统调用密钥初始化接口，密钥初始化成功</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115964" y="3697646"/>
            <a:ext cx="2085975" cy="2124075"/>
          </a:xfrm>
          <a:prstGeom prst="rect">
            <a:avLst/>
          </a:prstGeom>
        </p:spPr>
        <p:txBody>
          <a:bodyPr vert="horz" wrap="square" lIns="95250" tIns="95250" rIns="47625" bIns="95250" rtlCol="0" anchor="t" anchorCtr="0">
            <a:spAutoFit/>
          </a:bodyPr>
          <a:lstStyle/>
          <a:p>
            <a:pPr>
              <a:lnSpc>
                <a:spcPct val="18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添加察看结果树，如图1-18所示。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544445" y="3697646"/>
            <a:ext cx="2085975" cy="2124075"/>
          </a:xfrm>
          <a:prstGeom prst="rect">
            <a:avLst/>
          </a:prstGeom>
        </p:spPr>
        <p:txBody>
          <a:bodyPr vert="horz" wrap="square" lIns="95250" tIns="95250" rIns="47625" bIns="95250" rtlCol="0" anchor="t" anchorCtr="0">
            <a:spAutoFit/>
          </a:bodyPr>
          <a:lstStyle/>
          <a:p>
            <a:pPr>
              <a:lnSpc>
                <a:spcPct val="18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添加以下BeanShell断言，如图1-19所示。</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Fiddler</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8426" y="3429000"/>
            <a:ext cx="6324600" cy="1123950"/>
          </a:xfrm>
          <a:prstGeom prst="rect">
            <a:avLst/>
          </a:prstGeom>
        </p:spPr>
        <p:txBody>
          <a:bodyPr vert="horz" wrap="square" lIns="114300" tIns="57150" rIns="114300" bIns="57150" rtlCol="0" anchor="ctr" anchorCtr="0">
            <a:spAutoFit/>
          </a:bodyPr>
          <a:lstStyle/>
          <a:p>
            <a:pPr algn="ctr">
              <a:lnSpc>
                <a:spcPct val="64000"/>
              </a:lnSpc>
            </a:pPr>
            <a:r>
              <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rPr>
              <a:t>感谢您的观看</a:t>
            </a:r>
            <a:endParaRPr lang="en-US" sz="72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1670463" y="2261105"/>
            <a:ext cx="4200525" cy="1038225"/>
          </a:xfrm>
          <a:prstGeom prst="rect">
            <a:avLst/>
          </a:prstGeom>
        </p:spPr>
        <p:txBody>
          <a:bodyPr vert="horz" wrap="square" lIns="114300" tIns="57150" rIns="114300" bIns="57150" rtlCol="0" anchor="ctr" anchorCtr="0">
            <a:spAutoFit/>
          </a:bodyPr>
          <a:lstStyle/>
          <a:p>
            <a:pPr algn="ctr">
              <a:lnSpc>
                <a:spcPct val="64000"/>
              </a:lnSpc>
            </a:pPr>
            <a:r>
              <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rPr>
              <a:t>THANKS</a:t>
            </a:r>
            <a:endParaRPr lang="en-US" sz="6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585540" y="4130989"/>
            <a:ext cx="9388340" cy="0"/>
          </a:xfrm>
          <a:prstGeom prst="line">
            <a:avLst/>
          </a:prstGeom>
          <a:ln w="28575">
            <a:solidFill>
              <a:schemeClr val="dk1">
                <a:lumMod val="75000"/>
                <a:lumOff val="25000"/>
              </a:schemeClr>
            </a:solidFill>
            <a:prstDash val="dash"/>
            <a:headEnd type="none"/>
            <a:tailEnd type="none"/>
          </a:ln>
        </p:spPr>
        <p:style>
          <a:lnRef idx="0">
            <a:schemeClr val="dk1"/>
          </a:lnRef>
          <a:fillRef idx="1">
            <a:schemeClr val="dk1"/>
          </a:fillRef>
          <a:effectRef idx="0">
            <a:schemeClr val="dk1"/>
          </a:effectRef>
          <a:fontRef idx="minor">
            <a:schemeClr val="lt1"/>
          </a:fontRef>
        </p:style>
      </p:cxnSp>
      <p:sp>
        <p:nvSpPr>
          <p:cNvPr id="3" name="AutoShape 3"/>
          <p:cNvSpPr/>
          <p:nvPr/>
        </p:nvSpPr>
        <p:spPr>
          <a:xfrm>
            <a:off x="994886" y="3540384"/>
            <a:ext cx="1181195" cy="1181195"/>
          </a:xfrm>
          <a:prstGeom prst="ellipse">
            <a:avLst/>
          </a:prstGeom>
          <a:solidFill>
            <a:schemeClr val="accent1">
              <a:alpha val="100000"/>
            </a:schemeClr>
          </a:solidFill>
        </p:spPr>
      </p:sp>
      <p:grpSp>
        <p:nvGrpSpPr>
          <p:cNvPr id="4" name="Group 4"/>
          <p:cNvGrpSpPr/>
          <p:nvPr/>
        </p:nvGrpSpPr>
        <p:grpSpPr>
          <a:xfrm rot="0">
            <a:off x="1320641" y="3876712"/>
            <a:ext cx="529780" cy="508540"/>
            <a:chOff x="1320641" y="3876712"/>
            <a:chExt cx="529780" cy="508540"/>
          </a:xfrm>
        </p:grpSpPr>
        <p:sp>
          <p:nvSpPr>
            <p:cNvPr id="5" name="Freeform 5"/>
            <p:cNvSpPr/>
            <p:nvPr/>
          </p:nvSpPr>
          <p:spPr>
            <a:xfrm>
              <a:off x="1674876" y="4088643"/>
              <a:ext cx="18193" cy="19050"/>
            </a:xfrm>
            <a:custGeom>
              <a:avLst/>
              <a:gdLst/>
              <a:ahLst/>
              <a:cxnLst/>
              <a:rect l="l" t="t" r="r" b="b"/>
              <a:pathLst>
                <a:path w="11" h="19050">
                  <a:moveTo>
                    <a:pt x="11" y="0"/>
                  </a:moveTo>
                  <a:cubicBezTo>
                    <a:pt x="8" y="0"/>
                    <a:pt x="4" y="0"/>
                    <a:pt x="0" y="0"/>
                  </a:cubicBezTo>
                  <a:cubicBezTo>
                    <a:pt x="3" y="0"/>
                    <a:pt x="7" y="0"/>
                    <a:pt x="11" y="0"/>
                  </a:cubicBezTo>
                  <a:close/>
                </a:path>
              </a:pathLst>
            </a:custGeom>
            <a:solidFill>
              <a:srgbClr val="FFFFFF">
                <a:alpha val="100000"/>
              </a:srgbClr>
            </a:solidFill>
          </p:spPr>
        </p:sp>
        <p:sp>
          <p:nvSpPr>
            <p:cNvPr id="6" name="Freeform 6"/>
            <p:cNvSpPr/>
            <p:nvPr/>
          </p:nvSpPr>
          <p:spPr>
            <a:xfrm>
              <a:off x="1320641" y="3876712"/>
              <a:ext cx="529780" cy="508540"/>
            </a:xfrm>
            <a:custGeom>
              <a:avLst/>
              <a:gdLst/>
              <a:ahLst/>
              <a:cxnLst/>
              <a:rect l="l" t="t"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rgbClr val="FFFFFF">
                <a:alpha val="100000"/>
              </a:srgbClr>
            </a:solidFill>
          </p:spPr>
        </p:sp>
      </p:grpSp>
      <p:sp>
        <p:nvSpPr>
          <p:cNvPr id="7" name="AutoShape 7"/>
          <p:cNvSpPr/>
          <p:nvPr/>
        </p:nvSpPr>
        <p:spPr>
          <a:xfrm>
            <a:off x="5506450" y="3540384"/>
            <a:ext cx="1179100" cy="1181195"/>
          </a:xfrm>
          <a:prstGeom prst="ellipse">
            <a:avLst/>
          </a:prstGeom>
          <a:solidFill>
            <a:schemeClr val="accent2">
              <a:alpha val="100000"/>
            </a:schemeClr>
          </a:solidFill>
        </p:spPr>
      </p:sp>
      <p:grpSp>
        <p:nvGrpSpPr>
          <p:cNvPr id="8" name="Group 8"/>
          <p:cNvGrpSpPr/>
          <p:nvPr/>
        </p:nvGrpSpPr>
        <p:grpSpPr>
          <a:xfrm rot="0">
            <a:off x="5935409" y="3917288"/>
            <a:ext cx="321183" cy="427387"/>
            <a:chOff x="5935409" y="3917288"/>
            <a:chExt cx="321183" cy="427387"/>
          </a:xfrm>
        </p:grpSpPr>
        <p:sp>
          <p:nvSpPr>
            <p:cNvPr id="9" name="Freeform 9"/>
            <p:cNvSpPr/>
            <p:nvPr/>
          </p:nvSpPr>
          <p:spPr>
            <a:xfrm>
              <a:off x="5935409" y="4109884"/>
              <a:ext cx="150114" cy="234791"/>
            </a:xfrm>
            <a:custGeom>
              <a:avLst/>
              <a:gdLst/>
              <a:ahLst/>
              <a:cxnLst/>
              <a:rect l="l" t="t" r="r" b="b"/>
              <a:pathLst>
                <a:path w="57" h="89">
                  <a:moveTo>
                    <a:pt x="0" y="9"/>
                  </a:moveTo>
                  <a:lnTo>
                    <a:pt x="0" y="9"/>
                  </a:lnTo>
                  <a:lnTo>
                    <a:pt x="0" y="73"/>
                  </a:lnTo>
                  <a:lnTo>
                    <a:pt x="57" y="89"/>
                  </a:lnTo>
                  <a:lnTo>
                    <a:pt x="57" y="25"/>
                  </a:lnTo>
                  <a:lnTo>
                    <a:pt x="16" y="14"/>
                  </a:lnTo>
                  <a:lnTo>
                    <a:pt x="41" y="7"/>
                  </a:lnTo>
                  <a:lnTo>
                    <a:pt x="36" y="0"/>
                  </a:lnTo>
                  <a:lnTo>
                    <a:pt x="0" y="9"/>
                  </a:lnTo>
                  <a:close/>
                </a:path>
              </a:pathLst>
            </a:custGeom>
            <a:solidFill>
              <a:srgbClr val="FFFFFF">
                <a:alpha val="100000"/>
              </a:srgbClr>
            </a:solidFill>
          </p:spPr>
        </p:sp>
        <p:sp>
          <p:nvSpPr>
            <p:cNvPr id="10" name="Freeform 10"/>
            <p:cNvSpPr/>
            <p:nvPr/>
          </p:nvSpPr>
          <p:spPr>
            <a:xfrm>
              <a:off x="6109145" y="4109884"/>
              <a:ext cx="147447" cy="234791"/>
            </a:xfrm>
            <a:custGeom>
              <a:avLst/>
              <a:gdLst/>
              <a:ahLst/>
              <a:cxnLst/>
              <a:rect l="l" t="t" r="r" b="b"/>
              <a:pathLst>
                <a:path w="56" h="89">
                  <a:moveTo>
                    <a:pt x="21" y="0"/>
                  </a:moveTo>
                  <a:lnTo>
                    <a:pt x="15" y="7"/>
                  </a:lnTo>
                  <a:lnTo>
                    <a:pt x="40" y="14"/>
                  </a:lnTo>
                  <a:lnTo>
                    <a:pt x="40" y="14"/>
                  </a:lnTo>
                  <a:lnTo>
                    <a:pt x="0" y="25"/>
                  </a:lnTo>
                  <a:lnTo>
                    <a:pt x="0" y="89"/>
                  </a:lnTo>
                  <a:lnTo>
                    <a:pt x="56" y="73"/>
                  </a:lnTo>
                  <a:lnTo>
                    <a:pt x="56" y="9"/>
                  </a:lnTo>
                  <a:lnTo>
                    <a:pt x="21" y="0"/>
                  </a:lnTo>
                  <a:close/>
                  <a:moveTo>
                    <a:pt x="41" y="39"/>
                  </a:moveTo>
                  <a:lnTo>
                    <a:pt x="17" y="46"/>
                  </a:lnTo>
                  <a:lnTo>
                    <a:pt x="17" y="34"/>
                  </a:lnTo>
                  <a:lnTo>
                    <a:pt x="41" y="28"/>
                  </a:lnTo>
                  <a:lnTo>
                    <a:pt x="41" y="39"/>
                  </a:lnTo>
                  <a:close/>
                </a:path>
              </a:pathLst>
            </a:custGeom>
            <a:solidFill>
              <a:srgbClr val="FFFFFF">
                <a:alpha val="100000"/>
              </a:srgbClr>
            </a:solidFill>
          </p:spPr>
        </p:sp>
        <p:sp>
          <p:nvSpPr>
            <p:cNvPr id="11" name="Freeform 11"/>
            <p:cNvSpPr/>
            <p:nvPr/>
          </p:nvSpPr>
          <p:spPr>
            <a:xfrm>
              <a:off x="5995892" y="3917288"/>
              <a:ext cx="202787" cy="229457"/>
            </a:xfrm>
            <a:custGeom>
              <a:avLst/>
              <a:gdLst/>
              <a:ahLst/>
              <a:cxnLst/>
              <a:rect l="l" t="t" r="r" b="b"/>
              <a:pathLst>
                <a:path w="77" h="87">
                  <a:moveTo>
                    <a:pt x="38" y="87"/>
                  </a:moveTo>
                  <a:lnTo>
                    <a:pt x="77" y="42"/>
                  </a:lnTo>
                  <a:lnTo>
                    <a:pt x="48" y="42"/>
                  </a:lnTo>
                  <a:lnTo>
                    <a:pt x="48" y="0"/>
                  </a:lnTo>
                  <a:lnTo>
                    <a:pt x="29" y="0"/>
                  </a:lnTo>
                  <a:lnTo>
                    <a:pt x="29" y="42"/>
                  </a:lnTo>
                  <a:lnTo>
                    <a:pt x="0" y="42"/>
                  </a:lnTo>
                  <a:lnTo>
                    <a:pt x="38" y="87"/>
                  </a:lnTo>
                  <a:close/>
                </a:path>
              </a:pathLst>
            </a:custGeom>
            <a:solidFill>
              <a:srgbClr val="FFFFFF">
                <a:alpha val="100000"/>
              </a:srgbClr>
            </a:solidFill>
          </p:spPr>
        </p:sp>
      </p:grpSp>
      <p:sp>
        <p:nvSpPr>
          <p:cNvPr id="12" name="AutoShape 12"/>
          <p:cNvSpPr/>
          <p:nvPr/>
        </p:nvSpPr>
        <p:spPr>
          <a:xfrm>
            <a:off x="9978243" y="3540384"/>
            <a:ext cx="1179100" cy="1181195"/>
          </a:xfrm>
          <a:prstGeom prst="ellipse">
            <a:avLst/>
          </a:prstGeom>
          <a:solidFill>
            <a:schemeClr val="accent3">
              <a:alpha val="100000"/>
            </a:schemeClr>
          </a:solidFill>
        </p:spPr>
      </p:sp>
      <p:grpSp>
        <p:nvGrpSpPr>
          <p:cNvPr id="13" name="Group 13"/>
          <p:cNvGrpSpPr/>
          <p:nvPr/>
        </p:nvGrpSpPr>
        <p:grpSpPr>
          <a:xfrm rot="0">
            <a:off x="10351433" y="3876712"/>
            <a:ext cx="424244" cy="464725"/>
            <a:chOff x="10351433" y="3876712"/>
            <a:chExt cx="424244" cy="464725"/>
          </a:xfrm>
        </p:grpSpPr>
        <p:sp>
          <p:nvSpPr>
            <p:cNvPr id="14" name="Freeform 14"/>
            <p:cNvSpPr/>
            <p:nvPr/>
          </p:nvSpPr>
          <p:spPr>
            <a:xfrm>
              <a:off x="10351433" y="3876712"/>
              <a:ext cx="424244" cy="325850"/>
            </a:xfrm>
            <a:custGeom>
              <a:avLst/>
              <a:gdLst/>
              <a:ahLst/>
              <a:cxnLst/>
              <a:rect l="l" t="t" r="r" b="b"/>
              <a:pathLst>
                <a:path w="150" h="115">
                  <a:moveTo>
                    <a:pt x="139" y="42"/>
                  </a:moveTo>
                  <a:lnTo>
                    <a:pt x="150" y="0"/>
                  </a:lnTo>
                  <a:lnTo>
                    <a:pt x="107" y="10"/>
                  </a:lnTo>
                  <a:lnTo>
                    <a:pt x="118" y="21"/>
                  </a:lnTo>
                  <a:lnTo>
                    <a:pt x="77" y="61"/>
                  </a:lnTo>
                  <a:lnTo>
                    <a:pt x="59" y="44"/>
                  </a:lnTo>
                  <a:lnTo>
                    <a:pt x="0" y="104"/>
                  </a:lnTo>
                  <a:lnTo>
                    <a:pt x="11" y="115"/>
                  </a:lnTo>
                  <a:lnTo>
                    <a:pt x="11" y="115"/>
                  </a:lnTo>
                  <a:lnTo>
                    <a:pt x="59" y="67"/>
                  </a:lnTo>
                  <a:lnTo>
                    <a:pt x="77" y="84"/>
                  </a:lnTo>
                  <a:lnTo>
                    <a:pt x="129" y="32"/>
                  </a:lnTo>
                  <a:lnTo>
                    <a:pt x="139" y="42"/>
                  </a:lnTo>
                  <a:close/>
                </a:path>
              </a:pathLst>
            </a:custGeom>
            <a:solidFill>
              <a:srgbClr val="FFFFFF">
                <a:alpha val="100000"/>
              </a:srgbClr>
            </a:solidFill>
          </p:spPr>
        </p:sp>
        <p:sp>
          <p:nvSpPr>
            <p:cNvPr id="15" name="AutoShape 15"/>
            <p:cNvSpPr/>
            <p:nvPr/>
          </p:nvSpPr>
          <p:spPr>
            <a:xfrm>
              <a:off x="10390962" y="4228089"/>
              <a:ext cx="56579" cy="113347"/>
            </a:xfrm>
            <a:prstGeom prst="rect">
              <a:avLst/>
            </a:prstGeom>
            <a:solidFill>
              <a:srgbClr val="FFFFFF">
                <a:alpha val="100000"/>
              </a:srgbClr>
            </a:solidFill>
          </p:spPr>
        </p:sp>
        <p:sp>
          <p:nvSpPr>
            <p:cNvPr id="16" name="AutoShape 16"/>
            <p:cNvSpPr/>
            <p:nvPr/>
          </p:nvSpPr>
          <p:spPr>
            <a:xfrm>
              <a:off x="10490022" y="4174273"/>
              <a:ext cx="59436" cy="167164"/>
            </a:xfrm>
            <a:prstGeom prst="rect">
              <a:avLst/>
            </a:prstGeom>
            <a:solidFill>
              <a:srgbClr val="FFFFFF">
                <a:alpha val="100000"/>
              </a:srgbClr>
            </a:solidFill>
          </p:spPr>
        </p:sp>
        <p:sp>
          <p:nvSpPr>
            <p:cNvPr id="17" name="AutoShape 17"/>
            <p:cNvSpPr/>
            <p:nvPr/>
          </p:nvSpPr>
          <p:spPr>
            <a:xfrm>
              <a:off x="10594607" y="4117599"/>
              <a:ext cx="59436" cy="223838"/>
            </a:xfrm>
            <a:prstGeom prst="rect">
              <a:avLst/>
            </a:prstGeom>
            <a:solidFill>
              <a:srgbClr val="FFFFFF">
                <a:alpha val="100000"/>
              </a:srgbClr>
            </a:solidFill>
          </p:spPr>
        </p:sp>
        <p:sp>
          <p:nvSpPr>
            <p:cNvPr id="18" name="AutoShape 18"/>
            <p:cNvSpPr/>
            <p:nvPr/>
          </p:nvSpPr>
          <p:spPr>
            <a:xfrm>
              <a:off x="10693667" y="4063687"/>
              <a:ext cx="62198" cy="277654"/>
            </a:xfrm>
            <a:prstGeom prst="rect">
              <a:avLst/>
            </a:prstGeom>
            <a:solidFill>
              <a:srgbClr val="FFFFFF">
                <a:alpha val="100000"/>
              </a:srgbClr>
            </a:solidFill>
          </p:spPr>
        </p:sp>
      </p:grpSp>
      <p:pic>
        <p:nvPicPr>
          <p:cNvPr id="19" name="Picture 19"/>
          <p:cNvPicPr>
            <a:picLocks noChangeAspect="1"/>
          </p:cNvPicPr>
          <p:nvPr/>
        </p:nvPicPr>
        <p:blipFill>
          <a:blip r:embed="rId2"/>
          <a:srcRect l="10611" r="10611"/>
          <a:stretch>
            <a:fillRect/>
          </a:stretch>
        </p:blipFill>
        <p:spPr>
          <a:xfrm>
            <a:off x="387332" y="1711400"/>
            <a:ext cx="2396303" cy="1604591"/>
          </a:xfrm>
          <a:prstGeom prst="rect">
            <a:avLst/>
          </a:prstGeom>
        </p:spPr>
      </p:pic>
      <p:pic>
        <p:nvPicPr>
          <p:cNvPr id="20" name="Picture 20"/>
          <p:cNvPicPr>
            <a:picLocks noChangeAspect="1"/>
          </p:cNvPicPr>
          <p:nvPr/>
        </p:nvPicPr>
        <p:blipFill>
          <a:blip r:embed="rId3"/>
          <a:srcRect t="17138" b="17138"/>
          <a:stretch>
            <a:fillRect/>
          </a:stretch>
        </p:blipFill>
        <p:spPr>
          <a:xfrm>
            <a:off x="4897849" y="4920583"/>
            <a:ext cx="2396303" cy="1574955"/>
          </a:xfrm>
          <a:prstGeom prst="rect">
            <a:avLst/>
          </a:prstGeom>
        </p:spPr>
      </p:pic>
      <p:pic>
        <p:nvPicPr>
          <p:cNvPr id="21" name="Picture 21"/>
          <p:cNvPicPr>
            <a:picLocks noChangeAspect="1"/>
          </p:cNvPicPr>
          <p:nvPr/>
        </p:nvPicPr>
        <p:blipFill>
          <a:blip r:embed="rId4"/>
          <a:srcRect t="8149" b="8149"/>
          <a:stretch>
            <a:fillRect/>
          </a:stretch>
        </p:blipFill>
        <p:spPr>
          <a:xfrm>
            <a:off x="9369642" y="1711400"/>
            <a:ext cx="2396303" cy="1604591"/>
          </a:xfrm>
          <a:prstGeom prst="rect">
            <a:avLst/>
          </a:prstGeom>
        </p:spPr>
      </p:pic>
      <p:sp>
        <p:nvSpPr>
          <p:cNvPr id="22" name="TextBox 22"/>
          <p:cNvSpPr txBox="1"/>
          <p:nvPr/>
        </p:nvSpPr>
        <p:spPr>
          <a:xfrm>
            <a:off x="381368" y="5057263"/>
            <a:ext cx="4114800" cy="1438275"/>
          </a:xfrm>
          <a:prstGeom prst="rect">
            <a:avLst/>
          </a:prstGeom>
        </p:spPr>
        <p:txBody>
          <a:bodyPr vert="horz" wrap="square" lIns="95250" tIns="95250" rIns="47625" bIns="95250" rtlCol="0" anchor="t" anchorCtr="0">
            <a:noAutofit/>
          </a:bodyPr>
          <a:lstStyle/>
          <a:p>
            <a:pPr>
              <a:lnSpc>
                <a:spcPct val="140000"/>
              </a:lnSpc>
              <a:spcBef>
                <a:spcPts val="375"/>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系统的性能是一个比较宽泛的概念，对一个软件系统而言，性能测试主要是对这些方面进行测试：交易执行效率、系统资源占用、系统稳定性、安全性、兼容性、可靠性、可扩展性等。</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7752954" y="5104888"/>
            <a:ext cx="4114800" cy="1390650"/>
          </a:xfrm>
          <a:prstGeom prst="rect">
            <a:avLst/>
          </a:prstGeom>
        </p:spPr>
        <p:txBody>
          <a:bodyPr vert="horz" wrap="square" lIns="95250" tIns="95250" rIns="47625" bIns="95250" rtlCol="0" anchor="t" anchorCtr="0">
            <a:noAutofit/>
          </a:bodyPr>
          <a:lstStyle/>
          <a:p>
            <a:pPr>
              <a:lnSpc>
                <a:spcPct val="14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性能测试最后起到优化系统的目的，使得软件系统在多用户同一时间做同一笔交易的情况下能够更好地满足用户需求和提高用户体验。</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4036093" y="1905000"/>
            <a:ext cx="4119815" cy="1476375"/>
          </a:xfrm>
          <a:prstGeom prst="rect">
            <a:avLst/>
          </a:prstGeom>
        </p:spPr>
        <p:txBody>
          <a:bodyPr vert="horz" wrap="square" lIns="95250" tIns="95250" rIns="47625" bIns="95250" rtlCol="0" anchor="t" anchorCtr="0">
            <a:noAutofit/>
          </a:bodyPr>
          <a:lstStyle/>
          <a:p>
            <a:pPr>
              <a:lnSpc>
                <a:spcPct val="150000"/>
              </a:lnSpc>
              <a:spcBef>
                <a:spcPct val="0"/>
              </a:spcBef>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在实际使用场景中，存在多用户同一时间做同一笔交易的情况，导致服务器压力明显增大。性能测试就是验证软件系统是否能够达到使用者提出的性能指标，并发现软件系统中存在的性能瓶颈。</a:t>
            </a:r>
            <a:endPar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25" name="Group 25"/>
          <p:cNvGrpSpPr/>
          <p:nvPr/>
        </p:nvGrpSpPr>
        <p:grpSpPr>
          <a:xfrm rot="0">
            <a:off x="454963" y="93878"/>
            <a:ext cx="10641129" cy="914400"/>
            <a:chOff x="454963" y="93878"/>
            <a:chExt cx="10641129" cy="914400"/>
          </a:xfrm>
        </p:grpSpPr>
        <p:sp>
          <p:nvSpPr>
            <p:cNvPr id="26" name="AutoShape 26"/>
            <p:cNvSpPr/>
            <p:nvPr/>
          </p:nvSpPr>
          <p:spPr>
            <a:xfrm>
              <a:off x="454963" y="331168"/>
              <a:ext cx="84147" cy="84147"/>
            </a:xfrm>
            <a:prstGeom prst="ellipse">
              <a:avLst/>
            </a:prstGeom>
            <a:solidFill>
              <a:schemeClr val="accent1">
                <a:alpha val="100000"/>
              </a:schemeClr>
            </a:solidFill>
          </p:spPr>
        </p:sp>
        <p:sp>
          <p:nvSpPr>
            <p:cNvPr id="27" name="AutoShape 27"/>
            <p:cNvSpPr/>
            <p:nvPr/>
          </p:nvSpPr>
          <p:spPr>
            <a:xfrm>
              <a:off x="575049" y="337743"/>
              <a:ext cx="78137" cy="78137"/>
            </a:xfrm>
            <a:prstGeom prst="ellipse">
              <a:avLst/>
            </a:prstGeom>
            <a:solidFill>
              <a:schemeClr val="accent1">
                <a:alpha val="80000"/>
              </a:schemeClr>
            </a:solidFill>
          </p:spPr>
        </p:sp>
        <p:sp>
          <p:nvSpPr>
            <p:cNvPr id="28" name="AutoShape 28"/>
            <p:cNvSpPr/>
            <p:nvPr/>
          </p:nvSpPr>
          <p:spPr>
            <a:xfrm>
              <a:off x="689125" y="339460"/>
              <a:ext cx="74704" cy="74704"/>
            </a:xfrm>
            <a:prstGeom prst="ellipse">
              <a:avLst/>
            </a:prstGeom>
            <a:solidFill>
              <a:schemeClr val="accent1">
                <a:alpha val="60000"/>
              </a:schemeClr>
            </a:solidFill>
          </p:spPr>
        </p:sp>
        <p:sp>
          <p:nvSpPr>
            <p:cNvPr id="29" name="AutoShape 29"/>
            <p:cNvSpPr/>
            <p:nvPr/>
          </p:nvSpPr>
          <p:spPr>
            <a:xfrm>
              <a:off x="799768" y="348430"/>
              <a:ext cx="69238" cy="69238"/>
            </a:xfrm>
            <a:prstGeom prst="ellipse">
              <a:avLst/>
            </a:prstGeom>
            <a:solidFill>
              <a:schemeClr val="accent1">
                <a:alpha val="40000"/>
              </a:schemeClr>
            </a:solidFill>
          </p:spPr>
        </p:sp>
        <p:sp>
          <p:nvSpPr>
            <p:cNvPr id="30" name="AutoShape 30"/>
            <p:cNvSpPr/>
            <p:nvPr/>
          </p:nvSpPr>
          <p:spPr>
            <a:xfrm>
              <a:off x="904945" y="344297"/>
              <a:ext cx="65594" cy="65594"/>
            </a:xfrm>
            <a:prstGeom prst="ellipse">
              <a:avLst/>
            </a:prstGeom>
            <a:solidFill>
              <a:schemeClr val="accent1">
                <a:alpha val="20000"/>
              </a:schemeClr>
            </a:solidFill>
          </p:spPr>
        </p:sp>
        <p:sp>
          <p:nvSpPr>
            <p:cNvPr id="31" name="AutoShape 31"/>
            <p:cNvSpPr/>
            <p:nvPr/>
          </p:nvSpPr>
          <p:spPr>
            <a:xfrm>
              <a:off x="454963" y="448942"/>
              <a:ext cx="84147" cy="84147"/>
            </a:xfrm>
            <a:prstGeom prst="ellipse">
              <a:avLst/>
            </a:prstGeom>
            <a:solidFill>
              <a:schemeClr val="accent1">
                <a:alpha val="100000"/>
              </a:schemeClr>
            </a:solidFill>
          </p:spPr>
        </p:sp>
        <p:sp>
          <p:nvSpPr>
            <p:cNvPr id="32" name="AutoShape 32"/>
            <p:cNvSpPr/>
            <p:nvPr/>
          </p:nvSpPr>
          <p:spPr>
            <a:xfrm>
              <a:off x="575049" y="455517"/>
              <a:ext cx="78137" cy="78137"/>
            </a:xfrm>
            <a:prstGeom prst="ellipse">
              <a:avLst/>
            </a:prstGeom>
            <a:solidFill>
              <a:schemeClr val="accent1">
                <a:alpha val="80000"/>
              </a:schemeClr>
            </a:solidFill>
          </p:spPr>
        </p:sp>
        <p:sp>
          <p:nvSpPr>
            <p:cNvPr id="33" name="AutoShape 33"/>
            <p:cNvSpPr/>
            <p:nvPr/>
          </p:nvSpPr>
          <p:spPr>
            <a:xfrm>
              <a:off x="689125" y="457233"/>
              <a:ext cx="74704" cy="74704"/>
            </a:xfrm>
            <a:prstGeom prst="ellipse">
              <a:avLst/>
            </a:prstGeom>
            <a:solidFill>
              <a:schemeClr val="accent1">
                <a:alpha val="60000"/>
              </a:schemeClr>
            </a:solidFill>
          </p:spPr>
        </p:sp>
        <p:sp>
          <p:nvSpPr>
            <p:cNvPr id="34" name="AutoShape 34"/>
            <p:cNvSpPr/>
            <p:nvPr/>
          </p:nvSpPr>
          <p:spPr>
            <a:xfrm>
              <a:off x="799768" y="466203"/>
              <a:ext cx="69238" cy="69238"/>
            </a:xfrm>
            <a:prstGeom prst="ellipse">
              <a:avLst/>
            </a:prstGeom>
            <a:solidFill>
              <a:schemeClr val="accent1">
                <a:alpha val="40000"/>
              </a:schemeClr>
            </a:solidFill>
          </p:spPr>
        </p:sp>
        <p:sp>
          <p:nvSpPr>
            <p:cNvPr id="35" name="AutoShape 35"/>
            <p:cNvSpPr/>
            <p:nvPr/>
          </p:nvSpPr>
          <p:spPr>
            <a:xfrm>
              <a:off x="904945" y="462070"/>
              <a:ext cx="65594" cy="65594"/>
            </a:xfrm>
            <a:prstGeom prst="ellipse">
              <a:avLst/>
            </a:prstGeom>
            <a:solidFill>
              <a:schemeClr val="accent1">
                <a:alpha val="20000"/>
              </a:schemeClr>
            </a:solidFill>
          </p:spPr>
        </p:sp>
        <p:sp>
          <p:nvSpPr>
            <p:cNvPr id="36" name="AutoShape 36"/>
            <p:cNvSpPr/>
            <p:nvPr/>
          </p:nvSpPr>
          <p:spPr>
            <a:xfrm>
              <a:off x="454963" y="566715"/>
              <a:ext cx="84147" cy="84147"/>
            </a:xfrm>
            <a:prstGeom prst="ellipse">
              <a:avLst/>
            </a:prstGeom>
            <a:solidFill>
              <a:schemeClr val="accent1">
                <a:alpha val="100000"/>
              </a:schemeClr>
            </a:solidFill>
          </p:spPr>
        </p:sp>
        <p:sp>
          <p:nvSpPr>
            <p:cNvPr id="37" name="AutoShape 37"/>
            <p:cNvSpPr/>
            <p:nvPr/>
          </p:nvSpPr>
          <p:spPr>
            <a:xfrm>
              <a:off x="575049" y="573291"/>
              <a:ext cx="78137" cy="78137"/>
            </a:xfrm>
            <a:prstGeom prst="ellipse">
              <a:avLst/>
            </a:prstGeom>
            <a:solidFill>
              <a:schemeClr val="accent1">
                <a:alpha val="80000"/>
              </a:schemeClr>
            </a:solidFill>
          </p:spPr>
        </p:sp>
        <p:sp>
          <p:nvSpPr>
            <p:cNvPr id="38" name="AutoShape 38"/>
            <p:cNvSpPr/>
            <p:nvPr/>
          </p:nvSpPr>
          <p:spPr>
            <a:xfrm>
              <a:off x="689125" y="575007"/>
              <a:ext cx="74704" cy="74704"/>
            </a:xfrm>
            <a:prstGeom prst="ellipse">
              <a:avLst/>
            </a:prstGeom>
            <a:solidFill>
              <a:schemeClr val="accent1">
                <a:alpha val="60000"/>
              </a:schemeClr>
            </a:solidFill>
          </p:spPr>
        </p:sp>
        <p:sp>
          <p:nvSpPr>
            <p:cNvPr id="39" name="AutoShape 39"/>
            <p:cNvSpPr/>
            <p:nvPr/>
          </p:nvSpPr>
          <p:spPr>
            <a:xfrm>
              <a:off x="799768" y="583977"/>
              <a:ext cx="69238" cy="69238"/>
            </a:xfrm>
            <a:prstGeom prst="ellipse">
              <a:avLst/>
            </a:prstGeom>
            <a:solidFill>
              <a:schemeClr val="accent1">
                <a:alpha val="40000"/>
              </a:schemeClr>
            </a:solidFill>
          </p:spPr>
        </p:sp>
        <p:sp>
          <p:nvSpPr>
            <p:cNvPr id="40" name="AutoShape 40"/>
            <p:cNvSpPr/>
            <p:nvPr/>
          </p:nvSpPr>
          <p:spPr>
            <a:xfrm>
              <a:off x="904945" y="579844"/>
              <a:ext cx="65594" cy="65594"/>
            </a:xfrm>
            <a:prstGeom prst="ellipse">
              <a:avLst/>
            </a:prstGeom>
            <a:solidFill>
              <a:schemeClr val="accent1">
                <a:alpha val="20000"/>
              </a:schemeClr>
            </a:solidFill>
          </p:spPr>
        </p:sp>
        <p:sp>
          <p:nvSpPr>
            <p:cNvPr id="41" name="AutoShape 41"/>
            <p:cNvSpPr/>
            <p:nvPr/>
          </p:nvSpPr>
          <p:spPr>
            <a:xfrm>
              <a:off x="454963" y="684489"/>
              <a:ext cx="84147" cy="84147"/>
            </a:xfrm>
            <a:prstGeom prst="ellipse">
              <a:avLst/>
            </a:prstGeom>
            <a:solidFill>
              <a:schemeClr val="accent1">
                <a:alpha val="100000"/>
              </a:schemeClr>
            </a:solidFill>
          </p:spPr>
        </p:sp>
        <p:sp>
          <p:nvSpPr>
            <p:cNvPr id="42" name="AutoShape 42"/>
            <p:cNvSpPr/>
            <p:nvPr/>
          </p:nvSpPr>
          <p:spPr>
            <a:xfrm>
              <a:off x="575049" y="691064"/>
              <a:ext cx="78137" cy="78137"/>
            </a:xfrm>
            <a:prstGeom prst="ellipse">
              <a:avLst/>
            </a:prstGeom>
            <a:solidFill>
              <a:schemeClr val="accent1">
                <a:alpha val="80000"/>
              </a:schemeClr>
            </a:solidFill>
          </p:spPr>
        </p:sp>
        <p:sp>
          <p:nvSpPr>
            <p:cNvPr id="43" name="AutoShape 43"/>
            <p:cNvSpPr/>
            <p:nvPr/>
          </p:nvSpPr>
          <p:spPr>
            <a:xfrm>
              <a:off x="689125" y="692781"/>
              <a:ext cx="74704" cy="74704"/>
            </a:xfrm>
            <a:prstGeom prst="ellipse">
              <a:avLst/>
            </a:prstGeom>
            <a:solidFill>
              <a:schemeClr val="accent1">
                <a:alpha val="60000"/>
              </a:schemeClr>
            </a:solidFill>
          </p:spPr>
        </p:sp>
        <p:sp>
          <p:nvSpPr>
            <p:cNvPr id="44" name="AutoShape 44"/>
            <p:cNvSpPr/>
            <p:nvPr/>
          </p:nvSpPr>
          <p:spPr>
            <a:xfrm>
              <a:off x="799768" y="701751"/>
              <a:ext cx="69238" cy="69238"/>
            </a:xfrm>
            <a:prstGeom prst="ellipse">
              <a:avLst/>
            </a:prstGeom>
            <a:solidFill>
              <a:schemeClr val="accent1">
                <a:alpha val="40000"/>
              </a:schemeClr>
            </a:solidFill>
          </p:spPr>
        </p:sp>
        <p:sp>
          <p:nvSpPr>
            <p:cNvPr id="45" name="AutoShape 45"/>
            <p:cNvSpPr/>
            <p:nvPr/>
          </p:nvSpPr>
          <p:spPr>
            <a:xfrm>
              <a:off x="904945" y="697618"/>
              <a:ext cx="65594" cy="65594"/>
            </a:xfrm>
            <a:prstGeom prst="ellipse">
              <a:avLst/>
            </a:prstGeom>
            <a:solidFill>
              <a:schemeClr val="accent1">
                <a:alpha val="20000"/>
              </a:schemeClr>
            </a:solidFill>
          </p:spPr>
        </p:sp>
        <p:sp>
          <p:nvSpPr>
            <p:cNvPr id="46" name="TextBox 4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什么是性能测试</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65248" y="1093216"/>
            <a:ext cx="7405389" cy="1138956"/>
          </a:xfrm>
          <a:prstGeom prst="rect">
            <a:avLst/>
          </a:prstGeom>
        </p:spPr>
        <p:txBody>
          <a:bodyPr vert="horz" wrap="square" lIns="66008" tIns="33052" rIns="66008" bIns="33052" rtlCol="0" anchor="ctr" anchorCtr="0">
            <a:noAutofit/>
          </a:bodyPr>
          <a:lstStyle/>
          <a:p>
            <a:pPr>
              <a:lnSpc>
                <a:spcPct val="100000"/>
              </a:lnSpc>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997301" y="2213122"/>
            <a:ext cx="5863918" cy="2148840"/>
          </a:xfrm>
          <a:prstGeom prst="rect">
            <a:avLst/>
          </a:prstGeom>
        </p:spPr>
        <p:txBody>
          <a:bodyPr vert="horz" wrap="square" lIns="91440" tIns="45720" rIns="91440" bIns="45720" rtlCol="0" anchor="t" anchorCtr="0">
            <a:spAutoFit/>
          </a:bodyPr>
          <a:lstStyle/>
          <a:p>
            <a:pPr>
              <a:lnSpc>
                <a:spcPct val="120000"/>
              </a:lnSpc>
              <a:spcBef>
                <a:spcPts val="375"/>
              </a:spcBef>
            </a:pPr>
            <a:r>
              <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rPr>
              <a:t>性能测试指标</a:t>
            </a:r>
            <a:endParaRPr lang="en-US" sz="5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51" r="151"/>
          <a:stretch>
            <a:fillRect/>
          </a:stretch>
        </p:blipFill>
        <p:spPr>
          <a:xfrm>
            <a:off x="3909691" y="1250241"/>
            <a:ext cx="7848600" cy="5248275"/>
          </a:xfrm>
          <a:prstGeom prst="rect">
            <a:avLst/>
          </a:prstGeom>
        </p:spPr>
      </p:pic>
      <p:grpSp>
        <p:nvGrpSpPr>
          <p:cNvPr id="3" name="Group 3"/>
          <p:cNvGrpSpPr/>
          <p:nvPr/>
        </p:nvGrpSpPr>
        <p:grpSpPr>
          <a:xfrm rot="0">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并发用户数</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并发用户数是指单位时间内向服务器发起请求的用户数，用于模拟真实用户向服务器发其请求的性能测试虚拟用户数量。</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它有别于系统用户数（注册过该系统的存量用户总数）和在线用户数（正在访问该系统并保持登录状态的用户数）。</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rot="0">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如图1-1所示，描述了一个web应用的页面响应时间的构成。</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rot="0">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页面的响应时间可以被分解为“网络传输时间”和“应用延迟时间”。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grpSp>
        <p:nvGrpSpPr>
          <p:cNvPr id="10" name="Group 10"/>
          <p:cNvGrpSpPr/>
          <p:nvPr/>
        </p:nvGrpSpPr>
        <p:grpSpPr>
          <a:xfrm rot="0">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“应用延迟时间”又可以被分解为“数据库延迟时间”和“应用服务器延迟时间”。</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pic>
        <p:nvPicPr>
          <p:cNvPr id="14" name="Picture 14"/>
          <p:cNvPicPr>
            <a:picLocks noChangeAspect="1"/>
          </p:cNvPicPr>
          <p:nvPr/>
        </p:nvPicPr>
        <p:blipFill>
          <a:blip r:embed="rId2"/>
          <a:srcRect l="12500" r="12500"/>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3"/>
          <a:srcRect l="16675" r="16675"/>
          <a:stretch>
            <a:fillRect/>
          </a:stretch>
        </p:blipFill>
        <p:spPr>
          <a:xfrm>
            <a:off x="9353197" y="779822"/>
            <a:ext cx="2231507" cy="2231507"/>
          </a:xfrm>
          <a:prstGeom prst="ellipse">
            <a:avLst/>
          </a:prstGeom>
        </p:spPr>
      </p:pic>
      <p:grpSp>
        <p:nvGrpSpPr>
          <p:cNvPr id="16" name="Group 16"/>
          <p:cNvGrpSpPr/>
          <p:nvPr/>
        </p:nvGrpSpPr>
        <p:grpSpPr>
          <a:xfrm rot="0">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事务响应时间</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2">
            <a:alphaModFix amt="70000"/>
          </a:blip>
          <a:srcRect l="25469" r="25469"/>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平均响应时间ART（Average Response Time）：指在一段时间内事务的平均响应时间，可以更加客观的反映出事务响应时间。</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ART是性能测试中重点关注的指标，它直接反映了系统或设备的响应速度和处理能力。</a:t>
            </a:r>
            <a:endPar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14" name="Group 14"/>
          <p:cNvGrpSpPr/>
          <p:nvPr/>
        </p:nvGrpSpPr>
        <p:grpSpPr>
          <a:xfrm rot="0">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平均响应时间ART</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3" name="AutoShape 3"/>
          <p:cNvSpPr/>
          <p:nvPr/>
        </p:nvSpPr>
        <p:spPr>
          <a:xfrm>
            <a:off x="4376738" y="3721608"/>
            <a:ext cx="3394996" cy="2116741"/>
          </a:xfrm>
          <a:prstGeom prst="rect">
            <a:avLst/>
          </a:prstGeom>
          <a:solidFill>
            <a:schemeClr val="accent1">
              <a:alpha val="100000"/>
            </a:schemeClr>
          </a:solidFill>
        </p:spPr>
      </p:sp>
      <p:sp>
        <p:nvSpPr>
          <p:cNvPr id="4" name="AutoShape 4"/>
          <p:cNvSpPr/>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nvPicPr>
        <p:blipFill>
          <a:blip r:embed="rId2"/>
          <a:srcRect l="4737" r="4737"/>
          <a:stretch>
            <a:fillRect/>
          </a:stretch>
        </p:blipFill>
        <p:spPr>
          <a:xfrm>
            <a:off x="981837" y="3694465"/>
            <a:ext cx="3394942" cy="2143864"/>
          </a:xfrm>
          <a:prstGeom prst="rect">
            <a:avLst/>
          </a:prstGeom>
        </p:spPr>
      </p:pic>
      <p:pic>
        <p:nvPicPr>
          <p:cNvPr id="6" name="Picture 6"/>
          <p:cNvPicPr>
            <a:picLocks noChangeAspect="1"/>
          </p:cNvPicPr>
          <p:nvPr/>
        </p:nvPicPr>
        <p:blipFill>
          <a:blip r:embed="rId3"/>
          <a:srcRect t="18426" b="18426"/>
          <a:stretch>
            <a:fillRect/>
          </a:stretch>
        </p:blipFill>
        <p:spPr>
          <a:xfrm>
            <a:off x="4376812" y="1577730"/>
            <a:ext cx="3394942" cy="2143864"/>
          </a:xfrm>
          <a:prstGeom prst="rect">
            <a:avLst/>
          </a:prstGeom>
        </p:spPr>
      </p:pic>
      <p:pic>
        <p:nvPicPr>
          <p:cNvPr id="7" name="Picture 7"/>
          <p:cNvPicPr>
            <a:picLocks noChangeAspect="1"/>
          </p:cNvPicPr>
          <p:nvPr/>
        </p:nvPicPr>
        <p:blipFill>
          <a:blip r:embed="rId4"/>
          <a:srcRect l="4737" r="4737"/>
          <a:stretch>
            <a:fillRect/>
          </a:stretch>
        </p:blipFill>
        <p:spPr>
          <a:xfrm>
            <a:off x="7771733" y="3721608"/>
            <a:ext cx="3394942" cy="2143864"/>
          </a:xfrm>
          <a:prstGeom prst="rect">
            <a:avLst/>
          </a:prstGeom>
        </p:spPr>
      </p:pic>
      <p:grpSp>
        <p:nvGrpSpPr>
          <p:cNvPr id="8" name="Group 8"/>
          <p:cNvGrpSpPr/>
          <p:nvPr/>
        </p:nvGrpSpPr>
        <p:grpSpPr>
          <a:xfrm rot="0">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每秒事务数TPS</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30" name="TextBox 30"/>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每秒事务数TPS（Transactions Per Second）即客户端每秒发送并接受到对应响应的事务个数。</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TPS=脚本运行期间的事务总数/脚本运行时长，反应了系统在单位时间内处理事务的能力。</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425">
                <a:solidFill>
                  <a:srgbClr val="FFFDFD">
                    <a:alpha val="100000"/>
                  </a:srgbClr>
                </a:solidFill>
                <a:latin typeface="微软雅黑" panose="020B0503020204020204" charset="-122"/>
                <a:ea typeface="微软雅黑" panose="020B0503020204020204" charset="-122"/>
                <a:cs typeface="微软雅黑" panose="020B0503020204020204" charset="-122"/>
              </a:rPr>
              <a:t>这个值的高低，说明了系统处理事务能力的高低，服务器性能、代码处理能力、网络等因素都可对TPS产生影响。</a:t>
            </a:r>
            <a:endParaRPr lang="en-US" sz="1425">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commondata" val="eyJoZGlkIjoiMjgwM2UwMzc3NWU0MmUwNWFiM2FkMjlhYzA0OWM5YjIifQ=="/>
</p:tagLst>
</file>

<file path=ppt/theme/theme1.xml><?xml version="1.0" encoding="utf-8"?>
<a:theme xmlns:a="http://schemas.openxmlformats.org/drawingml/2006/main" name="Office Theme">
  <a:themeElements>
    <a:clrScheme name="Office">
      <a:dk1>
        <a:srgbClr val="000000"/>
      </a:dk1>
      <a:lt1>
        <a:srgbClr val="F4F7FF"/>
      </a:lt1>
      <a:dk2>
        <a:srgbClr val="0A0237"/>
      </a:dk2>
      <a:lt2>
        <a:srgbClr val="FFFFFF"/>
      </a:lt2>
      <a:accent1>
        <a:srgbClr val="0084FF"/>
      </a:accent1>
      <a:accent2>
        <a:srgbClr val="5196FF"/>
      </a:accent2>
      <a:accent3>
        <a:srgbClr val="4454DF"/>
      </a:accent3>
      <a:accent4>
        <a:srgbClr val="7FA9F1"/>
      </a:accent4>
      <a:accent5>
        <a:srgbClr val="ABDDFF"/>
      </a:accent5>
      <a:accent6>
        <a:srgbClr val="A2E5B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4649</Words>
  <Application>WPS 演示</Application>
  <PresentationFormat>On-screen Show (4:3)</PresentationFormat>
  <Paragraphs>328</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Arial</vt:lpstr>
      <vt:lpstr>宋体</vt:lpstr>
      <vt:lpstr>Wingdings</vt:lpstr>
      <vt:lpstr>微软雅黑</vt:lpstr>
      <vt:lpstr>Arial</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WPS_1672884681</cp:lastModifiedBy>
  <cp:revision>2</cp:revision>
  <dcterms:created xsi:type="dcterms:W3CDTF">2006-08-16T00:00:00Z</dcterms:created>
  <dcterms:modified xsi:type="dcterms:W3CDTF">2024-02-27T02:21:15Z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1EA33AC135FD42FBA36F6367FD0E6770_12</vt:lpwstr>
  </property>
  <property fmtid="{D5CDD505-2E9C-101B-9397-08002B2CF9AE}" pid="3" name="KSOProductBuildVer">
    <vt:lpwstr>2052-12.1.0.16250</vt:lpwstr>
  </property>
</Properties>
</file>