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9475" y="1934330"/>
            <a:ext cx="5943600" cy="194119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95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第八章 学习系统性能测试案例</a:t>
            </a:r>
            <a:endParaRPr lang="en-US" sz="495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3829" y="1414808"/>
            <a:ext cx="6734175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打开Action脚本编辑器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63829" y="2093647"/>
            <a:ext cx="67341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Generator的“Transactions”面板中，选择要编辑的Action脚本，然后右键单击并选择“Edit”。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9593" y="3949139"/>
            <a:ext cx="6524625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编辑Action脚本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89593" y="4645945"/>
            <a:ext cx="6810375" cy="13239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在Action脚本编辑器中，可以修改Action的名称、描述和功能。可以根据需要添加、删除或修改交互步骤。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884406" y="5955116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31494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514246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/>
        </p:nvCxnSpPr>
        <p:spPr>
          <a:xfrm>
            <a:off x="1585874" y="6029346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alphaModFix amt="100000"/>
          </a:blip>
          <a:srcRect l="24156" r="24156"/>
          <a:stretch>
            <a:fillRect/>
          </a:stretch>
        </p:blipFill>
        <p:spPr>
          <a:xfrm>
            <a:off x="7803289" y="1299241"/>
            <a:ext cx="3679824" cy="4906431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852680" y="3629459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799768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482520" y="362945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1554148" y="3703689"/>
            <a:ext cx="6181975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5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6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编辑Action脚本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03259" y="1394815"/>
            <a:ext cx="5242560" cy="219456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303259" y="3911005"/>
            <a:ext cx="5242560" cy="219456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15856" y="3911005"/>
            <a:ext cx="5242560" cy="219456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15856" y="1378942"/>
            <a:ext cx="5242560" cy="2194560"/>
          </a:xfrm>
          <a:prstGeom prst="roundRect">
            <a:avLst/>
          </a:prstGeom>
          <a:solidFill>
            <a:schemeClr val="accent2">
              <a:lumMod val="20000"/>
              <a:lumOff val="80000"/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6703007" y="412637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添加可选参数</a:t>
            </a:r>
            <a:endParaRPr lang="en-US" sz="1605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703007" y="470528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如果要为Action脚本添加可选参数，可以在“Parameters”文本框中添加一个空行，然后在新行中输入可选参数的名称和描述。</a:t>
            </a:r>
            <a:endParaRPr lang="en-US" sz="1350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98702" y="161018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打开参数替换对话框</a:t>
            </a:r>
            <a:endParaRPr lang="en-US" sz="1605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98702" y="218909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Generator的“Transactions”面板中，选择要编辑的Action脚本，然后右键单击并选择“Replace with Parameter”。</a:t>
            </a:r>
            <a:endParaRPr lang="en-US" sz="1350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686105" y="161018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创建新的参数</a:t>
            </a:r>
            <a:endParaRPr lang="en-US" sz="160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686105" y="218909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在“Replace with Parameter”对话框中，选择“Create New Parameter”以创建一个新的参数。</a:t>
            </a:r>
            <a:endParaRPr lang="en-US" sz="13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98702" y="4126373"/>
            <a:ext cx="4293172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输入参数的名称和描述</a:t>
            </a:r>
            <a:endParaRPr lang="en-US" sz="160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98702" y="4705286"/>
            <a:ext cx="4476867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在弹出的对话框中，输入参数的名称和描述，以便于识别和记忆。</a:t>
            </a:r>
            <a:endParaRPr lang="en-US" sz="13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Group 14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设置可变参数读取内容替换参数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94842" y="1967629"/>
            <a:ext cx="2842964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3457274" y="1967629"/>
            <a:ext cx="2842964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5819706" y="1973979"/>
            <a:ext cx="2840846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3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8184257" y="1967629"/>
            <a:ext cx="2840846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2263357" y="2221654"/>
            <a:ext cx="611778" cy="541920"/>
          </a:xfrm>
          <a:custGeom>
            <a:avLst/>
            <a:gdLst/>
            <a:ahLst/>
            <a:cxnLst/>
            <a:rect l="l" t="t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7" name="Freeform 7"/>
          <p:cNvSpPr/>
          <p:nvPr/>
        </p:nvSpPr>
        <p:spPr>
          <a:xfrm>
            <a:off x="4729517" y="2253406"/>
            <a:ext cx="514400" cy="556739"/>
          </a:xfrm>
          <a:custGeom>
            <a:avLst/>
            <a:gdLst/>
            <a:ahLst/>
            <a:cxnLst/>
            <a:rect l="l" t="t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6967053" y="2274575"/>
            <a:ext cx="535570" cy="535570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9297732" y="2329614"/>
            <a:ext cx="544036" cy="419141"/>
          </a:xfrm>
          <a:custGeom>
            <a:avLst/>
            <a:gdLst/>
            <a:ahLst/>
            <a:cxnLst/>
            <a:rect l="l" t="t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10" name="TextBox 10"/>
          <p:cNvSpPr txBox="1"/>
          <p:nvPr/>
        </p:nvSpPr>
        <p:spPr>
          <a:xfrm>
            <a:off x="1220369" y="3246735"/>
            <a:ext cx="2085975" cy="4476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录入可选参数</a:t>
            </a:r>
            <a:endParaRPr lang="en-US" sz="157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686529" y="3246735"/>
            <a:ext cx="2085975" cy="4476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575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选择参数文件</a:t>
            </a:r>
            <a:endParaRPr lang="en-US" sz="1575" b="1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098282" y="3246735"/>
            <a:ext cx="2085975" cy="4476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57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加载参数文件</a:t>
            </a:r>
            <a:endParaRPr lang="en-US" sz="1575" b="1">
              <a:solidFill>
                <a:schemeClr val="accent3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26763" y="3246735"/>
            <a:ext cx="2085975" cy="4476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575" b="1">
                <a:solidFill>
                  <a:schemeClr val="accent4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保存测试脚本</a:t>
            </a:r>
            <a:endParaRPr lang="en-US" sz="1575" b="1">
              <a:solidFill>
                <a:schemeClr val="accent4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Group 14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录入可选参数并加载文件保存脚本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220369" y="3694410"/>
            <a:ext cx="2085975" cy="184785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Generator的“Transactions”面板中，选择要编辑的Action脚本，然后右键单击并选择“Replace with Parameter”。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3686529" y="3694410"/>
            <a:ext cx="2085975" cy="184785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在“Replace with Parameter”对话框中，选择要录入的参数文件（例如.dat文件）。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6098282" y="3694410"/>
            <a:ext cx="2085975" cy="184785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在“Replace with Parameter”对话框中，点击“Browse”以选择参数文件，然后选择要加载的参数文件并点击“OK”。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8526763" y="3694410"/>
            <a:ext cx="2085975" cy="184785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完成上述步骤后，测试脚本将被保存并可以用于压力测试。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92974" y="2746815"/>
            <a:ext cx="3456116" cy="3055762"/>
          </a:xfrm>
          <a:prstGeom prst="roundRect">
            <a:avLst>
              <a:gd name="adj" fmla="val 12500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3" name="AutoShape 3"/>
          <p:cNvSpPr/>
          <p:nvPr/>
        </p:nvSpPr>
        <p:spPr>
          <a:xfrm>
            <a:off x="4367942" y="2746815"/>
            <a:ext cx="3456116" cy="3055762"/>
          </a:xfrm>
          <a:prstGeom prst="roundRect">
            <a:avLst>
              <a:gd name="adj" fmla="val 12500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4" name="AutoShape 4"/>
          <p:cNvSpPr/>
          <p:nvPr/>
        </p:nvSpPr>
        <p:spPr>
          <a:xfrm>
            <a:off x="8133696" y="2746815"/>
            <a:ext cx="3456116" cy="3055762"/>
          </a:xfrm>
          <a:prstGeom prst="roundRect">
            <a:avLst>
              <a:gd name="adj" fmla="val 12500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5" name="AutoShape 5"/>
          <p:cNvSpPr/>
          <p:nvPr/>
        </p:nvSpPr>
        <p:spPr>
          <a:xfrm rot="-2700000" flipH="1" flipV="1">
            <a:off x="5274866" y="1333321"/>
            <a:ext cx="1642268" cy="1642268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4583677" y="3404616"/>
            <a:ext cx="3024645" cy="32175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选择测试场景类型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613687" y="3923118"/>
            <a:ext cx="2964626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在“Create Controller Scenario”对话框中，选择“Manual”以创建一个手动测试场景。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5818204" y="5524781"/>
            <a:ext cx="555593" cy="81705"/>
          </a:xfrm>
          <a:prstGeom prst="roundRect">
            <a:avLst>
              <a:gd name="adj" fmla="val 1250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 rot="-2700000" flipH="1" flipV="1">
            <a:off x="1499898" y="1333321"/>
            <a:ext cx="1642268" cy="1642268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08710" y="3404616"/>
            <a:ext cx="3024645" cy="32175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创建控制场景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38719" y="3923118"/>
            <a:ext cx="2964626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Generator的“Transactions”面板中，选择“Create Controller Scenario…”。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2043236" y="5524781"/>
            <a:ext cx="555593" cy="81705"/>
          </a:xfrm>
          <a:prstGeom prst="roundRect">
            <a:avLst>
              <a:gd name="adj" fmla="val 1250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 rot="-2700000" flipH="1" flipV="1">
            <a:off x="9040620" y="1333321"/>
            <a:ext cx="1642268" cy="1642268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8349432" y="3404616"/>
            <a:ext cx="3024645" cy="321754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添加虚拟用户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379441" y="3923118"/>
            <a:ext cx="2964626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在“Controller Scenario”窗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9583957" y="5524781"/>
            <a:ext cx="555593" cy="81705"/>
          </a:xfrm>
          <a:prstGeom prst="roundRect">
            <a:avLst>
              <a:gd name="adj" fmla="val 12500"/>
            </a:avLst>
          </a:prstGeom>
          <a:solidFill>
            <a:schemeClr val="accent2">
              <a:alpha val="100000"/>
            </a:schemeClr>
          </a:solidFill>
        </p:spPr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667" r="16667"/>
          <a:stretch>
            <a:fillRect/>
          </a:stretch>
        </p:blipFill>
        <p:spPr>
          <a:xfrm>
            <a:off x="1583319" y="1416742"/>
            <a:ext cx="1475427" cy="1475427"/>
          </a:xfrm>
          <a:prstGeom prst="ellipse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3">
            <a:alphaModFix amt="100000"/>
          </a:blip>
          <a:srcRect l="24292" r="24292"/>
          <a:stretch>
            <a:fillRect/>
          </a:stretch>
        </p:blipFill>
        <p:spPr>
          <a:xfrm>
            <a:off x="5358287" y="1416742"/>
            <a:ext cx="1475427" cy="1475427"/>
          </a:xfrm>
          <a:prstGeom prst="ellipse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>
            <a:alphaModFix amt="100000"/>
          </a:blip>
          <a:srcRect l="15792" r="15792"/>
          <a:stretch>
            <a:fillRect/>
          </a:stretch>
        </p:blipFill>
        <p:spPr>
          <a:xfrm>
            <a:off x="9121095" y="1416742"/>
            <a:ext cx="1475427" cy="1475427"/>
          </a:xfrm>
          <a:prstGeom prst="ellipse">
            <a:avLst/>
          </a:prstGeom>
        </p:spPr>
      </p:pic>
      <p:grpSp>
        <p:nvGrpSpPr>
          <p:cNvPr id="20" name="Group 20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创建控制场景并设置虚拟用户数量和负载机地址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测试结果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935912" y="525146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74571" y="4851539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74571" y="534100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在测试过程中，获取共享笔记的接口表现稳定，没有出现明显的性能下降或错误情况。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935912" y="197508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074571" y="1538583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每秒通过请求数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074571" y="2003667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超过300个。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3" name="TextBox 13"/>
          <p:cNvSpPr txBox="1"/>
          <p:nvPr/>
        </p:nvSpPr>
        <p:spPr>
          <a:xfrm>
            <a:off x="4935912" y="3613274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074571" y="3188965"/>
            <a:ext cx="5683179" cy="7315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平均响应时间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074571" y="3666241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小于0.2秒。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获取共享笔记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4963" y="1569535"/>
            <a:ext cx="4219249" cy="4219249"/>
          </a:xfrm>
          <a:prstGeom prst="ellipse">
            <a:avLst/>
          </a:prstGeom>
        </p:spPr>
      </p:pic>
      <p:grpSp>
        <p:nvGrpSpPr>
          <p:cNvPr id="3" name="Group 3"/>
          <p:cNvGrpSpPr/>
          <p:nvPr/>
        </p:nvGrpSpPr>
        <p:grpSpPr>
          <a:xfrm rot="0">
            <a:off x="5163133" y="1294832"/>
            <a:ext cx="6264882" cy="1468186"/>
            <a:chOff x="5163133" y="1294832"/>
            <a:chExt cx="6264882" cy="1468186"/>
          </a:xfrm>
        </p:grpSpPr>
        <p:sp>
          <p:nvSpPr>
            <p:cNvPr id="4" name="AutoShape 4"/>
            <p:cNvSpPr/>
            <p:nvPr/>
          </p:nvSpPr>
          <p:spPr>
            <a:xfrm>
              <a:off x="5328795" y="1294832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5632910" y="1424361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每秒通过请求数</a:t>
              </a:r>
              <a:endPara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632910" y="1910708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介于100和300之间。</a:t>
              </a:r>
              <a:endPara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AutoShape 7"/>
            <p:cNvSpPr/>
            <p:nvPr/>
          </p:nvSpPr>
          <p:spPr>
            <a:xfrm>
              <a:off x="5163133" y="1294832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 rot="0">
            <a:off x="5163133" y="2945066"/>
            <a:ext cx="6264882" cy="1468186"/>
            <a:chOff x="5163133" y="2945066"/>
            <a:chExt cx="6264882" cy="1468186"/>
          </a:xfrm>
        </p:grpSpPr>
        <p:sp>
          <p:nvSpPr>
            <p:cNvPr id="9" name="AutoShape 9"/>
            <p:cNvSpPr/>
            <p:nvPr/>
          </p:nvSpPr>
          <p:spPr>
            <a:xfrm>
              <a:off x="5328795" y="2945066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5632910" y="3074595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平均响应时间</a:t>
              </a:r>
              <a:endPara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5632910" y="3560941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小于1秒。</a:t>
              </a:r>
              <a:endPara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AutoShape 12"/>
            <p:cNvSpPr/>
            <p:nvPr/>
          </p:nvSpPr>
          <p:spPr>
            <a:xfrm>
              <a:off x="5163133" y="2945066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3" name="Group 13"/>
          <p:cNvGrpSpPr/>
          <p:nvPr/>
        </p:nvGrpSpPr>
        <p:grpSpPr>
          <a:xfrm rot="0">
            <a:off x="5163133" y="4595300"/>
            <a:ext cx="6264882" cy="1468186"/>
            <a:chOff x="5163133" y="4595300"/>
            <a:chExt cx="6264882" cy="1468186"/>
          </a:xfrm>
        </p:grpSpPr>
        <p:sp>
          <p:nvSpPr>
            <p:cNvPr id="14" name="AutoShape 14"/>
            <p:cNvSpPr/>
            <p:nvPr/>
          </p:nvSpPr>
          <p:spPr>
            <a:xfrm>
              <a:off x="5328795" y="4595300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5632910" y="4724828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稳定性</a:t>
              </a:r>
              <a:endPara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632910" y="5211175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加入的小组接口在测试过程中表现良好，但可能会受到网络连接或其他因素的影响，导致性能波动。</a:t>
              </a:r>
              <a:endPara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AutoShape 17"/>
            <p:cNvSpPr/>
            <p:nvPr/>
          </p:nvSpPr>
          <p:spPr>
            <a:xfrm>
              <a:off x="5163133" y="4595300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8" name="Group 18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加入的小组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150141" y="2021983"/>
            <a:ext cx="3939528" cy="3939528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454963" y="2034175"/>
            <a:ext cx="5826389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低于100个。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4963" y="1575832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每秒通过请求数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4963" y="3530045"/>
            <a:ext cx="5826389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高于1秒。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4963" y="3071702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平均响应时间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4963" y="5118981"/>
            <a:ext cx="6018344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小组成员接口在测试过程中表现不佳，可能存在性能问题和错误情况。需要进一步优化和调试。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54963" y="4660638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 l="13417" r="13417"/>
          <a:stretch>
            <a:fillRect/>
          </a:stretch>
        </p:blipFill>
        <p:spPr>
          <a:xfrm>
            <a:off x="7676035" y="2524948"/>
            <a:ext cx="2887741" cy="2887741"/>
          </a:xfrm>
          <a:prstGeom prst="ellipse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8663168" y="1482987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6921648" y="4618441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0386775" y="4618441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8906663" y="1691796"/>
            <a:ext cx="426486" cy="4264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Freeform 14"/>
          <p:cNvSpPr/>
          <p:nvPr/>
        </p:nvSpPr>
        <p:spPr>
          <a:xfrm>
            <a:off x="10639092" y="4837698"/>
            <a:ext cx="426194" cy="42619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5" name="Freeform 15"/>
          <p:cNvSpPr/>
          <p:nvPr/>
        </p:nvSpPr>
        <p:spPr>
          <a:xfrm>
            <a:off x="7137949" y="4833774"/>
            <a:ext cx="482811" cy="48281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6" name="Group 1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小组成员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6232" b="26232"/>
          <a:stretch>
            <a:fillRect/>
          </a:stretch>
        </p:blipFill>
        <p:spPr>
          <a:xfrm>
            <a:off x="0" y="1477241"/>
            <a:ext cx="12193201" cy="4371348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7868425" y="4586931"/>
            <a:ext cx="4324775" cy="126165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865027" y="4586931"/>
            <a:ext cx="1003399" cy="1261658"/>
          </a:xfrm>
          <a:prstGeom prst="rect">
            <a:avLst/>
          </a:prstGeom>
          <a:solidFill>
            <a:schemeClr val="accent1">
              <a:lumMod val="50000"/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5" name="TextBox 5"/>
          <p:cNvSpPr txBox="1"/>
          <p:nvPr/>
        </p:nvSpPr>
        <p:spPr>
          <a:xfrm>
            <a:off x="7992463" y="4527198"/>
            <a:ext cx="4076700" cy="139065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rm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</a:t>
            </a:r>
            <a:endParaRPr lang="en-US" sz="13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350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获取话题详情接口在测试过程中表现稳定，但可能会受到网络连接或其他因素的影响，导致性能波动。</a:t>
            </a:r>
            <a:endParaRPr lang="en-US" sz="1350">
              <a:solidFill>
                <a:srgbClr val="FFFE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Group 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获取话题详情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8" name="Freeform 28"/>
          <p:cNvSpPr/>
          <p:nvPr/>
        </p:nvSpPr>
        <p:spPr>
          <a:xfrm>
            <a:off x="7084983" y="4936017"/>
            <a:ext cx="563486" cy="5634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362" y="147228"/>
                </a:moveTo>
                <a:lnTo>
                  <a:pt x="304800" y="75419"/>
                </a:lnTo>
                <a:lnTo>
                  <a:pt x="304800" y="38100"/>
                </a:lnTo>
                <a:lnTo>
                  <a:pt x="0" y="38100"/>
                </a:lnTo>
                <a:lnTo>
                  <a:pt x="0" y="75305"/>
                </a:lnTo>
                <a:close/>
                <a:moveTo>
                  <a:pt x="152438" y="189347"/>
                </a:moveTo>
                <a:lnTo>
                  <a:pt x="0" y="117348"/>
                </a:lnTo>
                <a:lnTo>
                  <a:pt x="0" y="266700"/>
                </a:lnTo>
                <a:lnTo>
                  <a:pt x="304800" y="266700"/>
                </a:lnTo>
                <a:lnTo>
                  <a:pt x="304800" y="11757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454963" y="93878"/>
            <a:ext cx="10650654" cy="914400"/>
            <a:chOff x="454963" y="93878"/>
            <a:chExt cx="10650654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10775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获取小组详情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970539" y="2375347"/>
            <a:ext cx="3888341" cy="316264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获取小组详情接口在测试过程中表现良好，但可能会受到网络连接或其他因素的影响，导致性能波动。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AutoShape 25"/>
          <p:cNvSpPr/>
          <p:nvPr/>
        </p:nvSpPr>
        <p:spPr>
          <a:xfrm>
            <a:off x="8869284" y="1724456"/>
            <a:ext cx="1112806" cy="1111282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grpSp>
        <p:nvGrpSpPr>
          <p:cNvPr id="26" name="Group 26"/>
          <p:cNvGrpSpPr/>
          <p:nvPr/>
        </p:nvGrpSpPr>
        <p:grpSpPr>
          <a:xfrm rot="0">
            <a:off x="9246951" y="2006396"/>
            <a:ext cx="355759" cy="488728"/>
            <a:chOff x="9246951" y="2006396"/>
            <a:chExt cx="355759" cy="488728"/>
          </a:xfrm>
        </p:grpSpPr>
        <p:sp>
          <p:nvSpPr>
            <p:cNvPr id="27" name="AutoShape 27"/>
            <p:cNvSpPr/>
            <p:nvPr/>
          </p:nvSpPr>
          <p:spPr>
            <a:xfrm>
              <a:off x="9249427" y="2006396"/>
              <a:ext cx="350996" cy="488728"/>
            </a:xfrm>
            <a:prstGeom prst="rect">
              <a:avLst/>
            </a:prstGeom>
            <a:noFill/>
          </p:spPr>
        </p:sp>
        <p:sp>
          <p:nvSpPr>
            <p:cNvPr id="28" name="Freeform 28"/>
            <p:cNvSpPr/>
            <p:nvPr/>
          </p:nvSpPr>
          <p:spPr>
            <a:xfrm>
              <a:off x="9246951" y="2006396"/>
              <a:ext cx="355759" cy="488728"/>
            </a:xfrm>
            <a:custGeom>
              <a:avLst/>
              <a:gdLst/>
              <a:ahLst/>
              <a:cxnLst/>
              <a:rect l="l" t="t" r="r" b="b"/>
              <a:pathLst>
                <a:path w="122" h="168">
                  <a:moveTo>
                    <a:pt x="0" y="21"/>
                  </a:moveTo>
                  <a:cubicBezTo>
                    <a:pt x="53" y="21"/>
                    <a:pt x="61" y="0"/>
                    <a:pt x="61" y="0"/>
                  </a:cubicBezTo>
                  <a:cubicBezTo>
                    <a:pt x="61" y="0"/>
                    <a:pt x="69" y="21"/>
                    <a:pt x="122" y="21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2" y="141"/>
                    <a:pt x="61" y="168"/>
                    <a:pt x="61" y="168"/>
                  </a:cubicBezTo>
                  <a:cubicBezTo>
                    <a:pt x="61" y="168"/>
                    <a:pt x="0" y="141"/>
                    <a:pt x="0" y="10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29" name="AutoShape 29"/>
          <p:cNvSpPr/>
          <p:nvPr/>
        </p:nvSpPr>
        <p:spPr>
          <a:xfrm>
            <a:off x="7154784" y="2168988"/>
            <a:ext cx="754094" cy="754094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0" name="AutoShape 30"/>
          <p:cNvSpPr/>
          <p:nvPr/>
        </p:nvSpPr>
        <p:spPr>
          <a:xfrm>
            <a:off x="8974059" y="4475657"/>
            <a:ext cx="942975" cy="939832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31" name="Freeform 31"/>
          <p:cNvSpPr/>
          <p:nvPr/>
        </p:nvSpPr>
        <p:spPr>
          <a:xfrm>
            <a:off x="9253761" y="4762883"/>
            <a:ext cx="381952" cy="365379"/>
          </a:xfrm>
          <a:custGeom>
            <a:avLst/>
            <a:gdLst/>
            <a:ahLst/>
            <a:cxnLst/>
            <a:rect l="l" t="t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2" name="AutoShape 32"/>
          <p:cNvSpPr/>
          <p:nvPr/>
        </p:nvSpPr>
        <p:spPr>
          <a:xfrm>
            <a:off x="7705615" y="2719818"/>
            <a:ext cx="1655731" cy="165573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3" name="Freeform 33"/>
          <p:cNvSpPr/>
          <p:nvPr/>
        </p:nvSpPr>
        <p:spPr>
          <a:xfrm>
            <a:off x="8050039" y="3166160"/>
            <a:ext cx="965549" cy="862584"/>
          </a:xfrm>
          <a:custGeom>
            <a:avLst/>
            <a:gdLst/>
            <a:ahLst/>
            <a:cxnLst/>
            <a:rect l="l" t="t" r="r" b="b"/>
            <a:pathLst>
              <a:path w="200" h="178">
                <a:moveTo>
                  <a:pt x="200" y="62"/>
                </a:moveTo>
                <a:cubicBezTo>
                  <a:pt x="200" y="49"/>
                  <a:pt x="189" y="39"/>
                  <a:pt x="176" y="39"/>
                </a:cubicBezTo>
                <a:cubicBezTo>
                  <a:pt x="174" y="39"/>
                  <a:pt x="172" y="39"/>
                  <a:pt x="171" y="39"/>
                </a:cubicBezTo>
                <a:cubicBezTo>
                  <a:pt x="171" y="39"/>
                  <a:pt x="171" y="38"/>
                  <a:pt x="171" y="38"/>
                </a:cubicBezTo>
                <a:cubicBezTo>
                  <a:pt x="171" y="18"/>
                  <a:pt x="155" y="3"/>
                  <a:pt x="135" y="3"/>
                </a:cubicBezTo>
                <a:cubicBezTo>
                  <a:pt x="123" y="3"/>
                  <a:pt x="113" y="8"/>
                  <a:pt x="106" y="16"/>
                </a:cubicBezTo>
                <a:cubicBezTo>
                  <a:pt x="98" y="6"/>
                  <a:pt x="85" y="0"/>
                  <a:pt x="70" y="0"/>
                </a:cubicBezTo>
                <a:cubicBezTo>
                  <a:pt x="45" y="0"/>
                  <a:pt x="24" y="20"/>
                  <a:pt x="24" y="45"/>
                </a:cubicBezTo>
                <a:cubicBezTo>
                  <a:pt x="24" y="50"/>
                  <a:pt x="25" y="55"/>
                  <a:pt x="26" y="59"/>
                </a:cubicBezTo>
                <a:cubicBezTo>
                  <a:pt x="11" y="62"/>
                  <a:pt x="0" y="74"/>
                  <a:pt x="0" y="89"/>
                </a:cubicBezTo>
                <a:cubicBezTo>
                  <a:pt x="0" y="106"/>
                  <a:pt x="14" y="119"/>
                  <a:pt x="31" y="119"/>
                </a:cubicBezTo>
                <a:cubicBezTo>
                  <a:pt x="36" y="119"/>
                  <a:pt x="39" y="119"/>
                  <a:pt x="43" y="117"/>
                </a:cubicBezTo>
                <a:cubicBezTo>
                  <a:pt x="44" y="126"/>
                  <a:pt x="51" y="133"/>
                  <a:pt x="60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2" y="138"/>
                  <a:pt x="67" y="143"/>
                  <a:pt x="73" y="143"/>
                </a:cubicBezTo>
                <a:cubicBezTo>
                  <a:pt x="79" y="143"/>
                  <a:pt x="84" y="137"/>
                  <a:pt x="84" y="131"/>
                </a:cubicBezTo>
                <a:cubicBezTo>
                  <a:pt x="84" y="127"/>
                  <a:pt x="81" y="123"/>
                  <a:pt x="77" y="122"/>
                </a:cubicBezTo>
                <a:cubicBezTo>
                  <a:pt x="78" y="120"/>
                  <a:pt x="78" y="118"/>
                  <a:pt x="78" y="116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81" y="116"/>
                  <a:pt x="84" y="117"/>
                  <a:pt x="88" y="117"/>
                </a:cubicBezTo>
                <a:cubicBezTo>
                  <a:pt x="89" y="117"/>
                  <a:pt x="90" y="117"/>
                  <a:pt x="92" y="117"/>
                </a:cubicBezTo>
                <a:cubicBezTo>
                  <a:pt x="92" y="122"/>
                  <a:pt x="94" y="127"/>
                  <a:pt x="97" y="131"/>
                </a:cubicBezTo>
                <a:cubicBezTo>
                  <a:pt x="92" y="132"/>
                  <a:pt x="88" y="136"/>
                  <a:pt x="89" y="141"/>
                </a:cubicBezTo>
                <a:cubicBezTo>
                  <a:pt x="89" y="146"/>
                  <a:pt x="93" y="151"/>
                  <a:pt x="99" y="151"/>
                </a:cubicBezTo>
                <a:cubicBezTo>
                  <a:pt x="105" y="150"/>
                  <a:pt x="109" y="146"/>
                  <a:pt x="109" y="140"/>
                </a:cubicBezTo>
                <a:cubicBezTo>
                  <a:pt x="109" y="140"/>
                  <a:pt x="109" y="139"/>
                  <a:pt x="109" y="139"/>
                </a:cubicBezTo>
                <a:cubicBezTo>
                  <a:pt x="111" y="140"/>
                  <a:pt x="114" y="140"/>
                  <a:pt x="117" y="140"/>
                </a:cubicBezTo>
                <a:cubicBezTo>
                  <a:pt x="131" y="140"/>
                  <a:pt x="142" y="129"/>
                  <a:pt x="142" y="116"/>
                </a:cubicBezTo>
                <a:cubicBezTo>
                  <a:pt x="145" y="117"/>
                  <a:pt x="148" y="117"/>
                  <a:pt x="152" y="117"/>
                </a:cubicBezTo>
                <a:cubicBezTo>
                  <a:pt x="166" y="117"/>
                  <a:pt x="177" y="106"/>
                  <a:pt x="177" y="93"/>
                </a:cubicBezTo>
                <a:cubicBezTo>
                  <a:pt x="177" y="90"/>
                  <a:pt x="176" y="87"/>
                  <a:pt x="175" y="84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89" y="84"/>
                  <a:pt x="200" y="74"/>
                  <a:pt x="200" y="62"/>
                </a:cubicBezTo>
                <a:close/>
                <a:moveTo>
                  <a:pt x="117" y="147"/>
                </a:moveTo>
                <a:cubicBezTo>
                  <a:pt x="119" y="147"/>
                  <a:pt x="120" y="146"/>
                  <a:pt x="120" y="145"/>
                </a:cubicBezTo>
                <a:cubicBezTo>
                  <a:pt x="120" y="144"/>
                  <a:pt x="118" y="142"/>
                  <a:pt x="117" y="143"/>
                </a:cubicBezTo>
                <a:cubicBezTo>
                  <a:pt x="116" y="143"/>
                  <a:pt x="114" y="144"/>
                  <a:pt x="114" y="145"/>
                </a:cubicBezTo>
                <a:cubicBezTo>
                  <a:pt x="115" y="146"/>
                  <a:pt x="116" y="148"/>
                  <a:pt x="117" y="147"/>
                </a:cubicBezTo>
                <a:close/>
                <a:moveTo>
                  <a:pt x="116" y="168"/>
                </a:moveTo>
                <a:cubicBezTo>
                  <a:pt x="113" y="168"/>
                  <a:pt x="111" y="170"/>
                  <a:pt x="111" y="173"/>
                </a:cubicBezTo>
                <a:cubicBezTo>
                  <a:pt x="111" y="176"/>
                  <a:pt x="114" y="178"/>
                  <a:pt x="117" y="178"/>
                </a:cubicBezTo>
                <a:cubicBezTo>
                  <a:pt x="120" y="178"/>
                  <a:pt x="122" y="175"/>
                  <a:pt x="122" y="173"/>
                </a:cubicBezTo>
                <a:cubicBezTo>
                  <a:pt x="122" y="170"/>
                  <a:pt x="119" y="167"/>
                  <a:pt x="116" y="168"/>
                </a:cubicBezTo>
                <a:close/>
                <a:moveTo>
                  <a:pt x="116" y="155"/>
                </a:moveTo>
                <a:cubicBezTo>
                  <a:pt x="116" y="152"/>
                  <a:pt x="114" y="150"/>
                  <a:pt x="111" y="150"/>
                </a:cubicBezTo>
                <a:cubicBezTo>
                  <a:pt x="108" y="150"/>
                  <a:pt x="106" y="152"/>
                  <a:pt x="106" y="155"/>
                </a:cubicBezTo>
                <a:cubicBezTo>
                  <a:pt x="106" y="158"/>
                  <a:pt x="108" y="161"/>
                  <a:pt x="111" y="160"/>
                </a:cubicBezTo>
                <a:cubicBezTo>
                  <a:pt x="114" y="160"/>
                  <a:pt x="117" y="158"/>
                  <a:pt x="116" y="155"/>
                </a:cubicBezTo>
                <a:close/>
                <a:moveTo>
                  <a:pt x="97" y="156"/>
                </a:moveTo>
                <a:cubicBezTo>
                  <a:pt x="92" y="156"/>
                  <a:pt x="89" y="159"/>
                  <a:pt x="89" y="164"/>
                </a:cubicBezTo>
                <a:cubicBezTo>
                  <a:pt x="89" y="168"/>
                  <a:pt x="93" y="172"/>
                  <a:pt x="98" y="172"/>
                </a:cubicBezTo>
                <a:cubicBezTo>
                  <a:pt x="102" y="172"/>
                  <a:pt x="106" y="168"/>
                  <a:pt x="106" y="163"/>
                </a:cubicBezTo>
                <a:cubicBezTo>
                  <a:pt x="106" y="159"/>
                  <a:pt x="102" y="155"/>
                  <a:pt x="97" y="156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sp>
        <p:nvSpPr>
          <p:cNvPr id="34" name="AutoShape 34"/>
          <p:cNvSpPr/>
          <p:nvPr/>
        </p:nvSpPr>
        <p:spPr>
          <a:xfrm>
            <a:off x="9888459" y="3223119"/>
            <a:ext cx="996982" cy="996982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35" name="AutoShape 35"/>
          <p:cNvSpPr/>
          <p:nvPr/>
        </p:nvSpPr>
        <p:spPr>
          <a:xfrm>
            <a:off x="6438790" y="3427907"/>
            <a:ext cx="941356" cy="939832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grpSp>
        <p:nvGrpSpPr>
          <p:cNvPr id="36" name="Group 36"/>
          <p:cNvGrpSpPr/>
          <p:nvPr/>
        </p:nvGrpSpPr>
        <p:grpSpPr>
          <a:xfrm rot="0">
            <a:off x="6726064" y="3627837"/>
            <a:ext cx="376047" cy="403289"/>
            <a:chOff x="6726064" y="3627837"/>
            <a:chExt cx="376047" cy="403289"/>
          </a:xfrm>
        </p:grpSpPr>
        <p:sp>
          <p:nvSpPr>
            <p:cNvPr id="37" name="AutoShape 37"/>
            <p:cNvSpPr/>
            <p:nvPr/>
          </p:nvSpPr>
          <p:spPr>
            <a:xfrm>
              <a:off x="6728064" y="3627837"/>
              <a:ext cx="374047" cy="403289"/>
            </a:xfrm>
            <a:prstGeom prst="rect">
              <a:avLst/>
            </a:prstGeom>
            <a:noFill/>
          </p:spPr>
        </p:sp>
        <p:sp>
          <p:nvSpPr>
            <p:cNvPr id="38" name="Freeform 38"/>
            <p:cNvSpPr/>
            <p:nvPr/>
          </p:nvSpPr>
          <p:spPr>
            <a:xfrm>
              <a:off x="6855318" y="3629837"/>
              <a:ext cx="246793" cy="278987"/>
            </a:xfrm>
            <a:custGeom>
              <a:avLst/>
              <a:gdLst/>
              <a:ahLst/>
              <a:cxnLst/>
              <a:rect l="l" t="t" r="r" b="b"/>
              <a:pathLst>
                <a:path w="105" h="118">
                  <a:moveTo>
                    <a:pt x="32" y="118"/>
                  </a:moveTo>
                  <a:cubicBezTo>
                    <a:pt x="21" y="118"/>
                    <a:pt x="10" y="113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3" y="90"/>
                    <a:pt x="27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6" y="91"/>
                    <a:pt x="40" y="90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3"/>
                    <a:pt x="79" y="48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0"/>
                    <a:pt x="77" y="36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69" y="28"/>
                    <a:pt x="65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7" y="27"/>
                    <a:pt x="53" y="28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2" y="49"/>
                    <a:pt x="23" y="49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3" y="39"/>
                    <a:pt x="13" y="30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9" y="4"/>
                    <a:pt x="5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2" y="0"/>
                    <a:pt x="83" y="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101" y="22"/>
                    <a:pt x="105" y="33"/>
                    <a:pt x="105" y="44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5" y="55"/>
                    <a:pt x="101" y="66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54" y="114"/>
                    <a:pt x="4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  <p:sp>
          <p:nvSpPr>
            <p:cNvPr id="39" name="Freeform 39"/>
            <p:cNvSpPr/>
            <p:nvPr/>
          </p:nvSpPr>
          <p:spPr>
            <a:xfrm>
              <a:off x="6726064" y="3753090"/>
              <a:ext cx="246793" cy="278035"/>
            </a:xfrm>
            <a:custGeom>
              <a:avLst/>
              <a:gdLst/>
              <a:ahLst/>
              <a:cxnLst/>
              <a:rect l="l" t="t" r="r" b="b"/>
              <a:pathLst>
                <a:path w="105" h="118">
                  <a:moveTo>
                    <a:pt x="44" y="118"/>
                  </a:moveTo>
                  <a:cubicBezTo>
                    <a:pt x="33" y="118"/>
                    <a:pt x="22" y="114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4" y="96"/>
                    <a:pt x="0" y="85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3"/>
                    <a:pt x="4" y="52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1" y="5"/>
                    <a:pt x="62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2" y="0"/>
                    <a:pt x="91" y="3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100" y="9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2" y="28"/>
                    <a:pt x="78" y="27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9" y="27"/>
                    <a:pt x="65" y="28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8" y="65"/>
                    <a:pt x="26" y="70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8"/>
                    <a:pt x="28" y="82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6" y="90"/>
                    <a:pt x="40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8" y="91"/>
                    <a:pt x="52" y="90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4" y="68"/>
                    <a:pt x="82" y="68"/>
                    <a:pt x="87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93" y="79"/>
                    <a:pt x="93" y="87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66" y="114"/>
                    <a:pt x="55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40" name="AutoShape 40"/>
          <p:cNvSpPr/>
          <p:nvPr/>
        </p:nvSpPr>
        <p:spPr>
          <a:xfrm>
            <a:off x="7334997" y="4608940"/>
            <a:ext cx="1147763" cy="1147763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grpSp>
        <p:nvGrpSpPr>
          <p:cNvPr id="41" name="Group 41"/>
          <p:cNvGrpSpPr/>
          <p:nvPr/>
        </p:nvGrpSpPr>
        <p:grpSpPr>
          <a:xfrm rot="0">
            <a:off x="7679450" y="4875395"/>
            <a:ext cx="458857" cy="474497"/>
            <a:chOff x="7679450" y="4875395"/>
            <a:chExt cx="458857" cy="474497"/>
          </a:xfrm>
        </p:grpSpPr>
        <p:sp>
          <p:nvSpPr>
            <p:cNvPr id="42" name="AutoShape 42"/>
            <p:cNvSpPr/>
            <p:nvPr/>
          </p:nvSpPr>
          <p:spPr>
            <a:xfrm>
              <a:off x="7805622" y="4875395"/>
              <a:ext cx="206512" cy="224827"/>
            </a:xfrm>
            <a:prstGeom prst="ellipse">
              <a:avLst/>
            </a:prstGeom>
            <a:solidFill>
              <a:srgbClr val="FFFEFE">
                <a:alpha val="100000"/>
              </a:srgbClr>
            </a:solidFill>
          </p:spPr>
        </p:sp>
        <p:sp>
          <p:nvSpPr>
            <p:cNvPr id="43" name="Freeform 43"/>
            <p:cNvSpPr/>
            <p:nvPr/>
          </p:nvSpPr>
          <p:spPr>
            <a:xfrm>
              <a:off x="7679450" y="5135348"/>
              <a:ext cx="458857" cy="214544"/>
            </a:xfrm>
            <a:custGeom>
              <a:avLst/>
              <a:gdLst/>
              <a:ahLst/>
              <a:cxnLst/>
              <a:rect l="l" t="t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44" name="Freeform 44"/>
          <p:cNvSpPr/>
          <p:nvPr/>
        </p:nvSpPr>
        <p:spPr>
          <a:xfrm>
            <a:off x="10218660" y="3455593"/>
            <a:ext cx="412781" cy="412781"/>
          </a:xfrm>
          <a:custGeom>
            <a:avLst/>
            <a:gdLst/>
            <a:ahLst/>
            <a:cxnLst/>
            <a:rect l="l" t="t" r="r" b="b"/>
            <a:pathLst>
              <a:path w="20512" h="2160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solidFill>
            <a:srgbClr val="FFFEFE">
              <a:alpha val="100000"/>
            </a:srgbClr>
          </a:solidFill>
        </p:spPr>
      </p:sp>
      <p:grpSp>
        <p:nvGrpSpPr>
          <p:cNvPr id="45" name="Group 45"/>
          <p:cNvGrpSpPr/>
          <p:nvPr/>
        </p:nvGrpSpPr>
        <p:grpSpPr>
          <a:xfrm rot="0">
            <a:off x="7380145" y="2375347"/>
            <a:ext cx="272942" cy="241109"/>
            <a:chOff x="7380145" y="2375347"/>
            <a:chExt cx="272942" cy="241109"/>
          </a:xfrm>
        </p:grpSpPr>
        <p:sp>
          <p:nvSpPr>
            <p:cNvPr id="46" name="Freeform 46"/>
            <p:cNvSpPr/>
            <p:nvPr/>
          </p:nvSpPr>
          <p:spPr>
            <a:xfrm>
              <a:off x="7399265" y="2485735"/>
              <a:ext cx="233260" cy="130721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  <p:sp>
          <p:nvSpPr>
            <p:cNvPr id="47" name="Freeform 47"/>
            <p:cNvSpPr/>
            <p:nvPr/>
          </p:nvSpPr>
          <p:spPr>
            <a:xfrm>
              <a:off x="7380145" y="2375347"/>
              <a:ext cx="272942" cy="161597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EFE">
                <a:alpha val="100000"/>
              </a:srgbClr>
            </a:solidFill>
          </p:spPr>
        </p:sp>
      </p:grpSp>
      <p:sp>
        <p:nvSpPr>
          <p:cNvPr id="48" name="AutoShape 48"/>
          <p:cNvSpPr/>
          <p:nvPr/>
        </p:nvSpPr>
        <p:spPr>
          <a:xfrm>
            <a:off x="1066267" y="2006396"/>
            <a:ext cx="1203412" cy="16168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878292" y="580302"/>
            <a:ext cx="4792980" cy="490419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学习系统性能测试案例概述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测试过程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 algn="l">
              <a:lnSpc>
                <a:spcPct val="14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测试结果</a:t>
            </a:r>
            <a:endParaRPr lang="en-US" sz="2400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297146" y="2519470"/>
            <a:ext cx="2792730" cy="13011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72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en-US" sz="72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35283" y="3598652"/>
            <a:ext cx="2116455" cy="5010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  <a:endParaRPr 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t="47" b="47"/>
          <a:stretch>
            <a:fillRect/>
          </a:stretch>
        </p:blipFill>
        <p:spPr>
          <a:xfrm>
            <a:off x="6822813" y="3719013"/>
            <a:ext cx="2701660" cy="2699124"/>
          </a:xfrm>
          <a:prstGeom prst="diamond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t="47" b="47"/>
          <a:stretch>
            <a:fillRect/>
          </a:stretch>
        </p:blipFill>
        <p:spPr>
          <a:xfrm>
            <a:off x="7719270" y="1064801"/>
            <a:ext cx="3836142" cy="3832540"/>
          </a:xfrm>
          <a:prstGeom prst="diamond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218874" y="1875949"/>
            <a:ext cx="5367290" cy="39014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获取用户信息接口在测试过程中表现不佳，存在性能问题和错误情况，需要进一步优化和调试。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Group 5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6" name="AutoShape 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获取用户信息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29209" y="1988153"/>
            <a:ext cx="5258132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稳定性问题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获取最新笔记接口在测试过程中表现不佳，存在性能问题和错误情况，需要进一步优化和调试。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6412992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8227931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0042870" y="4129306"/>
            <a:ext cx="755904" cy="755904"/>
          </a:xfrm>
          <a:prstGeom prst="roundRect">
            <a:avLst>
              <a:gd name="adj" fmla="val 16667"/>
            </a:avLst>
          </a:prstGeom>
          <a:solidFill>
            <a:schemeClr val="accent2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6137995" y="3770320"/>
            <a:ext cx="4941824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Freeform 7"/>
          <p:cNvSpPr/>
          <p:nvPr/>
        </p:nvSpPr>
        <p:spPr>
          <a:xfrm>
            <a:off x="6586408" y="4298640"/>
            <a:ext cx="410870" cy="410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8424733" y="4355911"/>
            <a:ext cx="345034" cy="34503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10222567" y="4333387"/>
            <a:ext cx="371856" cy="35966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 t="12637" b="12637"/>
          <a:stretch>
            <a:fillRect/>
          </a:stretch>
        </p:blipFill>
        <p:spPr>
          <a:xfrm>
            <a:off x="763829" y="2145985"/>
            <a:ext cx="4887637" cy="2739225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获取最新笔记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5478399" y="2887218"/>
            <a:ext cx="1702023" cy="1219010"/>
            <a:chOff x="5478399" y="2887218"/>
            <a:chExt cx="1702023" cy="1219010"/>
          </a:xfrm>
        </p:grpSpPr>
        <p:sp>
          <p:nvSpPr>
            <p:cNvPr id="3" name="AutoShape 3"/>
            <p:cNvSpPr/>
            <p:nvPr/>
          </p:nvSpPr>
          <p:spPr>
            <a:xfrm rot="5400000">
              <a:off x="5766340" y="2887218"/>
              <a:ext cx="1414082" cy="121901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5400000">
              <a:off x="5478399" y="2887313"/>
              <a:ext cx="1414082" cy="1218914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00000"/>
              </a:schemeClr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11392" b="11392"/>
          <a:stretch>
            <a:fillRect/>
          </a:stretch>
        </p:blipFill>
        <p:spPr>
          <a:xfrm>
            <a:off x="527651" y="1604433"/>
            <a:ext cx="4895849" cy="3780367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获取笔记回复列表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7556184" y="1604433"/>
            <a:ext cx="3462792" cy="378036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稳定性问题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获取笔记回复列表接口在测试过程中表现不佳，存在性能问题和错误情况，需要进一步优化和调试。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917240" y="1561136"/>
            <a:ext cx="4493087" cy="4493087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966008" y="923459"/>
            <a:ext cx="4439879" cy="4439879"/>
          </a:xfrm>
          <a:prstGeom prst="parallelogram">
            <a:avLst/>
          </a:prstGeom>
          <a:solidFill>
            <a:schemeClr val="accent2">
              <a:alpha val="5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667" r="16667"/>
          <a:stretch>
            <a:fillRect/>
          </a:stretch>
        </p:blipFill>
        <p:spPr>
          <a:xfrm>
            <a:off x="6733794" y="1049945"/>
            <a:ext cx="4857393" cy="4857392"/>
          </a:xfrm>
          <a:prstGeom prst="parallelogram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218874" y="1875949"/>
            <a:ext cx="5514920" cy="39014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稳定性问题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接口在测试过程中表现不佳，可能存在性能问题和错误情况。需要进一步优化和调试。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Group 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获取话题回复列表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869054" y="1575979"/>
            <a:ext cx="3706043" cy="3706043"/>
          </a:xfrm>
          <a:prstGeom prst="diamond">
            <a:avLst/>
          </a:prstGeom>
          <a:solidFill>
            <a:schemeClr val="accent2">
              <a:alpha val="5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35333" y="1274090"/>
            <a:ext cx="4309819" cy="4309819"/>
          </a:xfrm>
          <a:prstGeom prst="diamond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765057" y="1844815"/>
            <a:ext cx="5367290" cy="39014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稳定性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获取笔记打赏人接口在测试过程中表现稳定，但可能会受到网络连接或其他因素的影响，导致性能波动。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98000"/>
          </a:blip>
          <a:srcRect l="17167" r="17167"/>
          <a:stretch>
            <a:fillRect/>
          </a:stretch>
        </p:blipFill>
        <p:spPr>
          <a:xfrm>
            <a:off x="610550" y="1000304"/>
            <a:ext cx="4857392" cy="4857392"/>
          </a:xfrm>
          <a:prstGeom prst="diamond">
            <a:avLst/>
          </a:prstGeom>
        </p:spPr>
      </p:pic>
      <p:grpSp>
        <p:nvGrpSpPr>
          <p:cNvPr id="6" name="Group 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获取笔记打赏人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8426" y="3429000"/>
            <a:ext cx="6324600" cy="112395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72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感谢您的观看</a:t>
            </a:r>
            <a:endParaRPr lang="en-US" sz="72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70463" y="2261105"/>
            <a:ext cx="4200525" cy="10382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学习系统性能测试案例概述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90089" y="1514981"/>
            <a:ext cx="932011" cy="9320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990089" y="4677159"/>
            <a:ext cx="2409825" cy="10477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测试学习系统的性能和质量，评估系统的并发能力和稳定性，为系统优化提供数据支持。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90089" y="3829496"/>
            <a:ext cx="2409825" cy="44767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测试目的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5" name="Connector 5"/>
          <p:cNvCxnSpPr/>
          <p:nvPr/>
        </p:nvCxnSpPr>
        <p:spPr>
          <a:xfrm>
            <a:off x="1095003" y="4507169"/>
            <a:ext cx="2676821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>
            <a:off x="3569918" y="4041523"/>
            <a:ext cx="207264" cy="0"/>
          </a:xfrm>
          <a:prstGeom prst="line">
            <a:avLst/>
          </a:prstGeom>
          <a:ln w="38100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Freeform 7"/>
          <p:cNvSpPr/>
          <p:nvPr/>
        </p:nvSpPr>
        <p:spPr>
          <a:xfrm>
            <a:off x="3687773" y="3947812"/>
            <a:ext cx="151723" cy="1874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762000" y="0"/>
                </a:lnTo>
                <a:lnTo>
                  <a:pt x="1905000" y="952500"/>
                </a:lnTo>
                <a:lnTo>
                  <a:pt x="762000" y="1905000"/>
                </a:lnTo>
                <a:lnTo>
                  <a:pt x="0" y="1905000"/>
                </a:lnTo>
                <a:lnTo>
                  <a:pt x="1143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>
            <a:solidFill>
              <a:schemeClr val="accent1">
                <a:alpha val="100000"/>
              </a:schemeClr>
            </a:solidFill>
          </a:ln>
        </p:spPr>
      </p:sp>
      <p:sp>
        <p:nvSpPr>
          <p:cNvPr id="8" name="AutoShape 8"/>
          <p:cNvSpPr/>
          <p:nvPr/>
        </p:nvSpPr>
        <p:spPr>
          <a:xfrm>
            <a:off x="4671297" y="1454147"/>
            <a:ext cx="932011" cy="932011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39938" y="1393187"/>
            <a:ext cx="2231507" cy="2231507"/>
          </a:xfrm>
          <a:prstGeom prst="ellipse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4671297" y="3829496"/>
            <a:ext cx="2409825" cy="44767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测试场景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Connector 11"/>
          <p:cNvCxnSpPr/>
          <p:nvPr/>
        </p:nvCxnSpPr>
        <p:spPr>
          <a:xfrm>
            <a:off x="4776211" y="4446335"/>
            <a:ext cx="2676821" cy="0"/>
          </a:xfrm>
          <a:prstGeom prst="line">
            <a:avLst/>
          </a:prstGeom>
          <a:ln w="9525">
            <a:solidFill>
              <a:schemeClr val="accent2">
                <a:lumMod val="75000"/>
              </a:schemeClr>
            </a:solidFill>
            <a:prstDash val="solid"/>
            <a:headEnd type="none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cxnSp>
        <p:nvCxnSpPr>
          <p:cNvPr id="12" name="Connector 12"/>
          <p:cNvCxnSpPr/>
          <p:nvPr/>
        </p:nvCxnSpPr>
        <p:spPr>
          <a:xfrm>
            <a:off x="7251125" y="4041523"/>
            <a:ext cx="207264" cy="0"/>
          </a:xfrm>
          <a:prstGeom prst="line">
            <a:avLst/>
          </a:prstGeom>
          <a:ln w="38100">
            <a:solidFill>
              <a:schemeClr val="accent2"/>
            </a:solidFill>
            <a:prstDash val="solid"/>
            <a:headEnd type="none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13" name="Freeform 13"/>
          <p:cNvSpPr/>
          <p:nvPr/>
        </p:nvSpPr>
        <p:spPr>
          <a:xfrm>
            <a:off x="7368981" y="3947812"/>
            <a:ext cx="151723" cy="1874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762000" y="0"/>
                </a:lnTo>
                <a:lnTo>
                  <a:pt x="1905000" y="952500"/>
                </a:lnTo>
                <a:lnTo>
                  <a:pt x="762000" y="1905000"/>
                </a:lnTo>
                <a:lnTo>
                  <a:pt x="0" y="1905000"/>
                </a:lnTo>
                <a:lnTo>
                  <a:pt x="1143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>
            <a:solidFill>
              <a:schemeClr val="accent1">
                <a:alpha val="100000"/>
              </a:schemeClr>
            </a:solidFill>
          </a:ln>
        </p:spPr>
      </p:sp>
      <p:sp>
        <p:nvSpPr>
          <p:cNvPr id="14" name="AutoShape 14"/>
          <p:cNvSpPr/>
          <p:nvPr/>
        </p:nvSpPr>
        <p:spPr>
          <a:xfrm>
            <a:off x="8373015" y="1454147"/>
            <a:ext cx="932011" cy="9320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 l="10042" r="10042"/>
          <a:stretch>
            <a:fillRect/>
          </a:stretch>
        </p:blipFill>
        <p:spPr>
          <a:xfrm>
            <a:off x="8741656" y="1393187"/>
            <a:ext cx="2231507" cy="2231507"/>
          </a:xfrm>
          <a:prstGeom prst="ellipse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8373015" y="3829496"/>
            <a:ext cx="2409825" cy="447675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测试指标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7" name="Connector 17"/>
          <p:cNvCxnSpPr/>
          <p:nvPr/>
        </p:nvCxnSpPr>
        <p:spPr>
          <a:xfrm>
            <a:off x="8477928" y="4446335"/>
            <a:ext cx="2676821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Connector 18"/>
          <p:cNvCxnSpPr/>
          <p:nvPr/>
        </p:nvCxnSpPr>
        <p:spPr>
          <a:xfrm>
            <a:off x="10952843" y="4041523"/>
            <a:ext cx="207264" cy="0"/>
          </a:xfrm>
          <a:prstGeom prst="line">
            <a:avLst/>
          </a:prstGeom>
          <a:ln w="38100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Freeform 19"/>
          <p:cNvSpPr/>
          <p:nvPr/>
        </p:nvSpPr>
        <p:spPr>
          <a:xfrm>
            <a:off x="11070699" y="3947812"/>
            <a:ext cx="151723" cy="1874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762000" y="0"/>
                </a:lnTo>
                <a:lnTo>
                  <a:pt x="1905000" y="952500"/>
                </a:lnTo>
                <a:lnTo>
                  <a:pt x="762000" y="1905000"/>
                </a:lnTo>
                <a:lnTo>
                  <a:pt x="0" y="1905000"/>
                </a:lnTo>
                <a:lnTo>
                  <a:pt x="1143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>
            <a:solidFill>
              <a:schemeClr val="accent1">
                <a:alpha val="100000"/>
              </a:schemeClr>
            </a:solidFill>
          </a:ln>
        </p:spPr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rcRect l="23625" r="23625"/>
          <a:stretch>
            <a:fillRect/>
          </a:stretch>
        </p:blipFill>
        <p:spPr>
          <a:xfrm>
            <a:off x="1358558" y="1454147"/>
            <a:ext cx="2231507" cy="2231507"/>
          </a:xfrm>
          <a:prstGeom prst="ellipse">
            <a:avLst/>
          </a:prstGeom>
        </p:spPr>
      </p:pic>
      <p:sp>
        <p:nvSpPr>
          <p:cNvPr id="21" name="TextBox 21"/>
          <p:cNvSpPr txBox="1"/>
          <p:nvPr/>
        </p:nvSpPr>
        <p:spPr>
          <a:xfrm>
            <a:off x="4671297" y="4677159"/>
            <a:ext cx="2409825" cy="10477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模拟多个用户同时访问学习系统，对系统的各个功能模块进行压力测试，检测系统的瓶颈和可靠性。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373015" y="4677159"/>
            <a:ext cx="2409825" cy="10477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每秒通过请求数、平均响应时间、吞吐量、错误率等性能指标。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392065" y="1604894"/>
            <a:ext cx="581025" cy="4572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0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690347" y="1604894"/>
            <a:ext cx="578298" cy="437007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0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980564" y="1604894"/>
            <a:ext cx="581025" cy="4572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spAutoFit/>
          </a:bodyPr>
          <a:lstStyle/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0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6" name="Group 26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7" name="AutoShape 2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测试目的和场景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81837" y="1604867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294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4376738" y="3721608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771733" y="1604867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2520" b="2520"/>
          <a:stretch>
            <a:fillRect/>
          </a:stretch>
        </p:blipFill>
        <p:spPr>
          <a:xfrm>
            <a:off x="981837" y="3694465"/>
            <a:ext cx="3394942" cy="214386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t="7901" b="7901"/>
          <a:stretch>
            <a:fillRect/>
          </a:stretch>
        </p:blipFill>
        <p:spPr>
          <a:xfrm>
            <a:off x="4376812" y="1577730"/>
            <a:ext cx="3394942" cy="214386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t="6993" b="6993"/>
          <a:stretch>
            <a:fillRect/>
          </a:stretch>
        </p:blipFill>
        <p:spPr>
          <a:xfrm>
            <a:off x="7771733" y="3721608"/>
            <a:ext cx="3394942" cy="2143864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测试内容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981837" y="1604867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压力测试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090562" y="2039620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通过模拟多个用户同时访问学习系统，对系统的各个功能模块进行压力测试，检测系统的瓶颈和可靠性。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376833" y="3748751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性能测试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4485558" y="4183504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评估学习系统的性能和质量，检测系统的并发能力和稳定性。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7771733" y="1604867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负载测试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7880459" y="2039620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模拟大量用户同时访问学习系统，检测系统的负载能力和性能瓶颈，为系统优化提供数据支持。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5248" y="1093216"/>
            <a:ext cx="7405389" cy="1138956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8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8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97301" y="2213122"/>
            <a:ext cx="5863918" cy="2148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测试过程</a:t>
            </a:r>
            <a:endParaRPr lang="en-US" sz="5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3079" y="2001700"/>
            <a:ext cx="9603903" cy="34442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打开Virtual User Generator软件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在计算机上找到Virtual User Generator软件，并双击打开它。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创建一个新的虚拟用户生成器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Generator的“File”菜单中，选择“New”以创建一个新的虚拟用户生成器。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输入虚拟用户生成器的名称和描述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在弹出的对话框中，输入虚拟用户生成器的名称和描述，以便于识别和记忆。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启动虚拟用户生成器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完成上述步骤后，虚拟用户生成器将被启动，并开始等待测试脚本的导入。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启动Virtual User Generator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3079" y="2001700"/>
            <a:ext cx="9603903" cy="34442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2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选择Web Http/HTML测试方式</a:t>
            </a:r>
            <a:endParaRPr lang="en-US" sz="12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Generator的“New Virtual User”对话框中，选择“Web Http/HTML”测试方式。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2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输入虚拟用户的名称和描述</a:t>
            </a:r>
            <a:endParaRPr lang="en-US" sz="12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在弹出的对话框中，输入虚拟用户的名称和描述，以便于识别和记忆。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2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选择测试目标</a:t>
            </a:r>
            <a:endParaRPr lang="en-US" sz="12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在“Target”下拉菜单中，选择要进行压力测试的目标系统或应用程序。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2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定义测试场景</a:t>
            </a:r>
            <a:endParaRPr lang="en-US" sz="12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6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Generator的“Transactions”面板中，可以定义多个测试场景。每个测试场景都代表了应用程序的不同操作或功能。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选择Web Http/HTML测试方式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574882" y="1165346"/>
            <a:ext cx="5016408" cy="5733525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70000"/>
          </a:blip>
          <a:srcRect l="22938" r="22938"/>
          <a:stretch>
            <a:fillRect/>
          </a:stretch>
        </p:blipFill>
        <p:spPr>
          <a:xfrm>
            <a:off x="161995" y="1165346"/>
            <a:ext cx="4300144" cy="5733525"/>
          </a:xfrm>
          <a:prstGeom prst="parallelogram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272221" y="1165346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开始录制脚本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3908867" y="1360418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4351619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3633815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3810637" y="1233134"/>
            <a:ext cx="799698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72221" y="1692114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在Virtual User Generator的“Transactions”面板中，选择“Start Recording”以开始录制脚本。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832636" y="2904135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按照应用程序的交互过程进行录制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3469283" y="3099207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3912035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3194231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3249042" y="2971923"/>
            <a:ext cx="1102577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832636" y="3430903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Virtual User Generator将自动记录应用程序的交互过程，包括用户界面的点击、输入、提交等操作。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431562" y="4642924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添加自定义Action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3068208" y="4837996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510960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9" name="AutoShape 19"/>
          <p:cNvSpPr/>
          <p:nvPr/>
        </p:nvSpPr>
        <p:spPr>
          <a:xfrm>
            <a:off x="2793156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0" name="TextBox 20"/>
          <p:cNvSpPr txBox="1"/>
          <p:nvPr/>
        </p:nvSpPr>
        <p:spPr>
          <a:xfrm>
            <a:off x="2878500" y="4710712"/>
            <a:ext cx="1115711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431562" y="5169692"/>
            <a:ext cx="6124237" cy="13411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如果需要添加自定义Action，可以在“Transactions”面板中的“Action”下拉菜单中选择“New Action”，然后在新窗口中添加自定义Action。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Group 22"/>
          <p:cNvGrpSpPr/>
          <p:nvPr/>
        </p:nvGrpSpPr>
        <p:grpSpPr>
          <a:xfrm rot="0"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开始录制脚本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gwM2UwMzc3NWU0MmUwNWFiM2FkMjlhYzA0OWM5YjI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4F7FF"/>
      </a:lt1>
      <a:dk2>
        <a:srgbClr val="0A0237"/>
      </a:dk2>
      <a:lt2>
        <a:srgbClr val="FFFFFF"/>
      </a:lt2>
      <a:accent1>
        <a:srgbClr val="0084FF"/>
      </a:accent1>
      <a:accent2>
        <a:srgbClr val="5196FF"/>
      </a:accent2>
      <a:accent3>
        <a:srgbClr val="4454DF"/>
      </a:accent3>
      <a:accent4>
        <a:srgbClr val="7FA9F1"/>
      </a:accent4>
      <a:accent5>
        <a:srgbClr val="ABDDFF"/>
      </a:accent5>
      <a:accent6>
        <a:srgbClr val="A2E5B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2661</Words>
  <Application>WPS 演示</Application>
  <PresentationFormat>On-screen Show (4:3)</PresentationFormat>
  <Paragraphs>247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WPS_1672884681</cp:lastModifiedBy>
  <cp:revision>2</cp:revision>
  <dcterms:created xsi:type="dcterms:W3CDTF">2006-08-16T00:00:00Z</dcterms:created>
  <dcterms:modified xsi:type="dcterms:W3CDTF">2024-02-27T02:45:54Z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061AC838D11848D08E5FEDB93BBED499_12</vt:lpwstr>
  </property>
  <property fmtid="{D5CDD505-2E9C-101B-9397-08002B2CF9AE}" pid="3" name="KSOProductBuildVer">
    <vt:lpwstr>2052-12.1.0.16250</vt:lpwstr>
  </property>
</Properties>
</file>