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9475" y="1934330"/>
            <a:ext cx="5943600" cy="194119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95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第六章 为负载准备测试脚本</a:t>
            </a:r>
            <a:endParaRPr lang="en-US" sz="495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创建新事务并调整起始点或结束点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7092557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在树视图中找到要创建事务的位置，并右键单击该位置，选择“插入事务”或“新建事务”。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显示一个向导，引导完成插入事务步骤，按照向导指示，在脚本中指定一个名称，并插入开始标记和结束标记。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在开始标记和结束标记之间编写要执行的一系列步骤，包括添加输入数据、执行操作或进行测试。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Group 12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指定事务名称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输入find_confirm_flight并按回车键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8" name="AutoShape 28"/>
          <p:cNvSpPr/>
          <p:nvPr/>
        </p:nvSpPr>
        <p:spPr>
          <a:xfrm>
            <a:off x="5784437" y="1687163"/>
            <a:ext cx="4496144" cy="56581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9" name="TextBox 29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0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5784437" y="2262505"/>
            <a:ext cx="4496144" cy="82053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在向导中查找并输入文本“find_confirm_flight”。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AutoShape 31"/>
          <p:cNvSpPr/>
          <p:nvPr/>
        </p:nvSpPr>
        <p:spPr>
          <a:xfrm>
            <a:off x="5784437" y="3120755"/>
            <a:ext cx="4496144" cy="565817"/>
          </a:xfrm>
          <a:prstGeom prst="rect">
            <a:avLst/>
          </a:pr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32" name="TextBox 32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0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5784437" y="3715147"/>
            <a:ext cx="4496144" cy="82053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根据向导指示，为文本指定样式和位置。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AutoShape 34"/>
          <p:cNvSpPr/>
          <p:nvPr/>
        </p:nvSpPr>
        <p:spPr>
          <a:xfrm>
            <a:off x="5784437" y="4609991"/>
            <a:ext cx="4496144" cy="56581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5" name="TextBox 35"/>
          <p:cNvSpPr txBox="1"/>
          <p:nvPr/>
        </p:nvSpPr>
        <p:spPr>
          <a:xfrm>
            <a:off x="5784437" y="5204382"/>
            <a:ext cx="4496144" cy="82053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确认输入，创建新事务“find_confirm_flight”。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0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79498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072323" y="1774071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004127" y="2472562"/>
            <a:ext cx="2762250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在树视图中，找到刚刚创建的新事务“find_confirm_flight”。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046100" y="4806368"/>
            <a:ext cx="2657475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右键单击该事务，并选择“重命名”或“更改名称”选项。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499110" y="4817651"/>
            <a:ext cx="2762250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在弹出的对话框中，输入新的名称，并按下“确定”按钮保存更改。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072323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6244501" y="4282317"/>
            <a:ext cx="280981" cy="2809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6249635" y="1942726"/>
            <a:ext cx="246922" cy="2469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Freeform 10"/>
          <p:cNvSpPr/>
          <p:nvPr/>
        </p:nvSpPr>
        <p:spPr>
          <a:xfrm>
            <a:off x="9758054" y="4300887"/>
            <a:ext cx="243840" cy="2438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770541" y="1481576"/>
            <a:ext cx="2313273" cy="2313273"/>
          </a:xfrm>
          <a:prstGeom prst="round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l="4032" r="4032"/>
          <a:stretch>
            <a:fillRect/>
          </a:stretch>
        </p:blipFill>
        <p:spPr>
          <a:xfrm>
            <a:off x="454963" y="1481576"/>
            <a:ext cx="4240298" cy="4612191"/>
          </a:xfrm>
          <a:prstGeom prst="roundRect">
            <a:avLst/>
          </a:prstGeom>
        </p:spPr>
      </p:pic>
      <p:grpSp>
        <p:nvGrpSpPr>
          <p:cNvPr id="13" name="Group 13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创建完事务后，可重命名事务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模拟多个用户，检查预订是否正常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1622012" y="1989677"/>
            <a:ext cx="1109091" cy="1054132"/>
            <a:chOff x="1622012" y="1989677"/>
            <a:chExt cx="1109091" cy="1054132"/>
          </a:xfrm>
        </p:grpSpPr>
        <p:sp>
          <p:nvSpPr>
            <p:cNvPr id="3" name="AutoShape 3"/>
            <p:cNvSpPr/>
            <p:nvPr/>
          </p:nvSpPr>
          <p:spPr>
            <a:xfrm>
              <a:off x="1622012" y="1989677"/>
              <a:ext cx="1109091" cy="1054132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  <a:ln w="25400">
              <a:solidFill>
                <a:srgbClr val="FFFFFF">
                  <a:alpha val="100000"/>
                </a:srgbClr>
              </a:solidFill>
            </a:ln>
          </p:spPr>
        </p:sp>
        <p:sp>
          <p:nvSpPr>
            <p:cNvPr id="4" name="Freeform 4"/>
            <p:cNvSpPr/>
            <p:nvPr/>
          </p:nvSpPr>
          <p:spPr>
            <a:xfrm>
              <a:off x="1881759" y="2250567"/>
              <a:ext cx="646938" cy="646748"/>
            </a:xfrm>
            <a:custGeom>
              <a:avLst/>
              <a:gdLst/>
              <a:ahLst/>
              <a:cxnLst/>
              <a:rect l="l" t="t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>
              <a:solidFill>
                <a:srgbClr val="FFFFFF">
                  <a:alpha val="100000"/>
                </a:srgbClr>
              </a:solidFill>
            </a:ln>
          </p:spPr>
        </p:sp>
      </p:grpSp>
      <p:grpSp>
        <p:nvGrpSpPr>
          <p:cNvPr id="5" name="Group 5"/>
          <p:cNvGrpSpPr/>
          <p:nvPr/>
        </p:nvGrpSpPr>
        <p:grpSpPr>
          <a:xfrm rot="0">
            <a:off x="8537162" y="3598354"/>
            <a:ext cx="1109091" cy="1054132"/>
            <a:chOff x="8537162" y="3598354"/>
            <a:chExt cx="1109091" cy="1054132"/>
          </a:xfrm>
        </p:grpSpPr>
        <p:sp>
          <p:nvSpPr>
            <p:cNvPr id="6" name="AutoShape 6"/>
            <p:cNvSpPr/>
            <p:nvPr/>
          </p:nvSpPr>
          <p:spPr>
            <a:xfrm>
              <a:off x="8537162" y="3598354"/>
              <a:ext cx="1109091" cy="1054132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  <a:ln w="25400">
              <a:solidFill>
                <a:srgbClr val="FFFFFF">
                  <a:alpha val="100000"/>
                </a:srgbClr>
              </a:solidFill>
            </a:ln>
          </p:spPr>
        </p:sp>
        <p:sp>
          <p:nvSpPr>
            <p:cNvPr id="7" name="Freeform 7"/>
            <p:cNvSpPr/>
            <p:nvPr/>
          </p:nvSpPr>
          <p:spPr>
            <a:xfrm>
              <a:off x="8916448" y="3874675"/>
              <a:ext cx="350425" cy="644557"/>
            </a:xfrm>
            <a:custGeom>
              <a:avLst/>
              <a:gdLst/>
              <a:ahLst/>
              <a:cxnLst/>
              <a:rect l="l" t="t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 rot="0">
            <a:off x="6232112" y="2046827"/>
            <a:ext cx="1109091" cy="1056227"/>
            <a:chOff x="6232112" y="2046827"/>
            <a:chExt cx="1109091" cy="1056227"/>
          </a:xfrm>
        </p:grpSpPr>
        <p:sp>
          <p:nvSpPr>
            <p:cNvPr id="9" name="AutoShape 9"/>
            <p:cNvSpPr/>
            <p:nvPr/>
          </p:nvSpPr>
          <p:spPr>
            <a:xfrm>
              <a:off x="6232112" y="2046827"/>
              <a:ext cx="1109091" cy="1056227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  <a:ln w="25400">
              <a:solidFill>
                <a:srgbClr val="FFFFFF">
                  <a:alpha val="100000"/>
                </a:srgbClr>
              </a:solidFill>
            </a:ln>
          </p:spPr>
        </p:sp>
        <p:sp>
          <p:nvSpPr>
            <p:cNvPr id="10" name="Freeform 10"/>
            <p:cNvSpPr/>
            <p:nvPr/>
          </p:nvSpPr>
          <p:spPr>
            <a:xfrm>
              <a:off x="6527768" y="2381536"/>
              <a:ext cx="546354" cy="546164"/>
            </a:xfrm>
            <a:custGeom>
              <a:avLst/>
              <a:gdLst/>
              <a:ahLst/>
              <a:cxnLst/>
              <a:rect l="l" t="t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0">
            <a:off x="3924871" y="3598354"/>
            <a:ext cx="1109091" cy="1054132"/>
            <a:chOff x="3924871" y="3598354"/>
            <a:chExt cx="1109091" cy="1054132"/>
          </a:xfrm>
        </p:grpSpPr>
        <p:sp>
          <p:nvSpPr>
            <p:cNvPr id="12" name="AutoShape 12"/>
            <p:cNvSpPr/>
            <p:nvPr/>
          </p:nvSpPr>
          <p:spPr>
            <a:xfrm>
              <a:off x="3924871" y="3598354"/>
              <a:ext cx="1109091" cy="1054132"/>
            </a:xfrm>
            <a:prstGeom prst="pentagon">
              <a:avLst/>
            </a:prstGeom>
            <a:solidFill>
              <a:schemeClr val="accent1">
                <a:alpha val="100000"/>
              </a:schemeClr>
            </a:solidFill>
            <a:ln w="25400">
              <a:solidFill>
                <a:srgbClr val="FFFFFF">
                  <a:alpha val="100000"/>
                </a:srgbClr>
              </a:solidFill>
            </a:ln>
          </p:spPr>
        </p:sp>
        <p:sp>
          <p:nvSpPr>
            <p:cNvPr id="13" name="Freeform 13"/>
            <p:cNvSpPr/>
            <p:nvPr/>
          </p:nvSpPr>
          <p:spPr>
            <a:xfrm>
              <a:off x="4154710" y="3974592"/>
              <a:ext cx="649605" cy="444722"/>
            </a:xfrm>
            <a:custGeom>
              <a:avLst/>
              <a:gdLst/>
              <a:ahLst/>
              <a:cxnLst/>
              <a:rect l="l" t="t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cxnSp>
        <p:nvCxnSpPr>
          <p:cNvPr id="14" name="Connector 14"/>
          <p:cNvCxnSpPr/>
          <p:nvPr/>
        </p:nvCxnSpPr>
        <p:spPr>
          <a:xfrm>
            <a:off x="2517318" y="3043767"/>
            <a:ext cx="1407583" cy="956733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Connector 15"/>
          <p:cNvCxnSpPr/>
          <p:nvPr/>
        </p:nvCxnSpPr>
        <p:spPr>
          <a:xfrm flipH="1">
            <a:off x="5034034" y="3103033"/>
            <a:ext cx="1409700" cy="89746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Connector 16"/>
          <p:cNvCxnSpPr/>
          <p:nvPr/>
        </p:nvCxnSpPr>
        <p:spPr>
          <a:xfrm flipH="1" flipV="1">
            <a:off x="7129534" y="3103033"/>
            <a:ext cx="1407584" cy="89746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AutoShape 17"/>
          <p:cNvSpPr/>
          <p:nvPr/>
        </p:nvSpPr>
        <p:spPr>
          <a:xfrm>
            <a:off x="6623651" y="-565151"/>
            <a:ext cx="309880" cy="460375"/>
          </a:xfrm>
          <a:prstGeom prst="rect">
            <a:avLst/>
          </a:prstGeom>
          <a:noFill/>
        </p:spPr>
      </p:sp>
      <p:sp>
        <p:nvSpPr>
          <p:cNvPr id="18" name="AutoShape 18"/>
          <p:cNvSpPr/>
          <p:nvPr/>
        </p:nvSpPr>
        <p:spPr>
          <a:xfrm>
            <a:off x="7193034" y="-342900"/>
            <a:ext cx="309880" cy="460375"/>
          </a:xfrm>
          <a:prstGeom prst="rect">
            <a:avLst/>
          </a:prstGeom>
          <a:noFill/>
        </p:spPr>
      </p:sp>
      <p:grpSp>
        <p:nvGrpSpPr>
          <p:cNvPr id="19" name="Group 19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参数化脚本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4154710" y="4728342"/>
            <a:ext cx="2553340" cy="126949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选择“Aisle”旁边的 ABC 图标，并创建名为“seat”的参数。</a:t>
            </a:r>
            <a:endParaRPr lang="en-US" sz="12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8799789" y="4728342"/>
            <a:ext cx="2553340" cy="126949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完成参数化脚本的创建，Vugen会从参数文件中取值模拟真实环境。</a:t>
            </a:r>
            <a:endParaRPr lang="en-US" sz="12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3202747" y="1746786"/>
            <a:ext cx="2553340" cy="126949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打开“提交数据步骤属性”对话框并找到“seatPref”。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7815038" y="1615818"/>
            <a:ext cx="2553340" cy="126949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为“seat”参数添加属性，如“Window”和“None”。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41061" y="1169291"/>
            <a:ext cx="2281112" cy="2281112"/>
          </a:xfrm>
          <a:prstGeom prst="ellipse">
            <a:avLst/>
          </a:prstGeom>
          <a:solidFill>
            <a:schemeClr val="accent2">
              <a:lumMod val="75000"/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6177468" y="1976779"/>
            <a:ext cx="608297" cy="60829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4569827" y="2585076"/>
            <a:ext cx="1911789" cy="1911789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156399" y="3235877"/>
            <a:ext cx="738646" cy="6101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5905908" y="3792072"/>
            <a:ext cx="1520741" cy="152074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6301722" y="4207073"/>
            <a:ext cx="729113" cy="69073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AutoShape 8"/>
          <p:cNvSpPr/>
          <p:nvPr/>
        </p:nvSpPr>
        <p:spPr>
          <a:xfrm>
            <a:off x="5227005" y="4767462"/>
            <a:ext cx="1336080" cy="1336080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5633397" y="5196504"/>
            <a:ext cx="523295" cy="4779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5750" y="171450"/>
                </a:moveTo>
                <a:lnTo>
                  <a:pt x="266700" y="171450"/>
                </a:lnTo>
                <a:lnTo>
                  <a:pt x="266700" y="133350"/>
                </a:lnTo>
                <a:cubicBezTo>
                  <a:pt x="266700" y="70247"/>
                  <a:pt x="215503" y="19050"/>
                  <a:pt x="152400" y="19050"/>
                </a:cubicBezTo>
                <a:cubicBezTo>
                  <a:pt x="89297" y="19050"/>
                  <a:pt x="38100" y="70247"/>
                  <a:pt x="38100" y="133350"/>
                </a:cubicBezTo>
                <a:lnTo>
                  <a:pt x="38100" y="171450"/>
                </a:lnTo>
                <a:lnTo>
                  <a:pt x="19050" y="171450"/>
                </a:lnTo>
                <a:cubicBezTo>
                  <a:pt x="8525" y="171450"/>
                  <a:pt x="0" y="179975"/>
                  <a:pt x="0" y="190500"/>
                </a:cubicBezTo>
                <a:lnTo>
                  <a:pt x="0" y="266700"/>
                </a:lnTo>
                <a:cubicBezTo>
                  <a:pt x="0" y="277225"/>
                  <a:pt x="8525" y="285750"/>
                  <a:pt x="19050" y="285750"/>
                </a:cubicBezTo>
                <a:lnTo>
                  <a:pt x="76200" y="285750"/>
                </a:lnTo>
                <a:lnTo>
                  <a:pt x="76200" y="133350"/>
                </a:lnTo>
                <a:cubicBezTo>
                  <a:pt x="76200" y="91307"/>
                  <a:pt x="110357" y="57150"/>
                  <a:pt x="152400" y="57150"/>
                </a:cubicBezTo>
                <a:cubicBezTo>
                  <a:pt x="194443" y="57150"/>
                  <a:pt x="228600" y="91307"/>
                  <a:pt x="228600" y="133350"/>
                </a:cubicBezTo>
                <a:lnTo>
                  <a:pt x="228600" y="285750"/>
                </a:lnTo>
                <a:lnTo>
                  <a:pt x="285750" y="285750"/>
                </a:lnTo>
                <a:cubicBezTo>
                  <a:pt x="296275" y="285750"/>
                  <a:pt x="304800" y="277225"/>
                  <a:pt x="304800" y="266700"/>
                </a:cubicBezTo>
                <a:lnTo>
                  <a:pt x="304800" y="190500"/>
                </a:lnTo>
                <a:cubicBezTo>
                  <a:pt x="304800" y="179975"/>
                  <a:pt x="296275" y="171450"/>
                  <a:pt x="285750" y="1714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TextBox 10"/>
          <p:cNvSpPr txBox="1"/>
          <p:nvPr/>
        </p:nvSpPr>
        <p:spPr>
          <a:xfrm>
            <a:off x="7879079" y="1866934"/>
            <a:ext cx="390525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打开参数文件，找到“seatPref”这一行，并选择“Aisle”旁边的 ABC 图标。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622173" y="4109530"/>
            <a:ext cx="4029075" cy="8858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点击“保存”按钮，完成参数属性的修改。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53186" y="4992590"/>
            <a:ext cx="434340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成功将录制的值 Aisle 替换为一个参数，并在参数文件中指定了不同的示例值来模拟真实的旅行社环境。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54963" y="3098058"/>
            <a:ext cx="392430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在“参数属性”对话框中，选择“示例值”，然后输入“Window”和“None”。</a:t>
            </a:r>
            <a:endParaRPr lang="en-US" sz="14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Group 1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从参数文件中取值模拟真实环境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735871" y="4184207"/>
            <a:ext cx="2692926" cy="1017715"/>
          </a:xfrm>
          <a:prstGeom prst="rect">
            <a:avLst/>
          </a:prstGeom>
          <a:noFill/>
        </p:spPr>
      </p:sp>
      <p:sp>
        <p:nvSpPr>
          <p:cNvPr id="3" name="Freeform 3"/>
          <p:cNvSpPr/>
          <p:nvPr/>
        </p:nvSpPr>
        <p:spPr>
          <a:xfrm flipH="1">
            <a:off x="4749975" y="1385888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6096005" y="2522220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3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flipH="1">
            <a:off x="4749975" y="3648265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6096005" y="4778693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3">
              <a:alpha val="100000"/>
            </a:schemeClr>
          </a:solidFill>
        </p:spPr>
      </p:sp>
      <p:grpSp>
        <p:nvGrpSpPr>
          <p:cNvPr id="7" name="Group 7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8" name="AutoShape 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模拟多个用户，选择座位首选项不同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354979" y="1014104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用户角色多样性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63704" y="1448856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选择多个用户角色，每个角色有不同的座位首选偏好，如靠近过道或靠窗。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354979" y="3648265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设置座位偏好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463704" y="4083018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1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根据用户角色，在脚本中设置相应的座位首选项，如“aisle_seats.vws”代表喜欢靠近过道的用户，“window_seats.vws”代表喜欢靠窗的用户，“none_seats.vws”则表示不关心座位的用户。</a:t>
            </a:r>
            <a:endParaRPr lang="en-US" sz="112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7442035" y="1993420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创建模拟脚本</a:t>
            </a:r>
            <a:endParaRPr lang="en-US" sz="1725" b="1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550760" y="2428173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为每个用户创建一个模拟脚本，并在其中指定不同的座位首选项。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7496398" y="4406909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观察预订情况</a:t>
            </a:r>
            <a:endParaRPr lang="en-US" sz="1725" b="1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7605123" y="4841661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运行模拟脚本并观察用户的预订情况，判断是否符合预期，如靠近过道的座位预订应正常，靠窗的座位预订可能会遇到问题。</a:t>
            </a:r>
            <a:endParaRPr lang="en-US" sz="12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9194" b="19194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66496" y="3766754"/>
            <a:ext cx="3974251" cy="2472718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63624" y="1824409"/>
            <a:ext cx="2936423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通过运行模拟脚本观察每个用户的预订情况。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01724" y="4315960"/>
            <a:ext cx="3052052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对每个用户的结果进行记录和分析，检查预订是否正常进行。例如，用户选择靠近过道的座位预订正常，选择靠窗座位可能遇到问题。</a:t>
            </a:r>
            <a:endParaRPr lang="en-US" sz="1100"/>
          </a:p>
        </p:txBody>
      </p:sp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检查预订是否正常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8" name="AutoShape 28"/>
          <p:cNvSpPr/>
          <p:nvPr/>
        </p:nvSpPr>
        <p:spPr>
          <a:xfrm>
            <a:off x="601724" y="3976765"/>
            <a:ext cx="2936423" cy="3391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分析预订结果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563624" y="1405309"/>
            <a:ext cx="2936423" cy="3391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检查预订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参数化脚本的详细步骤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878292" y="580302"/>
            <a:ext cx="4792980" cy="490419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负载测试准备与性能评估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业务流程持续时间评测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创建新事务并调整起始点或结束点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模拟多个用户，检查预订是否正常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参数化脚本的详细步骤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结果简述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97146" y="2519470"/>
            <a:ext cx="2792730" cy="13011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en-US" sz="7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35283" y="3598652"/>
            <a:ext cx="2116455" cy="5010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  <a:endParaRPr 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637353" y="2404706"/>
            <a:ext cx="670328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271485" y="1863863"/>
            <a:ext cx="3274807" cy="327480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18543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543" y="2152294"/>
            <a:ext cx="692012" cy="5048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5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3642991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3652135" y="2152294"/>
            <a:ext cx="673724" cy="5048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5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5990360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5990360" y="2105497"/>
            <a:ext cx="692012" cy="598419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7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7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0" name="Connector 10"/>
          <p:cNvCxnSpPr/>
          <p:nvPr/>
        </p:nvCxnSpPr>
        <p:spPr>
          <a:xfrm>
            <a:off x="273222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518866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打开脚本中“Submit Form: reservations.pl”步骤的数据窗口。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875468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在“数据窗口”中查找“seatPref”这一列，检查其中是否包含Aisle和Window两个值。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290683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确认这两个值是实际录制的值，而非脚本中直接写出的常量值。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 l="14997" r="14997"/>
          <a:stretch>
            <a:fillRect/>
          </a:stretch>
        </p:blipFill>
        <p:spPr>
          <a:xfrm>
            <a:off x="8376853" y="1993076"/>
            <a:ext cx="3064070" cy="3016380"/>
          </a:xfrm>
          <a:prstGeom prst="ellipse">
            <a:avLst/>
          </a:prstGeom>
        </p:spPr>
      </p:pic>
      <p:cxnSp>
        <p:nvCxnSpPr>
          <p:cNvPr id="15" name="Connector 15"/>
          <p:cNvCxnSpPr/>
          <p:nvPr/>
        </p:nvCxnSpPr>
        <p:spPr>
          <a:xfrm>
            <a:off x="510061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找到更改数据的部分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71464" y="927003"/>
            <a:ext cx="9419070" cy="5265503"/>
          </a:xfrm>
          <a:custGeom>
            <a:avLst/>
            <a:gdLst/>
            <a:ahLst/>
            <a:cxnLst/>
            <a:rect l="l" t="t" r="r" b="b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alpha val="100000"/>
                  <a:lumMod val="40000"/>
                  <a:lumOff val="60000"/>
                </a:schemeClr>
              </a:gs>
            </a:gsLst>
            <a:lin ang="5400000"/>
          </a:gradFill>
        </p:spPr>
      </p:sp>
      <p:grpSp>
        <p:nvGrpSpPr>
          <p:cNvPr id="3" name="Group 3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在数据窗口中，将常量值更改为变量值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5" name="AutoShape 25"/>
          <p:cNvSpPr/>
          <p:nvPr/>
        </p:nvSpPr>
        <p:spPr>
          <a:xfrm>
            <a:off x="7212425" y="2667733"/>
            <a:ext cx="4325017" cy="1027472"/>
          </a:xfrm>
          <a:prstGeom prst="roundRect">
            <a:avLst>
              <a:gd name="adj" fmla="val 8330"/>
            </a:avLst>
          </a:prstGeom>
          <a:noFill/>
          <a:ln w="4763">
            <a:solidFill>
              <a:schemeClr val="accent1">
                <a:alpha val="100000"/>
                <a:lumMod val="75000"/>
              </a:schemeClr>
            </a:solidFill>
            <a:prstDash val="solid"/>
          </a:ln>
        </p:spPr>
      </p:sp>
      <p:cxnSp>
        <p:nvCxnSpPr>
          <p:cNvPr id="26" name="Connector 26"/>
          <p:cNvCxnSpPr/>
          <p:nvPr/>
        </p:nvCxnSpPr>
        <p:spPr>
          <a:xfrm>
            <a:off x="8522661" y="2674162"/>
            <a:ext cx="0" cy="1007522"/>
          </a:xfrm>
          <a:prstGeom prst="line">
            <a:avLst/>
          </a:prstGeom>
          <a:ln w="63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AutoShape 27"/>
          <p:cNvSpPr/>
          <p:nvPr/>
        </p:nvSpPr>
        <p:spPr>
          <a:xfrm>
            <a:off x="7486155" y="2803184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28" name="Freeform 28"/>
          <p:cNvSpPr/>
          <p:nvPr/>
        </p:nvSpPr>
        <p:spPr>
          <a:xfrm flipH="1">
            <a:off x="7682370" y="3015782"/>
            <a:ext cx="367566" cy="347027"/>
          </a:xfrm>
          <a:custGeom>
            <a:avLst/>
            <a:gdLst/>
            <a:ahLst/>
            <a:cxnLst/>
            <a:rect l="l" t="t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9" name="AutoShape 29"/>
          <p:cNvSpPr/>
          <p:nvPr/>
        </p:nvSpPr>
        <p:spPr>
          <a:xfrm>
            <a:off x="5440775" y="3915508"/>
            <a:ext cx="4325017" cy="1027472"/>
          </a:xfrm>
          <a:prstGeom prst="roundRect">
            <a:avLst>
              <a:gd name="adj" fmla="val 8330"/>
            </a:avLst>
          </a:prstGeom>
          <a:noFill/>
          <a:ln w="4763">
            <a:solidFill>
              <a:schemeClr val="accent1">
                <a:alpha val="100000"/>
                <a:lumMod val="75000"/>
              </a:schemeClr>
            </a:solidFill>
            <a:prstDash val="solid"/>
          </a:ln>
        </p:spPr>
      </p:sp>
      <p:cxnSp>
        <p:nvCxnSpPr>
          <p:cNvPr id="30" name="Connector 30"/>
          <p:cNvCxnSpPr/>
          <p:nvPr/>
        </p:nvCxnSpPr>
        <p:spPr>
          <a:xfrm>
            <a:off x="6751011" y="3921937"/>
            <a:ext cx="0" cy="1017983"/>
          </a:xfrm>
          <a:prstGeom prst="line">
            <a:avLst/>
          </a:prstGeom>
          <a:ln w="63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AutoShape 31"/>
          <p:cNvSpPr/>
          <p:nvPr/>
        </p:nvSpPr>
        <p:spPr>
          <a:xfrm>
            <a:off x="5714505" y="4050959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2" name="AutoShape 32"/>
          <p:cNvSpPr/>
          <p:nvPr/>
        </p:nvSpPr>
        <p:spPr>
          <a:xfrm>
            <a:off x="3678650" y="5144233"/>
            <a:ext cx="4325017" cy="1027472"/>
          </a:xfrm>
          <a:prstGeom prst="roundRect">
            <a:avLst>
              <a:gd name="adj" fmla="val 8330"/>
            </a:avLst>
          </a:prstGeom>
          <a:noFill/>
          <a:ln w="4763">
            <a:solidFill>
              <a:schemeClr val="accent1">
                <a:alpha val="100000"/>
                <a:lumMod val="75000"/>
              </a:schemeClr>
            </a:solidFill>
            <a:prstDash val="solid"/>
          </a:ln>
        </p:spPr>
      </p:sp>
      <p:cxnSp>
        <p:nvCxnSpPr>
          <p:cNvPr id="33" name="Connector 33"/>
          <p:cNvCxnSpPr/>
          <p:nvPr/>
        </p:nvCxnSpPr>
        <p:spPr>
          <a:xfrm>
            <a:off x="4988886" y="5150662"/>
            <a:ext cx="0" cy="1017983"/>
          </a:xfrm>
          <a:prstGeom prst="line">
            <a:avLst/>
          </a:prstGeom>
          <a:ln w="6350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AutoShape 34"/>
          <p:cNvSpPr/>
          <p:nvPr/>
        </p:nvSpPr>
        <p:spPr>
          <a:xfrm>
            <a:off x="3952380" y="5279684"/>
            <a:ext cx="756273" cy="756571"/>
          </a:xfrm>
          <a:prstGeom prst="ellipse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5" name="Freeform 35"/>
          <p:cNvSpPr/>
          <p:nvPr/>
        </p:nvSpPr>
        <p:spPr>
          <a:xfrm>
            <a:off x="5908809" y="4245412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6" name="Freeform 36"/>
          <p:cNvSpPr/>
          <p:nvPr/>
        </p:nvSpPr>
        <p:spPr>
          <a:xfrm>
            <a:off x="4146684" y="5474137"/>
            <a:ext cx="367665" cy="36766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7" name="TextBox 37"/>
          <p:cNvSpPr txBox="1"/>
          <p:nvPr/>
        </p:nvSpPr>
        <p:spPr>
          <a:xfrm>
            <a:off x="5440775" y="5412803"/>
            <a:ext cx="1953437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7265709" y="4184077"/>
            <a:ext cx="1953437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9027586" y="2936302"/>
            <a:ext cx="1953437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2228086" y="3512222"/>
            <a:ext cx="2381737" cy="806572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将特定行的常量值替换为变量名。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4027453" y="2264447"/>
            <a:ext cx="2381737" cy="806572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确保所有常量值都正确替换为变量名。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454963" y="4740947"/>
            <a:ext cx="2381737" cy="806572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选择特定列并定位到特定行。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9589988">
            <a:off x="4454253" y="3728811"/>
            <a:ext cx="4292624" cy="1204932"/>
          </a:xfrm>
          <a:custGeom>
            <a:avLst/>
            <a:gdLst/>
            <a:ahLst/>
            <a:cxnLst/>
            <a:rect l="l" t="t" r="r" b="b"/>
            <a:pathLst>
              <a:path w="4648848" h="1304923">
                <a:moveTo>
                  <a:pt x="4559807" y="0"/>
                </a:moveTo>
                <a:lnTo>
                  <a:pt x="4648848" y="1304923"/>
                </a:lnTo>
                <a:lnTo>
                  <a:pt x="406711" y="1304922"/>
                </a:lnTo>
                <a:lnTo>
                  <a:pt x="89042" y="1304922"/>
                </a:lnTo>
                <a:lnTo>
                  <a:pt x="0" y="0"/>
                </a:lnTo>
                <a:lnTo>
                  <a:pt x="406711" y="0"/>
                </a:lnTo>
                <a:close/>
              </a:path>
            </a:pathLst>
          </a:cu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 rot="19589988">
            <a:off x="3568187" y="2529272"/>
            <a:ext cx="4270524" cy="1198728"/>
          </a:xfrm>
          <a:custGeom>
            <a:avLst/>
            <a:gdLst/>
            <a:ahLst/>
            <a:cxnLst/>
            <a:rect l="l" t="t" r="r" b="b"/>
            <a:pathLst>
              <a:path w="4648848" h="1304923">
                <a:moveTo>
                  <a:pt x="4559807" y="0"/>
                </a:moveTo>
                <a:lnTo>
                  <a:pt x="4648848" y="1304923"/>
                </a:lnTo>
                <a:lnTo>
                  <a:pt x="406711" y="1304922"/>
                </a:lnTo>
                <a:lnTo>
                  <a:pt x="89042" y="1304922"/>
                </a:lnTo>
                <a:lnTo>
                  <a:pt x="0" y="0"/>
                </a:lnTo>
                <a:lnTo>
                  <a:pt x="406711" y="0"/>
                </a:lnTo>
                <a:close/>
              </a:path>
            </a:pathLst>
          </a:cu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 flipH="1" flipV="1">
            <a:off x="4474863" y="5012009"/>
            <a:ext cx="6452875" cy="1007532"/>
          </a:xfrm>
          <a:custGeom>
            <a:avLst/>
            <a:gdLst/>
            <a:ahLst/>
            <a:cxnLst/>
            <a:rect l="l" t="t" r="r" b="b"/>
            <a:pathLst>
              <a:path w="7024533" h="1096789">
                <a:moveTo>
                  <a:pt x="7024533" y="1096789"/>
                </a:moveTo>
                <a:lnTo>
                  <a:pt x="6730159" y="1096789"/>
                </a:lnTo>
                <a:lnTo>
                  <a:pt x="6227367" y="1096789"/>
                </a:lnTo>
                <a:lnTo>
                  <a:pt x="5932993" y="1096789"/>
                </a:lnTo>
                <a:lnTo>
                  <a:pt x="835684" y="1096789"/>
                </a:lnTo>
                <a:lnTo>
                  <a:pt x="0" y="0"/>
                </a:lnTo>
                <a:lnTo>
                  <a:pt x="255312" y="0"/>
                </a:lnTo>
                <a:lnTo>
                  <a:pt x="5094321" y="0"/>
                </a:lnTo>
                <a:lnTo>
                  <a:pt x="5388695" y="0"/>
                </a:lnTo>
                <a:lnTo>
                  <a:pt x="5891487" y="0"/>
                </a:lnTo>
                <a:lnTo>
                  <a:pt x="6185861" y="0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flipH="1" flipV="1">
            <a:off x="3576905" y="3825188"/>
            <a:ext cx="6446549" cy="1007532"/>
          </a:xfrm>
          <a:custGeom>
            <a:avLst/>
            <a:gdLst/>
            <a:ahLst/>
            <a:cxnLst/>
            <a:rect l="l" t="t" r="r" b="b"/>
            <a:pathLst>
              <a:path w="7017646" h="1096789">
                <a:moveTo>
                  <a:pt x="7017646" y="1096789"/>
                </a:moveTo>
                <a:lnTo>
                  <a:pt x="6679144" y="1096789"/>
                </a:lnTo>
                <a:lnTo>
                  <a:pt x="6334779" y="1096789"/>
                </a:lnTo>
                <a:lnTo>
                  <a:pt x="5996278" y="1096789"/>
                </a:lnTo>
                <a:lnTo>
                  <a:pt x="835685" y="1096789"/>
                </a:lnTo>
                <a:lnTo>
                  <a:pt x="0" y="0"/>
                </a:lnTo>
                <a:lnTo>
                  <a:pt x="5157606" y="0"/>
                </a:lnTo>
                <a:lnTo>
                  <a:pt x="5496108" y="0"/>
                </a:lnTo>
                <a:lnTo>
                  <a:pt x="5840472" y="0"/>
                </a:lnTo>
                <a:lnTo>
                  <a:pt x="6178974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2609211" y="1451543"/>
            <a:ext cx="5216281" cy="1007532"/>
          </a:xfrm>
          <a:custGeom>
            <a:avLst/>
            <a:gdLst/>
            <a:ahLst/>
            <a:cxnLst/>
            <a:rect l="l" t="t" r="r" b="b"/>
            <a:pathLst>
              <a:path w="5678389" h="1096789">
                <a:moveTo>
                  <a:pt x="0" y="0"/>
                </a:moveTo>
                <a:lnTo>
                  <a:pt x="3420227" y="0"/>
                </a:lnTo>
                <a:lnTo>
                  <a:pt x="4038183" y="0"/>
                </a:lnTo>
                <a:lnTo>
                  <a:pt x="4221761" y="0"/>
                </a:lnTo>
                <a:lnTo>
                  <a:pt x="4839717" y="0"/>
                </a:lnTo>
                <a:lnTo>
                  <a:pt x="5678389" y="1096789"/>
                </a:lnTo>
                <a:lnTo>
                  <a:pt x="5060433" y="1096789"/>
                </a:lnTo>
                <a:lnTo>
                  <a:pt x="4876855" y="1096789"/>
                </a:lnTo>
                <a:lnTo>
                  <a:pt x="4258899" y="1096789"/>
                </a:lnTo>
                <a:lnTo>
                  <a:pt x="0" y="1096789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2590163" y="2638366"/>
            <a:ext cx="6130636" cy="1007532"/>
          </a:xfrm>
          <a:custGeom>
            <a:avLst/>
            <a:gdLst/>
            <a:ahLst/>
            <a:cxnLst/>
            <a:rect l="l" t="t" r="r" b="b"/>
            <a:pathLst>
              <a:path w="6673747" h="1096789">
                <a:moveTo>
                  <a:pt x="0" y="0"/>
                </a:moveTo>
                <a:lnTo>
                  <a:pt x="3420226" y="0"/>
                </a:lnTo>
                <a:lnTo>
                  <a:pt x="4221760" y="0"/>
                </a:lnTo>
                <a:lnTo>
                  <a:pt x="5152211" y="0"/>
                </a:lnTo>
                <a:lnTo>
                  <a:pt x="5835075" y="0"/>
                </a:lnTo>
                <a:lnTo>
                  <a:pt x="6673747" y="1096789"/>
                </a:lnTo>
                <a:lnTo>
                  <a:pt x="5990883" y="1096789"/>
                </a:lnTo>
                <a:lnTo>
                  <a:pt x="5060432" y="1096789"/>
                </a:lnTo>
                <a:lnTo>
                  <a:pt x="4258898" y="1096789"/>
                </a:lnTo>
                <a:lnTo>
                  <a:pt x="0" y="1096789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3654742" y="2746306"/>
            <a:ext cx="641522" cy="7991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r>
              <a:rPr lang="en-US" sz="4595">
                <a:solidFill>
                  <a:srgbClr val="FFFFFF">
                    <a:alpha val="100000"/>
                  </a:srgbClr>
                </a:solidFill>
                <a:latin typeface="Bebas Neue Regular"/>
                <a:ea typeface="Bebas Neue Regular"/>
                <a:cs typeface="Bebas Neue Regular"/>
              </a:rPr>
              <a:t>02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74857" y="3898948"/>
            <a:ext cx="641522" cy="7991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r>
              <a:rPr lang="en-US" sz="4595">
                <a:solidFill>
                  <a:srgbClr val="FFFFFF">
                    <a:alpha val="100000"/>
                  </a:srgbClr>
                </a:solidFill>
                <a:latin typeface="Bebas Neue Regular"/>
                <a:ea typeface="Bebas Neue Regular"/>
                <a:cs typeface="Bebas Neue Regular"/>
              </a:rPr>
              <a:t>03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95226" y="5119948"/>
            <a:ext cx="649537" cy="7991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r>
              <a:rPr lang="en-US" sz="4595">
                <a:solidFill>
                  <a:srgbClr val="FFFFFF">
                    <a:alpha val="100000"/>
                  </a:srgbClr>
                </a:solidFill>
                <a:latin typeface="Bebas Neue Regular"/>
                <a:ea typeface="Bebas Neue Regular"/>
                <a:cs typeface="Bebas Neue Regular"/>
              </a:rPr>
              <a:t>04</a:t>
            </a: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480299" y="1451543"/>
            <a:ext cx="2095069" cy="1097178"/>
          </a:xfrm>
          <a:custGeom>
            <a:avLst/>
            <a:gdLst/>
            <a:ahLst/>
            <a:cxnLst/>
            <a:rect l="l" t="t" r="r" b="b"/>
            <a:pathLst>
              <a:path w="2280670" h="1194377">
                <a:moveTo>
                  <a:pt x="2280670" y="0"/>
                </a:moveTo>
                <a:lnTo>
                  <a:pt x="1362432" y="1194377"/>
                </a:lnTo>
                <a:lnTo>
                  <a:pt x="0" y="1194376"/>
                </a:lnTo>
                <a:lnTo>
                  <a:pt x="918238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2" name="Freeform 12"/>
          <p:cNvSpPr/>
          <p:nvPr/>
        </p:nvSpPr>
        <p:spPr>
          <a:xfrm>
            <a:off x="1480300" y="2548719"/>
            <a:ext cx="2095069" cy="1097178"/>
          </a:xfrm>
          <a:custGeom>
            <a:avLst/>
            <a:gdLst/>
            <a:ahLst/>
            <a:cxnLst/>
            <a:rect l="l" t="t" r="r" b="b"/>
            <a:pathLst>
              <a:path w="2280670" h="1194377">
                <a:moveTo>
                  <a:pt x="1362432" y="0"/>
                </a:moveTo>
                <a:lnTo>
                  <a:pt x="2280670" y="1194377"/>
                </a:lnTo>
                <a:lnTo>
                  <a:pt x="918238" y="1194377"/>
                </a:lnTo>
                <a:lnTo>
                  <a:pt x="0" y="1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2883508" y="1559483"/>
            <a:ext cx="612668" cy="7991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noAutofit/>
          </a:bodyPr>
          <a:lstStyle/>
          <a:p>
            <a:pPr algn="l">
              <a:defRPr/>
            </a:pPr>
            <a:r>
              <a:rPr lang="en-US" sz="4595">
                <a:solidFill>
                  <a:srgbClr val="FFFFFF">
                    <a:alpha val="100000"/>
                  </a:srgbClr>
                </a:solidFill>
                <a:latin typeface="Bebas Neue Regular"/>
                <a:ea typeface="Bebas Neue Regular"/>
                <a:cs typeface="Bebas Neue Regular"/>
              </a:rPr>
              <a:t>01</a:t>
            </a:r>
            <a:endParaRPr lang="en-US" sz="1100"/>
          </a:p>
        </p:txBody>
      </p:sp>
      <p:grpSp>
        <p:nvGrpSpPr>
          <p:cNvPr id="14" name="Group 1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指定示例值来更改数据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3698767" y="1450300"/>
            <a:ext cx="3702933" cy="91402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在“参数”选项卡中找到“参数”部分。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4550182" y="2644255"/>
            <a:ext cx="3702933" cy="91402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点击“添加参数”按钮，并输入参数的名称、类型和值。</a:t>
            </a:r>
            <a:endParaRPr lang="en-US" sz="14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5655481" y="3874265"/>
            <a:ext cx="3702933" cy="91402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为“seatPref”参数添加示例值：aisle 和 window。</a:t>
            </a:r>
            <a:endParaRPr lang="en-US" sz="1425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6401648" y="5012009"/>
            <a:ext cx="3702933" cy="91402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确认参数被正确添加到脚本中。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27474" y="2630710"/>
            <a:ext cx="2226278" cy="222627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3" name="Connector 3"/>
          <p:cNvCxnSpPr/>
          <p:nvPr/>
        </p:nvCxnSpPr>
        <p:spPr>
          <a:xfrm>
            <a:off x="3728313" y="2422931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Connector 4"/>
          <p:cNvCxnSpPr/>
          <p:nvPr/>
        </p:nvCxnSpPr>
        <p:spPr>
          <a:xfrm>
            <a:off x="4309187" y="3726659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headEnd type="none"/>
            <a:tailEnd type="oval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5" name="Connector 5"/>
          <p:cNvCxnSpPr/>
          <p:nvPr/>
        </p:nvCxnSpPr>
        <p:spPr>
          <a:xfrm>
            <a:off x="3728313" y="5030388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AutoShape 6"/>
          <p:cNvSpPr/>
          <p:nvPr/>
        </p:nvSpPr>
        <p:spPr>
          <a:xfrm>
            <a:off x="3098006" y="4715256"/>
            <a:ext cx="630365" cy="6302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7" name="Group 7"/>
          <p:cNvGrpSpPr/>
          <p:nvPr/>
        </p:nvGrpSpPr>
        <p:grpSpPr>
          <a:xfrm rot="0">
            <a:off x="3242405" y="4895659"/>
            <a:ext cx="352711" cy="269463"/>
            <a:chOff x="3242405" y="4895659"/>
            <a:chExt cx="352711" cy="269463"/>
          </a:xfrm>
        </p:grpSpPr>
        <p:sp>
          <p:nvSpPr>
            <p:cNvPr id="8" name="Freeform 8"/>
            <p:cNvSpPr/>
            <p:nvPr/>
          </p:nvSpPr>
          <p:spPr>
            <a:xfrm>
              <a:off x="3242405" y="4895659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3371564" y="4966240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 rot="0">
            <a:off x="3098006" y="2107787"/>
            <a:ext cx="630365" cy="630269"/>
            <a:chOff x="3098006" y="2107787"/>
            <a:chExt cx="630365" cy="630269"/>
          </a:xfrm>
        </p:grpSpPr>
        <p:sp>
          <p:nvSpPr>
            <p:cNvPr id="11" name="AutoShape 11"/>
            <p:cNvSpPr/>
            <p:nvPr/>
          </p:nvSpPr>
          <p:spPr>
            <a:xfrm>
              <a:off x="3098006" y="2107787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3310033" y="225532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3" name="AutoShape 13"/>
          <p:cNvSpPr/>
          <p:nvPr/>
        </p:nvSpPr>
        <p:spPr>
          <a:xfrm>
            <a:off x="3678841" y="3411474"/>
            <a:ext cx="630365" cy="630269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grpSp>
        <p:nvGrpSpPr>
          <p:cNvPr id="14" name="Group 14"/>
          <p:cNvGrpSpPr/>
          <p:nvPr/>
        </p:nvGrpSpPr>
        <p:grpSpPr>
          <a:xfrm rot="0">
            <a:off x="3842099" y="3569779"/>
            <a:ext cx="313754" cy="313849"/>
            <a:chOff x="3842099" y="3569779"/>
            <a:chExt cx="313754" cy="313849"/>
          </a:xfrm>
        </p:grpSpPr>
        <p:sp>
          <p:nvSpPr>
            <p:cNvPr id="15" name="Freeform 15"/>
            <p:cNvSpPr/>
            <p:nvPr/>
          </p:nvSpPr>
          <p:spPr>
            <a:xfrm>
              <a:off x="3842099" y="3598926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3914965" y="3671697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3998309" y="3569779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8" name="Freeform 18"/>
          <p:cNvSpPr/>
          <p:nvPr/>
        </p:nvSpPr>
        <p:spPr>
          <a:xfrm rot="16200000" flipH="1">
            <a:off x="7464743" y="-536734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19" name="Freeform 19"/>
          <p:cNvSpPr/>
          <p:nvPr/>
        </p:nvSpPr>
        <p:spPr>
          <a:xfrm rot="16200000" flipH="1">
            <a:off x="4751927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0" name="Freeform 20"/>
          <p:cNvSpPr/>
          <p:nvPr/>
        </p:nvSpPr>
        <p:spPr>
          <a:xfrm rot="5400000">
            <a:off x="10177558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1" name="TextBox 21"/>
          <p:cNvSpPr txBox="1"/>
          <p:nvPr/>
        </p:nvSpPr>
        <p:spPr>
          <a:xfrm>
            <a:off x="5650706" y="2152763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3675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Freeform 22"/>
          <p:cNvSpPr/>
          <p:nvPr/>
        </p:nvSpPr>
        <p:spPr>
          <a:xfrm rot="16200000" flipH="1">
            <a:off x="7464743" y="766953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100000"/>
            </a:schemeClr>
          </a:solidFill>
        </p:spPr>
      </p:sp>
      <p:sp>
        <p:nvSpPr>
          <p:cNvPr id="23" name="Freeform 23"/>
          <p:cNvSpPr/>
          <p:nvPr/>
        </p:nvSpPr>
        <p:spPr>
          <a:xfrm rot="16200000" flipH="1">
            <a:off x="4751927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4" name="Freeform 24"/>
          <p:cNvSpPr/>
          <p:nvPr/>
        </p:nvSpPr>
        <p:spPr>
          <a:xfrm rot="5400000">
            <a:off x="10177558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25" name="TextBox 25"/>
          <p:cNvSpPr txBox="1"/>
          <p:nvPr/>
        </p:nvSpPr>
        <p:spPr>
          <a:xfrm>
            <a:off x="5650706" y="3472386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3675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Freeform 26"/>
          <p:cNvSpPr/>
          <p:nvPr/>
        </p:nvSpPr>
        <p:spPr>
          <a:xfrm rot="16200000" flipH="1">
            <a:off x="7464743" y="2070735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27" name="Freeform 27"/>
          <p:cNvSpPr/>
          <p:nvPr/>
        </p:nvSpPr>
        <p:spPr>
          <a:xfrm rot="16200000" flipH="1">
            <a:off x="4751927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8" name="Freeform 28"/>
          <p:cNvSpPr/>
          <p:nvPr/>
        </p:nvSpPr>
        <p:spPr>
          <a:xfrm rot="5400000">
            <a:off x="10177558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9" name="TextBox 29"/>
          <p:cNvSpPr txBox="1"/>
          <p:nvPr/>
        </p:nvSpPr>
        <p:spPr>
          <a:xfrm>
            <a:off x="5650706" y="4802600"/>
            <a:ext cx="542925" cy="542925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3675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Freeform 30"/>
          <p:cNvSpPr/>
          <p:nvPr/>
        </p:nvSpPr>
        <p:spPr>
          <a:xfrm>
            <a:off x="1877711" y="3429001"/>
            <a:ext cx="725805" cy="725805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1" name="AutoShape 31"/>
          <p:cNvSpPr/>
          <p:nvPr/>
        </p:nvSpPr>
        <p:spPr>
          <a:xfrm>
            <a:off x="6342361" y="1913983"/>
            <a:ext cx="4203080" cy="1017878"/>
          </a:xfrm>
          <a:prstGeom prst="rect">
            <a:avLst/>
          </a:prstGeom>
          <a:noFill/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在“运行时设置”中，找到“迭代类型”部分。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329284" y="3234910"/>
            <a:ext cx="4203080" cy="1017878"/>
          </a:xfrm>
          <a:prstGeom prst="rect">
            <a:avLst/>
          </a:prstGeom>
          <a:noFill/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选择“顺序值”作为迭代类型，并确保“更新内容”被设置为“步骤”。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6329284" y="4521452"/>
            <a:ext cx="4203080" cy="1017878"/>
          </a:xfrm>
          <a:prstGeom prst="rect">
            <a:avLst/>
          </a:prstGeom>
          <a:noFill/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确认其他设置都正确无误。</a:t>
            </a:r>
            <a:endParaRPr lang="en-US" sz="1100"/>
          </a:p>
        </p:txBody>
      </p:sp>
      <p:grpSp>
        <p:nvGrpSpPr>
          <p:cNvPr id="34" name="Group 3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5" name="AutoShape 3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7" name="AutoShape 4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8" name="AutoShape 4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9" name="AutoShape 4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0" name="AutoShape 5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1" name="AutoShape 5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2" name="AutoShape 5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53" name="AutoShape 5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54" name="AutoShape 5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55" name="TextBox 5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定义测试更改数据的方式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44001" y="1600152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2079755" y="160015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2079755" y="3212750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439820" y="301220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44001" y="4825344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079755" y="4424248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8" name="Group 8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验证Web页面内容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0" name="Freeform 30"/>
          <p:cNvSpPr/>
          <p:nvPr/>
        </p:nvSpPr>
        <p:spPr>
          <a:xfrm>
            <a:off x="2600086" y="1951546"/>
            <a:ext cx="843915" cy="860108"/>
          </a:xfrm>
          <a:custGeom>
            <a:avLst/>
            <a:gdLst/>
            <a:ahLst/>
            <a:cxnLst/>
            <a:rect l="l" t="t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8998349" y="3304525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2648637" y="4816650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81229" y="194615"/>
                </a:moveTo>
                <a:cubicBezTo>
                  <a:pt x="74981" y="196987"/>
                  <a:pt x="67751" y="198358"/>
                  <a:pt x="60208" y="198358"/>
                </a:cubicBezTo>
                <a:cubicBezTo>
                  <a:pt x="26537" y="198358"/>
                  <a:pt x="-752" y="171069"/>
                  <a:pt x="-752" y="137398"/>
                </a:cubicBezTo>
                <a:cubicBezTo>
                  <a:pt x="-752" y="108871"/>
                  <a:pt x="18840" y="84925"/>
                  <a:pt x="45301" y="78276"/>
                </a:cubicBezTo>
                <a:lnTo>
                  <a:pt x="45720" y="78191"/>
                </a:lnTo>
                <a:lnTo>
                  <a:pt x="45720" y="76210"/>
                </a:lnTo>
                <a:cubicBezTo>
                  <a:pt x="45720" y="76190"/>
                  <a:pt x="45720" y="76171"/>
                  <a:pt x="45720" y="76152"/>
                </a:cubicBezTo>
                <a:cubicBezTo>
                  <a:pt x="45720" y="42481"/>
                  <a:pt x="73009" y="15192"/>
                  <a:pt x="106680" y="15192"/>
                </a:cubicBezTo>
                <a:cubicBezTo>
                  <a:pt x="116148" y="15192"/>
                  <a:pt x="125111" y="17355"/>
                  <a:pt x="133102" y="21203"/>
                </a:cubicBezTo>
                <a:lnTo>
                  <a:pt x="132740" y="21041"/>
                </a:lnTo>
                <a:cubicBezTo>
                  <a:pt x="142580" y="8153"/>
                  <a:pt x="157953" y="-86"/>
                  <a:pt x="175250" y="-86"/>
                </a:cubicBezTo>
                <a:cubicBezTo>
                  <a:pt x="202273" y="-86"/>
                  <a:pt x="224600" y="20002"/>
                  <a:pt x="228114" y="46063"/>
                </a:cubicBezTo>
                <a:lnTo>
                  <a:pt x="228143" y="46339"/>
                </a:lnTo>
                <a:cubicBezTo>
                  <a:pt x="243964" y="49454"/>
                  <a:pt x="256127" y="62036"/>
                  <a:pt x="258594" y="77819"/>
                </a:cubicBezTo>
                <a:lnTo>
                  <a:pt x="258623" y="78038"/>
                </a:lnTo>
                <a:cubicBezTo>
                  <a:pt x="285255" y="84953"/>
                  <a:pt x="304610" y="108785"/>
                  <a:pt x="304610" y="137131"/>
                </a:cubicBezTo>
                <a:cubicBezTo>
                  <a:pt x="304610" y="170802"/>
                  <a:pt x="277320" y="198091"/>
                  <a:pt x="243649" y="198091"/>
                </a:cubicBezTo>
                <a:cubicBezTo>
                  <a:pt x="234134" y="198091"/>
                  <a:pt x="225133" y="195910"/>
                  <a:pt x="217113" y="192024"/>
                </a:cubicBezTo>
                <a:lnTo>
                  <a:pt x="217475" y="192186"/>
                </a:lnTo>
                <a:cubicBezTo>
                  <a:pt x="209226" y="205435"/>
                  <a:pt x="197406" y="215779"/>
                  <a:pt x="183366" y="222018"/>
                </a:cubicBezTo>
                <a:lnTo>
                  <a:pt x="182880" y="222209"/>
                </a:lnTo>
                <a:lnTo>
                  <a:pt x="182880" y="274330"/>
                </a:lnTo>
                <a:lnTo>
                  <a:pt x="213360" y="289570"/>
                </a:lnTo>
                <a:lnTo>
                  <a:pt x="213360" y="304810"/>
                </a:lnTo>
                <a:lnTo>
                  <a:pt x="91440" y="304810"/>
                </a:lnTo>
                <a:lnTo>
                  <a:pt x="91440" y="289570"/>
                </a:lnTo>
                <a:lnTo>
                  <a:pt x="121920" y="274330"/>
                </a:lnTo>
                <a:lnTo>
                  <a:pt x="121920" y="228610"/>
                </a:lnTo>
                <a:lnTo>
                  <a:pt x="81229" y="194624"/>
                </a:lnTo>
                <a:close/>
                <a:moveTo>
                  <a:pt x="76200" y="152400"/>
                </a:moveTo>
                <a:lnTo>
                  <a:pt x="121920" y="198120"/>
                </a:lnTo>
                <a:lnTo>
                  <a:pt x="121920" y="152400"/>
                </a:lnTo>
                <a:lnTo>
                  <a:pt x="7620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3" name="TextBox 33"/>
          <p:cNvSpPr txBox="1"/>
          <p:nvPr/>
        </p:nvSpPr>
        <p:spPr>
          <a:xfrm>
            <a:off x="4068198" y="1804533"/>
            <a:ext cx="6294397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运行脚本并观察回放日志中的内容。</a:t>
            </a:r>
            <a:endParaRPr lang="en-US" sz="1500">
              <a:solidFill>
                <a:srgbClr val="060001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2102790" y="3417125"/>
            <a:ext cx="6294397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在脚本运行完成后，查看输出窗口中的信息，确认是否成功找到了预期的文本和图像。</a:t>
            </a:r>
            <a:endParaRPr lang="en-US" sz="1500">
              <a:solidFill>
                <a:srgbClr val="060001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4025566" y="5029724"/>
            <a:ext cx="6294397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如果发现任何问题或错误，请查看回放日志以找出问题的原因并解决它们。</a:t>
            </a:r>
            <a:endParaRPr lang="en-US" sz="1500">
              <a:solidFill>
                <a:srgbClr val="060001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64019" y="2833673"/>
            <a:ext cx="1616136" cy="16161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633268" y="2833673"/>
            <a:ext cx="1616136" cy="1616136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102515" y="2833673"/>
            <a:ext cx="1616136" cy="16161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571764" y="2833673"/>
            <a:ext cx="1616136" cy="1616136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87002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956251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25498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894747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sz="1100"/>
          </a:p>
        </p:txBody>
      </p:sp>
      <p:grpSp>
        <p:nvGrpSpPr>
          <p:cNvPr id="10" name="Group 10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在测试运行中插入输出消息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4307454" y="4456549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点击“添加消息”按钮并按提示输入要插入的消息内容。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2838206" y="1281416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进入“输出信息”选项卡并找到“输出消息”部分。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245950" y="4449809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确认消息已正确添加到脚本中。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5776701" y="1281416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选择消息插入位置，例如在“Submit Form: reservations.pl”步骤后插入消息。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结果简述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6087237" y="4692872"/>
            <a:ext cx="2429542" cy="1127284"/>
            <a:chOff x="6087237" y="4692872"/>
            <a:chExt cx="2429542" cy="1127284"/>
          </a:xfrm>
        </p:grpSpPr>
        <p:sp>
          <p:nvSpPr>
            <p:cNvPr id="3" name="Freeform 3"/>
            <p:cNvSpPr/>
            <p:nvPr/>
          </p:nvSpPr>
          <p:spPr>
            <a:xfrm>
              <a:off x="6087237" y="4692872"/>
              <a:ext cx="2429542" cy="1127284"/>
            </a:xfrm>
            <a:custGeom>
              <a:avLst/>
              <a:gdLst/>
              <a:ahLst/>
              <a:cxnLst/>
              <a:rect l="l" t="t" r="r" b="b"/>
              <a:pathLst>
                <a:path w="292" h="135">
                  <a:moveTo>
                    <a:pt x="130" y="19"/>
                  </a:moveTo>
                  <a:cubicBezTo>
                    <a:pt x="75" y="38"/>
                    <a:pt x="31" y="73"/>
                    <a:pt x="0" y="118"/>
                  </a:cubicBezTo>
                  <a:cubicBezTo>
                    <a:pt x="52" y="134"/>
                    <a:pt x="108" y="135"/>
                    <a:pt x="163" y="116"/>
                  </a:cubicBezTo>
                  <a:cubicBezTo>
                    <a:pt x="218" y="97"/>
                    <a:pt x="262" y="61"/>
                    <a:pt x="292" y="17"/>
                  </a:cubicBezTo>
                  <a:cubicBezTo>
                    <a:pt x="241" y="0"/>
                    <a:pt x="184" y="0"/>
                    <a:pt x="130" y="1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7421499" y="5019484"/>
              <a:ext cx="311944" cy="273653"/>
            </a:xfrm>
            <a:custGeom>
              <a:avLst/>
              <a:gdLst/>
              <a:ahLst/>
              <a:cxnLst/>
              <a:rect l="l" t="t" r="r" b="b"/>
              <a:pathLst>
                <a:path w="582612" h="511176">
                  <a:moveTo>
                    <a:pt x="563781" y="169863"/>
                  </a:moveTo>
                  <a:cubicBezTo>
                    <a:pt x="567547" y="181115"/>
                    <a:pt x="571313" y="192367"/>
                    <a:pt x="575080" y="199869"/>
                  </a:cubicBezTo>
                  <a:cubicBezTo>
                    <a:pt x="578846" y="214872"/>
                    <a:pt x="578846" y="226124"/>
                    <a:pt x="582612" y="237376"/>
                  </a:cubicBezTo>
                  <a:cubicBezTo>
                    <a:pt x="582612" y="237376"/>
                    <a:pt x="582612" y="241126"/>
                    <a:pt x="582612" y="241126"/>
                  </a:cubicBezTo>
                  <a:cubicBezTo>
                    <a:pt x="582612" y="241126"/>
                    <a:pt x="582612" y="241126"/>
                    <a:pt x="582612" y="267381"/>
                  </a:cubicBezTo>
                  <a:cubicBezTo>
                    <a:pt x="582612" y="271132"/>
                    <a:pt x="582612" y="278633"/>
                    <a:pt x="582612" y="282384"/>
                  </a:cubicBezTo>
                  <a:cubicBezTo>
                    <a:pt x="575080" y="327392"/>
                    <a:pt x="552482" y="368650"/>
                    <a:pt x="514820" y="394905"/>
                  </a:cubicBezTo>
                  <a:cubicBezTo>
                    <a:pt x="480924" y="424910"/>
                    <a:pt x="439496" y="436162"/>
                    <a:pt x="398068" y="436162"/>
                  </a:cubicBezTo>
                  <a:cubicBezTo>
                    <a:pt x="326510" y="436162"/>
                    <a:pt x="258718" y="436162"/>
                    <a:pt x="187161" y="436162"/>
                  </a:cubicBezTo>
                  <a:cubicBezTo>
                    <a:pt x="187161" y="436162"/>
                    <a:pt x="187161" y="436162"/>
                    <a:pt x="179628" y="436162"/>
                  </a:cubicBezTo>
                  <a:cubicBezTo>
                    <a:pt x="179628" y="436162"/>
                    <a:pt x="179628" y="436162"/>
                    <a:pt x="179628" y="511176"/>
                  </a:cubicBezTo>
                  <a:cubicBezTo>
                    <a:pt x="179628" y="507426"/>
                    <a:pt x="175862" y="507426"/>
                    <a:pt x="175862" y="507426"/>
                  </a:cubicBezTo>
                  <a:cubicBezTo>
                    <a:pt x="130667" y="473669"/>
                    <a:pt x="85473" y="439913"/>
                    <a:pt x="40278" y="406157"/>
                  </a:cubicBezTo>
                  <a:cubicBezTo>
                    <a:pt x="40278" y="402406"/>
                    <a:pt x="36512" y="402406"/>
                    <a:pt x="36512" y="402406"/>
                  </a:cubicBezTo>
                  <a:cubicBezTo>
                    <a:pt x="81707" y="364899"/>
                    <a:pt x="130667" y="327392"/>
                    <a:pt x="179628" y="293636"/>
                  </a:cubicBezTo>
                  <a:cubicBezTo>
                    <a:pt x="179628" y="293636"/>
                    <a:pt x="179628" y="293636"/>
                    <a:pt x="179628" y="364899"/>
                  </a:cubicBezTo>
                  <a:cubicBezTo>
                    <a:pt x="183394" y="364899"/>
                    <a:pt x="183394" y="364899"/>
                    <a:pt x="187161" y="364899"/>
                  </a:cubicBezTo>
                  <a:cubicBezTo>
                    <a:pt x="258718" y="364899"/>
                    <a:pt x="330276" y="364899"/>
                    <a:pt x="401834" y="364899"/>
                  </a:cubicBezTo>
                  <a:cubicBezTo>
                    <a:pt x="465860" y="364899"/>
                    <a:pt x="514820" y="312390"/>
                    <a:pt x="511054" y="248628"/>
                  </a:cubicBezTo>
                  <a:cubicBezTo>
                    <a:pt x="511054" y="237376"/>
                    <a:pt x="507288" y="229874"/>
                    <a:pt x="503522" y="218622"/>
                  </a:cubicBezTo>
                  <a:cubicBezTo>
                    <a:pt x="503522" y="218622"/>
                    <a:pt x="503522" y="214872"/>
                    <a:pt x="507288" y="214872"/>
                  </a:cubicBezTo>
                  <a:cubicBezTo>
                    <a:pt x="526119" y="199869"/>
                    <a:pt x="544950" y="184866"/>
                    <a:pt x="563781" y="169863"/>
                  </a:cubicBezTo>
                  <a:close/>
                  <a:moveTo>
                    <a:pt x="401388" y="0"/>
                  </a:moveTo>
                  <a:cubicBezTo>
                    <a:pt x="401388" y="0"/>
                    <a:pt x="405139" y="0"/>
                    <a:pt x="405139" y="3757"/>
                  </a:cubicBezTo>
                  <a:cubicBezTo>
                    <a:pt x="450155" y="37571"/>
                    <a:pt x="495170" y="71384"/>
                    <a:pt x="540185" y="105198"/>
                  </a:cubicBezTo>
                  <a:cubicBezTo>
                    <a:pt x="543937" y="105198"/>
                    <a:pt x="543937" y="105198"/>
                    <a:pt x="547688" y="108955"/>
                  </a:cubicBezTo>
                  <a:cubicBezTo>
                    <a:pt x="498921" y="146526"/>
                    <a:pt x="450155" y="180341"/>
                    <a:pt x="401388" y="217911"/>
                  </a:cubicBezTo>
                  <a:cubicBezTo>
                    <a:pt x="401388" y="217911"/>
                    <a:pt x="401388" y="217911"/>
                    <a:pt x="401388" y="146526"/>
                  </a:cubicBezTo>
                  <a:cubicBezTo>
                    <a:pt x="397636" y="146526"/>
                    <a:pt x="397636" y="146526"/>
                    <a:pt x="393885" y="146526"/>
                  </a:cubicBezTo>
                  <a:cubicBezTo>
                    <a:pt x="322611" y="146526"/>
                    <a:pt x="255088" y="146526"/>
                    <a:pt x="183813" y="146526"/>
                  </a:cubicBezTo>
                  <a:cubicBezTo>
                    <a:pt x="120041" y="146526"/>
                    <a:pt x="67523" y="199126"/>
                    <a:pt x="71275" y="259239"/>
                  </a:cubicBezTo>
                  <a:cubicBezTo>
                    <a:pt x="75026" y="270511"/>
                    <a:pt x="75026" y="281782"/>
                    <a:pt x="78777" y="289296"/>
                  </a:cubicBezTo>
                  <a:cubicBezTo>
                    <a:pt x="78777" y="293053"/>
                    <a:pt x="78777" y="296810"/>
                    <a:pt x="75026" y="296810"/>
                  </a:cubicBezTo>
                  <a:cubicBezTo>
                    <a:pt x="60021" y="311839"/>
                    <a:pt x="41264" y="323110"/>
                    <a:pt x="18756" y="338138"/>
                  </a:cubicBezTo>
                  <a:cubicBezTo>
                    <a:pt x="15005" y="330624"/>
                    <a:pt x="11254" y="319353"/>
                    <a:pt x="7502" y="308082"/>
                  </a:cubicBezTo>
                  <a:cubicBezTo>
                    <a:pt x="3751" y="296810"/>
                    <a:pt x="3751" y="285539"/>
                    <a:pt x="0" y="270511"/>
                  </a:cubicBezTo>
                  <a:cubicBezTo>
                    <a:pt x="0" y="270511"/>
                    <a:pt x="0" y="270511"/>
                    <a:pt x="0" y="266754"/>
                  </a:cubicBezTo>
                  <a:cubicBezTo>
                    <a:pt x="0" y="266754"/>
                    <a:pt x="0" y="266754"/>
                    <a:pt x="0" y="244211"/>
                  </a:cubicBezTo>
                  <a:cubicBezTo>
                    <a:pt x="0" y="236697"/>
                    <a:pt x="0" y="232940"/>
                    <a:pt x="0" y="225426"/>
                  </a:cubicBezTo>
                  <a:cubicBezTo>
                    <a:pt x="7502" y="180341"/>
                    <a:pt x="30010" y="142769"/>
                    <a:pt x="67523" y="112712"/>
                  </a:cubicBezTo>
                  <a:cubicBezTo>
                    <a:pt x="101285" y="86413"/>
                    <a:pt x="142549" y="71384"/>
                    <a:pt x="187565" y="71384"/>
                  </a:cubicBezTo>
                  <a:cubicBezTo>
                    <a:pt x="255088" y="71384"/>
                    <a:pt x="322611" y="71384"/>
                    <a:pt x="393885" y="71384"/>
                  </a:cubicBezTo>
                  <a:cubicBezTo>
                    <a:pt x="393885" y="71384"/>
                    <a:pt x="393885" y="71384"/>
                    <a:pt x="401388" y="71384"/>
                  </a:cubicBezTo>
                  <a:cubicBezTo>
                    <a:pt x="401388" y="71384"/>
                    <a:pt x="401388" y="71384"/>
                    <a:pt x="40138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6087237" y="3581590"/>
            <a:ext cx="1515142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 rot="0">
            <a:off x="6859714" y="4236053"/>
            <a:ext cx="352711" cy="269463"/>
            <a:chOff x="6859714" y="4236053"/>
            <a:chExt cx="352711" cy="269463"/>
          </a:xfrm>
        </p:grpSpPr>
        <p:sp>
          <p:nvSpPr>
            <p:cNvPr id="7" name="Freeform 7"/>
            <p:cNvSpPr/>
            <p:nvPr/>
          </p:nvSpPr>
          <p:spPr>
            <a:xfrm>
              <a:off x="6859714" y="4236053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988873" y="4306634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 rot="0">
            <a:off x="3667887" y="4692872"/>
            <a:ext cx="2419350" cy="1127284"/>
            <a:chOff x="3667887" y="4692872"/>
            <a:chExt cx="2419350" cy="1127284"/>
          </a:xfrm>
        </p:grpSpPr>
        <p:sp>
          <p:nvSpPr>
            <p:cNvPr id="10" name="Freeform 10"/>
            <p:cNvSpPr/>
            <p:nvPr/>
          </p:nvSpPr>
          <p:spPr>
            <a:xfrm>
              <a:off x="3667887" y="4692872"/>
              <a:ext cx="2419350" cy="1127284"/>
            </a:xfrm>
            <a:custGeom>
              <a:avLst/>
              <a:gdLst/>
              <a:ahLst/>
              <a:cxnLst/>
              <a:rect l="l" t="t" r="r" b="b"/>
              <a:pathLst>
                <a:path w="291" h="135">
                  <a:moveTo>
                    <a:pt x="162" y="19"/>
                  </a:moveTo>
                  <a:cubicBezTo>
                    <a:pt x="217" y="38"/>
                    <a:pt x="261" y="73"/>
                    <a:pt x="291" y="118"/>
                  </a:cubicBezTo>
                  <a:cubicBezTo>
                    <a:pt x="240" y="134"/>
                    <a:pt x="184" y="135"/>
                    <a:pt x="129" y="116"/>
                  </a:cubicBezTo>
                  <a:cubicBezTo>
                    <a:pt x="74" y="97"/>
                    <a:pt x="30" y="61"/>
                    <a:pt x="0" y="17"/>
                  </a:cubicBezTo>
                  <a:cubicBezTo>
                    <a:pt x="51" y="0"/>
                    <a:pt x="108" y="0"/>
                    <a:pt x="162" y="1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4465034" y="500414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4582287" y="3581590"/>
            <a:ext cx="1513713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13" name="Group 13"/>
          <p:cNvGrpSpPr/>
          <p:nvPr/>
        </p:nvGrpSpPr>
        <p:grpSpPr>
          <a:xfrm rot="0">
            <a:off x="4996434" y="4236053"/>
            <a:ext cx="313754" cy="313849"/>
            <a:chOff x="4996434" y="4236053"/>
            <a:chExt cx="313754" cy="313849"/>
          </a:xfrm>
        </p:grpSpPr>
        <p:sp>
          <p:nvSpPr>
            <p:cNvPr id="14" name="Freeform 14"/>
            <p:cNvSpPr/>
            <p:nvPr/>
          </p:nvSpPr>
          <p:spPr>
            <a:xfrm>
              <a:off x="4996434" y="4265200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5069300" y="4338066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152644" y="4236053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7" name="Freeform 17"/>
          <p:cNvSpPr/>
          <p:nvPr/>
        </p:nvSpPr>
        <p:spPr>
          <a:xfrm>
            <a:off x="5664327" y="3097435"/>
            <a:ext cx="856012" cy="2579751"/>
          </a:xfrm>
          <a:custGeom>
            <a:avLst/>
            <a:gdLst/>
            <a:ahLst/>
            <a:cxnLst/>
            <a:rect l="l" t="t" r="r" b="b"/>
            <a:pathLst>
              <a:path w="103" h="309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984843" y="3986974"/>
            <a:ext cx="215074" cy="313658"/>
          </a:xfrm>
          <a:custGeom>
            <a:avLst/>
            <a:gdLst/>
            <a:ahLst/>
            <a:cxnLst/>
            <a:rect l="l" t="t" r="r" b="b"/>
            <a:pathLst>
              <a:path w="107" h="156">
                <a:moveTo>
                  <a:pt x="43" y="156"/>
                </a:moveTo>
                <a:cubicBezTo>
                  <a:pt x="40" y="155"/>
                  <a:pt x="37" y="154"/>
                  <a:pt x="34" y="152"/>
                </a:cubicBezTo>
                <a:cubicBezTo>
                  <a:pt x="31" y="150"/>
                  <a:pt x="29" y="147"/>
                  <a:pt x="27" y="143"/>
                </a:cubicBezTo>
                <a:cubicBezTo>
                  <a:pt x="27" y="142"/>
                  <a:pt x="27" y="142"/>
                  <a:pt x="25" y="141"/>
                </a:cubicBezTo>
                <a:cubicBezTo>
                  <a:pt x="19" y="138"/>
                  <a:pt x="16" y="130"/>
                  <a:pt x="19" y="123"/>
                </a:cubicBezTo>
                <a:cubicBezTo>
                  <a:pt x="19" y="123"/>
                  <a:pt x="19" y="122"/>
                  <a:pt x="19" y="121"/>
                </a:cubicBezTo>
                <a:cubicBezTo>
                  <a:pt x="18" y="118"/>
                  <a:pt x="17" y="115"/>
                  <a:pt x="19" y="111"/>
                </a:cubicBezTo>
                <a:cubicBezTo>
                  <a:pt x="19" y="110"/>
                  <a:pt x="19" y="110"/>
                  <a:pt x="18" y="109"/>
                </a:cubicBezTo>
                <a:cubicBezTo>
                  <a:pt x="18" y="106"/>
                  <a:pt x="17" y="104"/>
                  <a:pt x="17" y="101"/>
                </a:cubicBezTo>
                <a:cubicBezTo>
                  <a:pt x="16" y="96"/>
                  <a:pt x="14" y="91"/>
                  <a:pt x="12" y="86"/>
                </a:cubicBezTo>
                <a:cubicBezTo>
                  <a:pt x="9" y="81"/>
                  <a:pt x="6" y="76"/>
                  <a:pt x="4" y="71"/>
                </a:cubicBezTo>
                <a:cubicBezTo>
                  <a:pt x="1" y="62"/>
                  <a:pt x="0" y="53"/>
                  <a:pt x="1" y="44"/>
                </a:cubicBezTo>
                <a:cubicBezTo>
                  <a:pt x="5" y="25"/>
                  <a:pt x="15" y="12"/>
                  <a:pt x="33" y="4"/>
                </a:cubicBezTo>
                <a:cubicBezTo>
                  <a:pt x="38" y="2"/>
                  <a:pt x="43" y="0"/>
                  <a:pt x="49" y="0"/>
                </a:cubicBezTo>
                <a:cubicBezTo>
                  <a:pt x="49" y="0"/>
                  <a:pt x="50" y="0"/>
                  <a:pt x="5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3" y="1"/>
                  <a:pt x="67" y="1"/>
                </a:cubicBezTo>
                <a:cubicBezTo>
                  <a:pt x="76" y="4"/>
                  <a:pt x="84" y="8"/>
                  <a:pt x="90" y="15"/>
                </a:cubicBezTo>
                <a:cubicBezTo>
                  <a:pt x="97" y="22"/>
                  <a:pt x="102" y="30"/>
                  <a:pt x="104" y="40"/>
                </a:cubicBezTo>
                <a:cubicBezTo>
                  <a:pt x="107" y="53"/>
                  <a:pt x="105" y="65"/>
                  <a:pt x="99" y="77"/>
                </a:cubicBezTo>
                <a:cubicBezTo>
                  <a:pt x="97" y="81"/>
                  <a:pt x="95" y="85"/>
                  <a:pt x="93" y="89"/>
                </a:cubicBezTo>
                <a:cubicBezTo>
                  <a:pt x="90" y="94"/>
                  <a:pt x="89" y="99"/>
                  <a:pt x="89" y="105"/>
                </a:cubicBezTo>
                <a:cubicBezTo>
                  <a:pt x="89" y="105"/>
                  <a:pt x="88" y="106"/>
                  <a:pt x="88" y="107"/>
                </a:cubicBezTo>
                <a:cubicBezTo>
                  <a:pt x="88" y="108"/>
                  <a:pt x="88" y="112"/>
                  <a:pt x="88" y="113"/>
                </a:cubicBezTo>
                <a:cubicBezTo>
                  <a:pt x="89" y="116"/>
                  <a:pt x="88" y="119"/>
                  <a:pt x="87" y="121"/>
                </a:cubicBezTo>
                <a:cubicBezTo>
                  <a:pt x="87" y="122"/>
                  <a:pt x="87" y="123"/>
                  <a:pt x="87" y="123"/>
                </a:cubicBezTo>
                <a:cubicBezTo>
                  <a:pt x="90" y="130"/>
                  <a:pt x="87" y="138"/>
                  <a:pt x="80" y="141"/>
                </a:cubicBezTo>
                <a:cubicBezTo>
                  <a:pt x="80" y="142"/>
                  <a:pt x="79" y="142"/>
                  <a:pt x="79" y="143"/>
                </a:cubicBezTo>
                <a:cubicBezTo>
                  <a:pt x="76" y="150"/>
                  <a:pt x="71" y="154"/>
                  <a:pt x="64" y="155"/>
                </a:cubicBezTo>
                <a:cubicBezTo>
                  <a:pt x="64" y="155"/>
                  <a:pt x="63" y="155"/>
                  <a:pt x="63" y="156"/>
                </a:cubicBezTo>
                <a:lnTo>
                  <a:pt x="43" y="156"/>
                </a:lnTo>
                <a:close/>
                <a:moveTo>
                  <a:pt x="53" y="107"/>
                </a:moveTo>
                <a:cubicBezTo>
                  <a:pt x="60" y="107"/>
                  <a:pt x="67" y="107"/>
                  <a:pt x="74" y="107"/>
                </a:cubicBezTo>
                <a:cubicBezTo>
                  <a:pt x="77" y="107"/>
                  <a:pt x="79" y="106"/>
                  <a:pt x="79" y="103"/>
                </a:cubicBezTo>
                <a:cubicBezTo>
                  <a:pt x="79" y="103"/>
                  <a:pt x="79" y="103"/>
                  <a:pt x="79" y="102"/>
                </a:cubicBezTo>
                <a:cubicBezTo>
                  <a:pt x="80" y="98"/>
                  <a:pt x="81" y="93"/>
                  <a:pt x="82" y="89"/>
                </a:cubicBezTo>
                <a:cubicBezTo>
                  <a:pt x="85" y="84"/>
                  <a:pt x="87" y="79"/>
                  <a:pt x="90" y="74"/>
                </a:cubicBezTo>
                <a:cubicBezTo>
                  <a:pt x="95" y="65"/>
                  <a:pt x="97" y="55"/>
                  <a:pt x="95" y="45"/>
                </a:cubicBezTo>
                <a:cubicBezTo>
                  <a:pt x="93" y="33"/>
                  <a:pt x="87" y="23"/>
                  <a:pt x="77" y="17"/>
                </a:cubicBezTo>
                <a:cubicBezTo>
                  <a:pt x="62" y="7"/>
                  <a:pt x="46" y="7"/>
                  <a:pt x="31" y="16"/>
                </a:cubicBezTo>
                <a:cubicBezTo>
                  <a:pt x="15" y="25"/>
                  <a:pt x="8" y="43"/>
                  <a:pt x="11" y="61"/>
                </a:cubicBezTo>
                <a:cubicBezTo>
                  <a:pt x="12" y="67"/>
                  <a:pt x="15" y="72"/>
                  <a:pt x="18" y="77"/>
                </a:cubicBezTo>
                <a:cubicBezTo>
                  <a:pt x="23" y="85"/>
                  <a:pt x="26" y="94"/>
                  <a:pt x="27" y="103"/>
                </a:cubicBezTo>
                <a:cubicBezTo>
                  <a:pt x="27" y="106"/>
                  <a:pt x="29" y="107"/>
                  <a:pt x="32" y="107"/>
                </a:cubicBezTo>
                <a:cubicBezTo>
                  <a:pt x="39" y="107"/>
                  <a:pt x="46" y="107"/>
                  <a:pt x="53" y="107"/>
                </a:cubicBezTo>
                <a:moveTo>
                  <a:pt x="53" y="120"/>
                </a:moveTo>
                <a:cubicBezTo>
                  <a:pt x="60" y="120"/>
                  <a:pt x="67" y="120"/>
                  <a:pt x="74" y="120"/>
                </a:cubicBezTo>
                <a:cubicBezTo>
                  <a:pt x="76" y="120"/>
                  <a:pt x="77" y="119"/>
                  <a:pt x="78" y="118"/>
                </a:cubicBezTo>
                <a:cubicBezTo>
                  <a:pt x="80" y="115"/>
                  <a:pt x="77" y="112"/>
                  <a:pt x="74" y="112"/>
                </a:cubicBezTo>
                <a:cubicBezTo>
                  <a:pt x="64" y="112"/>
                  <a:pt x="54" y="112"/>
                  <a:pt x="44" y="112"/>
                </a:cubicBezTo>
                <a:cubicBezTo>
                  <a:pt x="40" y="112"/>
                  <a:pt x="36" y="112"/>
                  <a:pt x="32" y="112"/>
                </a:cubicBezTo>
                <a:cubicBezTo>
                  <a:pt x="30" y="112"/>
                  <a:pt x="29" y="112"/>
                  <a:pt x="28" y="114"/>
                </a:cubicBezTo>
                <a:cubicBezTo>
                  <a:pt x="27" y="117"/>
                  <a:pt x="29" y="120"/>
                  <a:pt x="32" y="120"/>
                </a:cubicBezTo>
                <a:cubicBezTo>
                  <a:pt x="39" y="120"/>
                  <a:pt x="46" y="120"/>
                  <a:pt x="53" y="120"/>
                </a:cubicBezTo>
                <a:moveTo>
                  <a:pt x="53" y="124"/>
                </a:moveTo>
                <a:cubicBezTo>
                  <a:pt x="46" y="124"/>
                  <a:pt x="39" y="124"/>
                  <a:pt x="32" y="124"/>
                </a:cubicBezTo>
                <a:cubicBezTo>
                  <a:pt x="30" y="124"/>
                  <a:pt x="29" y="125"/>
                  <a:pt x="28" y="127"/>
                </a:cubicBezTo>
                <a:cubicBezTo>
                  <a:pt x="27" y="130"/>
                  <a:pt x="29" y="133"/>
                  <a:pt x="32" y="133"/>
                </a:cubicBezTo>
                <a:cubicBezTo>
                  <a:pt x="42" y="133"/>
                  <a:pt x="52" y="133"/>
                  <a:pt x="62" y="133"/>
                </a:cubicBezTo>
                <a:cubicBezTo>
                  <a:pt x="66" y="133"/>
                  <a:pt x="70" y="133"/>
                  <a:pt x="74" y="133"/>
                </a:cubicBezTo>
                <a:cubicBezTo>
                  <a:pt x="76" y="133"/>
                  <a:pt x="77" y="132"/>
                  <a:pt x="78" y="130"/>
                </a:cubicBezTo>
                <a:cubicBezTo>
                  <a:pt x="80" y="127"/>
                  <a:pt x="77" y="124"/>
                  <a:pt x="74" y="124"/>
                </a:cubicBezTo>
                <a:cubicBezTo>
                  <a:pt x="67" y="124"/>
                  <a:pt x="60" y="124"/>
                  <a:pt x="53" y="124"/>
                </a:cubicBezTo>
                <a:moveTo>
                  <a:pt x="70" y="137"/>
                </a:moveTo>
                <a:cubicBezTo>
                  <a:pt x="36" y="137"/>
                  <a:pt x="36" y="137"/>
                  <a:pt x="36" y="137"/>
                </a:cubicBezTo>
                <a:cubicBezTo>
                  <a:pt x="36" y="142"/>
                  <a:pt x="39" y="146"/>
                  <a:pt x="44" y="146"/>
                </a:cubicBezTo>
                <a:cubicBezTo>
                  <a:pt x="50" y="146"/>
                  <a:pt x="56" y="146"/>
                  <a:pt x="62" y="146"/>
                </a:cubicBezTo>
                <a:cubicBezTo>
                  <a:pt x="67" y="146"/>
                  <a:pt x="70" y="142"/>
                  <a:pt x="70" y="137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运行脚本并查看日志以检查文本和图像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4398507" y="1008278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查找事务的起始点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4630337" y="1360840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按CTRL+F搜索Transaction，找到起始点后可确定事务列表。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070038" y="1975579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查找文本检查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301868" y="2328140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确保输出窗口开启，在“回放日志”选项卡中按CTRL+F搜索web_reg_find，查找到后可判断文本是否找到。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303771" y="4161775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运行脚本并查看回放日志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535601" y="4514336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运行脚本后，Vugen会创建回放日志，需等待脚本完成运行。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7733442" y="1975579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查看参数化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7965273" y="2328140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按CTRL+F搜索Parameter，查看参数化替换情况。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8451818" y="4161775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保存脚本更改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8683648" y="4514336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选择文件&gt;保存或单击保存按钮，保存对脚本的更改。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52886" y="2055085"/>
            <a:ext cx="2476500" cy="2476500"/>
          </a:xfrm>
          <a:prstGeom prst="ellipse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7250" r="37250"/>
          <a:stretch>
            <a:fillRect/>
          </a:stretch>
        </p:blipFill>
        <p:spPr>
          <a:xfrm>
            <a:off x="6374798" y="2055085"/>
            <a:ext cx="2476500" cy="2476500"/>
          </a:xfrm>
          <a:prstGeom prst="ellipse">
            <a:avLst/>
          </a:prstGeom>
        </p:spPr>
      </p:pic>
      <p:grpSp>
        <p:nvGrpSpPr>
          <p:cNvPr id="4" name="Group 4"/>
          <p:cNvGrpSpPr/>
          <p:nvPr/>
        </p:nvGrpSpPr>
        <p:grpSpPr>
          <a:xfrm rot="0">
            <a:off x="3352886" y="2107432"/>
            <a:ext cx="665795" cy="665791"/>
            <a:chOff x="3352886" y="2107432"/>
            <a:chExt cx="665795" cy="665791"/>
          </a:xfrm>
        </p:grpSpPr>
        <p:sp>
          <p:nvSpPr>
            <p:cNvPr id="5" name="AutoShape 5"/>
            <p:cNvSpPr/>
            <p:nvPr/>
          </p:nvSpPr>
          <p:spPr>
            <a:xfrm>
              <a:off x="3352886" y="2107432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6" name="Freeform 6"/>
            <p:cNvSpPr/>
            <p:nvPr/>
          </p:nvSpPr>
          <p:spPr>
            <a:xfrm>
              <a:off x="3532726" y="2292906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 rot="0">
            <a:off x="8174522" y="2107432"/>
            <a:ext cx="665795" cy="665791"/>
            <a:chOff x="8174522" y="2107432"/>
            <a:chExt cx="665795" cy="665791"/>
          </a:xfrm>
        </p:grpSpPr>
        <p:sp>
          <p:nvSpPr>
            <p:cNvPr id="8" name="AutoShape 8"/>
            <p:cNvSpPr/>
            <p:nvPr/>
          </p:nvSpPr>
          <p:spPr>
            <a:xfrm>
              <a:off x="8174522" y="2107432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9" name="Freeform 9"/>
            <p:cNvSpPr/>
            <p:nvPr/>
          </p:nvSpPr>
          <p:spPr>
            <a:xfrm>
              <a:off x="8354362" y="2273856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 rot="0">
            <a:off x="4252748" y="4178300"/>
            <a:ext cx="665795" cy="665791"/>
            <a:chOff x="4252748" y="4178300"/>
            <a:chExt cx="665795" cy="665791"/>
          </a:xfrm>
        </p:grpSpPr>
        <p:sp>
          <p:nvSpPr>
            <p:cNvPr id="11" name="AutoShape 11"/>
            <p:cNvSpPr/>
            <p:nvPr/>
          </p:nvSpPr>
          <p:spPr>
            <a:xfrm>
              <a:off x="4252748" y="4178300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12" name="Freeform 12"/>
            <p:cNvSpPr/>
            <p:nvPr/>
          </p:nvSpPr>
          <p:spPr>
            <a:xfrm>
              <a:off x="4432588" y="4363773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 rot="0">
            <a:off x="7274660" y="4178300"/>
            <a:ext cx="665795" cy="665791"/>
            <a:chOff x="7274660" y="4178300"/>
            <a:chExt cx="665795" cy="665791"/>
          </a:xfrm>
        </p:grpSpPr>
        <p:sp>
          <p:nvSpPr>
            <p:cNvPr id="14" name="AutoShape 14"/>
            <p:cNvSpPr/>
            <p:nvPr/>
          </p:nvSpPr>
          <p:spPr>
            <a:xfrm>
              <a:off x="7274660" y="4178300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15" name="Freeform 15"/>
            <p:cNvSpPr/>
            <p:nvPr/>
          </p:nvSpPr>
          <p:spPr>
            <a:xfrm>
              <a:off x="7469003" y="4363774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33036" y="2037683"/>
            <a:ext cx="2553871" cy="4226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spcBef>
                <a:spcPts val="270"/>
              </a:spcBef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6.1节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940528" y="4661950"/>
            <a:ext cx="2084356" cy="40357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6.2节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015108" y="2037683"/>
            <a:ext cx="2569478" cy="4416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6.3节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314658" y="4661950"/>
            <a:ext cx="2084356" cy="4226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6.4节</a:t>
            </a:r>
            <a:endParaRPr lang="en-US" sz="1100"/>
          </a:p>
        </p:txBody>
      </p:sp>
      <p:grpSp>
        <p:nvGrpSpPr>
          <p:cNvPr id="20" name="Group 20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参考内容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633255" y="2402205"/>
            <a:ext cx="2553653" cy="108278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评测业务流程并计算用户查找和确认航班所花费的时间。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9015108" y="2402205"/>
            <a:ext cx="2553653" cy="108278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验证Web页面内容，如文本和图像。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940528" y="5112856"/>
            <a:ext cx="2553653" cy="108278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模拟多个用户，检查预订座位首选项的预订功能。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7845361" y="5065527"/>
            <a:ext cx="2553653" cy="108278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生成调试信息，测试是否成功。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8426" y="3429000"/>
            <a:ext cx="6324600" cy="11239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72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感谢您的观看</a:t>
            </a:r>
            <a:endParaRPr lang="en-US" sz="72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70463" y="2261105"/>
            <a:ext cx="4200525" cy="10382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负载测试准备与性能评估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789747" y="1388509"/>
            <a:ext cx="8008040" cy="126796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3467252" y="1671934"/>
            <a:ext cx="7220692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打开创建的脚本 Basic_Tutorial。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1491031" y="3030193"/>
            <a:ext cx="8008040" cy="1267968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643863" y="3325809"/>
            <a:ext cx="7220692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在脚本中插入一个事务。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6858" b="6858"/>
          <a:stretch>
            <a:fillRect/>
          </a:stretch>
        </p:blipFill>
        <p:spPr>
          <a:xfrm>
            <a:off x="539110" y="1388509"/>
            <a:ext cx="2256056" cy="126796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1737" r="1737"/>
          <a:stretch>
            <a:fillRect/>
          </a:stretch>
        </p:blipFill>
        <p:spPr>
          <a:xfrm>
            <a:off x="9486879" y="3030193"/>
            <a:ext cx="2256056" cy="1267968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795409" y="4664094"/>
            <a:ext cx="8008040" cy="126796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3472914" y="4947518"/>
            <a:ext cx="7220692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在事务的第一个步骤前面放置一个开始事务标记，并在最后一个步骤后面放置一个结束事务标记。</a:t>
            </a:r>
            <a:endParaRPr lang="en-US" sz="15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t="5629" b="5629"/>
          <a:stretch>
            <a:fillRect/>
          </a:stretch>
        </p:blipFill>
        <p:spPr>
          <a:xfrm>
            <a:off x="544772" y="4664094"/>
            <a:ext cx="2256056" cy="1267968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负载准备测试脚本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1218874" y="1354848"/>
            <a:ext cx="4394883" cy="1340950"/>
            <a:chOff x="1218874" y="1354848"/>
            <a:chExt cx="4394883" cy="1340950"/>
          </a:xfrm>
        </p:grpSpPr>
        <p:sp>
          <p:nvSpPr>
            <p:cNvPr id="3" name="AutoShape 3"/>
            <p:cNvSpPr/>
            <p:nvPr/>
          </p:nvSpPr>
          <p:spPr>
            <a:xfrm>
              <a:off x="1218874" y="1354848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1218874" y="1993615"/>
              <a:ext cx="439488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运行脚本，并观察输出窗口中的回放日志。</a:t>
              </a:r>
              <a:endPara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Freeform 5"/>
            <p:cNvSpPr/>
            <p:nvPr/>
          </p:nvSpPr>
          <p:spPr>
            <a:xfrm>
              <a:off x="1303561" y="1482500"/>
              <a:ext cx="469392" cy="38346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257299" y="240773"/>
                  </a:moveTo>
                  <a:lnTo>
                    <a:pt x="257299" y="258156"/>
                  </a:lnTo>
                  <a:lnTo>
                    <a:pt x="47501" y="258156"/>
                  </a:lnTo>
                  <a:lnTo>
                    <a:pt x="47501" y="240773"/>
                  </a:lnTo>
                  <a:cubicBezTo>
                    <a:pt x="47501" y="240773"/>
                    <a:pt x="43015" y="231162"/>
                    <a:pt x="67361" y="208112"/>
                  </a:cubicBezTo>
                  <a:cubicBezTo>
                    <a:pt x="91688" y="185071"/>
                    <a:pt x="88487" y="125511"/>
                    <a:pt x="88487" y="85173"/>
                  </a:cubicBezTo>
                  <a:cubicBezTo>
                    <a:pt x="88487" y="44834"/>
                    <a:pt x="145142" y="43977"/>
                    <a:pt x="145142" y="43977"/>
                  </a:cubicBezTo>
                  <a:lnTo>
                    <a:pt x="147085" y="43977"/>
                  </a:lnTo>
                  <a:cubicBezTo>
                    <a:pt x="147085" y="43996"/>
                    <a:pt x="147085" y="43701"/>
                    <a:pt x="147085" y="37424"/>
                  </a:cubicBezTo>
                  <a:cubicBezTo>
                    <a:pt x="147085" y="33395"/>
                    <a:pt x="133560" y="18802"/>
                    <a:pt x="133560" y="18802"/>
                  </a:cubicBezTo>
                  <a:lnTo>
                    <a:pt x="133360" y="9973"/>
                  </a:lnTo>
                  <a:lnTo>
                    <a:pt x="171555" y="9973"/>
                  </a:lnTo>
                  <a:lnTo>
                    <a:pt x="171298" y="19136"/>
                  </a:lnTo>
                  <a:cubicBezTo>
                    <a:pt x="171298" y="19136"/>
                    <a:pt x="156639" y="33719"/>
                    <a:pt x="156639" y="38014"/>
                  </a:cubicBezTo>
                  <a:cubicBezTo>
                    <a:pt x="156639" y="42167"/>
                    <a:pt x="156639" y="43558"/>
                    <a:pt x="156639" y="43967"/>
                  </a:cubicBezTo>
                  <a:lnTo>
                    <a:pt x="159658" y="43967"/>
                  </a:lnTo>
                  <a:cubicBezTo>
                    <a:pt x="159658" y="43967"/>
                    <a:pt x="216313" y="44825"/>
                    <a:pt x="216313" y="85163"/>
                  </a:cubicBezTo>
                  <a:cubicBezTo>
                    <a:pt x="216313" y="125501"/>
                    <a:pt x="213112" y="185071"/>
                    <a:pt x="237449" y="208121"/>
                  </a:cubicBezTo>
                  <a:cubicBezTo>
                    <a:pt x="261785" y="231172"/>
                    <a:pt x="257299" y="240773"/>
                    <a:pt x="257299" y="240773"/>
                  </a:cubicBezTo>
                  <a:close/>
                  <a:moveTo>
                    <a:pt x="176327" y="267367"/>
                  </a:moveTo>
                  <a:cubicBezTo>
                    <a:pt x="176327" y="280559"/>
                    <a:pt x="165640" y="294827"/>
                    <a:pt x="152457" y="294827"/>
                  </a:cubicBezTo>
                  <a:cubicBezTo>
                    <a:pt x="139275" y="294827"/>
                    <a:pt x="128588" y="280559"/>
                    <a:pt x="128588" y="267367"/>
                  </a:cubicBezTo>
                  <a:cubicBezTo>
                    <a:pt x="128588" y="267662"/>
                    <a:pt x="176327" y="267062"/>
                    <a:pt x="176327" y="26736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6" name="Group 6"/>
          <p:cNvGrpSpPr/>
          <p:nvPr/>
        </p:nvGrpSpPr>
        <p:grpSpPr>
          <a:xfrm rot="0">
            <a:off x="1218874" y="3134853"/>
            <a:ext cx="4394883" cy="1304934"/>
            <a:chOff x="1218874" y="3134853"/>
            <a:chExt cx="4394883" cy="1304934"/>
          </a:xfrm>
        </p:grpSpPr>
        <p:sp>
          <p:nvSpPr>
            <p:cNvPr id="7" name="AutoShape 7"/>
            <p:cNvSpPr/>
            <p:nvPr/>
          </p:nvSpPr>
          <p:spPr>
            <a:xfrm>
              <a:off x="1218874" y="3134853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1358514" y="3274494"/>
              <a:ext cx="359485" cy="359485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06680" y="259080"/>
                  </a:moveTo>
                  <a:lnTo>
                    <a:pt x="30480" y="259080"/>
                  </a:lnTo>
                  <a:cubicBezTo>
                    <a:pt x="13649" y="259080"/>
                    <a:pt x="0" y="245431"/>
                    <a:pt x="0" y="228600"/>
                  </a:cubicBezTo>
                  <a:lnTo>
                    <a:pt x="0" y="228600"/>
                  </a:lnTo>
                  <a:lnTo>
                    <a:pt x="0" y="30480"/>
                  </a:lnTo>
                  <a:cubicBezTo>
                    <a:pt x="0" y="13716"/>
                    <a:pt x="13716" y="0"/>
                    <a:pt x="30480" y="0"/>
                  </a:cubicBezTo>
                  <a:lnTo>
                    <a:pt x="274320" y="0"/>
                  </a:lnTo>
                  <a:cubicBezTo>
                    <a:pt x="291151" y="0"/>
                    <a:pt x="304800" y="13649"/>
                    <a:pt x="304800" y="30480"/>
                  </a:cubicBezTo>
                  <a:lnTo>
                    <a:pt x="304800" y="30480"/>
                  </a:lnTo>
                  <a:lnTo>
                    <a:pt x="304800" y="228600"/>
                  </a:lnTo>
                  <a:cubicBezTo>
                    <a:pt x="304800" y="245431"/>
                    <a:pt x="291151" y="259080"/>
                    <a:pt x="274320" y="259080"/>
                  </a:cubicBezTo>
                  <a:lnTo>
                    <a:pt x="274320" y="259080"/>
                  </a:lnTo>
                  <a:lnTo>
                    <a:pt x="198120" y="259080"/>
                  </a:lnTo>
                  <a:lnTo>
                    <a:pt x="259080" y="289560"/>
                  </a:lnTo>
                  <a:lnTo>
                    <a:pt x="259080" y="304800"/>
                  </a:lnTo>
                  <a:lnTo>
                    <a:pt x="45720" y="304800"/>
                  </a:lnTo>
                  <a:lnTo>
                    <a:pt x="45720" y="289560"/>
                  </a:lnTo>
                  <a:lnTo>
                    <a:pt x="106680" y="259080"/>
                  </a:lnTo>
                  <a:close/>
                  <a:moveTo>
                    <a:pt x="30480" y="30480"/>
                  </a:moveTo>
                  <a:lnTo>
                    <a:pt x="30480" y="198120"/>
                  </a:lnTo>
                  <a:lnTo>
                    <a:pt x="274320" y="198120"/>
                  </a:lnTo>
                  <a:lnTo>
                    <a:pt x="274320" y="30480"/>
                  </a:lnTo>
                  <a:lnTo>
                    <a:pt x="30480" y="3048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1218874" y="3737604"/>
              <a:ext cx="439488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在多个用户同时使用应用程序时，注意观察脚本的性能表现，例如响应时间、负载压力等。</a:t>
              </a:r>
              <a:endPara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0">
            <a:off x="1218874" y="4878843"/>
            <a:ext cx="4394883" cy="1316184"/>
            <a:chOff x="1218874" y="4878843"/>
            <a:chExt cx="4394883" cy="1316184"/>
          </a:xfrm>
        </p:grpSpPr>
        <p:sp>
          <p:nvSpPr>
            <p:cNvPr id="11" name="AutoShape 11"/>
            <p:cNvSpPr/>
            <p:nvPr/>
          </p:nvSpPr>
          <p:spPr>
            <a:xfrm>
              <a:off x="1218874" y="4878843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1372678" y="5037742"/>
              <a:ext cx="331158" cy="320969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91440"/>
                  </a:moveTo>
                  <a:lnTo>
                    <a:pt x="152400" y="0"/>
                  </a:lnTo>
                  <a:lnTo>
                    <a:pt x="304800" y="91440"/>
                  </a:lnTo>
                  <a:lnTo>
                    <a:pt x="304800" y="121920"/>
                  </a:lnTo>
                  <a:lnTo>
                    <a:pt x="0" y="121920"/>
                  </a:lnTo>
                  <a:lnTo>
                    <a:pt x="0" y="91440"/>
                  </a:lnTo>
                  <a:close/>
                  <a:moveTo>
                    <a:pt x="0" y="274320"/>
                  </a:moveTo>
                  <a:lnTo>
                    <a:pt x="304800" y="274320"/>
                  </a:lnTo>
                  <a:lnTo>
                    <a:pt x="304800" y="304800"/>
                  </a:lnTo>
                  <a:lnTo>
                    <a:pt x="0" y="304800"/>
                  </a:lnTo>
                  <a:lnTo>
                    <a:pt x="0" y="274320"/>
                  </a:lnTo>
                  <a:close/>
                  <a:moveTo>
                    <a:pt x="30480" y="243840"/>
                  </a:moveTo>
                  <a:lnTo>
                    <a:pt x="274320" y="243840"/>
                  </a:lnTo>
                  <a:lnTo>
                    <a:pt x="274320" y="274320"/>
                  </a:lnTo>
                  <a:lnTo>
                    <a:pt x="30480" y="274320"/>
                  </a:lnTo>
                  <a:lnTo>
                    <a:pt x="30480" y="243840"/>
                  </a:lnTo>
                  <a:close/>
                  <a:moveTo>
                    <a:pt x="30480" y="121920"/>
                  </a:moveTo>
                  <a:lnTo>
                    <a:pt x="91440" y="121920"/>
                  </a:lnTo>
                  <a:lnTo>
                    <a:pt x="91440" y="243840"/>
                  </a:lnTo>
                  <a:lnTo>
                    <a:pt x="30480" y="243840"/>
                  </a:lnTo>
                  <a:lnTo>
                    <a:pt x="30480" y="121920"/>
                  </a:lnTo>
                  <a:close/>
                  <a:moveTo>
                    <a:pt x="121920" y="121920"/>
                  </a:moveTo>
                  <a:lnTo>
                    <a:pt x="182880" y="121920"/>
                  </a:lnTo>
                  <a:lnTo>
                    <a:pt x="182880" y="243840"/>
                  </a:lnTo>
                  <a:lnTo>
                    <a:pt x="121920" y="243840"/>
                  </a:lnTo>
                  <a:lnTo>
                    <a:pt x="121920" y="121920"/>
                  </a:lnTo>
                  <a:close/>
                  <a:moveTo>
                    <a:pt x="213360" y="121920"/>
                  </a:moveTo>
                  <a:lnTo>
                    <a:pt x="274320" y="121920"/>
                  </a:lnTo>
                  <a:lnTo>
                    <a:pt x="274320" y="243840"/>
                  </a:lnTo>
                  <a:lnTo>
                    <a:pt x="213360" y="243840"/>
                  </a:lnTo>
                  <a:lnTo>
                    <a:pt x="213360" y="12192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1218874" y="5492844"/>
              <a:ext cx="4394883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分析回放日志，查看是否存在性能问题或者错误，以便进行调整和优化。</a:t>
              </a:r>
              <a:endPara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 l="13583" r="13583"/>
          <a:stretch>
            <a:fillRect/>
          </a:stretch>
        </p:blipFill>
        <p:spPr>
          <a:xfrm>
            <a:off x="6603343" y="1773672"/>
            <a:ext cx="4619078" cy="4619078"/>
          </a:xfrm>
          <a:prstGeom prst="ellipse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 l="24292" r="24292"/>
          <a:stretch>
            <a:fillRect/>
          </a:stretch>
        </p:blipFill>
        <p:spPr>
          <a:xfrm>
            <a:off x="9353197" y="779822"/>
            <a:ext cx="2231507" cy="2231507"/>
          </a:xfrm>
          <a:prstGeom prst="ellipse">
            <a:avLst/>
          </a:prstGeom>
        </p:spPr>
      </p:pic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多个用户同时使用时性能评估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29209" y="1988153"/>
            <a:ext cx="525813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在脚本中插入事务标记。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6412992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227931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0042870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6137995" y="3770320"/>
            <a:ext cx="4941824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Freeform 7"/>
          <p:cNvSpPr/>
          <p:nvPr/>
        </p:nvSpPr>
        <p:spPr>
          <a:xfrm>
            <a:off x="6586408" y="4298640"/>
            <a:ext cx="410870" cy="410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8424733" y="4355911"/>
            <a:ext cx="345034" cy="34503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10222567" y="4333387"/>
            <a:ext cx="371856" cy="35966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 t="11170" b="11170"/>
          <a:stretch>
            <a:fillRect/>
          </a:stretch>
        </p:blipFill>
        <p:spPr>
          <a:xfrm>
            <a:off x="763829" y="2145985"/>
            <a:ext cx="4887637" cy="2739225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插入事务标记并收集响应时间数据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业务流程持续时间评测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589" r="16589"/>
          <a:stretch>
            <a:fillRect/>
          </a:stretch>
        </p:blipFill>
        <p:spPr>
          <a:xfrm>
            <a:off x="882858" y="1563009"/>
            <a:ext cx="2465519" cy="24598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589" r="16589"/>
          <a:stretch>
            <a:fillRect/>
          </a:stretch>
        </p:blipFill>
        <p:spPr>
          <a:xfrm>
            <a:off x="3561054" y="1563009"/>
            <a:ext cx="2465519" cy="24598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8743" r="28743"/>
          <a:stretch>
            <a:fillRect/>
          </a:stretch>
        </p:blipFill>
        <p:spPr>
          <a:xfrm>
            <a:off x="6239251" y="1563009"/>
            <a:ext cx="2465519" cy="24598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3272" r="23272"/>
          <a:stretch>
            <a:fillRect/>
          </a:stretch>
        </p:blipFill>
        <p:spPr>
          <a:xfrm>
            <a:off x="8917448" y="1563009"/>
            <a:ext cx="2465519" cy="2459823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01243" y="3336168"/>
            <a:ext cx="1428750" cy="1428750"/>
          </a:xfrm>
          <a:prstGeom prst="rect">
            <a:avLst/>
          </a:prstGeom>
          <a:solidFill>
            <a:schemeClr val="accent1">
              <a:alpha val="7225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4079439" y="3336168"/>
            <a:ext cx="1428750" cy="1428750"/>
          </a:xfrm>
          <a:prstGeom prst="rect">
            <a:avLst/>
          </a:prstGeom>
          <a:solidFill>
            <a:schemeClr val="accent1">
              <a:lumMod val="50000"/>
              <a:alpha val="85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9466032" y="3336168"/>
            <a:ext cx="1368351" cy="1460420"/>
          </a:xfrm>
          <a:prstGeom prst="rect">
            <a:avLst/>
          </a:prstGeom>
          <a:solidFill>
            <a:schemeClr val="accent1">
              <a:lumMod val="50000"/>
              <a:alpha val="85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6757636" y="3336168"/>
            <a:ext cx="1428750" cy="1428750"/>
          </a:xfrm>
          <a:prstGeom prst="rect">
            <a:avLst/>
          </a:prstGeom>
          <a:solidFill>
            <a:schemeClr val="accent1">
              <a:alpha val="85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907981" y="5054414"/>
            <a:ext cx="2415273" cy="111797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1">
            <a:norm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打开LoadRunner并启动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586178" y="5054414"/>
            <a:ext cx="2415273" cy="11182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1">
            <a:norm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创建虚拟用户：录制并编辑脚本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64374" y="5054414"/>
            <a:ext cx="2415273" cy="11182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1">
            <a:norm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运行脚本并查看结果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942570" y="5054414"/>
            <a:ext cx="2415273" cy="11182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1">
            <a:normAutofit/>
          </a:bodyPr>
          <a:lstStyle/>
          <a:p>
            <a:pPr algn="ctr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分析持续时间数据</a:t>
            </a:r>
            <a:endParaRPr lang="en-US" sz="1100"/>
          </a:p>
        </p:txBody>
      </p:sp>
      <p:sp>
        <p:nvSpPr>
          <p:cNvPr id="14" name="TextBox 14"/>
          <p:cNvSpPr txBox="1"/>
          <p:nvPr/>
        </p:nvSpPr>
        <p:spPr>
          <a:xfrm>
            <a:off x="1431442" y="3725383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111824" y="3725383"/>
            <a:ext cx="1363980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790020" y="3725383"/>
            <a:ext cx="1363980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468217" y="3725383"/>
            <a:ext cx="1363980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Group 18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通过LoadRunner评测执行时长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454963" y="93878"/>
            <a:ext cx="10650654" cy="914400"/>
            <a:chOff x="454963" y="93878"/>
            <a:chExt cx="10650654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10775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报告结果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70539" y="2375347"/>
            <a:ext cx="3888341" cy="316264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生成报告步骤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>
              <a:lnSpc>
                <a:spcPct val="80000"/>
              </a:lnSpc>
              <a:buAutoNum type="arabicPeriod"/>
            </a:pPr>
            <a:r>
              <a:rPr lang="en-US" sz="15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在LoadRunner中选择适当的虚拟用户。2. 在“结果”窗口的顶部选择“生成报告”。3. 选择保存报告的位置和文件名，并点击“保存”按钮以生成报告。</a:t>
            </a:r>
            <a:endParaRPr lang="en-US" sz="1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AutoShape 25"/>
          <p:cNvSpPr/>
          <p:nvPr/>
        </p:nvSpPr>
        <p:spPr>
          <a:xfrm>
            <a:off x="8869284" y="1724456"/>
            <a:ext cx="1112806" cy="1111282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grpSp>
        <p:nvGrpSpPr>
          <p:cNvPr id="26" name="Group 26"/>
          <p:cNvGrpSpPr/>
          <p:nvPr/>
        </p:nvGrpSpPr>
        <p:grpSpPr>
          <a:xfrm rot="0">
            <a:off x="9246951" y="2006396"/>
            <a:ext cx="355759" cy="488728"/>
            <a:chOff x="9246951" y="2006396"/>
            <a:chExt cx="355759" cy="488728"/>
          </a:xfrm>
        </p:grpSpPr>
        <p:sp>
          <p:nvSpPr>
            <p:cNvPr id="27" name="AutoShape 27"/>
            <p:cNvSpPr/>
            <p:nvPr/>
          </p:nvSpPr>
          <p:spPr>
            <a:xfrm>
              <a:off x="9249427" y="2006396"/>
              <a:ext cx="350996" cy="488728"/>
            </a:xfrm>
            <a:prstGeom prst="rect">
              <a:avLst/>
            </a:prstGeom>
            <a:noFill/>
          </p:spPr>
        </p:sp>
        <p:sp>
          <p:nvSpPr>
            <p:cNvPr id="28" name="Freeform 28"/>
            <p:cNvSpPr/>
            <p:nvPr/>
          </p:nvSpPr>
          <p:spPr>
            <a:xfrm>
              <a:off x="9246951" y="2006396"/>
              <a:ext cx="355759" cy="488728"/>
            </a:xfrm>
            <a:custGeom>
              <a:avLst/>
              <a:gdLst/>
              <a:ahLst/>
              <a:cxnLst/>
              <a:rect l="l" t="t" r="r" b="b"/>
              <a:pathLst>
                <a:path w="122" h="168">
                  <a:moveTo>
                    <a:pt x="0" y="21"/>
                  </a:moveTo>
                  <a:cubicBezTo>
                    <a:pt x="53" y="21"/>
                    <a:pt x="61" y="0"/>
                    <a:pt x="61" y="0"/>
                  </a:cubicBezTo>
                  <a:cubicBezTo>
                    <a:pt x="61" y="0"/>
                    <a:pt x="69" y="21"/>
                    <a:pt x="122" y="21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2" y="141"/>
                    <a:pt x="61" y="168"/>
                    <a:pt x="61" y="168"/>
                  </a:cubicBezTo>
                  <a:cubicBezTo>
                    <a:pt x="61" y="168"/>
                    <a:pt x="0" y="141"/>
                    <a:pt x="0" y="10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29" name="AutoShape 29"/>
          <p:cNvSpPr/>
          <p:nvPr/>
        </p:nvSpPr>
        <p:spPr>
          <a:xfrm>
            <a:off x="7154784" y="2168988"/>
            <a:ext cx="754094" cy="75409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8974059" y="4475657"/>
            <a:ext cx="942975" cy="939832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31" name="Freeform 31"/>
          <p:cNvSpPr/>
          <p:nvPr/>
        </p:nvSpPr>
        <p:spPr>
          <a:xfrm>
            <a:off x="9253761" y="4762883"/>
            <a:ext cx="381952" cy="365379"/>
          </a:xfrm>
          <a:custGeom>
            <a:avLst/>
            <a:gdLst/>
            <a:ahLst/>
            <a:cxnLst/>
            <a:rect l="l" t="t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2" name="AutoShape 32"/>
          <p:cNvSpPr/>
          <p:nvPr/>
        </p:nvSpPr>
        <p:spPr>
          <a:xfrm>
            <a:off x="7705615" y="2719818"/>
            <a:ext cx="1655731" cy="165573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3" name="Freeform 33"/>
          <p:cNvSpPr/>
          <p:nvPr/>
        </p:nvSpPr>
        <p:spPr>
          <a:xfrm>
            <a:off x="8050039" y="3166160"/>
            <a:ext cx="965549" cy="862584"/>
          </a:xfrm>
          <a:custGeom>
            <a:avLst/>
            <a:gdLst/>
            <a:ahLst/>
            <a:cxnLst/>
            <a:rect l="l" t="t" r="r" b="b"/>
            <a:pathLst>
              <a:path w="200" h="178">
                <a:moveTo>
                  <a:pt x="200" y="62"/>
                </a:moveTo>
                <a:cubicBezTo>
                  <a:pt x="200" y="49"/>
                  <a:pt x="189" y="39"/>
                  <a:pt x="176" y="39"/>
                </a:cubicBezTo>
                <a:cubicBezTo>
                  <a:pt x="174" y="39"/>
                  <a:pt x="172" y="39"/>
                  <a:pt x="171" y="39"/>
                </a:cubicBezTo>
                <a:cubicBezTo>
                  <a:pt x="171" y="39"/>
                  <a:pt x="171" y="38"/>
                  <a:pt x="171" y="38"/>
                </a:cubicBezTo>
                <a:cubicBezTo>
                  <a:pt x="171" y="18"/>
                  <a:pt x="155" y="3"/>
                  <a:pt x="135" y="3"/>
                </a:cubicBezTo>
                <a:cubicBezTo>
                  <a:pt x="123" y="3"/>
                  <a:pt x="113" y="8"/>
                  <a:pt x="106" y="16"/>
                </a:cubicBezTo>
                <a:cubicBezTo>
                  <a:pt x="98" y="6"/>
                  <a:pt x="85" y="0"/>
                  <a:pt x="70" y="0"/>
                </a:cubicBezTo>
                <a:cubicBezTo>
                  <a:pt x="45" y="0"/>
                  <a:pt x="24" y="20"/>
                  <a:pt x="24" y="45"/>
                </a:cubicBezTo>
                <a:cubicBezTo>
                  <a:pt x="24" y="50"/>
                  <a:pt x="25" y="55"/>
                  <a:pt x="26" y="59"/>
                </a:cubicBezTo>
                <a:cubicBezTo>
                  <a:pt x="11" y="62"/>
                  <a:pt x="0" y="74"/>
                  <a:pt x="0" y="89"/>
                </a:cubicBezTo>
                <a:cubicBezTo>
                  <a:pt x="0" y="106"/>
                  <a:pt x="14" y="119"/>
                  <a:pt x="31" y="119"/>
                </a:cubicBezTo>
                <a:cubicBezTo>
                  <a:pt x="36" y="119"/>
                  <a:pt x="39" y="119"/>
                  <a:pt x="43" y="117"/>
                </a:cubicBezTo>
                <a:cubicBezTo>
                  <a:pt x="44" y="126"/>
                  <a:pt x="51" y="133"/>
                  <a:pt x="60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2" y="138"/>
                  <a:pt x="67" y="143"/>
                  <a:pt x="73" y="143"/>
                </a:cubicBezTo>
                <a:cubicBezTo>
                  <a:pt x="79" y="143"/>
                  <a:pt x="84" y="137"/>
                  <a:pt x="84" y="131"/>
                </a:cubicBezTo>
                <a:cubicBezTo>
                  <a:pt x="84" y="127"/>
                  <a:pt x="81" y="123"/>
                  <a:pt x="77" y="122"/>
                </a:cubicBezTo>
                <a:cubicBezTo>
                  <a:pt x="78" y="120"/>
                  <a:pt x="78" y="118"/>
                  <a:pt x="78" y="116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81" y="116"/>
                  <a:pt x="84" y="117"/>
                  <a:pt x="88" y="117"/>
                </a:cubicBezTo>
                <a:cubicBezTo>
                  <a:pt x="89" y="117"/>
                  <a:pt x="90" y="117"/>
                  <a:pt x="92" y="117"/>
                </a:cubicBezTo>
                <a:cubicBezTo>
                  <a:pt x="92" y="122"/>
                  <a:pt x="94" y="127"/>
                  <a:pt x="97" y="131"/>
                </a:cubicBezTo>
                <a:cubicBezTo>
                  <a:pt x="92" y="132"/>
                  <a:pt x="88" y="136"/>
                  <a:pt x="89" y="141"/>
                </a:cubicBezTo>
                <a:cubicBezTo>
                  <a:pt x="89" y="146"/>
                  <a:pt x="93" y="151"/>
                  <a:pt x="99" y="151"/>
                </a:cubicBezTo>
                <a:cubicBezTo>
                  <a:pt x="105" y="150"/>
                  <a:pt x="109" y="146"/>
                  <a:pt x="109" y="140"/>
                </a:cubicBezTo>
                <a:cubicBezTo>
                  <a:pt x="109" y="140"/>
                  <a:pt x="109" y="139"/>
                  <a:pt x="109" y="139"/>
                </a:cubicBezTo>
                <a:cubicBezTo>
                  <a:pt x="111" y="140"/>
                  <a:pt x="114" y="140"/>
                  <a:pt x="117" y="140"/>
                </a:cubicBezTo>
                <a:cubicBezTo>
                  <a:pt x="131" y="140"/>
                  <a:pt x="142" y="129"/>
                  <a:pt x="142" y="116"/>
                </a:cubicBezTo>
                <a:cubicBezTo>
                  <a:pt x="145" y="117"/>
                  <a:pt x="148" y="117"/>
                  <a:pt x="152" y="117"/>
                </a:cubicBezTo>
                <a:cubicBezTo>
                  <a:pt x="166" y="117"/>
                  <a:pt x="177" y="106"/>
                  <a:pt x="177" y="93"/>
                </a:cubicBezTo>
                <a:cubicBezTo>
                  <a:pt x="177" y="90"/>
                  <a:pt x="176" y="87"/>
                  <a:pt x="175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89" y="84"/>
                  <a:pt x="200" y="74"/>
                  <a:pt x="200" y="62"/>
                </a:cubicBezTo>
                <a:close/>
                <a:moveTo>
                  <a:pt x="117" y="147"/>
                </a:moveTo>
                <a:cubicBezTo>
                  <a:pt x="119" y="147"/>
                  <a:pt x="120" y="146"/>
                  <a:pt x="120" y="145"/>
                </a:cubicBezTo>
                <a:cubicBezTo>
                  <a:pt x="120" y="144"/>
                  <a:pt x="118" y="142"/>
                  <a:pt x="117" y="143"/>
                </a:cubicBezTo>
                <a:cubicBezTo>
                  <a:pt x="116" y="143"/>
                  <a:pt x="114" y="144"/>
                  <a:pt x="114" y="145"/>
                </a:cubicBezTo>
                <a:cubicBezTo>
                  <a:pt x="115" y="146"/>
                  <a:pt x="116" y="148"/>
                  <a:pt x="117" y="147"/>
                </a:cubicBezTo>
                <a:close/>
                <a:moveTo>
                  <a:pt x="116" y="168"/>
                </a:moveTo>
                <a:cubicBezTo>
                  <a:pt x="113" y="168"/>
                  <a:pt x="111" y="170"/>
                  <a:pt x="111" y="173"/>
                </a:cubicBezTo>
                <a:cubicBezTo>
                  <a:pt x="111" y="176"/>
                  <a:pt x="114" y="178"/>
                  <a:pt x="117" y="178"/>
                </a:cubicBezTo>
                <a:cubicBezTo>
                  <a:pt x="120" y="178"/>
                  <a:pt x="122" y="175"/>
                  <a:pt x="122" y="173"/>
                </a:cubicBezTo>
                <a:cubicBezTo>
                  <a:pt x="122" y="170"/>
                  <a:pt x="119" y="167"/>
                  <a:pt x="116" y="168"/>
                </a:cubicBezTo>
                <a:close/>
                <a:moveTo>
                  <a:pt x="116" y="155"/>
                </a:moveTo>
                <a:cubicBezTo>
                  <a:pt x="116" y="152"/>
                  <a:pt x="114" y="150"/>
                  <a:pt x="111" y="150"/>
                </a:cubicBezTo>
                <a:cubicBezTo>
                  <a:pt x="108" y="150"/>
                  <a:pt x="106" y="152"/>
                  <a:pt x="106" y="155"/>
                </a:cubicBezTo>
                <a:cubicBezTo>
                  <a:pt x="106" y="158"/>
                  <a:pt x="108" y="161"/>
                  <a:pt x="111" y="160"/>
                </a:cubicBezTo>
                <a:cubicBezTo>
                  <a:pt x="114" y="160"/>
                  <a:pt x="117" y="158"/>
                  <a:pt x="116" y="155"/>
                </a:cubicBezTo>
                <a:close/>
                <a:moveTo>
                  <a:pt x="97" y="156"/>
                </a:moveTo>
                <a:cubicBezTo>
                  <a:pt x="92" y="156"/>
                  <a:pt x="89" y="159"/>
                  <a:pt x="89" y="164"/>
                </a:cubicBezTo>
                <a:cubicBezTo>
                  <a:pt x="89" y="168"/>
                  <a:pt x="93" y="172"/>
                  <a:pt x="98" y="172"/>
                </a:cubicBezTo>
                <a:cubicBezTo>
                  <a:pt x="102" y="172"/>
                  <a:pt x="106" y="168"/>
                  <a:pt x="106" y="163"/>
                </a:cubicBezTo>
                <a:cubicBezTo>
                  <a:pt x="106" y="159"/>
                  <a:pt x="102" y="155"/>
                  <a:pt x="97" y="156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4" name="AutoShape 34"/>
          <p:cNvSpPr/>
          <p:nvPr/>
        </p:nvSpPr>
        <p:spPr>
          <a:xfrm>
            <a:off x="9888459" y="3223119"/>
            <a:ext cx="996982" cy="996982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5" name="AutoShape 35"/>
          <p:cNvSpPr/>
          <p:nvPr/>
        </p:nvSpPr>
        <p:spPr>
          <a:xfrm>
            <a:off x="6438790" y="3427907"/>
            <a:ext cx="941356" cy="939832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grpSp>
        <p:nvGrpSpPr>
          <p:cNvPr id="36" name="Group 36"/>
          <p:cNvGrpSpPr/>
          <p:nvPr/>
        </p:nvGrpSpPr>
        <p:grpSpPr>
          <a:xfrm rot="0">
            <a:off x="6726064" y="3627837"/>
            <a:ext cx="376047" cy="403289"/>
            <a:chOff x="6726064" y="3627837"/>
            <a:chExt cx="376047" cy="403289"/>
          </a:xfrm>
        </p:grpSpPr>
        <p:sp>
          <p:nvSpPr>
            <p:cNvPr id="37" name="AutoShape 37"/>
            <p:cNvSpPr/>
            <p:nvPr/>
          </p:nvSpPr>
          <p:spPr>
            <a:xfrm>
              <a:off x="6728064" y="3627837"/>
              <a:ext cx="374047" cy="403289"/>
            </a:xfrm>
            <a:prstGeom prst="rect">
              <a:avLst/>
            </a:prstGeom>
            <a:noFill/>
          </p:spPr>
        </p:sp>
        <p:sp>
          <p:nvSpPr>
            <p:cNvPr id="38" name="Freeform 38"/>
            <p:cNvSpPr/>
            <p:nvPr/>
          </p:nvSpPr>
          <p:spPr>
            <a:xfrm>
              <a:off x="6855318" y="3629837"/>
              <a:ext cx="246793" cy="278987"/>
            </a:xfrm>
            <a:custGeom>
              <a:avLst/>
              <a:gdLst/>
              <a:ahLst/>
              <a:cxnLst/>
              <a:rect l="l" t="t" r="r" b="b"/>
              <a:pathLst>
                <a:path w="105" h="118">
                  <a:moveTo>
                    <a:pt x="32" y="118"/>
                  </a:moveTo>
                  <a:cubicBezTo>
                    <a:pt x="21" y="118"/>
                    <a:pt x="10" y="113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3" y="90"/>
                    <a:pt x="27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6" y="91"/>
                    <a:pt x="40" y="90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3"/>
                    <a:pt x="79" y="48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0"/>
                    <a:pt x="77" y="36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69" y="28"/>
                    <a:pt x="65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7" y="27"/>
                    <a:pt x="53" y="28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2" y="49"/>
                    <a:pt x="23" y="49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3" y="39"/>
                    <a:pt x="13" y="30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9" y="4"/>
                    <a:pt x="5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2" y="0"/>
                    <a:pt x="83" y="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101" y="22"/>
                    <a:pt x="105" y="3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5" y="55"/>
                    <a:pt x="101" y="66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54" y="114"/>
                    <a:pt x="4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  <p:sp>
          <p:nvSpPr>
            <p:cNvPr id="39" name="Freeform 39"/>
            <p:cNvSpPr/>
            <p:nvPr/>
          </p:nvSpPr>
          <p:spPr>
            <a:xfrm>
              <a:off x="6726064" y="3753090"/>
              <a:ext cx="246793" cy="278035"/>
            </a:xfrm>
            <a:custGeom>
              <a:avLst/>
              <a:gdLst/>
              <a:ahLst/>
              <a:cxnLst/>
              <a:rect l="l" t="t" r="r" b="b"/>
              <a:pathLst>
                <a:path w="105" h="118">
                  <a:moveTo>
                    <a:pt x="44" y="118"/>
                  </a:moveTo>
                  <a:cubicBezTo>
                    <a:pt x="33" y="118"/>
                    <a:pt x="22" y="114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4" y="96"/>
                    <a:pt x="0" y="85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3"/>
                    <a:pt x="4" y="52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1" y="5"/>
                    <a:pt x="62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2" y="0"/>
                    <a:pt x="91" y="3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100" y="9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2" y="28"/>
                    <a:pt x="78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9" y="27"/>
                    <a:pt x="65" y="28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8" y="65"/>
                    <a:pt x="26" y="70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8"/>
                    <a:pt x="28" y="82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6" y="90"/>
                    <a:pt x="40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8" y="91"/>
                    <a:pt x="52" y="90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4" y="68"/>
                    <a:pt x="82" y="68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3" y="79"/>
                    <a:pt x="93" y="87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66" y="114"/>
                    <a:pt x="55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40" name="AutoShape 40"/>
          <p:cNvSpPr/>
          <p:nvPr/>
        </p:nvSpPr>
        <p:spPr>
          <a:xfrm>
            <a:off x="7334997" y="4608940"/>
            <a:ext cx="1147763" cy="1147763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grpSp>
        <p:nvGrpSpPr>
          <p:cNvPr id="41" name="Group 41"/>
          <p:cNvGrpSpPr/>
          <p:nvPr/>
        </p:nvGrpSpPr>
        <p:grpSpPr>
          <a:xfrm rot="0">
            <a:off x="7679450" y="4875395"/>
            <a:ext cx="458857" cy="474497"/>
            <a:chOff x="7679450" y="4875395"/>
            <a:chExt cx="458857" cy="474497"/>
          </a:xfrm>
        </p:grpSpPr>
        <p:sp>
          <p:nvSpPr>
            <p:cNvPr id="42" name="AutoShape 42"/>
            <p:cNvSpPr/>
            <p:nvPr/>
          </p:nvSpPr>
          <p:spPr>
            <a:xfrm>
              <a:off x="7805622" y="4875395"/>
              <a:ext cx="206512" cy="224827"/>
            </a:xfrm>
            <a:prstGeom prst="ellipse">
              <a:avLst/>
            </a:prstGeom>
            <a:solidFill>
              <a:srgbClr val="FFFEFE">
                <a:alpha val="100000"/>
              </a:srgbClr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7679450" y="5135348"/>
              <a:ext cx="458857" cy="214544"/>
            </a:xfrm>
            <a:custGeom>
              <a:avLst/>
              <a:gdLst/>
              <a:ahLst/>
              <a:cxnLst/>
              <a:rect l="l" t="t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44" name="Freeform 44"/>
          <p:cNvSpPr/>
          <p:nvPr/>
        </p:nvSpPr>
        <p:spPr>
          <a:xfrm>
            <a:off x="10218660" y="3455593"/>
            <a:ext cx="412781" cy="412781"/>
          </a:xfrm>
          <a:custGeom>
            <a:avLst/>
            <a:gdLst/>
            <a:ahLst/>
            <a:cxnLst/>
            <a:rect l="l" t="t" r="r" b="b"/>
            <a:pathLst>
              <a:path w="20512" h="2160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grpSp>
        <p:nvGrpSpPr>
          <p:cNvPr id="45" name="Group 45"/>
          <p:cNvGrpSpPr/>
          <p:nvPr/>
        </p:nvGrpSpPr>
        <p:grpSpPr>
          <a:xfrm rot="0">
            <a:off x="7380145" y="2375347"/>
            <a:ext cx="272942" cy="241109"/>
            <a:chOff x="7380145" y="2375347"/>
            <a:chExt cx="272942" cy="241109"/>
          </a:xfrm>
        </p:grpSpPr>
        <p:sp>
          <p:nvSpPr>
            <p:cNvPr id="46" name="Freeform 46"/>
            <p:cNvSpPr/>
            <p:nvPr/>
          </p:nvSpPr>
          <p:spPr>
            <a:xfrm>
              <a:off x="7399265" y="2485735"/>
              <a:ext cx="233260" cy="130721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  <p:sp>
          <p:nvSpPr>
            <p:cNvPr id="47" name="Freeform 47"/>
            <p:cNvSpPr/>
            <p:nvPr/>
          </p:nvSpPr>
          <p:spPr>
            <a:xfrm>
              <a:off x="7380145" y="2375347"/>
              <a:ext cx="272942" cy="161597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48" name="AutoShape 48"/>
          <p:cNvSpPr/>
          <p:nvPr/>
        </p:nvSpPr>
        <p:spPr>
          <a:xfrm>
            <a:off x="1066267" y="2006396"/>
            <a:ext cx="1203412" cy="16168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gwM2UwMzc3NWU0MmUwNWFiM2FkMjlhYzA0OWM5YjI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4F7FF"/>
      </a:lt1>
      <a:dk2>
        <a:srgbClr val="0A0237"/>
      </a:dk2>
      <a:lt2>
        <a:srgbClr val="FFFFFF"/>
      </a:lt2>
      <a:accent1>
        <a:srgbClr val="0084FF"/>
      </a:accent1>
      <a:accent2>
        <a:srgbClr val="5196FF"/>
      </a:accent2>
      <a:accent3>
        <a:srgbClr val="4454DF"/>
      </a:accent3>
      <a:accent4>
        <a:srgbClr val="7FA9F1"/>
      </a:accent4>
      <a:accent5>
        <a:srgbClr val="ABDDFF"/>
      </a:accent5>
      <a:accent6>
        <a:srgbClr val="A2E5B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2517</Words>
  <Application>WPS 演示</Application>
  <PresentationFormat>On-screen Show (4:3)</PresentationFormat>
  <Paragraphs>294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Bebas Neue Regular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WPS_1672884681</cp:lastModifiedBy>
  <cp:revision>2</cp:revision>
  <dcterms:created xsi:type="dcterms:W3CDTF">2006-08-16T00:00:00Z</dcterms:created>
  <dcterms:modified xsi:type="dcterms:W3CDTF">2024-02-27T02:35:55Z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470D00B0140343579ABC73500467EF19_12</vt:lpwstr>
  </property>
  <property fmtid="{D5CDD505-2E9C-101B-9397-08002B2CF9AE}" pid="3" name="KSOProductBuildVer">
    <vt:lpwstr>2052-12.1.0.16250</vt:lpwstr>
  </property>
</Properties>
</file>