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Lst>
  <p:sldSz cx="12192000" cy="6858000"/>
  <p:notesSz cx="6858000" cy="9144000"/>
  <p:custDataLst>
    <p:tags r:id="rId4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108" d="100"/>
          <a:sy n="108" d="100"/>
        </p:scale>
        <p:origin x="678"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3/19/2024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3/19/2024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3/19/2024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3/19/2024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3/19/2024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t>3/19/2024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t>3/19/2024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t>3/19/2024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3/19/2024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3/19/2024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3/19/2024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t>3/19/2024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89474" y="1934330"/>
            <a:ext cx="6801925" cy="1943609"/>
          </a:xfrm>
          <a:prstGeom prst="rect">
            <a:avLst/>
          </a:prstGeom>
        </p:spPr>
        <p:txBody>
          <a:bodyPr vert="horz" wrap="square" lIns="114300" tIns="57150" rIns="114300" bIns="57150" rtlCol="0" anchor="t" anchorCtr="0">
            <a:spAutoFit/>
          </a:bodyPr>
          <a:lstStyle/>
          <a:p>
            <a:pPr>
              <a:lnSpc>
                <a:spcPct val="120000"/>
              </a:lnSpc>
            </a:pPr>
            <a:r>
              <a:rPr lang="zh-CN" altLang="en-US" sz="4950" b="1" dirty="0">
                <a:solidFill>
                  <a:schemeClr val="dk1">
                    <a:alpha val="100000"/>
                  </a:schemeClr>
                </a:solidFill>
                <a:latin typeface="微软雅黑" panose="020B0503020204020204" charset="-122"/>
                <a:ea typeface="微软雅黑" panose="020B0503020204020204" charset="-122"/>
                <a:cs typeface="微软雅黑" panose="020B0503020204020204" charset="-122"/>
              </a:rPr>
              <a:t>第三章</a:t>
            </a:r>
            <a:r>
              <a:rPr lang="en-US" altLang="zh-CN" sz="4950" b="1" dirty="0">
                <a:solidFill>
                  <a:schemeClr val="dk1">
                    <a:alpha val="100000"/>
                  </a:schemeClr>
                </a:solidFill>
                <a:latin typeface="微软雅黑" panose="020B0503020204020204" charset="-122"/>
                <a:ea typeface="微软雅黑" panose="020B0503020204020204" charset="-122"/>
                <a:cs typeface="微软雅黑" panose="020B0503020204020204" charset="-122"/>
              </a:rPr>
              <a:t>  </a:t>
            </a:r>
            <a:r>
              <a:rPr lang="en-US" altLang="zh-CN" sz="4950" b="1" dirty="0" err="1" smtClean="0">
                <a:solidFill>
                  <a:schemeClr val="dk1">
                    <a:alpha val="100000"/>
                  </a:schemeClr>
                </a:solidFill>
                <a:latin typeface="微软雅黑" panose="020B0503020204020204" charset="-122"/>
                <a:ea typeface="微软雅黑" panose="020B0503020204020204" charset="-122"/>
                <a:cs typeface="微软雅黑" panose="020B0503020204020204" charset="-122"/>
              </a:rPr>
              <a:t>lo</a:t>
            </a:r>
            <a:r>
              <a:rPr lang="en-US" sz="4950" b="1" dirty="0" err="1" smtClean="0">
                <a:solidFill>
                  <a:schemeClr val="dk1">
                    <a:alpha val="100000"/>
                  </a:schemeClr>
                </a:solidFill>
                <a:latin typeface="微软雅黑" panose="020B0503020204020204" charset="-122"/>
                <a:ea typeface="微软雅黑" panose="020B0503020204020204" charset="-122"/>
                <a:cs typeface="微软雅黑" panose="020B0503020204020204" charset="-122"/>
              </a:rPr>
              <a:t>adrunner</a:t>
            </a:r>
            <a:r>
              <a:rPr lang="en-US" sz="4950" b="1" dirty="0" err="1">
                <a:solidFill>
                  <a:schemeClr val="dk1">
                    <a:alpha val="100000"/>
                  </a:schemeClr>
                </a:solidFill>
                <a:latin typeface="微软雅黑" panose="020B0503020204020204" charset="-122"/>
                <a:ea typeface="微软雅黑" panose="020B0503020204020204" charset="-122"/>
                <a:cs typeface="微软雅黑" panose="020B0503020204020204" charset="-122"/>
              </a:rPr>
              <a:t>相关基础知识</a:t>
            </a:r>
            <a:endParaRPr lang="en-US" sz="4950" b="1" dirty="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1209188" y="1216578"/>
            <a:ext cx="0" cy="5645486"/>
          </a:xfrm>
          <a:prstGeom prst="line">
            <a:avLst/>
          </a:prstGeom>
          <a:ln w="19050">
            <a:solidFill>
              <a:schemeClr val="accent2"/>
            </a:solidFill>
            <a:prstDash val="solid"/>
            <a:headEnd type="oval"/>
            <a:tailEnd type="none"/>
          </a:ln>
        </p:spPr>
        <p:style>
          <a:lnRef idx="0">
            <a:schemeClr val="accent2"/>
          </a:lnRef>
          <a:fillRef idx="1">
            <a:schemeClr val="accent2"/>
          </a:fillRef>
          <a:effectRef idx="0">
            <a:schemeClr val="accent2"/>
          </a:effectRef>
          <a:fontRef idx="minor">
            <a:schemeClr val="lt1"/>
          </a:fontRef>
        </p:style>
      </p:cxnSp>
      <p:sp>
        <p:nvSpPr>
          <p:cNvPr id="3" name="AutoShape 3"/>
          <p:cNvSpPr/>
          <p:nvPr/>
        </p:nvSpPr>
        <p:spPr>
          <a:xfrm>
            <a:off x="873196" y="1466458"/>
            <a:ext cx="669478" cy="669478"/>
          </a:xfrm>
          <a:prstGeom prst="ellipse">
            <a:avLst/>
          </a:prstGeom>
          <a:solidFill>
            <a:schemeClr val="accent2">
              <a:alpha val="30000"/>
            </a:schemeClr>
          </a:solidFill>
        </p:spPr>
      </p:sp>
      <p:sp>
        <p:nvSpPr>
          <p:cNvPr id="4" name="AutoShape 4"/>
          <p:cNvSpPr/>
          <p:nvPr/>
        </p:nvSpPr>
        <p:spPr>
          <a:xfrm>
            <a:off x="988282" y="1581544"/>
            <a:ext cx="439305" cy="439305"/>
          </a:xfrm>
          <a:prstGeom prst="ellipse">
            <a:avLst/>
          </a:prstGeom>
          <a:solidFill>
            <a:schemeClr val="accent2">
              <a:alpha val="100000"/>
            </a:schemeClr>
          </a:solidFill>
        </p:spPr>
      </p:sp>
      <p:sp>
        <p:nvSpPr>
          <p:cNvPr id="5" name="AutoShape 5"/>
          <p:cNvSpPr/>
          <p:nvPr/>
        </p:nvSpPr>
        <p:spPr>
          <a:xfrm>
            <a:off x="2152036" y="1443018"/>
            <a:ext cx="9189734" cy="1219200"/>
          </a:xfrm>
          <a:prstGeom prst="roundRect">
            <a:avLst/>
          </a:prstGeom>
          <a:solidFill>
            <a:schemeClr val="accent1">
              <a:alpha val="100000"/>
            </a:schemeClr>
          </a:solidFill>
        </p:spPr>
      </p:sp>
      <p:sp>
        <p:nvSpPr>
          <p:cNvPr id="6" name="AutoShape 6"/>
          <p:cNvSpPr/>
          <p:nvPr/>
        </p:nvSpPr>
        <p:spPr>
          <a:xfrm rot="-5400000">
            <a:off x="1919801" y="1608012"/>
            <a:ext cx="276816" cy="314563"/>
          </a:xfrm>
          <a:prstGeom prst="triangle">
            <a:avLst/>
          </a:prstGeom>
          <a:solidFill>
            <a:schemeClr val="accent1">
              <a:alpha val="100000"/>
            </a:schemeClr>
          </a:solidFill>
        </p:spPr>
      </p:sp>
      <p:sp>
        <p:nvSpPr>
          <p:cNvPr id="7" name="AutoShape 7"/>
          <p:cNvSpPr/>
          <p:nvPr/>
        </p:nvSpPr>
        <p:spPr>
          <a:xfrm>
            <a:off x="2152036" y="3201439"/>
            <a:ext cx="9189734" cy="1219200"/>
          </a:xfrm>
          <a:prstGeom prst="roundRect">
            <a:avLst/>
          </a:prstGeom>
          <a:solidFill>
            <a:schemeClr val="accent1">
              <a:alpha val="100000"/>
            </a:schemeClr>
          </a:solidFill>
        </p:spPr>
      </p:sp>
      <p:sp>
        <p:nvSpPr>
          <p:cNvPr id="8" name="AutoShape 8"/>
          <p:cNvSpPr/>
          <p:nvPr/>
        </p:nvSpPr>
        <p:spPr>
          <a:xfrm rot="-5400000">
            <a:off x="1919801" y="3366432"/>
            <a:ext cx="276816" cy="314563"/>
          </a:xfrm>
          <a:prstGeom prst="triangle">
            <a:avLst/>
          </a:prstGeom>
          <a:solidFill>
            <a:schemeClr val="accent1">
              <a:alpha val="100000"/>
            </a:schemeClr>
          </a:solidFill>
        </p:spPr>
      </p:sp>
      <p:sp>
        <p:nvSpPr>
          <p:cNvPr id="9" name="AutoShape 9"/>
          <p:cNvSpPr/>
          <p:nvPr/>
        </p:nvSpPr>
        <p:spPr>
          <a:xfrm>
            <a:off x="2152036" y="4959859"/>
            <a:ext cx="9189734" cy="1219200"/>
          </a:xfrm>
          <a:prstGeom prst="roundRect">
            <a:avLst/>
          </a:prstGeom>
          <a:solidFill>
            <a:schemeClr val="accent1">
              <a:alpha val="100000"/>
            </a:schemeClr>
          </a:solidFill>
        </p:spPr>
      </p:sp>
      <p:sp>
        <p:nvSpPr>
          <p:cNvPr id="10" name="AutoShape 10"/>
          <p:cNvSpPr/>
          <p:nvPr/>
        </p:nvSpPr>
        <p:spPr>
          <a:xfrm rot="-5400000">
            <a:off x="1919801" y="5124852"/>
            <a:ext cx="276816" cy="314563"/>
          </a:xfrm>
          <a:prstGeom prst="triangle">
            <a:avLst/>
          </a:prstGeom>
          <a:solidFill>
            <a:schemeClr val="accent1">
              <a:alpha val="100000"/>
            </a:schemeClr>
          </a:solidFill>
        </p:spPr>
      </p:sp>
      <p:sp>
        <p:nvSpPr>
          <p:cNvPr id="11" name="TextBox 11"/>
          <p:cNvSpPr txBox="1"/>
          <p:nvPr/>
        </p:nvSpPr>
        <p:spPr>
          <a:xfrm>
            <a:off x="2392658" y="1638090"/>
            <a:ext cx="8708491"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必须找到一种方法，能够区分哪些MAC地址属于同一个子网络，哪些不是，否则互联网上每一台计算机都会收到所有包。</a:t>
            </a:r>
          </a:p>
        </p:txBody>
      </p:sp>
      <p:sp>
        <p:nvSpPr>
          <p:cNvPr id="12" name="AutoShape 12"/>
          <p:cNvSpPr/>
          <p:nvPr/>
        </p:nvSpPr>
        <p:spPr>
          <a:xfrm>
            <a:off x="873196" y="3201439"/>
            <a:ext cx="669478" cy="669478"/>
          </a:xfrm>
          <a:prstGeom prst="ellipse">
            <a:avLst/>
          </a:prstGeom>
          <a:solidFill>
            <a:schemeClr val="accent2">
              <a:alpha val="30000"/>
            </a:schemeClr>
          </a:solidFill>
        </p:spPr>
      </p:sp>
      <p:sp>
        <p:nvSpPr>
          <p:cNvPr id="13" name="AutoShape 13"/>
          <p:cNvSpPr/>
          <p:nvPr/>
        </p:nvSpPr>
        <p:spPr>
          <a:xfrm>
            <a:off x="988282" y="3316525"/>
            <a:ext cx="439305" cy="439305"/>
          </a:xfrm>
          <a:prstGeom prst="ellipse">
            <a:avLst/>
          </a:prstGeom>
          <a:solidFill>
            <a:schemeClr val="accent2">
              <a:alpha val="100000"/>
            </a:schemeClr>
          </a:solidFill>
        </p:spPr>
      </p:sp>
      <p:sp>
        <p:nvSpPr>
          <p:cNvPr id="14" name="AutoShape 14"/>
          <p:cNvSpPr/>
          <p:nvPr/>
        </p:nvSpPr>
        <p:spPr>
          <a:xfrm>
            <a:off x="873196" y="4959859"/>
            <a:ext cx="669478" cy="669478"/>
          </a:xfrm>
          <a:prstGeom prst="ellipse">
            <a:avLst/>
          </a:prstGeom>
          <a:solidFill>
            <a:schemeClr val="accent2">
              <a:alpha val="30000"/>
            </a:schemeClr>
          </a:solidFill>
        </p:spPr>
      </p:sp>
      <p:sp>
        <p:nvSpPr>
          <p:cNvPr id="15" name="AutoShape 15"/>
          <p:cNvSpPr/>
          <p:nvPr/>
        </p:nvSpPr>
        <p:spPr>
          <a:xfrm>
            <a:off x="988282" y="5074945"/>
            <a:ext cx="439305" cy="439305"/>
          </a:xfrm>
          <a:prstGeom prst="ellipse">
            <a:avLst/>
          </a:prstGeom>
          <a:solidFill>
            <a:schemeClr val="accent2">
              <a:alpha val="100000"/>
            </a:schemeClr>
          </a:solidFill>
        </p:spPr>
      </p:sp>
      <p:sp>
        <p:nvSpPr>
          <p:cNvPr id="16" name="TextBox 16"/>
          <p:cNvSpPr txBox="1"/>
          <p:nvPr/>
        </p:nvSpPr>
        <p:spPr>
          <a:xfrm>
            <a:off x="2322285" y="5154931"/>
            <a:ext cx="8849237"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网络层出现后，每台计算机有MAC地址和网络地址两种地址，两者之间没有联系，只是随机组合在一起。</a:t>
            </a:r>
          </a:p>
        </p:txBody>
      </p:sp>
      <p:sp>
        <p:nvSpPr>
          <p:cNvPr id="17" name="TextBox 17"/>
          <p:cNvSpPr txBox="1"/>
          <p:nvPr/>
        </p:nvSpPr>
        <p:spPr>
          <a:xfrm>
            <a:off x="2332022" y="3396511"/>
            <a:ext cx="8829763"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网络层负责引进新的地址，以区分不同的计算机是否属于同一个子网络，这套地址被称为网络地址，简称网址。</a:t>
            </a:r>
          </a:p>
        </p:txBody>
      </p:sp>
      <p:grpSp>
        <p:nvGrpSpPr>
          <p:cNvPr id="18" name="Group 18"/>
          <p:cNvGrpSpPr/>
          <p:nvPr/>
        </p:nvGrpSpPr>
        <p:grpSpPr>
          <a:xfrm>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网络层</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1477192" y="3522743"/>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3" name="Freeform 3"/>
          <p:cNvSpPr/>
          <p:nvPr/>
        </p:nvSpPr>
        <p:spPr>
          <a:xfrm>
            <a:off x="2568117" y="1927706"/>
            <a:ext cx="2204933" cy="2157159"/>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sp>
        <p:nvSpPr>
          <p:cNvPr id="4" name="Freeform 4"/>
          <p:cNvSpPr/>
          <p:nvPr/>
        </p:nvSpPr>
        <p:spPr>
          <a:xfrm>
            <a:off x="4067465" y="3482773"/>
            <a:ext cx="2116735" cy="2070873"/>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5" name="Freeform 5"/>
          <p:cNvSpPr/>
          <p:nvPr/>
        </p:nvSpPr>
        <p:spPr>
          <a:xfrm>
            <a:off x="5566823" y="2336206"/>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grpSp>
        <p:nvGrpSpPr>
          <p:cNvPr id="6" name="Group 6"/>
          <p:cNvGrpSpPr/>
          <p:nvPr/>
        </p:nvGrpSpPr>
        <p:grpSpPr>
          <a:xfrm>
            <a:off x="6184200" y="2878170"/>
            <a:ext cx="461677" cy="550831"/>
            <a:chOff x="6184200" y="2878170"/>
            <a:chExt cx="461677" cy="550831"/>
          </a:xfrm>
        </p:grpSpPr>
        <p:sp>
          <p:nvSpPr>
            <p:cNvPr id="7" name="Freeform 7"/>
            <p:cNvSpPr/>
            <p:nvPr/>
          </p:nvSpPr>
          <p:spPr>
            <a:xfrm>
              <a:off x="6350411" y="2984088"/>
              <a:ext cx="147161" cy="176213"/>
            </a:xfrm>
            <a:custGeom>
              <a:avLst/>
              <a:gdLst/>
              <a:ahLst/>
              <a:cxnLst/>
              <a:rect l="l" t="t" r="r" b="b"/>
              <a:pathLst>
                <a:path w="56" h="67">
                  <a:moveTo>
                    <a:pt x="28" y="0"/>
                  </a:moveTo>
                  <a:cubicBezTo>
                    <a:pt x="13" y="0"/>
                    <a:pt x="0" y="13"/>
                    <a:pt x="0" y="28"/>
                  </a:cubicBezTo>
                  <a:cubicBezTo>
                    <a:pt x="0" y="34"/>
                    <a:pt x="2" y="40"/>
                    <a:pt x="7" y="46"/>
                  </a:cubicBezTo>
                  <a:cubicBezTo>
                    <a:pt x="11" y="52"/>
                    <a:pt x="15" y="58"/>
                    <a:pt x="16" y="65"/>
                  </a:cubicBezTo>
                  <a:cubicBezTo>
                    <a:pt x="16" y="67"/>
                    <a:pt x="16" y="67"/>
                    <a:pt x="16" y="67"/>
                  </a:cubicBezTo>
                  <a:cubicBezTo>
                    <a:pt x="25" y="67"/>
                    <a:pt x="25" y="67"/>
                    <a:pt x="25" y="67"/>
                  </a:cubicBezTo>
                  <a:cubicBezTo>
                    <a:pt x="26" y="65"/>
                    <a:pt x="26" y="65"/>
                    <a:pt x="26" y="65"/>
                  </a:cubicBezTo>
                  <a:cubicBezTo>
                    <a:pt x="26" y="61"/>
                    <a:pt x="26" y="50"/>
                    <a:pt x="22" y="42"/>
                  </a:cubicBezTo>
                  <a:cubicBezTo>
                    <a:pt x="24" y="42"/>
                    <a:pt x="26" y="41"/>
                    <a:pt x="28" y="41"/>
                  </a:cubicBezTo>
                  <a:cubicBezTo>
                    <a:pt x="29" y="41"/>
                    <a:pt x="29" y="41"/>
                    <a:pt x="29" y="41"/>
                  </a:cubicBezTo>
                  <a:cubicBezTo>
                    <a:pt x="31" y="41"/>
                    <a:pt x="33" y="42"/>
                    <a:pt x="34" y="42"/>
                  </a:cubicBezTo>
                  <a:cubicBezTo>
                    <a:pt x="32" y="48"/>
                    <a:pt x="31" y="55"/>
                    <a:pt x="31" y="65"/>
                  </a:cubicBezTo>
                  <a:cubicBezTo>
                    <a:pt x="31" y="67"/>
                    <a:pt x="31" y="67"/>
                    <a:pt x="31" y="67"/>
                  </a:cubicBezTo>
                  <a:cubicBezTo>
                    <a:pt x="40" y="67"/>
                    <a:pt x="40" y="67"/>
                    <a:pt x="40" y="67"/>
                  </a:cubicBezTo>
                  <a:cubicBezTo>
                    <a:pt x="41" y="65"/>
                    <a:pt x="41" y="65"/>
                    <a:pt x="41" y="65"/>
                  </a:cubicBezTo>
                  <a:cubicBezTo>
                    <a:pt x="42" y="58"/>
                    <a:pt x="46" y="52"/>
                    <a:pt x="50" y="46"/>
                  </a:cubicBezTo>
                  <a:cubicBezTo>
                    <a:pt x="54" y="41"/>
                    <a:pt x="56" y="34"/>
                    <a:pt x="56" y="28"/>
                  </a:cubicBezTo>
                  <a:cubicBezTo>
                    <a:pt x="56" y="13"/>
                    <a:pt x="44" y="0"/>
                    <a:pt x="28" y="0"/>
                  </a:cubicBezTo>
                  <a:close/>
                </a:path>
              </a:pathLst>
            </a:custGeom>
            <a:solidFill>
              <a:schemeClr val="accent1">
                <a:alpha val="100000"/>
              </a:schemeClr>
            </a:solidFill>
          </p:spPr>
        </p:sp>
        <p:sp>
          <p:nvSpPr>
            <p:cNvPr id="8" name="Freeform 8"/>
            <p:cNvSpPr/>
            <p:nvPr/>
          </p:nvSpPr>
          <p:spPr>
            <a:xfrm>
              <a:off x="6184200" y="2878170"/>
              <a:ext cx="461677" cy="550831"/>
            </a:xfrm>
            <a:custGeom>
              <a:avLst/>
              <a:gdLst/>
              <a:ahLst/>
              <a:cxnLst/>
              <a:rect l="l" t="t" r="r" b="b"/>
              <a:pathLst>
                <a:path w="175" h="209">
                  <a:moveTo>
                    <a:pt x="146" y="24"/>
                  </a:moveTo>
                  <a:cubicBezTo>
                    <a:pt x="126" y="8"/>
                    <a:pt x="100" y="0"/>
                    <a:pt x="66" y="8"/>
                  </a:cubicBezTo>
                  <a:cubicBezTo>
                    <a:pt x="42" y="15"/>
                    <a:pt x="21" y="33"/>
                    <a:pt x="16" y="67"/>
                  </a:cubicBezTo>
                  <a:cubicBezTo>
                    <a:pt x="14" y="78"/>
                    <a:pt x="16" y="84"/>
                    <a:pt x="16" y="85"/>
                  </a:cubicBezTo>
                  <a:cubicBezTo>
                    <a:pt x="18" y="87"/>
                    <a:pt x="20" y="91"/>
                    <a:pt x="20" y="94"/>
                  </a:cubicBezTo>
                  <a:cubicBezTo>
                    <a:pt x="20" y="95"/>
                    <a:pt x="19" y="96"/>
                    <a:pt x="19" y="97"/>
                  </a:cubicBezTo>
                  <a:cubicBezTo>
                    <a:pt x="2" y="121"/>
                    <a:pt x="2" y="121"/>
                    <a:pt x="2" y="121"/>
                  </a:cubicBezTo>
                  <a:cubicBezTo>
                    <a:pt x="1" y="123"/>
                    <a:pt x="0" y="125"/>
                    <a:pt x="1" y="127"/>
                  </a:cubicBezTo>
                  <a:cubicBezTo>
                    <a:pt x="4" y="132"/>
                    <a:pt x="12" y="131"/>
                    <a:pt x="14" y="132"/>
                  </a:cubicBezTo>
                  <a:cubicBezTo>
                    <a:pt x="16" y="133"/>
                    <a:pt x="17" y="136"/>
                    <a:pt x="16" y="139"/>
                  </a:cubicBezTo>
                  <a:cubicBezTo>
                    <a:pt x="15" y="141"/>
                    <a:pt x="13" y="145"/>
                    <a:pt x="15" y="146"/>
                  </a:cubicBezTo>
                  <a:cubicBezTo>
                    <a:pt x="17" y="147"/>
                    <a:pt x="19" y="148"/>
                    <a:pt x="19" y="148"/>
                  </a:cubicBezTo>
                  <a:cubicBezTo>
                    <a:pt x="19" y="148"/>
                    <a:pt x="16" y="149"/>
                    <a:pt x="16" y="151"/>
                  </a:cubicBezTo>
                  <a:cubicBezTo>
                    <a:pt x="15" y="153"/>
                    <a:pt x="16" y="156"/>
                    <a:pt x="19" y="157"/>
                  </a:cubicBezTo>
                  <a:cubicBezTo>
                    <a:pt x="19" y="157"/>
                    <a:pt x="22" y="164"/>
                    <a:pt x="21" y="171"/>
                  </a:cubicBezTo>
                  <a:cubicBezTo>
                    <a:pt x="20" y="177"/>
                    <a:pt x="18" y="183"/>
                    <a:pt x="23" y="187"/>
                  </a:cubicBezTo>
                  <a:cubicBezTo>
                    <a:pt x="28" y="191"/>
                    <a:pt x="48" y="188"/>
                    <a:pt x="60" y="184"/>
                  </a:cubicBezTo>
                  <a:cubicBezTo>
                    <a:pt x="60" y="184"/>
                    <a:pt x="64" y="191"/>
                    <a:pt x="68" y="209"/>
                  </a:cubicBezTo>
                  <a:cubicBezTo>
                    <a:pt x="152" y="183"/>
                    <a:pt x="152" y="183"/>
                    <a:pt x="152" y="183"/>
                  </a:cubicBezTo>
                  <a:cubicBezTo>
                    <a:pt x="147" y="170"/>
                    <a:pt x="145" y="163"/>
                    <a:pt x="145" y="159"/>
                  </a:cubicBezTo>
                  <a:cubicBezTo>
                    <a:pt x="143" y="148"/>
                    <a:pt x="160" y="128"/>
                    <a:pt x="166" y="106"/>
                  </a:cubicBezTo>
                  <a:cubicBezTo>
                    <a:pt x="173" y="81"/>
                    <a:pt x="175" y="48"/>
                    <a:pt x="146" y="24"/>
                  </a:cubicBezTo>
                  <a:close/>
                  <a:moveTo>
                    <a:pt x="118" y="90"/>
                  </a:moveTo>
                  <a:cubicBezTo>
                    <a:pt x="112" y="98"/>
                    <a:pt x="110" y="104"/>
                    <a:pt x="110" y="110"/>
                  </a:cubicBezTo>
                  <a:cubicBezTo>
                    <a:pt x="110" y="128"/>
                    <a:pt x="110" y="128"/>
                    <a:pt x="110" y="128"/>
                  </a:cubicBezTo>
                  <a:cubicBezTo>
                    <a:pt x="110" y="133"/>
                    <a:pt x="107" y="136"/>
                    <a:pt x="104" y="136"/>
                  </a:cubicBezTo>
                  <a:cubicBezTo>
                    <a:pt x="97" y="136"/>
                    <a:pt x="97" y="136"/>
                    <a:pt x="97" y="136"/>
                  </a:cubicBezTo>
                  <a:cubicBezTo>
                    <a:pt x="96" y="136"/>
                    <a:pt x="96" y="136"/>
                    <a:pt x="96" y="136"/>
                  </a:cubicBezTo>
                  <a:cubicBezTo>
                    <a:pt x="95" y="138"/>
                    <a:pt x="93" y="139"/>
                    <a:pt x="91" y="139"/>
                  </a:cubicBezTo>
                  <a:cubicBezTo>
                    <a:pt x="89" y="139"/>
                    <a:pt x="88" y="138"/>
                    <a:pt x="87" y="136"/>
                  </a:cubicBezTo>
                  <a:cubicBezTo>
                    <a:pt x="86" y="136"/>
                    <a:pt x="86" y="136"/>
                    <a:pt x="86" y="136"/>
                  </a:cubicBezTo>
                  <a:cubicBezTo>
                    <a:pt x="79" y="136"/>
                    <a:pt x="79" y="136"/>
                    <a:pt x="79" y="136"/>
                  </a:cubicBezTo>
                  <a:cubicBezTo>
                    <a:pt x="76" y="136"/>
                    <a:pt x="73" y="133"/>
                    <a:pt x="73" y="129"/>
                  </a:cubicBezTo>
                  <a:cubicBezTo>
                    <a:pt x="73" y="110"/>
                    <a:pt x="73" y="110"/>
                    <a:pt x="73" y="110"/>
                  </a:cubicBezTo>
                  <a:cubicBezTo>
                    <a:pt x="73" y="104"/>
                    <a:pt x="70" y="98"/>
                    <a:pt x="65" y="90"/>
                  </a:cubicBezTo>
                  <a:cubicBezTo>
                    <a:pt x="59" y="83"/>
                    <a:pt x="57" y="76"/>
                    <a:pt x="57" y="68"/>
                  </a:cubicBezTo>
                  <a:cubicBezTo>
                    <a:pt x="57" y="49"/>
                    <a:pt x="72" y="34"/>
                    <a:pt x="91" y="34"/>
                  </a:cubicBezTo>
                  <a:cubicBezTo>
                    <a:pt x="110" y="34"/>
                    <a:pt x="126" y="49"/>
                    <a:pt x="126" y="68"/>
                  </a:cubicBezTo>
                  <a:cubicBezTo>
                    <a:pt x="126" y="76"/>
                    <a:pt x="123" y="83"/>
                    <a:pt x="118" y="90"/>
                  </a:cubicBezTo>
                  <a:close/>
                </a:path>
              </a:pathLst>
            </a:custGeom>
            <a:solidFill>
              <a:schemeClr val="accent1">
                <a:alpha val="100000"/>
              </a:schemeClr>
            </a:solidFill>
          </p:spPr>
        </p:sp>
      </p:grpSp>
      <p:grpSp>
        <p:nvGrpSpPr>
          <p:cNvPr id="9" name="Group 9"/>
          <p:cNvGrpSpPr/>
          <p:nvPr/>
        </p:nvGrpSpPr>
        <p:grpSpPr>
          <a:xfrm>
            <a:off x="1996032" y="4065529"/>
            <a:ext cx="664560" cy="579786"/>
            <a:chOff x="1996032" y="4065529"/>
            <a:chExt cx="664560" cy="579786"/>
          </a:xfrm>
        </p:grpSpPr>
        <p:sp>
          <p:nvSpPr>
            <p:cNvPr id="10" name="Freeform 10"/>
            <p:cNvSpPr/>
            <p:nvPr/>
          </p:nvSpPr>
          <p:spPr>
            <a:xfrm>
              <a:off x="1996032" y="4204879"/>
              <a:ext cx="440436" cy="440436"/>
            </a:xfrm>
            <a:custGeom>
              <a:avLst/>
              <a:gdLst/>
              <a:ahLst/>
              <a:cxnLst/>
              <a:rect l="l" t="t" r="r" b="b"/>
              <a:pathLst>
                <a:path w="167" h="167">
                  <a:moveTo>
                    <a:pt x="161" y="71"/>
                  </a:moveTo>
                  <a:cubicBezTo>
                    <a:pt x="148" y="71"/>
                    <a:pt x="148" y="71"/>
                    <a:pt x="148" y="71"/>
                  </a:cubicBezTo>
                  <a:cubicBezTo>
                    <a:pt x="146" y="62"/>
                    <a:pt x="143" y="54"/>
                    <a:pt x="138" y="47"/>
                  </a:cubicBezTo>
                  <a:cubicBezTo>
                    <a:pt x="147" y="38"/>
                    <a:pt x="147" y="38"/>
                    <a:pt x="147" y="38"/>
                  </a:cubicBezTo>
                  <a:cubicBezTo>
                    <a:pt x="149" y="36"/>
                    <a:pt x="150" y="32"/>
                    <a:pt x="148" y="31"/>
                  </a:cubicBezTo>
                  <a:cubicBezTo>
                    <a:pt x="136" y="19"/>
                    <a:pt x="136" y="19"/>
                    <a:pt x="136" y="19"/>
                  </a:cubicBezTo>
                  <a:cubicBezTo>
                    <a:pt x="135" y="17"/>
                    <a:pt x="131" y="18"/>
                    <a:pt x="129" y="20"/>
                  </a:cubicBezTo>
                  <a:cubicBezTo>
                    <a:pt x="120" y="29"/>
                    <a:pt x="120" y="29"/>
                    <a:pt x="120" y="29"/>
                  </a:cubicBezTo>
                  <a:cubicBezTo>
                    <a:pt x="113" y="24"/>
                    <a:pt x="105" y="21"/>
                    <a:pt x="96" y="19"/>
                  </a:cubicBezTo>
                  <a:cubicBezTo>
                    <a:pt x="96" y="6"/>
                    <a:pt x="96" y="6"/>
                    <a:pt x="96" y="6"/>
                  </a:cubicBezTo>
                  <a:cubicBezTo>
                    <a:pt x="96" y="3"/>
                    <a:pt x="94" y="0"/>
                    <a:pt x="92" y="0"/>
                  </a:cubicBezTo>
                  <a:cubicBezTo>
                    <a:pt x="75" y="0"/>
                    <a:pt x="75" y="0"/>
                    <a:pt x="75" y="0"/>
                  </a:cubicBezTo>
                  <a:cubicBezTo>
                    <a:pt x="73" y="0"/>
                    <a:pt x="71" y="3"/>
                    <a:pt x="71" y="6"/>
                  </a:cubicBezTo>
                  <a:cubicBezTo>
                    <a:pt x="71" y="19"/>
                    <a:pt x="71" y="19"/>
                    <a:pt x="71" y="19"/>
                  </a:cubicBezTo>
                  <a:cubicBezTo>
                    <a:pt x="62" y="21"/>
                    <a:pt x="54" y="24"/>
                    <a:pt x="46" y="29"/>
                  </a:cubicBezTo>
                  <a:cubicBezTo>
                    <a:pt x="37" y="20"/>
                    <a:pt x="37" y="20"/>
                    <a:pt x="37" y="20"/>
                  </a:cubicBezTo>
                  <a:cubicBezTo>
                    <a:pt x="35" y="18"/>
                    <a:pt x="32" y="17"/>
                    <a:pt x="30" y="19"/>
                  </a:cubicBezTo>
                  <a:cubicBezTo>
                    <a:pt x="18" y="31"/>
                    <a:pt x="18" y="31"/>
                    <a:pt x="18" y="31"/>
                  </a:cubicBezTo>
                  <a:cubicBezTo>
                    <a:pt x="17" y="32"/>
                    <a:pt x="17" y="36"/>
                    <a:pt x="19" y="38"/>
                  </a:cubicBezTo>
                  <a:cubicBezTo>
                    <a:pt x="29" y="47"/>
                    <a:pt x="29" y="47"/>
                    <a:pt x="29" y="47"/>
                  </a:cubicBezTo>
                  <a:cubicBezTo>
                    <a:pt x="24" y="54"/>
                    <a:pt x="20" y="62"/>
                    <a:pt x="19" y="71"/>
                  </a:cubicBezTo>
                  <a:cubicBezTo>
                    <a:pt x="6" y="71"/>
                    <a:pt x="6" y="71"/>
                    <a:pt x="6" y="71"/>
                  </a:cubicBezTo>
                  <a:cubicBezTo>
                    <a:pt x="2" y="71"/>
                    <a:pt x="0" y="73"/>
                    <a:pt x="0" y="75"/>
                  </a:cubicBezTo>
                  <a:cubicBezTo>
                    <a:pt x="0" y="92"/>
                    <a:pt x="0" y="92"/>
                    <a:pt x="0" y="92"/>
                  </a:cubicBezTo>
                  <a:cubicBezTo>
                    <a:pt x="0" y="94"/>
                    <a:pt x="2" y="96"/>
                    <a:pt x="6" y="96"/>
                  </a:cubicBezTo>
                  <a:cubicBezTo>
                    <a:pt x="19" y="96"/>
                    <a:pt x="19" y="96"/>
                    <a:pt x="19" y="96"/>
                  </a:cubicBezTo>
                  <a:cubicBezTo>
                    <a:pt x="20" y="105"/>
                    <a:pt x="24" y="113"/>
                    <a:pt x="29" y="120"/>
                  </a:cubicBezTo>
                  <a:cubicBezTo>
                    <a:pt x="19" y="130"/>
                    <a:pt x="19" y="130"/>
                    <a:pt x="19" y="130"/>
                  </a:cubicBezTo>
                  <a:cubicBezTo>
                    <a:pt x="17" y="132"/>
                    <a:pt x="17" y="135"/>
                    <a:pt x="18" y="137"/>
                  </a:cubicBezTo>
                  <a:cubicBezTo>
                    <a:pt x="30" y="148"/>
                    <a:pt x="30" y="148"/>
                    <a:pt x="30" y="148"/>
                  </a:cubicBezTo>
                  <a:cubicBezTo>
                    <a:pt x="32" y="150"/>
                    <a:pt x="35" y="150"/>
                    <a:pt x="37" y="147"/>
                  </a:cubicBezTo>
                  <a:cubicBezTo>
                    <a:pt x="46" y="138"/>
                    <a:pt x="46" y="138"/>
                    <a:pt x="46" y="138"/>
                  </a:cubicBezTo>
                  <a:cubicBezTo>
                    <a:pt x="54" y="143"/>
                    <a:pt x="62" y="147"/>
                    <a:pt x="71" y="148"/>
                  </a:cubicBezTo>
                  <a:cubicBezTo>
                    <a:pt x="71" y="161"/>
                    <a:pt x="71" y="161"/>
                    <a:pt x="71" y="161"/>
                  </a:cubicBezTo>
                  <a:cubicBezTo>
                    <a:pt x="71" y="164"/>
                    <a:pt x="73" y="167"/>
                    <a:pt x="75" y="167"/>
                  </a:cubicBezTo>
                  <a:cubicBezTo>
                    <a:pt x="92" y="167"/>
                    <a:pt x="92" y="167"/>
                    <a:pt x="92" y="167"/>
                  </a:cubicBezTo>
                  <a:cubicBezTo>
                    <a:pt x="94" y="167"/>
                    <a:pt x="96" y="164"/>
                    <a:pt x="96" y="161"/>
                  </a:cubicBezTo>
                  <a:cubicBezTo>
                    <a:pt x="96" y="148"/>
                    <a:pt x="96" y="148"/>
                    <a:pt x="96" y="148"/>
                  </a:cubicBezTo>
                  <a:cubicBezTo>
                    <a:pt x="105" y="147"/>
                    <a:pt x="113" y="143"/>
                    <a:pt x="120" y="138"/>
                  </a:cubicBezTo>
                  <a:cubicBezTo>
                    <a:pt x="129" y="147"/>
                    <a:pt x="129" y="147"/>
                    <a:pt x="129" y="147"/>
                  </a:cubicBezTo>
                  <a:cubicBezTo>
                    <a:pt x="131" y="150"/>
                    <a:pt x="135" y="150"/>
                    <a:pt x="136" y="148"/>
                  </a:cubicBezTo>
                  <a:cubicBezTo>
                    <a:pt x="148" y="137"/>
                    <a:pt x="148" y="137"/>
                    <a:pt x="148" y="137"/>
                  </a:cubicBezTo>
                  <a:cubicBezTo>
                    <a:pt x="150" y="135"/>
                    <a:pt x="149" y="132"/>
                    <a:pt x="147" y="130"/>
                  </a:cubicBezTo>
                  <a:cubicBezTo>
                    <a:pt x="138" y="120"/>
                    <a:pt x="138" y="120"/>
                    <a:pt x="138" y="120"/>
                  </a:cubicBezTo>
                  <a:cubicBezTo>
                    <a:pt x="143" y="113"/>
                    <a:pt x="146" y="105"/>
                    <a:pt x="148" y="96"/>
                  </a:cubicBezTo>
                  <a:cubicBezTo>
                    <a:pt x="161" y="96"/>
                    <a:pt x="161" y="96"/>
                    <a:pt x="161" y="96"/>
                  </a:cubicBezTo>
                  <a:cubicBezTo>
                    <a:pt x="164" y="96"/>
                    <a:pt x="167" y="94"/>
                    <a:pt x="167" y="92"/>
                  </a:cubicBezTo>
                  <a:cubicBezTo>
                    <a:pt x="167" y="75"/>
                    <a:pt x="167" y="75"/>
                    <a:pt x="167" y="75"/>
                  </a:cubicBezTo>
                  <a:cubicBezTo>
                    <a:pt x="167" y="73"/>
                    <a:pt x="164" y="71"/>
                    <a:pt x="161" y="71"/>
                  </a:cubicBezTo>
                  <a:close/>
                  <a:moveTo>
                    <a:pt x="83" y="114"/>
                  </a:moveTo>
                  <a:cubicBezTo>
                    <a:pt x="66" y="114"/>
                    <a:pt x="52" y="101"/>
                    <a:pt x="52" y="84"/>
                  </a:cubicBezTo>
                  <a:cubicBezTo>
                    <a:pt x="52" y="67"/>
                    <a:pt x="66" y="53"/>
                    <a:pt x="83" y="53"/>
                  </a:cubicBezTo>
                  <a:cubicBezTo>
                    <a:pt x="100" y="53"/>
                    <a:pt x="114" y="67"/>
                    <a:pt x="114" y="84"/>
                  </a:cubicBezTo>
                  <a:cubicBezTo>
                    <a:pt x="114" y="101"/>
                    <a:pt x="100" y="114"/>
                    <a:pt x="83" y="114"/>
                  </a:cubicBezTo>
                  <a:close/>
                </a:path>
              </a:pathLst>
            </a:custGeom>
            <a:solidFill>
              <a:schemeClr val="accent4">
                <a:alpha val="100000"/>
              </a:schemeClr>
            </a:solidFill>
          </p:spPr>
        </p:sp>
        <p:sp>
          <p:nvSpPr>
            <p:cNvPr id="11" name="Freeform 11"/>
            <p:cNvSpPr/>
            <p:nvPr/>
          </p:nvSpPr>
          <p:spPr>
            <a:xfrm>
              <a:off x="2341695" y="4065529"/>
              <a:ext cx="318897" cy="316706"/>
            </a:xfrm>
            <a:custGeom>
              <a:avLst/>
              <a:gdLst/>
              <a:ahLst/>
              <a:cxnLst/>
              <a:rect l="l" t="t" r="r" b="b"/>
              <a:pathLst>
                <a:path w="121" h="120">
                  <a:moveTo>
                    <a:pt x="117" y="51"/>
                  </a:moveTo>
                  <a:cubicBezTo>
                    <a:pt x="108" y="51"/>
                    <a:pt x="108" y="51"/>
                    <a:pt x="108" y="51"/>
                  </a:cubicBezTo>
                  <a:cubicBezTo>
                    <a:pt x="106" y="44"/>
                    <a:pt x="104" y="38"/>
                    <a:pt x="100" y="33"/>
                  </a:cubicBezTo>
                  <a:cubicBezTo>
                    <a:pt x="107" y="27"/>
                    <a:pt x="107" y="27"/>
                    <a:pt x="107" y="27"/>
                  </a:cubicBezTo>
                  <a:cubicBezTo>
                    <a:pt x="109" y="25"/>
                    <a:pt x="109" y="23"/>
                    <a:pt x="108" y="22"/>
                  </a:cubicBezTo>
                  <a:cubicBezTo>
                    <a:pt x="99" y="13"/>
                    <a:pt x="99" y="13"/>
                    <a:pt x="99" y="13"/>
                  </a:cubicBezTo>
                  <a:cubicBezTo>
                    <a:pt x="98" y="12"/>
                    <a:pt x="96" y="12"/>
                    <a:pt x="94" y="14"/>
                  </a:cubicBezTo>
                  <a:cubicBezTo>
                    <a:pt x="87" y="20"/>
                    <a:pt x="87" y="20"/>
                    <a:pt x="87" y="20"/>
                  </a:cubicBezTo>
                  <a:cubicBezTo>
                    <a:pt x="82" y="17"/>
                    <a:pt x="76" y="14"/>
                    <a:pt x="70" y="13"/>
                  </a:cubicBezTo>
                  <a:cubicBezTo>
                    <a:pt x="70" y="4"/>
                    <a:pt x="70" y="4"/>
                    <a:pt x="70" y="4"/>
                  </a:cubicBezTo>
                  <a:cubicBezTo>
                    <a:pt x="70" y="1"/>
                    <a:pt x="69" y="0"/>
                    <a:pt x="67" y="0"/>
                  </a:cubicBezTo>
                  <a:cubicBezTo>
                    <a:pt x="55" y="0"/>
                    <a:pt x="55" y="0"/>
                    <a:pt x="55" y="0"/>
                  </a:cubicBezTo>
                  <a:cubicBezTo>
                    <a:pt x="53" y="0"/>
                    <a:pt x="52" y="1"/>
                    <a:pt x="52" y="4"/>
                  </a:cubicBezTo>
                  <a:cubicBezTo>
                    <a:pt x="52" y="13"/>
                    <a:pt x="52" y="13"/>
                    <a:pt x="52" y="13"/>
                  </a:cubicBezTo>
                  <a:cubicBezTo>
                    <a:pt x="45" y="14"/>
                    <a:pt x="39" y="17"/>
                    <a:pt x="34" y="20"/>
                  </a:cubicBezTo>
                  <a:cubicBezTo>
                    <a:pt x="28" y="14"/>
                    <a:pt x="28" y="14"/>
                    <a:pt x="28" y="14"/>
                  </a:cubicBezTo>
                  <a:cubicBezTo>
                    <a:pt x="26" y="12"/>
                    <a:pt x="24" y="12"/>
                    <a:pt x="22" y="13"/>
                  </a:cubicBezTo>
                  <a:cubicBezTo>
                    <a:pt x="14" y="22"/>
                    <a:pt x="14" y="22"/>
                    <a:pt x="14" y="22"/>
                  </a:cubicBezTo>
                  <a:cubicBezTo>
                    <a:pt x="13" y="23"/>
                    <a:pt x="13" y="25"/>
                    <a:pt x="15" y="27"/>
                  </a:cubicBezTo>
                  <a:cubicBezTo>
                    <a:pt x="21" y="33"/>
                    <a:pt x="21" y="33"/>
                    <a:pt x="21" y="33"/>
                  </a:cubicBezTo>
                  <a:cubicBezTo>
                    <a:pt x="18" y="38"/>
                    <a:pt x="15" y="44"/>
                    <a:pt x="14" y="51"/>
                  </a:cubicBezTo>
                  <a:cubicBezTo>
                    <a:pt x="5" y="51"/>
                    <a:pt x="5" y="51"/>
                    <a:pt x="5" y="51"/>
                  </a:cubicBezTo>
                  <a:cubicBezTo>
                    <a:pt x="2" y="51"/>
                    <a:pt x="0" y="52"/>
                    <a:pt x="0" y="54"/>
                  </a:cubicBezTo>
                  <a:cubicBezTo>
                    <a:pt x="0" y="66"/>
                    <a:pt x="0" y="66"/>
                    <a:pt x="0" y="66"/>
                  </a:cubicBezTo>
                  <a:cubicBezTo>
                    <a:pt x="0" y="68"/>
                    <a:pt x="2" y="69"/>
                    <a:pt x="5" y="69"/>
                  </a:cubicBezTo>
                  <a:cubicBezTo>
                    <a:pt x="14" y="69"/>
                    <a:pt x="14" y="69"/>
                    <a:pt x="14" y="69"/>
                  </a:cubicBezTo>
                  <a:cubicBezTo>
                    <a:pt x="15" y="76"/>
                    <a:pt x="18" y="81"/>
                    <a:pt x="21" y="87"/>
                  </a:cubicBezTo>
                  <a:cubicBezTo>
                    <a:pt x="15" y="93"/>
                    <a:pt x="15" y="93"/>
                    <a:pt x="15" y="93"/>
                  </a:cubicBezTo>
                  <a:cubicBezTo>
                    <a:pt x="13" y="95"/>
                    <a:pt x="13" y="97"/>
                    <a:pt x="14" y="98"/>
                  </a:cubicBezTo>
                  <a:cubicBezTo>
                    <a:pt x="22" y="107"/>
                    <a:pt x="22" y="107"/>
                    <a:pt x="22" y="107"/>
                  </a:cubicBezTo>
                  <a:cubicBezTo>
                    <a:pt x="24" y="108"/>
                    <a:pt x="26" y="108"/>
                    <a:pt x="28" y="106"/>
                  </a:cubicBezTo>
                  <a:cubicBezTo>
                    <a:pt x="34" y="100"/>
                    <a:pt x="34" y="100"/>
                    <a:pt x="34" y="100"/>
                  </a:cubicBezTo>
                  <a:cubicBezTo>
                    <a:pt x="39" y="103"/>
                    <a:pt x="45" y="106"/>
                    <a:pt x="52" y="107"/>
                  </a:cubicBezTo>
                  <a:cubicBezTo>
                    <a:pt x="52" y="116"/>
                    <a:pt x="52" y="116"/>
                    <a:pt x="52" y="116"/>
                  </a:cubicBezTo>
                  <a:cubicBezTo>
                    <a:pt x="52" y="118"/>
                    <a:pt x="53" y="120"/>
                    <a:pt x="55" y="120"/>
                  </a:cubicBezTo>
                  <a:cubicBezTo>
                    <a:pt x="67" y="120"/>
                    <a:pt x="67" y="120"/>
                    <a:pt x="67" y="120"/>
                  </a:cubicBezTo>
                  <a:cubicBezTo>
                    <a:pt x="69" y="120"/>
                    <a:pt x="70" y="118"/>
                    <a:pt x="70" y="116"/>
                  </a:cubicBezTo>
                  <a:cubicBezTo>
                    <a:pt x="70" y="107"/>
                    <a:pt x="70" y="107"/>
                    <a:pt x="70" y="107"/>
                  </a:cubicBezTo>
                  <a:cubicBezTo>
                    <a:pt x="76" y="106"/>
                    <a:pt x="82" y="103"/>
                    <a:pt x="87" y="100"/>
                  </a:cubicBezTo>
                  <a:cubicBezTo>
                    <a:pt x="94" y="106"/>
                    <a:pt x="94" y="106"/>
                    <a:pt x="94" y="106"/>
                  </a:cubicBezTo>
                  <a:cubicBezTo>
                    <a:pt x="96" y="108"/>
                    <a:pt x="98" y="108"/>
                    <a:pt x="99" y="107"/>
                  </a:cubicBezTo>
                  <a:cubicBezTo>
                    <a:pt x="108" y="98"/>
                    <a:pt x="108" y="98"/>
                    <a:pt x="108" y="98"/>
                  </a:cubicBezTo>
                  <a:cubicBezTo>
                    <a:pt x="109" y="97"/>
                    <a:pt x="109" y="95"/>
                    <a:pt x="107" y="93"/>
                  </a:cubicBezTo>
                  <a:cubicBezTo>
                    <a:pt x="100" y="87"/>
                    <a:pt x="100" y="87"/>
                    <a:pt x="100" y="87"/>
                  </a:cubicBezTo>
                  <a:cubicBezTo>
                    <a:pt x="104" y="81"/>
                    <a:pt x="106" y="76"/>
                    <a:pt x="108" y="69"/>
                  </a:cubicBezTo>
                  <a:cubicBezTo>
                    <a:pt x="117" y="69"/>
                    <a:pt x="117" y="69"/>
                    <a:pt x="117" y="69"/>
                  </a:cubicBezTo>
                  <a:cubicBezTo>
                    <a:pt x="119" y="69"/>
                    <a:pt x="121" y="68"/>
                    <a:pt x="121" y="66"/>
                  </a:cubicBezTo>
                  <a:cubicBezTo>
                    <a:pt x="121" y="54"/>
                    <a:pt x="121" y="54"/>
                    <a:pt x="121" y="54"/>
                  </a:cubicBezTo>
                  <a:cubicBezTo>
                    <a:pt x="121" y="52"/>
                    <a:pt x="119" y="51"/>
                    <a:pt x="117" y="51"/>
                  </a:cubicBezTo>
                  <a:close/>
                  <a:moveTo>
                    <a:pt x="61" y="82"/>
                  </a:moveTo>
                  <a:cubicBezTo>
                    <a:pt x="48" y="82"/>
                    <a:pt x="38" y="72"/>
                    <a:pt x="38" y="60"/>
                  </a:cubicBezTo>
                  <a:cubicBezTo>
                    <a:pt x="38" y="48"/>
                    <a:pt x="48" y="38"/>
                    <a:pt x="61" y="38"/>
                  </a:cubicBezTo>
                  <a:cubicBezTo>
                    <a:pt x="73" y="38"/>
                    <a:pt x="83" y="48"/>
                    <a:pt x="83" y="60"/>
                  </a:cubicBezTo>
                  <a:cubicBezTo>
                    <a:pt x="83" y="72"/>
                    <a:pt x="73" y="82"/>
                    <a:pt x="61" y="82"/>
                  </a:cubicBezTo>
                  <a:close/>
                </a:path>
              </a:pathLst>
            </a:custGeom>
            <a:solidFill>
              <a:schemeClr val="accent4">
                <a:alpha val="100000"/>
              </a:schemeClr>
            </a:solidFill>
          </p:spPr>
        </p:sp>
      </p:grpSp>
      <p:grpSp>
        <p:nvGrpSpPr>
          <p:cNvPr id="12" name="Group 12"/>
          <p:cNvGrpSpPr/>
          <p:nvPr/>
        </p:nvGrpSpPr>
        <p:grpSpPr>
          <a:xfrm>
            <a:off x="4836987" y="4210981"/>
            <a:ext cx="577691" cy="614457"/>
            <a:chOff x="4836987" y="4210981"/>
            <a:chExt cx="577691" cy="614457"/>
          </a:xfrm>
        </p:grpSpPr>
        <p:sp>
          <p:nvSpPr>
            <p:cNvPr id="13" name="Freeform 13"/>
            <p:cNvSpPr/>
            <p:nvPr/>
          </p:nvSpPr>
          <p:spPr>
            <a:xfrm>
              <a:off x="5174934" y="4210981"/>
              <a:ext cx="239744" cy="269843"/>
            </a:xfrm>
            <a:custGeom>
              <a:avLst/>
              <a:gdLst/>
              <a:ahLst/>
              <a:cxnLst/>
              <a:rect l="l" t="t" r="r" b="b"/>
              <a:pathLst>
                <a:path w="91" h="102">
                  <a:moveTo>
                    <a:pt x="76" y="45"/>
                  </a:moveTo>
                  <a:cubicBezTo>
                    <a:pt x="65" y="52"/>
                    <a:pt x="54" y="52"/>
                    <a:pt x="50" y="52"/>
                  </a:cubicBezTo>
                  <a:cubicBezTo>
                    <a:pt x="11" y="102"/>
                    <a:pt x="11" y="102"/>
                    <a:pt x="11" y="102"/>
                  </a:cubicBezTo>
                  <a:cubicBezTo>
                    <a:pt x="0" y="93"/>
                    <a:pt x="0" y="93"/>
                    <a:pt x="0" y="93"/>
                  </a:cubicBezTo>
                  <a:cubicBezTo>
                    <a:pt x="43" y="47"/>
                    <a:pt x="43" y="47"/>
                    <a:pt x="43" y="47"/>
                  </a:cubicBezTo>
                  <a:cubicBezTo>
                    <a:pt x="42" y="43"/>
                    <a:pt x="40" y="32"/>
                    <a:pt x="45" y="19"/>
                  </a:cubicBezTo>
                  <a:cubicBezTo>
                    <a:pt x="52" y="4"/>
                    <a:pt x="70" y="0"/>
                    <a:pt x="70" y="0"/>
                  </a:cubicBezTo>
                  <a:cubicBezTo>
                    <a:pt x="67" y="22"/>
                    <a:pt x="67" y="22"/>
                    <a:pt x="67" y="22"/>
                  </a:cubicBezTo>
                  <a:cubicBezTo>
                    <a:pt x="68" y="21"/>
                    <a:pt x="69" y="21"/>
                    <a:pt x="70" y="22"/>
                  </a:cubicBezTo>
                  <a:cubicBezTo>
                    <a:pt x="70" y="22"/>
                    <a:pt x="70" y="23"/>
                    <a:pt x="70" y="24"/>
                  </a:cubicBezTo>
                  <a:cubicBezTo>
                    <a:pt x="91" y="17"/>
                    <a:pt x="91" y="17"/>
                    <a:pt x="91" y="17"/>
                  </a:cubicBezTo>
                  <a:cubicBezTo>
                    <a:pt x="91" y="17"/>
                    <a:pt x="90" y="36"/>
                    <a:pt x="76" y="45"/>
                  </a:cubicBezTo>
                  <a:close/>
                </a:path>
              </a:pathLst>
            </a:custGeom>
            <a:solidFill>
              <a:schemeClr val="accent4">
                <a:alpha val="100000"/>
              </a:schemeClr>
            </a:solidFill>
          </p:spPr>
        </p:sp>
        <p:sp>
          <p:nvSpPr>
            <p:cNvPr id="14" name="Freeform 14"/>
            <p:cNvSpPr/>
            <p:nvPr/>
          </p:nvSpPr>
          <p:spPr>
            <a:xfrm>
              <a:off x="4836987" y="4396146"/>
              <a:ext cx="461677" cy="429292"/>
            </a:xfrm>
            <a:custGeom>
              <a:avLst/>
              <a:gdLst/>
              <a:ahLst/>
              <a:cxnLst/>
              <a:rect l="l" t="t" r="r" b="b"/>
              <a:pathLst>
                <a:path w="175" h="163">
                  <a:moveTo>
                    <a:pt x="77" y="0"/>
                  </a:moveTo>
                  <a:cubicBezTo>
                    <a:pt x="95" y="0"/>
                    <a:pt x="112" y="6"/>
                    <a:pt x="127" y="16"/>
                  </a:cubicBezTo>
                  <a:cubicBezTo>
                    <a:pt x="107" y="40"/>
                    <a:pt x="107" y="40"/>
                    <a:pt x="107" y="40"/>
                  </a:cubicBezTo>
                  <a:cubicBezTo>
                    <a:pt x="100" y="36"/>
                    <a:pt x="92" y="34"/>
                    <a:pt x="84" y="34"/>
                  </a:cubicBezTo>
                  <a:cubicBezTo>
                    <a:pt x="59" y="34"/>
                    <a:pt x="41" y="54"/>
                    <a:pt x="44" y="80"/>
                  </a:cubicBezTo>
                  <a:cubicBezTo>
                    <a:pt x="47" y="105"/>
                    <a:pt x="70" y="125"/>
                    <a:pt x="96" y="125"/>
                  </a:cubicBezTo>
                  <a:cubicBezTo>
                    <a:pt x="121" y="125"/>
                    <a:pt x="138" y="105"/>
                    <a:pt x="135" y="80"/>
                  </a:cubicBezTo>
                  <a:cubicBezTo>
                    <a:pt x="134" y="71"/>
                    <a:pt x="130" y="63"/>
                    <a:pt x="125" y="56"/>
                  </a:cubicBezTo>
                  <a:cubicBezTo>
                    <a:pt x="145" y="32"/>
                    <a:pt x="145" y="32"/>
                    <a:pt x="145" y="32"/>
                  </a:cubicBezTo>
                  <a:cubicBezTo>
                    <a:pt x="158" y="46"/>
                    <a:pt x="166" y="63"/>
                    <a:pt x="169" y="82"/>
                  </a:cubicBezTo>
                  <a:cubicBezTo>
                    <a:pt x="175" y="127"/>
                    <a:pt x="143" y="163"/>
                    <a:pt x="98" y="163"/>
                  </a:cubicBezTo>
                  <a:cubicBezTo>
                    <a:pt x="53" y="163"/>
                    <a:pt x="12" y="127"/>
                    <a:pt x="6" y="82"/>
                  </a:cubicBezTo>
                  <a:cubicBezTo>
                    <a:pt x="0" y="37"/>
                    <a:pt x="31" y="0"/>
                    <a:pt x="77" y="0"/>
                  </a:cubicBezTo>
                  <a:close/>
                </a:path>
              </a:pathLst>
            </a:custGeom>
            <a:solidFill>
              <a:schemeClr val="accent4">
                <a:alpha val="100000"/>
              </a:schemeClr>
            </a:solidFill>
          </p:spPr>
        </p:sp>
        <p:sp>
          <p:nvSpPr>
            <p:cNvPr id="15" name="Freeform 15"/>
            <p:cNvSpPr/>
            <p:nvPr/>
          </p:nvSpPr>
          <p:spPr>
            <a:xfrm>
              <a:off x="4976433" y="4512066"/>
              <a:ext cx="195167" cy="181737"/>
            </a:xfrm>
            <a:custGeom>
              <a:avLst/>
              <a:gdLst/>
              <a:ahLst/>
              <a:cxnLst/>
              <a:rect l="l" t="t" r="r" b="b"/>
              <a:pathLst>
                <a:path w="74" h="69">
                  <a:moveTo>
                    <a:pt x="42" y="69"/>
                  </a:moveTo>
                  <a:cubicBezTo>
                    <a:pt x="23" y="69"/>
                    <a:pt x="5" y="54"/>
                    <a:pt x="3" y="35"/>
                  </a:cubicBezTo>
                  <a:cubicBezTo>
                    <a:pt x="0" y="16"/>
                    <a:pt x="14" y="0"/>
                    <a:pt x="33" y="0"/>
                  </a:cubicBezTo>
                  <a:cubicBezTo>
                    <a:pt x="38" y="0"/>
                    <a:pt x="44" y="2"/>
                    <a:pt x="49" y="4"/>
                  </a:cubicBezTo>
                  <a:cubicBezTo>
                    <a:pt x="48" y="6"/>
                    <a:pt x="48" y="9"/>
                    <a:pt x="49" y="11"/>
                  </a:cubicBezTo>
                  <a:cubicBezTo>
                    <a:pt x="36" y="30"/>
                    <a:pt x="36" y="30"/>
                    <a:pt x="36" y="30"/>
                  </a:cubicBezTo>
                  <a:cubicBezTo>
                    <a:pt x="42" y="35"/>
                    <a:pt x="42" y="35"/>
                    <a:pt x="42" y="35"/>
                  </a:cubicBezTo>
                  <a:cubicBezTo>
                    <a:pt x="59" y="20"/>
                    <a:pt x="59" y="20"/>
                    <a:pt x="59" y="20"/>
                  </a:cubicBezTo>
                  <a:cubicBezTo>
                    <a:pt x="59" y="20"/>
                    <a:pt x="60" y="20"/>
                    <a:pt x="60" y="20"/>
                  </a:cubicBezTo>
                  <a:cubicBezTo>
                    <a:pt x="62" y="20"/>
                    <a:pt x="64" y="19"/>
                    <a:pt x="66" y="18"/>
                  </a:cubicBezTo>
                  <a:cubicBezTo>
                    <a:pt x="69" y="23"/>
                    <a:pt x="71" y="29"/>
                    <a:pt x="72" y="35"/>
                  </a:cubicBezTo>
                  <a:cubicBezTo>
                    <a:pt x="74" y="54"/>
                    <a:pt x="61" y="69"/>
                    <a:pt x="42" y="69"/>
                  </a:cubicBezTo>
                  <a:close/>
                </a:path>
              </a:pathLst>
            </a:custGeom>
            <a:solidFill>
              <a:schemeClr val="accent4">
                <a:alpha val="100000"/>
              </a:schemeClr>
            </a:solidFill>
          </p:spPr>
        </p:sp>
        <p:sp>
          <p:nvSpPr>
            <p:cNvPr id="16" name="Freeform 16"/>
            <p:cNvSpPr/>
            <p:nvPr/>
          </p:nvSpPr>
          <p:spPr>
            <a:xfrm>
              <a:off x="5084541" y="4461869"/>
              <a:ext cx="113728" cy="129349"/>
            </a:xfrm>
            <a:custGeom>
              <a:avLst/>
              <a:gdLst/>
              <a:ahLst/>
              <a:cxnLst/>
              <a:rect l="l" t="t" r="r" b="b"/>
              <a:pathLst>
                <a:path w="43" h="49">
                  <a:moveTo>
                    <a:pt x="13" y="31"/>
                  </a:moveTo>
                  <a:cubicBezTo>
                    <a:pt x="11" y="28"/>
                    <a:pt x="12" y="25"/>
                    <a:pt x="14" y="22"/>
                  </a:cubicBezTo>
                  <a:cubicBezTo>
                    <a:pt x="32" y="0"/>
                    <a:pt x="32" y="0"/>
                    <a:pt x="32" y="0"/>
                  </a:cubicBezTo>
                  <a:cubicBezTo>
                    <a:pt x="43" y="9"/>
                    <a:pt x="43" y="9"/>
                    <a:pt x="43" y="9"/>
                  </a:cubicBezTo>
                  <a:cubicBezTo>
                    <a:pt x="24" y="32"/>
                    <a:pt x="24" y="32"/>
                    <a:pt x="24" y="32"/>
                  </a:cubicBezTo>
                  <a:cubicBezTo>
                    <a:pt x="22" y="34"/>
                    <a:pt x="19" y="35"/>
                    <a:pt x="17" y="34"/>
                  </a:cubicBezTo>
                  <a:cubicBezTo>
                    <a:pt x="1" y="49"/>
                    <a:pt x="1" y="49"/>
                    <a:pt x="1" y="49"/>
                  </a:cubicBezTo>
                  <a:cubicBezTo>
                    <a:pt x="0" y="48"/>
                    <a:pt x="0" y="48"/>
                    <a:pt x="0" y="48"/>
                  </a:cubicBezTo>
                  <a:lnTo>
                    <a:pt x="13" y="31"/>
                  </a:lnTo>
                  <a:close/>
                </a:path>
              </a:pathLst>
            </a:custGeom>
            <a:solidFill>
              <a:schemeClr val="accent4">
                <a:alpha val="100000"/>
              </a:schemeClr>
            </a:solidFill>
          </p:spPr>
        </p:sp>
      </p:grpSp>
      <p:grpSp>
        <p:nvGrpSpPr>
          <p:cNvPr id="17" name="Group 17"/>
          <p:cNvGrpSpPr/>
          <p:nvPr/>
        </p:nvGrpSpPr>
        <p:grpSpPr>
          <a:xfrm>
            <a:off x="3390861" y="2655299"/>
            <a:ext cx="559445" cy="701973"/>
            <a:chOff x="3390861" y="2655299"/>
            <a:chExt cx="559445" cy="701973"/>
          </a:xfrm>
        </p:grpSpPr>
        <p:sp>
          <p:nvSpPr>
            <p:cNvPr id="18" name="Freeform 18"/>
            <p:cNvSpPr/>
            <p:nvPr/>
          </p:nvSpPr>
          <p:spPr>
            <a:xfrm>
              <a:off x="3782073" y="2655299"/>
              <a:ext cx="168233" cy="183703"/>
            </a:xfrm>
            <a:custGeom>
              <a:avLst/>
              <a:gdLst/>
              <a:ahLst/>
              <a:cxnLst/>
              <a:rect l="l" t="t" r="r" b="b"/>
              <a:pathLst>
                <a:path w="126" h="140">
                  <a:moveTo>
                    <a:pt x="0" y="57"/>
                  </a:moveTo>
                  <a:lnTo>
                    <a:pt x="48" y="0"/>
                  </a:lnTo>
                  <a:lnTo>
                    <a:pt x="126" y="85"/>
                  </a:lnTo>
                  <a:lnTo>
                    <a:pt x="78" y="140"/>
                  </a:lnTo>
                  <a:lnTo>
                    <a:pt x="0" y="57"/>
                  </a:lnTo>
                  <a:close/>
                </a:path>
              </a:pathLst>
            </a:custGeom>
            <a:solidFill>
              <a:schemeClr val="accent1">
                <a:alpha val="100000"/>
              </a:schemeClr>
            </a:solidFill>
          </p:spPr>
        </p:sp>
        <p:sp>
          <p:nvSpPr>
            <p:cNvPr id="19" name="Freeform 19"/>
            <p:cNvSpPr/>
            <p:nvPr/>
          </p:nvSpPr>
          <p:spPr>
            <a:xfrm>
              <a:off x="3564454" y="2751018"/>
              <a:ext cx="296432" cy="326720"/>
            </a:xfrm>
            <a:custGeom>
              <a:avLst/>
              <a:gdLst/>
              <a:ahLst/>
              <a:cxnLst/>
              <a:rect l="l" t="t" r="r" b="b"/>
              <a:pathLst>
                <a:path w="94" h="105">
                  <a:moveTo>
                    <a:pt x="70" y="0"/>
                  </a:moveTo>
                  <a:cubicBezTo>
                    <a:pt x="63" y="9"/>
                    <a:pt x="63" y="9"/>
                    <a:pt x="63" y="9"/>
                  </a:cubicBezTo>
                  <a:cubicBezTo>
                    <a:pt x="21" y="30"/>
                    <a:pt x="21" y="30"/>
                    <a:pt x="21" y="30"/>
                  </a:cubicBezTo>
                  <a:cubicBezTo>
                    <a:pt x="20" y="30"/>
                    <a:pt x="14" y="33"/>
                    <a:pt x="12" y="37"/>
                  </a:cubicBezTo>
                  <a:cubicBezTo>
                    <a:pt x="10" y="40"/>
                    <a:pt x="2" y="67"/>
                    <a:pt x="1" y="70"/>
                  </a:cubicBezTo>
                  <a:cubicBezTo>
                    <a:pt x="0" y="71"/>
                    <a:pt x="0" y="75"/>
                    <a:pt x="0" y="77"/>
                  </a:cubicBezTo>
                  <a:cubicBezTo>
                    <a:pt x="0" y="78"/>
                    <a:pt x="2" y="93"/>
                    <a:pt x="3" y="102"/>
                  </a:cubicBezTo>
                  <a:cubicBezTo>
                    <a:pt x="3" y="103"/>
                    <a:pt x="3" y="103"/>
                    <a:pt x="3" y="103"/>
                  </a:cubicBezTo>
                  <a:cubicBezTo>
                    <a:pt x="3" y="103"/>
                    <a:pt x="3" y="103"/>
                    <a:pt x="3" y="103"/>
                  </a:cubicBezTo>
                  <a:cubicBezTo>
                    <a:pt x="3" y="103"/>
                    <a:pt x="3" y="104"/>
                    <a:pt x="4" y="105"/>
                  </a:cubicBezTo>
                  <a:cubicBezTo>
                    <a:pt x="4" y="81"/>
                    <a:pt x="4" y="81"/>
                    <a:pt x="4" y="81"/>
                  </a:cubicBezTo>
                  <a:cubicBezTo>
                    <a:pt x="20" y="81"/>
                    <a:pt x="20" y="81"/>
                    <a:pt x="20" y="81"/>
                  </a:cubicBezTo>
                  <a:cubicBezTo>
                    <a:pt x="20" y="75"/>
                    <a:pt x="20" y="75"/>
                    <a:pt x="20" y="75"/>
                  </a:cubicBezTo>
                  <a:cubicBezTo>
                    <a:pt x="30" y="58"/>
                    <a:pt x="30" y="58"/>
                    <a:pt x="30" y="58"/>
                  </a:cubicBezTo>
                  <a:cubicBezTo>
                    <a:pt x="32" y="59"/>
                    <a:pt x="37" y="61"/>
                    <a:pt x="40" y="62"/>
                  </a:cubicBezTo>
                  <a:cubicBezTo>
                    <a:pt x="39" y="64"/>
                    <a:pt x="37" y="68"/>
                    <a:pt x="37" y="69"/>
                  </a:cubicBezTo>
                  <a:cubicBezTo>
                    <a:pt x="36" y="71"/>
                    <a:pt x="30" y="78"/>
                    <a:pt x="27" y="83"/>
                  </a:cubicBezTo>
                  <a:cubicBezTo>
                    <a:pt x="25" y="85"/>
                    <a:pt x="24" y="90"/>
                    <a:pt x="28" y="93"/>
                  </a:cubicBezTo>
                  <a:cubicBezTo>
                    <a:pt x="29" y="94"/>
                    <a:pt x="31" y="95"/>
                    <a:pt x="33" y="95"/>
                  </a:cubicBezTo>
                  <a:cubicBezTo>
                    <a:pt x="37" y="95"/>
                    <a:pt x="41" y="92"/>
                    <a:pt x="41" y="92"/>
                  </a:cubicBezTo>
                  <a:cubicBezTo>
                    <a:pt x="41" y="92"/>
                    <a:pt x="41" y="92"/>
                    <a:pt x="41" y="92"/>
                  </a:cubicBezTo>
                  <a:cubicBezTo>
                    <a:pt x="41" y="92"/>
                    <a:pt x="41" y="92"/>
                    <a:pt x="41" y="92"/>
                  </a:cubicBezTo>
                  <a:cubicBezTo>
                    <a:pt x="41" y="91"/>
                    <a:pt x="56" y="74"/>
                    <a:pt x="63" y="71"/>
                  </a:cubicBezTo>
                  <a:cubicBezTo>
                    <a:pt x="69" y="68"/>
                    <a:pt x="87" y="54"/>
                    <a:pt x="87" y="36"/>
                  </a:cubicBezTo>
                  <a:cubicBezTo>
                    <a:pt x="94" y="26"/>
                    <a:pt x="94" y="26"/>
                    <a:pt x="94" y="26"/>
                  </a:cubicBezTo>
                  <a:lnTo>
                    <a:pt x="70" y="0"/>
                  </a:lnTo>
                  <a:close/>
                </a:path>
              </a:pathLst>
            </a:custGeom>
            <a:solidFill>
              <a:schemeClr val="accent1">
                <a:alpha val="100000"/>
              </a:schemeClr>
            </a:solidFill>
          </p:spPr>
        </p:sp>
        <p:sp>
          <p:nvSpPr>
            <p:cNvPr id="20" name="Freeform 20"/>
            <p:cNvSpPr/>
            <p:nvPr/>
          </p:nvSpPr>
          <p:spPr>
            <a:xfrm>
              <a:off x="3390861" y="3012170"/>
              <a:ext cx="467288" cy="345102"/>
            </a:xfrm>
            <a:custGeom>
              <a:avLst/>
              <a:gdLst/>
              <a:ahLst/>
              <a:cxnLst/>
              <a:rect l="l" t="t" r="r" b="b"/>
              <a:pathLst>
                <a:path w="148" h="111">
                  <a:moveTo>
                    <a:pt x="124" y="49"/>
                  </a:moveTo>
                  <a:cubicBezTo>
                    <a:pt x="124" y="104"/>
                    <a:pt x="124" y="104"/>
                    <a:pt x="124" y="104"/>
                  </a:cubicBezTo>
                  <a:cubicBezTo>
                    <a:pt x="117" y="104"/>
                    <a:pt x="117" y="104"/>
                    <a:pt x="117" y="104"/>
                  </a:cubicBezTo>
                  <a:cubicBezTo>
                    <a:pt x="117" y="29"/>
                    <a:pt x="117" y="29"/>
                    <a:pt x="117" y="29"/>
                  </a:cubicBezTo>
                  <a:cubicBezTo>
                    <a:pt x="93" y="29"/>
                    <a:pt x="93" y="29"/>
                    <a:pt x="93" y="29"/>
                  </a:cubicBezTo>
                  <a:cubicBezTo>
                    <a:pt x="93" y="104"/>
                    <a:pt x="93" y="104"/>
                    <a:pt x="93" y="104"/>
                  </a:cubicBezTo>
                  <a:cubicBezTo>
                    <a:pt x="86" y="104"/>
                    <a:pt x="86" y="104"/>
                    <a:pt x="86" y="104"/>
                  </a:cubicBezTo>
                  <a:cubicBezTo>
                    <a:pt x="86" y="14"/>
                    <a:pt x="86" y="14"/>
                    <a:pt x="86" y="14"/>
                  </a:cubicBezTo>
                  <a:cubicBezTo>
                    <a:pt x="83" y="13"/>
                    <a:pt x="81" y="12"/>
                    <a:pt x="80" y="10"/>
                  </a:cubicBezTo>
                  <a:cubicBezTo>
                    <a:pt x="77" y="7"/>
                    <a:pt x="77" y="3"/>
                    <a:pt x="78" y="0"/>
                  </a:cubicBezTo>
                  <a:cubicBezTo>
                    <a:pt x="62" y="0"/>
                    <a:pt x="62" y="0"/>
                    <a:pt x="62" y="0"/>
                  </a:cubicBezTo>
                  <a:cubicBezTo>
                    <a:pt x="62" y="104"/>
                    <a:pt x="62" y="104"/>
                    <a:pt x="62" y="104"/>
                  </a:cubicBezTo>
                  <a:cubicBezTo>
                    <a:pt x="55" y="104"/>
                    <a:pt x="55" y="104"/>
                    <a:pt x="55" y="104"/>
                  </a:cubicBezTo>
                  <a:cubicBezTo>
                    <a:pt x="55" y="36"/>
                    <a:pt x="55" y="36"/>
                    <a:pt x="55" y="36"/>
                  </a:cubicBezTo>
                  <a:cubicBezTo>
                    <a:pt x="31" y="36"/>
                    <a:pt x="31" y="36"/>
                    <a:pt x="31" y="36"/>
                  </a:cubicBezTo>
                  <a:cubicBezTo>
                    <a:pt x="31" y="104"/>
                    <a:pt x="31" y="104"/>
                    <a:pt x="31" y="104"/>
                  </a:cubicBezTo>
                  <a:cubicBezTo>
                    <a:pt x="24" y="104"/>
                    <a:pt x="24" y="104"/>
                    <a:pt x="24" y="104"/>
                  </a:cubicBezTo>
                  <a:cubicBezTo>
                    <a:pt x="24" y="66"/>
                    <a:pt x="24" y="66"/>
                    <a:pt x="24" y="66"/>
                  </a:cubicBezTo>
                  <a:cubicBezTo>
                    <a:pt x="0" y="66"/>
                    <a:pt x="0" y="66"/>
                    <a:pt x="0" y="66"/>
                  </a:cubicBezTo>
                  <a:cubicBezTo>
                    <a:pt x="0" y="104"/>
                    <a:pt x="0" y="104"/>
                    <a:pt x="0" y="104"/>
                  </a:cubicBezTo>
                  <a:cubicBezTo>
                    <a:pt x="0" y="111"/>
                    <a:pt x="0" y="111"/>
                    <a:pt x="0" y="111"/>
                  </a:cubicBezTo>
                  <a:cubicBezTo>
                    <a:pt x="148" y="111"/>
                    <a:pt x="148" y="111"/>
                    <a:pt x="148" y="111"/>
                  </a:cubicBezTo>
                  <a:cubicBezTo>
                    <a:pt x="148" y="104"/>
                    <a:pt x="148" y="104"/>
                    <a:pt x="148" y="104"/>
                  </a:cubicBezTo>
                  <a:cubicBezTo>
                    <a:pt x="148" y="49"/>
                    <a:pt x="148" y="49"/>
                    <a:pt x="148" y="49"/>
                  </a:cubicBezTo>
                  <a:lnTo>
                    <a:pt x="124" y="49"/>
                  </a:lnTo>
                  <a:close/>
                </a:path>
              </a:pathLst>
            </a:custGeom>
            <a:solidFill>
              <a:schemeClr val="accent1">
                <a:alpha val="100000"/>
              </a:schemeClr>
            </a:solidFill>
          </p:spPr>
        </p:sp>
      </p:grpSp>
      <p:grpSp>
        <p:nvGrpSpPr>
          <p:cNvPr id="21" name="Group 21"/>
          <p:cNvGrpSpPr/>
          <p:nvPr/>
        </p:nvGrpSpPr>
        <p:grpSpPr>
          <a:xfrm>
            <a:off x="454963" y="93878"/>
            <a:ext cx="10641129" cy="914400"/>
            <a:chOff x="454963" y="93878"/>
            <a:chExt cx="10641129" cy="914400"/>
          </a:xfrm>
        </p:grpSpPr>
        <p:sp>
          <p:nvSpPr>
            <p:cNvPr id="22" name="AutoShape 22"/>
            <p:cNvSpPr/>
            <p:nvPr/>
          </p:nvSpPr>
          <p:spPr>
            <a:xfrm>
              <a:off x="454963" y="331168"/>
              <a:ext cx="84147" cy="84147"/>
            </a:xfrm>
            <a:prstGeom prst="ellipse">
              <a:avLst/>
            </a:prstGeom>
            <a:solidFill>
              <a:schemeClr val="accent1">
                <a:alpha val="100000"/>
              </a:schemeClr>
            </a:solidFill>
          </p:spPr>
        </p:sp>
        <p:sp>
          <p:nvSpPr>
            <p:cNvPr id="23" name="AutoShape 23"/>
            <p:cNvSpPr/>
            <p:nvPr/>
          </p:nvSpPr>
          <p:spPr>
            <a:xfrm>
              <a:off x="575049" y="337743"/>
              <a:ext cx="78137" cy="78137"/>
            </a:xfrm>
            <a:prstGeom prst="ellipse">
              <a:avLst/>
            </a:prstGeom>
            <a:solidFill>
              <a:schemeClr val="accent1">
                <a:alpha val="80000"/>
              </a:schemeClr>
            </a:solidFill>
          </p:spPr>
        </p:sp>
        <p:sp>
          <p:nvSpPr>
            <p:cNvPr id="24" name="AutoShape 24"/>
            <p:cNvSpPr/>
            <p:nvPr/>
          </p:nvSpPr>
          <p:spPr>
            <a:xfrm>
              <a:off x="689125" y="339460"/>
              <a:ext cx="74704" cy="74704"/>
            </a:xfrm>
            <a:prstGeom prst="ellipse">
              <a:avLst/>
            </a:prstGeom>
            <a:solidFill>
              <a:schemeClr val="accent1">
                <a:alpha val="60000"/>
              </a:schemeClr>
            </a:solidFill>
          </p:spPr>
        </p:sp>
        <p:sp>
          <p:nvSpPr>
            <p:cNvPr id="25" name="AutoShape 25"/>
            <p:cNvSpPr/>
            <p:nvPr/>
          </p:nvSpPr>
          <p:spPr>
            <a:xfrm>
              <a:off x="799768" y="348430"/>
              <a:ext cx="69238" cy="69238"/>
            </a:xfrm>
            <a:prstGeom prst="ellipse">
              <a:avLst/>
            </a:prstGeom>
            <a:solidFill>
              <a:schemeClr val="accent1">
                <a:alpha val="40000"/>
              </a:schemeClr>
            </a:solidFill>
          </p:spPr>
        </p:sp>
        <p:sp>
          <p:nvSpPr>
            <p:cNvPr id="26" name="AutoShape 26"/>
            <p:cNvSpPr/>
            <p:nvPr/>
          </p:nvSpPr>
          <p:spPr>
            <a:xfrm>
              <a:off x="904945" y="344297"/>
              <a:ext cx="65594" cy="65594"/>
            </a:xfrm>
            <a:prstGeom prst="ellipse">
              <a:avLst/>
            </a:prstGeom>
            <a:solidFill>
              <a:schemeClr val="accent1">
                <a:alpha val="20000"/>
              </a:schemeClr>
            </a:solidFill>
          </p:spPr>
        </p:sp>
        <p:sp>
          <p:nvSpPr>
            <p:cNvPr id="27" name="AutoShape 27"/>
            <p:cNvSpPr/>
            <p:nvPr/>
          </p:nvSpPr>
          <p:spPr>
            <a:xfrm>
              <a:off x="454963" y="448942"/>
              <a:ext cx="84147" cy="84147"/>
            </a:xfrm>
            <a:prstGeom prst="ellipse">
              <a:avLst/>
            </a:prstGeom>
            <a:solidFill>
              <a:schemeClr val="accent1">
                <a:alpha val="100000"/>
              </a:schemeClr>
            </a:solidFill>
          </p:spPr>
        </p:sp>
        <p:sp>
          <p:nvSpPr>
            <p:cNvPr id="28" name="AutoShape 28"/>
            <p:cNvSpPr/>
            <p:nvPr/>
          </p:nvSpPr>
          <p:spPr>
            <a:xfrm>
              <a:off x="575049" y="455517"/>
              <a:ext cx="78137" cy="78137"/>
            </a:xfrm>
            <a:prstGeom prst="ellipse">
              <a:avLst/>
            </a:prstGeom>
            <a:solidFill>
              <a:schemeClr val="accent1">
                <a:alpha val="80000"/>
              </a:schemeClr>
            </a:solidFill>
          </p:spPr>
        </p:sp>
        <p:sp>
          <p:nvSpPr>
            <p:cNvPr id="29" name="AutoShape 29"/>
            <p:cNvSpPr/>
            <p:nvPr/>
          </p:nvSpPr>
          <p:spPr>
            <a:xfrm>
              <a:off x="689125" y="457233"/>
              <a:ext cx="74704" cy="74704"/>
            </a:xfrm>
            <a:prstGeom prst="ellipse">
              <a:avLst/>
            </a:prstGeom>
            <a:solidFill>
              <a:schemeClr val="accent1">
                <a:alpha val="60000"/>
              </a:schemeClr>
            </a:solidFill>
          </p:spPr>
        </p:sp>
        <p:sp>
          <p:nvSpPr>
            <p:cNvPr id="30" name="AutoShape 30"/>
            <p:cNvSpPr/>
            <p:nvPr/>
          </p:nvSpPr>
          <p:spPr>
            <a:xfrm>
              <a:off x="799768" y="466203"/>
              <a:ext cx="69238" cy="69238"/>
            </a:xfrm>
            <a:prstGeom prst="ellipse">
              <a:avLst/>
            </a:prstGeom>
            <a:solidFill>
              <a:schemeClr val="accent1">
                <a:alpha val="40000"/>
              </a:schemeClr>
            </a:solidFill>
          </p:spPr>
        </p:sp>
        <p:sp>
          <p:nvSpPr>
            <p:cNvPr id="31" name="AutoShape 31"/>
            <p:cNvSpPr/>
            <p:nvPr/>
          </p:nvSpPr>
          <p:spPr>
            <a:xfrm>
              <a:off x="904945" y="462070"/>
              <a:ext cx="65594" cy="65594"/>
            </a:xfrm>
            <a:prstGeom prst="ellipse">
              <a:avLst/>
            </a:prstGeom>
            <a:solidFill>
              <a:schemeClr val="accent1">
                <a:alpha val="20000"/>
              </a:schemeClr>
            </a:solidFill>
          </p:spPr>
        </p:sp>
        <p:sp>
          <p:nvSpPr>
            <p:cNvPr id="32" name="AutoShape 32"/>
            <p:cNvSpPr/>
            <p:nvPr/>
          </p:nvSpPr>
          <p:spPr>
            <a:xfrm>
              <a:off x="454963" y="566715"/>
              <a:ext cx="84147" cy="84147"/>
            </a:xfrm>
            <a:prstGeom prst="ellipse">
              <a:avLst/>
            </a:prstGeom>
            <a:solidFill>
              <a:schemeClr val="accent1">
                <a:alpha val="100000"/>
              </a:schemeClr>
            </a:solidFill>
          </p:spPr>
        </p:sp>
        <p:sp>
          <p:nvSpPr>
            <p:cNvPr id="33" name="AutoShape 33"/>
            <p:cNvSpPr/>
            <p:nvPr/>
          </p:nvSpPr>
          <p:spPr>
            <a:xfrm>
              <a:off x="575049" y="573291"/>
              <a:ext cx="78137" cy="78137"/>
            </a:xfrm>
            <a:prstGeom prst="ellipse">
              <a:avLst/>
            </a:prstGeom>
            <a:solidFill>
              <a:schemeClr val="accent1">
                <a:alpha val="80000"/>
              </a:schemeClr>
            </a:solidFill>
          </p:spPr>
        </p:sp>
        <p:sp>
          <p:nvSpPr>
            <p:cNvPr id="34" name="AutoShape 34"/>
            <p:cNvSpPr/>
            <p:nvPr/>
          </p:nvSpPr>
          <p:spPr>
            <a:xfrm>
              <a:off x="689125" y="575007"/>
              <a:ext cx="74704" cy="74704"/>
            </a:xfrm>
            <a:prstGeom prst="ellipse">
              <a:avLst/>
            </a:prstGeom>
            <a:solidFill>
              <a:schemeClr val="accent1">
                <a:alpha val="60000"/>
              </a:schemeClr>
            </a:solidFill>
          </p:spPr>
        </p:sp>
        <p:sp>
          <p:nvSpPr>
            <p:cNvPr id="35" name="AutoShape 35"/>
            <p:cNvSpPr/>
            <p:nvPr/>
          </p:nvSpPr>
          <p:spPr>
            <a:xfrm>
              <a:off x="799768" y="583977"/>
              <a:ext cx="69238" cy="69238"/>
            </a:xfrm>
            <a:prstGeom prst="ellipse">
              <a:avLst/>
            </a:prstGeom>
            <a:solidFill>
              <a:schemeClr val="accent1">
                <a:alpha val="40000"/>
              </a:schemeClr>
            </a:solidFill>
          </p:spPr>
        </p:sp>
        <p:sp>
          <p:nvSpPr>
            <p:cNvPr id="36" name="AutoShape 36"/>
            <p:cNvSpPr/>
            <p:nvPr/>
          </p:nvSpPr>
          <p:spPr>
            <a:xfrm>
              <a:off x="904945" y="579844"/>
              <a:ext cx="65594" cy="65594"/>
            </a:xfrm>
            <a:prstGeom prst="ellipse">
              <a:avLst/>
            </a:prstGeom>
            <a:solidFill>
              <a:schemeClr val="accent1">
                <a:alpha val="20000"/>
              </a:schemeClr>
            </a:solidFill>
          </p:spPr>
        </p:sp>
        <p:sp>
          <p:nvSpPr>
            <p:cNvPr id="37" name="AutoShape 37"/>
            <p:cNvSpPr/>
            <p:nvPr/>
          </p:nvSpPr>
          <p:spPr>
            <a:xfrm>
              <a:off x="454963" y="684489"/>
              <a:ext cx="84147" cy="84147"/>
            </a:xfrm>
            <a:prstGeom prst="ellipse">
              <a:avLst/>
            </a:prstGeom>
            <a:solidFill>
              <a:schemeClr val="accent1">
                <a:alpha val="100000"/>
              </a:schemeClr>
            </a:solidFill>
          </p:spPr>
        </p:sp>
        <p:sp>
          <p:nvSpPr>
            <p:cNvPr id="38" name="AutoShape 38"/>
            <p:cNvSpPr/>
            <p:nvPr/>
          </p:nvSpPr>
          <p:spPr>
            <a:xfrm>
              <a:off x="575049" y="691064"/>
              <a:ext cx="78137" cy="78137"/>
            </a:xfrm>
            <a:prstGeom prst="ellipse">
              <a:avLst/>
            </a:prstGeom>
            <a:solidFill>
              <a:schemeClr val="accent1">
                <a:alpha val="80000"/>
              </a:schemeClr>
            </a:solidFill>
          </p:spPr>
        </p:sp>
        <p:sp>
          <p:nvSpPr>
            <p:cNvPr id="39" name="AutoShape 39"/>
            <p:cNvSpPr/>
            <p:nvPr/>
          </p:nvSpPr>
          <p:spPr>
            <a:xfrm>
              <a:off x="689125" y="692781"/>
              <a:ext cx="74704" cy="74704"/>
            </a:xfrm>
            <a:prstGeom prst="ellipse">
              <a:avLst/>
            </a:prstGeom>
            <a:solidFill>
              <a:schemeClr val="accent1">
                <a:alpha val="60000"/>
              </a:schemeClr>
            </a:solidFill>
          </p:spPr>
        </p:sp>
        <p:sp>
          <p:nvSpPr>
            <p:cNvPr id="40" name="AutoShape 40"/>
            <p:cNvSpPr/>
            <p:nvPr/>
          </p:nvSpPr>
          <p:spPr>
            <a:xfrm>
              <a:off x="799768" y="701751"/>
              <a:ext cx="69238" cy="69238"/>
            </a:xfrm>
            <a:prstGeom prst="ellipse">
              <a:avLst/>
            </a:prstGeom>
            <a:solidFill>
              <a:schemeClr val="accent1">
                <a:alpha val="40000"/>
              </a:schemeClr>
            </a:solidFill>
          </p:spPr>
        </p:sp>
        <p:sp>
          <p:nvSpPr>
            <p:cNvPr id="41" name="AutoShape 41"/>
            <p:cNvSpPr/>
            <p:nvPr/>
          </p:nvSpPr>
          <p:spPr>
            <a:xfrm>
              <a:off x="904945" y="697618"/>
              <a:ext cx="65594" cy="65594"/>
            </a:xfrm>
            <a:prstGeom prst="ellipse">
              <a:avLst/>
            </a:prstGeom>
            <a:solidFill>
              <a:schemeClr val="accent1">
                <a:alpha val="20000"/>
              </a:schemeClr>
            </a:solidFill>
          </p:spPr>
        </p:sp>
        <p:sp>
          <p:nvSpPr>
            <p:cNvPr id="42" name="TextBox 4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网络层</a:t>
              </a:r>
            </a:p>
          </p:txBody>
        </p:sp>
      </p:grpSp>
      <p:sp>
        <p:nvSpPr>
          <p:cNvPr id="43" name="TextBox 43"/>
          <p:cNvSpPr txBox="1"/>
          <p:nvPr/>
        </p:nvSpPr>
        <p:spPr>
          <a:xfrm>
            <a:off x="7809821" y="1823726"/>
            <a:ext cx="3286271" cy="1875094"/>
          </a:xfrm>
          <a:prstGeom prst="rect">
            <a:avLst/>
          </a:prstGeom>
        </p:spPr>
        <p:txBody>
          <a:bodyPr vert="horz" wrap="square" lIns="66008" tIns="33052" rIns="66008" bIns="33052" rtlCol="0" anchor="ctr" anchorCtr="1">
            <a:normAutofit/>
          </a:bodyPr>
          <a:lstStyle/>
          <a:p>
            <a:pPr algn="l">
              <a:lnSpc>
                <a:spcPct val="186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网络地址帮助确定计算机所在的子网络，MAC地址则将数据包送到该子网络中的目标网卡。</a:t>
            </a:r>
          </a:p>
        </p:txBody>
      </p:sp>
      <p:sp>
        <p:nvSpPr>
          <p:cNvPr id="44" name="TextBox 44"/>
          <p:cNvSpPr txBox="1"/>
          <p:nvPr/>
        </p:nvSpPr>
        <p:spPr>
          <a:xfrm>
            <a:off x="7809821" y="4249198"/>
            <a:ext cx="3286271" cy="1875094"/>
          </a:xfrm>
          <a:prstGeom prst="rect">
            <a:avLst/>
          </a:prstGeom>
        </p:spPr>
        <p:txBody>
          <a:bodyPr vert="horz" wrap="square" lIns="66008" tIns="33052" rIns="66008" bIns="33052" rtlCol="0" anchor="ctr" anchorCtr="1">
            <a:normAutofit/>
          </a:bodyPr>
          <a:lstStyle/>
          <a:p>
            <a:pPr algn="l">
              <a:lnSpc>
                <a:spcPct val="186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逻辑上可以推断出，在处理网络地址和MAC地址时，必定是先处理网络地址，然后再处理MAC地址。</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3962413" y="1498809"/>
            <a:ext cx="4267184" cy="4267182"/>
          </a:xfrm>
          <a:prstGeom prst="ellipse">
            <a:avLst/>
          </a:prstGeom>
          <a:noFill/>
          <a:ln w="32480">
            <a:solidFill>
              <a:schemeClr val="accent1">
                <a:alpha val="100000"/>
              </a:schemeClr>
            </a:solidFill>
            <a:prstDash val="solid"/>
          </a:ln>
        </p:spPr>
      </p:sp>
      <p:sp>
        <p:nvSpPr>
          <p:cNvPr id="3" name="Freeform 3"/>
          <p:cNvSpPr/>
          <p:nvPr/>
        </p:nvSpPr>
        <p:spPr>
          <a:xfrm rot="16200000" flipH="1">
            <a:off x="6170371" y="2356670"/>
            <a:ext cx="1798884" cy="2551460"/>
          </a:xfrm>
          <a:custGeom>
            <a:avLst/>
            <a:gdLst/>
            <a:ahLst/>
            <a:cxnLst/>
            <a:rect l="l" t="t" r="r" b="b"/>
            <a:pathLst>
              <a:path w="1468685" h="2083120">
                <a:moveTo>
                  <a:pt x="0" y="1764196"/>
                </a:moveTo>
                <a:lnTo>
                  <a:pt x="2311" y="1764196"/>
                </a:lnTo>
                <a:lnTo>
                  <a:pt x="734343" y="0"/>
                </a:lnTo>
                <a:lnTo>
                  <a:pt x="1466374" y="1764196"/>
                </a:lnTo>
                <a:lnTo>
                  <a:pt x="1468685" y="1764196"/>
                </a:lnTo>
                <a:cubicBezTo>
                  <a:pt x="1285526" y="1960771"/>
                  <a:pt x="1024222" y="2083120"/>
                  <a:pt x="734343" y="2083120"/>
                </a:cubicBezTo>
                <a:cubicBezTo>
                  <a:pt x="444464" y="2083120"/>
                  <a:pt x="183161" y="1960771"/>
                  <a:pt x="0" y="1764196"/>
                </a:cubicBezTo>
                <a:close/>
              </a:path>
            </a:pathLst>
          </a:custGeom>
          <a:solidFill>
            <a:schemeClr val="accent1">
              <a:lumMod val="20000"/>
              <a:lumOff val="80000"/>
              <a:alpha val="100000"/>
            </a:schemeClr>
          </a:solidFill>
        </p:spPr>
      </p:sp>
      <p:sp>
        <p:nvSpPr>
          <p:cNvPr id="4" name="AutoShape 4"/>
          <p:cNvSpPr/>
          <p:nvPr/>
        </p:nvSpPr>
        <p:spPr>
          <a:xfrm>
            <a:off x="7661339" y="2426017"/>
            <a:ext cx="617410" cy="617410"/>
          </a:xfrm>
          <a:prstGeom prst="ellipse">
            <a:avLst/>
          </a:prstGeom>
          <a:solidFill>
            <a:schemeClr val="accent1">
              <a:alpha val="100000"/>
            </a:schemeClr>
          </a:solidFill>
        </p:spPr>
      </p:sp>
      <p:sp>
        <p:nvSpPr>
          <p:cNvPr id="5" name="AutoShape 5"/>
          <p:cNvSpPr/>
          <p:nvPr/>
        </p:nvSpPr>
        <p:spPr>
          <a:xfrm>
            <a:off x="7661339" y="4234434"/>
            <a:ext cx="617410" cy="617410"/>
          </a:xfrm>
          <a:prstGeom prst="ellipse">
            <a:avLst/>
          </a:prstGeom>
          <a:solidFill>
            <a:schemeClr val="accent1">
              <a:alpha val="100000"/>
            </a:schemeClr>
          </a:solidFill>
        </p:spPr>
      </p:sp>
      <p:sp>
        <p:nvSpPr>
          <p:cNvPr id="6" name="AutoShape 6"/>
          <p:cNvSpPr/>
          <p:nvPr/>
        </p:nvSpPr>
        <p:spPr>
          <a:xfrm>
            <a:off x="8036814" y="3330226"/>
            <a:ext cx="617410" cy="617410"/>
          </a:xfrm>
          <a:prstGeom prst="ellipse">
            <a:avLst/>
          </a:prstGeom>
          <a:solidFill>
            <a:schemeClr val="accent1">
              <a:alpha val="100000"/>
            </a:schemeClr>
          </a:solidFill>
        </p:spPr>
      </p:sp>
      <p:sp>
        <p:nvSpPr>
          <p:cNvPr id="7" name="Freeform 7"/>
          <p:cNvSpPr/>
          <p:nvPr/>
        </p:nvSpPr>
        <p:spPr>
          <a:xfrm rot="5400000">
            <a:off x="4167489" y="2356670"/>
            <a:ext cx="1798884" cy="2551460"/>
          </a:xfrm>
          <a:custGeom>
            <a:avLst/>
            <a:gdLst/>
            <a:ahLst/>
            <a:cxnLst/>
            <a:rect l="l" t="t" r="r" b="b"/>
            <a:pathLst>
              <a:path w="1468685" h="2083120">
                <a:moveTo>
                  <a:pt x="0" y="1764196"/>
                </a:moveTo>
                <a:lnTo>
                  <a:pt x="2311" y="1764196"/>
                </a:lnTo>
                <a:lnTo>
                  <a:pt x="734343" y="0"/>
                </a:lnTo>
                <a:lnTo>
                  <a:pt x="1466374" y="1764196"/>
                </a:lnTo>
                <a:lnTo>
                  <a:pt x="1468685" y="1764196"/>
                </a:lnTo>
                <a:cubicBezTo>
                  <a:pt x="1285526" y="1960771"/>
                  <a:pt x="1024222" y="2083120"/>
                  <a:pt x="734343" y="2083120"/>
                </a:cubicBezTo>
                <a:cubicBezTo>
                  <a:pt x="444464" y="2083120"/>
                  <a:pt x="183161" y="1960771"/>
                  <a:pt x="0" y="1764196"/>
                </a:cubicBezTo>
                <a:close/>
              </a:path>
            </a:pathLst>
          </a:custGeom>
          <a:solidFill>
            <a:schemeClr val="accent1">
              <a:lumMod val="20000"/>
              <a:lumOff val="80000"/>
              <a:alpha val="100000"/>
            </a:schemeClr>
          </a:solidFill>
        </p:spPr>
      </p:sp>
      <p:sp>
        <p:nvSpPr>
          <p:cNvPr id="8" name="AutoShape 8"/>
          <p:cNvSpPr/>
          <p:nvPr/>
        </p:nvSpPr>
        <p:spPr>
          <a:xfrm>
            <a:off x="3887819" y="2426017"/>
            <a:ext cx="617410" cy="617410"/>
          </a:xfrm>
          <a:prstGeom prst="ellipse">
            <a:avLst/>
          </a:prstGeom>
          <a:solidFill>
            <a:schemeClr val="accent1">
              <a:alpha val="100000"/>
            </a:schemeClr>
          </a:solidFill>
        </p:spPr>
      </p:sp>
      <p:sp>
        <p:nvSpPr>
          <p:cNvPr id="9" name="AutoShape 9"/>
          <p:cNvSpPr/>
          <p:nvPr/>
        </p:nvSpPr>
        <p:spPr>
          <a:xfrm>
            <a:off x="3522821" y="3330226"/>
            <a:ext cx="617410" cy="617410"/>
          </a:xfrm>
          <a:prstGeom prst="ellipse">
            <a:avLst/>
          </a:prstGeom>
          <a:solidFill>
            <a:schemeClr val="accent1">
              <a:alpha val="100000"/>
            </a:schemeClr>
          </a:solidFill>
        </p:spPr>
      </p:sp>
      <p:sp>
        <p:nvSpPr>
          <p:cNvPr id="10" name="AutoShape 10"/>
          <p:cNvSpPr/>
          <p:nvPr/>
        </p:nvSpPr>
        <p:spPr>
          <a:xfrm>
            <a:off x="3887819" y="4234434"/>
            <a:ext cx="617410" cy="617410"/>
          </a:xfrm>
          <a:prstGeom prst="ellipse">
            <a:avLst/>
          </a:prstGeom>
          <a:solidFill>
            <a:schemeClr val="accent1">
              <a:alpha val="100000"/>
            </a:schemeClr>
          </a:solidFill>
        </p:spPr>
      </p:sp>
      <p:sp>
        <p:nvSpPr>
          <p:cNvPr id="11" name="AutoShape 11"/>
          <p:cNvSpPr/>
          <p:nvPr/>
        </p:nvSpPr>
        <p:spPr>
          <a:xfrm>
            <a:off x="5346287" y="2886646"/>
            <a:ext cx="1499330" cy="1499330"/>
          </a:xfrm>
          <a:prstGeom prst="ellipse">
            <a:avLst/>
          </a:prstGeom>
          <a:solidFill>
            <a:srgbClr val="FFFFFF">
              <a:alpha val="100000"/>
            </a:srgbClr>
          </a:solidFill>
        </p:spPr>
      </p:sp>
      <p:sp>
        <p:nvSpPr>
          <p:cNvPr id="12" name="AutoShape 12"/>
          <p:cNvSpPr/>
          <p:nvPr/>
        </p:nvSpPr>
        <p:spPr>
          <a:xfrm>
            <a:off x="4445393" y="3517200"/>
            <a:ext cx="623854" cy="250324"/>
          </a:xfrm>
          <a:prstGeom prst="rightArrow">
            <a:avLst/>
          </a:prstGeom>
          <a:solidFill>
            <a:schemeClr val="accent4">
              <a:alpha val="100000"/>
            </a:schemeClr>
          </a:solidFill>
        </p:spPr>
      </p:sp>
      <p:sp>
        <p:nvSpPr>
          <p:cNvPr id="13" name="AutoShape 13"/>
          <p:cNvSpPr/>
          <p:nvPr/>
        </p:nvSpPr>
        <p:spPr>
          <a:xfrm flipH="1">
            <a:off x="7144249" y="3517200"/>
            <a:ext cx="623854" cy="250324"/>
          </a:xfrm>
          <a:prstGeom prst="rightArrow">
            <a:avLst/>
          </a:prstGeom>
          <a:solidFill>
            <a:schemeClr val="accent4">
              <a:alpha val="100000"/>
            </a:schemeClr>
          </a:solidFill>
        </p:spPr>
      </p:sp>
      <p:grpSp>
        <p:nvGrpSpPr>
          <p:cNvPr id="14" name="Group 14"/>
          <p:cNvGrpSpPr/>
          <p:nvPr/>
        </p:nvGrpSpPr>
        <p:grpSpPr>
          <a:xfrm>
            <a:off x="5804254" y="3351841"/>
            <a:ext cx="583501" cy="561118"/>
            <a:chOff x="5804254" y="3351841"/>
            <a:chExt cx="583501" cy="561118"/>
          </a:xfrm>
        </p:grpSpPr>
        <p:sp>
          <p:nvSpPr>
            <p:cNvPr id="15" name="AutoShape 15"/>
            <p:cNvSpPr/>
            <p:nvPr/>
          </p:nvSpPr>
          <p:spPr>
            <a:xfrm>
              <a:off x="5964750" y="3351841"/>
              <a:ext cx="262604" cy="265938"/>
            </a:xfrm>
            <a:prstGeom prst="ellipse">
              <a:avLst/>
            </a:prstGeom>
            <a:solidFill>
              <a:schemeClr val="accent1">
                <a:alpha val="100000"/>
              </a:schemeClr>
            </a:solidFill>
          </p:spPr>
        </p:sp>
        <p:sp>
          <p:nvSpPr>
            <p:cNvPr id="16" name="Freeform 16"/>
            <p:cNvSpPr/>
            <p:nvPr/>
          </p:nvSpPr>
          <p:spPr>
            <a:xfrm>
              <a:off x="5804254" y="3659213"/>
              <a:ext cx="583501" cy="253746"/>
            </a:xfrm>
            <a:custGeom>
              <a:avLst/>
              <a:gdLst/>
              <a:ahLst/>
              <a:cxnLst/>
              <a:rect l="l" t="t"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chemeClr val="accent1">
                <a:alpha val="100000"/>
              </a:schemeClr>
            </a:solidFill>
          </p:spPr>
        </p:sp>
      </p:grpSp>
      <p:grpSp>
        <p:nvGrpSpPr>
          <p:cNvPr id="17" name="Group 17"/>
          <p:cNvGrpSpPr/>
          <p:nvPr/>
        </p:nvGrpSpPr>
        <p:grpSpPr>
          <a:xfrm>
            <a:off x="454963" y="93878"/>
            <a:ext cx="10641129" cy="914400"/>
            <a:chOff x="454963" y="93878"/>
            <a:chExt cx="10641129" cy="914400"/>
          </a:xfrm>
        </p:grpSpPr>
        <p:sp>
          <p:nvSpPr>
            <p:cNvPr id="18" name="AutoShape 18"/>
            <p:cNvSpPr/>
            <p:nvPr/>
          </p:nvSpPr>
          <p:spPr>
            <a:xfrm>
              <a:off x="454963" y="331168"/>
              <a:ext cx="84147" cy="84147"/>
            </a:xfrm>
            <a:prstGeom prst="ellipse">
              <a:avLst/>
            </a:prstGeom>
            <a:solidFill>
              <a:schemeClr val="accent1">
                <a:alpha val="100000"/>
              </a:schemeClr>
            </a:solidFill>
          </p:spPr>
        </p:sp>
        <p:sp>
          <p:nvSpPr>
            <p:cNvPr id="19" name="AutoShape 19"/>
            <p:cNvSpPr/>
            <p:nvPr/>
          </p:nvSpPr>
          <p:spPr>
            <a:xfrm>
              <a:off x="575049" y="337743"/>
              <a:ext cx="78137" cy="78137"/>
            </a:xfrm>
            <a:prstGeom prst="ellipse">
              <a:avLst/>
            </a:prstGeom>
            <a:solidFill>
              <a:schemeClr val="accent1">
                <a:alpha val="80000"/>
              </a:schemeClr>
            </a:solidFill>
          </p:spPr>
        </p:sp>
        <p:sp>
          <p:nvSpPr>
            <p:cNvPr id="20" name="AutoShape 20"/>
            <p:cNvSpPr/>
            <p:nvPr/>
          </p:nvSpPr>
          <p:spPr>
            <a:xfrm>
              <a:off x="689125" y="339460"/>
              <a:ext cx="74704" cy="74704"/>
            </a:xfrm>
            <a:prstGeom prst="ellipse">
              <a:avLst/>
            </a:prstGeom>
            <a:solidFill>
              <a:schemeClr val="accent1">
                <a:alpha val="60000"/>
              </a:schemeClr>
            </a:solidFill>
          </p:spPr>
        </p:sp>
        <p:sp>
          <p:nvSpPr>
            <p:cNvPr id="21" name="AutoShape 21"/>
            <p:cNvSpPr/>
            <p:nvPr/>
          </p:nvSpPr>
          <p:spPr>
            <a:xfrm>
              <a:off x="799768" y="348430"/>
              <a:ext cx="69238" cy="69238"/>
            </a:xfrm>
            <a:prstGeom prst="ellipse">
              <a:avLst/>
            </a:prstGeom>
            <a:solidFill>
              <a:schemeClr val="accent1">
                <a:alpha val="40000"/>
              </a:schemeClr>
            </a:solidFill>
          </p:spPr>
        </p:sp>
        <p:sp>
          <p:nvSpPr>
            <p:cNvPr id="22" name="AutoShape 22"/>
            <p:cNvSpPr/>
            <p:nvPr/>
          </p:nvSpPr>
          <p:spPr>
            <a:xfrm>
              <a:off x="904945" y="344297"/>
              <a:ext cx="65594" cy="65594"/>
            </a:xfrm>
            <a:prstGeom prst="ellipse">
              <a:avLst/>
            </a:prstGeom>
            <a:solidFill>
              <a:schemeClr val="accent1">
                <a:alpha val="20000"/>
              </a:schemeClr>
            </a:solidFill>
          </p:spPr>
        </p:sp>
        <p:sp>
          <p:nvSpPr>
            <p:cNvPr id="23" name="AutoShape 23"/>
            <p:cNvSpPr/>
            <p:nvPr/>
          </p:nvSpPr>
          <p:spPr>
            <a:xfrm>
              <a:off x="454963" y="448942"/>
              <a:ext cx="84147" cy="84147"/>
            </a:xfrm>
            <a:prstGeom prst="ellipse">
              <a:avLst/>
            </a:prstGeom>
            <a:solidFill>
              <a:schemeClr val="accent1">
                <a:alpha val="100000"/>
              </a:schemeClr>
            </a:solidFill>
          </p:spPr>
        </p:sp>
        <p:sp>
          <p:nvSpPr>
            <p:cNvPr id="24" name="AutoShape 24"/>
            <p:cNvSpPr/>
            <p:nvPr/>
          </p:nvSpPr>
          <p:spPr>
            <a:xfrm>
              <a:off x="575049" y="455517"/>
              <a:ext cx="78137" cy="78137"/>
            </a:xfrm>
            <a:prstGeom prst="ellipse">
              <a:avLst/>
            </a:prstGeom>
            <a:solidFill>
              <a:schemeClr val="accent1">
                <a:alpha val="80000"/>
              </a:schemeClr>
            </a:solidFill>
          </p:spPr>
        </p:sp>
        <p:sp>
          <p:nvSpPr>
            <p:cNvPr id="25" name="AutoShape 25"/>
            <p:cNvSpPr/>
            <p:nvPr/>
          </p:nvSpPr>
          <p:spPr>
            <a:xfrm>
              <a:off x="689125" y="457233"/>
              <a:ext cx="74704" cy="74704"/>
            </a:xfrm>
            <a:prstGeom prst="ellipse">
              <a:avLst/>
            </a:prstGeom>
            <a:solidFill>
              <a:schemeClr val="accent1">
                <a:alpha val="60000"/>
              </a:schemeClr>
            </a:solidFill>
          </p:spPr>
        </p:sp>
        <p:sp>
          <p:nvSpPr>
            <p:cNvPr id="26" name="AutoShape 26"/>
            <p:cNvSpPr/>
            <p:nvPr/>
          </p:nvSpPr>
          <p:spPr>
            <a:xfrm>
              <a:off x="799768" y="466203"/>
              <a:ext cx="69238" cy="69238"/>
            </a:xfrm>
            <a:prstGeom prst="ellipse">
              <a:avLst/>
            </a:prstGeom>
            <a:solidFill>
              <a:schemeClr val="accent1">
                <a:alpha val="40000"/>
              </a:schemeClr>
            </a:solidFill>
          </p:spPr>
        </p:sp>
        <p:sp>
          <p:nvSpPr>
            <p:cNvPr id="27" name="AutoShape 27"/>
            <p:cNvSpPr/>
            <p:nvPr/>
          </p:nvSpPr>
          <p:spPr>
            <a:xfrm>
              <a:off x="904945" y="462070"/>
              <a:ext cx="65594" cy="65594"/>
            </a:xfrm>
            <a:prstGeom prst="ellipse">
              <a:avLst/>
            </a:prstGeom>
            <a:solidFill>
              <a:schemeClr val="accent1">
                <a:alpha val="20000"/>
              </a:schemeClr>
            </a:solidFill>
          </p:spPr>
        </p:sp>
        <p:sp>
          <p:nvSpPr>
            <p:cNvPr id="28" name="AutoShape 28"/>
            <p:cNvSpPr/>
            <p:nvPr/>
          </p:nvSpPr>
          <p:spPr>
            <a:xfrm>
              <a:off x="454963" y="566715"/>
              <a:ext cx="84147" cy="84147"/>
            </a:xfrm>
            <a:prstGeom prst="ellipse">
              <a:avLst/>
            </a:prstGeom>
            <a:solidFill>
              <a:schemeClr val="accent1">
                <a:alpha val="100000"/>
              </a:schemeClr>
            </a:solidFill>
          </p:spPr>
        </p:sp>
        <p:sp>
          <p:nvSpPr>
            <p:cNvPr id="29" name="AutoShape 29"/>
            <p:cNvSpPr/>
            <p:nvPr/>
          </p:nvSpPr>
          <p:spPr>
            <a:xfrm>
              <a:off x="575049" y="573291"/>
              <a:ext cx="78137" cy="78137"/>
            </a:xfrm>
            <a:prstGeom prst="ellipse">
              <a:avLst/>
            </a:prstGeom>
            <a:solidFill>
              <a:schemeClr val="accent1">
                <a:alpha val="80000"/>
              </a:schemeClr>
            </a:solidFill>
          </p:spPr>
        </p:sp>
        <p:sp>
          <p:nvSpPr>
            <p:cNvPr id="30" name="AutoShape 30"/>
            <p:cNvSpPr/>
            <p:nvPr/>
          </p:nvSpPr>
          <p:spPr>
            <a:xfrm>
              <a:off x="689125" y="575007"/>
              <a:ext cx="74704" cy="74704"/>
            </a:xfrm>
            <a:prstGeom prst="ellipse">
              <a:avLst/>
            </a:prstGeom>
            <a:solidFill>
              <a:schemeClr val="accent1">
                <a:alpha val="60000"/>
              </a:schemeClr>
            </a:solidFill>
          </p:spPr>
        </p:sp>
        <p:sp>
          <p:nvSpPr>
            <p:cNvPr id="31" name="AutoShape 31"/>
            <p:cNvSpPr/>
            <p:nvPr/>
          </p:nvSpPr>
          <p:spPr>
            <a:xfrm>
              <a:off x="799768" y="583977"/>
              <a:ext cx="69238" cy="69238"/>
            </a:xfrm>
            <a:prstGeom prst="ellipse">
              <a:avLst/>
            </a:prstGeom>
            <a:solidFill>
              <a:schemeClr val="accent1">
                <a:alpha val="40000"/>
              </a:schemeClr>
            </a:solidFill>
          </p:spPr>
        </p:sp>
        <p:sp>
          <p:nvSpPr>
            <p:cNvPr id="32" name="AutoShape 32"/>
            <p:cNvSpPr/>
            <p:nvPr/>
          </p:nvSpPr>
          <p:spPr>
            <a:xfrm>
              <a:off x="904945" y="579844"/>
              <a:ext cx="65594" cy="65594"/>
            </a:xfrm>
            <a:prstGeom prst="ellipse">
              <a:avLst/>
            </a:prstGeom>
            <a:solidFill>
              <a:schemeClr val="accent1">
                <a:alpha val="20000"/>
              </a:schemeClr>
            </a:solidFill>
          </p:spPr>
        </p:sp>
        <p:sp>
          <p:nvSpPr>
            <p:cNvPr id="33" name="AutoShape 33"/>
            <p:cNvSpPr/>
            <p:nvPr/>
          </p:nvSpPr>
          <p:spPr>
            <a:xfrm>
              <a:off x="454963" y="684489"/>
              <a:ext cx="84147" cy="84147"/>
            </a:xfrm>
            <a:prstGeom prst="ellipse">
              <a:avLst/>
            </a:prstGeom>
            <a:solidFill>
              <a:schemeClr val="accent1">
                <a:alpha val="100000"/>
              </a:schemeClr>
            </a:solidFill>
          </p:spPr>
        </p:sp>
        <p:sp>
          <p:nvSpPr>
            <p:cNvPr id="34" name="AutoShape 34"/>
            <p:cNvSpPr/>
            <p:nvPr/>
          </p:nvSpPr>
          <p:spPr>
            <a:xfrm>
              <a:off x="575049" y="691064"/>
              <a:ext cx="78137" cy="78137"/>
            </a:xfrm>
            <a:prstGeom prst="ellipse">
              <a:avLst/>
            </a:prstGeom>
            <a:solidFill>
              <a:schemeClr val="accent1">
                <a:alpha val="80000"/>
              </a:schemeClr>
            </a:solidFill>
          </p:spPr>
        </p:sp>
        <p:sp>
          <p:nvSpPr>
            <p:cNvPr id="35" name="AutoShape 35"/>
            <p:cNvSpPr/>
            <p:nvPr/>
          </p:nvSpPr>
          <p:spPr>
            <a:xfrm>
              <a:off x="689125" y="692781"/>
              <a:ext cx="74704" cy="74704"/>
            </a:xfrm>
            <a:prstGeom prst="ellipse">
              <a:avLst/>
            </a:prstGeom>
            <a:solidFill>
              <a:schemeClr val="accent1">
                <a:alpha val="60000"/>
              </a:schemeClr>
            </a:solidFill>
          </p:spPr>
        </p:sp>
        <p:sp>
          <p:nvSpPr>
            <p:cNvPr id="36" name="AutoShape 36"/>
            <p:cNvSpPr/>
            <p:nvPr/>
          </p:nvSpPr>
          <p:spPr>
            <a:xfrm>
              <a:off x="799768" y="701751"/>
              <a:ext cx="69238" cy="69238"/>
            </a:xfrm>
            <a:prstGeom prst="ellipse">
              <a:avLst/>
            </a:prstGeom>
            <a:solidFill>
              <a:schemeClr val="accent1">
                <a:alpha val="40000"/>
              </a:schemeClr>
            </a:solidFill>
          </p:spPr>
        </p:sp>
        <p:sp>
          <p:nvSpPr>
            <p:cNvPr id="37" name="AutoShape 37"/>
            <p:cNvSpPr/>
            <p:nvPr/>
          </p:nvSpPr>
          <p:spPr>
            <a:xfrm>
              <a:off x="904945" y="697618"/>
              <a:ext cx="65594" cy="65594"/>
            </a:xfrm>
            <a:prstGeom prst="ellipse">
              <a:avLst/>
            </a:prstGeom>
            <a:solidFill>
              <a:schemeClr val="accent1">
                <a:alpha val="20000"/>
              </a:schemeClr>
            </a:solidFill>
          </p:spPr>
        </p:sp>
        <p:sp>
          <p:nvSpPr>
            <p:cNvPr id="38" name="TextBox 3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IP协议</a:t>
              </a:r>
            </a:p>
          </p:txBody>
        </p:sp>
      </p:grpSp>
      <p:sp>
        <p:nvSpPr>
          <p:cNvPr id="39" name="TextBox 39"/>
          <p:cNvSpPr txBox="1"/>
          <p:nvPr/>
        </p:nvSpPr>
        <p:spPr>
          <a:xfrm>
            <a:off x="423838" y="1165012"/>
            <a:ext cx="3394996" cy="490334"/>
          </a:xfrm>
          <a:prstGeom prst="rect">
            <a:avLst/>
          </a:prstGeom>
        </p:spPr>
        <p:txBody>
          <a:bodyPr vert="horz" wrap="square" lIns="66008" tIns="33052" rIns="66008" bIns="33052" rtlCol="0" anchor="t" anchorCtr="0">
            <a:normAutofit/>
          </a:bodyPr>
          <a:lstStyle/>
          <a:p>
            <a:pPr algn="ctr">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IP协议</a:t>
            </a:r>
          </a:p>
        </p:txBody>
      </p:sp>
      <p:sp>
        <p:nvSpPr>
          <p:cNvPr id="40" name="TextBox 40"/>
          <p:cNvSpPr txBox="1"/>
          <p:nvPr/>
        </p:nvSpPr>
        <p:spPr>
          <a:xfrm>
            <a:off x="532563" y="1542614"/>
            <a:ext cx="3286271" cy="949747"/>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规定网络地址的协议，叫做IP协议。它所定义的地址，就被称为IP地址。</a:t>
            </a:r>
          </a:p>
        </p:txBody>
      </p:sp>
      <p:sp>
        <p:nvSpPr>
          <p:cNvPr id="41" name="TextBox 41"/>
          <p:cNvSpPr txBox="1"/>
          <p:nvPr/>
        </p:nvSpPr>
        <p:spPr>
          <a:xfrm>
            <a:off x="110891" y="3013226"/>
            <a:ext cx="3394996" cy="490334"/>
          </a:xfrm>
          <a:prstGeom prst="rect">
            <a:avLst/>
          </a:prstGeom>
        </p:spPr>
        <p:txBody>
          <a:bodyPr vert="horz" wrap="square" lIns="66008" tIns="33052" rIns="66008" bIns="33052" rtlCol="0" anchor="t" anchorCtr="0">
            <a:normAutofit/>
          </a:bodyPr>
          <a:lstStyle/>
          <a:p>
            <a:pPr algn="ctr">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IP地址</a:t>
            </a:r>
          </a:p>
        </p:txBody>
      </p:sp>
      <p:sp>
        <p:nvSpPr>
          <p:cNvPr id="42" name="TextBox 42"/>
          <p:cNvSpPr txBox="1"/>
          <p:nvPr/>
        </p:nvSpPr>
        <p:spPr>
          <a:xfrm>
            <a:off x="219616" y="3447978"/>
            <a:ext cx="3286271" cy="937998"/>
          </a:xfrm>
          <a:prstGeom prst="rect">
            <a:avLst/>
          </a:prstGeom>
        </p:spPr>
        <p:txBody>
          <a:bodyPr vert="horz" wrap="square" lIns="66008" tIns="33052" rIns="66008" bIns="33052" rtlCol="0" anchor="ctr" anchorCtr="1">
            <a:normAutofit/>
          </a:bodyPr>
          <a:lstStyle/>
          <a:p>
            <a:pPr algn="l">
              <a:lnSpc>
                <a:spcPct val="150000"/>
              </a:lnSpc>
            </a:pPr>
            <a:r>
              <a:rPr lang="en-US" sz="1275">
                <a:solidFill>
                  <a:schemeClr val="dk1">
                    <a:alpha val="100000"/>
                  </a:schemeClr>
                </a:solidFill>
                <a:latin typeface="微软雅黑" panose="020B0503020204020204" charset="-122"/>
                <a:ea typeface="微软雅黑" panose="020B0503020204020204" charset="-122"/>
                <a:cs typeface="微软雅黑" panose="020B0503020204020204" charset="-122"/>
              </a:rPr>
              <a:t>习惯上，我们用分成四段的十进制数表示IP地址，从0.0.0.0一直到255.255.255.255。</a:t>
            </a:r>
          </a:p>
        </p:txBody>
      </p:sp>
      <p:sp>
        <p:nvSpPr>
          <p:cNvPr id="43" name="TextBox 43"/>
          <p:cNvSpPr txBox="1"/>
          <p:nvPr/>
        </p:nvSpPr>
        <p:spPr>
          <a:xfrm>
            <a:off x="436531" y="4760442"/>
            <a:ext cx="3394996" cy="490334"/>
          </a:xfrm>
          <a:prstGeom prst="rect">
            <a:avLst/>
          </a:prstGeom>
        </p:spPr>
        <p:txBody>
          <a:bodyPr vert="horz" wrap="square" lIns="66008" tIns="33052" rIns="66008" bIns="33052" rtlCol="0" anchor="t" anchorCtr="0">
            <a:normAutofit/>
          </a:bodyPr>
          <a:lstStyle/>
          <a:p>
            <a:pPr algn="ctr">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子网掩码</a:t>
            </a:r>
          </a:p>
        </p:txBody>
      </p:sp>
      <p:sp>
        <p:nvSpPr>
          <p:cNvPr id="44" name="TextBox 44"/>
          <p:cNvSpPr txBox="1"/>
          <p:nvPr/>
        </p:nvSpPr>
        <p:spPr>
          <a:xfrm>
            <a:off x="545256" y="5195195"/>
            <a:ext cx="3286271" cy="936111"/>
          </a:xfrm>
          <a:prstGeom prst="rect">
            <a:avLst/>
          </a:prstGeom>
        </p:spPr>
        <p:txBody>
          <a:bodyPr vert="horz" wrap="square" lIns="66008" tIns="33052" rIns="66008" bIns="33052" rtlCol="0" anchor="ctr" anchorCtr="1">
            <a:normAutofit/>
          </a:bodyPr>
          <a:lstStyle/>
          <a:p>
            <a:pPr algn="l">
              <a:lnSpc>
                <a:spcPct val="15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子网掩码是一个32位二进制数字，它的网络部分全部为1，主机部分全部为0。</a:t>
            </a:r>
          </a:p>
        </p:txBody>
      </p:sp>
      <p:sp>
        <p:nvSpPr>
          <p:cNvPr id="45" name="TextBox 45"/>
          <p:cNvSpPr txBox="1"/>
          <p:nvPr/>
        </p:nvSpPr>
        <p:spPr>
          <a:xfrm>
            <a:off x="8373176" y="1165012"/>
            <a:ext cx="3394996" cy="490334"/>
          </a:xfrm>
          <a:prstGeom prst="rect">
            <a:avLst/>
          </a:prstGeom>
        </p:spPr>
        <p:txBody>
          <a:bodyPr vert="horz" wrap="square" lIns="66008" tIns="33052" rIns="66008" bIns="33052" rtlCol="0" anchor="t" anchorCtr="0">
            <a:normAutofit/>
          </a:bodyPr>
          <a:lstStyle/>
          <a:p>
            <a:pPr algn="ctr">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判断是否同一子网络</a:t>
            </a:r>
          </a:p>
        </p:txBody>
      </p:sp>
      <p:sp>
        <p:nvSpPr>
          <p:cNvPr id="46" name="TextBox 46"/>
          <p:cNvSpPr txBox="1"/>
          <p:nvPr/>
        </p:nvSpPr>
        <p:spPr>
          <a:xfrm>
            <a:off x="8481901" y="1542614"/>
            <a:ext cx="3286271" cy="949747"/>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知道子网掩码，就能判断任意两个IP地址是否处在同一个子网络。</a:t>
            </a:r>
          </a:p>
        </p:txBody>
      </p:sp>
      <p:sp>
        <p:nvSpPr>
          <p:cNvPr id="47" name="TextBox 47"/>
          <p:cNvSpPr txBox="1"/>
          <p:nvPr/>
        </p:nvSpPr>
        <p:spPr>
          <a:xfrm>
            <a:off x="8654225" y="3013226"/>
            <a:ext cx="3394996" cy="490334"/>
          </a:xfrm>
          <a:prstGeom prst="rect">
            <a:avLst/>
          </a:prstGeom>
        </p:spPr>
        <p:txBody>
          <a:bodyPr vert="horz" wrap="square" lIns="66008" tIns="33052" rIns="66008" bIns="33052" rtlCol="0" anchor="t" anchorCtr="0">
            <a:normAutofit/>
          </a:bodyPr>
          <a:lstStyle/>
          <a:p>
            <a:pPr algn="ctr">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AND运算</a:t>
            </a:r>
          </a:p>
        </p:txBody>
      </p:sp>
      <p:sp>
        <p:nvSpPr>
          <p:cNvPr id="48" name="TextBox 48"/>
          <p:cNvSpPr txBox="1"/>
          <p:nvPr/>
        </p:nvSpPr>
        <p:spPr>
          <a:xfrm>
            <a:off x="8762949" y="3447978"/>
            <a:ext cx="3286271" cy="937998"/>
          </a:xfrm>
          <a:prstGeom prst="rect">
            <a:avLst/>
          </a:prstGeom>
        </p:spPr>
        <p:txBody>
          <a:bodyPr vert="horz" wrap="square" lIns="66008" tIns="33052" rIns="66008" bIns="33052" rtlCol="0" anchor="ctr" anchorCtr="1">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将两个IP地址与子网掩码分别进行AND运算，然后比较结果是否相同。</a:t>
            </a:r>
          </a:p>
        </p:txBody>
      </p:sp>
      <p:sp>
        <p:nvSpPr>
          <p:cNvPr id="49" name="TextBox 49"/>
          <p:cNvSpPr txBox="1"/>
          <p:nvPr/>
        </p:nvSpPr>
        <p:spPr>
          <a:xfrm>
            <a:off x="8059705" y="4760442"/>
            <a:ext cx="3394996" cy="490334"/>
          </a:xfrm>
          <a:prstGeom prst="rect">
            <a:avLst/>
          </a:prstGeom>
        </p:spPr>
        <p:txBody>
          <a:bodyPr vert="horz" wrap="square" lIns="66008" tIns="33052" rIns="66008" bIns="33052" rtlCol="0" anchor="t" anchorCtr="0">
            <a:normAutofit/>
          </a:bodyPr>
          <a:lstStyle/>
          <a:p>
            <a:pPr algn="ctr">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172.16.254.1</a:t>
            </a:r>
          </a:p>
        </p:txBody>
      </p:sp>
      <p:sp>
        <p:nvSpPr>
          <p:cNvPr id="50" name="TextBox 50"/>
          <p:cNvSpPr txBox="1"/>
          <p:nvPr/>
        </p:nvSpPr>
        <p:spPr>
          <a:xfrm>
            <a:off x="8168429" y="5195195"/>
            <a:ext cx="3286271" cy="936111"/>
          </a:xfrm>
          <a:prstGeom prst="rect">
            <a:avLst/>
          </a:prstGeom>
        </p:spPr>
        <p:txBody>
          <a:bodyPr vert="horz" wrap="square" lIns="66008" tIns="33052" rIns="66008" bIns="33052" rtlCol="0" anchor="ctr" anchorCtr="1">
            <a:normAutofit fontScale="92500"/>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IP地址172.16.254.1和172.16.254.233的子网掩码都是255.255.255.0。</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8883977" y="4209792"/>
            <a:ext cx="2895600" cy="695325"/>
          </a:xfrm>
          <a:prstGeom prst="rect">
            <a:avLst/>
          </a:prstGeom>
        </p:spPr>
        <p:txBody>
          <a:bodyPr vert="horz" wrap="square" lIns="123825" tIns="123825" rIns="57150" bIns="123825" rtlCol="0" anchor="t" anchorCtr="0">
            <a:spAutoFit/>
          </a:bodyPr>
          <a:lstStyle/>
          <a:p>
            <a:pP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分割成以太网数据包</a:t>
            </a:r>
          </a:p>
        </p:txBody>
      </p:sp>
      <p:sp>
        <p:nvSpPr>
          <p:cNvPr id="3" name="TextBox 3"/>
          <p:cNvSpPr txBox="1"/>
          <p:nvPr/>
        </p:nvSpPr>
        <p:spPr>
          <a:xfrm>
            <a:off x="8883977" y="4727993"/>
            <a:ext cx="2733843" cy="1414272"/>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如果IP数据包超过了1500字节，它就需要分割成几个以太网数据包，分开发送了。</a:t>
            </a:r>
          </a:p>
        </p:txBody>
      </p:sp>
      <p:sp>
        <p:nvSpPr>
          <p:cNvPr id="4" name="Freeform 4"/>
          <p:cNvSpPr/>
          <p:nvPr/>
        </p:nvSpPr>
        <p:spPr>
          <a:xfrm>
            <a:off x="909579" y="3581229"/>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1">
              <a:alpha val="100000"/>
            </a:schemeClr>
          </a:solidFill>
        </p:spPr>
      </p:sp>
      <p:sp>
        <p:nvSpPr>
          <p:cNvPr id="5" name="Freeform 5"/>
          <p:cNvSpPr/>
          <p:nvPr/>
        </p:nvSpPr>
        <p:spPr>
          <a:xfrm>
            <a:off x="1383312" y="3581229"/>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1">
              <a:alpha val="100000"/>
            </a:schemeClr>
          </a:solidFill>
        </p:spPr>
      </p:sp>
      <p:sp>
        <p:nvSpPr>
          <p:cNvPr id="6" name="Freeform 6"/>
          <p:cNvSpPr/>
          <p:nvPr/>
        </p:nvSpPr>
        <p:spPr>
          <a:xfrm>
            <a:off x="1841106" y="3581229"/>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1">
              <a:alpha val="100000"/>
            </a:schemeClr>
          </a:solidFill>
        </p:spPr>
      </p:sp>
      <p:sp>
        <p:nvSpPr>
          <p:cNvPr id="7" name="Freeform 7"/>
          <p:cNvSpPr/>
          <p:nvPr/>
        </p:nvSpPr>
        <p:spPr>
          <a:xfrm>
            <a:off x="3020614" y="3581229"/>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2">
              <a:alpha val="100000"/>
            </a:schemeClr>
          </a:solidFill>
        </p:spPr>
      </p:sp>
      <p:sp>
        <p:nvSpPr>
          <p:cNvPr id="8" name="Freeform 8"/>
          <p:cNvSpPr/>
          <p:nvPr/>
        </p:nvSpPr>
        <p:spPr>
          <a:xfrm>
            <a:off x="3494346" y="3581229"/>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2">
              <a:alpha val="100000"/>
            </a:schemeClr>
          </a:solidFill>
        </p:spPr>
      </p:sp>
      <p:sp>
        <p:nvSpPr>
          <p:cNvPr id="9" name="Freeform 9"/>
          <p:cNvSpPr/>
          <p:nvPr/>
        </p:nvSpPr>
        <p:spPr>
          <a:xfrm>
            <a:off x="3952140" y="3581229"/>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2">
              <a:alpha val="100000"/>
            </a:schemeClr>
          </a:solidFill>
        </p:spPr>
      </p:sp>
      <p:sp>
        <p:nvSpPr>
          <p:cNvPr id="10" name="Freeform 10"/>
          <p:cNvSpPr/>
          <p:nvPr/>
        </p:nvSpPr>
        <p:spPr>
          <a:xfrm>
            <a:off x="5131648" y="3581229"/>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1">
              <a:alpha val="100000"/>
            </a:schemeClr>
          </a:solidFill>
        </p:spPr>
      </p:sp>
      <p:sp>
        <p:nvSpPr>
          <p:cNvPr id="11" name="Freeform 11"/>
          <p:cNvSpPr/>
          <p:nvPr/>
        </p:nvSpPr>
        <p:spPr>
          <a:xfrm>
            <a:off x="5605381" y="3581229"/>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1">
              <a:alpha val="100000"/>
            </a:schemeClr>
          </a:solidFill>
        </p:spPr>
      </p:sp>
      <p:sp>
        <p:nvSpPr>
          <p:cNvPr id="12" name="Freeform 12"/>
          <p:cNvSpPr/>
          <p:nvPr/>
        </p:nvSpPr>
        <p:spPr>
          <a:xfrm>
            <a:off x="6063174" y="3581229"/>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1">
              <a:alpha val="100000"/>
            </a:schemeClr>
          </a:solidFill>
        </p:spPr>
      </p:sp>
      <p:sp>
        <p:nvSpPr>
          <p:cNvPr id="13" name="Freeform 13"/>
          <p:cNvSpPr/>
          <p:nvPr/>
        </p:nvSpPr>
        <p:spPr>
          <a:xfrm>
            <a:off x="7242682" y="3581229"/>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2">
              <a:alpha val="100000"/>
            </a:schemeClr>
          </a:solidFill>
        </p:spPr>
      </p:sp>
      <p:sp>
        <p:nvSpPr>
          <p:cNvPr id="14" name="Freeform 14"/>
          <p:cNvSpPr/>
          <p:nvPr/>
        </p:nvSpPr>
        <p:spPr>
          <a:xfrm>
            <a:off x="7716414" y="3581229"/>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2">
              <a:alpha val="100000"/>
            </a:schemeClr>
          </a:solidFill>
        </p:spPr>
      </p:sp>
      <p:sp>
        <p:nvSpPr>
          <p:cNvPr id="15" name="Freeform 15"/>
          <p:cNvSpPr/>
          <p:nvPr/>
        </p:nvSpPr>
        <p:spPr>
          <a:xfrm>
            <a:off x="8174209" y="3581229"/>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2">
              <a:alpha val="100000"/>
            </a:schemeClr>
          </a:solidFill>
        </p:spPr>
      </p:sp>
      <p:sp>
        <p:nvSpPr>
          <p:cNvPr id="16" name="Freeform 16"/>
          <p:cNvSpPr/>
          <p:nvPr/>
        </p:nvSpPr>
        <p:spPr>
          <a:xfrm>
            <a:off x="9353716" y="3581229"/>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1">
              <a:alpha val="100000"/>
            </a:schemeClr>
          </a:solidFill>
        </p:spPr>
      </p:sp>
      <p:sp>
        <p:nvSpPr>
          <p:cNvPr id="17" name="Freeform 17"/>
          <p:cNvSpPr/>
          <p:nvPr/>
        </p:nvSpPr>
        <p:spPr>
          <a:xfrm>
            <a:off x="9827449" y="3581229"/>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1">
              <a:alpha val="100000"/>
            </a:schemeClr>
          </a:solidFill>
        </p:spPr>
      </p:sp>
      <p:sp>
        <p:nvSpPr>
          <p:cNvPr id="18" name="Freeform 18"/>
          <p:cNvSpPr/>
          <p:nvPr/>
        </p:nvSpPr>
        <p:spPr>
          <a:xfrm>
            <a:off x="10285243" y="3581229"/>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1">
              <a:alpha val="100000"/>
            </a:schemeClr>
          </a:solidFill>
        </p:spPr>
      </p:sp>
      <p:sp>
        <p:nvSpPr>
          <p:cNvPr id="19" name="TextBox 19"/>
          <p:cNvSpPr txBox="1"/>
          <p:nvPr/>
        </p:nvSpPr>
        <p:spPr>
          <a:xfrm>
            <a:off x="6755784" y="1326066"/>
            <a:ext cx="2895600" cy="695325"/>
          </a:xfrm>
          <a:prstGeom prst="rect">
            <a:avLst/>
          </a:prstGeom>
        </p:spPr>
        <p:txBody>
          <a:bodyPr vert="horz" wrap="square" lIns="123825" tIns="123825" rIns="57150" bIns="123825" rtlCol="0" anchor="t" anchorCtr="0">
            <a:spAutoFit/>
          </a:bodyPr>
          <a:lstStyle/>
          <a:p>
            <a:pP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IP数据包的长度</a:t>
            </a:r>
          </a:p>
        </p:txBody>
      </p:sp>
      <p:sp>
        <p:nvSpPr>
          <p:cNvPr id="20" name="TextBox 20"/>
          <p:cNvSpPr txBox="1"/>
          <p:nvPr/>
        </p:nvSpPr>
        <p:spPr>
          <a:xfrm>
            <a:off x="6755784" y="1852616"/>
            <a:ext cx="2733843" cy="1414272"/>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IP数据包的“标头”部分的长度为20到60字节，整个数据包的总长度最大为65,535字节。</a:t>
            </a:r>
          </a:p>
        </p:txBody>
      </p:sp>
      <p:sp>
        <p:nvSpPr>
          <p:cNvPr id="21" name="TextBox 21"/>
          <p:cNvSpPr txBox="1"/>
          <p:nvPr/>
        </p:nvSpPr>
        <p:spPr>
          <a:xfrm>
            <a:off x="4585608" y="4209792"/>
            <a:ext cx="2895600" cy="695325"/>
          </a:xfrm>
          <a:prstGeom prst="rect">
            <a:avLst/>
          </a:prstGeom>
        </p:spPr>
        <p:txBody>
          <a:bodyPr vert="horz" wrap="square" lIns="123825" tIns="123825" rIns="57150" bIns="123825" rtlCol="0" anchor="t" anchorCtr="0">
            <a:spAutoFit/>
          </a:bodyPr>
          <a:lstStyle/>
          <a:p>
            <a:pP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IP数据包的结构</a:t>
            </a:r>
          </a:p>
        </p:txBody>
      </p:sp>
      <p:sp>
        <p:nvSpPr>
          <p:cNvPr id="22" name="TextBox 22"/>
          <p:cNvSpPr txBox="1"/>
          <p:nvPr/>
        </p:nvSpPr>
        <p:spPr>
          <a:xfrm>
            <a:off x="4585608" y="4753712"/>
            <a:ext cx="2733843" cy="1414272"/>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IP数据包也分为“标头”和“数据”两个部分，如图3-7和图3-8所示。</a:t>
            </a:r>
          </a:p>
        </p:txBody>
      </p:sp>
      <p:sp>
        <p:nvSpPr>
          <p:cNvPr id="23" name="TextBox 23"/>
          <p:cNvSpPr txBox="1"/>
          <p:nvPr/>
        </p:nvSpPr>
        <p:spPr>
          <a:xfrm>
            <a:off x="413234" y="4209792"/>
            <a:ext cx="2895600" cy="695325"/>
          </a:xfrm>
          <a:prstGeom prst="rect">
            <a:avLst/>
          </a:prstGeom>
        </p:spPr>
        <p:txBody>
          <a:bodyPr vert="horz" wrap="square" lIns="123825" tIns="123825" rIns="57150" bIns="123825" rtlCol="0" anchor="t" anchorCtr="0">
            <a:spAutoFit/>
          </a:bodyPr>
          <a:lstStyle/>
          <a:p>
            <a:pP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IP数据包</a:t>
            </a:r>
          </a:p>
        </p:txBody>
      </p:sp>
      <p:sp>
        <p:nvSpPr>
          <p:cNvPr id="24" name="TextBox 24"/>
          <p:cNvSpPr txBox="1"/>
          <p:nvPr/>
        </p:nvSpPr>
        <p:spPr>
          <a:xfrm>
            <a:off x="413234" y="4753712"/>
            <a:ext cx="2733843" cy="1414272"/>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根据IP协议发送的数据，就叫做IP数据包。不难想象，其中必定包括IP地址信息。</a:t>
            </a:r>
          </a:p>
        </p:txBody>
      </p:sp>
      <p:sp>
        <p:nvSpPr>
          <p:cNvPr id="25" name="TextBox 25"/>
          <p:cNvSpPr txBox="1"/>
          <p:nvPr/>
        </p:nvSpPr>
        <p:spPr>
          <a:xfrm>
            <a:off x="2488463" y="1338258"/>
            <a:ext cx="2895600" cy="695325"/>
          </a:xfrm>
          <a:prstGeom prst="rect">
            <a:avLst/>
          </a:prstGeom>
        </p:spPr>
        <p:txBody>
          <a:bodyPr vert="horz" wrap="square" lIns="123825" tIns="123825" rIns="57150" bIns="123825" rtlCol="0" anchor="t" anchorCtr="0">
            <a:spAutoFit/>
          </a:bodyPr>
          <a:lstStyle/>
          <a:p>
            <a:pP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无需修改数据定义</a:t>
            </a:r>
          </a:p>
        </p:txBody>
      </p:sp>
      <p:sp>
        <p:nvSpPr>
          <p:cNvPr id="26" name="TextBox 26"/>
          <p:cNvSpPr txBox="1"/>
          <p:nvPr/>
        </p:nvSpPr>
        <p:spPr>
          <a:xfrm>
            <a:off x="2488463" y="1852616"/>
            <a:ext cx="2733675" cy="1390650"/>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以太网数据包只包含MAC地址，并没有IP地址的栏位，无需修改数据定义。</a:t>
            </a:r>
          </a:p>
        </p:txBody>
      </p:sp>
      <p:cxnSp>
        <p:nvCxnSpPr>
          <p:cNvPr id="27" name="Connector 27"/>
          <p:cNvCxnSpPr/>
          <p:nvPr/>
        </p:nvCxnSpPr>
        <p:spPr>
          <a:xfrm flipV="1">
            <a:off x="1820468" y="2574173"/>
            <a:ext cx="0" cy="970187"/>
          </a:xfrm>
          <a:prstGeom prst="line">
            <a:avLst/>
          </a:prstGeom>
          <a:ln w="19050">
            <a:solidFill>
              <a:schemeClr val="accent2"/>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28" name="AutoShape 28"/>
          <p:cNvSpPr/>
          <p:nvPr/>
        </p:nvSpPr>
        <p:spPr>
          <a:xfrm>
            <a:off x="1716131" y="3695836"/>
            <a:ext cx="219484" cy="219484"/>
          </a:xfrm>
          <a:prstGeom prst="ellipse">
            <a:avLst/>
          </a:prstGeom>
          <a:solidFill>
            <a:schemeClr val="lt1">
              <a:alpha val="100000"/>
            </a:schemeClr>
          </a:solidFill>
        </p:spPr>
      </p:sp>
      <p:sp>
        <p:nvSpPr>
          <p:cNvPr id="29" name="AutoShape 29"/>
          <p:cNvSpPr/>
          <p:nvPr/>
        </p:nvSpPr>
        <p:spPr>
          <a:xfrm>
            <a:off x="1777091" y="3756797"/>
            <a:ext cx="97564" cy="97564"/>
          </a:xfrm>
          <a:prstGeom prst="ellipse">
            <a:avLst/>
          </a:prstGeom>
          <a:solidFill>
            <a:schemeClr val="accent1">
              <a:alpha val="100000"/>
            </a:schemeClr>
          </a:solidFill>
        </p:spPr>
      </p:sp>
      <p:sp>
        <p:nvSpPr>
          <p:cNvPr id="30" name="AutoShape 30"/>
          <p:cNvSpPr/>
          <p:nvPr/>
        </p:nvSpPr>
        <p:spPr>
          <a:xfrm>
            <a:off x="1449074" y="1852616"/>
            <a:ext cx="742789" cy="742789"/>
          </a:xfrm>
          <a:prstGeom prst="ellipse">
            <a:avLst/>
          </a:prstGeom>
          <a:solidFill>
            <a:schemeClr val="accent2">
              <a:alpha val="100000"/>
            </a:schemeClr>
          </a:solidFill>
        </p:spPr>
      </p:sp>
      <p:sp>
        <p:nvSpPr>
          <p:cNvPr id="31" name="Freeform 31"/>
          <p:cNvSpPr/>
          <p:nvPr/>
        </p:nvSpPr>
        <p:spPr>
          <a:xfrm>
            <a:off x="1640033" y="2043387"/>
            <a:ext cx="356542" cy="356542"/>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chemeClr val="lt1">
              <a:alpha val="100000"/>
            </a:schemeClr>
          </a:solidFill>
        </p:spPr>
      </p:sp>
      <p:cxnSp>
        <p:nvCxnSpPr>
          <p:cNvPr id="32" name="Connector 32"/>
          <p:cNvCxnSpPr/>
          <p:nvPr/>
        </p:nvCxnSpPr>
        <p:spPr>
          <a:xfrm flipV="1">
            <a:off x="6061516" y="2590940"/>
            <a:ext cx="0" cy="961926"/>
          </a:xfrm>
          <a:prstGeom prst="line">
            <a:avLst/>
          </a:prstGeom>
          <a:ln w="19050">
            <a:solidFill>
              <a:schemeClr val="accent2"/>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33" name="AutoShape 33"/>
          <p:cNvSpPr/>
          <p:nvPr/>
        </p:nvSpPr>
        <p:spPr>
          <a:xfrm>
            <a:off x="5957179" y="3676027"/>
            <a:ext cx="219484" cy="219484"/>
          </a:xfrm>
          <a:prstGeom prst="ellipse">
            <a:avLst/>
          </a:prstGeom>
          <a:solidFill>
            <a:schemeClr val="lt1">
              <a:alpha val="100000"/>
            </a:schemeClr>
          </a:solidFill>
        </p:spPr>
      </p:sp>
      <p:sp>
        <p:nvSpPr>
          <p:cNvPr id="34" name="AutoShape 34"/>
          <p:cNvSpPr/>
          <p:nvPr/>
        </p:nvSpPr>
        <p:spPr>
          <a:xfrm>
            <a:off x="6018139" y="3736987"/>
            <a:ext cx="97564" cy="97564"/>
          </a:xfrm>
          <a:prstGeom prst="ellipse">
            <a:avLst/>
          </a:prstGeom>
          <a:solidFill>
            <a:schemeClr val="accent1">
              <a:alpha val="100000"/>
            </a:schemeClr>
          </a:solidFill>
        </p:spPr>
      </p:sp>
      <p:cxnSp>
        <p:nvCxnSpPr>
          <p:cNvPr id="35" name="Connector 35"/>
          <p:cNvCxnSpPr/>
          <p:nvPr/>
        </p:nvCxnSpPr>
        <p:spPr>
          <a:xfrm flipV="1">
            <a:off x="10265608" y="2571732"/>
            <a:ext cx="0" cy="961926"/>
          </a:xfrm>
          <a:prstGeom prst="line">
            <a:avLst/>
          </a:prstGeom>
          <a:ln w="19050">
            <a:solidFill>
              <a:schemeClr val="accent2"/>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36" name="AutoShape 36"/>
          <p:cNvSpPr/>
          <p:nvPr/>
        </p:nvSpPr>
        <p:spPr>
          <a:xfrm>
            <a:off x="10161272" y="3681204"/>
            <a:ext cx="219484" cy="219484"/>
          </a:xfrm>
          <a:prstGeom prst="ellipse">
            <a:avLst/>
          </a:prstGeom>
          <a:solidFill>
            <a:schemeClr val="lt1">
              <a:alpha val="100000"/>
            </a:schemeClr>
          </a:solidFill>
        </p:spPr>
      </p:sp>
      <p:sp>
        <p:nvSpPr>
          <p:cNvPr id="37" name="AutoShape 37"/>
          <p:cNvSpPr/>
          <p:nvPr/>
        </p:nvSpPr>
        <p:spPr>
          <a:xfrm>
            <a:off x="10222231" y="3742164"/>
            <a:ext cx="97564" cy="97564"/>
          </a:xfrm>
          <a:prstGeom prst="ellipse">
            <a:avLst/>
          </a:prstGeom>
          <a:solidFill>
            <a:schemeClr val="accent1">
              <a:alpha val="100000"/>
            </a:schemeClr>
          </a:solidFill>
        </p:spPr>
      </p:sp>
      <p:sp>
        <p:nvSpPr>
          <p:cNvPr id="38" name="AutoShape 38"/>
          <p:cNvSpPr/>
          <p:nvPr/>
        </p:nvSpPr>
        <p:spPr>
          <a:xfrm>
            <a:off x="5707718" y="1852616"/>
            <a:ext cx="742789" cy="742789"/>
          </a:xfrm>
          <a:prstGeom prst="ellipse">
            <a:avLst/>
          </a:prstGeom>
          <a:solidFill>
            <a:schemeClr val="accent2">
              <a:alpha val="100000"/>
            </a:schemeClr>
          </a:solidFill>
        </p:spPr>
      </p:sp>
      <p:cxnSp>
        <p:nvCxnSpPr>
          <p:cNvPr id="39" name="Connector 39"/>
          <p:cNvCxnSpPr/>
          <p:nvPr/>
        </p:nvCxnSpPr>
        <p:spPr>
          <a:xfrm flipV="1">
            <a:off x="3943694" y="3835635"/>
            <a:ext cx="0" cy="1284763"/>
          </a:xfrm>
          <a:prstGeom prst="line">
            <a:avLst/>
          </a:prstGeom>
          <a:ln w="19050">
            <a:solidFill>
              <a:schemeClr val="accent2"/>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40" name="AutoShape 40"/>
          <p:cNvSpPr/>
          <p:nvPr/>
        </p:nvSpPr>
        <p:spPr>
          <a:xfrm>
            <a:off x="3833953" y="3688233"/>
            <a:ext cx="219484" cy="219484"/>
          </a:xfrm>
          <a:prstGeom prst="ellipse">
            <a:avLst/>
          </a:prstGeom>
          <a:solidFill>
            <a:schemeClr val="lt1">
              <a:alpha val="100000"/>
            </a:schemeClr>
          </a:solidFill>
        </p:spPr>
      </p:sp>
      <p:sp>
        <p:nvSpPr>
          <p:cNvPr id="41" name="AutoShape 41"/>
          <p:cNvSpPr/>
          <p:nvPr/>
        </p:nvSpPr>
        <p:spPr>
          <a:xfrm>
            <a:off x="3894913" y="3749193"/>
            <a:ext cx="97564" cy="97564"/>
          </a:xfrm>
          <a:prstGeom prst="ellipse">
            <a:avLst/>
          </a:prstGeom>
          <a:solidFill>
            <a:schemeClr val="accent1">
              <a:alpha val="100000"/>
            </a:schemeClr>
          </a:solidFill>
        </p:spPr>
      </p:sp>
      <p:cxnSp>
        <p:nvCxnSpPr>
          <p:cNvPr id="42" name="Connector 42"/>
          <p:cNvCxnSpPr/>
          <p:nvPr/>
        </p:nvCxnSpPr>
        <p:spPr>
          <a:xfrm flipV="1">
            <a:off x="8191601" y="3822284"/>
            <a:ext cx="0" cy="1284763"/>
          </a:xfrm>
          <a:prstGeom prst="line">
            <a:avLst/>
          </a:prstGeom>
          <a:ln w="19050">
            <a:solidFill>
              <a:schemeClr val="accent2"/>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43" name="AutoShape 43"/>
          <p:cNvSpPr/>
          <p:nvPr/>
        </p:nvSpPr>
        <p:spPr>
          <a:xfrm>
            <a:off x="8081859" y="3688233"/>
            <a:ext cx="219484" cy="219484"/>
          </a:xfrm>
          <a:prstGeom prst="ellipse">
            <a:avLst/>
          </a:prstGeom>
          <a:solidFill>
            <a:schemeClr val="lt1">
              <a:alpha val="100000"/>
            </a:schemeClr>
          </a:solidFill>
        </p:spPr>
      </p:sp>
      <p:sp>
        <p:nvSpPr>
          <p:cNvPr id="44" name="AutoShape 44"/>
          <p:cNvSpPr/>
          <p:nvPr/>
        </p:nvSpPr>
        <p:spPr>
          <a:xfrm>
            <a:off x="8142819" y="3749193"/>
            <a:ext cx="97564" cy="97564"/>
          </a:xfrm>
          <a:prstGeom prst="ellipse">
            <a:avLst/>
          </a:prstGeom>
          <a:solidFill>
            <a:schemeClr val="accent1">
              <a:alpha val="100000"/>
            </a:schemeClr>
          </a:solidFill>
        </p:spPr>
      </p:sp>
      <p:sp>
        <p:nvSpPr>
          <p:cNvPr id="45" name="AutoShape 45"/>
          <p:cNvSpPr/>
          <p:nvPr/>
        </p:nvSpPr>
        <p:spPr>
          <a:xfrm>
            <a:off x="3560108" y="5063734"/>
            <a:ext cx="742789" cy="742789"/>
          </a:xfrm>
          <a:prstGeom prst="ellipse">
            <a:avLst/>
          </a:prstGeom>
          <a:solidFill>
            <a:schemeClr val="accent2">
              <a:alpha val="100000"/>
            </a:schemeClr>
          </a:solidFill>
        </p:spPr>
      </p:sp>
      <p:sp>
        <p:nvSpPr>
          <p:cNvPr id="46" name="AutoShape 46"/>
          <p:cNvSpPr/>
          <p:nvPr/>
        </p:nvSpPr>
        <p:spPr>
          <a:xfrm>
            <a:off x="7820207" y="5063734"/>
            <a:ext cx="742789" cy="742789"/>
          </a:xfrm>
          <a:prstGeom prst="ellipse">
            <a:avLst/>
          </a:prstGeom>
          <a:solidFill>
            <a:schemeClr val="accent2">
              <a:alpha val="100000"/>
            </a:schemeClr>
          </a:solidFill>
        </p:spPr>
      </p:sp>
      <p:sp>
        <p:nvSpPr>
          <p:cNvPr id="47" name="Freeform 47"/>
          <p:cNvSpPr/>
          <p:nvPr/>
        </p:nvSpPr>
        <p:spPr>
          <a:xfrm>
            <a:off x="5856595" y="2003865"/>
            <a:ext cx="452190" cy="452190"/>
          </a:xfrm>
          <a:custGeom>
            <a:avLst/>
            <a:gdLst/>
            <a:ahLst/>
            <a:cxnLst/>
            <a:rect l="l" t="t" r="r" b="b"/>
            <a:pathLst>
              <a:path w="304800" h="304800">
                <a:moveTo>
                  <a:pt x="147180" y="28632"/>
                </a:moveTo>
                <a:lnTo>
                  <a:pt x="19907" y="83468"/>
                </a:lnTo>
                <a:lnTo>
                  <a:pt x="147304" y="137874"/>
                </a:lnTo>
                <a:lnTo>
                  <a:pt x="276015" y="83344"/>
                </a:lnTo>
                <a:lnTo>
                  <a:pt x="147180" y="28632"/>
                </a:lnTo>
                <a:close/>
                <a:moveTo>
                  <a:pt x="152400" y="144723"/>
                </a:moveTo>
                <a:lnTo>
                  <a:pt x="152400" y="276168"/>
                </a:lnTo>
                <a:lnTo>
                  <a:pt x="276177" y="217408"/>
                </a:lnTo>
                <a:lnTo>
                  <a:pt x="276177" y="92145"/>
                </a:lnTo>
                <a:lnTo>
                  <a:pt x="152400" y="144723"/>
                </a:lnTo>
                <a:close/>
                <a:moveTo>
                  <a:pt x="19098" y="217408"/>
                </a:moveTo>
                <a:lnTo>
                  <a:pt x="143294" y="276168"/>
                </a:lnTo>
                <a:lnTo>
                  <a:pt x="143294" y="144723"/>
                </a:lnTo>
                <a:lnTo>
                  <a:pt x="19098" y="92145"/>
                </a:lnTo>
                <a:lnTo>
                  <a:pt x="19098" y="217408"/>
                </a:lnTo>
                <a:close/>
              </a:path>
            </a:pathLst>
          </a:custGeom>
          <a:solidFill>
            <a:schemeClr val="lt1">
              <a:alpha val="100000"/>
            </a:schemeClr>
          </a:solidFill>
        </p:spPr>
      </p:sp>
      <p:sp>
        <p:nvSpPr>
          <p:cNvPr id="48" name="AutoShape 48"/>
          <p:cNvSpPr/>
          <p:nvPr/>
        </p:nvSpPr>
        <p:spPr>
          <a:xfrm>
            <a:off x="9900600" y="1852616"/>
            <a:ext cx="742789" cy="742789"/>
          </a:xfrm>
          <a:prstGeom prst="ellipse">
            <a:avLst/>
          </a:prstGeom>
          <a:solidFill>
            <a:schemeClr val="accent2">
              <a:alpha val="100000"/>
            </a:schemeClr>
          </a:solidFill>
        </p:spPr>
      </p:sp>
      <p:sp>
        <p:nvSpPr>
          <p:cNvPr id="49" name="Freeform 49"/>
          <p:cNvSpPr/>
          <p:nvPr/>
        </p:nvSpPr>
        <p:spPr>
          <a:xfrm>
            <a:off x="10075821" y="2040441"/>
            <a:ext cx="383872" cy="383872"/>
          </a:xfrm>
          <a:custGeom>
            <a:avLst/>
            <a:gdLst/>
            <a:ahLst/>
            <a:cxnLst/>
            <a:rect l="l" t="t" r="r" b="b"/>
            <a:pathLst>
              <a:path w="304800" h="304800">
                <a:moveTo>
                  <a:pt x="0" y="209550"/>
                </a:moveTo>
                <a:lnTo>
                  <a:pt x="152410" y="247650"/>
                </a:lnTo>
                <a:lnTo>
                  <a:pt x="304800" y="209550"/>
                </a:lnTo>
                <a:lnTo>
                  <a:pt x="304800" y="247650"/>
                </a:lnTo>
                <a:lnTo>
                  <a:pt x="152410" y="285750"/>
                </a:lnTo>
                <a:lnTo>
                  <a:pt x="0" y="247650"/>
                </a:lnTo>
                <a:close/>
                <a:moveTo>
                  <a:pt x="0" y="133350"/>
                </a:moveTo>
                <a:lnTo>
                  <a:pt x="152410" y="171450"/>
                </a:lnTo>
                <a:lnTo>
                  <a:pt x="304800" y="133350"/>
                </a:lnTo>
                <a:lnTo>
                  <a:pt x="304800" y="171450"/>
                </a:lnTo>
                <a:lnTo>
                  <a:pt x="152410" y="209550"/>
                </a:lnTo>
                <a:lnTo>
                  <a:pt x="0" y="171450"/>
                </a:lnTo>
                <a:close/>
                <a:moveTo>
                  <a:pt x="0" y="57150"/>
                </a:moveTo>
                <a:lnTo>
                  <a:pt x="152410" y="19050"/>
                </a:lnTo>
                <a:lnTo>
                  <a:pt x="304800" y="57150"/>
                </a:lnTo>
                <a:lnTo>
                  <a:pt x="304800" y="95250"/>
                </a:lnTo>
                <a:lnTo>
                  <a:pt x="152410" y="133350"/>
                </a:lnTo>
                <a:lnTo>
                  <a:pt x="0" y="95250"/>
                </a:lnTo>
                <a:close/>
              </a:path>
            </a:pathLst>
          </a:custGeom>
          <a:solidFill>
            <a:schemeClr val="lt1">
              <a:alpha val="100000"/>
            </a:schemeClr>
          </a:solidFill>
        </p:spPr>
      </p:sp>
      <p:sp>
        <p:nvSpPr>
          <p:cNvPr id="50" name="Freeform 50"/>
          <p:cNvSpPr/>
          <p:nvPr/>
        </p:nvSpPr>
        <p:spPr>
          <a:xfrm>
            <a:off x="3785185" y="5283154"/>
            <a:ext cx="355388" cy="355388"/>
          </a:xfrm>
          <a:custGeom>
            <a:avLst/>
            <a:gdLst/>
            <a:ahLst/>
            <a:cxnLst/>
            <a:rect l="l" t="t" r="r" b="b"/>
            <a:pathLst>
              <a:path w="304800" h="304800">
                <a:moveTo>
                  <a:pt x="116843" y="182880"/>
                </a:moveTo>
                <a:lnTo>
                  <a:pt x="30480" y="182880"/>
                </a:lnTo>
                <a:lnTo>
                  <a:pt x="30480" y="304800"/>
                </a:lnTo>
                <a:lnTo>
                  <a:pt x="0" y="304800"/>
                </a:lnTo>
                <a:lnTo>
                  <a:pt x="0" y="0"/>
                </a:lnTo>
                <a:lnTo>
                  <a:pt x="182880" y="0"/>
                </a:lnTo>
                <a:lnTo>
                  <a:pt x="187957" y="30480"/>
                </a:lnTo>
                <a:lnTo>
                  <a:pt x="304800" y="30480"/>
                </a:lnTo>
                <a:lnTo>
                  <a:pt x="259080" y="121920"/>
                </a:lnTo>
                <a:lnTo>
                  <a:pt x="304800" y="213360"/>
                </a:lnTo>
                <a:lnTo>
                  <a:pt x="121920" y="213360"/>
                </a:lnTo>
                <a:lnTo>
                  <a:pt x="116843" y="182880"/>
                </a:lnTo>
                <a:close/>
              </a:path>
            </a:pathLst>
          </a:custGeom>
          <a:solidFill>
            <a:schemeClr val="lt1">
              <a:alpha val="100000"/>
            </a:schemeClr>
          </a:solidFill>
        </p:spPr>
      </p:sp>
      <p:sp>
        <p:nvSpPr>
          <p:cNvPr id="51" name="Freeform 51"/>
          <p:cNvSpPr/>
          <p:nvPr/>
        </p:nvSpPr>
        <p:spPr>
          <a:xfrm>
            <a:off x="7917111" y="5228967"/>
            <a:ext cx="409575" cy="409575"/>
          </a:xfrm>
          <a:custGeom>
            <a:avLst/>
            <a:gdLst/>
            <a:ahLst/>
            <a:cxnLst/>
            <a:rect l="l" t="t" r="r" b="b"/>
            <a:pathLst>
              <a:path w="304800" h="304800">
                <a:moveTo>
                  <a:pt x="310886" y="167269"/>
                </a:moveTo>
                <a:cubicBezTo>
                  <a:pt x="310886" y="167269"/>
                  <a:pt x="267148" y="122672"/>
                  <a:pt x="206873" y="122672"/>
                </a:cubicBezTo>
                <a:cubicBezTo>
                  <a:pt x="147980" y="122672"/>
                  <a:pt x="89764" y="167269"/>
                  <a:pt x="89764" y="167269"/>
                </a:cubicBezTo>
                <a:lnTo>
                  <a:pt x="57064" y="153619"/>
                </a:lnTo>
                <a:lnTo>
                  <a:pt x="57064" y="193662"/>
                </a:lnTo>
                <a:cubicBezTo>
                  <a:pt x="62217" y="195415"/>
                  <a:pt x="65989" y="200158"/>
                  <a:pt x="65989" y="205902"/>
                </a:cubicBezTo>
                <a:cubicBezTo>
                  <a:pt x="65989" y="211703"/>
                  <a:pt x="62141" y="216456"/>
                  <a:pt x="56912" y="218170"/>
                </a:cubicBezTo>
                <a:lnTo>
                  <a:pt x="66580" y="245135"/>
                </a:lnTo>
                <a:lnTo>
                  <a:pt x="38043" y="245135"/>
                </a:lnTo>
                <a:lnTo>
                  <a:pt x="47796" y="217942"/>
                </a:lnTo>
                <a:cubicBezTo>
                  <a:pt x="43110" y="215951"/>
                  <a:pt x="39834" y="211322"/>
                  <a:pt x="39834" y="205902"/>
                </a:cubicBezTo>
                <a:cubicBezTo>
                  <a:pt x="39834" y="200597"/>
                  <a:pt x="43015" y="196082"/>
                  <a:pt x="47558" y="194024"/>
                </a:cubicBezTo>
                <a:lnTo>
                  <a:pt x="47558" y="149647"/>
                </a:lnTo>
                <a:lnTo>
                  <a:pt x="0" y="129816"/>
                </a:lnTo>
                <a:lnTo>
                  <a:pt x="209255" y="35890"/>
                </a:lnTo>
                <a:lnTo>
                  <a:pt x="401241" y="130997"/>
                </a:lnTo>
                <a:lnTo>
                  <a:pt x="310886" y="167269"/>
                </a:lnTo>
                <a:close/>
                <a:moveTo>
                  <a:pt x="204492" y="145266"/>
                </a:moveTo>
                <a:cubicBezTo>
                  <a:pt x="265128" y="145266"/>
                  <a:pt x="294846" y="177365"/>
                  <a:pt x="294846" y="177365"/>
                </a:cubicBezTo>
                <a:lnTo>
                  <a:pt x="294846" y="243945"/>
                </a:lnTo>
                <a:cubicBezTo>
                  <a:pt x="294846" y="243945"/>
                  <a:pt x="263938" y="268910"/>
                  <a:pt x="199739" y="268910"/>
                </a:cubicBezTo>
                <a:cubicBezTo>
                  <a:pt x="135541" y="268910"/>
                  <a:pt x="114138" y="243945"/>
                  <a:pt x="114138" y="243945"/>
                </a:cubicBezTo>
                <a:lnTo>
                  <a:pt x="114138" y="177365"/>
                </a:lnTo>
                <a:cubicBezTo>
                  <a:pt x="114138" y="177365"/>
                  <a:pt x="143856" y="145266"/>
                  <a:pt x="204492" y="145266"/>
                </a:cubicBezTo>
                <a:close/>
                <a:moveTo>
                  <a:pt x="203302" y="254641"/>
                </a:moveTo>
                <a:cubicBezTo>
                  <a:pt x="245326" y="254641"/>
                  <a:pt x="279397" y="246116"/>
                  <a:pt x="279397" y="235620"/>
                </a:cubicBezTo>
                <a:cubicBezTo>
                  <a:pt x="279397" y="225123"/>
                  <a:pt x="245326" y="216599"/>
                  <a:pt x="203302" y="216599"/>
                </a:cubicBezTo>
                <a:cubicBezTo>
                  <a:pt x="161277" y="216599"/>
                  <a:pt x="127216" y="225123"/>
                  <a:pt x="127216" y="235620"/>
                </a:cubicBezTo>
                <a:cubicBezTo>
                  <a:pt x="127216" y="246116"/>
                  <a:pt x="161277" y="254641"/>
                  <a:pt x="203302" y="254641"/>
                </a:cubicBezTo>
                <a:close/>
              </a:path>
            </a:pathLst>
          </a:custGeom>
          <a:solidFill>
            <a:schemeClr val="lt1">
              <a:alpha val="100000"/>
            </a:schemeClr>
          </a:solidFill>
        </p:spPr>
      </p:sp>
      <p:grpSp>
        <p:nvGrpSpPr>
          <p:cNvPr id="52" name="Group 52"/>
          <p:cNvGrpSpPr/>
          <p:nvPr/>
        </p:nvGrpSpPr>
        <p:grpSpPr>
          <a:xfrm>
            <a:off x="454963" y="93878"/>
            <a:ext cx="10641129" cy="914400"/>
            <a:chOff x="454963" y="93878"/>
            <a:chExt cx="10641129" cy="914400"/>
          </a:xfrm>
        </p:grpSpPr>
        <p:sp>
          <p:nvSpPr>
            <p:cNvPr id="53" name="AutoShape 53"/>
            <p:cNvSpPr/>
            <p:nvPr/>
          </p:nvSpPr>
          <p:spPr>
            <a:xfrm>
              <a:off x="454963" y="331168"/>
              <a:ext cx="84147" cy="84147"/>
            </a:xfrm>
            <a:prstGeom prst="ellipse">
              <a:avLst/>
            </a:prstGeom>
            <a:solidFill>
              <a:schemeClr val="accent1">
                <a:alpha val="100000"/>
              </a:schemeClr>
            </a:solidFill>
          </p:spPr>
        </p:sp>
        <p:sp>
          <p:nvSpPr>
            <p:cNvPr id="54" name="AutoShape 54"/>
            <p:cNvSpPr/>
            <p:nvPr/>
          </p:nvSpPr>
          <p:spPr>
            <a:xfrm>
              <a:off x="575049" y="337743"/>
              <a:ext cx="78137" cy="78137"/>
            </a:xfrm>
            <a:prstGeom prst="ellipse">
              <a:avLst/>
            </a:prstGeom>
            <a:solidFill>
              <a:schemeClr val="accent1">
                <a:alpha val="80000"/>
              </a:schemeClr>
            </a:solidFill>
          </p:spPr>
        </p:sp>
        <p:sp>
          <p:nvSpPr>
            <p:cNvPr id="55" name="AutoShape 55"/>
            <p:cNvSpPr/>
            <p:nvPr/>
          </p:nvSpPr>
          <p:spPr>
            <a:xfrm>
              <a:off x="689125" y="339460"/>
              <a:ext cx="74704" cy="74704"/>
            </a:xfrm>
            <a:prstGeom prst="ellipse">
              <a:avLst/>
            </a:prstGeom>
            <a:solidFill>
              <a:schemeClr val="accent1">
                <a:alpha val="60000"/>
              </a:schemeClr>
            </a:solidFill>
          </p:spPr>
        </p:sp>
        <p:sp>
          <p:nvSpPr>
            <p:cNvPr id="56" name="AutoShape 56"/>
            <p:cNvSpPr/>
            <p:nvPr/>
          </p:nvSpPr>
          <p:spPr>
            <a:xfrm>
              <a:off x="799768" y="348430"/>
              <a:ext cx="69238" cy="69238"/>
            </a:xfrm>
            <a:prstGeom prst="ellipse">
              <a:avLst/>
            </a:prstGeom>
            <a:solidFill>
              <a:schemeClr val="accent1">
                <a:alpha val="40000"/>
              </a:schemeClr>
            </a:solidFill>
          </p:spPr>
        </p:sp>
        <p:sp>
          <p:nvSpPr>
            <p:cNvPr id="57" name="AutoShape 57"/>
            <p:cNvSpPr/>
            <p:nvPr/>
          </p:nvSpPr>
          <p:spPr>
            <a:xfrm>
              <a:off x="904945" y="344297"/>
              <a:ext cx="65594" cy="65594"/>
            </a:xfrm>
            <a:prstGeom prst="ellipse">
              <a:avLst/>
            </a:prstGeom>
            <a:solidFill>
              <a:schemeClr val="accent1">
                <a:alpha val="20000"/>
              </a:schemeClr>
            </a:solidFill>
          </p:spPr>
        </p:sp>
        <p:sp>
          <p:nvSpPr>
            <p:cNvPr id="58" name="AutoShape 58"/>
            <p:cNvSpPr/>
            <p:nvPr/>
          </p:nvSpPr>
          <p:spPr>
            <a:xfrm>
              <a:off x="454963" y="448942"/>
              <a:ext cx="84147" cy="84147"/>
            </a:xfrm>
            <a:prstGeom prst="ellipse">
              <a:avLst/>
            </a:prstGeom>
            <a:solidFill>
              <a:schemeClr val="accent1">
                <a:alpha val="100000"/>
              </a:schemeClr>
            </a:solidFill>
          </p:spPr>
        </p:sp>
        <p:sp>
          <p:nvSpPr>
            <p:cNvPr id="59" name="AutoShape 59"/>
            <p:cNvSpPr/>
            <p:nvPr/>
          </p:nvSpPr>
          <p:spPr>
            <a:xfrm>
              <a:off x="575049" y="455517"/>
              <a:ext cx="78137" cy="78137"/>
            </a:xfrm>
            <a:prstGeom prst="ellipse">
              <a:avLst/>
            </a:prstGeom>
            <a:solidFill>
              <a:schemeClr val="accent1">
                <a:alpha val="80000"/>
              </a:schemeClr>
            </a:solidFill>
          </p:spPr>
        </p:sp>
        <p:sp>
          <p:nvSpPr>
            <p:cNvPr id="60" name="AutoShape 60"/>
            <p:cNvSpPr/>
            <p:nvPr/>
          </p:nvSpPr>
          <p:spPr>
            <a:xfrm>
              <a:off x="689125" y="457233"/>
              <a:ext cx="74704" cy="74704"/>
            </a:xfrm>
            <a:prstGeom prst="ellipse">
              <a:avLst/>
            </a:prstGeom>
            <a:solidFill>
              <a:schemeClr val="accent1">
                <a:alpha val="60000"/>
              </a:schemeClr>
            </a:solidFill>
          </p:spPr>
        </p:sp>
        <p:sp>
          <p:nvSpPr>
            <p:cNvPr id="61" name="AutoShape 61"/>
            <p:cNvSpPr/>
            <p:nvPr/>
          </p:nvSpPr>
          <p:spPr>
            <a:xfrm>
              <a:off x="799768" y="466203"/>
              <a:ext cx="69238" cy="69238"/>
            </a:xfrm>
            <a:prstGeom prst="ellipse">
              <a:avLst/>
            </a:prstGeom>
            <a:solidFill>
              <a:schemeClr val="accent1">
                <a:alpha val="40000"/>
              </a:schemeClr>
            </a:solidFill>
          </p:spPr>
        </p:sp>
        <p:sp>
          <p:nvSpPr>
            <p:cNvPr id="62" name="AutoShape 62"/>
            <p:cNvSpPr/>
            <p:nvPr/>
          </p:nvSpPr>
          <p:spPr>
            <a:xfrm>
              <a:off x="904945" y="462070"/>
              <a:ext cx="65594" cy="65594"/>
            </a:xfrm>
            <a:prstGeom prst="ellipse">
              <a:avLst/>
            </a:prstGeom>
            <a:solidFill>
              <a:schemeClr val="accent1">
                <a:alpha val="20000"/>
              </a:schemeClr>
            </a:solidFill>
          </p:spPr>
        </p:sp>
        <p:sp>
          <p:nvSpPr>
            <p:cNvPr id="63" name="AutoShape 63"/>
            <p:cNvSpPr/>
            <p:nvPr/>
          </p:nvSpPr>
          <p:spPr>
            <a:xfrm>
              <a:off x="454963" y="566715"/>
              <a:ext cx="84147" cy="84147"/>
            </a:xfrm>
            <a:prstGeom prst="ellipse">
              <a:avLst/>
            </a:prstGeom>
            <a:solidFill>
              <a:schemeClr val="accent1">
                <a:alpha val="100000"/>
              </a:schemeClr>
            </a:solidFill>
          </p:spPr>
        </p:sp>
        <p:sp>
          <p:nvSpPr>
            <p:cNvPr id="64" name="AutoShape 64"/>
            <p:cNvSpPr/>
            <p:nvPr/>
          </p:nvSpPr>
          <p:spPr>
            <a:xfrm>
              <a:off x="575049" y="573291"/>
              <a:ext cx="78137" cy="78137"/>
            </a:xfrm>
            <a:prstGeom prst="ellipse">
              <a:avLst/>
            </a:prstGeom>
            <a:solidFill>
              <a:schemeClr val="accent1">
                <a:alpha val="80000"/>
              </a:schemeClr>
            </a:solidFill>
          </p:spPr>
        </p:sp>
        <p:sp>
          <p:nvSpPr>
            <p:cNvPr id="65" name="AutoShape 65"/>
            <p:cNvSpPr/>
            <p:nvPr/>
          </p:nvSpPr>
          <p:spPr>
            <a:xfrm>
              <a:off x="689125" y="575007"/>
              <a:ext cx="74704" cy="74704"/>
            </a:xfrm>
            <a:prstGeom prst="ellipse">
              <a:avLst/>
            </a:prstGeom>
            <a:solidFill>
              <a:schemeClr val="accent1">
                <a:alpha val="60000"/>
              </a:schemeClr>
            </a:solidFill>
          </p:spPr>
        </p:sp>
        <p:sp>
          <p:nvSpPr>
            <p:cNvPr id="66" name="AutoShape 66"/>
            <p:cNvSpPr/>
            <p:nvPr/>
          </p:nvSpPr>
          <p:spPr>
            <a:xfrm>
              <a:off x="799768" y="583977"/>
              <a:ext cx="69238" cy="69238"/>
            </a:xfrm>
            <a:prstGeom prst="ellipse">
              <a:avLst/>
            </a:prstGeom>
            <a:solidFill>
              <a:schemeClr val="accent1">
                <a:alpha val="40000"/>
              </a:schemeClr>
            </a:solidFill>
          </p:spPr>
        </p:sp>
        <p:sp>
          <p:nvSpPr>
            <p:cNvPr id="67" name="AutoShape 67"/>
            <p:cNvSpPr/>
            <p:nvPr/>
          </p:nvSpPr>
          <p:spPr>
            <a:xfrm>
              <a:off x="904945" y="579844"/>
              <a:ext cx="65594" cy="65594"/>
            </a:xfrm>
            <a:prstGeom prst="ellipse">
              <a:avLst/>
            </a:prstGeom>
            <a:solidFill>
              <a:schemeClr val="accent1">
                <a:alpha val="20000"/>
              </a:schemeClr>
            </a:solidFill>
          </p:spPr>
        </p:sp>
        <p:sp>
          <p:nvSpPr>
            <p:cNvPr id="68" name="AutoShape 68"/>
            <p:cNvSpPr/>
            <p:nvPr/>
          </p:nvSpPr>
          <p:spPr>
            <a:xfrm>
              <a:off x="454963" y="684489"/>
              <a:ext cx="84147" cy="84147"/>
            </a:xfrm>
            <a:prstGeom prst="ellipse">
              <a:avLst/>
            </a:prstGeom>
            <a:solidFill>
              <a:schemeClr val="accent1">
                <a:alpha val="100000"/>
              </a:schemeClr>
            </a:solidFill>
          </p:spPr>
        </p:sp>
        <p:sp>
          <p:nvSpPr>
            <p:cNvPr id="69" name="AutoShape 69"/>
            <p:cNvSpPr/>
            <p:nvPr/>
          </p:nvSpPr>
          <p:spPr>
            <a:xfrm>
              <a:off x="575049" y="691064"/>
              <a:ext cx="78137" cy="78137"/>
            </a:xfrm>
            <a:prstGeom prst="ellipse">
              <a:avLst/>
            </a:prstGeom>
            <a:solidFill>
              <a:schemeClr val="accent1">
                <a:alpha val="80000"/>
              </a:schemeClr>
            </a:solidFill>
          </p:spPr>
        </p:sp>
        <p:sp>
          <p:nvSpPr>
            <p:cNvPr id="70" name="AutoShape 70"/>
            <p:cNvSpPr/>
            <p:nvPr/>
          </p:nvSpPr>
          <p:spPr>
            <a:xfrm>
              <a:off x="689125" y="692781"/>
              <a:ext cx="74704" cy="74704"/>
            </a:xfrm>
            <a:prstGeom prst="ellipse">
              <a:avLst/>
            </a:prstGeom>
            <a:solidFill>
              <a:schemeClr val="accent1">
                <a:alpha val="60000"/>
              </a:schemeClr>
            </a:solidFill>
          </p:spPr>
        </p:sp>
        <p:sp>
          <p:nvSpPr>
            <p:cNvPr id="71" name="AutoShape 71"/>
            <p:cNvSpPr/>
            <p:nvPr/>
          </p:nvSpPr>
          <p:spPr>
            <a:xfrm>
              <a:off x="799768" y="701751"/>
              <a:ext cx="69238" cy="69238"/>
            </a:xfrm>
            <a:prstGeom prst="ellipse">
              <a:avLst/>
            </a:prstGeom>
            <a:solidFill>
              <a:schemeClr val="accent1">
                <a:alpha val="40000"/>
              </a:schemeClr>
            </a:solidFill>
          </p:spPr>
        </p:sp>
        <p:sp>
          <p:nvSpPr>
            <p:cNvPr id="72" name="AutoShape 72"/>
            <p:cNvSpPr/>
            <p:nvPr/>
          </p:nvSpPr>
          <p:spPr>
            <a:xfrm>
              <a:off x="904945" y="697618"/>
              <a:ext cx="65594" cy="65594"/>
            </a:xfrm>
            <a:prstGeom prst="ellipse">
              <a:avLst/>
            </a:prstGeom>
            <a:solidFill>
              <a:schemeClr val="accent1">
                <a:alpha val="20000"/>
              </a:schemeClr>
            </a:solidFill>
          </p:spPr>
        </p:sp>
        <p:sp>
          <p:nvSpPr>
            <p:cNvPr id="73" name="TextBox 7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IP数据包</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blip>
          <a:srcRect l="10000" r="10000"/>
          <a:stretch>
            <a:fillRect/>
          </a:stretch>
        </p:blipFill>
        <p:spPr>
          <a:xfrm>
            <a:off x="7092557" y="1559288"/>
            <a:ext cx="4492828" cy="4492828"/>
          </a:xfrm>
          <a:prstGeom prst="roundRect">
            <a:avLst/>
          </a:prstGeom>
        </p:spPr>
      </p:pic>
      <p:sp>
        <p:nvSpPr>
          <p:cNvPr id="3" name="Freeform 3"/>
          <p:cNvSpPr/>
          <p:nvPr/>
        </p:nvSpPr>
        <p:spPr>
          <a:xfrm>
            <a:off x="539110" y="1488377"/>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2">
              <a:alpha val="100000"/>
            </a:schemeClr>
          </a:solidFill>
        </p:spPr>
      </p:sp>
      <p:sp>
        <p:nvSpPr>
          <p:cNvPr id="4" name="TextBox 4"/>
          <p:cNvSpPr txBox="1"/>
          <p:nvPr/>
        </p:nvSpPr>
        <p:spPr>
          <a:xfrm>
            <a:off x="739477" y="1370655"/>
            <a:ext cx="1111026" cy="1615440"/>
          </a:xfrm>
          <a:prstGeom prst="rect">
            <a:avLst/>
          </a:prstGeom>
        </p:spPr>
        <p:txBody>
          <a:bodyPr vert="horz" wrap="square" lIns="123825" tIns="123825" rIns="57150" bIns="123825"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1</a:t>
            </a:r>
          </a:p>
        </p:txBody>
      </p:sp>
      <p:sp>
        <p:nvSpPr>
          <p:cNvPr id="5" name="Freeform 5"/>
          <p:cNvSpPr/>
          <p:nvPr/>
        </p:nvSpPr>
        <p:spPr>
          <a:xfrm>
            <a:off x="539110" y="3205847"/>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2">
              <a:alpha val="100000"/>
            </a:schemeClr>
          </a:solidFill>
        </p:spPr>
      </p:sp>
      <p:sp>
        <p:nvSpPr>
          <p:cNvPr id="6" name="TextBox 6"/>
          <p:cNvSpPr txBox="1"/>
          <p:nvPr/>
        </p:nvSpPr>
        <p:spPr>
          <a:xfrm>
            <a:off x="739477" y="3088125"/>
            <a:ext cx="1111026" cy="1615440"/>
          </a:xfrm>
          <a:prstGeom prst="rect">
            <a:avLst/>
          </a:prstGeom>
        </p:spPr>
        <p:txBody>
          <a:bodyPr vert="horz" wrap="square" lIns="123825" tIns="123825" rIns="57150" bIns="123825"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2</a:t>
            </a:r>
          </a:p>
        </p:txBody>
      </p:sp>
      <p:sp>
        <p:nvSpPr>
          <p:cNvPr id="7" name="Freeform 7"/>
          <p:cNvSpPr/>
          <p:nvPr/>
        </p:nvSpPr>
        <p:spPr>
          <a:xfrm>
            <a:off x="539110" y="4984278"/>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2">
              <a:alpha val="100000"/>
            </a:schemeClr>
          </a:solidFill>
        </p:spPr>
      </p:sp>
      <p:sp>
        <p:nvSpPr>
          <p:cNvPr id="8" name="TextBox 8"/>
          <p:cNvSpPr txBox="1"/>
          <p:nvPr/>
        </p:nvSpPr>
        <p:spPr>
          <a:xfrm>
            <a:off x="739477" y="4866556"/>
            <a:ext cx="1111026" cy="1615440"/>
          </a:xfrm>
          <a:prstGeom prst="rect">
            <a:avLst/>
          </a:prstGeom>
        </p:spPr>
        <p:txBody>
          <a:bodyPr vert="horz" wrap="square" lIns="123825" tIns="123825" rIns="57150" bIns="123825"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3</a:t>
            </a:r>
          </a:p>
        </p:txBody>
      </p:sp>
      <p:sp>
        <p:nvSpPr>
          <p:cNvPr id="9" name="TextBox 9"/>
          <p:cNvSpPr txBox="1"/>
          <p:nvPr/>
        </p:nvSpPr>
        <p:spPr>
          <a:xfrm>
            <a:off x="2248535" y="1715158"/>
            <a:ext cx="4235703" cy="134112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网络层中，我们必须要知道对方的MAC地址和IP地址，以便能够顺利地发送数据包。</a:t>
            </a:r>
          </a:p>
        </p:txBody>
      </p:sp>
      <p:sp>
        <p:nvSpPr>
          <p:cNvPr id="10" name="TextBox 10"/>
          <p:cNvSpPr txBox="1"/>
          <p:nvPr/>
        </p:nvSpPr>
        <p:spPr>
          <a:xfrm>
            <a:off x="2248535" y="1250513"/>
            <a:ext cx="4219575" cy="628650"/>
          </a:xfrm>
          <a:prstGeom prst="rect">
            <a:avLst/>
          </a:prstGeom>
        </p:spPr>
        <p:txBody>
          <a:bodyPr vert="horz" wrap="square" lIns="123825" tIns="123825" rIns="57150" bIns="123825" rtlCol="0" anchor="t" anchorCtr="0">
            <a:spAutoFit/>
          </a:bodyPr>
          <a:lstStyle/>
          <a:p>
            <a:pPr>
              <a:lnSpc>
                <a:spcPct val="150000"/>
              </a:lnSpc>
            </a:pPr>
            <a:r>
              <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rPr>
              <a:t>知道对方IP地址和MAC地址</a:t>
            </a:r>
          </a:p>
        </p:txBody>
      </p:sp>
      <p:sp>
        <p:nvSpPr>
          <p:cNvPr id="11" name="TextBox 11"/>
          <p:cNvSpPr txBox="1"/>
          <p:nvPr/>
        </p:nvSpPr>
        <p:spPr>
          <a:xfrm>
            <a:off x="2248535" y="3368732"/>
            <a:ext cx="4235703" cy="134112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两台主机不在同一个子网络，我们无法直接获取对方的MAC地址，只能将数据包发送到网关进行处理。</a:t>
            </a:r>
          </a:p>
        </p:txBody>
      </p:sp>
      <p:sp>
        <p:nvSpPr>
          <p:cNvPr id="12" name="TextBox 12"/>
          <p:cNvSpPr txBox="1"/>
          <p:nvPr/>
        </p:nvSpPr>
        <p:spPr>
          <a:xfrm>
            <a:off x="2248535" y="2928472"/>
            <a:ext cx="4219575" cy="628650"/>
          </a:xfrm>
          <a:prstGeom prst="rect">
            <a:avLst/>
          </a:prstGeom>
        </p:spPr>
        <p:txBody>
          <a:bodyPr vert="horz" wrap="square" lIns="123825" tIns="123825" rIns="57150" bIns="123825" rtlCol="0" anchor="t" anchorCtr="0">
            <a:spAutoFit/>
          </a:bodyPr>
          <a:lstStyle/>
          <a:p>
            <a:pPr>
              <a:lnSpc>
                <a:spcPct val="150000"/>
              </a:lnSpc>
            </a:pPr>
            <a:r>
              <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rPr>
              <a:t>无法获取MAC地址</a:t>
            </a:r>
          </a:p>
        </p:txBody>
      </p:sp>
      <p:sp>
        <p:nvSpPr>
          <p:cNvPr id="13" name="TextBox 13"/>
          <p:cNvSpPr txBox="1"/>
          <p:nvPr/>
        </p:nvSpPr>
        <p:spPr>
          <a:xfrm>
            <a:off x="2248535" y="5134585"/>
            <a:ext cx="4235703" cy="134112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在同一个子网络中，我们可以使用ARP协议来获取对方的MAC地址，过程类似于发送一个广播数据包。</a:t>
            </a:r>
          </a:p>
        </p:txBody>
      </p:sp>
      <p:sp>
        <p:nvSpPr>
          <p:cNvPr id="14" name="TextBox 14"/>
          <p:cNvSpPr txBox="1"/>
          <p:nvPr/>
        </p:nvSpPr>
        <p:spPr>
          <a:xfrm>
            <a:off x="2248535" y="4694325"/>
            <a:ext cx="4219575" cy="628650"/>
          </a:xfrm>
          <a:prstGeom prst="rect">
            <a:avLst/>
          </a:prstGeom>
        </p:spPr>
        <p:txBody>
          <a:bodyPr vert="horz" wrap="square" lIns="123825" tIns="123825" rIns="57150" bIns="123825" rtlCol="0" anchor="t" anchorCtr="0">
            <a:spAutoFit/>
          </a:bodyPr>
          <a:lstStyle/>
          <a:p>
            <a:pPr>
              <a:lnSpc>
                <a:spcPct val="150000"/>
              </a:lnSpc>
            </a:pPr>
            <a:r>
              <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rPr>
              <a:t>使用ARP协议</a:t>
            </a:r>
          </a:p>
        </p:txBody>
      </p:sp>
      <p:grpSp>
        <p:nvGrpSpPr>
          <p:cNvPr id="15" name="Group 15"/>
          <p:cNvGrpSpPr/>
          <p:nvPr/>
        </p:nvGrpSpPr>
        <p:grpSpPr>
          <a:xfrm>
            <a:off x="454963" y="93878"/>
            <a:ext cx="10641129" cy="914400"/>
            <a:chOff x="454963" y="93878"/>
            <a:chExt cx="10641129" cy="914400"/>
          </a:xfrm>
        </p:grpSpPr>
        <p:sp>
          <p:nvSpPr>
            <p:cNvPr id="16" name="AutoShape 16"/>
            <p:cNvSpPr/>
            <p:nvPr/>
          </p:nvSpPr>
          <p:spPr>
            <a:xfrm>
              <a:off x="454963" y="331168"/>
              <a:ext cx="84147" cy="84147"/>
            </a:xfrm>
            <a:prstGeom prst="ellipse">
              <a:avLst/>
            </a:prstGeom>
            <a:solidFill>
              <a:schemeClr val="accent1">
                <a:alpha val="100000"/>
              </a:schemeClr>
            </a:solidFill>
          </p:spPr>
        </p:sp>
        <p:sp>
          <p:nvSpPr>
            <p:cNvPr id="17" name="AutoShape 17"/>
            <p:cNvSpPr/>
            <p:nvPr/>
          </p:nvSpPr>
          <p:spPr>
            <a:xfrm>
              <a:off x="575049" y="337743"/>
              <a:ext cx="78137" cy="78137"/>
            </a:xfrm>
            <a:prstGeom prst="ellipse">
              <a:avLst/>
            </a:prstGeom>
            <a:solidFill>
              <a:schemeClr val="accent1">
                <a:alpha val="80000"/>
              </a:schemeClr>
            </a:solidFill>
          </p:spPr>
        </p:sp>
        <p:sp>
          <p:nvSpPr>
            <p:cNvPr id="18" name="AutoShape 18"/>
            <p:cNvSpPr/>
            <p:nvPr/>
          </p:nvSpPr>
          <p:spPr>
            <a:xfrm>
              <a:off x="689125" y="339460"/>
              <a:ext cx="74704" cy="74704"/>
            </a:xfrm>
            <a:prstGeom prst="ellipse">
              <a:avLst/>
            </a:prstGeom>
            <a:solidFill>
              <a:schemeClr val="accent1">
                <a:alpha val="60000"/>
              </a:schemeClr>
            </a:solidFill>
          </p:spPr>
        </p:sp>
        <p:sp>
          <p:nvSpPr>
            <p:cNvPr id="19" name="AutoShape 19"/>
            <p:cNvSpPr/>
            <p:nvPr/>
          </p:nvSpPr>
          <p:spPr>
            <a:xfrm>
              <a:off x="799768" y="348430"/>
              <a:ext cx="69238" cy="69238"/>
            </a:xfrm>
            <a:prstGeom prst="ellipse">
              <a:avLst/>
            </a:prstGeom>
            <a:solidFill>
              <a:schemeClr val="accent1">
                <a:alpha val="40000"/>
              </a:schemeClr>
            </a:solidFill>
          </p:spPr>
        </p:sp>
        <p:sp>
          <p:nvSpPr>
            <p:cNvPr id="20" name="AutoShape 20"/>
            <p:cNvSpPr/>
            <p:nvPr/>
          </p:nvSpPr>
          <p:spPr>
            <a:xfrm>
              <a:off x="904945" y="344297"/>
              <a:ext cx="65594" cy="65594"/>
            </a:xfrm>
            <a:prstGeom prst="ellipse">
              <a:avLst/>
            </a:prstGeom>
            <a:solidFill>
              <a:schemeClr val="accent1">
                <a:alpha val="20000"/>
              </a:schemeClr>
            </a:solidFill>
          </p:spPr>
        </p:sp>
        <p:sp>
          <p:nvSpPr>
            <p:cNvPr id="21" name="AutoShape 21"/>
            <p:cNvSpPr/>
            <p:nvPr/>
          </p:nvSpPr>
          <p:spPr>
            <a:xfrm>
              <a:off x="454963" y="448942"/>
              <a:ext cx="84147" cy="84147"/>
            </a:xfrm>
            <a:prstGeom prst="ellipse">
              <a:avLst/>
            </a:prstGeom>
            <a:solidFill>
              <a:schemeClr val="accent1">
                <a:alpha val="100000"/>
              </a:schemeClr>
            </a:solidFill>
          </p:spPr>
        </p:sp>
        <p:sp>
          <p:nvSpPr>
            <p:cNvPr id="22" name="AutoShape 22"/>
            <p:cNvSpPr/>
            <p:nvPr/>
          </p:nvSpPr>
          <p:spPr>
            <a:xfrm>
              <a:off x="575049" y="455517"/>
              <a:ext cx="78137" cy="78137"/>
            </a:xfrm>
            <a:prstGeom prst="ellipse">
              <a:avLst/>
            </a:prstGeom>
            <a:solidFill>
              <a:schemeClr val="accent1">
                <a:alpha val="80000"/>
              </a:schemeClr>
            </a:solidFill>
          </p:spPr>
        </p:sp>
        <p:sp>
          <p:nvSpPr>
            <p:cNvPr id="23" name="AutoShape 23"/>
            <p:cNvSpPr/>
            <p:nvPr/>
          </p:nvSpPr>
          <p:spPr>
            <a:xfrm>
              <a:off x="689125" y="457233"/>
              <a:ext cx="74704" cy="74704"/>
            </a:xfrm>
            <a:prstGeom prst="ellipse">
              <a:avLst/>
            </a:prstGeom>
            <a:solidFill>
              <a:schemeClr val="accent1">
                <a:alpha val="60000"/>
              </a:schemeClr>
            </a:solidFill>
          </p:spPr>
        </p:sp>
        <p:sp>
          <p:nvSpPr>
            <p:cNvPr id="24" name="AutoShape 24"/>
            <p:cNvSpPr/>
            <p:nvPr/>
          </p:nvSpPr>
          <p:spPr>
            <a:xfrm>
              <a:off x="799768" y="466203"/>
              <a:ext cx="69238" cy="69238"/>
            </a:xfrm>
            <a:prstGeom prst="ellipse">
              <a:avLst/>
            </a:prstGeom>
            <a:solidFill>
              <a:schemeClr val="accent1">
                <a:alpha val="40000"/>
              </a:schemeClr>
            </a:solidFill>
          </p:spPr>
        </p:sp>
        <p:sp>
          <p:nvSpPr>
            <p:cNvPr id="25" name="AutoShape 25"/>
            <p:cNvSpPr/>
            <p:nvPr/>
          </p:nvSpPr>
          <p:spPr>
            <a:xfrm>
              <a:off x="904945" y="462070"/>
              <a:ext cx="65594" cy="65594"/>
            </a:xfrm>
            <a:prstGeom prst="ellipse">
              <a:avLst/>
            </a:prstGeom>
            <a:solidFill>
              <a:schemeClr val="accent1">
                <a:alpha val="20000"/>
              </a:schemeClr>
            </a:solidFill>
          </p:spPr>
        </p:sp>
        <p:sp>
          <p:nvSpPr>
            <p:cNvPr id="26" name="AutoShape 26"/>
            <p:cNvSpPr/>
            <p:nvPr/>
          </p:nvSpPr>
          <p:spPr>
            <a:xfrm>
              <a:off x="454963" y="566715"/>
              <a:ext cx="84147" cy="84147"/>
            </a:xfrm>
            <a:prstGeom prst="ellipse">
              <a:avLst/>
            </a:prstGeom>
            <a:solidFill>
              <a:schemeClr val="accent1">
                <a:alpha val="100000"/>
              </a:schemeClr>
            </a:solidFill>
          </p:spPr>
        </p:sp>
        <p:sp>
          <p:nvSpPr>
            <p:cNvPr id="27" name="AutoShape 27"/>
            <p:cNvSpPr/>
            <p:nvPr/>
          </p:nvSpPr>
          <p:spPr>
            <a:xfrm>
              <a:off x="575049" y="573291"/>
              <a:ext cx="78137" cy="78137"/>
            </a:xfrm>
            <a:prstGeom prst="ellipse">
              <a:avLst/>
            </a:prstGeom>
            <a:solidFill>
              <a:schemeClr val="accent1">
                <a:alpha val="80000"/>
              </a:schemeClr>
            </a:solidFill>
          </p:spPr>
        </p:sp>
        <p:sp>
          <p:nvSpPr>
            <p:cNvPr id="28" name="AutoShape 28"/>
            <p:cNvSpPr/>
            <p:nvPr/>
          </p:nvSpPr>
          <p:spPr>
            <a:xfrm>
              <a:off x="689125" y="575007"/>
              <a:ext cx="74704" cy="74704"/>
            </a:xfrm>
            <a:prstGeom prst="ellipse">
              <a:avLst/>
            </a:prstGeom>
            <a:solidFill>
              <a:schemeClr val="accent1">
                <a:alpha val="60000"/>
              </a:schemeClr>
            </a:solidFill>
          </p:spPr>
        </p:sp>
        <p:sp>
          <p:nvSpPr>
            <p:cNvPr id="29" name="AutoShape 29"/>
            <p:cNvSpPr/>
            <p:nvPr/>
          </p:nvSpPr>
          <p:spPr>
            <a:xfrm>
              <a:off x="799768" y="583977"/>
              <a:ext cx="69238" cy="69238"/>
            </a:xfrm>
            <a:prstGeom prst="ellipse">
              <a:avLst/>
            </a:prstGeom>
            <a:solidFill>
              <a:schemeClr val="accent1">
                <a:alpha val="40000"/>
              </a:schemeClr>
            </a:solidFill>
          </p:spPr>
        </p:sp>
        <p:sp>
          <p:nvSpPr>
            <p:cNvPr id="30" name="AutoShape 30"/>
            <p:cNvSpPr/>
            <p:nvPr/>
          </p:nvSpPr>
          <p:spPr>
            <a:xfrm>
              <a:off x="904945" y="579844"/>
              <a:ext cx="65594" cy="65594"/>
            </a:xfrm>
            <a:prstGeom prst="ellipse">
              <a:avLst/>
            </a:prstGeom>
            <a:solidFill>
              <a:schemeClr val="accent1">
                <a:alpha val="20000"/>
              </a:schemeClr>
            </a:solidFill>
          </p:spPr>
        </p:sp>
        <p:sp>
          <p:nvSpPr>
            <p:cNvPr id="31" name="AutoShape 31"/>
            <p:cNvSpPr/>
            <p:nvPr/>
          </p:nvSpPr>
          <p:spPr>
            <a:xfrm>
              <a:off x="454963" y="684489"/>
              <a:ext cx="84147" cy="84147"/>
            </a:xfrm>
            <a:prstGeom prst="ellipse">
              <a:avLst/>
            </a:prstGeom>
            <a:solidFill>
              <a:schemeClr val="accent1">
                <a:alpha val="100000"/>
              </a:schemeClr>
            </a:solidFill>
          </p:spPr>
        </p:sp>
        <p:sp>
          <p:nvSpPr>
            <p:cNvPr id="32" name="AutoShape 32"/>
            <p:cNvSpPr/>
            <p:nvPr/>
          </p:nvSpPr>
          <p:spPr>
            <a:xfrm>
              <a:off x="575049" y="691064"/>
              <a:ext cx="78137" cy="78137"/>
            </a:xfrm>
            <a:prstGeom prst="ellipse">
              <a:avLst/>
            </a:prstGeom>
            <a:solidFill>
              <a:schemeClr val="accent1">
                <a:alpha val="80000"/>
              </a:schemeClr>
            </a:solidFill>
          </p:spPr>
        </p:sp>
        <p:sp>
          <p:nvSpPr>
            <p:cNvPr id="33" name="AutoShape 33"/>
            <p:cNvSpPr/>
            <p:nvPr/>
          </p:nvSpPr>
          <p:spPr>
            <a:xfrm>
              <a:off x="689125" y="692781"/>
              <a:ext cx="74704" cy="74704"/>
            </a:xfrm>
            <a:prstGeom prst="ellipse">
              <a:avLst/>
            </a:prstGeom>
            <a:solidFill>
              <a:schemeClr val="accent1">
                <a:alpha val="60000"/>
              </a:schemeClr>
            </a:solidFill>
          </p:spPr>
        </p:sp>
        <p:sp>
          <p:nvSpPr>
            <p:cNvPr id="34" name="AutoShape 34"/>
            <p:cNvSpPr/>
            <p:nvPr/>
          </p:nvSpPr>
          <p:spPr>
            <a:xfrm>
              <a:off x="799768" y="701751"/>
              <a:ext cx="69238" cy="69238"/>
            </a:xfrm>
            <a:prstGeom prst="ellipse">
              <a:avLst/>
            </a:prstGeom>
            <a:solidFill>
              <a:schemeClr val="accent1">
                <a:alpha val="40000"/>
              </a:schemeClr>
            </a:solidFill>
          </p:spPr>
        </p:sp>
        <p:sp>
          <p:nvSpPr>
            <p:cNvPr id="35" name="AutoShape 35"/>
            <p:cNvSpPr/>
            <p:nvPr/>
          </p:nvSpPr>
          <p:spPr>
            <a:xfrm>
              <a:off x="904945" y="697618"/>
              <a:ext cx="65594" cy="65594"/>
            </a:xfrm>
            <a:prstGeom prst="ellipse">
              <a:avLst/>
            </a:prstGeom>
            <a:solidFill>
              <a:schemeClr val="accent1">
                <a:alpha val="20000"/>
              </a:schemeClr>
            </a:solidFill>
          </p:spPr>
        </p:sp>
        <p:sp>
          <p:nvSpPr>
            <p:cNvPr id="36" name="TextBox 3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ARP协议</a:t>
              </a: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303259" y="1394815"/>
            <a:ext cx="5242560" cy="2194560"/>
          </a:xfrm>
          <a:prstGeom prst="roundRect">
            <a:avLst/>
          </a:prstGeom>
          <a:solidFill>
            <a:schemeClr val="accent2">
              <a:alpha val="100000"/>
            </a:schemeClr>
          </a:solidFill>
        </p:spPr>
      </p:sp>
      <p:sp>
        <p:nvSpPr>
          <p:cNvPr id="3" name="AutoShape 3"/>
          <p:cNvSpPr/>
          <p:nvPr/>
        </p:nvSpPr>
        <p:spPr>
          <a:xfrm>
            <a:off x="6303259" y="3911005"/>
            <a:ext cx="5242560" cy="2194560"/>
          </a:xfrm>
          <a:prstGeom prst="roundRect">
            <a:avLst/>
          </a:prstGeom>
          <a:solidFill>
            <a:schemeClr val="accent2">
              <a:lumMod val="20000"/>
              <a:lumOff val="80000"/>
              <a:alpha val="100000"/>
            </a:schemeClr>
          </a:solidFill>
        </p:spPr>
      </p:sp>
      <p:sp>
        <p:nvSpPr>
          <p:cNvPr id="4" name="AutoShape 4"/>
          <p:cNvSpPr/>
          <p:nvPr/>
        </p:nvSpPr>
        <p:spPr>
          <a:xfrm>
            <a:off x="715856" y="3911005"/>
            <a:ext cx="5242560" cy="2194560"/>
          </a:xfrm>
          <a:prstGeom prst="roundRect">
            <a:avLst/>
          </a:prstGeom>
          <a:solidFill>
            <a:schemeClr val="accent2">
              <a:alpha val="100000"/>
            </a:schemeClr>
          </a:solidFill>
        </p:spPr>
      </p:sp>
      <p:sp>
        <p:nvSpPr>
          <p:cNvPr id="5" name="AutoShape 5"/>
          <p:cNvSpPr/>
          <p:nvPr/>
        </p:nvSpPr>
        <p:spPr>
          <a:xfrm>
            <a:off x="715856" y="1378942"/>
            <a:ext cx="5242560" cy="2194560"/>
          </a:xfrm>
          <a:prstGeom prst="roundRect">
            <a:avLst/>
          </a:prstGeom>
          <a:solidFill>
            <a:schemeClr val="accent2">
              <a:lumMod val="20000"/>
              <a:lumOff val="80000"/>
              <a:alpha val="100000"/>
            </a:schemeClr>
          </a:solidFill>
        </p:spPr>
      </p:sp>
      <p:sp>
        <p:nvSpPr>
          <p:cNvPr id="6" name="TextBox 6"/>
          <p:cNvSpPr txBox="1"/>
          <p:nvPr/>
        </p:nvSpPr>
        <p:spPr>
          <a:xfrm>
            <a:off x="6703007" y="4126373"/>
            <a:ext cx="4293172" cy="731520"/>
          </a:xfrm>
          <a:prstGeom prst="rect">
            <a:avLst/>
          </a:prstGeom>
        </p:spPr>
        <p:txBody>
          <a:bodyPr vert="horz" wrap="square" lIns="123825" tIns="123825" rIns="57150" bIns="123825" rtlCol="0" anchor="t" anchorCtr="0">
            <a:spAutoFit/>
          </a:bodyPr>
          <a:lstStyle/>
          <a:p>
            <a:pPr>
              <a:lnSpc>
                <a:spcPct val="150000"/>
              </a:lnSpc>
            </a:pPr>
            <a:r>
              <a:rPr lang="en-US" sz="1605" b="1">
                <a:solidFill>
                  <a:schemeClr val="accent2">
                    <a:lumMod val="50000"/>
                    <a:alpha val="100000"/>
                  </a:schemeClr>
                </a:solidFill>
                <a:latin typeface="微软雅黑" panose="020B0503020204020204" charset="-122"/>
                <a:ea typeface="微软雅黑" panose="020B0503020204020204" charset="-122"/>
                <a:cs typeface="微软雅黑" panose="020B0503020204020204" charset="-122"/>
              </a:rPr>
              <a:t>ARP协议的作用</a:t>
            </a:r>
          </a:p>
        </p:txBody>
      </p:sp>
      <p:sp>
        <p:nvSpPr>
          <p:cNvPr id="7" name="TextBox 7"/>
          <p:cNvSpPr txBox="1"/>
          <p:nvPr/>
        </p:nvSpPr>
        <p:spPr>
          <a:xfrm>
            <a:off x="6703007" y="4705286"/>
            <a:ext cx="4476867" cy="1203960"/>
          </a:xfrm>
          <a:prstGeom prst="rect">
            <a:avLst/>
          </a:prstGeom>
        </p:spPr>
        <p:txBody>
          <a:bodyPr vert="horz" wrap="square" lIns="123825" tIns="123825" rIns="57150" bIns="123825" rtlCol="0" anchor="t" anchorCtr="0">
            <a:spAutoFit/>
          </a:bodyPr>
          <a:lstStyle/>
          <a:p>
            <a:pPr>
              <a:lnSpc>
                <a:spcPct val="150000"/>
              </a:lnSpc>
            </a:pPr>
            <a:r>
              <a:rPr lang="en-US" sz="1350">
                <a:solidFill>
                  <a:schemeClr val="accent2">
                    <a:lumMod val="50000"/>
                    <a:alpha val="100000"/>
                  </a:schemeClr>
                </a:solidFill>
                <a:latin typeface="微软雅黑" panose="020B0503020204020204" charset="-122"/>
                <a:ea typeface="微软雅黑" panose="020B0503020204020204" charset="-122"/>
                <a:cs typeface="微软雅黑" panose="020B0503020204020204" charset="-122"/>
              </a:rPr>
              <a:t>有了ARP协议后，我们可以获取同一个子网络内的主机MAC地址，并将数据包发送到任意一台主机之上。</a:t>
            </a:r>
          </a:p>
        </p:txBody>
      </p:sp>
      <p:sp>
        <p:nvSpPr>
          <p:cNvPr id="8" name="TextBox 8"/>
          <p:cNvSpPr txBox="1"/>
          <p:nvPr/>
        </p:nvSpPr>
        <p:spPr>
          <a:xfrm>
            <a:off x="1098702" y="1610183"/>
            <a:ext cx="4293172" cy="731520"/>
          </a:xfrm>
          <a:prstGeom prst="rect">
            <a:avLst/>
          </a:prstGeom>
        </p:spPr>
        <p:txBody>
          <a:bodyPr vert="horz" wrap="square" lIns="123825" tIns="123825" rIns="57150" bIns="123825" rtlCol="0" anchor="t" anchorCtr="0">
            <a:spAutoFit/>
          </a:bodyPr>
          <a:lstStyle/>
          <a:p>
            <a:pPr>
              <a:lnSpc>
                <a:spcPct val="150000"/>
              </a:lnSpc>
            </a:pPr>
            <a:r>
              <a:rPr lang="en-US" sz="1605" b="1">
                <a:solidFill>
                  <a:schemeClr val="accent2">
                    <a:lumMod val="50000"/>
                    <a:alpha val="100000"/>
                  </a:schemeClr>
                </a:solidFill>
                <a:latin typeface="微软雅黑" panose="020B0503020204020204" charset="-122"/>
                <a:ea typeface="微软雅黑" panose="020B0503020204020204" charset="-122"/>
                <a:cs typeface="微软雅黑" panose="020B0503020204020204" charset="-122"/>
              </a:rPr>
              <a:t>广播数据包</a:t>
            </a:r>
          </a:p>
        </p:txBody>
      </p:sp>
      <p:sp>
        <p:nvSpPr>
          <p:cNvPr id="9" name="TextBox 9"/>
          <p:cNvSpPr txBox="1"/>
          <p:nvPr/>
        </p:nvSpPr>
        <p:spPr>
          <a:xfrm>
            <a:off x="1098702" y="2189096"/>
            <a:ext cx="4476867" cy="1203960"/>
          </a:xfrm>
          <a:prstGeom prst="rect">
            <a:avLst/>
          </a:prstGeom>
        </p:spPr>
        <p:txBody>
          <a:bodyPr vert="horz" wrap="square" lIns="123825" tIns="123825" rIns="57150" bIns="123825" rtlCol="0" anchor="t" anchorCtr="0">
            <a:spAutoFit/>
          </a:bodyPr>
          <a:lstStyle/>
          <a:p>
            <a:pPr>
              <a:lnSpc>
                <a:spcPct val="150000"/>
              </a:lnSpc>
            </a:pPr>
            <a:r>
              <a:rPr lang="en-US" sz="1350">
                <a:solidFill>
                  <a:schemeClr val="accent2">
                    <a:lumMod val="50000"/>
                    <a:alpha val="100000"/>
                  </a:schemeClr>
                </a:solidFill>
                <a:latin typeface="微软雅黑" panose="020B0503020204020204" charset="-122"/>
                <a:ea typeface="微软雅黑" panose="020B0503020204020204" charset="-122"/>
                <a:cs typeface="微软雅黑" panose="020B0503020204020204" charset="-122"/>
              </a:rPr>
              <a:t>ARP协议会发出一个包含目标主机IP地址的数据包，其中目标主机的MAC地址填写为FF:FF:FF:FF:FF:FF，表示这是一个广播地址。</a:t>
            </a:r>
          </a:p>
        </p:txBody>
      </p:sp>
      <p:sp>
        <p:nvSpPr>
          <p:cNvPr id="10" name="TextBox 10"/>
          <p:cNvSpPr txBox="1"/>
          <p:nvPr/>
        </p:nvSpPr>
        <p:spPr>
          <a:xfrm>
            <a:off x="6686105" y="1610183"/>
            <a:ext cx="4293172" cy="731520"/>
          </a:xfrm>
          <a:prstGeom prst="rect">
            <a:avLst/>
          </a:prstGeom>
        </p:spPr>
        <p:txBody>
          <a:bodyPr vert="horz" wrap="square" lIns="123825" tIns="123825" rIns="57150" bIns="123825" rtlCol="0" anchor="t" anchorCtr="0">
            <a:spAutoFit/>
          </a:bodyPr>
          <a:lstStyle/>
          <a:p>
            <a:pPr>
              <a:lnSpc>
                <a:spcPct val="150000"/>
              </a:lnSpc>
            </a:pPr>
            <a:r>
              <a:rPr lang="en-US" sz="1605" b="1">
                <a:solidFill>
                  <a:srgbClr val="FFFFFF">
                    <a:alpha val="100000"/>
                  </a:srgbClr>
                </a:solidFill>
                <a:latin typeface="微软雅黑" panose="020B0503020204020204" charset="-122"/>
                <a:ea typeface="微软雅黑" panose="020B0503020204020204" charset="-122"/>
                <a:cs typeface="微软雅黑" panose="020B0503020204020204" charset="-122"/>
              </a:rPr>
              <a:t>获取MAC地址</a:t>
            </a:r>
          </a:p>
        </p:txBody>
      </p:sp>
      <p:sp>
        <p:nvSpPr>
          <p:cNvPr id="11" name="TextBox 11"/>
          <p:cNvSpPr txBox="1"/>
          <p:nvPr/>
        </p:nvSpPr>
        <p:spPr>
          <a:xfrm>
            <a:off x="6686105" y="2189096"/>
            <a:ext cx="4476867"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子网络中的每台主机都会收到这个数据包，并从中取出IP地址进行比较。如果两者相同，就报告自己的MAC地址。</a:t>
            </a:r>
          </a:p>
        </p:txBody>
      </p:sp>
      <p:sp>
        <p:nvSpPr>
          <p:cNvPr id="12" name="TextBox 12"/>
          <p:cNvSpPr txBox="1"/>
          <p:nvPr/>
        </p:nvSpPr>
        <p:spPr>
          <a:xfrm>
            <a:off x="1098702" y="4126373"/>
            <a:ext cx="4293172" cy="731520"/>
          </a:xfrm>
          <a:prstGeom prst="rect">
            <a:avLst/>
          </a:prstGeom>
        </p:spPr>
        <p:txBody>
          <a:bodyPr vert="horz" wrap="square" lIns="123825" tIns="123825" rIns="57150" bIns="123825" rtlCol="0" anchor="t" anchorCtr="0">
            <a:spAutoFit/>
          </a:bodyPr>
          <a:lstStyle/>
          <a:p>
            <a:pPr>
              <a:lnSpc>
                <a:spcPct val="150000"/>
              </a:lnSpc>
            </a:pPr>
            <a:r>
              <a:rPr lang="en-US" sz="1605" b="1">
                <a:solidFill>
                  <a:srgbClr val="FFFFFF">
                    <a:alpha val="100000"/>
                  </a:srgbClr>
                </a:solidFill>
                <a:latin typeface="微软雅黑" panose="020B0503020204020204" charset="-122"/>
                <a:ea typeface="微软雅黑" panose="020B0503020204020204" charset="-122"/>
                <a:cs typeface="微软雅黑" panose="020B0503020204020204" charset="-122"/>
              </a:rPr>
              <a:t>丢弃数据包</a:t>
            </a:r>
          </a:p>
        </p:txBody>
      </p:sp>
      <p:sp>
        <p:nvSpPr>
          <p:cNvPr id="13" name="TextBox 13"/>
          <p:cNvSpPr txBox="1"/>
          <p:nvPr/>
        </p:nvSpPr>
        <p:spPr>
          <a:xfrm>
            <a:off x="1098702" y="4705286"/>
            <a:ext cx="4476867"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如果目标主机的MAC地址无法匹配，数据包将被丢弃，无法获取到目标主机的MAC地址。</a:t>
            </a:r>
          </a:p>
        </p:txBody>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ARP协议</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49579" y="1319127"/>
            <a:ext cx="5106411" cy="5106411"/>
          </a:xfrm>
          <a:prstGeom prst="ellipse">
            <a:avLst/>
          </a:prstGeom>
          <a:solidFill>
            <a:schemeClr val="accent1">
              <a:alpha val="100000"/>
            </a:schemeClr>
          </a:solidFill>
        </p:spPr>
      </p:sp>
      <p:pic>
        <p:nvPicPr>
          <p:cNvPr id="3" name="Picture 3"/>
          <p:cNvPicPr>
            <a:picLocks noChangeAspect="1"/>
          </p:cNvPicPr>
          <p:nvPr/>
        </p:nvPicPr>
        <p:blipFill>
          <a:blip r:embed="rId3">
            <a:alphaModFix/>
          </a:blip>
          <a:srcRect l="28792" r="28792"/>
          <a:stretch>
            <a:fillRect/>
          </a:stretch>
        </p:blipFill>
        <p:spPr>
          <a:xfrm>
            <a:off x="-484350" y="1584357"/>
            <a:ext cx="4575952" cy="4575952"/>
          </a:xfrm>
          <a:prstGeom prst="ellipse">
            <a:avLst/>
          </a:prstGeom>
        </p:spPr>
      </p:pic>
      <p:sp>
        <p:nvSpPr>
          <p:cNvPr id="4" name="AutoShape 4"/>
          <p:cNvSpPr/>
          <p:nvPr/>
        </p:nvSpPr>
        <p:spPr>
          <a:xfrm>
            <a:off x="4935912" y="5095961"/>
            <a:ext cx="993758" cy="993758"/>
          </a:xfrm>
          <a:prstGeom prst="ellipse">
            <a:avLst/>
          </a:prstGeom>
          <a:solidFill>
            <a:schemeClr val="accent1">
              <a:alpha val="100000"/>
            </a:schemeClr>
          </a:solidFill>
        </p:spPr>
      </p:sp>
      <p:sp>
        <p:nvSpPr>
          <p:cNvPr id="5" name="TextBox 5"/>
          <p:cNvSpPr txBox="1"/>
          <p:nvPr/>
        </p:nvSpPr>
        <p:spPr>
          <a:xfrm>
            <a:off x="4935912" y="5251464"/>
            <a:ext cx="964530"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6" name="TextBox 6"/>
          <p:cNvSpPr txBox="1"/>
          <p:nvPr/>
        </p:nvSpPr>
        <p:spPr>
          <a:xfrm>
            <a:off x="6074571" y="4851539"/>
            <a:ext cx="5683179" cy="731520"/>
          </a:xfrm>
          <a:prstGeom prst="rect">
            <a:avLst/>
          </a:prstGeom>
        </p:spPr>
        <p:txBody>
          <a:bodyPr vert="horz" wrap="square" lIns="123825" tIns="123825" rIns="57150" bIns="123825" rtlCol="0" anchor="t" anchorCtr="0">
            <a:spAutoFit/>
          </a:bodyPr>
          <a:lstStyle/>
          <a:p>
            <a:pPr>
              <a:lnSpc>
                <a:spcPct val="150000"/>
              </a:lnSpc>
            </a:pPr>
            <a:r>
              <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rPr>
              <a:t>端口概念</a:t>
            </a:r>
          </a:p>
        </p:txBody>
      </p:sp>
      <p:sp>
        <p:nvSpPr>
          <p:cNvPr id="7" name="TextBox 7"/>
          <p:cNvSpPr txBox="1"/>
          <p:nvPr/>
        </p:nvSpPr>
        <p:spPr>
          <a:xfrm>
            <a:off x="6074571" y="5341007"/>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为了区分不同的程序，我们引入了端口参数，每个数据包都发送到主机的特定端口。</a:t>
            </a:r>
          </a:p>
        </p:txBody>
      </p:sp>
      <p:sp>
        <p:nvSpPr>
          <p:cNvPr id="8" name="AutoShape 8"/>
          <p:cNvSpPr/>
          <p:nvPr/>
        </p:nvSpPr>
        <p:spPr>
          <a:xfrm>
            <a:off x="4935912" y="1819581"/>
            <a:ext cx="993758" cy="993758"/>
          </a:xfrm>
          <a:prstGeom prst="ellipse">
            <a:avLst/>
          </a:prstGeom>
          <a:solidFill>
            <a:schemeClr val="accent1">
              <a:alpha val="100000"/>
            </a:schemeClr>
          </a:solidFill>
        </p:spPr>
      </p:sp>
      <p:sp>
        <p:nvSpPr>
          <p:cNvPr id="9" name="TextBox 9"/>
          <p:cNvSpPr txBox="1"/>
          <p:nvPr/>
        </p:nvSpPr>
        <p:spPr>
          <a:xfrm>
            <a:off x="4935912" y="1975084"/>
            <a:ext cx="964530" cy="682752"/>
          </a:xfrm>
          <a:prstGeom prst="rect">
            <a:avLst/>
          </a:prstGeom>
        </p:spPr>
        <p:txBody>
          <a:bodyPr vert="horz" wrap="square" lIns="123825" tIns="123825" rIns="57150" bIns="123825" rtlCol="0" anchor="ctr"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10" name="TextBox 10"/>
          <p:cNvSpPr txBox="1"/>
          <p:nvPr/>
        </p:nvSpPr>
        <p:spPr>
          <a:xfrm>
            <a:off x="6074571" y="1538583"/>
            <a:ext cx="5683179" cy="731520"/>
          </a:xfrm>
          <a:prstGeom prst="rect">
            <a:avLst/>
          </a:prstGeom>
        </p:spPr>
        <p:txBody>
          <a:bodyPr vert="horz" wrap="square" lIns="123825" tIns="123825" rIns="57150" bIns="123825" rtlCol="0" anchor="t" anchorCtr="0">
            <a:spAutoFit/>
          </a:bodyPr>
          <a:lstStyle/>
          <a:p>
            <a:pPr>
              <a:lnSpc>
                <a:spcPct val="150000"/>
              </a:lnSpc>
            </a:pPr>
            <a:r>
              <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rPr>
              <a:t>通信建立</a:t>
            </a:r>
          </a:p>
        </p:txBody>
      </p:sp>
      <p:sp>
        <p:nvSpPr>
          <p:cNvPr id="11" name="TextBox 11"/>
          <p:cNvSpPr txBox="1"/>
          <p:nvPr/>
        </p:nvSpPr>
        <p:spPr>
          <a:xfrm>
            <a:off x="6074571" y="2003667"/>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有了MAC地址和IP地址，我们可以建立通信，任意两台主机都可以通过这些参数进行数据交换。</a:t>
            </a:r>
          </a:p>
        </p:txBody>
      </p:sp>
      <p:sp>
        <p:nvSpPr>
          <p:cNvPr id="12" name="AutoShape 12"/>
          <p:cNvSpPr/>
          <p:nvPr/>
        </p:nvSpPr>
        <p:spPr>
          <a:xfrm>
            <a:off x="4935912" y="3457771"/>
            <a:ext cx="993758" cy="993758"/>
          </a:xfrm>
          <a:prstGeom prst="ellipse">
            <a:avLst/>
          </a:prstGeom>
          <a:solidFill>
            <a:schemeClr val="accent1">
              <a:alpha val="100000"/>
            </a:schemeClr>
          </a:solidFill>
        </p:spPr>
      </p:sp>
      <p:sp>
        <p:nvSpPr>
          <p:cNvPr id="13" name="TextBox 13"/>
          <p:cNvSpPr txBox="1"/>
          <p:nvPr/>
        </p:nvSpPr>
        <p:spPr>
          <a:xfrm>
            <a:off x="4935912" y="3613274"/>
            <a:ext cx="964530"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4" name="TextBox 14"/>
          <p:cNvSpPr txBox="1"/>
          <p:nvPr/>
        </p:nvSpPr>
        <p:spPr>
          <a:xfrm>
            <a:off x="6074571" y="3188965"/>
            <a:ext cx="5683179" cy="731520"/>
          </a:xfrm>
          <a:prstGeom prst="rect">
            <a:avLst/>
          </a:prstGeom>
        </p:spPr>
        <p:txBody>
          <a:bodyPr vert="horz" wrap="square" lIns="123825" tIns="123825" rIns="57150" bIns="123825" rtlCol="0" anchor="t" anchorCtr="0">
            <a:spAutoFit/>
          </a:bodyPr>
          <a:lstStyle/>
          <a:p>
            <a:pPr>
              <a:lnSpc>
                <a:spcPct val="150000"/>
              </a:lnSpc>
            </a:pPr>
            <a:r>
              <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rPr>
              <a:t>端口参数</a:t>
            </a:r>
          </a:p>
        </p:txBody>
      </p:sp>
      <p:sp>
        <p:nvSpPr>
          <p:cNvPr id="15" name="TextBox 15"/>
          <p:cNvSpPr txBox="1"/>
          <p:nvPr/>
        </p:nvSpPr>
        <p:spPr>
          <a:xfrm>
            <a:off x="6074571" y="3666241"/>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同一台主机上的多个程序都可以使用网络，每个程序都需要知道如何获取数据。</a:t>
            </a:r>
          </a:p>
        </p:txBody>
      </p:sp>
      <p:grpSp>
        <p:nvGrpSpPr>
          <p:cNvPr id="16" name="Group 16"/>
          <p:cNvGrpSpPr/>
          <p:nvPr/>
        </p:nvGrpSpPr>
        <p:grpSpPr>
          <a:xfrm>
            <a:off x="454963"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传输层</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1094842" y="1967629"/>
            <a:ext cx="2842964" cy="1134645"/>
          </a:xfrm>
          <a:custGeom>
            <a:avLst/>
            <a:gdLst/>
            <a:ahLst/>
            <a:cxnLst/>
            <a:rect l="l" t="t" r="r" b="b"/>
            <a:pathLst>
              <a:path w="7144" h="3558">
                <a:moveTo>
                  <a:pt x="5639" y="0"/>
                </a:moveTo>
                <a:lnTo>
                  <a:pt x="0" y="0"/>
                </a:lnTo>
                <a:lnTo>
                  <a:pt x="1475" y="1792"/>
                </a:lnTo>
                <a:lnTo>
                  <a:pt x="0" y="3557"/>
                </a:lnTo>
                <a:lnTo>
                  <a:pt x="5669" y="3557"/>
                </a:lnTo>
                <a:lnTo>
                  <a:pt x="7143" y="1792"/>
                </a:lnTo>
                <a:lnTo>
                  <a:pt x="5639" y="0"/>
                </a:lnTo>
              </a:path>
            </a:pathLst>
          </a:custGeom>
          <a:solidFill>
            <a:schemeClr val="accent1">
              <a:alpha val="100000"/>
            </a:schemeClr>
          </a:solidFill>
        </p:spPr>
      </p:sp>
      <p:sp>
        <p:nvSpPr>
          <p:cNvPr id="3" name="Freeform 3"/>
          <p:cNvSpPr/>
          <p:nvPr/>
        </p:nvSpPr>
        <p:spPr>
          <a:xfrm>
            <a:off x="3457274" y="1967629"/>
            <a:ext cx="2842964" cy="1134645"/>
          </a:xfrm>
          <a:custGeom>
            <a:avLst/>
            <a:gdLst/>
            <a:ahLst/>
            <a:cxnLst/>
            <a:rect l="l" t="t" r="r" b="b"/>
            <a:pathLst>
              <a:path w="7144" h="3558">
                <a:moveTo>
                  <a:pt x="5668" y="0"/>
                </a:moveTo>
                <a:lnTo>
                  <a:pt x="0" y="0"/>
                </a:lnTo>
                <a:lnTo>
                  <a:pt x="1475" y="1792"/>
                </a:lnTo>
                <a:lnTo>
                  <a:pt x="0" y="3557"/>
                </a:lnTo>
                <a:lnTo>
                  <a:pt x="5668" y="3557"/>
                </a:lnTo>
                <a:lnTo>
                  <a:pt x="7143" y="1792"/>
                </a:lnTo>
                <a:lnTo>
                  <a:pt x="5668" y="0"/>
                </a:lnTo>
              </a:path>
            </a:pathLst>
          </a:custGeom>
          <a:solidFill>
            <a:schemeClr val="accent2">
              <a:alpha val="100000"/>
            </a:schemeClr>
          </a:solidFill>
        </p:spPr>
      </p:sp>
      <p:sp>
        <p:nvSpPr>
          <p:cNvPr id="4" name="Freeform 4"/>
          <p:cNvSpPr/>
          <p:nvPr/>
        </p:nvSpPr>
        <p:spPr>
          <a:xfrm>
            <a:off x="5819706" y="1973979"/>
            <a:ext cx="2840846" cy="1134645"/>
          </a:xfrm>
          <a:custGeom>
            <a:avLst/>
            <a:gdLst/>
            <a:ahLst/>
            <a:cxnLst/>
            <a:rect l="l" t="t" r="r" b="b"/>
            <a:pathLst>
              <a:path w="7144" h="3558">
                <a:moveTo>
                  <a:pt x="5639" y="0"/>
                </a:moveTo>
                <a:lnTo>
                  <a:pt x="0" y="0"/>
                </a:lnTo>
                <a:lnTo>
                  <a:pt x="1475" y="1792"/>
                </a:lnTo>
                <a:lnTo>
                  <a:pt x="0" y="3557"/>
                </a:lnTo>
                <a:lnTo>
                  <a:pt x="5669" y="3557"/>
                </a:lnTo>
                <a:lnTo>
                  <a:pt x="7143" y="1792"/>
                </a:lnTo>
                <a:lnTo>
                  <a:pt x="5639" y="0"/>
                </a:lnTo>
              </a:path>
            </a:pathLst>
          </a:custGeom>
          <a:solidFill>
            <a:schemeClr val="accent3">
              <a:alpha val="100000"/>
            </a:schemeClr>
          </a:solidFill>
        </p:spPr>
      </p:sp>
      <p:sp>
        <p:nvSpPr>
          <p:cNvPr id="5" name="Freeform 5"/>
          <p:cNvSpPr/>
          <p:nvPr/>
        </p:nvSpPr>
        <p:spPr>
          <a:xfrm>
            <a:off x="8184257" y="1967629"/>
            <a:ext cx="2840846" cy="1134645"/>
          </a:xfrm>
          <a:custGeom>
            <a:avLst/>
            <a:gdLst/>
            <a:ahLst/>
            <a:cxnLst/>
            <a:rect l="l" t="t" r="r" b="b"/>
            <a:pathLst>
              <a:path w="7144" h="3558">
                <a:moveTo>
                  <a:pt x="5668" y="0"/>
                </a:moveTo>
                <a:lnTo>
                  <a:pt x="0" y="0"/>
                </a:lnTo>
                <a:lnTo>
                  <a:pt x="1475" y="1792"/>
                </a:lnTo>
                <a:lnTo>
                  <a:pt x="0" y="3557"/>
                </a:lnTo>
                <a:lnTo>
                  <a:pt x="5668" y="3557"/>
                </a:lnTo>
                <a:lnTo>
                  <a:pt x="7143" y="1792"/>
                </a:lnTo>
                <a:lnTo>
                  <a:pt x="5668" y="0"/>
                </a:lnTo>
              </a:path>
            </a:pathLst>
          </a:custGeom>
          <a:solidFill>
            <a:schemeClr val="accent4">
              <a:alpha val="100000"/>
            </a:schemeClr>
          </a:solidFill>
        </p:spPr>
      </p:sp>
      <p:sp>
        <p:nvSpPr>
          <p:cNvPr id="6" name="Freeform 6"/>
          <p:cNvSpPr/>
          <p:nvPr/>
        </p:nvSpPr>
        <p:spPr>
          <a:xfrm>
            <a:off x="2263357" y="2221654"/>
            <a:ext cx="611778" cy="541920"/>
          </a:xfrm>
          <a:custGeom>
            <a:avLst/>
            <a:gdLst/>
            <a:ahLst/>
            <a:cxnLst/>
            <a:rect l="l" t="t"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rgbClr val="FFFEFE">
              <a:alpha val="100000"/>
            </a:srgbClr>
          </a:solidFill>
        </p:spPr>
      </p:sp>
      <p:sp>
        <p:nvSpPr>
          <p:cNvPr id="7" name="Freeform 7"/>
          <p:cNvSpPr/>
          <p:nvPr/>
        </p:nvSpPr>
        <p:spPr>
          <a:xfrm>
            <a:off x="4729517" y="2253406"/>
            <a:ext cx="514400" cy="556739"/>
          </a:xfrm>
          <a:custGeom>
            <a:avLst/>
            <a:gdLst/>
            <a:ahLst/>
            <a:cxnLst/>
            <a:rect l="l" t="t" r="r" b="b"/>
            <a:pathLst>
              <a:path w="426" h="462">
                <a:moveTo>
                  <a:pt x="327" y="186"/>
                </a:moveTo>
                <a:lnTo>
                  <a:pt x="327" y="186"/>
                </a:lnTo>
                <a:cubicBezTo>
                  <a:pt x="274" y="63"/>
                  <a:pt x="238" y="18"/>
                  <a:pt x="150" y="18"/>
                </a:cubicBezTo>
                <a:cubicBezTo>
                  <a:pt x="114" y="18"/>
                  <a:pt x="123" y="0"/>
                  <a:pt x="97" y="10"/>
                </a:cubicBezTo>
                <a:cubicBezTo>
                  <a:pt x="70" y="18"/>
                  <a:pt x="97" y="27"/>
                  <a:pt x="70" y="54"/>
                </a:cubicBezTo>
                <a:cubicBezTo>
                  <a:pt x="0" y="107"/>
                  <a:pt x="8" y="169"/>
                  <a:pt x="35" y="293"/>
                </a:cubicBezTo>
                <a:cubicBezTo>
                  <a:pt x="53" y="346"/>
                  <a:pt x="8" y="354"/>
                  <a:pt x="26" y="408"/>
                </a:cubicBezTo>
                <a:cubicBezTo>
                  <a:pt x="35" y="444"/>
                  <a:pt x="141" y="461"/>
                  <a:pt x="248" y="417"/>
                </a:cubicBezTo>
                <a:cubicBezTo>
                  <a:pt x="354" y="382"/>
                  <a:pt x="425" y="301"/>
                  <a:pt x="407" y="266"/>
                </a:cubicBezTo>
                <a:cubicBezTo>
                  <a:pt x="389" y="213"/>
                  <a:pt x="354" y="239"/>
                  <a:pt x="327" y="186"/>
                </a:cubicBezTo>
                <a:close/>
                <a:moveTo>
                  <a:pt x="238" y="391"/>
                </a:moveTo>
                <a:lnTo>
                  <a:pt x="238" y="391"/>
                </a:lnTo>
                <a:cubicBezTo>
                  <a:pt x="141" y="426"/>
                  <a:pt x="61" y="399"/>
                  <a:pt x="53" y="391"/>
                </a:cubicBezTo>
                <a:cubicBezTo>
                  <a:pt x="53" y="382"/>
                  <a:pt x="88" y="319"/>
                  <a:pt x="194" y="284"/>
                </a:cubicBezTo>
                <a:cubicBezTo>
                  <a:pt x="310" y="239"/>
                  <a:pt x="372" y="257"/>
                  <a:pt x="372" y="275"/>
                </a:cubicBezTo>
                <a:cubicBezTo>
                  <a:pt x="380" y="284"/>
                  <a:pt x="336" y="354"/>
                  <a:pt x="238" y="391"/>
                </a:cubicBezTo>
                <a:close/>
                <a:moveTo>
                  <a:pt x="203" y="301"/>
                </a:moveTo>
                <a:lnTo>
                  <a:pt x="203" y="301"/>
                </a:lnTo>
                <a:cubicBezTo>
                  <a:pt x="150" y="319"/>
                  <a:pt x="123" y="337"/>
                  <a:pt x="97" y="363"/>
                </a:cubicBezTo>
                <a:cubicBezTo>
                  <a:pt x="114" y="373"/>
                  <a:pt x="141" y="382"/>
                  <a:pt x="167" y="363"/>
                </a:cubicBezTo>
                <a:cubicBezTo>
                  <a:pt x="212" y="354"/>
                  <a:pt x="230" y="319"/>
                  <a:pt x="221" y="293"/>
                </a:cubicBezTo>
                <a:lnTo>
                  <a:pt x="221" y="293"/>
                </a:lnTo>
                <a:cubicBezTo>
                  <a:pt x="221" y="293"/>
                  <a:pt x="212" y="301"/>
                  <a:pt x="203" y="301"/>
                </a:cubicBezTo>
                <a:close/>
              </a:path>
            </a:pathLst>
          </a:custGeom>
          <a:solidFill>
            <a:srgbClr val="FFFEFE">
              <a:alpha val="100000"/>
            </a:srgbClr>
          </a:solidFill>
        </p:spPr>
      </p:sp>
      <p:sp>
        <p:nvSpPr>
          <p:cNvPr id="8" name="Freeform 8"/>
          <p:cNvSpPr/>
          <p:nvPr/>
        </p:nvSpPr>
        <p:spPr>
          <a:xfrm>
            <a:off x="6967053" y="2274575"/>
            <a:ext cx="535570" cy="535570"/>
          </a:xfrm>
          <a:custGeom>
            <a:avLst/>
            <a:gdLst/>
            <a:ahLst/>
            <a:cxnLst/>
            <a:rect l="l" t="t"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rgbClr val="FFFEFE">
              <a:alpha val="100000"/>
            </a:srgbClr>
          </a:solidFill>
        </p:spPr>
      </p:sp>
      <p:sp>
        <p:nvSpPr>
          <p:cNvPr id="9" name="Freeform 9"/>
          <p:cNvSpPr/>
          <p:nvPr/>
        </p:nvSpPr>
        <p:spPr>
          <a:xfrm>
            <a:off x="9297732" y="2329614"/>
            <a:ext cx="544036" cy="419141"/>
          </a:xfrm>
          <a:custGeom>
            <a:avLst/>
            <a:gdLst/>
            <a:ahLst/>
            <a:cxnLst/>
            <a:rect l="l" t="t"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rgbClr val="FFFEFE">
              <a:alpha val="100000"/>
            </a:srgbClr>
          </a:solidFill>
        </p:spPr>
      </p:sp>
      <p:sp>
        <p:nvSpPr>
          <p:cNvPr id="10" name="TextBox 10"/>
          <p:cNvSpPr txBox="1"/>
          <p:nvPr/>
        </p:nvSpPr>
        <p:spPr>
          <a:xfrm>
            <a:off x="1220369" y="3246735"/>
            <a:ext cx="2085975" cy="447675"/>
          </a:xfrm>
          <a:prstGeom prst="rect">
            <a:avLst/>
          </a:prstGeom>
        </p:spPr>
        <p:txBody>
          <a:bodyPr vert="horz" wrap="square" lIns="95250" tIns="95250" rIns="47625" bIns="95250" rtlCol="0" anchor="t" anchorCtr="0">
            <a:spAutoFit/>
          </a:bodyPr>
          <a:lstStyle/>
          <a:p>
            <a:pPr>
              <a:lnSpc>
                <a:spcPct val="100000"/>
              </a:lnSpc>
            </a:pPr>
            <a:r>
              <a:rPr lang="en-US" sz="1575" b="1">
                <a:solidFill>
                  <a:schemeClr val="accent1">
                    <a:alpha val="100000"/>
                  </a:schemeClr>
                </a:solidFill>
                <a:latin typeface="微软雅黑" panose="020B0503020204020204" charset="-122"/>
                <a:ea typeface="微软雅黑" panose="020B0503020204020204" charset="-122"/>
                <a:cs typeface="微软雅黑" panose="020B0503020204020204" charset="-122"/>
              </a:rPr>
              <a:t>端口范围</a:t>
            </a:r>
          </a:p>
        </p:txBody>
      </p:sp>
      <p:sp>
        <p:nvSpPr>
          <p:cNvPr id="11" name="TextBox 11"/>
          <p:cNvSpPr txBox="1"/>
          <p:nvPr/>
        </p:nvSpPr>
        <p:spPr>
          <a:xfrm>
            <a:off x="3686529" y="3246735"/>
            <a:ext cx="2085975" cy="447675"/>
          </a:xfrm>
          <a:prstGeom prst="rect">
            <a:avLst/>
          </a:prstGeom>
        </p:spPr>
        <p:txBody>
          <a:bodyPr vert="horz" wrap="square" lIns="95250" tIns="95250" rIns="47625" bIns="95250" rtlCol="0" anchor="t" anchorCtr="0">
            <a:spAutoFit/>
          </a:bodyPr>
          <a:lstStyle/>
          <a:p>
            <a:pPr>
              <a:lnSpc>
                <a:spcPct val="100000"/>
              </a:lnSpc>
            </a:pPr>
            <a:r>
              <a:rPr lang="en-US" sz="1575" b="1">
                <a:solidFill>
                  <a:schemeClr val="accent2">
                    <a:alpha val="100000"/>
                  </a:schemeClr>
                </a:solidFill>
                <a:latin typeface="微软雅黑" panose="020B0503020204020204" charset="-122"/>
                <a:ea typeface="微软雅黑" panose="020B0503020204020204" charset="-122"/>
                <a:cs typeface="微软雅黑" panose="020B0503020204020204" charset="-122"/>
              </a:rPr>
              <a:t>随机选择</a:t>
            </a:r>
          </a:p>
        </p:txBody>
      </p:sp>
      <p:sp>
        <p:nvSpPr>
          <p:cNvPr id="12" name="TextBox 12"/>
          <p:cNvSpPr txBox="1"/>
          <p:nvPr/>
        </p:nvSpPr>
        <p:spPr>
          <a:xfrm>
            <a:off x="6098282" y="3246735"/>
            <a:ext cx="2085975" cy="447675"/>
          </a:xfrm>
          <a:prstGeom prst="rect">
            <a:avLst/>
          </a:prstGeom>
        </p:spPr>
        <p:txBody>
          <a:bodyPr vert="horz" wrap="square" lIns="95250" tIns="95250" rIns="47625" bIns="95250" rtlCol="0" anchor="t" anchorCtr="0">
            <a:spAutoFit/>
          </a:bodyPr>
          <a:lstStyle/>
          <a:p>
            <a:pPr>
              <a:lnSpc>
                <a:spcPct val="100000"/>
              </a:lnSpc>
            </a:pPr>
            <a:r>
              <a:rPr lang="en-US" sz="1575" b="1">
                <a:solidFill>
                  <a:schemeClr val="accent3">
                    <a:alpha val="100000"/>
                  </a:schemeClr>
                </a:solidFill>
                <a:latin typeface="微软雅黑" panose="020B0503020204020204" charset="-122"/>
                <a:ea typeface="微软雅黑" panose="020B0503020204020204" charset="-122"/>
                <a:cs typeface="微软雅黑" panose="020B0503020204020204" charset="-122"/>
              </a:rPr>
              <a:t>传输层功能</a:t>
            </a:r>
          </a:p>
        </p:txBody>
      </p:sp>
      <p:sp>
        <p:nvSpPr>
          <p:cNvPr id="13" name="TextBox 13"/>
          <p:cNvSpPr txBox="1"/>
          <p:nvPr/>
        </p:nvSpPr>
        <p:spPr>
          <a:xfrm>
            <a:off x="8526763" y="3246735"/>
            <a:ext cx="2085975" cy="447675"/>
          </a:xfrm>
          <a:prstGeom prst="rect">
            <a:avLst/>
          </a:prstGeom>
        </p:spPr>
        <p:txBody>
          <a:bodyPr vert="horz" wrap="square" lIns="95250" tIns="95250" rIns="47625" bIns="95250" rtlCol="0" anchor="t" anchorCtr="0">
            <a:spAutoFit/>
          </a:bodyPr>
          <a:lstStyle/>
          <a:p>
            <a:pPr>
              <a:lnSpc>
                <a:spcPct val="100000"/>
              </a:lnSpc>
            </a:pPr>
            <a:r>
              <a:rPr lang="en-US" sz="1575" b="1">
                <a:solidFill>
                  <a:schemeClr val="accent4">
                    <a:alpha val="100000"/>
                  </a:schemeClr>
                </a:solidFill>
                <a:latin typeface="微软雅黑" panose="020B0503020204020204" charset="-122"/>
                <a:ea typeface="微软雅黑" panose="020B0503020204020204" charset="-122"/>
                <a:cs typeface="微软雅黑" panose="020B0503020204020204" charset="-122"/>
              </a:rPr>
              <a:t>套接字概念</a:t>
            </a:r>
          </a:p>
        </p:txBody>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传输层</a:t>
              </a:r>
            </a:p>
          </p:txBody>
        </p:sp>
      </p:grpSp>
      <p:sp>
        <p:nvSpPr>
          <p:cNvPr id="36" name="TextBox 36"/>
          <p:cNvSpPr txBox="1"/>
          <p:nvPr/>
        </p:nvSpPr>
        <p:spPr>
          <a:xfrm>
            <a:off x="1220369" y="3694410"/>
            <a:ext cx="2085975" cy="1847850"/>
          </a:xfrm>
          <a:prstGeom prst="rect">
            <a:avLst/>
          </a:prstGeom>
        </p:spPr>
        <p:txBody>
          <a:bodyPr vert="horz" wrap="square" lIns="95250" tIns="95250" rIns="47625" bIns="95250" rtlCol="0" anchor="t" anchorCtr="0">
            <a:spAutoFit/>
          </a:bodyPr>
          <a:lstStyle/>
          <a:p>
            <a:pPr>
              <a:lnSpc>
                <a:spcPct val="150000"/>
              </a:lnSpc>
              <a:spcBef>
                <a:spcPts val="375"/>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端口范围在0到65535之间，每个端口都是16位二进制数，0到1023的端口被系统占用，用户只能选用大于1023的端口。</a:t>
            </a:r>
          </a:p>
        </p:txBody>
      </p:sp>
      <p:sp>
        <p:nvSpPr>
          <p:cNvPr id="37" name="TextBox 37"/>
          <p:cNvSpPr txBox="1"/>
          <p:nvPr/>
        </p:nvSpPr>
        <p:spPr>
          <a:xfrm>
            <a:off x="3686529" y="3694410"/>
            <a:ext cx="2085975" cy="1847850"/>
          </a:xfrm>
          <a:prstGeom prst="rect">
            <a:avLst/>
          </a:prstGeom>
        </p:spPr>
        <p:txBody>
          <a:bodyPr vert="horz" wrap="square" lIns="95250" tIns="95250" rIns="47625" bIns="95250" rtlCol="0" anchor="t" anchorCtr="0">
            <a:spAutoFit/>
          </a:bodyPr>
          <a:lstStyle/>
          <a:p>
            <a:pPr>
              <a:lnSpc>
                <a:spcPct val="150000"/>
              </a:lnSpc>
              <a:spcBef>
                <a:spcPts val="375"/>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应用程序会随机选择一个端口，并与服务器的相应端口建立联系，从而实现数据交换。</a:t>
            </a:r>
          </a:p>
        </p:txBody>
      </p:sp>
      <p:sp>
        <p:nvSpPr>
          <p:cNvPr id="38" name="TextBox 38"/>
          <p:cNvSpPr txBox="1"/>
          <p:nvPr/>
        </p:nvSpPr>
        <p:spPr>
          <a:xfrm>
            <a:off x="6098282" y="3694410"/>
            <a:ext cx="2085975" cy="1847850"/>
          </a:xfrm>
          <a:prstGeom prst="rect">
            <a:avLst/>
          </a:prstGeom>
        </p:spPr>
        <p:txBody>
          <a:bodyPr vert="horz" wrap="square" lIns="95250" tIns="95250" rIns="47625" bIns="95250" rtlCol="0" anchor="t" anchorCtr="0">
            <a:spAutoFit/>
          </a:bodyPr>
          <a:lstStyle/>
          <a:p>
            <a:pPr>
              <a:lnSpc>
                <a:spcPct val="150000"/>
              </a:lnSpc>
              <a:spcBef>
                <a:spcPts val="375"/>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传输层的功能是建立端口到端口的通信，而网络层的功能是建立主机到主机的通信。</a:t>
            </a:r>
          </a:p>
        </p:txBody>
      </p:sp>
      <p:sp>
        <p:nvSpPr>
          <p:cNvPr id="39" name="TextBox 39"/>
          <p:cNvSpPr txBox="1"/>
          <p:nvPr/>
        </p:nvSpPr>
        <p:spPr>
          <a:xfrm>
            <a:off x="8526763" y="3694410"/>
            <a:ext cx="2085975" cy="1847850"/>
          </a:xfrm>
          <a:prstGeom prst="rect">
            <a:avLst/>
          </a:prstGeom>
        </p:spPr>
        <p:txBody>
          <a:bodyPr vert="horz" wrap="square" lIns="95250" tIns="95250" rIns="47625" bIns="95250" rtlCol="0" anchor="t" anchorCtr="0">
            <a:spAutoFit/>
          </a:bodyPr>
          <a:lstStyle/>
          <a:p>
            <a:pPr>
              <a:lnSpc>
                <a:spcPct val="150000"/>
              </a:lnSpc>
              <a:spcBef>
                <a:spcPts val="375"/>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在Unix系统中，主机和端口被称作套接字，通过套接字可以进行网络应用程序开发。</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61807" y="6294551"/>
            <a:ext cx="701468" cy="122998"/>
          </a:xfrm>
          <a:prstGeom prst="rect">
            <a:avLst/>
          </a:prstGeom>
          <a:solidFill>
            <a:schemeClr val="accent2">
              <a:alpha val="100000"/>
            </a:schemeClr>
          </a:solidFill>
        </p:spPr>
      </p:sp>
      <p:sp>
        <p:nvSpPr>
          <p:cNvPr id="3" name="AutoShape 3"/>
          <p:cNvSpPr/>
          <p:nvPr/>
        </p:nvSpPr>
        <p:spPr>
          <a:xfrm>
            <a:off x="808896" y="6294551"/>
            <a:ext cx="122998" cy="122998"/>
          </a:xfrm>
          <a:prstGeom prst="ellipse">
            <a:avLst/>
          </a:prstGeom>
          <a:solidFill>
            <a:schemeClr val="accent2">
              <a:alpha val="100000"/>
            </a:schemeClr>
          </a:solidFill>
        </p:spPr>
      </p:sp>
      <p:sp>
        <p:nvSpPr>
          <p:cNvPr id="4" name="AutoShape 4"/>
          <p:cNvSpPr/>
          <p:nvPr/>
        </p:nvSpPr>
        <p:spPr>
          <a:xfrm>
            <a:off x="1491648" y="6294551"/>
            <a:ext cx="122998" cy="122998"/>
          </a:xfrm>
          <a:prstGeom prst="ellipse">
            <a:avLst/>
          </a:prstGeom>
          <a:solidFill>
            <a:schemeClr val="accent2">
              <a:alpha val="100000"/>
            </a:schemeClr>
          </a:solidFill>
        </p:spPr>
      </p:sp>
      <p:cxnSp>
        <p:nvCxnSpPr>
          <p:cNvPr id="5" name="Connector 5"/>
          <p:cNvCxnSpPr/>
          <p:nvPr/>
        </p:nvCxnSpPr>
        <p:spPr>
          <a:xfrm>
            <a:off x="1563276" y="6356050"/>
            <a:ext cx="10628724" cy="0"/>
          </a:xfrm>
          <a:prstGeom prst="line">
            <a:avLst/>
          </a:prstGeom>
          <a:ln w="14288">
            <a:solidFill>
              <a:schemeClr val="accent2"/>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6" name="TextBox 6"/>
          <p:cNvSpPr txBox="1"/>
          <p:nvPr/>
        </p:nvSpPr>
        <p:spPr>
          <a:xfrm>
            <a:off x="653186" y="2299523"/>
            <a:ext cx="2564970" cy="1121664"/>
          </a:xfrm>
          <a:prstGeom prst="rect">
            <a:avLst/>
          </a:prstGeom>
        </p:spPr>
        <p:txBody>
          <a:bodyPr vert="horz" wrap="square" lIns="123825" tIns="123825" rIns="57150" bIns="123825" rtlCol="0" anchor="t" anchorCtr="0">
            <a:spAutoFit/>
          </a:bodyPr>
          <a:lstStyle/>
          <a:p>
            <a:pPr>
              <a:lnSpc>
                <a:spcPct val="120000"/>
              </a:lnSpc>
            </a:pPr>
            <a:r>
              <a:rPr lang="en-US" sz="2325" b="1">
                <a:solidFill>
                  <a:schemeClr val="accent2">
                    <a:alpha val="100000"/>
                  </a:schemeClr>
                </a:solidFill>
                <a:latin typeface="微软雅黑" panose="020B0503020204020204" charset="-122"/>
                <a:ea typeface="微软雅黑" panose="020B0503020204020204" charset="-122"/>
                <a:cs typeface="微软雅黑" panose="020B0503020204020204" charset="-122"/>
              </a:rPr>
              <a:t>需要加入端口信息</a:t>
            </a:r>
          </a:p>
        </p:txBody>
      </p:sp>
      <p:sp>
        <p:nvSpPr>
          <p:cNvPr id="7" name="TextBox 7"/>
          <p:cNvSpPr txBox="1"/>
          <p:nvPr/>
        </p:nvSpPr>
        <p:spPr>
          <a:xfrm>
            <a:off x="653186" y="3326163"/>
            <a:ext cx="2562225" cy="2495550"/>
          </a:xfrm>
          <a:prstGeom prst="rect">
            <a:avLst/>
          </a:prstGeom>
        </p:spPr>
        <p:txBody>
          <a:bodyPr vert="horz" wrap="square" lIns="123825" tIns="123825" rIns="57150" bIns="123825" rtlCol="0" anchor="t" anchorCtr="0">
            <a:no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为了在数据包中加入端口信息，我们需要一个新的协议。最简单的实现叫做UDP协议，它的格式几乎就是在数据前面，加上端口号。</a:t>
            </a:r>
          </a:p>
        </p:txBody>
      </p:sp>
      <p:sp>
        <p:nvSpPr>
          <p:cNvPr id="8" name="TextBox 8"/>
          <p:cNvSpPr txBox="1"/>
          <p:nvPr/>
        </p:nvSpPr>
        <p:spPr>
          <a:xfrm>
            <a:off x="3381227" y="2889304"/>
            <a:ext cx="2548472" cy="1121664"/>
          </a:xfrm>
          <a:prstGeom prst="rect">
            <a:avLst/>
          </a:prstGeom>
        </p:spPr>
        <p:txBody>
          <a:bodyPr vert="horz" wrap="square" lIns="123825" tIns="123825" rIns="57150" bIns="123825" rtlCol="0" anchor="t" anchorCtr="0">
            <a:spAutoFit/>
          </a:bodyPr>
          <a:lstStyle/>
          <a:p>
            <a:pP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UDP数据包的结构</a:t>
            </a:r>
          </a:p>
        </p:txBody>
      </p:sp>
      <p:sp>
        <p:nvSpPr>
          <p:cNvPr id="9" name="TextBox 9"/>
          <p:cNvSpPr txBox="1"/>
          <p:nvPr/>
        </p:nvSpPr>
        <p:spPr>
          <a:xfrm>
            <a:off x="3381227" y="3915944"/>
            <a:ext cx="2562225" cy="2378607"/>
          </a:xfrm>
          <a:prstGeom prst="rect">
            <a:avLst/>
          </a:prstGeom>
        </p:spPr>
        <p:txBody>
          <a:bodyPr vert="horz" wrap="square" lIns="123825" tIns="123825" rIns="57150" bIns="123825" rtlCol="0" anchor="t" anchorCtr="0">
            <a:no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UDP数据包由“标头”和“数据”两部分组成，如图3-8所示。标头部分主要定义了发出端口和接收端口，数据部分则是具体的内容。</a:t>
            </a:r>
          </a:p>
        </p:txBody>
      </p:sp>
      <p:sp>
        <p:nvSpPr>
          <p:cNvPr id="10" name="TextBox 10"/>
          <p:cNvSpPr txBox="1"/>
          <p:nvPr/>
        </p:nvSpPr>
        <p:spPr>
          <a:xfrm>
            <a:off x="6160873" y="2236479"/>
            <a:ext cx="2614042" cy="1121664"/>
          </a:xfrm>
          <a:prstGeom prst="rect">
            <a:avLst/>
          </a:prstGeom>
        </p:spPr>
        <p:txBody>
          <a:bodyPr vert="horz" wrap="square" lIns="123825" tIns="123825" rIns="57150" bIns="123825" rtlCol="0" anchor="t" anchorCtr="0">
            <a:spAutoFit/>
          </a:bodyPr>
          <a:lstStyle/>
          <a:p>
            <a:pPr>
              <a:lnSpc>
                <a:spcPct val="120000"/>
              </a:lnSpc>
            </a:pPr>
            <a:r>
              <a:rPr lang="en-US" sz="2325" b="1">
                <a:solidFill>
                  <a:schemeClr val="accent2">
                    <a:alpha val="100000"/>
                  </a:schemeClr>
                </a:solidFill>
                <a:latin typeface="微软雅黑" panose="020B0503020204020204" charset="-122"/>
                <a:ea typeface="微软雅黑" panose="020B0503020204020204" charset="-122"/>
                <a:cs typeface="微软雅黑" panose="020B0503020204020204" charset="-122"/>
              </a:rPr>
              <a:t>放入IP数据包</a:t>
            </a:r>
          </a:p>
        </p:txBody>
      </p:sp>
      <p:sp>
        <p:nvSpPr>
          <p:cNvPr id="11" name="TextBox 11"/>
          <p:cNvSpPr txBox="1"/>
          <p:nvPr/>
        </p:nvSpPr>
        <p:spPr>
          <a:xfrm>
            <a:off x="6160873" y="3263120"/>
            <a:ext cx="2609850" cy="2181225"/>
          </a:xfrm>
          <a:prstGeom prst="rect">
            <a:avLst/>
          </a:prstGeom>
        </p:spPr>
        <p:txBody>
          <a:bodyPr vert="horz" wrap="square" lIns="123825" tIns="123825" rIns="57150" bIns="123825" rtlCol="0" anchor="t" anchorCtr="0">
            <a:no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把整个UDP数据包放入IP数据包的“数据”部分，而前面说过，IP数据包又是放在以太网数据包之中的，所以整个以太网数据包现在变成了如图3-9所示。</a:t>
            </a:r>
          </a:p>
        </p:txBody>
      </p:sp>
      <p:sp>
        <p:nvSpPr>
          <p:cNvPr id="12" name="TextBox 12"/>
          <p:cNvSpPr txBox="1"/>
          <p:nvPr/>
        </p:nvSpPr>
        <p:spPr>
          <a:xfrm>
            <a:off x="8966324" y="2889304"/>
            <a:ext cx="2653383" cy="1121664"/>
          </a:xfrm>
          <a:prstGeom prst="rect">
            <a:avLst/>
          </a:prstGeom>
        </p:spPr>
        <p:txBody>
          <a:bodyPr vert="horz" wrap="square" lIns="123825" tIns="123825" rIns="57150" bIns="123825" rtlCol="0" anchor="t" anchorCtr="0">
            <a:spAutoFit/>
          </a:bodyPr>
          <a:lstStyle/>
          <a:p>
            <a:pP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非常简单</a:t>
            </a:r>
          </a:p>
        </p:txBody>
      </p:sp>
      <p:sp>
        <p:nvSpPr>
          <p:cNvPr id="13" name="TextBox 13"/>
          <p:cNvSpPr txBox="1"/>
          <p:nvPr/>
        </p:nvSpPr>
        <p:spPr>
          <a:xfrm>
            <a:off x="8966324" y="3915944"/>
            <a:ext cx="2653383" cy="2072640"/>
          </a:xfrm>
          <a:prstGeom prst="rect">
            <a:avLst/>
          </a:prstGeom>
        </p:spPr>
        <p:txBody>
          <a:bodyPr vert="horz" wrap="square" lIns="123825" tIns="123825" rIns="57150" bIns="123825" rtlCol="0" anchor="t" anchorCtr="0">
            <a:no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UDP数据包非常简单，标头部分一共只有8个字节，总长度不超过65,535字节，正好放进一个IP数据包。</a:t>
            </a:r>
          </a:p>
        </p:txBody>
      </p:sp>
      <p:sp>
        <p:nvSpPr>
          <p:cNvPr id="14" name="AutoShape 14"/>
          <p:cNvSpPr/>
          <p:nvPr/>
        </p:nvSpPr>
        <p:spPr>
          <a:xfrm rot="-10800000">
            <a:off x="795939" y="1447431"/>
            <a:ext cx="891773" cy="891773"/>
          </a:xfrm>
          <a:prstGeom prst="teardrop">
            <a:avLst/>
          </a:prstGeom>
          <a:solidFill>
            <a:schemeClr val="accent1">
              <a:alpha val="100000"/>
            </a:schemeClr>
          </a:solidFill>
        </p:spPr>
      </p:sp>
      <p:sp>
        <p:nvSpPr>
          <p:cNvPr id="15" name="TextBox 15"/>
          <p:cNvSpPr txBox="1"/>
          <p:nvPr/>
        </p:nvSpPr>
        <p:spPr>
          <a:xfrm>
            <a:off x="895955" y="1561173"/>
            <a:ext cx="791757" cy="755904"/>
          </a:xfrm>
          <a:prstGeom prst="rect">
            <a:avLst/>
          </a:prstGeom>
        </p:spPr>
        <p:txBody>
          <a:bodyPr vert="horz" wrap="square" lIns="123825" tIns="123825" rIns="57150" bIns="123825" rtlCol="0" anchor="t" anchorCtr="0">
            <a:spAutoFit/>
          </a:bodyPr>
          <a:lstStyle/>
          <a:p>
            <a:pPr>
              <a:lnSpc>
                <a:spcPct val="14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16" name="AutoShape 16"/>
          <p:cNvSpPr/>
          <p:nvPr/>
        </p:nvSpPr>
        <p:spPr>
          <a:xfrm rot="-10800000">
            <a:off x="3539937" y="2061165"/>
            <a:ext cx="891773" cy="891773"/>
          </a:xfrm>
          <a:prstGeom prst="teardrop">
            <a:avLst/>
          </a:prstGeom>
          <a:solidFill>
            <a:schemeClr val="accent2">
              <a:alpha val="100000"/>
            </a:schemeClr>
          </a:solidFill>
        </p:spPr>
      </p:sp>
      <p:sp>
        <p:nvSpPr>
          <p:cNvPr id="17" name="TextBox 17"/>
          <p:cNvSpPr txBox="1"/>
          <p:nvPr/>
        </p:nvSpPr>
        <p:spPr>
          <a:xfrm>
            <a:off x="3639953" y="2174907"/>
            <a:ext cx="791757" cy="755904"/>
          </a:xfrm>
          <a:prstGeom prst="rect">
            <a:avLst/>
          </a:prstGeom>
        </p:spPr>
        <p:txBody>
          <a:bodyPr vert="horz" wrap="square" lIns="123825" tIns="123825" rIns="57150" bIns="123825" rtlCol="0" anchor="t" anchorCtr="0">
            <a:spAutoFit/>
          </a:bodyPr>
          <a:lstStyle/>
          <a:p>
            <a:pPr>
              <a:lnSpc>
                <a:spcPct val="14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8" name="AutoShape 18"/>
          <p:cNvSpPr/>
          <p:nvPr/>
        </p:nvSpPr>
        <p:spPr>
          <a:xfrm rot="10800000">
            <a:off x="6323866" y="1379194"/>
            <a:ext cx="891773" cy="891773"/>
          </a:xfrm>
          <a:prstGeom prst="teardrop">
            <a:avLst/>
          </a:prstGeom>
          <a:solidFill>
            <a:schemeClr val="accent1">
              <a:alpha val="100000"/>
            </a:schemeClr>
          </a:solidFill>
        </p:spPr>
      </p:sp>
      <p:sp>
        <p:nvSpPr>
          <p:cNvPr id="19" name="TextBox 19"/>
          <p:cNvSpPr txBox="1"/>
          <p:nvPr/>
        </p:nvSpPr>
        <p:spPr>
          <a:xfrm>
            <a:off x="6423882" y="1492936"/>
            <a:ext cx="791757" cy="755904"/>
          </a:xfrm>
          <a:prstGeom prst="rect">
            <a:avLst/>
          </a:prstGeom>
        </p:spPr>
        <p:txBody>
          <a:bodyPr vert="horz" wrap="square" lIns="123825" tIns="123825" rIns="57150" bIns="123825" rtlCol="0" anchor="t" anchorCtr="0">
            <a:spAutoFit/>
          </a:bodyPr>
          <a:lstStyle/>
          <a:p>
            <a:pPr>
              <a:lnSpc>
                <a:spcPct val="14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20" name="AutoShape 20"/>
          <p:cNvSpPr/>
          <p:nvPr/>
        </p:nvSpPr>
        <p:spPr>
          <a:xfrm rot="-10800000">
            <a:off x="9134415" y="2061165"/>
            <a:ext cx="891773" cy="891773"/>
          </a:xfrm>
          <a:prstGeom prst="teardrop">
            <a:avLst/>
          </a:prstGeom>
          <a:solidFill>
            <a:schemeClr val="accent2">
              <a:alpha val="100000"/>
            </a:schemeClr>
          </a:solidFill>
        </p:spPr>
      </p:sp>
      <p:sp>
        <p:nvSpPr>
          <p:cNvPr id="21" name="TextBox 21"/>
          <p:cNvSpPr txBox="1"/>
          <p:nvPr/>
        </p:nvSpPr>
        <p:spPr>
          <a:xfrm>
            <a:off x="9234431" y="2174907"/>
            <a:ext cx="791757" cy="755904"/>
          </a:xfrm>
          <a:prstGeom prst="rect">
            <a:avLst/>
          </a:prstGeom>
        </p:spPr>
        <p:txBody>
          <a:bodyPr vert="horz" wrap="square" lIns="123825" tIns="123825" rIns="57150" bIns="123825" rtlCol="0" anchor="t" anchorCtr="0">
            <a:spAutoFit/>
          </a:bodyPr>
          <a:lstStyle/>
          <a:p>
            <a:pPr>
              <a:lnSpc>
                <a:spcPct val="14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04</a:t>
            </a:r>
          </a:p>
        </p:txBody>
      </p:sp>
      <p:grpSp>
        <p:nvGrpSpPr>
          <p:cNvPr id="22" name="Group 22"/>
          <p:cNvGrpSpPr/>
          <p:nvPr/>
        </p:nvGrpSpPr>
        <p:grpSpPr>
          <a:xfrm>
            <a:off x="454963" y="93878"/>
            <a:ext cx="10641129" cy="914400"/>
            <a:chOff x="454963" y="93878"/>
            <a:chExt cx="10641129" cy="914400"/>
          </a:xfrm>
        </p:grpSpPr>
        <p:sp>
          <p:nvSpPr>
            <p:cNvPr id="23" name="AutoShape 23"/>
            <p:cNvSpPr/>
            <p:nvPr/>
          </p:nvSpPr>
          <p:spPr>
            <a:xfrm>
              <a:off x="454963" y="331168"/>
              <a:ext cx="84147" cy="84147"/>
            </a:xfrm>
            <a:prstGeom prst="ellipse">
              <a:avLst/>
            </a:prstGeom>
            <a:solidFill>
              <a:schemeClr val="accent1">
                <a:alpha val="100000"/>
              </a:schemeClr>
            </a:solidFill>
          </p:spPr>
        </p:sp>
        <p:sp>
          <p:nvSpPr>
            <p:cNvPr id="24" name="AutoShape 24"/>
            <p:cNvSpPr/>
            <p:nvPr/>
          </p:nvSpPr>
          <p:spPr>
            <a:xfrm>
              <a:off x="575049" y="337743"/>
              <a:ext cx="78137" cy="78137"/>
            </a:xfrm>
            <a:prstGeom prst="ellipse">
              <a:avLst/>
            </a:prstGeom>
            <a:solidFill>
              <a:schemeClr val="accent1">
                <a:alpha val="80000"/>
              </a:schemeClr>
            </a:solidFill>
          </p:spPr>
        </p:sp>
        <p:sp>
          <p:nvSpPr>
            <p:cNvPr id="25" name="AutoShape 25"/>
            <p:cNvSpPr/>
            <p:nvPr/>
          </p:nvSpPr>
          <p:spPr>
            <a:xfrm>
              <a:off x="689125" y="339460"/>
              <a:ext cx="74704" cy="74704"/>
            </a:xfrm>
            <a:prstGeom prst="ellipse">
              <a:avLst/>
            </a:prstGeom>
            <a:solidFill>
              <a:schemeClr val="accent1">
                <a:alpha val="60000"/>
              </a:schemeClr>
            </a:solidFill>
          </p:spPr>
        </p:sp>
        <p:sp>
          <p:nvSpPr>
            <p:cNvPr id="26" name="AutoShape 26"/>
            <p:cNvSpPr/>
            <p:nvPr/>
          </p:nvSpPr>
          <p:spPr>
            <a:xfrm>
              <a:off x="799768" y="348430"/>
              <a:ext cx="69238" cy="69238"/>
            </a:xfrm>
            <a:prstGeom prst="ellipse">
              <a:avLst/>
            </a:prstGeom>
            <a:solidFill>
              <a:schemeClr val="accent1">
                <a:alpha val="40000"/>
              </a:schemeClr>
            </a:solidFill>
          </p:spPr>
        </p:sp>
        <p:sp>
          <p:nvSpPr>
            <p:cNvPr id="27" name="AutoShape 27"/>
            <p:cNvSpPr/>
            <p:nvPr/>
          </p:nvSpPr>
          <p:spPr>
            <a:xfrm>
              <a:off x="904945" y="344297"/>
              <a:ext cx="65594" cy="65594"/>
            </a:xfrm>
            <a:prstGeom prst="ellipse">
              <a:avLst/>
            </a:prstGeom>
            <a:solidFill>
              <a:schemeClr val="accent1">
                <a:alpha val="20000"/>
              </a:schemeClr>
            </a:solidFill>
          </p:spPr>
        </p:sp>
        <p:sp>
          <p:nvSpPr>
            <p:cNvPr id="28" name="AutoShape 28"/>
            <p:cNvSpPr/>
            <p:nvPr/>
          </p:nvSpPr>
          <p:spPr>
            <a:xfrm>
              <a:off x="454963" y="448942"/>
              <a:ext cx="84147" cy="84147"/>
            </a:xfrm>
            <a:prstGeom prst="ellipse">
              <a:avLst/>
            </a:prstGeom>
            <a:solidFill>
              <a:schemeClr val="accent1">
                <a:alpha val="100000"/>
              </a:schemeClr>
            </a:solidFill>
          </p:spPr>
        </p:sp>
        <p:sp>
          <p:nvSpPr>
            <p:cNvPr id="29" name="AutoShape 29"/>
            <p:cNvSpPr/>
            <p:nvPr/>
          </p:nvSpPr>
          <p:spPr>
            <a:xfrm>
              <a:off x="575049" y="455517"/>
              <a:ext cx="78137" cy="78137"/>
            </a:xfrm>
            <a:prstGeom prst="ellipse">
              <a:avLst/>
            </a:prstGeom>
            <a:solidFill>
              <a:schemeClr val="accent1">
                <a:alpha val="80000"/>
              </a:schemeClr>
            </a:solidFill>
          </p:spPr>
        </p:sp>
        <p:sp>
          <p:nvSpPr>
            <p:cNvPr id="30" name="AutoShape 30"/>
            <p:cNvSpPr/>
            <p:nvPr/>
          </p:nvSpPr>
          <p:spPr>
            <a:xfrm>
              <a:off x="689125" y="457233"/>
              <a:ext cx="74704" cy="74704"/>
            </a:xfrm>
            <a:prstGeom prst="ellipse">
              <a:avLst/>
            </a:prstGeom>
            <a:solidFill>
              <a:schemeClr val="accent1">
                <a:alpha val="60000"/>
              </a:schemeClr>
            </a:solidFill>
          </p:spPr>
        </p:sp>
        <p:sp>
          <p:nvSpPr>
            <p:cNvPr id="31" name="AutoShape 31"/>
            <p:cNvSpPr/>
            <p:nvPr/>
          </p:nvSpPr>
          <p:spPr>
            <a:xfrm>
              <a:off x="799768" y="466203"/>
              <a:ext cx="69238" cy="69238"/>
            </a:xfrm>
            <a:prstGeom prst="ellipse">
              <a:avLst/>
            </a:prstGeom>
            <a:solidFill>
              <a:schemeClr val="accent1">
                <a:alpha val="40000"/>
              </a:schemeClr>
            </a:solidFill>
          </p:spPr>
        </p:sp>
        <p:sp>
          <p:nvSpPr>
            <p:cNvPr id="32" name="AutoShape 32"/>
            <p:cNvSpPr/>
            <p:nvPr/>
          </p:nvSpPr>
          <p:spPr>
            <a:xfrm>
              <a:off x="904945" y="462070"/>
              <a:ext cx="65594" cy="65594"/>
            </a:xfrm>
            <a:prstGeom prst="ellipse">
              <a:avLst/>
            </a:prstGeom>
            <a:solidFill>
              <a:schemeClr val="accent1">
                <a:alpha val="20000"/>
              </a:schemeClr>
            </a:solidFill>
          </p:spPr>
        </p:sp>
        <p:sp>
          <p:nvSpPr>
            <p:cNvPr id="33" name="AutoShape 33"/>
            <p:cNvSpPr/>
            <p:nvPr/>
          </p:nvSpPr>
          <p:spPr>
            <a:xfrm>
              <a:off x="454963" y="566715"/>
              <a:ext cx="84147" cy="84147"/>
            </a:xfrm>
            <a:prstGeom prst="ellipse">
              <a:avLst/>
            </a:prstGeom>
            <a:solidFill>
              <a:schemeClr val="accent1">
                <a:alpha val="100000"/>
              </a:schemeClr>
            </a:solidFill>
          </p:spPr>
        </p:sp>
        <p:sp>
          <p:nvSpPr>
            <p:cNvPr id="34" name="AutoShape 34"/>
            <p:cNvSpPr/>
            <p:nvPr/>
          </p:nvSpPr>
          <p:spPr>
            <a:xfrm>
              <a:off x="575049" y="573291"/>
              <a:ext cx="78137" cy="78137"/>
            </a:xfrm>
            <a:prstGeom prst="ellipse">
              <a:avLst/>
            </a:prstGeom>
            <a:solidFill>
              <a:schemeClr val="accent1">
                <a:alpha val="80000"/>
              </a:schemeClr>
            </a:solidFill>
          </p:spPr>
        </p:sp>
        <p:sp>
          <p:nvSpPr>
            <p:cNvPr id="35" name="AutoShape 35"/>
            <p:cNvSpPr/>
            <p:nvPr/>
          </p:nvSpPr>
          <p:spPr>
            <a:xfrm>
              <a:off x="689125" y="575007"/>
              <a:ext cx="74704" cy="74704"/>
            </a:xfrm>
            <a:prstGeom prst="ellipse">
              <a:avLst/>
            </a:prstGeom>
            <a:solidFill>
              <a:schemeClr val="accent1">
                <a:alpha val="60000"/>
              </a:schemeClr>
            </a:solidFill>
          </p:spPr>
        </p:sp>
        <p:sp>
          <p:nvSpPr>
            <p:cNvPr id="36" name="AutoShape 36"/>
            <p:cNvSpPr/>
            <p:nvPr/>
          </p:nvSpPr>
          <p:spPr>
            <a:xfrm>
              <a:off x="799768" y="583977"/>
              <a:ext cx="69238" cy="69238"/>
            </a:xfrm>
            <a:prstGeom prst="ellipse">
              <a:avLst/>
            </a:prstGeom>
            <a:solidFill>
              <a:schemeClr val="accent1">
                <a:alpha val="40000"/>
              </a:schemeClr>
            </a:solidFill>
          </p:spPr>
        </p:sp>
        <p:sp>
          <p:nvSpPr>
            <p:cNvPr id="37" name="AutoShape 37"/>
            <p:cNvSpPr/>
            <p:nvPr/>
          </p:nvSpPr>
          <p:spPr>
            <a:xfrm>
              <a:off x="904945" y="579844"/>
              <a:ext cx="65594" cy="65594"/>
            </a:xfrm>
            <a:prstGeom prst="ellipse">
              <a:avLst/>
            </a:prstGeom>
            <a:solidFill>
              <a:schemeClr val="accent1">
                <a:alpha val="20000"/>
              </a:schemeClr>
            </a:solidFill>
          </p:spPr>
        </p:sp>
        <p:sp>
          <p:nvSpPr>
            <p:cNvPr id="38" name="AutoShape 38"/>
            <p:cNvSpPr/>
            <p:nvPr/>
          </p:nvSpPr>
          <p:spPr>
            <a:xfrm>
              <a:off x="454963" y="684489"/>
              <a:ext cx="84147" cy="84147"/>
            </a:xfrm>
            <a:prstGeom prst="ellipse">
              <a:avLst/>
            </a:prstGeom>
            <a:solidFill>
              <a:schemeClr val="accent1">
                <a:alpha val="100000"/>
              </a:schemeClr>
            </a:solidFill>
          </p:spPr>
        </p:sp>
        <p:sp>
          <p:nvSpPr>
            <p:cNvPr id="39" name="AutoShape 39"/>
            <p:cNvSpPr/>
            <p:nvPr/>
          </p:nvSpPr>
          <p:spPr>
            <a:xfrm>
              <a:off x="575049" y="691064"/>
              <a:ext cx="78137" cy="78137"/>
            </a:xfrm>
            <a:prstGeom prst="ellipse">
              <a:avLst/>
            </a:prstGeom>
            <a:solidFill>
              <a:schemeClr val="accent1">
                <a:alpha val="80000"/>
              </a:schemeClr>
            </a:solidFill>
          </p:spPr>
        </p:sp>
        <p:sp>
          <p:nvSpPr>
            <p:cNvPr id="40" name="AutoShape 40"/>
            <p:cNvSpPr/>
            <p:nvPr/>
          </p:nvSpPr>
          <p:spPr>
            <a:xfrm>
              <a:off x="689125" y="692781"/>
              <a:ext cx="74704" cy="74704"/>
            </a:xfrm>
            <a:prstGeom prst="ellipse">
              <a:avLst/>
            </a:prstGeom>
            <a:solidFill>
              <a:schemeClr val="accent1">
                <a:alpha val="60000"/>
              </a:schemeClr>
            </a:solidFill>
          </p:spPr>
        </p:sp>
        <p:sp>
          <p:nvSpPr>
            <p:cNvPr id="41" name="AutoShape 41"/>
            <p:cNvSpPr/>
            <p:nvPr/>
          </p:nvSpPr>
          <p:spPr>
            <a:xfrm>
              <a:off x="799768" y="701751"/>
              <a:ext cx="69238" cy="69238"/>
            </a:xfrm>
            <a:prstGeom prst="ellipse">
              <a:avLst/>
            </a:prstGeom>
            <a:solidFill>
              <a:schemeClr val="accent1">
                <a:alpha val="40000"/>
              </a:schemeClr>
            </a:solidFill>
          </p:spPr>
        </p:sp>
        <p:sp>
          <p:nvSpPr>
            <p:cNvPr id="42" name="AutoShape 42"/>
            <p:cNvSpPr/>
            <p:nvPr/>
          </p:nvSpPr>
          <p:spPr>
            <a:xfrm>
              <a:off x="904945" y="697618"/>
              <a:ext cx="65594" cy="65594"/>
            </a:xfrm>
            <a:prstGeom prst="ellipse">
              <a:avLst/>
            </a:prstGeom>
            <a:solidFill>
              <a:schemeClr val="accent1">
                <a:alpha val="20000"/>
              </a:schemeClr>
            </a:solidFill>
          </p:spPr>
        </p:sp>
        <p:sp>
          <p:nvSpPr>
            <p:cNvPr id="43" name="TextBox 4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UDP协议</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990089" y="1514981"/>
            <a:ext cx="932011" cy="932011"/>
          </a:xfrm>
          <a:prstGeom prst="ellipse">
            <a:avLst/>
          </a:prstGeom>
          <a:solidFill>
            <a:schemeClr val="accent1">
              <a:alpha val="100000"/>
            </a:schemeClr>
          </a:solidFill>
        </p:spPr>
      </p:sp>
      <p:sp>
        <p:nvSpPr>
          <p:cNvPr id="3" name="TextBox 3"/>
          <p:cNvSpPr txBox="1"/>
          <p:nvPr/>
        </p:nvSpPr>
        <p:spPr>
          <a:xfrm>
            <a:off x="990089" y="4677159"/>
            <a:ext cx="2409825" cy="1047750"/>
          </a:xfrm>
          <a:prstGeom prst="rect">
            <a:avLst/>
          </a:prstGeom>
        </p:spPr>
        <p:txBody>
          <a:bodyPr vert="horz" wrap="square" lIns="114300" tIns="57150" rIns="114300" bIns="57150" rtlCol="0" anchor="t" anchorCtr="0">
            <a:spAutoFit/>
          </a:bodyPr>
          <a:lstStyle/>
          <a:p>
            <a:pPr algn="just">
              <a:lnSpc>
                <a:spcPct val="96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UDP协议简单易实现，但可靠性较差，无法确认数据包是否收到。</a:t>
            </a:r>
          </a:p>
        </p:txBody>
      </p:sp>
      <p:sp>
        <p:nvSpPr>
          <p:cNvPr id="4" name="TextBox 4"/>
          <p:cNvSpPr txBox="1"/>
          <p:nvPr/>
        </p:nvSpPr>
        <p:spPr>
          <a:xfrm>
            <a:off x="990089" y="3829496"/>
            <a:ext cx="2409825" cy="447675"/>
          </a:xfrm>
          <a:prstGeom prst="rect">
            <a:avLst/>
          </a:prstGeom>
          <a:ln>
            <a:solidFill>
              <a:schemeClr val="accent1">
                <a:alpha val="100000"/>
              </a:schemeClr>
            </a:solidFill>
          </a:ln>
        </p:spPr>
        <p:txBody>
          <a:bodyPr vert="horz" wrap="square" lIns="114300" tIns="57150" rIns="114300" bIns="57150" rtlCol="0" anchor="t" anchorCtr="0">
            <a:spAutoFit/>
          </a:bodyPr>
          <a:lstStyle/>
          <a:p>
            <a:pPr>
              <a:lnSpc>
                <a:spcPct val="96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UDP协议的优点</a:t>
            </a:r>
          </a:p>
        </p:txBody>
      </p:sp>
      <p:cxnSp>
        <p:nvCxnSpPr>
          <p:cNvPr id="5" name="Connector 5"/>
          <p:cNvCxnSpPr/>
          <p:nvPr/>
        </p:nvCxnSpPr>
        <p:spPr>
          <a:xfrm>
            <a:off x="1095003" y="4507169"/>
            <a:ext cx="2676821" cy="0"/>
          </a:xfrm>
          <a:prstGeom prst="line">
            <a:avLst/>
          </a:prstGeom>
          <a:ln w="9525">
            <a:solidFill>
              <a:schemeClr val="accent1">
                <a:lumMod val="75000"/>
              </a:schemeClr>
            </a:solidFill>
            <a:prstDash val="solid"/>
            <a:headEnd type="none"/>
            <a:tailEnd type="none"/>
          </a:ln>
        </p:spPr>
        <p:style>
          <a:lnRef idx="0">
            <a:schemeClr val="accent1"/>
          </a:lnRef>
          <a:fillRef idx="1">
            <a:schemeClr val="accent1"/>
          </a:fillRef>
          <a:effectRef idx="0">
            <a:schemeClr val="accent1"/>
          </a:effectRef>
          <a:fontRef idx="minor">
            <a:schemeClr val="lt1"/>
          </a:fontRef>
        </p:style>
      </p:cxnSp>
      <p:cxnSp>
        <p:nvCxnSpPr>
          <p:cNvPr id="6" name="Connector 6"/>
          <p:cNvCxnSpPr/>
          <p:nvPr/>
        </p:nvCxnSpPr>
        <p:spPr>
          <a:xfrm>
            <a:off x="3569918" y="4041523"/>
            <a:ext cx="207264" cy="0"/>
          </a:xfrm>
          <a:prstGeom prst="line">
            <a:avLst/>
          </a:prstGeom>
          <a:ln w="38100">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7" name="Freeform 7"/>
          <p:cNvSpPr/>
          <p:nvPr/>
        </p:nvSpPr>
        <p:spPr>
          <a:xfrm>
            <a:off x="3687773" y="3947812"/>
            <a:ext cx="151723" cy="187422"/>
          </a:xfrm>
          <a:custGeom>
            <a:avLst/>
            <a:gdLst/>
            <a:ahLst/>
            <a:cxnLst/>
            <a:rect l="l" t="t" r="r" b="b"/>
            <a:pathLst>
              <a:path w="1905000" h="1905000">
                <a:moveTo>
                  <a:pt x="0" y="0"/>
                </a:moveTo>
                <a:lnTo>
                  <a:pt x="762000" y="0"/>
                </a:lnTo>
                <a:lnTo>
                  <a:pt x="1905000" y="952500"/>
                </a:lnTo>
                <a:lnTo>
                  <a:pt x="762000" y="1905000"/>
                </a:lnTo>
                <a:lnTo>
                  <a:pt x="0" y="1905000"/>
                </a:lnTo>
                <a:lnTo>
                  <a:pt x="1143000" y="952500"/>
                </a:lnTo>
                <a:lnTo>
                  <a:pt x="0" y="0"/>
                </a:lnTo>
                <a:close/>
              </a:path>
            </a:pathLst>
          </a:custGeom>
          <a:solidFill>
            <a:schemeClr val="accent1">
              <a:alpha val="100000"/>
            </a:schemeClr>
          </a:solidFill>
          <a:ln>
            <a:solidFill>
              <a:schemeClr val="accent1">
                <a:alpha val="100000"/>
              </a:schemeClr>
            </a:solidFill>
          </a:ln>
        </p:spPr>
      </p:sp>
      <p:sp>
        <p:nvSpPr>
          <p:cNvPr id="8" name="AutoShape 8"/>
          <p:cNvSpPr/>
          <p:nvPr/>
        </p:nvSpPr>
        <p:spPr>
          <a:xfrm>
            <a:off x="4671297" y="1454147"/>
            <a:ext cx="932011" cy="932011"/>
          </a:xfrm>
          <a:prstGeom prst="ellipse">
            <a:avLst/>
          </a:prstGeom>
          <a:solidFill>
            <a:schemeClr val="accent2">
              <a:alpha val="100000"/>
            </a:schemeClr>
          </a:solidFill>
        </p:spPr>
      </p:sp>
      <p:pic>
        <p:nvPicPr>
          <p:cNvPr id="9" name="Picture 9"/>
          <p:cNvPicPr>
            <a:picLocks noChangeAspect="1"/>
          </p:cNvPicPr>
          <p:nvPr/>
        </p:nvPicPr>
        <p:blipFill>
          <a:blip r:embed="rId3"/>
          <a:srcRect l="17500" r="17500"/>
          <a:stretch>
            <a:fillRect/>
          </a:stretch>
        </p:blipFill>
        <p:spPr>
          <a:xfrm>
            <a:off x="5039938" y="1393187"/>
            <a:ext cx="2231507" cy="2231507"/>
          </a:xfrm>
          <a:prstGeom prst="ellipse">
            <a:avLst/>
          </a:prstGeom>
        </p:spPr>
      </p:pic>
      <p:sp>
        <p:nvSpPr>
          <p:cNvPr id="10" name="TextBox 10"/>
          <p:cNvSpPr txBox="1"/>
          <p:nvPr/>
        </p:nvSpPr>
        <p:spPr>
          <a:xfrm>
            <a:off x="4671297" y="3829496"/>
            <a:ext cx="2409825" cy="447675"/>
          </a:xfrm>
          <a:prstGeom prst="rect">
            <a:avLst/>
          </a:prstGeom>
          <a:ln>
            <a:solidFill>
              <a:schemeClr val="accent1">
                <a:alpha val="100000"/>
              </a:schemeClr>
            </a:solidFill>
          </a:ln>
        </p:spPr>
        <p:txBody>
          <a:bodyPr vert="horz" wrap="square" lIns="114300" tIns="57150" rIns="114300" bIns="57150" rtlCol="0" anchor="t" anchorCtr="0">
            <a:spAutoFit/>
          </a:bodyPr>
          <a:lstStyle/>
          <a:p>
            <a:pPr>
              <a:lnSpc>
                <a:spcPct val="96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TCP协议的诞生</a:t>
            </a:r>
          </a:p>
        </p:txBody>
      </p:sp>
      <p:cxnSp>
        <p:nvCxnSpPr>
          <p:cNvPr id="11" name="Connector 11"/>
          <p:cNvCxnSpPr/>
          <p:nvPr/>
        </p:nvCxnSpPr>
        <p:spPr>
          <a:xfrm>
            <a:off x="4776211" y="4446335"/>
            <a:ext cx="2676821" cy="0"/>
          </a:xfrm>
          <a:prstGeom prst="line">
            <a:avLst/>
          </a:prstGeom>
          <a:ln w="9525">
            <a:solidFill>
              <a:schemeClr val="accent2">
                <a:lumMod val="75000"/>
              </a:schemeClr>
            </a:solidFill>
            <a:prstDash val="solid"/>
            <a:headEnd type="none"/>
            <a:tailEnd type="none"/>
          </a:ln>
        </p:spPr>
        <p:style>
          <a:lnRef idx="0">
            <a:schemeClr val="accent2"/>
          </a:lnRef>
          <a:fillRef idx="1">
            <a:schemeClr val="accent2"/>
          </a:fillRef>
          <a:effectRef idx="0">
            <a:schemeClr val="accent2"/>
          </a:effectRef>
          <a:fontRef idx="minor">
            <a:schemeClr val="lt1"/>
          </a:fontRef>
        </p:style>
      </p:cxnSp>
      <p:cxnSp>
        <p:nvCxnSpPr>
          <p:cNvPr id="12" name="Connector 12"/>
          <p:cNvCxnSpPr/>
          <p:nvPr/>
        </p:nvCxnSpPr>
        <p:spPr>
          <a:xfrm>
            <a:off x="7251125" y="4041523"/>
            <a:ext cx="207264" cy="0"/>
          </a:xfrm>
          <a:prstGeom prst="line">
            <a:avLst/>
          </a:prstGeom>
          <a:ln w="38100">
            <a:solidFill>
              <a:schemeClr val="accent2"/>
            </a:solidFill>
            <a:prstDash val="solid"/>
            <a:headEnd type="none"/>
            <a:tailEnd type="none"/>
          </a:ln>
        </p:spPr>
        <p:style>
          <a:lnRef idx="0">
            <a:schemeClr val="accent2"/>
          </a:lnRef>
          <a:fillRef idx="1">
            <a:schemeClr val="accent2"/>
          </a:fillRef>
          <a:effectRef idx="0">
            <a:schemeClr val="accent2"/>
          </a:effectRef>
          <a:fontRef idx="minor">
            <a:schemeClr val="lt1"/>
          </a:fontRef>
        </p:style>
      </p:cxnSp>
      <p:sp>
        <p:nvSpPr>
          <p:cNvPr id="13" name="Freeform 13"/>
          <p:cNvSpPr/>
          <p:nvPr/>
        </p:nvSpPr>
        <p:spPr>
          <a:xfrm>
            <a:off x="7368981" y="3947812"/>
            <a:ext cx="151723" cy="187422"/>
          </a:xfrm>
          <a:custGeom>
            <a:avLst/>
            <a:gdLst/>
            <a:ahLst/>
            <a:cxnLst/>
            <a:rect l="l" t="t" r="r" b="b"/>
            <a:pathLst>
              <a:path w="1905000" h="1905000">
                <a:moveTo>
                  <a:pt x="0" y="0"/>
                </a:moveTo>
                <a:lnTo>
                  <a:pt x="762000" y="0"/>
                </a:lnTo>
                <a:lnTo>
                  <a:pt x="1905000" y="952500"/>
                </a:lnTo>
                <a:lnTo>
                  <a:pt x="762000" y="1905000"/>
                </a:lnTo>
                <a:lnTo>
                  <a:pt x="0" y="1905000"/>
                </a:lnTo>
                <a:lnTo>
                  <a:pt x="1143000" y="952500"/>
                </a:lnTo>
                <a:lnTo>
                  <a:pt x="0" y="0"/>
                </a:lnTo>
                <a:close/>
              </a:path>
            </a:pathLst>
          </a:custGeom>
          <a:solidFill>
            <a:schemeClr val="accent2">
              <a:alpha val="100000"/>
            </a:schemeClr>
          </a:solidFill>
          <a:ln>
            <a:solidFill>
              <a:schemeClr val="accent1">
                <a:alpha val="100000"/>
              </a:schemeClr>
            </a:solidFill>
          </a:ln>
        </p:spPr>
      </p:sp>
      <p:sp>
        <p:nvSpPr>
          <p:cNvPr id="14" name="AutoShape 14"/>
          <p:cNvSpPr/>
          <p:nvPr/>
        </p:nvSpPr>
        <p:spPr>
          <a:xfrm>
            <a:off x="8373015" y="1454147"/>
            <a:ext cx="932011" cy="932011"/>
          </a:xfrm>
          <a:prstGeom prst="ellipse">
            <a:avLst/>
          </a:prstGeom>
          <a:solidFill>
            <a:schemeClr val="accent1">
              <a:alpha val="100000"/>
            </a:schemeClr>
          </a:solidFill>
        </p:spPr>
      </p:sp>
      <p:pic>
        <p:nvPicPr>
          <p:cNvPr id="15" name="Picture 15"/>
          <p:cNvPicPr>
            <a:picLocks noChangeAspect="1"/>
          </p:cNvPicPr>
          <p:nvPr/>
        </p:nvPicPr>
        <p:blipFill>
          <a:blip r:embed="rId4"/>
          <a:srcRect l="22000" r="22000"/>
          <a:stretch>
            <a:fillRect/>
          </a:stretch>
        </p:blipFill>
        <p:spPr>
          <a:xfrm>
            <a:off x="8741656" y="1393187"/>
            <a:ext cx="2231507" cy="2231507"/>
          </a:xfrm>
          <a:prstGeom prst="ellipse">
            <a:avLst/>
          </a:prstGeom>
        </p:spPr>
      </p:pic>
      <p:sp>
        <p:nvSpPr>
          <p:cNvPr id="16" name="TextBox 16"/>
          <p:cNvSpPr txBox="1"/>
          <p:nvPr/>
        </p:nvSpPr>
        <p:spPr>
          <a:xfrm>
            <a:off x="8373015" y="3829496"/>
            <a:ext cx="2409825" cy="447675"/>
          </a:xfrm>
          <a:prstGeom prst="rect">
            <a:avLst/>
          </a:prstGeom>
          <a:ln>
            <a:solidFill>
              <a:schemeClr val="accent1">
                <a:alpha val="100000"/>
              </a:schemeClr>
            </a:solidFill>
          </a:ln>
        </p:spPr>
        <p:txBody>
          <a:bodyPr vert="horz" wrap="square" lIns="114300" tIns="57150" rIns="114300" bIns="57150" rtlCol="0" anchor="t" anchorCtr="0">
            <a:spAutoFit/>
          </a:bodyPr>
          <a:lstStyle/>
          <a:p>
            <a:pPr>
              <a:lnSpc>
                <a:spcPct val="96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TCP协议的特点</a:t>
            </a:r>
          </a:p>
        </p:txBody>
      </p:sp>
      <p:cxnSp>
        <p:nvCxnSpPr>
          <p:cNvPr id="17" name="Connector 17"/>
          <p:cNvCxnSpPr/>
          <p:nvPr/>
        </p:nvCxnSpPr>
        <p:spPr>
          <a:xfrm>
            <a:off x="8477928" y="4446335"/>
            <a:ext cx="2676821" cy="0"/>
          </a:xfrm>
          <a:prstGeom prst="line">
            <a:avLst/>
          </a:prstGeom>
          <a:ln w="9525">
            <a:solidFill>
              <a:schemeClr val="accent1">
                <a:lumMod val="75000"/>
              </a:schemeClr>
            </a:solidFill>
            <a:prstDash val="solid"/>
            <a:headEnd type="none"/>
            <a:tailEnd type="none"/>
          </a:ln>
        </p:spPr>
        <p:style>
          <a:lnRef idx="0">
            <a:schemeClr val="accent1"/>
          </a:lnRef>
          <a:fillRef idx="1">
            <a:schemeClr val="accent1"/>
          </a:fillRef>
          <a:effectRef idx="0">
            <a:schemeClr val="accent1"/>
          </a:effectRef>
          <a:fontRef idx="minor">
            <a:schemeClr val="lt1"/>
          </a:fontRef>
        </p:style>
      </p:cxnSp>
      <p:cxnSp>
        <p:nvCxnSpPr>
          <p:cNvPr id="18" name="Connector 18"/>
          <p:cNvCxnSpPr/>
          <p:nvPr/>
        </p:nvCxnSpPr>
        <p:spPr>
          <a:xfrm>
            <a:off x="10952843" y="4041523"/>
            <a:ext cx="207264" cy="0"/>
          </a:xfrm>
          <a:prstGeom prst="line">
            <a:avLst/>
          </a:prstGeom>
          <a:ln w="38100">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19" name="Freeform 19"/>
          <p:cNvSpPr/>
          <p:nvPr/>
        </p:nvSpPr>
        <p:spPr>
          <a:xfrm>
            <a:off x="11070699" y="3947812"/>
            <a:ext cx="151723" cy="187422"/>
          </a:xfrm>
          <a:custGeom>
            <a:avLst/>
            <a:gdLst/>
            <a:ahLst/>
            <a:cxnLst/>
            <a:rect l="l" t="t" r="r" b="b"/>
            <a:pathLst>
              <a:path w="1905000" h="1905000">
                <a:moveTo>
                  <a:pt x="0" y="0"/>
                </a:moveTo>
                <a:lnTo>
                  <a:pt x="762000" y="0"/>
                </a:lnTo>
                <a:lnTo>
                  <a:pt x="1905000" y="952500"/>
                </a:lnTo>
                <a:lnTo>
                  <a:pt x="762000" y="1905000"/>
                </a:lnTo>
                <a:lnTo>
                  <a:pt x="0" y="1905000"/>
                </a:lnTo>
                <a:lnTo>
                  <a:pt x="1143000" y="952500"/>
                </a:lnTo>
                <a:lnTo>
                  <a:pt x="0" y="0"/>
                </a:lnTo>
                <a:close/>
              </a:path>
            </a:pathLst>
          </a:custGeom>
          <a:solidFill>
            <a:schemeClr val="accent1">
              <a:alpha val="100000"/>
            </a:schemeClr>
          </a:solidFill>
          <a:ln>
            <a:solidFill>
              <a:schemeClr val="accent1">
                <a:alpha val="100000"/>
              </a:schemeClr>
            </a:solidFill>
          </a:ln>
        </p:spPr>
      </p:sp>
      <p:pic>
        <p:nvPicPr>
          <p:cNvPr id="20" name="Picture 20"/>
          <p:cNvPicPr>
            <a:picLocks noChangeAspect="1"/>
          </p:cNvPicPr>
          <p:nvPr/>
        </p:nvPicPr>
        <p:blipFill>
          <a:blip r:embed="rId5"/>
          <a:srcRect l="13250" r="13250"/>
          <a:stretch>
            <a:fillRect/>
          </a:stretch>
        </p:blipFill>
        <p:spPr>
          <a:xfrm>
            <a:off x="1358558" y="1454147"/>
            <a:ext cx="2231507" cy="2231507"/>
          </a:xfrm>
          <a:prstGeom prst="ellipse">
            <a:avLst/>
          </a:prstGeom>
        </p:spPr>
      </p:pic>
      <p:sp>
        <p:nvSpPr>
          <p:cNvPr id="21" name="TextBox 21"/>
          <p:cNvSpPr txBox="1"/>
          <p:nvPr/>
        </p:nvSpPr>
        <p:spPr>
          <a:xfrm>
            <a:off x="4671297" y="4677159"/>
            <a:ext cx="2409825" cy="1047750"/>
          </a:xfrm>
          <a:prstGeom prst="rect">
            <a:avLst/>
          </a:prstGeom>
        </p:spPr>
        <p:txBody>
          <a:bodyPr vert="horz" wrap="square" lIns="114300" tIns="57150" rIns="114300" bIns="57150" rtlCol="0" anchor="t" anchorCtr="0">
            <a:spAutoFit/>
          </a:bodyPr>
          <a:lstStyle/>
          <a:p>
            <a:pPr algn="just">
              <a:lnSpc>
                <a:spcPct val="96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为解决可靠性问题，TCP协议应运而生，引入了确认机制。</a:t>
            </a:r>
          </a:p>
        </p:txBody>
      </p:sp>
      <p:sp>
        <p:nvSpPr>
          <p:cNvPr id="22" name="TextBox 22"/>
          <p:cNvSpPr txBox="1"/>
          <p:nvPr/>
        </p:nvSpPr>
        <p:spPr>
          <a:xfrm>
            <a:off x="8373015" y="4677159"/>
            <a:ext cx="2409825" cy="1047750"/>
          </a:xfrm>
          <a:prstGeom prst="rect">
            <a:avLst/>
          </a:prstGeom>
        </p:spPr>
        <p:txBody>
          <a:bodyPr vert="horz" wrap="square" lIns="114300" tIns="57150" rIns="114300" bIns="57150" rtlCol="0" anchor="t" anchorCtr="0">
            <a:spAutoFit/>
          </a:bodyPr>
          <a:lstStyle/>
          <a:p>
            <a:pPr algn="just">
              <a:lnSpc>
                <a:spcPct val="96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TCP协议虽然复杂，但可以近似认为是有确认机制的UDP协议。</a:t>
            </a:r>
          </a:p>
        </p:txBody>
      </p:sp>
      <p:sp>
        <p:nvSpPr>
          <p:cNvPr id="23" name="TextBox 23"/>
          <p:cNvSpPr txBox="1"/>
          <p:nvPr/>
        </p:nvSpPr>
        <p:spPr>
          <a:xfrm>
            <a:off x="8392065" y="1604894"/>
            <a:ext cx="581025" cy="457200"/>
          </a:xfrm>
          <a:prstGeom prst="rect">
            <a:avLst/>
          </a:prstGeom>
        </p:spPr>
        <p:txBody>
          <a:bodyPr vert="horz" wrap="square" lIns="114300" tIns="57150" rIns="114300" bIns="57150" rtlCol="0" anchor="ctr" anchorCtr="1">
            <a:spAutoFit/>
          </a:bodyPr>
          <a:lstStyle/>
          <a:p>
            <a:pPr algn="ctr">
              <a:lnSpc>
                <a:spcPct val="100000"/>
              </a:lnSpc>
              <a:spcBef>
                <a:spcPts val="450"/>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24" name="TextBox 24"/>
          <p:cNvSpPr txBox="1"/>
          <p:nvPr/>
        </p:nvSpPr>
        <p:spPr>
          <a:xfrm>
            <a:off x="4690347" y="1604894"/>
            <a:ext cx="578298" cy="437007"/>
          </a:xfrm>
          <a:prstGeom prst="rect">
            <a:avLst/>
          </a:prstGeom>
        </p:spPr>
        <p:txBody>
          <a:bodyPr vert="horz" wrap="square" lIns="114300" tIns="57150" rIns="114300" bIns="57150" rtlCol="0" anchor="ctr" anchorCtr="1">
            <a:spAutoFit/>
          </a:bodyPr>
          <a:lstStyle/>
          <a:p>
            <a:pPr>
              <a:lnSpc>
                <a:spcPct val="100000"/>
              </a:lnSpc>
              <a:spcBef>
                <a:spcPts val="450"/>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25" name="TextBox 25"/>
          <p:cNvSpPr txBox="1"/>
          <p:nvPr/>
        </p:nvSpPr>
        <p:spPr>
          <a:xfrm>
            <a:off x="980564" y="1604894"/>
            <a:ext cx="581025" cy="457200"/>
          </a:xfrm>
          <a:prstGeom prst="rect">
            <a:avLst/>
          </a:prstGeom>
        </p:spPr>
        <p:txBody>
          <a:bodyPr vert="horz" wrap="square" lIns="114300" tIns="57150" rIns="114300" bIns="57150" rtlCol="0" anchor="ctr" anchorCtr="1">
            <a:spAutoFit/>
          </a:bodyPr>
          <a:lstStyle/>
          <a:p>
            <a:pPr algn="ctr">
              <a:lnSpc>
                <a:spcPct val="100000"/>
              </a:lnSpc>
              <a:spcBef>
                <a:spcPts val="450"/>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grpSp>
        <p:nvGrpSpPr>
          <p:cNvPr id="26" name="Group 26"/>
          <p:cNvGrpSpPr/>
          <p:nvPr/>
        </p:nvGrpSpPr>
        <p:grpSpPr>
          <a:xfrm>
            <a:off x="454963" y="93878"/>
            <a:ext cx="10641129" cy="914400"/>
            <a:chOff x="454963" y="93878"/>
            <a:chExt cx="10641129" cy="914400"/>
          </a:xfrm>
        </p:grpSpPr>
        <p:sp>
          <p:nvSpPr>
            <p:cNvPr id="27" name="AutoShape 27"/>
            <p:cNvSpPr/>
            <p:nvPr/>
          </p:nvSpPr>
          <p:spPr>
            <a:xfrm>
              <a:off x="454963" y="331168"/>
              <a:ext cx="84147" cy="84147"/>
            </a:xfrm>
            <a:prstGeom prst="ellipse">
              <a:avLst/>
            </a:prstGeom>
            <a:solidFill>
              <a:schemeClr val="accent1">
                <a:alpha val="100000"/>
              </a:schemeClr>
            </a:solidFill>
          </p:spPr>
        </p:sp>
        <p:sp>
          <p:nvSpPr>
            <p:cNvPr id="28" name="AutoShape 28"/>
            <p:cNvSpPr/>
            <p:nvPr/>
          </p:nvSpPr>
          <p:spPr>
            <a:xfrm>
              <a:off x="575049" y="337743"/>
              <a:ext cx="78137" cy="78137"/>
            </a:xfrm>
            <a:prstGeom prst="ellipse">
              <a:avLst/>
            </a:prstGeom>
            <a:solidFill>
              <a:schemeClr val="accent1">
                <a:alpha val="80000"/>
              </a:schemeClr>
            </a:solidFill>
          </p:spPr>
        </p:sp>
        <p:sp>
          <p:nvSpPr>
            <p:cNvPr id="29" name="AutoShape 29"/>
            <p:cNvSpPr/>
            <p:nvPr/>
          </p:nvSpPr>
          <p:spPr>
            <a:xfrm>
              <a:off x="689125" y="339460"/>
              <a:ext cx="74704" cy="74704"/>
            </a:xfrm>
            <a:prstGeom prst="ellipse">
              <a:avLst/>
            </a:prstGeom>
            <a:solidFill>
              <a:schemeClr val="accent1">
                <a:alpha val="60000"/>
              </a:schemeClr>
            </a:solidFill>
          </p:spPr>
        </p:sp>
        <p:sp>
          <p:nvSpPr>
            <p:cNvPr id="30" name="AutoShape 30"/>
            <p:cNvSpPr/>
            <p:nvPr/>
          </p:nvSpPr>
          <p:spPr>
            <a:xfrm>
              <a:off x="799768" y="348430"/>
              <a:ext cx="69238" cy="69238"/>
            </a:xfrm>
            <a:prstGeom prst="ellipse">
              <a:avLst/>
            </a:prstGeom>
            <a:solidFill>
              <a:schemeClr val="accent1">
                <a:alpha val="40000"/>
              </a:schemeClr>
            </a:solidFill>
          </p:spPr>
        </p:sp>
        <p:sp>
          <p:nvSpPr>
            <p:cNvPr id="31" name="AutoShape 31"/>
            <p:cNvSpPr/>
            <p:nvPr/>
          </p:nvSpPr>
          <p:spPr>
            <a:xfrm>
              <a:off x="904945" y="344297"/>
              <a:ext cx="65594" cy="65594"/>
            </a:xfrm>
            <a:prstGeom prst="ellipse">
              <a:avLst/>
            </a:prstGeom>
            <a:solidFill>
              <a:schemeClr val="accent1">
                <a:alpha val="20000"/>
              </a:schemeClr>
            </a:solidFill>
          </p:spPr>
        </p:sp>
        <p:sp>
          <p:nvSpPr>
            <p:cNvPr id="32" name="AutoShape 32"/>
            <p:cNvSpPr/>
            <p:nvPr/>
          </p:nvSpPr>
          <p:spPr>
            <a:xfrm>
              <a:off x="454963" y="448942"/>
              <a:ext cx="84147" cy="84147"/>
            </a:xfrm>
            <a:prstGeom prst="ellipse">
              <a:avLst/>
            </a:prstGeom>
            <a:solidFill>
              <a:schemeClr val="accent1">
                <a:alpha val="100000"/>
              </a:schemeClr>
            </a:solidFill>
          </p:spPr>
        </p:sp>
        <p:sp>
          <p:nvSpPr>
            <p:cNvPr id="33" name="AutoShape 33"/>
            <p:cNvSpPr/>
            <p:nvPr/>
          </p:nvSpPr>
          <p:spPr>
            <a:xfrm>
              <a:off x="575049" y="455517"/>
              <a:ext cx="78137" cy="78137"/>
            </a:xfrm>
            <a:prstGeom prst="ellipse">
              <a:avLst/>
            </a:prstGeom>
            <a:solidFill>
              <a:schemeClr val="accent1">
                <a:alpha val="80000"/>
              </a:schemeClr>
            </a:solidFill>
          </p:spPr>
        </p:sp>
        <p:sp>
          <p:nvSpPr>
            <p:cNvPr id="34" name="AutoShape 34"/>
            <p:cNvSpPr/>
            <p:nvPr/>
          </p:nvSpPr>
          <p:spPr>
            <a:xfrm>
              <a:off x="689125" y="457233"/>
              <a:ext cx="74704" cy="74704"/>
            </a:xfrm>
            <a:prstGeom prst="ellipse">
              <a:avLst/>
            </a:prstGeom>
            <a:solidFill>
              <a:schemeClr val="accent1">
                <a:alpha val="60000"/>
              </a:schemeClr>
            </a:solidFill>
          </p:spPr>
        </p:sp>
        <p:sp>
          <p:nvSpPr>
            <p:cNvPr id="35" name="AutoShape 35"/>
            <p:cNvSpPr/>
            <p:nvPr/>
          </p:nvSpPr>
          <p:spPr>
            <a:xfrm>
              <a:off x="799768" y="466203"/>
              <a:ext cx="69238" cy="69238"/>
            </a:xfrm>
            <a:prstGeom prst="ellipse">
              <a:avLst/>
            </a:prstGeom>
            <a:solidFill>
              <a:schemeClr val="accent1">
                <a:alpha val="40000"/>
              </a:schemeClr>
            </a:solidFill>
          </p:spPr>
        </p:sp>
        <p:sp>
          <p:nvSpPr>
            <p:cNvPr id="36" name="AutoShape 36"/>
            <p:cNvSpPr/>
            <p:nvPr/>
          </p:nvSpPr>
          <p:spPr>
            <a:xfrm>
              <a:off x="904945" y="462070"/>
              <a:ext cx="65594" cy="65594"/>
            </a:xfrm>
            <a:prstGeom prst="ellipse">
              <a:avLst/>
            </a:prstGeom>
            <a:solidFill>
              <a:schemeClr val="accent1">
                <a:alpha val="20000"/>
              </a:schemeClr>
            </a:solidFill>
          </p:spPr>
        </p:sp>
        <p:sp>
          <p:nvSpPr>
            <p:cNvPr id="37" name="AutoShape 37"/>
            <p:cNvSpPr/>
            <p:nvPr/>
          </p:nvSpPr>
          <p:spPr>
            <a:xfrm>
              <a:off x="454963" y="566715"/>
              <a:ext cx="84147" cy="84147"/>
            </a:xfrm>
            <a:prstGeom prst="ellipse">
              <a:avLst/>
            </a:prstGeom>
            <a:solidFill>
              <a:schemeClr val="accent1">
                <a:alpha val="100000"/>
              </a:schemeClr>
            </a:solidFill>
          </p:spPr>
        </p:sp>
        <p:sp>
          <p:nvSpPr>
            <p:cNvPr id="38" name="AutoShape 38"/>
            <p:cNvSpPr/>
            <p:nvPr/>
          </p:nvSpPr>
          <p:spPr>
            <a:xfrm>
              <a:off x="575049" y="573291"/>
              <a:ext cx="78137" cy="78137"/>
            </a:xfrm>
            <a:prstGeom prst="ellipse">
              <a:avLst/>
            </a:prstGeom>
            <a:solidFill>
              <a:schemeClr val="accent1">
                <a:alpha val="80000"/>
              </a:schemeClr>
            </a:solidFill>
          </p:spPr>
        </p:sp>
        <p:sp>
          <p:nvSpPr>
            <p:cNvPr id="39" name="AutoShape 39"/>
            <p:cNvSpPr/>
            <p:nvPr/>
          </p:nvSpPr>
          <p:spPr>
            <a:xfrm>
              <a:off x="689125" y="575007"/>
              <a:ext cx="74704" cy="74704"/>
            </a:xfrm>
            <a:prstGeom prst="ellipse">
              <a:avLst/>
            </a:prstGeom>
            <a:solidFill>
              <a:schemeClr val="accent1">
                <a:alpha val="60000"/>
              </a:schemeClr>
            </a:solidFill>
          </p:spPr>
        </p:sp>
        <p:sp>
          <p:nvSpPr>
            <p:cNvPr id="40" name="AutoShape 40"/>
            <p:cNvSpPr/>
            <p:nvPr/>
          </p:nvSpPr>
          <p:spPr>
            <a:xfrm>
              <a:off x="799768" y="583977"/>
              <a:ext cx="69238" cy="69238"/>
            </a:xfrm>
            <a:prstGeom prst="ellipse">
              <a:avLst/>
            </a:prstGeom>
            <a:solidFill>
              <a:schemeClr val="accent1">
                <a:alpha val="40000"/>
              </a:schemeClr>
            </a:solidFill>
          </p:spPr>
        </p:sp>
        <p:sp>
          <p:nvSpPr>
            <p:cNvPr id="41" name="AutoShape 41"/>
            <p:cNvSpPr/>
            <p:nvPr/>
          </p:nvSpPr>
          <p:spPr>
            <a:xfrm>
              <a:off x="904945" y="579844"/>
              <a:ext cx="65594" cy="65594"/>
            </a:xfrm>
            <a:prstGeom prst="ellipse">
              <a:avLst/>
            </a:prstGeom>
            <a:solidFill>
              <a:schemeClr val="accent1">
                <a:alpha val="20000"/>
              </a:schemeClr>
            </a:solidFill>
          </p:spPr>
        </p:sp>
        <p:sp>
          <p:nvSpPr>
            <p:cNvPr id="42" name="AutoShape 42"/>
            <p:cNvSpPr/>
            <p:nvPr/>
          </p:nvSpPr>
          <p:spPr>
            <a:xfrm>
              <a:off x="454963" y="684489"/>
              <a:ext cx="84147" cy="84147"/>
            </a:xfrm>
            <a:prstGeom prst="ellipse">
              <a:avLst/>
            </a:prstGeom>
            <a:solidFill>
              <a:schemeClr val="accent1">
                <a:alpha val="100000"/>
              </a:schemeClr>
            </a:solidFill>
          </p:spPr>
        </p:sp>
        <p:sp>
          <p:nvSpPr>
            <p:cNvPr id="43" name="AutoShape 43"/>
            <p:cNvSpPr/>
            <p:nvPr/>
          </p:nvSpPr>
          <p:spPr>
            <a:xfrm>
              <a:off x="575049" y="691064"/>
              <a:ext cx="78137" cy="78137"/>
            </a:xfrm>
            <a:prstGeom prst="ellipse">
              <a:avLst/>
            </a:prstGeom>
            <a:solidFill>
              <a:schemeClr val="accent1">
                <a:alpha val="80000"/>
              </a:schemeClr>
            </a:solidFill>
          </p:spPr>
        </p:sp>
        <p:sp>
          <p:nvSpPr>
            <p:cNvPr id="44" name="AutoShape 44"/>
            <p:cNvSpPr/>
            <p:nvPr/>
          </p:nvSpPr>
          <p:spPr>
            <a:xfrm>
              <a:off x="689125" y="692781"/>
              <a:ext cx="74704" cy="74704"/>
            </a:xfrm>
            <a:prstGeom prst="ellipse">
              <a:avLst/>
            </a:prstGeom>
            <a:solidFill>
              <a:schemeClr val="accent1">
                <a:alpha val="60000"/>
              </a:schemeClr>
            </a:solidFill>
          </p:spPr>
        </p:sp>
        <p:sp>
          <p:nvSpPr>
            <p:cNvPr id="45" name="AutoShape 45"/>
            <p:cNvSpPr/>
            <p:nvPr/>
          </p:nvSpPr>
          <p:spPr>
            <a:xfrm>
              <a:off x="799768" y="701751"/>
              <a:ext cx="69238" cy="69238"/>
            </a:xfrm>
            <a:prstGeom prst="ellipse">
              <a:avLst/>
            </a:prstGeom>
            <a:solidFill>
              <a:schemeClr val="accent1">
                <a:alpha val="40000"/>
              </a:schemeClr>
            </a:solidFill>
          </p:spPr>
        </p:sp>
        <p:sp>
          <p:nvSpPr>
            <p:cNvPr id="46" name="AutoShape 46"/>
            <p:cNvSpPr/>
            <p:nvPr/>
          </p:nvSpPr>
          <p:spPr>
            <a:xfrm>
              <a:off x="904945" y="697618"/>
              <a:ext cx="65594" cy="65594"/>
            </a:xfrm>
            <a:prstGeom prst="ellipse">
              <a:avLst/>
            </a:prstGeom>
            <a:solidFill>
              <a:schemeClr val="accent1">
                <a:alpha val="20000"/>
              </a:schemeClr>
            </a:solidFill>
          </p:spPr>
        </p:sp>
        <p:sp>
          <p:nvSpPr>
            <p:cNvPr id="47" name="TextBox 4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TCP协议</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p:spPr>
      </p:pic>
      <p:sp>
        <p:nvSpPr>
          <p:cNvPr id="3" name="TextBox 3"/>
          <p:cNvSpPr txBox="1"/>
          <p:nvPr/>
        </p:nvSpPr>
        <p:spPr>
          <a:xfrm>
            <a:off x="5878292" y="580302"/>
            <a:ext cx="4792980" cy="4904193"/>
          </a:xfrm>
          <a:prstGeom prst="rect">
            <a:avLst/>
          </a:prstGeom>
        </p:spPr>
        <p:txBody>
          <a:bodyPr vert="horz" wrap="square" lIns="91440" tIns="45720" rIns="91440" bIns="45720" rtlCol="0" anchor="ctr" anchorCtr="0">
            <a:noAutofit/>
          </a:bodyPr>
          <a:lstStyle/>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网络协议</a:t>
            </a: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C语言编程基础</a:t>
            </a:r>
          </a:p>
        </p:txBody>
      </p:sp>
      <p:sp>
        <p:nvSpPr>
          <p:cNvPr id="4" name="TextBox 4"/>
          <p:cNvSpPr txBox="1"/>
          <p:nvPr/>
        </p:nvSpPr>
        <p:spPr>
          <a:xfrm>
            <a:off x="2297146" y="2519470"/>
            <a:ext cx="2792730" cy="1301115"/>
          </a:xfrm>
          <a:prstGeom prst="rect">
            <a:avLst/>
          </a:prstGeom>
        </p:spPr>
        <p:txBody>
          <a:bodyPr vert="horz" wrap="square" lIns="91440" tIns="45720" rIns="91440" bIns="45720" rtlCol="0" anchor="ctr" anchorCtr="0">
            <a:spAutoFit/>
          </a:bodyPr>
          <a:lstStyle/>
          <a:p>
            <a:pPr algn="ctr">
              <a:lnSpc>
                <a:spcPct val="100000"/>
              </a:lnSpc>
              <a:spcBef>
                <a:spcPts val="375"/>
              </a:spcBef>
            </a:pPr>
            <a:r>
              <a:rPr lang="en-US" sz="7200" b="1">
                <a:solidFill>
                  <a:schemeClr val="accent1">
                    <a:alpha val="100000"/>
                  </a:schemeClr>
                </a:solidFill>
                <a:latin typeface="微软雅黑" panose="020B0503020204020204" charset="-122"/>
                <a:ea typeface="微软雅黑" panose="020B0503020204020204" charset="-122"/>
                <a:cs typeface="微软雅黑" panose="020B0503020204020204" charset="-122"/>
              </a:rPr>
              <a:t>目录</a:t>
            </a:r>
          </a:p>
        </p:txBody>
      </p:sp>
      <p:sp>
        <p:nvSpPr>
          <p:cNvPr id="5" name="TextBox 5"/>
          <p:cNvSpPr txBox="1"/>
          <p:nvPr/>
        </p:nvSpPr>
        <p:spPr>
          <a:xfrm>
            <a:off x="2635283" y="3598652"/>
            <a:ext cx="2116455" cy="501015"/>
          </a:xfrm>
          <a:prstGeom prst="rect">
            <a:avLst/>
          </a:prstGeom>
        </p:spPr>
        <p:txBody>
          <a:bodyPr vert="horz" wrap="square" lIns="91440" tIns="45720" rIns="91440" bIns="45720" rtlCol="0" anchor="ctr" anchorCtr="0">
            <a:spAutoFit/>
          </a:bodyPr>
          <a:lstStyle/>
          <a:p>
            <a:pPr algn="ctr">
              <a:lnSpc>
                <a:spcPct val="100000"/>
              </a:lnSpc>
              <a:spcBef>
                <a:spcPts val="375"/>
              </a:spcBef>
            </a:pPr>
            <a:r>
              <a:rPr lang="en-US" sz="2400" b="1">
                <a:solidFill>
                  <a:srgbClr val="000000">
                    <a:alpha val="100000"/>
                  </a:srgbClr>
                </a:solidFill>
                <a:latin typeface="微软雅黑" panose="020B0503020204020204" charset="-122"/>
                <a:ea typeface="微软雅黑" panose="020B0503020204020204" charset="-122"/>
                <a:cs typeface="微软雅黑" panose="020B0503020204020204" charset="-122"/>
              </a:rPr>
              <a:t>CONTENTS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4017073" y="2029682"/>
            <a:ext cx="4161759" cy="3593306"/>
            <a:chOff x="4017073" y="2029682"/>
            <a:chExt cx="4161759" cy="3593306"/>
          </a:xfrm>
        </p:grpSpPr>
        <p:sp>
          <p:nvSpPr>
            <p:cNvPr id="3" name="AutoShape 3"/>
            <p:cNvSpPr/>
            <p:nvPr/>
          </p:nvSpPr>
          <p:spPr>
            <a:xfrm>
              <a:off x="5052726" y="2029682"/>
              <a:ext cx="2084070" cy="1796605"/>
            </a:xfrm>
            <a:prstGeom prst="triangle">
              <a:avLst>
                <a:gd name="adj" fmla="val 50000"/>
              </a:avLst>
            </a:prstGeom>
            <a:solidFill>
              <a:schemeClr val="accent1">
                <a:alpha val="100000"/>
              </a:schemeClr>
            </a:solidFill>
            <a:ln w="9525">
              <a:solidFill>
                <a:schemeClr val="lt1">
                  <a:alpha val="100000"/>
                </a:schemeClr>
              </a:solidFill>
              <a:prstDash val="solid"/>
            </a:ln>
          </p:spPr>
        </p:sp>
        <p:sp>
          <p:nvSpPr>
            <p:cNvPr id="4" name="AutoShape 4"/>
            <p:cNvSpPr/>
            <p:nvPr/>
          </p:nvSpPr>
          <p:spPr>
            <a:xfrm flipV="1">
              <a:off x="5052726" y="3826383"/>
              <a:ext cx="2084070" cy="1796605"/>
            </a:xfrm>
            <a:prstGeom prst="triangle">
              <a:avLst>
                <a:gd name="adj" fmla="val 50000"/>
              </a:avLst>
            </a:prstGeom>
            <a:solidFill>
              <a:schemeClr val="accent4">
                <a:alpha val="100000"/>
              </a:schemeClr>
            </a:solidFill>
            <a:ln w="9525">
              <a:solidFill>
                <a:schemeClr val="lt1">
                  <a:alpha val="100000"/>
                </a:schemeClr>
              </a:solidFill>
              <a:prstDash val="solid"/>
            </a:ln>
          </p:spPr>
        </p:sp>
        <p:sp>
          <p:nvSpPr>
            <p:cNvPr id="5" name="AutoShape 5"/>
            <p:cNvSpPr/>
            <p:nvPr/>
          </p:nvSpPr>
          <p:spPr>
            <a:xfrm flipH="1">
              <a:off x="4017073" y="3826383"/>
              <a:ext cx="2084070" cy="1796605"/>
            </a:xfrm>
            <a:prstGeom prst="triangle">
              <a:avLst>
                <a:gd name="adj" fmla="val 50000"/>
              </a:avLst>
            </a:prstGeom>
            <a:solidFill>
              <a:schemeClr val="accent3">
                <a:alpha val="100000"/>
              </a:schemeClr>
            </a:solidFill>
            <a:ln w="9525">
              <a:solidFill>
                <a:schemeClr val="lt1">
                  <a:alpha val="100000"/>
                </a:schemeClr>
              </a:solidFill>
              <a:prstDash val="solid"/>
            </a:ln>
          </p:spPr>
        </p:sp>
        <p:sp>
          <p:nvSpPr>
            <p:cNvPr id="6" name="AutoShape 6"/>
            <p:cNvSpPr/>
            <p:nvPr/>
          </p:nvSpPr>
          <p:spPr>
            <a:xfrm flipH="1">
              <a:off x="6094762" y="3826288"/>
              <a:ext cx="2084070" cy="1796605"/>
            </a:xfrm>
            <a:prstGeom prst="triangle">
              <a:avLst>
                <a:gd name="adj" fmla="val 50000"/>
              </a:avLst>
            </a:prstGeom>
            <a:solidFill>
              <a:schemeClr val="accent2">
                <a:alpha val="100000"/>
              </a:schemeClr>
            </a:solidFill>
            <a:ln w="9525">
              <a:solidFill>
                <a:schemeClr val="lt1">
                  <a:alpha val="100000"/>
                </a:schemeClr>
              </a:solidFill>
              <a:prstDash val="solid"/>
            </a:ln>
          </p:spPr>
        </p:sp>
      </p:grpSp>
      <p:grpSp>
        <p:nvGrpSpPr>
          <p:cNvPr id="7" name="Group 7"/>
          <p:cNvGrpSpPr/>
          <p:nvPr/>
        </p:nvGrpSpPr>
        <p:grpSpPr>
          <a:xfrm>
            <a:off x="4768691" y="4711446"/>
            <a:ext cx="581882" cy="581882"/>
            <a:chOff x="4768691" y="4711446"/>
            <a:chExt cx="581882" cy="581882"/>
          </a:xfrm>
        </p:grpSpPr>
        <p:sp>
          <p:nvSpPr>
            <p:cNvPr id="8" name="Freeform 8"/>
            <p:cNvSpPr/>
            <p:nvPr/>
          </p:nvSpPr>
          <p:spPr>
            <a:xfrm>
              <a:off x="5015484" y="5009769"/>
              <a:ext cx="163925" cy="195167"/>
            </a:xfrm>
            <a:custGeom>
              <a:avLst/>
              <a:gdLst/>
              <a:ahLst/>
              <a:cxnLst/>
              <a:rect l="l" t="t" r="r" b="b"/>
              <a:pathLst>
                <a:path w="178" h="212">
                  <a:moveTo>
                    <a:pt x="20" y="92"/>
                  </a:moveTo>
                  <a:lnTo>
                    <a:pt x="20" y="92"/>
                  </a:lnTo>
                  <a:lnTo>
                    <a:pt x="26" y="100"/>
                  </a:lnTo>
                  <a:lnTo>
                    <a:pt x="30" y="104"/>
                  </a:lnTo>
                  <a:lnTo>
                    <a:pt x="36" y="106"/>
                  </a:lnTo>
                  <a:lnTo>
                    <a:pt x="36" y="106"/>
                  </a:lnTo>
                  <a:lnTo>
                    <a:pt x="40" y="104"/>
                  </a:lnTo>
                  <a:lnTo>
                    <a:pt x="48" y="102"/>
                  </a:lnTo>
                  <a:lnTo>
                    <a:pt x="56" y="98"/>
                  </a:lnTo>
                  <a:lnTo>
                    <a:pt x="64" y="96"/>
                  </a:lnTo>
                  <a:lnTo>
                    <a:pt x="64" y="96"/>
                  </a:lnTo>
                  <a:lnTo>
                    <a:pt x="70" y="98"/>
                  </a:lnTo>
                  <a:lnTo>
                    <a:pt x="74" y="100"/>
                  </a:lnTo>
                  <a:lnTo>
                    <a:pt x="80" y="108"/>
                  </a:lnTo>
                  <a:lnTo>
                    <a:pt x="80" y="108"/>
                  </a:lnTo>
                  <a:lnTo>
                    <a:pt x="82" y="114"/>
                  </a:lnTo>
                  <a:lnTo>
                    <a:pt x="84" y="122"/>
                  </a:lnTo>
                  <a:lnTo>
                    <a:pt x="84" y="140"/>
                  </a:lnTo>
                  <a:lnTo>
                    <a:pt x="84" y="140"/>
                  </a:lnTo>
                  <a:lnTo>
                    <a:pt x="84" y="166"/>
                  </a:lnTo>
                  <a:lnTo>
                    <a:pt x="86" y="180"/>
                  </a:lnTo>
                  <a:lnTo>
                    <a:pt x="88" y="190"/>
                  </a:lnTo>
                  <a:lnTo>
                    <a:pt x="88" y="190"/>
                  </a:lnTo>
                  <a:lnTo>
                    <a:pt x="102" y="202"/>
                  </a:lnTo>
                  <a:lnTo>
                    <a:pt x="110" y="208"/>
                  </a:lnTo>
                  <a:lnTo>
                    <a:pt x="118" y="212"/>
                  </a:lnTo>
                  <a:lnTo>
                    <a:pt x="118" y="212"/>
                  </a:lnTo>
                  <a:lnTo>
                    <a:pt x="124" y="210"/>
                  </a:lnTo>
                  <a:lnTo>
                    <a:pt x="128" y="204"/>
                  </a:lnTo>
                  <a:lnTo>
                    <a:pt x="140" y="194"/>
                  </a:lnTo>
                  <a:lnTo>
                    <a:pt x="140" y="194"/>
                  </a:lnTo>
                  <a:lnTo>
                    <a:pt x="144" y="188"/>
                  </a:lnTo>
                  <a:lnTo>
                    <a:pt x="148" y="178"/>
                  </a:lnTo>
                  <a:lnTo>
                    <a:pt x="152" y="168"/>
                  </a:lnTo>
                  <a:lnTo>
                    <a:pt x="154" y="160"/>
                  </a:lnTo>
                  <a:lnTo>
                    <a:pt x="154" y="128"/>
                  </a:lnTo>
                  <a:lnTo>
                    <a:pt x="154" y="128"/>
                  </a:lnTo>
                  <a:lnTo>
                    <a:pt x="154" y="124"/>
                  </a:lnTo>
                  <a:lnTo>
                    <a:pt x="158" y="118"/>
                  </a:lnTo>
                  <a:lnTo>
                    <a:pt x="168" y="108"/>
                  </a:lnTo>
                  <a:lnTo>
                    <a:pt x="168" y="108"/>
                  </a:lnTo>
                  <a:lnTo>
                    <a:pt x="172" y="102"/>
                  </a:lnTo>
                  <a:lnTo>
                    <a:pt x="176" y="96"/>
                  </a:lnTo>
                  <a:lnTo>
                    <a:pt x="178" y="88"/>
                  </a:lnTo>
                  <a:lnTo>
                    <a:pt x="178" y="82"/>
                  </a:lnTo>
                  <a:lnTo>
                    <a:pt x="178" y="82"/>
                  </a:lnTo>
                  <a:lnTo>
                    <a:pt x="176" y="80"/>
                  </a:lnTo>
                  <a:lnTo>
                    <a:pt x="172" y="80"/>
                  </a:lnTo>
                  <a:lnTo>
                    <a:pt x="166" y="80"/>
                  </a:lnTo>
                  <a:lnTo>
                    <a:pt x="160" y="80"/>
                  </a:lnTo>
                  <a:lnTo>
                    <a:pt x="160" y="80"/>
                  </a:lnTo>
                  <a:lnTo>
                    <a:pt x="156" y="76"/>
                  </a:lnTo>
                  <a:lnTo>
                    <a:pt x="152" y="70"/>
                  </a:lnTo>
                  <a:lnTo>
                    <a:pt x="148" y="54"/>
                  </a:lnTo>
                  <a:lnTo>
                    <a:pt x="148" y="54"/>
                  </a:lnTo>
                  <a:lnTo>
                    <a:pt x="144" y="46"/>
                  </a:lnTo>
                  <a:lnTo>
                    <a:pt x="140" y="40"/>
                  </a:lnTo>
                  <a:lnTo>
                    <a:pt x="136" y="32"/>
                  </a:lnTo>
                  <a:lnTo>
                    <a:pt x="128" y="28"/>
                  </a:lnTo>
                  <a:lnTo>
                    <a:pt x="128" y="28"/>
                  </a:lnTo>
                  <a:lnTo>
                    <a:pt x="122" y="26"/>
                  </a:lnTo>
                  <a:lnTo>
                    <a:pt x="116" y="26"/>
                  </a:lnTo>
                  <a:lnTo>
                    <a:pt x="110" y="26"/>
                  </a:lnTo>
                  <a:lnTo>
                    <a:pt x="104" y="24"/>
                  </a:lnTo>
                  <a:lnTo>
                    <a:pt x="104" y="24"/>
                  </a:lnTo>
                  <a:lnTo>
                    <a:pt x="88" y="14"/>
                  </a:lnTo>
                  <a:lnTo>
                    <a:pt x="72" y="6"/>
                  </a:lnTo>
                  <a:lnTo>
                    <a:pt x="72" y="6"/>
                  </a:lnTo>
                  <a:lnTo>
                    <a:pt x="56" y="4"/>
                  </a:lnTo>
                  <a:lnTo>
                    <a:pt x="48" y="4"/>
                  </a:lnTo>
                  <a:lnTo>
                    <a:pt x="40" y="2"/>
                  </a:lnTo>
                  <a:lnTo>
                    <a:pt x="40" y="2"/>
                  </a:lnTo>
                  <a:lnTo>
                    <a:pt x="38" y="0"/>
                  </a:lnTo>
                  <a:lnTo>
                    <a:pt x="34" y="0"/>
                  </a:lnTo>
                  <a:lnTo>
                    <a:pt x="26" y="4"/>
                  </a:lnTo>
                  <a:lnTo>
                    <a:pt x="18" y="8"/>
                  </a:lnTo>
                  <a:lnTo>
                    <a:pt x="18" y="8"/>
                  </a:lnTo>
                  <a:lnTo>
                    <a:pt x="4" y="34"/>
                  </a:lnTo>
                  <a:lnTo>
                    <a:pt x="4" y="34"/>
                  </a:lnTo>
                  <a:lnTo>
                    <a:pt x="2" y="40"/>
                  </a:lnTo>
                  <a:lnTo>
                    <a:pt x="0" y="50"/>
                  </a:lnTo>
                  <a:lnTo>
                    <a:pt x="0" y="60"/>
                  </a:lnTo>
                  <a:lnTo>
                    <a:pt x="2" y="68"/>
                  </a:lnTo>
                  <a:lnTo>
                    <a:pt x="2" y="68"/>
                  </a:lnTo>
                  <a:lnTo>
                    <a:pt x="4" y="76"/>
                  </a:lnTo>
                  <a:lnTo>
                    <a:pt x="12" y="84"/>
                  </a:lnTo>
                  <a:lnTo>
                    <a:pt x="20" y="92"/>
                  </a:lnTo>
                  <a:lnTo>
                    <a:pt x="20" y="92"/>
                  </a:lnTo>
                  <a:close/>
                </a:path>
              </a:pathLst>
            </a:custGeom>
            <a:solidFill>
              <a:srgbClr val="FFFDFD">
                <a:alpha val="100000"/>
              </a:srgbClr>
            </a:solidFill>
          </p:spPr>
        </p:sp>
        <p:sp>
          <p:nvSpPr>
            <p:cNvPr id="9" name="Freeform 9"/>
            <p:cNvSpPr/>
            <p:nvPr/>
          </p:nvSpPr>
          <p:spPr>
            <a:xfrm>
              <a:off x="4768691" y="4711446"/>
              <a:ext cx="581882" cy="581882"/>
            </a:xfrm>
            <a:custGeom>
              <a:avLst/>
              <a:gdLst/>
              <a:ahLst/>
              <a:cxnLst/>
              <a:rect l="l" t="t" r="r" b="b"/>
              <a:pathLst>
                <a:path w="632" h="632">
                  <a:moveTo>
                    <a:pt x="316" y="632"/>
                  </a:moveTo>
                  <a:lnTo>
                    <a:pt x="316" y="632"/>
                  </a:lnTo>
                  <a:lnTo>
                    <a:pt x="348" y="630"/>
                  </a:lnTo>
                  <a:lnTo>
                    <a:pt x="380" y="624"/>
                  </a:lnTo>
                  <a:lnTo>
                    <a:pt x="410" y="616"/>
                  </a:lnTo>
                  <a:lnTo>
                    <a:pt x="438" y="606"/>
                  </a:lnTo>
                  <a:lnTo>
                    <a:pt x="466" y="592"/>
                  </a:lnTo>
                  <a:lnTo>
                    <a:pt x="492" y="578"/>
                  </a:lnTo>
                  <a:lnTo>
                    <a:pt x="516" y="558"/>
                  </a:lnTo>
                  <a:lnTo>
                    <a:pt x="538" y="538"/>
                  </a:lnTo>
                  <a:lnTo>
                    <a:pt x="560" y="516"/>
                  </a:lnTo>
                  <a:lnTo>
                    <a:pt x="578" y="492"/>
                  </a:lnTo>
                  <a:lnTo>
                    <a:pt x="594" y="466"/>
                  </a:lnTo>
                  <a:lnTo>
                    <a:pt x="606" y="438"/>
                  </a:lnTo>
                  <a:lnTo>
                    <a:pt x="618" y="410"/>
                  </a:lnTo>
                  <a:lnTo>
                    <a:pt x="626" y="378"/>
                  </a:lnTo>
                  <a:lnTo>
                    <a:pt x="630" y="348"/>
                  </a:lnTo>
                  <a:lnTo>
                    <a:pt x="632" y="316"/>
                  </a:lnTo>
                  <a:lnTo>
                    <a:pt x="632" y="316"/>
                  </a:lnTo>
                  <a:lnTo>
                    <a:pt x="630" y="282"/>
                  </a:lnTo>
                  <a:lnTo>
                    <a:pt x="626" y="252"/>
                  </a:lnTo>
                  <a:lnTo>
                    <a:pt x="618" y="222"/>
                  </a:lnTo>
                  <a:lnTo>
                    <a:pt x="606" y="192"/>
                  </a:lnTo>
                  <a:lnTo>
                    <a:pt x="594" y="164"/>
                  </a:lnTo>
                  <a:lnTo>
                    <a:pt x="578" y="138"/>
                  </a:lnTo>
                  <a:lnTo>
                    <a:pt x="560" y="114"/>
                  </a:lnTo>
                  <a:lnTo>
                    <a:pt x="538" y="92"/>
                  </a:lnTo>
                  <a:lnTo>
                    <a:pt x="516" y="72"/>
                  </a:lnTo>
                  <a:lnTo>
                    <a:pt x="492" y="54"/>
                  </a:lnTo>
                  <a:lnTo>
                    <a:pt x="466" y="38"/>
                  </a:lnTo>
                  <a:lnTo>
                    <a:pt x="438" y="24"/>
                  </a:lnTo>
                  <a:lnTo>
                    <a:pt x="410" y="14"/>
                  </a:lnTo>
                  <a:lnTo>
                    <a:pt x="380" y="6"/>
                  </a:lnTo>
                  <a:lnTo>
                    <a:pt x="348" y="0"/>
                  </a:lnTo>
                  <a:lnTo>
                    <a:pt x="316" y="0"/>
                  </a:lnTo>
                  <a:lnTo>
                    <a:pt x="316" y="0"/>
                  </a:lnTo>
                  <a:lnTo>
                    <a:pt x="284" y="0"/>
                  </a:lnTo>
                  <a:lnTo>
                    <a:pt x="252" y="6"/>
                  </a:lnTo>
                  <a:lnTo>
                    <a:pt x="222" y="14"/>
                  </a:lnTo>
                  <a:lnTo>
                    <a:pt x="192" y="24"/>
                  </a:lnTo>
                  <a:lnTo>
                    <a:pt x="164" y="38"/>
                  </a:lnTo>
                  <a:lnTo>
                    <a:pt x="138" y="54"/>
                  </a:lnTo>
                  <a:lnTo>
                    <a:pt x="114" y="72"/>
                  </a:lnTo>
                  <a:lnTo>
                    <a:pt x="92" y="92"/>
                  </a:lnTo>
                  <a:lnTo>
                    <a:pt x="72" y="114"/>
                  </a:lnTo>
                  <a:lnTo>
                    <a:pt x="54" y="138"/>
                  </a:lnTo>
                  <a:lnTo>
                    <a:pt x="38" y="164"/>
                  </a:lnTo>
                  <a:lnTo>
                    <a:pt x="24" y="192"/>
                  </a:lnTo>
                  <a:lnTo>
                    <a:pt x="14" y="222"/>
                  </a:lnTo>
                  <a:lnTo>
                    <a:pt x="6" y="252"/>
                  </a:lnTo>
                  <a:lnTo>
                    <a:pt x="2" y="282"/>
                  </a:lnTo>
                  <a:lnTo>
                    <a:pt x="0" y="316"/>
                  </a:lnTo>
                  <a:lnTo>
                    <a:pt x="0" y="316"/>
                  </a:lnTo>
                  <a:lnTo>
                    <a:pt x="2" y="348"/>
                  </a:lnTo>
                  <a:lnTo>
                    <a:pt x="6" y="378"/>
                  </a:lnTo>
                  <a:lnTo>
                    <a:pt x="14" y="410"/>
                  </a:lnTo>
                  <a:lnTo>
                    <a:pt x="24" y="438"/>
                  </a:lnTo>
                  <a:lnTo>
                    <a:pt x="38" y="466"/>
                  </a:lnTo>
                  <a:lnTo>
                    <a:pt x="54" y="492"/>
                  </a:lnTo>
                  <a:lnTo>
                    <a:pt x="72" y="516"/>
                  </a:lnTo>
                  <a:lnTo>
                    <a:pt x="92" y="538"/>
                  </a:lnTo>
                  <a:lnTo>
                    <a:pt x="114" y="558"/>
                  </a:lnTo>
                  <a:lnTo>
                    <a:pt x="138" y="578"/>
                  </a:lnTo>
                  <a:lnTo>
                    <a:pt x="164" y="592"/>
                  </a:lnTo>
                  <a:lnTo>
                    <a:pt x="192" y="606"/>
                  </a:lnTo>
                  <a:lnTo>
                    <a:pt x="222" y="616"/>
                  </a:lnTo>
                  <a:lnTo>
                    <a:pt x="252" y="624"/>
                  </a:lnTo>
                  <a:lnTo>
                    <a:pt x="284" y="630"/>
                  </a:lnTo>
                  <a:lnTo>
                    <a:pt x="316" y="632"/>
                  </a:lnTo>
                  <a:lnTo>
                    <a:pt x="316" y="632"/>
                  </a:lnTo>
                  <a:close/>
                  <a:moveTo>
                    <a:pt x="64" y="358"/>
                  </a:moveTo>
                  <a:lnTo>
                    <a:pt x="64" y="358"/>
                  </a:lnTo>
                  <a:lnTo>
                    <a:pt x="80" y="354"/>
                  </a:lnTo>
                  <a:lnTo>
                    <a:pt x="112" y="340"/>
                  </a:lnTo>
                  <a:lnTo>
                    <a:pt x="112" y="340"/>
                  </a:lnTo>
                  <a:lnTo>
                    <a:pt x="122" y="334"/>
                  </a:lnTo>
                  <a:lnTo>
                    <a:pt x="124" y="330"/>
                  </a:lnTo>
                  <a:lnTo>
                    <a:pt x="124" y="324"/>
                  </a:lnTo>
                  <a:lnTo>
                    <a:pt x="122" y="320"/>
                  </a:lnTo>
                  <a:lnTo>
                    <a:pt x="114" y="308"/>
                  </a:lnTo>
                  <a:lnTo>
                    <a:pt x="112" y="302"/>
                  </a:lnTo>
                  <a:lnTo>
                    <a:pt x="110" y="294"/>
                  </a:lnTo>
                  <a:lnTo>
                    <a:pt x="110" y="294"/>
                  </a:lnTo>
                  <a:lnTo>
                    <a:pt x="112" y="286"/>
                  </a:lnTo>
                  <a:lnTo>
                    <a:pt x="116" y="282"/>
                  </a:lnTo>
                  <a:lnTo>
                    <a:pt x="122" y="278"/>
                  </a:lnTo>
                  <a:lnTo>
                    <a:pt x="128" y="274"/>
                  </a:lnTo>
                  <a:lnTo>
                    <a:pt x="142" y="268"/>
                  </a:lnTo>
                  <a:lnTo>
                    <a:pt x="148" y="266"/>
                  </a:lnTo>
                  <a:lnTo>
                    <a:pt x="152" y="262"/>
                  </a:lnTo>
                  <a:lnTo>
                    <a:pt x="152" y="262"/>
                  </a:lnTo>
                  <a:lnTo>
                    <a:pt x="156" y="258"/>
                  </a:lnTo>
                  <a:lnTo>
                    <a:pt x="156" y="252"/>
                  </a:lnTo>
                  <a:lnTo>
                    <a:pt x="154" y="250"/>
                  </a:lnTo>
                  <a:lnTo>
                    <a:pt x="152" y="246"/>
                  </a:lnTo>
                  <a:lnTo>
                    <a:pt x="144" y="240"/>
                  </a:lnTo>
                  <a:lnTo>
                    <a:pt x="136" y="234"/>
                  </a:lnTo>
                  <a:lnTo>
                    <a:pt x="136" y="234"/>
                  </a:lnTo>
                  <a:lnTo>
                    <a:pt x="132" y="232"/>
                  </a:lnTo>
                  <a:lnTo>
                    <a:pt x="128" y="232"/>
                  </a:lnTo>
                  <a:lnTo>
                    <a:pt x="120" y="234"/>
                  </a:lnTo>
                  <a:lnTo>
                    <a:pt x="112" y="238"/>
                  </a:lnTo>
                  <a:lnTo>
                    <a:pt x="106" y="246"/>
                  </a:lnTo>
                  <a:lnTo>
                    <a:pt x="106" y="246"/>
                  </a:lnTo>
                  <a:lnTo>
                    <a:pt x="100" y="258"/>
                  </a:lnTo>
                  <a:lnTo>
                    <a:pt x="96" y="262"/>
                  </a:lnTo>
                  <a:lnTo>
                    <a:pt x="88" y="262"/>
                  </a:lnTo>
                  <a:lnTo>
                    <a:pt x="88" y="262"/>
                  </a:lnTo>
                  <a:lnTo>
                    <a:pt x="82" y="260"/>
                  </a:lnTo>
                  <a:lnTo>
                    <a:pt x="76" y="258"/>
                  </a:lnTo>
                  <a:lnTo>
                    <a:pt x="72" y="252"/>
                  </a:lnTo>
                  <a:lnTo>
                    <a:pt x="68" y="246"/>
                  </a:lnTo>
                  <a:lnTo>
                    <a:pt x="68" y="246"/>
                  </a:lnTo>
                  <a:lnTo>
                    <a:pt x="66" y="242"/>
                  </a:lnTo>
                  <a:lnTo>
                    <a:pt x="66" y="238"/>
                  </a:lnTo>
                  <a:lnTo>
                    <a:pt x="68" y="236"/>
                  </a:lnTo>
                  <a:lnTo>
                    <a:pt x="72" y="232"/>
                  </a:lnTo>
                  <a:lnTo>
                    <a:pt x="96" y="216"/>
                  </a:lnTo>
                  <a:lnTo>
                    <a:pt x="96" y="216"/>
                  </a:lnTo>
                  <a:lnTo>
                    <a:pt x="108" y="208"/>
                  </a:lnTo>
                  <a:lnTo>
                    <a:pt x="110" y="204"/>
                  </a:lnTo>
                  <a:lnTo>
                    <a:pt x="110" y="202"/>
                  </a:lnTo>
                  <a:lnTo>
                    <a:pt x="106" y="198"/>
                  </a:lnTo>
                  <a:lnTo>
                    <a:pt x="104" y="194"/>
                  </a:lnTo>
                  <a:lnTo>
                    <a:pt x="104" y="194"/>
                  </a:lnTo>
                  <a:lnTo>
                    <a:pt x="102" y="192"/>
                  </a:lnTo>
                  <a:lnTo>
                    <a:pt x="98" y="190"/>
                  </a:lnTo>
                  <a:lnTo>
                    <a:pt x="90" y="188"/>
                  </a:lnTo>
                  <a:lnTo>
                    <a:pt x="82" y="186"/>
                  </a:lnTo>
                  <a:lnTo>
                    <a:pt x="82" y="186"/>
                  </a:lnTo>
                  <a:lnTo>
                    <a:pt x="82" y="186"/>
                  </a:lnTo>
                  <a:lnTo>
                    <a:pt x="82" y="186"/>
                  </a:lnTo>
                  <a:lnTo>
                    <a:pt x="78" y="184"/>
                  </a:lnTo>
                  <a:lnTo>
                    <a:pt x="76" y="182"/>
                  </a:lnTo>
                  <a:lnTo>
                    <a:pt x="76" y="176"/>
                  </a:lnTo>
                  <a:lnTo>
                    <a:pt x="78" y="170"/>
                  </a:lnTo>
                  <a:lnTo>
                    <a:pt x="84" y="164"/>
                  </a:lnTo>
                  <a:lnTo>
                    <a:pt x="84" y="164"/>
                  </a:lnTo>
                  <a:lnTo>
                    <a:pt x="90" y="162"/>
                  </a:lnTo>
                  <a:lnTo>
                    <a:pt x="94" y="162"/>
                  </a:lnTo>
                  <a:lnTo>
                    <a:pt x="100" y="162"/>
                  </a:lnTo>
                  <a:lnTo>
                    <a:pt x="106" y="164"/>
                  </a:lnTo>
                  <a:lnTo>
                    <a:pt x="106" y="164"/>
                  </a:lnTo>
                  <a:lnTo>
                    <a:pt x="110" y="166"/>
                  </a:lnTo>
                  <a:lnTo>
                    <a:pt x="114" y="168"/>
                  </a:lnTo>
                  <a:lnTo>
                    <a:pt x="120" y="168"/>
                  </a:lnTo>
                  <a:lnTo>
                    <a:pt x="132" y="164"/>
                  </a:lnTo>
                  <a:lnTo>
                    <a:pt x="132" y="164"/>
                  </a:lnTo>
                  <a:lnTo>
                    <a:pt x="144" y="162"/>
                  </a:lnTo>
                  <a:lnTo>
                    <a:pt x="150" y="162"/>
                  </a:lnTo>
                  <a:lnTo>
                    <a:pt x="154" y="166"/>
                  </a:lnTo>
                  <a:lnTo>
                    <a:pt x="158" y="172"/>
                  </a:lnTo>
                  <a:lnTo>
                    <a:pt x="158" y="172"/>
                  </a:lnTo>
                  <a:lnTo>
                    <a:pt x="172" y="196"/>
                  </a:lnTo>
                  <a:lnTo>
                    <a:pt x="172" y="196"/>
                  </a:lnTo>
                  <a:lnTo>
                    <a:pt x="180" y="206"/>
                  </a:lnTo>
                  <a:lnTo>
                    <a:pt x="180" y="206"/>
                  </a:lnTo>
                  <a:lnTo>
                    <a:pt x="184" y="210"/>
                  </a:lnTo>
                  <a:lnTo>
                    <a:pt x="188" y="210"/>
                  </a:lnTo>
                  <a:lnTo>
                    <a:pt x="198" y="210"/>
                  </a:lnTo>
                  <a:lnTo>
                    <a:pt x="210" y="204"/>
                  </a:lnTo>
                  <a:lnTo>
                    <a:pt x="220" y="198"/>
                  </a:lnTo>
                  <a:lnTo>
                    <a:pt x="220" y="198"/>
                  </a:lnTo>
                  <a:lnTo>
                    <a:pt x="222" y="198"/>
                  </a:lnTo>
                  <a:lnTo>
                    <a:pt x="222" y="198"/>
                  </a:lnTo>
                  <a:lnTo>
                    <a:pt x="226" y="194"/>
                  </a:lnTo>
                  <a:lnTo>
                    <a:pt x="228" y="190"/>
                  </a:lnTo>
                  <a:lnTo>
                    <a:pt x="232" y="182"/>
                  </a:lnTo>
                  <a:lnTo>
                    <a:pt x="232" y="162"/>
                  </a:lnTo>
                  <a:lnTo>
                    <a:pt x="232" y="162"/>
                  </a:lnTo>
                  <a:lnTo>
                    <a:pt x="230" y="154"/>
                  </a:lnTo>
                  <a:lnTo>
                    <a:pt x="226" y="150"/>
                  </a:lnTo>
                  <a:lnTo>
                    <a:pt x="218" y="146"/>
                  </a:lnTo>
                  <a:lnTo>
                    <a:pt x="218" y="146"/>
                  </a:lnTo>
                  <a:lnTo>
                    <a:pt x="214" y="140"/>
                  </a:lnTo>
                  <a:lnTo>
                    <a:pt x="212" y="132"/>
                  </a:lnTo>
                  <a:lnTo>
                    <a:pt x="208" y="124"/>
                  </a:lnTo>
                  <a:lnTo>
                    <a:pt x="204" y="116"/>
                  </a:lnTo>
                  <a:lnTo>
                    <a:pt x="204" y="116"/>
                  </a:lnTo>
                  <a:lnTo>
                    <a:pt x="198" y="110"/>
                  </a:lnTo>
                  <a:lnTo>
                    <a:pt x="192" y="108"/>
                  </a:lnTo>
                  <a:lnTo>
                    <a:pt x="184" y="108"/>
                  </a:lnTo>
                  <a:lnTo>
                    <a:pt x="178" y="110"/>
                  </a:lnTo>
                  <a:lnTo>
                    <a:pt x="178" y="110"/>
                  </a:lnTo>
                  <a:lnTo>
                    <a:pt x="170" y="114"/>
                  </a:lnTo>
                  <a:lnTo>
                    <a:pt x="164" y="118"/>
                  </a:lnTo>
                  <a:lnTo>
                    <a:pt x="158" y="122"/>
                  </a:lnTo>
                  <a:lnTo>
                    <a:pt x="154" y="124"/>
                  </a:lnTo>
                  <a:lnTo>
                    <a:pt x="154" y="124"/>
                  </a:lnTo>
                  <a:lnTo>
                    <a:pt x="152" y="120"/>
                  </a:lnTo>
                  <a:lnTo>
                    <a:pt x="150" y="116"/>
                  </a:lnTo>
                  <a:lnTo>
                    <a:pt x="150" y="110"/>
                  </a:lnTo>
                  <a:lnTo>
                    <a:pt x="146" y="104"/>
                  </a:lnTo>
                  <a:lnTo>
                    <a:pt x="146" y="104"/>
                  </a:lnTo>
                  <a:lnTo>
                    <a:pt x="140" y="104"/>
                  </a:lnTo>
                  <a:lnTo>
                    <a:pt x="134" y="102"/>
                  </a:lnTo>
                  <a:lnTo>
                    <a:pt x="116" y="100"/>
                  </a:lnTo>
                  <a:lnTo>
                    <a:pt x="116" y="100"/>
                  </a:lnTo>
                  <a:lnTo>
                    <a:pt x="136" y="82"/>
                  </a:lnTo>
                  <a:lnTo>
                    <a:pt x="158" y="66"/>
                  </a:lnTo>
                  <a:lnTo>
                    <a:pt x="182" y="54"/>
                  </a:lnTo>
                  <a:lnTo>
                    <a:pt x="206" y="42"/>
                  </a:lnTo>
                  <a:lnTo>
                    <a:pt x="232" y="34"/>
                  </a:lnTo>
                  <a:lnTo>
                    <a:pt x="258" y="26"/>
                  </a:lnTo>
                  <a:lnTo>
                    <a:pt x="286" y="22"/>
                  </a:lnTo>
                  <a:lnTo>
                    <a:pt x="314" y="22"/>
                  </a:lnTo>
                  <a:lnTo>
                    <a:pt x="314" y="22"/>
                  </a:lnTo>
                  <a:lnTo>
                    <a:pt x="344" y="22"/>
                  </a:lnTo>
                  <a:lnTo>
                    <a:pt x="374" y="28"/>
                  </a:lnTo>
                  <a:lnTo>
                    <a:pt x="402" y="34"/>
                  </a:lnTo>
                  <a:lnTo>
                    <a:pt x="428" y="44"/>
                  </a:lnTo>
                  <a:lnTo>
                    <a:pt x="454" y="56"/>
                  </a:lnTo>
                  <a:lnTo>
                    <a:pt x="478" y="72"/>
                  </a:lnTo>
                  <a:lnTo>
                    <a:pt x="500" y="88"/>
                  </a:lnTo>
                  <a:lnTo>
                    <a:pt x="522" y="106"/>
                  </a:lnTo>
                  <a:lnTo>
                    <a:pt x="522" y="106"/>
                  </a:lnTo>
                  <a:lnTo>
                    <a:pt x="538" y="126"/>
                  </a:lnTo>
                  <a:lnTo>
                    <a:pt x="554" y="146"/>
                  </a:lnTo>
                  <a:lnTo>
                    <a:pt x="554" y="146"/>
                  </a:lnTo>
                  <a:lnTo>
                    <a:pt x="502" y="164"/>
                  </a:lnTo>
                  <a:lnTo>
                    <a:pt x="480" y="172"/>
                  </a:lnTo>
                  <a:lnTo>
                    <a:pt x="468" y="178"/>
                  </a:lnTo>
                  <a:lnTo>
                    <a:pt x="468" y="178"/>
                  </a:lnTo>
                  <a:lnTo>
                    <a:pt x="462" y="182"/>
                  </a:lnTo>
                  <a:lnTo>
                    <a:pt x="454" y="186"/>
                  </a:lnTo>
                  <a:lnTo>
                    <a:pt x="444" y="186"/>
                  </a:lnTo>
                  <a:lnTo>
                    <a:pt x="436" y="184"/>
                  </a:lnTo>
                  <a:lnTo>
                    <a:pt x="436" y="184"/>
                  </a:lnTo>
                  <a:lnTo>
                    <a:pt x="424" y="178"/>
                  </a:lnTo>
                  <a:lnTo>
                    <a:pt x="418" y="176"/>
                  </a:lnTo>
                  <a:lnTo>
                    <a:pt x="412" y="176"/>
                  </a:lnTo>
                  <a:lnTo>
                    <a:pt x="412" y="176"/>
                  </a:lnTo>
                  <a:lnTo>
                    <a:pt x="402" y="178"/>
                  </a:lnTo>
                  <a:lnTo>
                    <a:pt x="398" y="180"/>
                  </a:lnTo>
                  <a:lnTo>
                    <a:pt x="392" y="184"/>
                  </a:lnTo>
                  <a:lnTo>
                    <a:pt x="392" y="184"/>
                  </a:lnTo>
                  <a:lnTo>
                    <a:pt x="384" y="192"/>
                  </a:lnTo>
                  <a:lnTo>
                    <a:pt x="374" y="198"/>
                  </a:lnTo>
                  <a:lnTo>
                    <a:pt x="374" y="198"/>
                  </a:lnTo>
                  <a:lnTo>
                    <a:pt x="368" y="200"/>
                  </a:lnTo>
                  <a:lnTo>
                    <a:pt x="362" y="200"/>
                  </a:lnTo>
                  <a:lnTo>
                    <a:pt x="362" y="200"/>
                  </a:lnTo>
                  <a:lnTo>
                    <a:pt x="358" y="198"/>
                  </a:lnTo>
                  <a:lnTo>
                    <a:pt x="358" y="198"/>
                  </a:lnTo>
                  <a:lnTo>
                    <a:pt x="354" y="198"/>
                  </a:lnTo>
                  <a:lnTo>
                    <a:pt x="350" y="200"/>
                  </a:lnTo>
                  <a:lnTo>
                    <a:pt x="350" y="200"/>
                  </a:lnTo>
                  <a:lnTo>
                    <a:pt x="344" y="202"/>
                  </a:lnTo>
                  <a:lnTo>
                    <a:pt x="344" y="202"/>
                  </a:lnTo>
                  <a:lnTo>
                    <a:pt x="340" y="208"/>
                  </a:lnTo>
                  <a:lnTo>
                    <a:pt x="340" y="212"/>
                  </a:lnTo>
                  <a:lnTo>
                    <a:pt x="342" y="222"/>
                  </a:lnTo>
                  <a:lnTo>
                    <a:pt x="346" y="228"/>
                  </a:lnTo>
                  <a:lnTo>
                    <a:pt x="350" y="230"/>
                  </a:lnTo>
                  <a:lnTo>
                    <a:pt x="352" y="232"/>
                  </a:lnTo>
                  <a:lnTo>
                    <a:pt x="352" y="232"/>
                  </a:lnTo>
                  <a:lnTo>
                    <a:pt x="358" y="228"/>
                  </a:lnTo>
                  <a:lnTo>
                    <a:pt x="364" y="224"/>
                  </a:lnTo>
                  <a:lnTo>
                    <a:pt x="368" y="218"/>
                  </a:lnTo>
                  <a:lnTo>
                    <a:pt x="374" y="216"/>
                  </a:lnTo>
                  <a:lnTo>
                    <a:pt x="374" y="216"/>
                  </a:lnTo>
                  <a:lnTo>
                    <a:pt x="378" y="218"/>
                  </a:lnTo>
                  <a:lnTo>
                    <a:pt x="382" y="220"/>
                  </a:lnTo>
                  <a:lnTo>
                    <a:pt x="390" y="228"/>
                  </a:lnTo>
                  <a:lnTo>
                    <a:pt x="390" y="228"/>
                  </a:lnTo>
                  <a:lnTo>
                    <a:pt x="388" y="232"/>
                  </a:lnTo>
                  <a:lnTo>
                    <a:pt x="386" y="240"/>
                  </a:lnTo>
                  <a:lnTo>
                    <a:pt x="382" y="248"/>
                  </a:lnTo>
                  <a:lnTo>
                    <a:pt x="376" y="250"/>
                  </a:lnTo>
                  <a:lnTo>
                    <a:pt x="376" y="250"/>
                  </a:lnTo>
                  <a:lnTo>
                    <a:pt x="362" y="254"/>
                  </a:lnTo>
                  <a:lnTo>
                    <a:pt x="348" y="258"/>
                  </a:lnTo>
                  <a:lnTo>
                    <a:pt x="348" y="258"/>
                  </a:lnTo>
                  <a:lnTo>
                    <a:pt x="332" y="254"/>
                  </a:lnTo>
                  <a:lnTo>
                    <a:pt x="324" y="254"/>
                  </a:lnTo>
                  <a:lnTo>
                    <a:pt x="320" y="254"/>
                  </a:lnTo>
                  <a:lnTo>
                    <a:pt x="318" y="256"/>
                  </a:lnTo>
                  <a:lnTo>
                    <a:pt x="318" y="256"/>
                  </a:lnTo>
                  <a:lnTo>
                    <a:pt x="314" y="258"/>
                  </a:lnTo>
                  <a:lnTo>
                    <a:pt x="310" y="262"/>
                  </a:lnTo>
                  <a:lnTo>
                    <a:pt x="308" y="266"/>
                  </a:lnTo>
                  <a:lnTo>
                    <a:pt x="310" y="272"/>
                  </a:lnTo>
                  <a:lnTo>
                    <a:pt x="310" y="272"/>
                  </a:lnTo>
                  <a:lnTo>
                    <a:pt x="312" y="282"/>
                  </a:lnTo>
                  <a:lnTo>
                    <a:pt x="310" y="288"/>
                  </a:lnTo>
                  <a:lnTo>
                    <a:pt x="308" y="294"/>
                  </a:lnTo>
                  <a:lnTo>
                    <a:pt x="306" y="296"/>
                  </a:lnTo>
                  <a:lnTo>
                    <a:pt x="306" y="296"/>
                  </a:lnTo>
                  <a:lnTo>
                    <a:pt x="292" y="300"/>
                  </a:lnTo>
                  <a:lnTo>
                    <a:pt x="290" y="302"/>
                  </a:lnTo>
                  <a:lnTo>
                    <a:pt x="290" y="304"/>
                  </a:lnTo>
                  <a:lnTo>
                    <a:pt x="294" y="304"/>
                  </a:lnTo>
                  <a:lnTo>
                    <a:pt x="302" y="306"/>
                  </a:lnTo>
                  <a:lnTo>
                    <a:pt x="302" y="306"/>
                  </a:lnTo>
                  <a:lnTo>
                    <a:pt x="320" y="304"/>
                  </a:lnTo>
                  <a:lnTo>
                    <a:pt x="332" y="302"/>
                  </a:lnTo>
                  <a:lnTo>
                    <a:pt x="340" y="298"/>
                  </a:lnTo>
                  <a:lnTo>
                    <a:pt x="346" y="296"/>
                  </a:lnTo>
                  <a:lnTo>
                    <a:pt x="346" y="296"/>
                  </a:lnTo>
                  <a:lnTo>
                    <a:pt x="358" y="292"/>
                  </a:lnTo>
                  <a:lnTo>
                    <a:pt x="364" y="290"/>
                  </a:lnTo>
                  <a:lnTo>
                    <a:pt x="370" y="290"/>
                  </a:lnTo>
                  <a:lnTo>
                    <a:pt x="370" y="290"/>
                  </a:lnTo>
                  <a:lnTo>
                    <a:pt x="376" y="292"/>
                  </a:lnTo>
                  <a:lnTo>
                    <a:pt x="382" y="290"/>
                  </a:lnTo>
                  <a:lnTo>
                    <a:pt x="388" y="290"/>
                  </a:lnTo>
                  <a:lnTo>
                    <a:pt x="394" y="290"/>
                  </a:lnTo>
                  <a:lnTo>
                    <a:pt x="394" y="290"/>
                  </a:lnTo>
                  <a:lnTo>
                    <a:pt x="396" y="290"/>
                  </a:lnTo>
                  <a:lnTo>
                    <a:pt x="400" y="288"/>
                  </a:lnTo>
                  <a:lnTo>
                    <a:pt x="406" y="284"/>
                  </a:lnTo>
                  <a:lnTo>
                    <a:pt x="414" y="280"/>
                  </a:lnTo>
                  <a:lnTo>
                    <a:pt x="416" y="280"/>
                  </a:lnTo>
                  <a:lnTo>
                    <a:pt x="420" y="282"/>
                  </a:lnTo>
                  <a:lnTo>
                    <a:pt x="420" y="282"/>
                  </a:lnTo>
                  <a:lnTo>
                    <a:pt x="422" y="288"/>
                  </a:lnTo>
                  <a:lnTo>
                    <a:pt x="424" y="294"/>
                  </a:lnTo>
                  <a:lnTo>
                    <a:pt x="422" y="304"/>
                  </a:lnTo>
                  <a:lnTo>
                    <a:pt x="422" y="304"/>
                  </a:lnTo>
                  <a:lnTo>
                    <a:pt x="420" y="308"/>
                  </a:lnTo>
                  <a:lnTo>
                    <a:pt x="416" y="312"/>
                  </a:lnTo>
                  <a:lnTo>
                    <a:pt x="412" y="314"/>
                  </a:lnTo>
                  <a:lnTo>
                    <a:pt x="412" y="318"/>
                  </a:lnTo>
                  <a:lnTo>
                    <a:pt x="412" y="318"/>
                  </a:lnTo>
                  <a:lnTo>
                    <a:pt x="418" y="330"/>
                  </a:lnTo>
                  <a:lnTo>
                    <a:pt x="428" y="340"/>
                  </a:lnTo>
                  <a:lnTo>
                    <a:pt x="428" y="340"/>
                  </a:lnTo>
                  <a:lnTo>
                    <a:pt x="440" y="348"/>
                  </a:lnTo>
                  <a:lnTo>
                    <a:pt x="444" y="350"/>
                  </a:lnTo>
                  <a:lnTo>
                    <a:pt x="448" y="348"/>
                  </a:lnTo>
                  <a:lnTo>
                    <a:pt x="448" y="348"/>
                  </a:lnTo>
                  <a:lnTo>
                    <a:pt x="450" y="342"/>
                  </a:lnTo>
                  <a:lnTo>
                    <a:pt x="452" y="338"/>
                  </a:lnTo>
                  <a:lnTo>
                    <a:pt x="456" y="330"/>
                  </a:lnTo>
                  <a:lnTo>
                    <a:pt x="456" y="330"/>
                  </a:lnTo>
                  <a:lnTo>
                    <a:pt x="460" y="328"/>
                  </a:lnTo>
                  <a:lnTo>
                    <a:pt x="470" y="330"/>
                  </a:lnTo>
                  <a:lnTo>
                    <a:pt x="480" y="332"/>
                  </a:lnTo>
                  <a:lnTo>
                    <a:pt x="482" y="334"/>
                  </a:lnTo>
                  <a:lnTo>
                    <a:pt x="484" y="336"/>
                  </a:lnTo>
                  <a:lnTo>
                    <a:pt x="484" y="336"/>
                  </a:lnTo>
                  <a:lnTo>
                    <a:pt x="486" y="340"/>
                  </a:lnTo>
                  <a:lnTo>
                    <a:pt x="492" y="346"/>
                  </a:lnTo>
                  <a:lnTo>
                    <a:pt x="500" y="354"/>
                  </a:lnTo>
                  <a:lnTo>
                    <a:pt x="500" y="354"/>
                  </a:lnTo>
                  <a:lnTo>
                    <a:pt x="512" y="360"/>
                  </a:lnTo>
                  <a:lnTo>
                    <a:pt x="512" y="360"/>
                  </a:lnTo>
                  <a:lnTo>
                    <a:pt x="514" y="362"/>
                  </a:lnTo>
                  <a:lnTo>
                    <a:pt x="520" y="372"/>
                  </a:lnTo>
                  <a:lnTo>
                    <a:pt x="520" y="372"/>
                  </a:lnTo>
                  <a:lnTo>
                    <a:pt x="524" y="378"/>
                  </a:lnTo>
                  <a:lnTo>
                    <a:pt x="530" y="380"/>
                  </a:lnTo>
                  <a:lnTo>
                    <a:pt x="534" y="380"/>
                  </a:lnTo>
                  <a:lnTo>
                    <a:pt x="540" y="380"/>
                  </a:lnTo>
                  <a:lnTo>
                    <a:pt x="540" y="380"/>
                  </a:lnTo>
                  <a:lnTo>
                    <a:pt x="544" y="376"/>
                  </a:lnTo>
                  <a:lnTo>
                    <a:pt x="548" y="372"/>
                  </a:lnTo>
                  <a:lnTo>
                    <a:pt x="554" y="368"/>
                  </a:lnTo>
                  <a:lnTo>
                    <a:pt x="560" y="366"/>
                  </a:lnTo>
                  <a:lnTo>
                    <a:pt x="560" y="366"/>
                  </a:lnTo>
                  <a:lnTo>
                    <a:pt x="570" y="366"/>
                  </a:lnTo>
                  <a:lnTo>
                    <a:pt x="574" y="368"/>
                  </a:lnTo>
                  <a:lnTo>
                    <a:pt x="580" y="372"/>
                  </a:lnTo>
                  <a:lnTo>
                    <a:pt x="580" y="372"/>
                  </a:lnTo>
                  <a:lnTo>
                    <a:pt x="598" y="388"/>
                  </a:lnTo>
                  <a:lnTo>
                    <a:pt x="598" y="388"/>
                  </a:lnTo>
                  <a:lnTo>
                    <a:pt x="592" y="406"/>
                  </a:lnTo>
                  <a:lnTo>
                    <a:pt x="586" y="424"/>
                  </a:lnTo>
                  <a:lnTo>
                    <a:pt x="578" y="442"/>
                  </a:lnTo>
                  <a:lnTo>
                    <a:pt x="568" y="460"/>
                  </a:lnTo>
                  <a:lnTo>
                    <a:pt x="558" y="476"/>
                  </a:lnTo>
                  <a:lnTo>
                    <a:pt x="546" y="492"/>
                  </a:lnTo>
                  <a:lnTo>
                    <a:pt x="534" y="508"/>
                  </a:lnTo>
                  <a:lnTo>
                    <a:pt x="522" y="522"/>
                  </a:lnTo>
                  <a:lnTo>
                    <a:pt x="522" y="522"/>
                  </a:lnTo>
                  <a:lnTo>
                    <a:pt x="500" y="540"/>
                  </a:lnTo>
                  <a:lnTo>
                    <a:pt x="478" y="556"/>
                  </a:lnTo>
                  <a:lnTo>
                    <a:pt x="454" y="572"/>
                  </a:lnTo>
                  <a:lnTo>
                    <a:pt x="428" y="584"/>
                  </a:lnTo>
                  <a:lnTo>
                    <a:pt x="402" y="594"/>
                  </a:lnTo>
                  <a:lnTo>
                    <a:pt x="374" y="602"/>
                  </a:lnTo>
                  <a:lnTo>
                    <a:pt x="344" y="606"/>
                  </a:lnTo>
                  <a:lnTo>
                    <a:pt x="314" y="608"/>
                  </a:lnTo>
                  <a:lnTo>
                    <a:pt x="314" y="608"/>
                  </a:lnTo>
                  <a:lnTo>
                    <a:pt x="278" y="604"/>
                  </a:lnTo>
                  <a:lnTo>
                    <a:pt x="244" y="598"/>
                  </a:lnTo>
                  <a:lnTo>
                    <a:pt x="212" y="588"/>
                  </a:lnTo>
                  <a:lnTo>
                    <a:pt x="182" y="574"/>
                  </a:lnTo>
                  <a:lnTo>
                    <a:pt x="182" y="574"/>
                  </a:lnTo>
                  <a:lnTo>
                    <a:pt x="184" y="564"/>
                  </a:lnTo>
                  <a:lnTo>
                    <a:pt x="188" y="552"/>
                  </a:lnTo>
                  <a:lnTo>
                    <a:pt x="190" y="536"/>
                  </a:lnTo>
                  <a:lnTo>
                    <a:pt x="190" y="536"/>
                  </a:lnTo>
                  <a:lnTo>
                    <a:pt x="192" y="500"/>
                  </a:lnTo>
                  <a:lnTo>
                    <a:pt x="194" y="476"/>
                  </a:lnTo>
                  <a:lnTo>
                    <a:pt x="194" y="462"/>
                  </a:lnTo>
                  <a:lnTo>
                    <a:pt x="194" y="462"/>
                  </a:lnTo>
                  <a:lnTo>
                    <a:pt x="182" y="448"/>
                  </a:lnTo>
                  <a:lnTo>
                    <a:pt x="172" y="440"/>
                  </a:lnTo>
                  <a:lnTo>
                    <a:pt x="162" y="434"/>
                  </a:lnTo>
                  <a:lnTo>
                    <a:pt x="162" y="434"/>
                  </a:lnTo>
                  <a:lnTo>
                    <a:pt x="154" y="432"/>
                  </a:lnTo>
                  <a:lnTo>
                    <a:pt x="144" y="432"/>
                  </a:lnTo>
                  <a:lnTo>
                    <a:pt x="136" y="434"/>
                  </a:lnTo>
                  <a:lnTo>
                    <a:pt x="130" y="432"/>
                  </a:lnTo>
                  <a:lnTo>
                    <a:pt x="130" y="432"/>
                  </a:lnTo>
                  <a:lnTo>
                    <a:pt x="122" y="428"/>
                  </a:lnTo>
                  <a:lnTo>
                    <a:pt x="118" y="420"/>
                  </a:lnTo>
                  <a:lnTo>
                    <a:pt x="112" y="414"/>
                  </a:lnTo>
                  <a:lnTo>
                    <a:pt x="108" y="408"/>
                  </a:lnTo>
                  <a:lnTo>
                    <a:pt x="108" y="408"/>
                  </a:lnTo>
                  <a:lnTo>
                    <a:pt x="102" y="404"/>
                  </a:lnTo>
                  <a:lnTo>
                    <a:pt x="94" y="402"/>
                  </a:lnTo>
                  <a:lnTo>
                    <a:pt x="78" y="400"/>
                  </a:lnTo>
                  <a:lnTo>
                    <a:pt x="78" y="400"/>
                  </a:lnTo>
                  <a:lnTo>
                    <a:pt x="72" y="396"/>
                  </a:lnTo>
                  <a:lnTo>
                    <a:pt x="66" y="390"/>
                  </a:lnTo>
                  <a:lnTo>
                    <a:pt x="58" y="378"/>
                  </a:lnTo>
                  <a:lnTo>
                    <a:pt x="58" y="378"/>
                  </a:lnTo>
                  <a:lnTo>
                    <a:pt x="56" y="372"/>
                  </a:lnTo>
                  <a:lnTo>
                    <a:pt x="58" y="366"/>
                  </a:lnTo>
                  <a:lnTo>
                    <a:pt x="60" y="360"/>
                  </a:lnTo>
                  <a:lnTo>
                    <a:pt x="64" y="358"/>
                  </a:lnTo>
                  <a:lnTo>
                    <a:pt x="64" y="358"/>
                  </a:lnTo>
                  <a:close/>
                  <a:moveTo>
                    <a:pt x="78" y="488"/>
                  </a:moveTo>
                  <a:lnTo>
                    <a:pt x="78" y="488"/>
                  </a:lnTo>
                  <a:lnTo>
                    <a:pt x="66" y="470"/>
                  </a:lnTo>
                  <a:lnTo>
                    <a:pt x="56" y="452"/>
                  </a:lnTo>
                  <a:lnTo>
                    <a:pt x="48" y="434"/>
                  </a:lnTo>
                  <a:lnTo>
                    <a:pt x="40" y="414"/>
                  </a:lnTo>
                  <a:lnTo>
                    <a:pt x="40" y="414"/>
                  </a:lnTo>
                  <a:lnTo>
                    <a:pt x="62" y="418"/>
                  </a:lnTo>
                  <a:lnTo>
                    <a:pt x="62" y="418"/>
                  </a:lnTo>
                  <a:lnTo>
                    <a:pt x="70" y="422"/>
                  </a:lnTo>
                  <a:lnTo>
                    <a:pt x="76" y="430"/>
                  </a:lnTo>
                  <a:lnTo>
                    <a:pt x="82" y="436"/>
                  </a:lnTo>
                  <a:lnTo>
                    <a:pt x="88" y="440"/>
                  </a:lnTo>
                  <a:lnTo>
                    <a:pt x="88" y="440"/>
                  </a:lnTo>
                  <a:lnTo>
                    <a:pt x="88" y="442"/>
                  </a:lnTo>
                  <a:lnTo>
                    <a:pt x="88" y="448"/>
                  </a:lnTo>
                  <a:lnTo>
                    <a:pt x="86" y="462"/>
                  </a:lnTo>
                  <a:lnTo>
                    <a:pt x="82" y="478"/>
                  </a:lnTo>
                  <a:lnTo>
                    <a:pt x="78" y="488"/>
                  </a:lnTo>
                  <a:lnTo>
                    <a:pt x="78" y="488"/>
                  </a:lnTo>
                  <a:close/>
                </a:path>
              </a:pathLst>
            </a:custGeom>
            <a:solidFill>
              <a:srgbClr val="FFFDFD">
                <a:alpha val="100000"/>
              </a:srgbClr>
            </a:solidFill>
          </p:spPr>
        </p:sp>
      </p:grpSp>
      <p:sp>
        <p:nvSpPr>
          <p:cNvPr id="10" name="Freeform 10"/>
          <p:cNvSpPr/>
          <p:nvPr/>
        </p:nvSpPr>
        <p:spPr>
          <a:xfrm>
            <a:off x="6919008" y="4724686"/>
            <a:ext cx="435578" cy="526542"/>
          </a:xfrm>
          <a:custGeom>
            <a:avLst/>
            <a:gdLst/>
            <a:ahLst/>
            <a:cxnLst/>
            <a:rect l="l" t="t" r="r" b="b"/>
            <a:pathLst>
              <a:path w="498" h="602">
                <a:moveTo>
                  <a:pt x="192" y="516"/>
                </a:moveTo>
                <a:lnTo>
                  <a:pt x="186" y="490"/>
                </a:lnTo>
                <a:lnTo>
                  <a:pt x="144" y="500"/>
                </a:lnTo>
                <a:lnTo>
                  <a:pt x="412" y="138"/>
                </a:lnTo>
                <a:lnTo>
                  <a:pt x="412" y="138"/>
                </a:lnTo>
                <a:lnTo>
                  <a:pt x="422" y="150"/>
                </a:lnTo>
                <a:lnTo>
                  <a:pt x="428" y="160"/>
                </a:lnTo>
                <a:lnTo>
                  <a:pt x="440" y="180"/>
                </a:lnTo>
                <a:lnTo>
                  <a:pt x="192" y="516"/>
                </a:lnTo>
                <a:lnTo>
                  <a:pt x="192" y="516"/>
                </a:lnTo>
                <a:close/>
                <a:moveTo>
                  <a:pt x="102" y="550"/>
                </a:moveTo>
                <a:lnTo>
                  <a:pt x="102" y="550"/>
                </a:lnTo>
                <a:lnTo>
                  <a:pt x="80" y="560"/>
                </a:lnTo>
                <a:lnTo>
                  <a:pt x="62" y="568"/>
                </a:lnTo>
                <a:lnTo>
                  <a:pt x="52" y="570"/>
                </a:lnTo>
                <a:lnTo>
                  <a:pt x="42" y="572"/>
                </a:lnTo>
                <a:lnTo>
                  <a:pt x="42" y="572"/>
                </a:lnTo>
                <a:lnTo>
                  <a:pt x="38" y="570"/>
                </a:lnTo>
                <a:lnTo>
                  <a:pt x="36" y="568"/>
                </a:lnTo>
                <a:lnTo>
                  <a:pt x="32" y="560"/>
                </a:lnTo>
                <a:lnTo>
                  <a:pt x="32" y="550"/>
                </a:lnTo>
                <a:lnTo>
                  <a:pt x="30" y="536"/>
                </a:lnTo>
                <a:lnTo>
                  <a:pt x="32" y="512"/>
                </a:lnTo>
                <a:lnTo>
                  <a:pt x="32" y="502"/>
                </a:lnTo>
                <a:lnTo>
                  <a:pt x="34" y="502"/>
                </a:lnTo>
                <a:lnTo>
                  <a:pt x="34" y="502"/>
                </a:lnTo>
                <a:lnTo>
                  <a:pt x="34" y="500"/>
                </a:lnTo>
                <a:lnTo>
                  <a:pt x="34" y="500"/>
                </a:lnTo>
                <a:lnTo>
                  <a:pt x="40" y="500"/>
                </a:lnTo>
                <a:lnTo>
                  <a:pt x="48" y="500"/>
                </a:lnTo>
                <a:lnTo>
                  <a:pt x="56" y="504"/>
                </a:lnTo>
                <a:lnTo>
                  <a:pt x="56" y="504"/>
                </a:lnTo>
                <a:lnTo>
                  <a:pt x="66" y="508"/>
                </a:lnTo>
                <a:lnTo>
                  <a:pt x="76" y="516"/>
                </a:lnTo>
                <a:lnTo>
                  <a:pt x="76" y="516"/>
                </a:lnTo>
                <a:lnTo>
                  <a:pt x="90" y="530"/>
                </a:lnTo>
                <a:lnTo>
                  <a:pt x="100" y="540"/>
                </a:lnTo>
                <a:lnTo>
                  <a:pt x="100" y="540"/>
                </a:lnTo>
                <a:lnTo>
                  <a:pt x="102" y="546"/>
                </a:lnTo>
                <a:lnTo>
                  <a:pt x="102" y="550"/>
                </a:lnTo>
                <a:lnTo>
                  <a:pt x="102" y="550"/>
                </a:lnTo>
                <a:close/>
                <a:moveTo>
                  <a:pt x="288" y="72"/>
                </a:moveTo>
                <a:lnTo>
                  <a:pt x="288" y="72"/>
                </a:lnTo>
                <a:lnTo>
                  <a:pt x="308" y="76"/>
                </a:lnTo>
                <a:lnTo>
                  <a:pt x="334" y="84"/>
                </a:lnTo>
                <a:lnTo>
                  <a:pt x="334" y="86"/>
                </a:lnTo>
                <a:lnTo>
                  <a:pt x="70" y="444"/>
                </a:lnTo>
                <a:lnTo>
                  <a:pt x="70" y="396"/>
                </a:lnTo>
                <a:lnTo>
                  <a:pt x="46" y="398"/>
                </a:lnTo>
                <a:lnTo>
                  <a:pt x="288" y="72"/>
                </a:lnTo>
                <a:lnTo>
                  <a:pt x="288" y="72"/>
                </a:lnTo>
                <a:close/>
                <a:moveTo>
                  <a:pt x="130" y="480"/>
                </a:moveTo>
                <a:lnTo>
                  <a:pt x="130" y="480"/>
                </a:lnTo>
                <a:lnTo>
                  <a:pt x="130" y="444"/>
                </a:lnTo>
                <a:lnTo>
                  <a:pt x="130" y="444"/>
                </a:lnTo>
                <a:lnTo>
                  <a:pt x="130" y="442"/>
                </a:lnTo>
                <a:lnTo>
                  <a:pt x="126" y="442"/>
                </a:lnTo>
                <a:lnTo>
                  <a:pt x="118" y="442"/>
                </a:lnTo>
                <a:lnTo>
                  <a:pt x="92" y="452"/>
                </a:lnTo>
                <a:lnTo>
                  <a:pt x="356" y="96"/>
                </a:lnTo>
                <a:lnTo>
                  <a:pt x="356" y="96"/>
                </a:lnTo>
                <a:lnTo>
                  <a:pt x="378" y="108"/>
                </a:lnTo>
                <a:lnTo>
                  <a:pt x="378" y="108"/>
                </a:lnTo>
                <a:lnTo>
                  <a:pt x="396" y="122"/>
                </a:lnTo>
                <a:lnTo>
                  <a:pt x="130" y="480"/>
                </a:lnTo>
                <a:lnTo>
                  <a:pt x="130" y="480"/>
                </a:lnTo>
                <a:close/>
                <a:moveTo>
                  <a:pt x="432" y="38"/>
                </a:moveTo>
                <a:lnTo>
                  <a:pt x="432" y="38"/>
                </a:lnTo>
                <a:lnTo>
                  <a:pt x="410" y="24"/>
                </a:lnTo>
                <a:lnTo>
                  <a:pt x="388" y="14"/>
                </a:lnTo>
                <a:lnTo>
                  <a:pt x="368" y="6"/>
                </a:lnTo>
                <a:lnTo>
                  <a:pt x="350" y="2"/>
                </a:lnTo>
                <a:lnTo>
                  <a:pt x="334" y="0"/>
                </a:lnTo>
                <a:lnTo>
                  <a:pt x="322" y="0"/>
                </a:lnTo>
                <a:lnTo>
                  <a:pt x="314" y="0"/>
                </a:lnTo>
                <a:lnTo>
                  <a:pt x="308" y="4"/>
                </a:lnTo>
                <a:lnTo>
                  <a:pt x="290" y="28"/>
                </a:lnTo>
                <a:lnTo>
                  <a:pt x="260" y="70"/>
                </a:lnTo>
                <a:lnTo>
                  <a:pt x="16" y="398"/>
                </a:lnTo>
                <a:lnTo>
                  <a:pt x="8" y="408"/>
                </a:lnTo>
                <a:lnTo>
                  <a:pt x="8" y="408"/>
                </a:lnTo>
                <a:lnTo>
                  <a:pt x="2" y="450"/>
                </a:lnTo>
                <a:lnTo>
                  <a:pt x="0" y="492"/>
                </a:lnTo>
                <a:lnTo>
                  <a:pt x="0" y="516"/>
                </a:lnTo>
                <a:lnTo>
                  <a:pt x="0" y="538"/>
                </a:lnTo>
                <a:lnTo>
                  <a:pt x="0" y="538"/>
                </a:lnTo>
                <a:lnTo>
                  <a:pt x="2" y="560"/>
                </a:lnTo>
                <a:lnTo>
                  <a:pt x="6" y="578"/>
                </a:lnTo>
                <a:lnTo>
                  <a:pt x="10" y="594"/>
                </a:lnTo>
                <a:lnTo>
                  <a:pt x="12" y="598"/>
                </a:lnTo>
                <a:lnTo>
                  <a:pt x="14" y="602"/>
                </a:lnTo>
                <a:lnTo>
                  <a:pt x="14" y="602"/>
                </a:lnTo>
                <a:lnTo>
                  <a:pt x="18" y="602"/>
                </a:lnTo>
                <a:lnTo>
                  <a:pt x="24" y="602"/>
                </a:lnTo>
                <a:lnTo>
                  <a:pt x="40" y="600"/>
                </a:lnTo>
                <a:lnTo>
                  <a:pt x="62" y="596"/>
                </a:lnTo>
                <a:lnTo>
                  <a:pt x="196" y="548"/>
                </a:lnTo>
                <a:lnTo>
                  <a:pt x="448" y="210"/>
                </a:lnTo>
                <a:lnTo>
                  <a:pt x="452" y="204"/>
                </a:lnTo>
                <a:lnTo>
                  <a:pt x="478" y="168"/>
                </a:lnTo>
                <a:lnTo>
                  <a:pt x="496" y="144"/>
                </a:lnTo>
                <a:lnTo>
                  <a:pt x="496" y="144"/>
                </a:lnTo>
                <a:lnTo>
                  <a:pt x="498" y="138"/>
                </a:lnTo>
                <a:lnTo>
                  <a:pt x="498" y="128"/>
                </a:lnTo>
                <a:lnTo>
                  <a:pt x="494" y="114"/>
                </a:lnTo>
                <a:lnTo>
                  <a:pt x="488" y="100"/>
                </a:lnTo>
                <a:lnTo>
                  <a:pt x="478" y="84"/>
                </a:lnTo>
                <a:lnTo>
                  <a:pt x="466" y="68"/>
                </a:lnTo>
                <a:lnTo>
                  <a:pt x="450" y="52"/>
                </a:lnTo>
                <a:lnTo>
                  <a:pt x="432" y="38"/>
                </a:lnTo>
                <a:lnTo>
                  <a:pt x="432" y="38"/>
                </a:lnTo>
                <a:close/>
              </a:path>
            </a:pathLst>
          </a:custGeom>
          <a:solidFill>
            <a:srgbClr val="FFFDFD">
              <a:alpha val="100000"/>
            </a:srgbClr>
          </a:solidFill>
        </p:spPr>
      </p:sp>
      <p:sp>
        <p:nvSpPr>
          <p:cNvPr id="11" name="Freeform 11"/>
          <p:cNvSpPr/>
          <p:nvPr/>
        </p:nvSpPr>
        <p:spPr>
          <a:xfrm>
            <a:off x="6086475" y="4388453"/>
            <a:ext cx="87916" cy="87916"/>
          </a:xfrm>
          <a:custGeom>
            <a:avLst/>
            <a:gdLst/>
            <a:ahLst/>
            <a:cxnLst/>
            <a:rect l="l" t="t" r="r" b="b"/>
            <a:pathLst>
              <a:path w="96" h="96">
                <a:moveTo>
                  <a:pt x="62" y="2"/>
                </a:moveTo>
                <a:lnTo>
                  <a:pt x="62" y="2"/>
                </a:lnTo>
                <a:lnTo>
                  <a:pt x="52" y="0"/>
                </a:lnTo>
                <a:lnTo>
                  <a:pt x="44" y="0"/>
                </a:lnTo>
                <a:lnTo>
                  <a:pt x="34" y="2"/>
                </a:lnTo>
                <a:lnTo>
                  <a:pt x="26" y="6"/>
                </a:lnTo>
                <a:lnTo>
                  <a:pt x="18" y="10"/>
                </a:lnTo>
                <a:lnTo>
                  <a:pt x="12" y="16"/>
                </a:lnTo>
                <a:lnTo>
                  <a:pt x="6" y="24"/>
                </a:lnTo>
                <a:lnTo>
                  <a:pt x="2" y="34"/>
                </a:lnTo>
                <a:lnTo>
                  <a:pt x="2" y="34"/>
                </a:lnTo>
                <a:lnTo>
                  <a:pt x="0" y="42"/>
                </a:lnTo>
                <a:lnTo>
                  <a:pt x="0" y="52"/>
                </a:lnTo>
                <a:lnTo>
                  <a:pt x="2" y="62"/>
                </a:lnTo>
                <a:lnTo>
                  <a:pt x="6" y="70"/>
                </a:lnTo>
                <a:lnTo>
                  <a:pt x="10" y="78"/>
                </a:lnTo>
                <a:lnTo>
                  <a:pt x="18" y="84"/>
                </a:lnTo>
                <a:lnTo>
                  <a:pt x="24" y="90"/>
                </a:lnTo>
                <a:lnTo>
                  <a:pt x="34" y="94"/>
                </a:lnTo>
                <a:lnTo>
                  <a:pt x="34" y="94"/>
                </a:lnTo>
                <a:lnTo>
                  <a:pt x="44" y="96"/>
                </a:lnTo>
                <a:lnTo>
                  <a:pt x="52" y="96"/>
                </a:lnTo>
                <a:lnTo>
                  <a:pt x="62" y="94"/>
                </a:lnTo>
                <a:lnTo>
                  <a:pt x="70" y="90"/>
                </a:lnTo>
                <a:lnTo>
                  <a:pt x="78" y="84"/>
                </a:lnTo>
                <a:lnTo>
                  <a:pt x="84" y="78"/>
                </a:lnTo>
                <a:lnTo>
                  <a:pt x="90" y="70"/>
                </a:lnTo>
                <a:lnTo>
                  <a:pt x="94" y="62"/>
                </a:lnTo>
                <a:lnTo>
                  <a:pt x="94" y="62"/>
                </a:lnTo>
                <a:lnTo>
                  <a:pt x="96" y="52"/>
                </a:lnTo>
                <a:lnTo>
                  <a:pt x="96" y="42"/>
                </a:lnTo>
                <a:lnTo>
                  <a:pt x="94" y="34"/>
                </a:lnTo>
                <a:lnTo>
                  <a:pt x="90" y="26"/>
                </a:lnTo>
                <a:lnTo>
                  <a:pt x="86" y="18"/>
                </a:lnTo>
                <a:lnTo>
                  <a:pt x="78" y="12"/>
                </a:lnTo>
                <a:lnTo>
                  <a:pt x="72" y="6"/>
                </a:lnTo>
                <a:lnTo>
                  <a:pt x="62" y="2"/>
                </a:lnTo>
                <a:lnTo>
                  <a:pt x="62" y="2"/>
                </a:lnTo>
                <a:close/>
              </a:path>
            </a:pathLst>
          </a:custGeom>
          <a:noFill/>
        </p:spPr>
      </p:sp>
      <p:sp>
        <p:nvSpPr>
          <p:cNvPr id="12" name="Freeform 12"/>
          <p:cNvSpPr/>
          <p:nvPr/>
        </p:nvSpPr>
        <p:spPr>
          <a:xfrm>
            <a:off x="5783437" y="2866346"/>
            <a:ext cx="622649" cy="637223"/>
          </a:xfrm>
          <a:custGeom>
            <a:avLst/>
            <a:gdLst/>
            <a:ahLst/>
            <a:cxnLst/>
            <a:rect l="l" t="t"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rgbClr val="FFFDFD">
              <a:alpha val="100000"/>
            </a:srgbClr>
          </a:solidFill>
        </p:spPr>
      </p:sp>
      <p:sp>
        <p:nvSpPr>
          <p:cNvPr id="13" name="Freeform 13"/>
          <p:cNvSpPr/>
          <p:nvPr/>
        </p:nvSpPr>
        <p:spPr>
          <a:xfrm>
            <a:off x="5833776" y="4203763"/>
            <a:ext cx="521970" cy="520922"/>
          </a:xfrm>
          <a:custGeom>
            <a:avLst/>
            <a:gdLst/>
            <a:ahLst/>
            <a:cxnLst/>
            <a:rect l="l" t="t"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rgbClr val="FFFDFD">
              <a:alpha val="100000"/>
            </a:srgbClr>
          </a:solidFill>
        </p:spPr>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TCP协议</a:t>
              </a:r>
            </a:p>
          </p:txBody>
        </p:sp>
      </p:grpSp>
      <p:sp>
        <p:nvSpPr>
          <p:cNvPr id="36" name="TextBox 36"/>
          <p:cNvSpPr txBox="1"/>
          <p:nvPr/>
        </p:nvSpPr>
        <p:spPr>
          <a:xfrm>
            <a:off x="1294218" y="1702234"/>
            <a:ext cx="3394996" cy="490334"/>
          </a:xfrm>
          <a:prstGeom prst="rect">
            <a:avLst/>
          </a:prstGeom>
        </p:spPr>
        <p:txBody>
          <a:bodyPr vert="horz" wrap="square" lIns="66008" tIns="33052" rIns="66008" bIns="33052" rtlCol="0" anchor="t" anchorCtr="0">
            <a:normAutofit/>
          </a:bodyPr>
          <a:lstStyle/>
          <a:p>
            <a:pPr algn="r">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数据包的处理</a:t>
            </a:r>
          </a:p>
        </p:txBody>
      </p:sp>
      <p:sp>
        <p:nvSpPr>
          <p:cNvPr id="37" name="TextBox 37"/>
          <p:cNvSpPr txBox="1"/>
          <p:nvPr/>
        </p:nvSpPr>
        <p:spPr>
          <a:xfrm>
            <a:off x="404897" y="3986035"/>
            <a:ext cx="3394996" cy="490334"/>
          </a:xfrm>
          <a:prstGeom prst="rect">
            <a:avLst/>
          </a:prstGeom>
        </p:spPr>
        <p:txBody>
          <a:bodyPr vert="horz" wrap="square" lIns="66008" tIns="33052" rIns="66008" bIns="33052" rtlCol="0" anchor="t" anchorCtr="0">
            <a:normAutofit/>
          </a:bodyPr>
          <a:lstStyle/>
          <a:p>
            <a:pPr algn="r">
              <a:lnSpc>
                <a:spcPct val="150000"/>
              </a:lnSpc>
            </a:pPr>
            <a:r>
              <a:rPr lang="en-US" sz="1725" b="1">
                <a:solidFill>
                  <a:schemeClr val="accent3">
                    <a:alpha val="100000"/>
                  </a:schemeClr>
                </a:solidFill>
                <a:latin typeface="微软雅黑" panose="020B0503020204020204" charset="-122"/>
                <a:ea typeface="微软雅黑" panose="020B0503020204020204" charset="-122"/>
                <a:cs typeface="微软雅黑" panose="020B0503020204020204" charset="-122"/>
              </a:rPr>
              <a:t>保障效率</a:t>
            </a:r>
          </a:p>
        </p:txBody>
      </p:sp>
      <p:sp>
        <p:nvSpPr>
          <p:cNvPr id="38" name="TextBox 38"/>
          <p:cNvSpPr txBox="1"/>
          <p:nvPr/>
        </p:nvSpPr>
        <p:spPr>
          <a:xfrm>
            <a:off x="7434063" y="1702234"/>
            <a:ext cx="3394996" cy="490334"/>
          </a:xfrm>
          <a:prstGeom prst="rect">
            <a:avLst/>
          </a:prstGeom>
        </p:spPr>
        <p:txBody>
          <a:bodyPr vert="horz" wrap="square" lIns="66008" tIns="33052" rIns="66008" bIns="33052" rtlCol="0" anchor="t" anchorCtr="0">
            <a:normAutofit/>
          </a:bodyPr>
          <a:lstStyle/>
          <a:p>
            <a:pPr algn="l">
              <a:lnSpc>
                <a:spcPct val="150000"/>
              </a:lnSpc>
            </a:pPr>
            <a:r>
              <a:rPr lang="en-US" sz="1725" b="1">
                <a:solidFill>
                  <a:schemeClr val="accent2">
                    <a:alpha val="100000"/>
                  </a:schemeClr>
                </a:solidFill>
                <a:latin typeface="微软雅黑" panose="020B0503020204020204" charset="-122"/>
                <a:ea typeface="微软雅黑" panose="020B0503020204020204" charset="-122"/>
                <a:cs typeface="微软雅黑" panose="020B0503020204020204" charset="-122"/>
              </a:rPr>
              <a:t>确保数据不遗失</a:t>
            </a:r>
          </a:p>
        </p:txBody>
      </p:sp>
      <p:sp>
        <p:nvSpPr>
          <p:cNvPr id="39" name="TextBox 39"/>
          <p:cNvSpPr txBox="1"/>
          <p:nvPr/>
        </p:nvSpPr>
        <p:spPr>
          <a:xfrm>
            <a:off x="8457043" y="3986035"/>
            <a:ext cx="3394996" cy="490334"/>
          </a:xfrm>
          <a:prstGeom prst="rect">
            <a:avLst/>
          </a:prstGeom>
        </p:spPr>
        <p:txBody>
          <a:bodyPr vert="horz" wrap="square" lIns="66008" tIns="33052" rIns="66008" bIns="33052" rtlCol="0" anchor="t" anchorCtr="0">
            <a:normAutofit/>
          </a:bodyPr>
          <a:lstStyle/>
          <a:p>
            <a:pPr algn="l">
              <a:lnSpc>
                <a:spcPct val="150000"/>
              </a:lnSpc>
            </a:pPr>
            <a:r>
              <a:rPr lang="en-US" sz="1725" b="1">
                <a:solidFill>
                  <a:schemeClr val="accent4">
                    <a:alpha val="100000"/>
                  </a:schemeClr>
                </a:solidFill>
                <a:latin typeface="微软雅黑" panose="020B0503020204020204" charset="-122"/>
                <a:ea typeface="微软雅黑" panose="020B0503020204020204" charset="-122"/>
                <a:cs typeface="微软雅黑" panose="020B0503020204020204" charset="-122"/>
              </a:rPr>
              <a:t>数据包的长度</a:t>
            </a:r>
          </a:p>
        </p:txBody>
      </p:sp>
      <p:sp>
        <p:nvSpPr>
          <p:cNvPr id="40" name="TextBox 40"/>
          <p:cNvSpPr txBox="1"/>
          <p:nvPr/>
        </p:nvSpPr>
        <p:spPr>
          <a:xfrm>
            <a:off x="1688465" y="2192568"/>
            <a:ext cx="3000749" cy="1424180"/>
          </a:xfrm>
          <a:prstGeom prst="rect">
            <a:avLst/>
          </a:prstGeom>
        </p:spPr>
        <p:txBody>
          <a:bodyPr vert="horz" wrap="square" lIns="66008" tIns="33052" rIns="66008" bIns="33052" rtlCol="0" anchor="t" anchorCtr="0">
            <a:normAutofit/>
          </a:bodyPr>
          <a:lstStyle/>
          <a:p>
            <a:pPr algn="r">
              <a:lnSpc>
                <a:spcPct val="150000"/>
              </a:lnSpc>
            </a:pPr>
            <a:r>
              <a:rPr lang="en-US" sz="1575">
                <a:solidFill>
                  <a:schemeClr val="dk1">
                    <a:alpha val="100000"/>
                  </a:schemeClr>
                </a:solidFill>
                <a:latin typeface="微软雅黑" panose="020B0503020204020204" charset="-122"/>
                <a:ea typeface="微软雅黑" panose="020B0503020204020204" charset="-122"/>
                <a:cs typeface="微软雅黑" panose="020B0503020204020204" charset="-122"/>
              </a:rPr>
              <a:t>如果一个数据包遗失，发出方就会知道有必要重发这个数据包。</a:t>
            </a:r>
          </a:p>
        </p:txBody>
      </p:sp>
      <p:sp>
        <p:nvSpPr>
          <p:cNvPr id="41" name="TextBox 41"/>
          <p:cNvSpPr txBox="1"/>
          <p:nvPr/>
        </p:nvSpPr>
        <p:spPr>
          <a:xfrm>
            <a:off x="799517" y="4476369"/>
            <a:ext cx="3000375" cy="1416628"/>
          </a:xfrm>
          <a:prstGeom prst="rect">
            <a:avLst/>
          </a:prstGeom>
        </p:spPr>
        <p:txBody>
          <a:bodyPr vert="horz" wrap="square" lIns="66008" tIns="33052" rIns="66008" bIns="33052" rtlCol="0" anchor="t" anchorCtr="0">
            <a:normAutofit/>
          </a:bodyPr>
          <a:lstStyle/>
          <a:p>
            <a:pPr algn="r">
              <a:lnSpc>
                <a:spcPct val="150000"/>
              </a:lnSpc>
            </a:pPr>
            <a:r>
              <a:rPr lang="en-US" sz="1575">
                <a:solidFill>
                  <a:schemeClr val="dk1">
                    <a:alpha val="100000"/>
                  </a:schemeClr>
                </a:solidFill>
                <a:latin typeface="微软雅黑" panose="020B0503020204020204" charset="-122"/>
                <a:ea typeface="微软雅黑" panose="020B0503020204020204" charset="-122"/>
                <a:cs typeface="微软雅黑" panose="020B0503020204020204" charset="-122"/>
              </a:rPr>
              <a:t>TCP协议能够确保数据不会遗失，但实现过程复杂，消耗较多资源。</a:t>
            </a:r>
          </a:p>
        </p:txBody>
      </p:sp>
      <p:sp>
        <p:nvSpPr>
          <p:cNvPr id="42" name="TextBox 42"/>
          <p:cNvSpPr txBox="1"/>
          <p:nvPr/>
        </p:nvSpPr>
        <p:spPr>
          <a:xfrm>
            <a:off x="7434063" y="2192568"/>
            <a:ext cx="3000375" cy="1424180"/>
          </a:xfrm>
          <a:prstGeom prst="rect">
            <a:avLst/>
          </a:prstGeom>
        </p:spPr>
        <p:txBody>
          <a:bodyPr vert="horz" wrap="square" lIns="66008" tIns="33052" rIns="66008" bIns="33052" rtlCol="0" anchor="t" anchorCtr="0">
            <a:normAutofit/>
          </a:bodyPr>
          <a:lstStyle/>
          <a:p>
            <a:pPr algn="l">
              <a:lnSpc>
                <a:spcPct val="150000"/>
              </a:lnSpc>
            </a:pPr>
            <a:r>
              <a:rPr lang="en-US" sz="1575">
                <a:solidFill>
                  <a:schemeClr val="dk1">
                    <a:alpha val="100000"/>
                  </a:schemeClr>
                </a:solidFill>
                <a:latin typeface="微软雅黑" panose="020B0503020204020204" charset="-122"/>
                <a:ea typeface="微软雅黑" panose="020B0503020204020204" charset="-122"/>
                <a:cs typeface="微软雅黑" panose="020B0503020204020204" charset="-122"/>
              </a:rPr>
              <a:t>TCP数据包和UDP数据包一样，都是内嵌在IP数据包的“数据”部分。</a:t>
            </a:r>
          </a:p>
        </p:txBody>
      </p:sp>
      <p:sp>
        <p:nvSpPr>
          <p:cNvPr id="43" name="TextBox 43"/>
          <p:cNvSpPr txBox="1"/>
          <p:nvPr/>
        </p:nvSpPr>
        <p:spPr>
          <a:xfrm>
            <a:off x="8457043" y="4388453"/>
            <a:ext cx="3000375" cy="1504544"/>
          </a:xfrm>
          <a:prstGeom prst="rect">
            <a:avLst/>
          </a:prstGeom>
        </p:spPr>
        <p:txBody>
          <a:bodyPr vert="horz" wrap="square" lIns="66008" tIns="33052" rIns="66008" bIns="33052" rtlCol="0" anchor="t" anchorCtr="0">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TCP数据包没有长度限制，理论上可以无限长，但为了保障网络效率，通常不会超过IP数据包的长度。</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708618" y="1482757"/>
            <a:ext cx="776002" cy="766477"/>
          </a:xfrm>
          <a:prstGeom prst="rect">
            <a:avLst/>
          </a:prstGeom>
        </p:spPr>
        <p:txBody>
          <a:bodyPr vert="horz" wrap="none" lIns="121920" tIns="60960" rIns="121920" bIns="60960" rtlCol="0" anchor="t" anchorCtr="0">
            <a:spAutoFit/>
          </a:bodyPr>
          <a:lstStyle/>
          <a:p>
            <a:pPr algn="ctr">
              <a:lnSpc>
                <a:spcPct val="100000"/>
              </a:lnSpc>
            </a:pPr>
            <a:r>
              <a:rPr lang="en-US" sz="2100">
                <a:solidFill>
                  <a:schemeClr val="lt1">
                    <a:alpha val="100000"/>
                  </a:schemeClr>
                </a:solidFill>
                <a:latin typeface="微软雅黑" panose="020B0503020204020204" charset="-122"/>
                <a:ea typeface="微软雅黑" panose="020B0503020204020204" charset="-122"/>
                <a:cs typeface="微软雅黑" panose="020B0503020204020204" charset="-122"/>
              </a:rPr>
              <a:t>输入</a:t>
            </a:r>
          </a:p>
          <a:p>
            <a:pPr algn="ctr">
              <a:lnSpc>
                <a:spcPct val="100000"/>
              </a:lnSpc>
            </a:pPr>
            <a:r>
              <a:rPr lang="en-US" sz="2100">
                <a:solidFill>
                  <a:schemeClr val="lt1">
                    <a:alpha val="100000"/>
                  </a:schemeClr>
                </a:solidFill>
                <a:latin typeface="微软雅黑" panose="020B0503020204020204" charset="-122"/>
                <a:ea typeface="微软雅黑" panose="020B0503020204020204" charset="-122"/>
                <a:cs typeface="微软雅黑" panose="020B0503020204020204" charset="-122"/>
              </a:rPr>
              <a:t>标题</a:t>
            </a:r>
          </a:p>
        </p:txBody>
      </p:sp>
      <p:grpSp>
        <p:nvGrpSpPr>
          <p:cNvPr id="3" name="Group 3"/>
          <p:cNvGrpSpPr/>
          <p:nvPr/>
        </p:nvGrpSpPr>
        <p:grpSpPr>
          <a:xfrm>
            <a:off x="5311711" y="2857500"/>
            <a:ext cx="1569720" cy="1569720"/>
            <a:chOff x="5311711" y="2857500"/>
            <a:chExt cx="1569720" cy="1569720"/>
          </a:xfrm>
        </p:grpSpPr>
        <p:sp>
          <p:nvSpPr>
            <p:cNvPr id="4" name="AutoShape 4"/>
            <p:cNvSpPr/>
            <p:nvPr/>
          </p:nvSpPr>
          <p:spPr>
            <a:xfrm>
              <a:off x="5311711" y="2857500"/>
              <a:ext cx="1569720" cy="1569720"/>
            </a:xfrm>
            <a:prstGeom prst="ellipse">
              <a:avLst/>
            </a:prstGeom>
            <a:solidFill>
              <a:schemeClr val="accent1">
                <a:lumMod val="75000"/>
                <a:alpha val="100000"/>
              </a:schemeClr>
            </a:solidFill>
          </p:spPr>
        </p:sp>
        <p:sp>
          <p:nvSpPr>
            <p:cNvPr id="5" name="Freeform 5"/>
            <p:cNvSpPr/>
            <p:nvPr/>
          </p:nvSpPr>
          <p:spPr>
            <a:xfrm>
              <a:off x="5708618" y="3289935"/>
              <a:ext cx="767048" cy="704183"/>
            </a:xfrm>
            <a:custGeom>
              <a:avLst/>
              <a:gdLst/>
              <a:ahLst/>
              <a:cxnLst/>
              <a:rect l="l" t="t"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FFFFFF">
                <a:alpha val="100000"/>
              </a:srgbClr>
            </a:solidFill>
          </p:spPr>
        </p:sp>
      </p:grpSp>
      <p:sp>
        <p:nvSpPr>
          <p:cNvPr id="6" name="AutoShape 6"/>
          <p:cNvSpPr/>
          <p:nvPr/>
        </p:nvSpPr>
        <p:spPr>
          <a:xfrm>
            <a:off x="7016823" y="3022761"/>
            <a:ext cx="2221230" cy="1264147"/>
          </a:xfrm>
          <a:prstGeom prst="round2DiagRect">
            <a:avLst/>
          </a:prstGeom>
          <a:solidFill>
            <a:schemeClr val="accent1">
              <a:alpha val="100000"/>
            </a:schemeClr>
          </a:solidFill>
        </p:spPr>
      </p:sp>
      <p:sp>
        <p:nvSpPr>
          <p:cNvPr id="7" name="AutoShape 7"/>
          <p:cNvSpPr/>
          <p:nvPr/>
        </p:nvSpPr>
        <p:spPr>
          <a:xfrm rot="5400000">
            <a:off x="5424910" y="1465304"/>
            <a:ext cx="1342181" cy="1264147"/>
          </a:xfrm>
          <a:prstGeom prst="round2DiagRect">
            <a:avLst/>
          </a:prstGeom>
          <a:solidFill>
            <a:schemeClr val="accent1">
              <a:alpha val="100000"/>
            </a:schemeClr>
          </a:solidFill>
        </p:spPr>
      </p:sp>
      <p:sp>
        <p:nvSpPr>
          <p:cNvPr id="8" name="TextBox 8"/>
          <p:cNvSpPr txBox="1"/>
          <p:nvPr/>
        </p:nvSpPr>
        <p:spPr>
          <a:xfrm>
            <a:off x="5471779" y="1727808"/>
            <a:ext cx="1249680" cy="739140"/>
          </a:xfrm>
          <a:prstGeom prst="rect">
            <a:avLst/>
          </a:prstGeom>
        </p:spPr>
        <p:txBody>
          <a:bodyPr vert="horz" wrap="square" lIns="91440" tIns="45720" rIns="91440" bIns="45720" rtlCol="0" anchor="ctr" anchorCtr="1">
            <a:normAutofit/>
          </a:bodyPr>
          <a:lstStyle/>
          <a:p>
            <a:pPr algn="ctr">
              <a:lnSpc>
                <a:spcPct val="120000"/>
              </a:lnSpc>
              <a:spcBef>
                <a:spcPct val="0"/>
              </a:spcBef>
            </a:pPr>
            <a:r>
              <a:rPr lang="en-US" sz="1650" b="1">
                <a:solidFill>
                  <a:srgbClr val="FFFFFF">
                    <a:alpha val="100000"/>
                  </a:srgbClr>
                </a:solidFill>
                <a:latin typeface="微软雅黑" panose="020B0503020204020204" charset="-122"/>
                <a:ea typeface="微软雅黑" panose="020B0503020204020204" charset="-122"/>
                <a:cs typeface="微软雅黑" panose="020B0503020204020204" charset="-122"/>
              </a:rPr>
              <a:t>应用层的作用</a:t>
            </a:r>
          </a:p>
        </p:txBody>
      </p:sp>
      <p:sp>
        <p:nvSpPr>
          <p:cNvPr id="9" name="AutoShape 9"/>
          <p:cNvSpPr/>
          <p:nvPr/>
        </p:nvSpPr>
        <p:spPr>
          <a:xfrm>
            <a:off x="2976282" y="3010286"/>
            <a:ext cx="2221230" cy="1264147"/>
          </a:xfrm>
          <a:prstGeom prst="round2DiagRect">
            <a:avLst/>
          </a:prstGeom>
          <a:solidFill>
            <a:schemeClr val="accent1">
              <a:alpha val="100000"/>
            </a:schemeClr>
          </a:solidFill>
        </p:spPr>
      </p:sp>
      <p:sp>
        <p:nvSpPr>
          <p:cNvPr id="10" name="TextBox 10"/>
          <p:cNvSpPr txBox="1"/>
          <p:nvPr/>
        </p:nvSpPr>
        <p:spPr>
          <a:xfrm>
            <a:off x="3535932" y="3272423"/>
            <a:ext cx="1249680" cy="739874"/>
          </a:xfrm>
          <a:prstGeom prst="rect">
            <a:avLst/>
          </a:prstGeom>
        </p:spPr>
        <p:txBody>
          <a:bodyPr vert="horz" wrap="square" lIns="91440" tIns="45720" rIns="91440" bIns="45720" rtlCol="0" anchor="ctr" anchorCtr="1">
            <a:normAutofit/>
          </a:bodyPr>
          <a:lstStyle/>
          <a:p>
            <a:pPr algn="ctr">
              <a:lnSpc>
                <a:spcPct val="120000"/>
              </a:lnSpc>
              <a:spcBef>
                <a:spcPct val="0"/>
              </a:spcBef>
            </a:pPr>
            <a:r>
              <a:rPr lang="en-US" sz="1650" b="1">
                <a:solidFill>
                  <a:srgbClr val="FFFFFF">
                    <a:alpha val="100000"/>
                  </a:srgbClr>
                </a:solidFill>
                <a:latin typeface="微软雅黑" panose="020B0503020204020204" charset="-122"/>
                <a:ea typeface="微软雅黑" panose="020B0503020204020204" charset="-122"/>
                <a:cs typeface="微软雅黑" panose="020B0503020204020204" charset="-122"/>
              </a:rPr>
              <a:t>传输层数据解读</a:t>
            </a:r>
          </a:p>
        </p:txBody>
      </p:sp>
      <p:sp>
        <p:nvSpPr>
          <p:cNvPr id="11" name="AutoShape 11"/>
          <p:cNvSpPr/>
          <p:nvPr/>
        </p:nvSpPr>
        <p:spPr>
          <a:xfrm rot="5400000">
            <a:off x="5426875" y="4603872"/>
            <a:ext cx="1342181" cy="1264147"/>
          </a:xfrm>
          <a:prstGeom prst="round2DiagRect">
            <a:avLst/>
          </a:prstGeom>
          <a:solidFill>
            <a:schemeClr val="accent1">
              <a:alpha val="100000"/>
            </a:schemeClr>
          </a:solidFill>
        </p:spPr>
      </p:sp>
      <p:grpSp>
        <p:nvGrpSpPr>
          <p:cNvPr id="12" name="Group 12"/>
          <p:cNvGrpSpPr/>
          <p:nvPr/>
        </p:nvGrpSpPr>
        <p:grpSpPr>
          <a:xfrm>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应用层</a:t>
              </a:r>
            </a:p>
          </p:txBody>
        </p:sp>
      </p:grpSp>
      <p:sp>
        <p:nvSpPr>
          <p:cNvPr id="34" name="TextBox 34"/>
          <p:cNvSpPr txBox="1"/>
          <p:nvPr/>
        </p:nvSpPr>
        <p:spPr>
          <a:xfrm>
            <a:off x="522745" y="1445633"/>
            <a:ext cx="4653971" cy="1227289"/>
          </a:xfrm>
          <a:prstGeom prst="rect">
            <a:avLst/>
          </a:prstGeom>
        </p:spPr>
        <p:txBody>
          <a:bodyPr vert="horz" wrap="square" lIns="91440" tIns="45720" rIns="91440" bIns="45720" rtlCol="0" anchor="ctr" anchorCtr="1">
            <a:normAutofit/>
          </a:bodyPr>
          <a:lstStyle/>
          <a:p>
            <a:pPr algn="r">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应用程序收到“传输层”的数据后，下一步就是进行解读。由于互联网是开放架构，数据来源五花八门，必须事先规定好格式，否则根本无法解读。</a:t>
            </a:r>
          </a:p>
        </p:txBody>
      </p:sp>
      <p:sp>
        <p:nvSpPr>
          <p:cNvPr id="35" name="TextBox 35"/>
          <p:cNvSpPr txBox="1"/>
          <p:nvPr/>
        </p:nvSpPr>
        <p:spPr>
          <a:xfrm>
            <a:off x="522745" y="4584201"/>
            <a:ext cx="4653971" cy="1227289"/>
          </a:xfrm>
          <a:prstGeom prst="rect">
            <a:avLst/>
          </a:prstGeom>
        </p:spPr>
        <p:txBody>
          <a:bodyPr vert="horz" wrap="square" lIns="91440" tIns="45720" rIns="91440" bIns="45720" rtlCol="0" anchor="ctr" anchorCtr="1">
            <a:normAutofit/>
          </a:bodyPr>
          <a:lstStyle/>
          <a:p>
            <a:pPr algn="r">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以太网的数据包在“数据”部分放置了TCP数据，以便能够按照TCP协议进行传输，现在的以太网数据包结构已经变成了图3-10所示。</a:t>
            </a:r>
          </a:p>
        </p:txBody>
      </p:sp>
      <p:sp>
        <p:nvSpPr>
          <p:cNvPr id="36" name="TextBox 36"/>
          <p:cNvSpPr txBox="1"/>
          <p:nvPr/>
        </p:nvSpPr>
        <p:spPr>
          <a:xfrm>
            <a:off x="6996028" y="4584201"/>
            <a:ext cx="4653971" cy="1227289"/>
          </a:xfrm>
          <a:prstGeom prst="rect">
            <a:avLst/>
          </a:prstGeom>
        </p:spPr>
        <p:txBody>
          <a:bodyPr vert="horz" wrap="square" lIns="91440" tIns="45720" rIns="91440" bIns="45720" rtlCol="0" anchor="ctr" anchorCtr="1">
            <a:normAutofit/>
          </a:bodyPr>
          <a:lstStyle/>
          <a:p>
            <a:pPr algn="l">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TCP协议可以为各种程序传递数据，比如Email、WWW、FTP等，不同的协议需要规定不同的数据格式，才能确保数据的准确传输和解析。</a:t>
            </a:r>
          </a:p>
        </p:txBody>
      </p:sp>
      <p:sp>
        <p:nvSpPr>
          <p:cNvPr id="37" name="TextBox 37"/>
          <p:cNvSpPr txBox="1"/>
          <p:nvPr/>
        </p:nvSpPr>
        <p:spPr>
          <a:xfrm>
            <a:off x="6996028" y="1445633"/>
            <a:ext cx="4653971" cy="1227289"/>
          </a:xfrm>
          <a:prstGeom prst="rect">
            <a:avLst/>
          </a:prstGeom>
        </p:spPr>
        <p:txBody>
          <a:bodyPr vert="horz" wrap="square" lIns="91440" tIns="45720" rIns="91440" bIns="45720" rtlCol="0" anchor="ctr" anchorCtr="1">
            <a:normAutofit/>
          </a:bodyPr>
          <a:lstStyle/>
          <a:p>
            <a:pPr algn="l">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应用层的作用就是规定应用程序的数据格式，确保各种类型的数据能够按照一定的格式进行传输，从而实现了数据的统一化处理。</a:t>
            </a:r>
          </a:p>
        </p:txBody>
      </p:sp>
      <p:sp>
        <p:nvSpPr>
          <p:cNvPr id="38" name="TextBox 38"/>
          <p:cNvSpPr txBox="1"/>
          <p:nvPr/>
        </p:nvSpPr>
        <p:spPr>
          <a:xfrm>
            <a:off x="5471779" y="4866009"/>
            <a:ext cx="1249680" cy="739874"/>
          </a:xfrm>
          <a:prstGeom prst="rect">
            <a:avLst/>
          </a:prstGeom>
        </p:spPr>
        <p:txBody>
          <a:bodyPr vert="horz" wrap="square" lIns="91440" tIns="45720" rIns="91440" bIns="45720" rtlCol="0" anchor="ctr" anchorCtr="1">
            <a:normAutofit/>
          </a:bodyPr>
          <a:lstStyle/>
          <a:p>
            <a:pPr algn="ctr">
              <a:lnSpc>
                <a:spcPct val="120000"/>
              </a:lnSpc>
              <a:spcBef>
                <a:spcPct val="0"/>
              </a:spcBef>
            </a:pPr>
            <a:r>
              <a:rPr lang="en-US" sz="1650" b="1">
                <a:solidFill>
                  <a:srgbClr val="FFFFFF">
                    <a:alpha val="100000"/>
                  </a:srgbClr>
                </a:solidFill>
                <a:latin typeface="微软雅黑" panose="020B0503020204020204" charset="-122"/>
                <a:ea typeface="微软雅黑" panose="020B0503020204020204" charset="-122"/>
                <a:cs typeface="微软雅黑" panose="020B0503020204020204" charset="-122"/>
              </a:rPr>
              <a:t>数据格式规定</a:t>
            </a:r>
          </a:p>
        </p:txBody>
      </p:sp>
      <p:sp>
        <p:nvSpPr>
          <p:cNvPr id="39" name="TextBox 39"/>
          <p:cNvSpPr txBox="1"/>
          <p:nvPr/>
        </p:nvSpPr>
        <p:spPr>
          <a:xfrm>
            <a:off x="7502598" y="3272423"/>
            <a:ext cx="1249680" cy="739874"/>
          </a:xfrm>
          <a:prstGeom prst="rect">
            <a:avLst/>
          </a:prstGeom>
        </p:spPr>
        <p:txBody>
          <a:bodyPr vert="horz" wrap="square" lIns="91440" tIns="45720" rIns="91440" bIns="45720" rtlCol="0" anchor="ctr" anchorCtr="1">
            <a:normAutofit/>
          </a:bodyPr>
          <a:lstStyle/>
          <a:p>
            <a:pPr algn="ctr">
              <a:lnSpc>
                <a:spcPct val="120000"/>
              </a:lnSpc>
              <a:spcBef>
                <a:spcPct val="0"/>
              </a:spcBef>
            </a:pPr>
            <a:r>
              <a:rPr lang="en-US" sz="1650" b="1">
                <a:solidFill>
                  <a:srgbClr val="FFFFFF">
                    <a:alpha val="100000"/>
                  </a:srgbClr>
                </a:solidFill>
                <a:latin typeface="微软雅黑" panose="020B0503020204020204" charset="-122"/>
                <a:ea typeface="微软雅黑" panose="020B0503020204020204" charset="-122"/>
                <a:cs typeface="微软雅黑" panose="020B0503020204020204" charset="-122"/>
              </a:rPr>
              <a:t>协议制定</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C语言编程基础</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5181684" y="2673046"/>
            <a:ext cx="1414272" cy="1609344"/>
          </a:xfrm>
          <a:custGeom>
            <a:avLst/>
            <a:gdLst/>
            <a:ahLst/>
            <a:cxnLst/>
            <a:rect l="l" t="t" r="r" b="b"/>
            <a:pathLst>
              <a:path w="1905000" h="1905000">
                <a:moveTo>
                  <a:pt x="952500" y="0"/>
                </a:moveTo>
                <a:lnTo>
                  <a:pt x="0" y="571500"/>
                </a:lnTo>
                <a:lnTo>
                  <a:pt x="0" y="1333500"/>
                </a:lnTo>
                <a:lnTo>
                  <a:pt x="952500" y="1905000"/>
                </a:lnTo>
                <a:lnTo>
                  <a:pt x="1905000" y="1333500"/>
                </a:lnTo>
                <a:lnTo>
                  <a:pt x="1905000" y="571500"/>
                </a:lnTo>
                <a:lnTo>
                  <a:pt x="952500" y="0"/>
                </a:lnTo>
                <a:close/>
              </a:path>
            </a:pathLst>
          </a:custGeom>
          <a:solidFill>
            <a:schemeClr val="accent2">
              <a:alpha val="100000"/>
            </a:schemeClr>
          </a:solidFill>
        </p:spPr>
      </p:sp>
      <p:sp>
        <p:nvSpPr>
          <p:cNvPr id="3" name="Freeform 3"/>
          <p:cNvSpPr/>
          <p:nvPr/>
        </p:nvSpPr>
        <p:spPr>
          <a:xfrm>
            <a:off x="4424744" y="3889003"/>
            <a:ext cx="1414272" cy="1609344"/>
          </a:xfrm>
          <a:custGeom>
            <a:avLst/>
            <a:gdLst/>
            <a:ahLst/>
            <a:cxnLst/>
            <a:rect l="l" t="t" r="r" b="b"/>
            <a:pathLst>
              <a:path w="1905000" h="1905000">
                <a:moveTo>
                  <a:pt x="952500" y="0"/>
                </a:moveTo>
                <a:lnTo>
                  <a:pt x="0" y="571500"/>
                </a:lnTo>
                <a:lnTo>
                  <a:pt x="0" y="1333500"/>
                </a:lnTo>
                <a:lnTo>
                  <a:pt x="952500" y="1905000"/>
                </a:lnTo>
                <a:lnTo>
                  <a:pt x="1905000" y="1333500"/>
                </a:lnTo>
                <a:lnTo>
                  <a:pt x="1905000" y="571500"/>
                </a:lnTo>
                <a:lnTo>
                  <a:pt x="952500" y="0"/>
                </a:lnTo>
                <a:close/>
              </a:path>
            </a:pathLst>
          </a:custGeom>
          <a:solidFill>
            <a:schemeClr val="accent2">
              <a:alpha val="100000"/>
            </a:schemeClr>
          </a:solidFill>
        </p:spPr>
      </p:sp>
      <p:sp>
        <p:nvSpPr>
          <p:cNvPr id="4" name="Freeform 4"/>
          <p:cNvSpPr/>
          <p:nvPr/>
        </p:nvSpPr>
        <p:spPr>
          <a:xfrm>
            <a:off x="5958607" y="3876811"/>
            <a:ext cx="1414272" cy="1609344"/>
          </a:xfrm>
          <a:custGeom>
            <a:avLst/>
            <a:gdLst/>
            <a:ahLst/>
            <a:cxnLst/>
            <a:rect l="l" t="t" r="r" b="b"/>
            <a:pathLst>
              <a:path w="1905000" h="1905000">
                <a:moveTo>
                  <a:pt x="952500" y="0"/>
                </a:moveTo>
                <a:lnTo>
                  <a:pt x="0" y="571500"/>
                </a:lnTo>
                <a:lnTo>
                  <a:pt x="0" y="1333500"/>
                </a:lnTo>
                <a:lnTo>
                  <a:pt x="952500" y="1905000"/>
                </a:lnTo>
                <a:lnTo>
                  <a:pt x="1905000" y="1333500"/>
                </a:lnTo>
                <a:lnTo>
                  <a:pt x="1905000" y="571500"/>
                </a:lnTo>
                <a:lnTo>
                  <a:pt x="952500" y="0"/>
                </a:lnTo>
                <a:close/>
              </a:path>
            </a:pathLst>
          </a:custGeom>
          <a:solidFill>
            <a:schemeClr val="accent2">
              <a:alpha val="100000"/>
            </a:schemeClr>
          </a:solidFill>
        </p:spPr>
      </p:sp>
      <p:sp>
        <p:nvSpPr>
          <p:cNvPr id="5" name="Freeform 5"/>
          <p:cNvSpPr/>
          <p:nvPr/>
        </p:nvSpPr>
        <p:spPr>
          <a:xfrm>
            <a:off x="6684321" y="2660854"/>
            <a:ext cx="1414272" cy="1609344"/>
          </a:xfrm>
          <a:custGeom>
            <a:avLst/>
            <a:gdLst/>
            <a:ahLst/>
            <a:cxnLst/>
            <a:rect l="l" t="t" r="r" b="b"/>
            <a:pathLst>
              <a:path w="1905000" h="1905000">
                <a:moveTo>
                  <a:pt x="952500" y="0"/>
                </a:moveTo>
                <a:lnTo>
                  <a:pt x="0" y="571500"/>
                </a:lnTo>
                <a:lnTo>
                  <a:pt x="0" y="1333500"/>
                </a:lnTo>
                <a:lnTo>
                  <a:pt x="952500" y="1905000"/>
                </a:lnTo>
                <a:lnTo>
                  <a:pt x="1905000" y="1333500"/>
                </a:lnTo>
                <a:lnTo>
                  <a:pt x="1905000" y="571500"/>
                </a:lnTo>
                <a:lnTo>
                  <a:pt x="952500" y="0"/>
                </a:lnTo>
                <a:close/>
              </a:path>
            </a:pathLst>
          </a:custGeom>
          <a:solidFill>
            <a:schemeClr val="accent2">
              <a:alpha val="100000"/>
            </a:schemeClr>
          </a:solidFill>
        </p:spPr>
      </p:sp>
      <p:sp>
        <p:nvSpPr>
          <p:cNvPr id="6" name="Freeform 6"/>
          <p:cNvSpPr/>
          <p:nvPr/>
        </p:nvSpPr>
        <p:spPr>
          <a:xfrm>
            <a:off x="3655190" y="2673046"/>
            <a:ext cx="1414272" cy="1609344"/>
          </a:xfrm>
          <a:custGeom>
            <a:avLst/>
            <a:gdLst/>
            <a:ahLst/>
            <a:cxnLst/>
            <a:rect l="l" t="t" r="r" b="b"/>
            <a:pathLst>
              <a:path w="1905000" h="1905000">
                <a:moveTo>
                  <a:pt x="952500" y="0"/>
                </a:moveTo>
                <a:lnTo>
                  <a:pt x="0" y="571500"/>
                </a:lnTo>
                <a:lnTo>
                  <a:pt x="0" y="1333500"/>
                </a:lnTo>
                <a:lnTo>
                  <a:pt x="952500" y="1905000"/>
                </a:lnTo>
                <a:lnTo>
                  <a:pt x="1905000" y="1333500"/>
                </a:lnTo>
                <a:lnTo>
                  <a:pt x="1905000" y="571500"/>
                </a:lnTo>
                <a:lnTo>
                  <a:pt x="952500" y="0"/>
                </a:lnTo>
                <a:close/>
              </a:path>
            </a:pathLst>
          </a:custGeom>
          <a:solidFill>
            <a:schemeClr val="accent2">
              <a:alpha val="100000"/>
            </a:schemeClr>
          </a:solidFill>
        </p:spPr>
      </p:sp>
      <p:sp>
        <p:nvSpPr>
          <p:cNvPr id="7" name="Freeform 7"/>
          <p:cNvSpPr/>
          <p:nvPr/>
        </p:nvSpPr>
        <p:spPr>
          <a:xfrm>
            <a:off x="4412552" y="1463126"/>
            <a:ext cx="1414272" cy="1609344"/>
          </a:xfrm>
          <a:custGeom>
            <a:avLst/>
            <a:gdLst/>
            <a:ahLst/>
            <a:cxnLst/>
            <a:rect l="l" t="t" r="r" b="b"/>
            <a:pathLst>
              <a:path w="1905000" h="1905000">
                <a:moveTo>
                  <a:pt x="952500" y="0"/>
                </a:moveTo>
                <a:lnTo>
                  <a:pt x="0" y="571500"/>
                </a:lnTo>
                <a:lnTo>
                  <a:pt x="0" y="1333500"/>
                </a:lnTo>
                <a:lnTo>
                  <a:pt x="952500" y="1905000"/>
                </a:lnTo>
                <a:lnTo>
                  <a:pt x="1905000" y="1333500"/>
                </a:lnTo>
                <a:lnTo>
                  <a:pt x="1905000" y="571500"/>
                </a:lnTo>
                <a:lnTo>
                  <a:pt x="952500" y="0"/>
                </a:lnTo>
                <a:close/>
              </a:path>
            </a:pathLst>
          </a:custGeom>
          <a:solidFill>
            <a:schemeClr val="accent2">
              <a:alpha val="100000"/>
            </a:schemeClr>
          </a:solidFill>
        </p:spPr>
      </p:sp>
      <p:sp>
        <p:nvSpPr>
          <p:cNvPr id="8" name="Freeform 8"/>
          <p:cNvSpPr/>
          <p:nvPr/>
        </p:nvSpPr>
        <p:spPr>
          <a:xfrm>
            <a:off x="5929341" y="1463126"/>
            <a:ext cx="1414272" cy="1609344"/>
          </a:xfrm>
          <a:custGeom>
            <a:avLst/>
            <a:gdLst/>
            <a:ahLst/>
            <a:cxnLst/>
            <a:rect l="l" t="t" r="r" b="b"/>
            <a:pathLst>
              <a:path w="1905000" h="1905000">
                <a:moveTo>
                  <a:pt x="952500" y="0"/>
                </a:moveTo>
                <a:lnTo>
                  <a:pt x="0" y="571500"/>
                </a:lnTo>
                <a:lnTo>
                  <a:pt x="0" y="1333500"/>
                </a:lnTo>
                <a:lnTo>
                  <a:pt x="952500" y="1905000"/>
                </a:lnTo>
                <a:lnTo>
                  <a:pt x="1905000" y="1333500"/>
                </a:lnTo>
                <a:lnTo>
                  <a:pt x="1905000" y="571500"/>
                </a:lnTo>
                <a:lnTo>
                  <a:pt x="952500" y="0"/>
                </a:lnTo>
                <a:close/>
              </a:path>
            </a:pathLst>
          </a:custGeom>
          <a:solidFill>
            <a:schemeClr val="accent2">
              <a:alpha val="100000"/>
            </a:schemeClr>
          </a:solidFill>
        </p:spPr>
      </p:sp>
      <p:sp>
        <p:nvSpPr>
          <p:cNvPr id="9" name="TextBox 9"/>
          <p:cNvSpPr txBox="1"/>
          <p:nvPr/>
        </p:nvSpPr>
        <p:spPr>
          <a:xfrm>
            <a:off x="7682474" y="4669341"/>
            <a:ext cx="3495675" cy="752475"/>
          </a:xfrm>
          <a:prstGeom prst="rect">
            <a:avLst/>
          </a:prstGeom>
        </p:spPr>
        <p:txBody>
          <a:bodyPr vert="horz" wrap="square" lIns="123825" tIns="123825" rIns="57150" bIns="123825" rtlCol="0" anchor="t" anchorCtr="0">
            <a:spAutoFit/>
          </a:bodyPr>
          <a:lstStyle/>
          <a:p>
            <a:pPr>
              <a:lnSpc>
                <a:spcPct val="186000"/>
              </a:lnSpc>
              <a:spcBef>
                <a:spcPts val="450"/>
              </a:spcBef>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函数参考</a:t>
            </a:r>
          </a:p>
        </p:txBody>
      </p:sp>
      <p:sp>
        <p:nvSpPr>
          <p:cNvPr id="10" name="Freeform 10"/>
          <p:cNvSpPr/>
          <p:nvPr/>
        </p:nvSpPr>
        <p:spPr>
          <a:xfrm>
            <a:off x="6336048" y="1958592"/>
            <a:ext cx="569744" cy="569744"/>
          </a:xfrm>
          <a:custGeom>
            <a:avLst/>
            <a:gdLst/>
            <a:ahLst/>
            <a:cxnLst/>
            <a:rect l="l" t="t" r="r" b="b"/>
            <a:pathLst>
              <a:path w="304800" h="304800">
                <a:moveTo>
                  <a:pt x="0" y="209550"/>
                </a:moveTo>
                <a:lnTo>
                  <a:pt x="152410" y="247650"/>
                </a:lnTo>
                <a:lnTo>
                  <a:pt x="304800" y="209550"/>
                </a:lnTo>
                <a:lnTo>
                  <a:pt x="304800" y="247650"/>
                </a:lnTo>
                <a:lnTo>
                  <a:pt x="152410" y="285750"/>
                </a:lnTo>
                <a:lnTo>
                  <a:pt x="0" y="247650"/>
                </a:lnTo>
                <a:close/>
                <a:moveTo>
                  <a:pt x="0" y="133350"/>
                </a:moveTo>
                <a:lnTo>
                  <a:pt x="152410" y="171450"/>
                </a:lnTo>
                <a:lnTo>
                  <a:pt x="304800" y="133350"/>
                </a:lnTo>
                <a:lnTo>
                  <a:pt x="304800" y="171450"/>
                </a:lnTo>
                <a:lnTo>
                  <a:pt x="152410" y="209550"/>
                </a:lnTo>
                <a:lnTo>
                  <a:pt x="0" y="171450"/>
                </a:lnTo>
                <a:close/>
                <a:moveTo>
                  <a:pt x="0" y="57150"/>
                </a:moveTo>
                <a:lnTo>
                  <a:pt x="152410" y="19050"/>
                </a:lnTo>
                <a:lnTo>
                  <a:pt x="304800" y="57150"/>
                </a:lnTo>
                <a:lnTo>
                  <a:pt x="304800" y="95250"/>
                </a:lnTo>
                <a:lnTo>
                  <a:pt x="152410" y="133350"/>
                </a:lnTo>
                <a:lnTo>
                  <a:pt x="0" y="95250"/>
                </a:lnTo>
                <a:close/>
              </a:path>
            </a:pathLst>
          </a:custGeom>
          <a:solidFill>
            <a:srgbClr val="FDF9F9">
              <a:alpha val="100000"/>
            </a:srgbClr>
          </a:solidFill>
        </p:spPr>
      </p:sp>
      <p:sp>
        <p:nvSpPr>
          <p:cNvPr id="11" name="Freeform 11"/>
          <p:cNvSpPr/>
          <p:nvPr/>
        </p:nvSpPr>
        <p:spPr>
          <a:xfrm>
            <a:off x="7131062" y="3101258"/>
            <a:ext cx="655484" cy="655484"/>
          </a:xfrm>
          <a:custGeom>
            <a:avLst/>
            <a:gdLst/>
            <a:ahLst/>
            <a:cxnLst/>
            <a:rect l="l" t="t" r="r" b="b"/>
            <a:pathLst>
              <a:path w="304800" h="304800">
                <a:moveTo>
                  <a:pt x="152400" y="38100"/>
                </a:moveTo>
                <a:cubicBezTo>
                  <a:pt x="68237" y="38100"/>
                  <a:pt x="0" y="150914"/>
                  <a:pt x="0" y="150914"/>
                </a:cubicBezTo>
                <a:cubicBezTo>
                  <a:pt x="0" y="150914"/>
                  <a:pt x="68237" y="266700"/>
                  <a:pt x="152400" y="266700"/>
                </a:cubicBezTo>
                <a:cubicBezTo>
                  <a:pt x="236563" y="266700"/>
                  <a:pt x="304800" y="150914"/>
                  <a:pt x="304800" y="150914"/>
                </a:cubicBezTo>
                <a:cubicBezTo>
                  <a:pt x="304800" y="150914"/>
                  <a:pt x="236563" y="38100"/>
                  <a:pt x="152400" y="38100"/>
                </a:cubicBezTo>
                <a:close/>
                <a:moveTo>
                  <a:pt x="152400" y="228600"/>
                </a:moveTo>
                <a:cubicBezTo>
                  <a:pt x="110319" y="228600"/>
                  <a:pt x="76200" y="194481"/>
                  <a:pt x="76200" y="152400"/>
                </a:cubicBezTo>
                <a:cubicBezTo>
                  <a:pt x="76200" y="110319"/>
                  <a:pt x="110319" y="76200"/>
                  <a:pt x="152400" y="76200"/>
                </a:cubicBezTo>
                <a:cubicBezTo>
                  <a:pt x="194481" y="76200"/>
                  <a:pt x="228600" y="110319"/>
                  <a:pt x="228600" y="152400"/>
                </a:cubicBezTo>
                <a:cubicBezTo>
                  <a:pt x="228600" y="194481"/>
                  <a:pt x="194481" y="228600"/>
                  <a:pt x="152400" y="228600"/>
                </a:cubicBezTo>
                <a:close/>
                <a:moveTo>
                  <a:pt x="114300" y="152400"/>
                </a:moveTo>
                <a:cubicBezTo>
                  <a:pt x="114300" y="131359"/>
                  <a:pt x="131359" y="114300"/>
                  <a:pt x="152400" y="114300"/>
                </a:cubicBezTo>
                <a:cubicBezTo>
                  <a:pt x="173441" y="114300"/>
                  <a:pt x="190500" y="131359"/>
                  <a:pt x="190500" y="152400"/>
                </a:cubicBezTo>
                <a:cubicBezTo>
                  <a:pt x="190500" y="173441"/>
                  <a:pt x="173441" y="190500"/>
                  <a:pt x="152400" y="190500"/>
                </a:cubicBezTo>
                <a:cubicBezTo>
                  <a:pt x="131359" y="190500"/>
                  <a:pt x="114300" y="173441"/>
                  <a:pt x="114300" y="152400"/>
                </a:cubicBezTo>
                <a:close/>
              </a:path>
            </a:pathLst>
          </a:custGeom>
          <a:solidFill>
            <a:srgbClr val="FDFAFA">
              <a:alpha val="100000"/>
            </a:srgbClr>
          </a:solidFill>
        </p:spPr>
      </p:sp>
      <p:sp>
        <p:nvSpPr>
          <p:cNvPr id="12" name="Freeform 12"/>
          <p:cNvSpPr/>
          <p:nvPr/>
        </p:nvSpPr>
        <p:spPr>
          <a:xfrm>
            <a:off x="6342440" y="4351843"/>
            <a:ext cx="645734" cy="645734"/>
          </a:xfrm>
          <a:custGeom>
            <a:avLst/>
            <a:gdLst/>
            <a:ahLst/>
            <a:cxnLst/>
            <a:rect l="l" t="t" r="r" b="b"/>
            <a:pathLst>
              <a:path w="304800" h="304800">
                <a:moveTo>
                  <a:pt x="167640" y="106680"/>
                </a:moveTo>
                <a:lnTo>
                  <a:pt x="189586" y="139598"/>
                </a:lnTo>
                <a:cubicBezTo>
                  <a:pt x="194310" y="146761"/>
                  <a:pt x="204978" y="152400"/>
                  <a:pt x="213512" y="152400"/>
                </a:cubicBezTo>
                <a:lnTo>
                  <a:pt x="259080" y="152400"/>
                </a:lnTo>
                <a:lnTo>
                  <a:pt x="259080" y="121920"/>
                </a:lnTo>
                <a:lnTo>
                  <a:pt x="213360" y="121920"/>
                </a:lnTo>
                <a:lnTo>
                  <a:pt x="191414" y="89002"/>
                </a:lnTo>
                <a:cubicBezTo>
                  <a:pt x="185452" y="80686"/>
                  <a:pt x="178394" y="73628"/>
                  <a:pt x="170345" y="67847"/>
                </a:cubicBezTo>
                <a:lnTo>
                  <a:pt x="170069" y="67666"/>
                </a:lnTo>
                <a:lnTo>
                  <a:pt x="149952" y="54254"/>
                </a:lnTo>
                <a:cubicBezTo>
                  <a:pt x="146104" y="51911"/>
                  <a:pt x="141446" y="50521"/>
                  <a:pt x="136465" y="50521"/>
                </a:cubicBezTo>
                <a:cubicBezTo>
                  <a:pt x="131912" y="50521"/>
                  <a:pt x="127635" y="51683"/>
                  <a:pt x="123911" y="53721"/>
                </a:cubicBezTo>
                <a:lnTo>
                  <a:pt x="124044" y="53654"/>
                </a:lnTo>
                <a:lnTo>
                  <a:pt x="60950" y="91450"/>
                </a:lnTo>
                <a:lnTo>
                  <a:pt x="60950" y="167650"/>
                </a:lnTo>
                <a:lnTo>
                  <a:pt x="91430" y="167650"/>
                </a:lnTo>
                <a:lnTo>
                  <a:pt x="91430" y="106690"/>
                </a:lnTo>
                <a:lnTo>
                  <a:pt x="121910" y="91450"/>
                </a:lnTo>
                <a:lnTo>
                  <a:pt x="76190" y="304810"/>
                </a:lnTo>
                <a:lnTo>
                  <a:pt x="106670" y="304810"/>
                </a:lnTo>
                <a:lnTo>
                  <a:pt x="142484" y="188224"/>
                </a:lnTo>
                <a:lnTo>
                  <a:pt x="167630" y="213370"/>
                </a:lnTo>
                <a:lnTo>
                  <a:pt x="167630" y="304810"/>
                </a:lnTo>
                <a:lnTo>
                  <a:pt x="198110" y="304810"/>
                </a:lnTo>
                <a:lnTo>
                  <a:pt x="198110" y="182890"/>
                </a:lnTo>
                <a:lnTo>
                  <a:pt x="156962" y="141742"/>
                </a:lnTo>
                <a:lnTo>
                  <a:pt x="167630" y="106690"/>
                </a:lnTo>
                <a:close/>
                <a:moveTo>
                  <a:pt x="182880" y="60960"/>
                </a:moveTo>
                <a:cubicBezTo>
                  <a:pt x="199711" y="60960"/>
                  <a:pt x="213360" y="47311"/>
                  <a:pt x="213360" y="30480"/>
                </a:cubicBezTo>
                <a:cubicBezTo>
                  <a:pt x="213360" y="13649"/>
                  <a:pt x="199711" y="0"/>
                  <a:pt x="182880" y="0"/>
                </a:cubicBezTo>
                <a:lnTo>
                  <a:pt x="182880" y="0"/>
                </a:lnTo>
                <a:cubicBezTo>
                  <a:pt x="166049" y="0"/>
                  <a:pt x="152400" y="13649"/>
                  <a:pt x="152400" y="30480"/>
                </a:cubicBezTo>
                <a:cubicBezTo>
                  <a:pt x="152400" y="47311"/>
                  <a:pt x="166049" y="60960"/>
                  <a:pt x="182880" y="60960"/>
                </a:cubicBezTo>
                <a:lnTo>
                  <a:pt x="182880" y="60960"/>
                </a:lnTo>
                <a:close/>
              </a:path>
            </a:pathLst>
          </a:custGeom>
          <a:solidFill>
            <a:srgbClr val="FBF8F8">
              <a:alpha val="100000"/>
            </a:srgbClr>
          </a:solidFill>
        </p:spPr>
      </p:sp>
      <p:sp>
        <p:nvSpPr>
          <p:cNvPr id="13" name="Freeform 13"/>
          <p:cNvSpPr/>
          <p:nvPr/>
        </p:nvSpPr>
        <p:spPr>
          <a:xfrm>
            <a:off x="4824023" y="4403866"/>
            <a:ext cx="555335" cy="555335"/>
          </a:xfrm>
          <a:custGeom>
            <a:avLst/>
            <a:gdLst/>
            <a:ahLst/>
            <a:cxnLst/>
            <a:rect l="l" t="t" r="r" b="b"/>
            <a:pathLst>
              <a:path w="304800" h="304800">
                <a:moveTo>
                  <a:pt x="152400" y="190500"/>
                </a:moveTo>
                <a:cubicBezTo>
                  <a:pt x="194481" y="190500"/>
                  <a:pt x="228562" y="156381"/>
                  <a:pt x="228562" y="114300"/>
                </a:cubicBezTo>
                <a:lnTo>
                  <a:pt x="228562" y="76200"/>
                </a:lnTo>
                <a:cubicBezTo>
                  <a:pt x="228562" y="23612"/>
                  <a:pt x="190500" y="0"/>
                  <a:pt x="152400" y="0"/>
                </a:cubicBezTo>
                <a:lnTo>
                  <a:pt x="76162" y="0"/>
                </a:lnTo>
                <a:cubicBezTo>
                  <a:pt x="38100" y="0"/>
                  <a:pt x="0" y="20241"/>
                  <a:pt x="0" y="76200"/>
                </a:cubicBezTo>
                <a:cubicBezTo>
                  <a:pt x="0" y="130969"/>
                  <a:pt x="38100" y="152400"/>
                  <a:pt x="76162" y="152400"/>
                </a:cubicBezTo>
                <a:lnTo>
                  <a:pt x="114300" y="152400"/>
                </a:lnTo>
                <a:cubicBezTo>
                  <a:pt x="135322" y="152400"/>
                  <a:pt x="152400" y="169478"/>
                  <a:pt x="152400" y="190500"/>
                </a:cubicBezTo>
                <a:close/>
                <a:moveTo>
                  <a:pt x="247460" y="116329"/>
                </a:moveTo>
                <a:cubicBezTo>
                  <a:pt x="246345" y="167878"/>
                  <a:pt x="204197" y="209550"/>
                  <a:pt x="152400" y="209550"/>
                </a:cubicBezTo>
                <a:lnTo>
                  <a:pt x="133350" y="209550"/>
                </a:lnTo>
                <a:lnTo>
                  <a:pt x="133350" y="190500"/>
                </a:lnTo>
                <a:cubicBezTo>
                  <a:pt x="133350" y="179984"/>
                  <a:pt x="124797" y="171450"/>
                  <a:pt x="114300" y="171450"/>
                </a:cubicBezTo>
                <a:lnTo>
                  <a:pt x="78095" y="171450"/>
                </a:lnTo>
                <a:cubicBezTo>
                  <a:pt x="76952" y="177136"/>
                  <a:pt x="76248" y="183223"/>
                  <a:pt x="76200" y="189795"/>
                </a:cubicBezTo>
                <a:lnTo>
                  <a:pt x="76200" y="229333"/>
                </a:lnTo>
                <a:cubicBezTo>
                  <a:pt x="76600" y="271072"/>
                  <a:pt x="110566" y="304800"/>
                  <a:pt x="152400" y="304800"/>
                </a:cubicBezTo>
                <a:cubicBezTo>
                  <a:pt x="152400" y="283740"/>
                  <a:pt x="169478" y="266700"/>
                  <a:pt x="190500" y="266700"/>
                </a:cubicBezTo>
                <a:lnTo>
                  <a:pt x="228562" y="266700"/>
                </a:lnTo>
                <a:cubicBezTo>
                  <a:pt x="266700" y="266700"/>
                  <a:pt x="304800" y="245269"/>
                  <a:pt x="304800" y="190500"/>
                </a:cubicBezTo>
                <a:cubicBezTo>
                  <a:pt x="304800" y="143894"/>
                  <a:pt x="278273" y="122301"/>
                  <a:pt x="247460" y="116329"/>
                </a:cubicBezTo>
                <a:close/>
              </a:path>
            </a:pathLst>
          </a:custGeom>
          <a:solidFill>
            <a:srgbClr val="FDFAFA">
              <a:alpha val="100000"/>
            </a:srgbClr>
          </a:solidFill>
        </p:spPr>
      </p:sp>
      <p:sp>
        <p:nvSpPr>
          <p:cNvPr id="14" name="Freeform 14"/>
          <p:cNvSpPr/>
          <p:nvPr/>
        </p:nvSpPr>
        <p:spPr>
          <a:xfrm>
            <a:off x="4109687" y="3211479"/>
            <a:ext cx="483810" cy="483810"/>
          </a:xfrm>
          <a:custGeom>
            <a:avLst/>
            <a:gdLst/>
            <a:ahLst/>
            <a:cxnLst/>
            <a:rect l="l" t="t" r="r" b="b"/>
            <a:pathLst>
              <a:path w="304800" h="304800">
                <a:moveTo>
                  <a:pt x="209550" y="0"/>
                </a:moveTo>
                <a:cubicBezTo>
                  <a:pt x="156943" y="0"/>
                  <a:pt x="114300" y="42643"/>
                  <a:pt x="114300" y="95250"/>
                </a:cubicBezTo>
                <a:cubicBezTo>
                  <a:pt x="114300" y="101213"/>
                  <a:pt x="114852" y="107042"/>
                  <a:pt x="115900" y="112700"/>
                </a:cubicBezTo>
                <a:lnTo>
                  <a:pt x="0" y="228600"/>
                </a:lnTo>
                <a:lnTo>
                  <a:pt x="0" y="285750"/>
                </a:lnTo>
                <a:cubicBezTo>
                  <a:pt x="0" y="296275"/>
                  <a:pt x="8525" y="304800"/>
                  <a:pt x="19050" y="304800"/>
                </a:cubicBezTo>
                <a:lnTo>
                  <a:pt x="38100" y="304800"/>
                </a:lnTo>
                <a:lnTo>
                  <a:pt x="38100" y="285750"/>
                </a:lnTo>
                <a:lnTo>
                  <a:pt x="76200" y="285750"/>
                </a:lnTo>
                <a:lnTo>
                  <a:pt x="76200" y="247650"/>
                </a:lnTo>
                <a:lnTo>
                  <a:pt x="114300" y="247650"/>
                </a:lnTo>
                <a:lnTo>
                  <a:pt x="114300" y="209550"/>
                </a:lnTo>
                <a:lnTo>
                  <a:pt x="152400" y="209550"/>
                </a:lnTo>
                <a:lnTo>
                  <a:pt x="177117" y="184833"/>
                </a:lnTo>
                <a:cubicBezTo>
                  <a:pt x="187242" y="188500"/>
                  <a:pt x="198158" y="190500"/>
                  <a:pt x="209550" y="190500"/>
                </a:cubicBezTo>
                <a:cubicBezTo>
                  <a:pt x="262157" y="190500"/>
                  <a:pt x="304800" y="147857"/>
                  <a:pt x="304800" y="95250"/>
                </a:cubicBezTo>
                <a:cubicBezTo>
                  <a:pt x="304800" y="42643"/>
                  <a:pt x="262157" y="0"/>
                  <a:pt x="209550" y="0"/>
                </a:cubicBezTo>
                <a:close/>
                <a:moveTo>
                  <a:pt x="238087" y="95288"/>
                </a:moveTo>
                <a:cubicBezTo>
                  <a:pt x="222304" y="95288"/>
                  <a:pt x="209512" y="82496"/>
                  <a:pt x="209512" y="66713"/>
                </a:cubicBezTo>
                <a:cubicBezTo>
                  <a:pt x="209512" y="50930"/>
                  <a:pt x="222304" y="38138"/>
                  <a:pt x="238087" y="38138"/>
                </a:cubicBezTo>
                <a:cubicBezTo>
                  <a:pt x="253870" y="38138"/>
                  <a:pt x="266662" y="50930"/>
                  <a:pt x="266662" y="66713"/>
                </a:cubicBezTo>
                <a:cubicBezTo>
                  <a:pt x="266662" y="82496"/>
                  <a:pt x="253870" y="95288"/>
                  <a:pt x="238087" y="95288"/>
                </a:cubicBezTo>
                <a:close/>
              </a:path>
            </a:pathLst>
          </a:custGeom>
          <a:solidFill>
            <a:srgbClr val="FBF7F7">
              <a:alpha val="100000"/>
            </a:srgbClr>
          </a:solidFill>
        </p:spPr>
      </p:sp>
      <p:sp>
        <p:nvSpPr>
          <p:cNvPr id="15" name="Freeform 15"/>
          <p:cNvSpPr/>
          <p:nvPr/>
        </p:nvSpPr>
        <p:spPr>
          <a:xfrm>
            <a:off x="5639651" y="3222213"/>
            <a:ext cx="456349" cy="413575"/>
          </a:xfrm>
          <a:custGeom>
            <a:avLst/>
            <a:gdLst/>
            <a:ahLst/>
            <a:cxnLst/>
            <a:rect l="l" t="t" r="r" b="b"/>
            <a:pathLst>
              <a:path w="304800" h="304800">
                <a:moveTo>
                  <a:pt x="152400" y="190500"/>
                </a:moveTo>
                <a:cubicBezTo>
                  <a:pt x="152400" y="169459"/>
                  <a:pt x="169459" y="152400"/>
                  <a:pt x="190500" y="152400"/>
                </a:cubicBezTo>
                <a:cubicBezTo>
                  <a:pt x="211541" y="152400"/>
                  <a:pt x="228600" y="169459"/>
                  <a:pt x="228600" y="190500"/>
                </a:cubicBezTo>
                <a:cubicBezTo>
                  <a:pt x="228600" y="211541"/>
                  <a:pt x="211541" y="228600"/>
                  <a:pt x="190500" y="228600"/>
                </a:cubicBezTo>
                <a:cubicBezTo>
                  <a:pt x="169459" y="228600"/>
                  <a:pt x="152400" y="211541"/>
                  <a:pt x="152400" y="190500"/>
                </a:cubicBezTo>
                <a:close/>
                <a:moveTo>
                  <a:pt x="266700" y="76200"/>
                </a:moveTo>
                <a:lnTo>
                  <a:pt x="235372" y="12925"/>
                </a:lnTo>
                <a:cubicBezTo>
                  <a:pt x="232801" y="5410"/>
                  <a:pt x="225695" y="0"/>
                  <a:pt x="217284" y="0"/>
                </a:cubicBezTo>
                <a:lnTo>
                  <a:pt x="164973" y="0"/>
                </a:lnTo>
                <a:cubicBezTo>
                  <a:pt x="156467" y="0"/>
                  <a:pt x="149295" y="5544"/>
                  <a:pt x="146837" y="13192"/>
                </a:cubicBezTo>
                <a:lnTo>
                  <a:pt x="114338" y="76200"/>
                </a:lnTo>
                <a:lnTo>
                  <a:pt x="38100" y="76200"/>
                </a:lnTo>
                <a:cubicBezTo>
                  <a:pt x="17059" y="76200"/>
                  <a:pt x="0" y="93259"/>
                  <a:pt x="0" y="114300"/>
                </a:cubicBezTo>
                <a:lnTo>
                  <a:pt x="0" y="304800"/>
                </a:lnTo>
                <a:lnTo>
                  <a:pt x="304800" y="304800"/>
                </a:lnTo>
                <a:lnTo>
                  <a:pt x="304800" y="114300"/>
                </a:lnTo>
                <a:cubicBezTo>
                  <a:pt x="304800" y="93259"/>
                  <a:pt x="287760" y="76200"/>
                  <a:pt x="266700" y="76200"/>
                </a:cubicBezTo>
                <a:close/>
                <a:moveTo>
                  <a:pt x="57150" y="152400"/>
                </a:moveTo>
                <a:cubicBezTo>
                  <a:pt x="46625" y="152400"/>
                  <a:pt x="38100" y="143875"/>
                  <a:pt x="38100" y="133350"/>
                </a:cubicBezTo>
                <a:cubicBezTo>
                  <a:pt x="38100" y="122825"/>
                  <a:pt x="46625" y="114300"/>
                  <a:pt x="57150" y="114300"/>
                </a:cubicBezTo>
                <a:cubicBezTo>
                  <a:pt x="67675" y="114300"/>
                  <a:pt x="76200" y="122825"/>
                  <a:pt x="76200" y="133350"/>
                </a:cubicBezTo>
                <a:cubicBezTo>
                  <a:pt x="76200" y="143875"/>
                  <a:pt x="67675" y="152400"/>
                  <a:pt x="57150" y="152400"/>
                </a:cubicBezTo>
                <a:close/>
                <a:moveTo>
                  <a:pt x="190500" y="266700"/>
                </a:moveTo>
                <a:cubicBezTo>
                  <a:pt x="148419" y="266700"/>
                  <a:pt x="114300" y="232581"/>
                  <a:pt x="114300" y="190500"/>
                </a:cubicBezTo>
                <a:cubicBezTo>
                  <a:pt x="114300" y="148419"/>
                  <a:pt x="148419" y="114300"/>
                  <a:pt x="190500" y="114300"/>
                </a:cubicBezTo>
                <a:cubicBezTo>
                  <a:pt x="232581" y="114300"/>
                  <a:pt x="266700" y="148419"/>
                  <a:pt x="266700" y="190500"/>
                </a:cubicBezTo>
                <a:cubicBezTo>
                  <a:pt x="266700" y="232581"/>
                  <a:pt x="232581" y="266700"/>
                  <a:pt x="190500" y="266700"/>
                </a:cubicBezTo>
                <a:close/>
              </a:path>
            </a:pathLst>
          </a:custGeom>
          <a:solidFill>
            <a:srgbClr val="FBF7F7">
              <a:alpha val="100000"/>
            </a:srgbClr>
          </a:solidFill>
        </p:spPr>
      </p:sp>
      <p:sp>
        <p:nvSpPr>
          <p:cNvPr id="16" name="Freeform 16"/>
          <p:cNvSpPr/>
          <p:nvPr/>
        </p:nvSpPr>
        <p:spPr>
          <a:xfrm>
            <a:off x="4860276" y="1965474"/>
            <a:ext cx="555980" cy="555980"/>
          </a:xfrm>
          <a:custGeom>
            <a:avLst/>
            <a:gdLst/>
            <a:ahLst/>
            <a:cxnLst/>
            <a:rect l="l" t="t" r="r" b="b"/>
            <a:pathLst>
              <a:path w="304800" h="304800">
                <a:moveTo>
                  <a:pt x="257299" y="240773"/>
                </a:moveTo>
                <a:lnTo>
                  <a:pt x="257299" y="258156"/>
                </a:lnTo>
                <a:lnTo>
                  <a:pt x="47501" y="258156"/>
                </a:lnTo>
                <a:lnTo>
                  <a:pt x="47501" y="240773"/>
                </a:lnTo>
                <a:cubicBezTo>
                  <a:pt x="47501" y="240773"/>
                  <a:pt x="43015" y="231162"/>
                  <a:pt x="67361" y="208112"/>
                </a:cubicBezTo>
                <a:cubicBezTo>
                  <a:pt x="91688" y="185071"/>
                  <a:pt x="88487" y="125511"/>
                  <a:pt x="88487" y="85173"/>
                </a:cubicBezTo>
                <a:cubicBezTo>
                  <a:pt x="88487" y="44834"/>
                  <a:pt x="145142" y="43977"/>
                  <a:pt x="145142" y="43977"/>
                </a:cubicBezTo>
                <a:lnTo>
                  <a:pt x="147085" y="43977"/>
                </a:lnTo>
                <a:cubicBezTo>
                  <a:pt x="147085" y="43996"/>
                  <a:pt x="147085" y="43701"/>
                  <a:pt x="147085" y="37424"/>
                </a:cubicBezTo>
                <a:cubicBezTo>
                  <a:pt x="147085" y="33395"/>
                  <a:pt x="133560" y="18802"/>
                  <a:pt x="133560" y="18802"/>
                </a:cubicBezTo>
                <a:lnTo>
                  <a:pt x="133360" y="9973"/>
                </a:lnTo>
                <a:lnTo>
                  <a:pt x="171555" y="9973"/>
                </a:lnTo>
                <a:lnTo>
                  <a:pt x="171298" y="19136"/>
                </a:lnTo>
                <a:cubicBezTo>
                  <a:pt x="171298" y="19136"/>
                  <a:pt x="156639" y="33719"/>
                  <a:pt x="156639" y="38014"/>
                </a:cubicBezTo>
                <a:cubicBezTo>
                  <a:pt x="156639" y="42167"/>
                  <a:pt x="156639" y="43558"/>
                  <a:pt x="156639" y="43967"/>
                </a:cubicBezTo>
                <a:lnTo>
                  <a:pt x="159658" y="43967"/>
                </a:lnTo>
                <a:cubicBezTo>
                  <a:pt x="159658" y="43967"/>
                  <a:pt x="216313" y="44825"/>
                  <a:pt x="216313" y="85163"/>
                </a:cubicBezTo>
                <a:cubicBezTo>
                  <a:pt x="216313" y="125501"/>
                  <a:pt x="213112" y="185071"/>
                  <a:pt x="237449" y="208121"/>
                </a:cubicBezTo>
                <a:cubicBezTo>
                  <a:pt x="261785" y="231172"/>
                  <a:pt x="257299" y="240773"/>
                  <a:pt x="257299" y="240773"/>
                </a:cubicBezTo>
                <a:close/>
                <a:moveTo>
                  <a:pt x="176327" y="267367"/>
                </a:moveTo>
                <a:cubicBezTo>
                  <a:pt x="176327" y="280559"/>
                  <a:pt x="165640" y="294827"/>
                  <a:pt x="152457" y="294827"/>
                </a:cubicBezTo>
                <a:cubicBezTo>
                  <a:pt x="139275" y="294827"/>
                  <a:pt x="128588" y="280559"/>
                  <a:pt x="128588" y="267367"/>
                </a:cubicBezTo>
                <a:cubicBezTo>
                  <a:pt x="128588" y="267662"/>
                  <a:pt x="176327" y="267062"/>
                  <a:pt x="176327" y="267367"/>
                </a:cubicBezTo>
                <a:close/>
              </a:path>
            </a:pathLst>
          </a:custGeom>
          <a:solidFill>
            <a:srgbClr val="FDFCFC">
              <a:alpha val="100000"/>
            </a:srgbClr>
          </a:solidFill>
        </p:spPr>
      </p:sp>
      <p:sp>
        <p:nvSpPr>
          <p:cNvPr id="17" name="TextBox 17"/>
          <p:cNvSpPr txBox="1"/>
          <p:nvPr/>
        </p:nvSpPr>
        <p:spPr>
          <a:xfrm>
            <a:off x="199726" y="2996184"/>
            <a:ext cx="3362325" cy="752475"/>
          </a:xfrm>
          <a:prstGeom prst="rect">
            <a:avLst/>
          </a:prstGeom>
        </p:spPr>
        <p:txBody>
          <a:bodyPr vert="horz" wrap="square" lIns="123825" tIns="123825" rIns="57150" bIns="123825" rtlCol="0" anchor="t" anchorCtr="0">
            <a:spAutoFit/>
          </a:bodyPr>
          <a:lstStyle/>
          <a:p>
            <a:pPr>
              <a:lnSpc>
                <a:spcPct val="186000"/>
              </a:lnSpc>
              <a:spcBef>
                <a:spcPts val="450"/>
              </a:spcBef>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编程基础</a:t>
            </a:r>
          </a:p>
        </p:txBody>
      </p:sp>
      <p:sp>
        <p:nvSpPr>
          <p:cNvPr id="18" name="TextBox 18"/>
          <p:cNvSpPr txBox="1"/>
          <p:nvPr/>
        </p:nvSpPr>
        <p:spPr>
          <a:xfrm>
            <a:off x="199726" y="3447338"/>
            <a:ext cx="2918464" cy="1203960"/>
          </a:xfrm>
          <a:prstGeom prst="rect">
            <a:avLst/>
          </a:prstGeom>
        </p:spPr>
        <p:txBody>
          <a:bodyPr vert="horz" wrap="square" lIns="123825" tIns="123825" rIns="57150" bIns="123825" rtlCol="0" anchor="t" anchorCtr="0">
            <a:spAutoFit/>
          </a:bodyPr>
          <a:lstStyle/>
          <a:p>
            <a:pPr>
              <a:lnSpc>
                <a:spcPct val="150000"/>
              </a:lnSpc>
              <a:spcBef>
                <a:spcPts val="45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性能测试工程师需要具备编程基础，以确保脚本的正确性和可靠性。</a:t>
            </a:r>
          </a:p>
        </p:txBody>
      </p:sp>
      <p:sp>
        <p:nvSpPr>
          <p:cNvPr id="19" name="TextBox 19"/>
          <p:cNvSpPr txBox="1"/>
          <p:nvPr/>
        </p:nvSpPr>
        <p:spPr>
          <a:xfrm>
            <a:off x="7799911" y="1318087"/>
            <a:ext cx="3429000" cy="752475"/>
          </a:xfrm>
          <a:prstGeom prst="rect">
            <a:avLst/>
          </a:prstGeom>
        </p:spPr>
        <p:txBody>
          <a:bodyPr vert="horz" wrap="square" lIns="123825" tIns="123825" rIns="57150" bIns="123825" rtlCol="0" anchor="t" anchorCtr="0">
            <a:spAutoFit/>
          </a:bodyPr>
          <a:lstStyle/>
          <a:p>
            <a:pPr>
              <a:lnSpc>
                <a:spcPct val="186000"/>
              </a:lnSpc>
              <a:spcBef>
                <a:spcPts val="450"/>
              </a:spcBef>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脚本编写</a:t>
            </a:r>
          </a:p>
        </p:txBody>
      </p:sp>
      <p:sp>
        <p:nvSpPr>
          <p:cNvPr id="20" name="TextBox 20"/>
          <p:cNvSpPr txBox="1"/>
          <p:nvPr/>
        </p:nvSpPr>
        <p:spPr>
          <a:xfrm>
            <a:off x="7812103" y="1764792"/>
            <a:ext cx="2934071" cy="1203960"/>
          </a:xfrm>
          <a:prstGeom prst="rect">
            <a:avLst/>
          </a:prstGeom>
        </p:spPr>
        <p:txBody>
          <a:bodyPr vert="horz" wrap="square" lIns="123825" tIns="123825" rIns="57150" bIns="123825" rtlCol="0" anchor="t" anchorCtr="0">
            <a:spAutoFit/>
          </a:bodyPr>
          <a:lstStyle/>
          <a:p>
            <a:pPr>
              <a:lnSpc>
                <a:spcPct val="150000"/>
              </a:lnSpc>
              <a:spcBef>
                <a:spcPts val="45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工程师可以选择使用Java、Javascript、Microsoft.NET等语言进行脚本编写。</a:t>
            </a:r>
          </a:p>
        </p:txBody>
      </p:sp>
      <p:sp>
        <p:nvSpPr>
          <p:cNvPr id="21" name="TextBox 21"/>
          <p:cNvSpPr txBox="1"/>
          <p:nvPr/>
        </p:nvSpPr>
        <p:spPr>
          <a:xfrm>
            <a:off x="8287335" y="2996184"/>
            <a:ext cx="3676650" cy="752475"/>
          </a:xfrm>
          <a:prstGeom prst="rect">
            <a:avLst/>
          </a:prstGeom>
        </p:spPr>
        <p:txBody>
          <a:bodyPr vert="horz" wrap="square" lIns="123825" tIns="123825" rIns="57150" bIns="123825" rtlCol="0" anchor="t" anchorCtr="0">
            <a:spAutoFit/>
          </a:bodyPr>
          <a:lstStyle/>
          <a:p>
            <a:pPr>
              <a:lnSpc>
                <a:spcPct val="186000"/>
              </a:lnSpc>
              <a:spcBef>
                <a:spcPts val="450"/>
              </a:spcBef>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语法规则</a:t>
            </a:r>
          </a:p>
        </p:txBody>
      </p:sp>
      <p:sp>
        <p:nvSpPr>
          <p:cNvPr id="22" name="TextBox 22"/>
          <p:cNvSpPr txBox="1"/>
          <p:nvPr/>
        </p:nvSpPr>
        <p:spPr>
          <a:xfrm>
            <a:off x="8315521" y="3447338"/>
            <a:ext cx="2890372" cy="1203960"/>
          </a:xfrm>
          <a:prstGeom prst="rect">
            <a:avLst/>
          </a:prstGeom>
        </p:spPr>
        <p:txBody>
          <a:bodyPr vert="horz" wrap="square" lIns="123825" tIns="123825" rIns="57150" bIns="123825" rtlCol="0" anchor="t" anchorCtr="0">
            <a:spAutoFit/>
          </a:bodyPr>
          <a:lstStyle/>
          <a:p>
            <a:pPr>
              <a:lnSpc>
                <a:spcPct val="150000"/>
              </a:lnSpc>
              <a:spcBef>
                <a:spcPts val="45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在编写脚本时，工程师应遵循C语言语法规则，或使用Java语言实现相同功能的脚本。</a:t>
            </a:r>
          </a:p>
        </p:txBody>
      </p:sp>
      <p:sp>
        <p:nvSpPr>
          <p:cNvPr id="23" name="TextBox 23"/>
          <p:cNvSpPr txBox="1"/>
          <p:nvPr/>
        </p:nvSpPr>
        <p:spPr>
          <a:xfrm>
            <a:off x="638638" y="1777070"/>
            <a:ext cx="2840430" cy="1440561"/>
          </a:xfrm>
          <a:prstGeom prst="rect">
            <a:avLst/>
          </a:prstGeom>
        </p:spPr>
        <p:txBody>
          <a:bodyPr vert="horz" wrap="square" lIns="123825" tIns="123825" rIns="57150" bIns="123825" rtlCol="0" anchor="t" anchorCtr="0">
            <a:spAutoFit/>
          </a:bodyPr>
          <a:lstStyle/>
          <a:p>
            <a:pPr>
              <a:lnSpc>
                <a:spcPct val="186000"/>
              </a:lnSpc>
              <a:spcBef>
                <a:spcPts val="45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性能测试工程师需要自行编写脚本，但如果没有语言基础，编写起来会很困难。</a:t>
            </a:r>
          </a:p>
        </p:txBody>
      </p:sp>
      <p:sp>
        <p:nvSpPr>
          <p:cNvPr id="24" name="TextBox 24"/>
          <p:cNvSpPr txBox="1"/>
          <p:nvPr/>
        </p:nvSpPr>
        <p:spPr>
          <a:xfrm>
            <a:off x="638638" y="1330365"/>
            <a:ext cx="3571875" cy="781050"/>
          </a:xfrm>
          <a:prstGeom prst="rect">
            <a:avLst/>
          </a:prstGeom>
        </p:spPr>
        <p:txBody>
          <a:bodyPr vert="horz" wrap="square" lIns="123825" tIns="123825" rIns="57150" bIns="123825" rtlCol="0" anchor="t" anchorCtr="0">
            <a:spAutoFit/>
          </a:bodyPr>
          <a:lstStyle/>
          <a:p>
            <a:pPr>
              <a:lnSpc>
                <a:spcPct val="186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性能测试</a:t>
            </a:r>
          </a:p>
        </p:txBody>
      </p:sp>
      <p:sp>
        <p:nvSpPr>
          <p:cNvPr id="25" name="TextBox 25"/>
          <p:cNvSpPr txBox="1"/>
          <p:nvPr/>
        </p:nvSpPr>
        <p:spPr>
          <a:xfrm>
            <a:off x="638638" y="4669341"/>
            <a:ext cx="3448050" cy="752475"/>
          </a:xfrm>
          <a:prstGeom prst="rect">
            <a:avLst/>
          </a:prstGeom>
        </p:spPr>
        <p:txBody>
          <a:bodyPr vert="horz" wrap="square" lIns="123825" tIns="123825" rIns="57150" bIns="123825" rtlCol="0" anchor="t" anchorCtr="0">
            <a:spAutoFit/>
          </a:bodyPr>
          <a:lstStyle/>
          <a:p>
            <a:pPr>
              <a:lnSpc>
                <a:spcPct val="186000"/>
              </a:lnSpc>
              <a:spcBef>
                <a:spcPts val="450"/>
              </a:spcBef>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协议选择</a:t>
            </a:r>
          </a:p>
        </p:txBody>
      </p:sp>
      <p:sp>
        <p:nvSpPr>
          <p:cNvPr id="26" name="TextBox 26"/>
          <p:cNvSpPr txBox="1"/>
          <p:nvPr/>
        </p:nvSpPr>
        <p:spPr>
          <a:xfrm>
            <a:off x="638638" y="5125365"/>
            <a:ext cx="2918464" cy="1203960"/>
          </a:xfrm>
          <a:prstGeom prst="rect">
            <a:avLst/>
          </a:prstGeom>
        </p:spPr>
        <p:txBody>
          <a:bodyPr vert="horz" wrap="square" lIns="123825" tIns="123825" rIns="57150" bIns="123825" rtlCol="0" anchor="t" anchorCtr="0">
            <a:spAutoFit/>
          </a:bodyPr>
          <a:lstStyle/>
          <a:p>
            <a:pPr>
              <a:lnSpc>
                <a:spcPct val="150000"/>
              </a:lnSpc>
              <a:spcBef>
                <a:spcPts val="45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Loadrunner支持多种协议，工程师可以根据不同的应用选择适合的协议进行脚本编写。</a:t>
            </a:r>
          </a:p>
        </p:txBody>
      </p:sp>
      <p:sp>
        <p:nvSpPr>
          <p:cNvPr id="27" name="TextBox 27"/>
          <p:cNvSpPr txBox="1"/>
          <p:nvPr/>
        </p:nvSpPr>
        <p:spPr>
          <a:xfrm>
            <a:off x="7726759" y="5125365"/>
            <a:ext cx="2890372" cy="1203960"/>
          </a:xfrm>
          <a:prstGeom prst="rect">
            <a:avLst/>
          </a:prstGeom>
        </p:spPr>
        <p:txBody>
          <a:bodyPr vert="horz" wrap="square" lIns="123825" tIns="123825" rIns="57150" bIns="123825" rtlCol="0" anchor="t" anchorCtr="0">
            <a:spAutoFit/>
          </a:bodyPr>
          <a:lstStyle/>
          <a:p>
            <a:pPr>
              <a:lnSpc>
                <a:spcPct val="150000"/>
              </a:lnSpc>
              <a:spcBef>
                <a:spcPts val="45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Loadrunner提供了多种语言的使用说明和样例程序演示，以帮助工程师更好地编写脚本。</a:t>
            </a:r>
          </a:p>
        </p:txBody>
      </p:sp>
      <p:grpSp>
        <p:nvGrpSpPr>
          <p:cNvPr id="28" name="Group 28"/>
          <p:cNvGrpSpPr/>
          <p:nvPr/>
        </p:nvGrpSpPr>
        <p:grpSpPr>
          <a:xfrm>
            <a:off x="454963" y="93878"/>
            <a:ext cx="10641129" cy="914400"/>
            <a:chOff x="454963" y="93878"/>
            <a:chExt cx="10641129" cy="914400"/>
          </a:xfrm>
        </p:grpSpPr>
        <p:sp>
          <p:nvSpPr>
            <p:cNvPr id="29" name="AutoShape 29"/>
            <p:cNvSpPr/>
            <p:nvPr/>
          </p:nvSpPr>
          <p:spPr>
            <a:xfrm>
              <a:off x="454963" y="331168"/>
              <a:ext cx="84147" cy="84147"/>
            </a:xfrm>
            <a:prstGeom prst="ellipse">
              <a:avLst/>
            </a:prstGeom>
            <a:solidFill>
              <a:schemeClr val="accent1">
                <a:alpha val="100000"/>
              </a:schemeClr>
            </a:solidFill>
          </p:spPr>
        </p:sp>
        <p:sp>
          <p:nvSpPr>
            <p:cNvPr id="30" name="AutoShape 30"/>
            <p:cNvSpPr/>
            <p:nvPr/>
          </p:nvSpPr>
          <p:spPr>
            <a:xfrm>
              <a:off x="575049" y="337743"/>
              <a:ext cx="78137" cy="78137"/>
            </a:xfrm>
            <a:prstGeom prst="ellipse">
              <a:avLst/>
            </a:prstGeom>
            <a:solidFill>
              <a:schemeClr val="accent1">
                <a:alpha val="80000"/>
              </a:schemeClr>
            </a:solidFill>
          </p:spPr>
        </p:sp>
        <p:sp>
          <p:nvSpPr>
            <p:cNvPr id="31" name="AutoShape 31"/>
            <p:cNvSpPr/>
            <p:nvPr/>
          </p:nvSpPr>
          <p:spPr>
            <a:xfrm>
              <a:off x="689125" y="339460"/>
              <a:ext cx="74704" cy="74704"/>
            </a:xfrm>
            <a:prstGeom prst="ellipse">
              <a:avLst/>
            </a:prstGeom>
            <a:solidFill>
              <a:schemeClr val="accent1">
                <a:alpha val="60000"/>
              </a:schemeClr>
            </a:solidFill>
          </p:spPr>
        </p:sp>
        <p:sp>
          <p:nvSpPr>
            <p:cNvPr id="32" name="AutoShape 32"/>
            <p:cNvSpPr/>
            <p:nvPr/>
          </p:nvSpPr>
          <p:spPr>
            <a:xfrm>
              <a:off x="799768" y="348430"/>
              <a:ext cx="69238" cy="69238"/>
            </a:xfrm>
            <a:prstGeom prst="ellipse">
              <a:avLst/>
            </a:prstGeom>
            <a:solidFill>
              <a:schemeClr val="accent1">
                <a:alpha val="40000"/>
              </a:schemeClr>
            </a:solidFill>
          </p:spPr>
        </p:sp>
        <p:sp>
          <p:nvSpPr>
            <p:cNvPr id="33" name="AutoShape 33"/>
            <p:cNvSpPr/>
            <p:nvPr/>
          </p:nvSpPr>
          <p:spPr>
            <a:xfrm>
              <a:off x="904945" y="344297"/>
              <a:ext cx="65594" cy="65594"/>
            </a:xfrm>
            <a:prstGeom prst="ellipse">
              <a:avLst/>
            </a:prstGeom>
            <a:solidFill>
              <a:schemeClr val="accent1">
                <a:alpha val="20000"/>
              </a:schemeClr>
            </a:solidFill>
          </p:spPr>
        </p:sp>
        <p:sp>
          <p:nvSpPr>
            <p:cNvPr id="34" name="AutoShape 34"/>
            <p:cNvSpPr/>
            <p:nvPr/>
          </p:nvSpPr>
          <p:spPr>
            <a:xfrm>
              <a:off x="454963" y="448942"/>
              <a:ext cx="84147" cy="84147"/>
            </a:xfrm>
            <a:prstGeom prst="ellipse">
              <a:avLst/>
            </a:prstGeom>
            <a:solidFill>
              <a:schemeClr val="accent1">
                <a:alpha val="100000"/>
              </a:schemeClr>
            </a:solidFill>
          </p:spPr>
        </p:sp>
        <p:sp>
          <p:nvSpPr>
            <p:cNvPr id="35" name="AutoShape 35"/>
            <p:cNvSpPr/>
            <p:nvPr/>
          </p:nvSpPr>
          <p:spPr>
            <a:xfrm>
              <a:off x="575049" y="455517"/>
              <a:ext cx="78137" cy="78137"/>
            </a:xfrm>
            <a:prstGeom prst="ellipse">
              <a:avLst/>
            </a:prstGeom>
            <a:solidFill>
              <a:schemeClr val="accent1">
                <a:alpha val="80000"/>
              </a:schemeClr>
            </a:solidFill>
          </p:spPr>
        </p:sp>
        <p:sp>
          <p:nvSpPr>
            <p:cNvPr id="36" name="AutoShape 36"/>
            <p:cNvSpPr/>
            <p:nvPr/>
          </p:nvSpPr>
          <p:spPr>
            <a:xfrm>
              <a:off x="689125" y="457233"/>
              <a:ext cx="74704" cy="74704"/>
            </a:xfrm>
            <a:prstGeom prst="ellipse">
              <a:avLst/>
            </a:prstGeom>
            <a:solidFill>
              <a:schemeClr val="accent1">
                <a:alpha val="60000"/>
              </a:schemeClr>
            </a:solidFill>
          </p:spPr>
        </p:sp>
        <p:sp>
          <p:nvSpPr>
            <p:cNvPr id="37" name="AutoShape 37"/>
            <p:cNvSpPr/>
            <p:nvPr/>
          </p:nvSpPr>
          <p:spPr>
            <a:xfrm>
              <a:off x="799768" y="466203"/>
              <a:ext cx="69238" cy="69238"/>
            </a:xfrm>
            <a:prstGeom prst="ellipse">
              <a:avLst/>
            </a:prstGeom>
            <a:solidFill>
              <a:schemeClr val="accent1">
                <a:alpha val="40000"/>
              </a:schemeClr>
            </a:solidFill>
          </p:spPr>
        </p:sp>
        <p:sp>
          <p:nvSpPr>
            <p:cNvPr id="38" name="AutoShape 38"/>
            <p:cNvSpPr/>
            <p:nvPr/>
          </p:nvSpPr>
          <p:spPr>
            <a:xfrm>
              <a:off x="904945" y="462070"/>
              <a:ext cx="65594" cy="65594"/>
            </a:xfrm>
            <a:prstGeom prst="ellipse">
              <a:avLst/>
            </a:prstGeom>
            <a:solidFill>
              <a:schemeClr val="accent1">
                <a:alpha val="20000"/>
              </a:schemeClr>
            </a:solidFill>
          </p:spPr>
        </p:sp>
        <p:sp>
          <p:nvSpPr>
            <p:cNvPr id="39" name="AutoShape 39"/>
            <p:cNvSpPr/>
            <p:nvPr/>
          </p:nvSpPr>
          <p:spPr>
            <a:xfrm>
              <a:off x="454963" y="566715"/>
              <a:ext cx="84147" cy="84147"/>
            </a:xfrm>
            <a:prstGeom prst="ellipse">
              <a:avLst/>
            </a:prstGeom>
            <a:solidFill>
              <a:schemeClr val="accent1">
                <a:alpha val="100000"/>
              </a:schemeClr>
            </a:solidFill>
          </p:spPr>
        </p:sp>
        <p:sp>
          <p:nvSpPr>
            <p:cNvPr id="40" name="AutoShape 40"/>
            <p:cNvSpPr/>
            <p:nvPr/>
          </p:nvSpPr>
          <p:spPr>
            <a:xfrm>
              <a:off x="575049" y="573291"/>
              <a:ext cx="78137" cy="78137"/>
            </a:xfrm>
            <a:prstGeom prst="ellipse">
              <a:avLst/>
            </a:prstGeom>
            <a:solidFill>
              <a:schemeClr val="accent1">
                <a:alpha val="80000"/>
              </a:schemeClr>
            </a:solidFill>
          </p:spPr>
        </p:sp>
        <p:sp>
          <p:nvSpPr>
            <p:cNvPr id="41" name="AutoShape 41"/>
            <p:cNvSpPr/>
            <p:nvPr/>
          </p:nvSpPr>
          <p:spPr>
            <a:xfrm>
              <a:off x="689125" y="575007"/>
              <a:ext cx="74704" cy="74704"/>
            </a:xfrm>
            <a:prstGeom prst="ellipse">
              <a:avLst/>
            </a:prstGeom>
            <a:solidFill>
              <a:schemeClr val="accent1">
                <a:alpha val="60000"/>
              </a:schemeClr>
            </a:solidFill>
          </p:spPr>
        </p:sp>
        <p:sp>
          <p:nvSpPr>
            <p:cNvPr id="42" name="AutoShape 42"/>
            <p:cNvSpPr/>
            <p:nvPr/>
          </p:nvSpPr>
          <p:spPr>
            <a:xfrm>
              <a:off x="799768" y="583977"/>
              <a:ext cx="69238" cy="69238"/>
            </a:xfrm>
            <a:prstGeom prst="ellipse">
              <a:avLst/>
            </a:prstGeom>
            <a:solidFill>
              <a:schemeClr val="accent1">
                <a:alpha val="40000"/>
              </a:schemeClr>
            </a:solidFill>
          </p:spPr>
        </p:sp>
        <p:sp>
          <p:nvSpPr>
            <p:cNvPr id="43" name="AutoShape 43"/>
            <p:cNvSpPr/>
            <p:nvPr/>
          </p:nvSpPr>
          <p:spPr>
            <a:xfrm>
              <a:off x="904945" y="579844"/>
              <a:ext cx="65594" cy="65594"/>
            </a:xfrm>
            <a:prstGeom prst="ellipse">
              <a:avLst/>
            </a:prstGeom>
            <a:solidFill>
              <a:schemeClr val="accent1">
                <a:alpha val="20000"/>
              </a:schemeClr>
            </a:solidFill>
          </p:spPr>
        </p:sp>
        <p:sp>
          <p:nvSpPr>
            <p:cNvPr id="44" name="AutoShape 44"/>
            <p:cNvSpPr/>
            <p:nvPr/>
          </p:nvSpPr>
          <p:spPr>
            <a:xfrm>
              <a:off x="454963" y="684489"/>
              <a:ext cx="84147" cy="84147"/>
            </a:xfrm>
            <a:prstGeom prst="ellipse">
              <a:avLst/>
            </a:prstGeom>
            <a:solidFill>
              <a:schemeClr val="accent1">
                <a:alpha val="100000"/>
              </a:schemeClr>
            </a:solidFill>
          </p:spPr>
        </p:sp>
        <p:sp>
          <p:nvSpPr>
            <p:cNvPr id="45" name="AutoShape 45"/>
            <p:cNvSpPr/>
            <p:nvPr/>
          </p:nvSpPr>
          <p:spPr>
            <a:xfrm>
              <a:off x="575049" y="691064"/>
              <a:ext cx="78137" cy="78137"/>
            </a:xfrm>
            <a:prstGeom prst="ellipse">
              <a:avLst/>
            </a:prstGeom>
            <a:solidFill>
              <a:schemeClr val="accent1">
                <a:alpha val="80000"/>
              </a:schemeClr>
            </a:solidFill>
          </p:spPr>
        </p:sp>
        <p:sp>
          <p:nvSpPr>
            <p:cNvPr id="46" name="AutoShape 46"/>
            <p:cNvSpPr/>
            <p:nvPr/>
          </p:nvSpPr>
          <p:spPr>
            <a:xfrm>
              <a:off x="689125" y="692781"/>
              <a:ext cx="74704" cy="74704"/>
            </a:xfrm>
            <a:prstGeom prst="ellipse">
              <a:avLst/>
            </a:prstGeom>
            <a:solidFill>
              <a:schemeClr val="accent1">
                <a:alpha val="60000"/>
              </a:schemeClr>
            </a:solidFill>
          </p:spPr>
        </p:sp>
        <p:sp>
          <p:nvSpPr>
            <p:cNvPr id="47" name="AutoShape 47"/>
            <p:cNvSpPr/>
            <p:nvPr/>
          </p:nvSpPr>
          <p:spPr>
            <a:xfrm>
              <a:off x="799768" y="701751"/>
              <a:ext cx="69238" cy="69238"/>
            </a:xfrm>
            <a:prstGeom prst="ellipse">
              <a:avLst/>
            </a:prstGeom>
            <a:solidFill>
              <a:schemeClr val="accent1">
                <a:alpha val="40000"/>
              </a:schemeClr>
            </a:solidFill>
          </p:spPr>
        </p:sp>
        <p:sp>
          <p:nvSpPr>
            <p:cNvPr id="48" name="AutoShape 48"/>
            <p:cNvSpPr/>
            <p:nvPr/>
          </p:nvSpPr>
          <p:spPr>
            <a:xfrm>
              <a:off x="904945" y="697618"/>
              <a:ext cx="65594" cy="65594"/>
            </a:xfrm>
            <a:prstGeom prst="ellipse">
              <a:avLst/>
            </a:prstGeom>
            <a:solidFill>
              <a:schemeClr val="accent1">
                <a:alpha val="20000"/>
              </a:schemeClr>
            </a:solidFill>
          </p:spPr>
        </p:sp>
        <p:sp>
          <p:nvSpPr>
            <p:cNvPr id="49" name="TextBox 4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LoadRunner脚本语言</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19458" r="19458"/>
          <a:stretch>
            <a:fillRect/>
          </a:stretch>
        </p:blipFill>
        <p:spPr>
          <a:xfrm>
            <a:off x="705128" y="1258733"/>
            <a:ext cx="5140491" cy="5140490"/>
          </a:xfrm>
          <a:prstGeom prst="roundRect">
            <a:avLst/>
          </a:prstGeom>
        </p:spPr>
      </p:pic>
      <p:sp>
        <p:nvSpPr>
          <p:cNvPr id="3" name="TextBox 3"/>
          <p:cNvSpPr txBox="1"/>
          <p:nvPr/>
        </p:nvSpPr>
        <p:spPr>
          <a:xfrm>
            <a:off x="6422466" y="1924848"/>
            <a:ext cx="5064406"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数据类型是按被定义变量的性质、表示形式，占据存储空间的多少，构造特点来划分的。</a:t>
            </a:r>
          </a:p>
        </p:txBody>
      </p:sp>
      <p:sp>
        <p:nvSpPr>
          <p:cNvPr id="4" name="TextBox 4"/>
          <p:cNvSpPr txBox="1"/>
          <p:nvPr/>
        </p:nvSpPr>
        <p:spPr>
          <a:xfrm>
            <a:off x="6422466" y="1539657"/>
            <a:ext cx="4169507" cy="367284"/>
          </a:xfrm>
          <a:prstGeom prst="rect">
            <a:avLst/>
          </a:prstGeom>
        </p:spPr>
        <p:txBody>
          <a:bodyPr vert="horz" wrap="square" lIns="114300" tIns="57150" rIns="114300" bIns="57150" rtlCol="0" anchor="t" anchorCtr="0">
            <a:spAutoFit/>
          </a:bodyPr>
          <a:lstStyle/>
          <a:p>
            <a:pPr>
              <a:lnSpc>
                <a:spcPct val="77000"/>
              </a:lnSpc>
            </a:pPr>
            <a:r>
              <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rPr>
              <a:t>数据类型的划分方式</a:t>
            </a:r>
          </a:p>
        </p:txBody>
      </p:sp>
      <p:sp>
        <p:nvSpPr>
          <p:cNvPr id="5" name="TextBox 5"/>
          <p:cNvSpPr txBox="1"/>
          <p:nvPr/>
        </p:nvSpPr>
        <p:spPr>
          <a:xfrm>
            <a:off x="6422466" y="3539953"/>
            <a:ext cx="5064406"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在C语言中，数据类型可分为基本数据类型、构造数据类型、指针类型、空类型4大类。</a:t>
            </a:r>
          </a:p>
        </p:txBody>
      </p:sp>
      <p:sp>
        <p:nvSpPr>
          <p:cNvPr id="6" name="TextBox 6"/>
          <p:cNvSpPr txBox="1"/>
          <p:nvPr/>
        </p:nvSpPr>
        <p:spPr>
          <a:xfrm>
            <a:off x="6422466" y="3191338"/>
            <a:ext cx="4169507" cy="367284"/>
          </a:xfrm>
          <a:prstGeom prst="rect">
            <a:avLst/>
          </a:prstGeom>
        </p:spPr>
        <p:txBody>
          <a:bodyPr vert="horz" wrap="square" lIns="114300" tIns="57150" rIns="114300" bIns="57150" rtlCol="0" anchor="t" anchorCtr="0">
            <a:spAutoFit/>
          </a:bodyPr>
          <a:lstStyle/>
          <a:p>
            <a:pPr>
              <a:lnSpc>
                <a:spcPct val="77000"/>
              </a:lnSpc>
            </a:pPr>
            <a:r>
              <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rPr>
              <a:t>C语言中的数据类型</a:t>
            </a:r>
          </a:p>
        </p:txBody>
      </p:sp>
      <p:sp>
        <p:nvSpPr>
          <p:cNvPr id="7" name="TextBox 7"/>
          <p:cNvSpPr txBox="1"/>
          <p:nvPr/>
        </p:nvSpPr>
        <p:spPr>
          <a:xfrm>
            <a:off x="6422466" y="5213997"/>
            <a:ext cx="5064406"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基本数据类型最主要的特点是，其值不可以再分解为其他类型。</a:t>
            </a:r>
          </a:p>
        </p:txBody>
      </p:sp>
      <p:sp>
        <p:nvSpPr>
          <p:cNvPr id="8" name="TextBox 8"/>
          <p:cNvSpPr txBox="1"/>
          <p:nvPr/>
        </p:nvSpPr>
        <p:spPr>
          <a:xfrm>
            <a:off x="6422466" y="4823558"/>
            <a:ext cx="4169507" cy="367284"/>
          </a:xfrm>
          <a:prstGeom prst="rect">
            <a:avLst/>
          </a:prstGeom>
        </p:spPr>
        <p:txBody>
          <a:bodyPr vert="horz" wrap="square" lIns="114300" tIns="57150" rIns="114300" bIns="57150" rtlCol="0" anchor="t" anchorCtr="0">
            <a:spAutoFit/>
          </a:bodyPr>
          <a:lstStyle/>
          <a:p>
            <a:pPr>
              <a:lnSpc>
                <a:spcPct val="77000"/>
              </a:lnSpc>
            </a:pPr>
            <a:r>
              <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rPr>
              <a:t>基本数据类型的特点</a:t>
            </a:r>
          </a:p>
        </p:txBody>
      </p:sp>
      <p:grpSp>
        <p:nvGrpSpPr>
          <p:cNvPr id="9" name="Group 9"/>
          <p:cNvGrpSpPr/>
          <p:nvPr/>
        </p:nvGrpSpPr>
        <p:grpSpPr>
          <a:xfrm>
            <a:off x="454963" y="93878"/>
            <a:ext cx="10641129" cy="914400"/>
            <a:chOff x="454963" y="93878"/>
            <a:chExt cx="10641129" cy="914400"/>
          </a:xfrm>
        </p:grpSpPr>
        <p:sp>
          <p:nvSpPr>
            <p:cNvPr id="10" name="AutoShape 10"/>
            <p:cNvSpPr/>
            <p:nvPr/>
          </p:nvSpPr>
          <p:spPr>
            <a:xfrm>
              <a:off x="454963" y="331168"/>
              <a:ext cx="84147" cy="84147"/>
            </a:xfrm>
            <a:prstGeom prst="ellipse">
              <a:avLst/>
            </a:prstGeom>
            <a:solidFill>
              <a:schemeClr val="accent1">
                <a:alpha val="100000"/>
              </a:schemeClr>
            </a:solidFill>
          </p:spPr>
        </p:sp>
        <p:sp>
          <p:nvSpPr>
            <p:cNvPr id="11" name="AutoShape 11"/>
            <p:cNvSpPr/>
            <p:nvPr/>
          </p:nvSpPr>
          <p:spPr>
            <a:xfrm>
              <a:off x="575049" y="337743"/>
              <a:ext cx="78137" cy="78137"/>
            </a:xfrm>
            <a:prstGeom prst="ellipse">
              <a:avLst/>
            </a:prstGeom>
            <a:solidFill>
              <a:schemeClr val="accent1">
                <a:alpha val="80000"/>
              </a:schemeClr>
            </a:solidFill>
          </p:spPr>
        </p:sp>
        <p:sp>
          <p:nvSpPr>
            <p:cNvPr id="12" name="AutoShape 12"/>
            <p:cNvSpPr/>
            <p:nvPr/>
          </p:nvSpPr>
          <p:spPr>
            <a:xfrm>
              <a:off x="689125" y="339460"/>
              <a:ext cx="74704" cy="74704"/>
            </a:xfrm>
            <a:prstGeom prst="ellipse">
              <a:avLst/>
            </a:prstGeom>
            <a:solidFill>
              <a:schemeClr val="accent1">
                <a:alpha val="60000"/>
              </a:schemeClr>
            </a:solidFill>
          </p:spPr>
        </p:sp>
        <p:sp>
          <p:nvSpPr>
            <p:cNvPr id="13" name="AutoShape 13"/>
            <p:cNvSpPr/>
            <p:nvPr/>
          </p:nvSpPr>
          <p:spPr>
            <a:xfrm>
              <a:off x="799768" y="348430"/>
              <a:ext cx="69238" cy="69238"/>
            </a:xfrm>
            <a:prstGeom prst="ellipse">
              <a:avLst/>
            </a:prstGeom>
            <a:solidFill>
              <a:schemeClr val="accent1">
                <a:alpha val="40000"/>
              </a:schemeClr>
            </a:solidFill>
          </p:spPr>
        </p:sp>
        <p:sp>
          <p:nvSpPr>
            <p:cNvPr id="14" name="AutoShape 14"/>
            <p:cNvSpPr/>
            <p:nvPr/>
          </p:nvSpPr>
          <p:spPr>
            <a:xfrm>
              <a:off x="904945" y="344297"/>
              <a:ext cx="65594" cy="65594"/>
            </a:xfrm>
            <a:prstGeom prst="ellipse">
              <a:avLst/>
            </a:prstGeom>
            <a:solidFill>
              <a:schemeClr val="accent1">
                <a:alpha val="20000"/>
              </a:schemeClr>
            </a:solidFill>
          </p:spPr>
        </p:sp>
        <p:sp>
          <p:nvSpPr>
            <p:cNvPr id="15" name="AutoShape 15"/>
            <p:cNvSpPr/>
            <p:nvPr/>
          </p:nvSpPr>
          <p:spPr>
            <a:xfrm>
              <a:off x="454963" y="448942"/>
              <a:ext cx="84147" cy="84147"/>
            </a:xfrm>
            <a:prstGeom prst="ellipse">
              <a:avLst/>
            </a:prstGeom>
            <a:solidFill>
              <a:schemeClr val="accent1">
                <a:alpha val="100000"/>
              </a:schemeClr>
            </a:solidFill>
          </p:spPr>
        </p:sp>
        <p:sp>
          <p:nvSpPr>
            <p:cNvPr id="16" name="AutoShape 16"/>
            <p:cNvSpPr/>
            <p:nvPr/>
          </p:nvSpPr>
          <p:spPr>
            <a:xfrm>
              <a:off x="575049" y="455517"/>
              <a:ext cx="78137" cy="78137"/>
            </a:xfrm>
            <a:prstGeom prst="ellipse">
              <a:avLst/>
            </a:prstGeom>
            <a:solidFill>
              <a:schemeClr val="accent1">
                <a:alpha val="80000"/>
              </a:schemeClr>
            </a:solidFill>
          </p:spPr>
        </p:sp>
        <p:sp>
          <p:nvSpPr>
            <p:cNvPr id="17" name="AutoShape 17"/>
            <p:cNvSpPr/>
            <p:nvPr/>
          </p:nvSpPr>
          <p:spPr>
            <a:xfrm>
              <a:off x="689125" y="457233"/>
              <a:ext cx="74704" cy="74704"/>
            </a:xfrm>
            <a:prstGeom prst="ellipse">
              <a:avLst/>
            </a:prstGeom>
            <a:solidFill>
              <a:schemeClr val="accent1">
                <a:alpha val="60000"/>
              </a:schemeClr>
            </a:solidFill>
          </p:spPr>
        </p:sp>
        <p:sp>
          <p:nvSpPr>
            <p:cNvPr id="18" name="AutoShape 18"/>
            <p:cNvSpPr/>
            <p:nvPr/>
          </p:nvSpPr>
          <p:spPr>
            <a:xfrm>
              <a:off x="799768" y="466203"/>
              <a:ext cx="69238" cy="69238"/>
            </a:xfrm>
            <a:prstGeom prst="ellipse">
              <a:avLst/>
            </a:prstGeom>
            <a:solidFill>
              <a:schemeClr val="accent1">
                <a:alpha val="40000"/>
              </a:schemeClr>
            </a:solidFill>
          </p:spPr>
        </p:sp>
        <p:sp>
          <p:nvSpPr>
            <p:cNvPr id="19" name="AutoShape 19"/>
            <p:cNvSpPr/>
            <p:nvPr/>
          </p:nvSpPr>
          <p:spPr>
            <a:xfrm>
              <a:off x="904945" y="462070"/>
              <a:ext cx="65594" cy="65594"/>
            </a:xfrm>
            <a:prstGeom prst="ellipse">
              <a:avLst/>
            </a:prstGeom>
            <a:solidFill>
              <a:schemeClr val="accent1">
                <a:alpha val="20000"/>
              </a:schemeClr>
            </a:solidFill>
          </p:spPr>
        </p:sp>
        <p:sp>
          <p:nvSpPr>
            <p:cNvPr id="20" name="AutoShape 20"/>
            <p:cNvSpPr/>
            <p:nvPr/>
          </p:nvSpPr>
          <p:spPr>
            <a:xfrm>
              <a:off x="454963" y="566715"/>
              <a:ext cx="84147" cy="84147"/>
            </a:xfrm>
            <a:prstGeom prst="ellipse">
              <a:avLst/>
            </a:prstGeom>
            <a:solidFill>
              <a:schemeClr val="accent1">
                <a:alpha val="100000"/>
              </a:schemeClr>
            </a:solidFill>
          </p:spPr>
        </p:sp>
        <p:sp>
          <p:nvSpPr>
            <p:cNvPr id="21" name="AutoShape 21"/>
            <p:cNvSpPr/>
            <p:nvPr/>
          </p:nvSpPr>
          <p:spPr>
            <a:xfrm>
              <a:off x="575049" y="573291"/>
              <a:ext cx="78137" cy="78137"/>
            </a:xfrm>
            <a:prstGeom prst="ellipse">
              <a:avLst/>
            </a:prstGeom>
            <a:solidFill>
              <a:schemeClr val="accent1">
                <a:alpha val="80000"/>
              </a:schemeClr>
            </a:solidFill>
          </p:spPr>
        </p:sp>
        <p:sp>
          <p:nvSpPr>
            <p:cNvPr id="22" name="AutoShape 22"/>
            <p:cNvSpPr/>
            <p:nvPr/>
          </p:nvSpPr>
          <p:spPr>
            <a:xfrm>
              <a:off x="689125" y="575007"/>
              <a:ext cx="74704" cy="74704"/>
            </a:xfrm>
            <a:prstGeom prst="ellipse">
              <a:avLst/>
            </a:prstGeom>
            <a:solidFill>
              <a:schemeClr val="accent1">
                <a:alpha val="60000"/>
              </a:schemeClr>
            </a:solidFill>
          </p:spPr>
        </p:sp>
        <p:sp>
          <p:nvSpPr>
            <p:cNvPr id="23" name="AutoShape 23"/>
            <p:cNvSpPr/>
            <p:nvPr/>
          </p:nvSpPr>
          <p:spPr>
            <a:xfrm>
              <a:off x="799768" y="583977"/>
              <a:ext cx="69238" cy="69238"/>
            </a:xfrm>
            <a:prstGeom prst="ellipse">
              <a:avLst/>
            </a:prstGeom>
            <a:solidFill>
              <a:schemeClr val="accent1">
                <a:alpha val="40000"/>
              </a:schemeClr>
            </a:solidFill>
          </p:spPr>
        </p:sp>
        <p:sp>
          <p:nvSpPr>
            <p:cNvPr id="24" name="AutoShape 24"/>
            <p:cNvSpPr/>
            <p:nvPr/>
          </p:nvSpPr>
          <p:spPr>
            <a:xfrm>
              <a:off x="904945" y="579844"/>
              <a:ext cx="65594" cy="65594"/>
            </a:xfrm>
            <a:prstGeom prst="ellipse">
              <a:avLst/>
            </a:prstGeom>
            <a:solidFill>
              <a:schemeClr val="accent1">
                <a:alpha val="20000"/>
              </a:schemeClr>
            </a:solidFill>
          </p:spPr>
        </p:sp>
        <p:sp>
          <p:nvSpPr>
            <p:cNvPr id="25" name="AutoShape 25"/>
            <p:cNvSpPr/>
            <p:nvPr/>
          </p:nvSpPr>
          <p:spPr>
            <a:xfrm>
              <a:off x="454963" y="684489"/>
              <a:ext cx="84147" cy="84147"/>
            </a:xfrm>
            <a:prstGeom prst="ellipse">
              <a:avLst/>
            </a:prstGeom>
            <a:solidFill>
              <a:schemeClr val="accent1">
                <a:alpha val="100000"/>
              </a:schemeClr>
            </a:solidFill>
          </p:spPr>
        </p:sp>
        <p:sp>
          <p:nvSpPr>
            <p:cNvPr id="26" name="AutoShape 26"/>
            <p:cNvSpPr/>
            <p:nvPr/>
          </p:nvSpPr>
          <p:spPr>
            <a:xfrm>
              <a:off x="575049" y="691064"/>
              <a:ext cx="78137" cy="78137"/>
            </a:xfrm>
            <a:prstGeom prst="ellipse">
              <a:avLst/>
            </a:prstGeom>
            <a:solidFill>
              <a:schemeClr val="accent1">
                <a:alpha val="80000"/>
              </a:schemeClr>
            </a:solidFill>
          </p:spPr>
        </p:sp>
        <p:sp>
          <p:nvSpPr>
            <p:cNvPr id="27" name="AutoShape 27"/>
            <p:cNvSpPr/>
            <p:nvPr/>
          </p:nvSpPr>
          <p:spPr>
            <a:xfrm>
              <a:off x="689125" y="692781"/>
              <a:ext cx="74704" cy="74704"/>
            </a:xfrm>
            <a:prstGeom prst="ellipse">
              <a:avLst/>
            </a:prstGeom>
            <a:solidFill>
              <a:schemeClr val="accent1">
                <a:alpha val="60000"/>
              </a:schemeClr>
            </a:solidFill>
          </p:spPr>
        </p:sp>
        <p:sp>
          <p:nvSpPr>
            <p:cNvPr id="28" name="AutoShape 28"/>
            <p:cNvSpPr/>
            <p:nvPr/>
          </p:nvSpPr>
          <p:spPr>
            <a:xfrm>
              <a:off x="799768" y="701751"/>
              <a:ext cx="69238" cy="69238"/>
            </a:xfrm>
            <a:prstGeom prst="ellipse">
              <a:avLst/>
            </a:prstGeom>
            <a:solidFill>
              <a:schemeClr val="accent1">
                <a:alpha val="40000"/>
              </a:schemeClr>
            </a:solidFill>
          </p:spPr>
        </p:sp>
        <p:sp>
          <p:nvSpPr>
            <p:cNvPr id="29" name="AutoShape 29"/>
            <p:cNvSpPr/>
            <p:nvPr/>
          </p:nvSpPr>
          <p:spPr>
            <a:xfrm>
              <a:off x="904945" y="697618"/>
              <a:ext cx="65594" cy="65594"/>
            </a:xfrm>
            <a:prstGeom prst="ellipse">
              <a:avLst/>
            </a:prstGeom>
            <a:solidFill>
              <a:schemeClr val="accent1">
                <a:alpha val="20000"/>
              </a:schemeClr>
            </a:solidFill>
          </p:spPr>
        </p:sp>
        <p:sp>
          <p:nvSpPr>
            <p:cNvPr id="30" name="TextBox 3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C语言数据类型</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rot="-3859086" flipV="1">
            <a:off x="1527125" y="1469413"/>
            <a:ext cx="2109431" cy="2217572"/>
          </a:xfrm>
          <a:prstGeom prst="parallelogram">
            <a:avLst>
              <a:gd name="adj" fmla="val 54601"/>
            </a:avLst>
          </a:prstGeom>
          <a:solidFill>
            <a:schemeClr val="accent1">
              <a:alpha val="100000"/>
            </a:schemeClr>
          </a:solidFill>
        </p:spPr>
      </p:sp>
      <p:sp>
        <p:nvSpPr>
          <p:cNvPr id="3" name="TextBox 3"/>
          <p:cNvSpPr txBox="1"/>
          <p:nvPr/>
        </p:nvSpPr>
        <p:spPr>
          <a:xfrm>
            <a:off x="1326935" y="4590395"/>
            <a:ext cx="2450691" cy="1287399"/>
          </a:xfrm>
          <a:prstGeom prst="rect">
            <a:avLst/>
          </a:prstGeom>
        </p:spPr>
        <p:txBody>
          <a:bodyPr vert="horz" wrap="square" lIns="114300" tIns="57150" rIns="114300" bIns="57150" rtlCol="0" anchor="t" anchorCtr="0">
            <a:norm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构造数据类型是根据已定义的一个或多个数据类型用构造的方法来定义的。</a:t>
            </a:r>
          </a:p>
        </p:txBody>
      </p:sp>
      <p:pic>
        <p:nvPicPr>
          <p:cNvPr id="4" name="Picture 4"/>
          <p:cNvPicPr>
            <a:picLocks noChangeAspect="1"/>
          </p:cNvPicPr>
          <p:nvPr/>
        </p:nvPicPr>
        <p:blipFill>
          <a:blip r:embed="rId3"/>
          <a:srcRect/>
          <a:stretch>
            <a:fillRect/>
          </a:stretch>
        </p:blipFill>
        <p:spPr>
          <a:xfrm>
            <a:off x="1602827" y="1536628"/>
            <a:ext cx="1898907" cy="1898907"/>
          </a:xfrm>
          <a:prstGeom prst="ellipse">
            <a:avLst/>
          </a:prstGeom>
        </p:spPr>
      </p:pic>
      <p:sp>
        <p:nvSpPr>
          <p:cNvPr id="5" name="AutoShape 5"/>
          <p:cNvSpPr/>
          <p:nvPr/>
        </p:nvSpPr>
        <p:spPr>
          <a:xfrm rot="-3859086" flipV="1">
            <a:off x="5041284" y="1457221"/>
            <a:ext cx="2109431" cy="2217572"/>
          </a:xfrm>
          <a:prstGeom prst="parallelogram">
            <a:avLst>
              <a:gd name="adj" fmla="val 54601"/>
            </a:avLst>
          </a:prstGeom>
          <a:solidFill>
            <a:schemeClr val="accent2">
              <a:alpha val="100000"/>
            </a:schemeClr>
          </a:solidFill>
        </p:spPr>
      </p:sp>
      <p:pic>
        <p:nvPicPr>
          <p:cNvPr id="6" name="Picture 6"/>
          <p:cNvPicPr>
            <a:picLocks noChangeAspect="1"/>
          </p:cNvPicPr>
          <p:nvPr/>
        </p:nvPicPr>
        <p:blipFill>
          <a:blip r:embed="rId4"/>
          <a:srcRect l="17000" r="17000"/>
          <a:stretch>
            <a:fillRect/>
          </a:stretch>
        </p:blipFill>
        <p:spPr>
          <a:xfrm>
            <a:off x="5168347" y="1536628"/>
            <a:ext cx="1898907" cy="1898907"/>
          </a:xfrm>
          <a:prstGeom prst="ellipse">
            <a:avLst/>
          </a:prstGeom>
        </p:spPr>
      </p:pic>
      <p:sp>
        <p:nvSpPr>
          <p:cNvPr id="7" name="AutoShape 7"/>
          <p:cNvSpPr/>
          <p:nvPr/>
        </p:nvSpPr>
        <p:spPr>
          <a:xfrm rot="-3859086" flipV="1">
            <a:off x="8711366" y="1419290"/>
            <a:ext cx="2109431" cy="2217572"/>
          </a:xfrm>
          <a:prstGeom prst="parallelogram">
            <a:avLst>
              <a:gd name="adj" fmla="val 54601"/>
            </a:avLst>
          </a:prstGeom>
          <a:solidFill>
            <a:schemeClr val="accent1">
              <a:alpha val="100000"/>
            </a:schemeClr>
          </a:solidFill>
        </p:spPr>
      </p:sp>
      <p:pic>
        <p:nvPicPr>
          <p:cNvPr id="8" name="Picture 8"/>
          <p:cNvPicPr>
            <a:picLocks noChangeAspect="1"/>
          </p:cNvPicPr>
          <p:nvPr/>
        </p:nvPicPr>
        <p:blipFill>
          <a:blip r:embed="rId5"/>
          <a:srcRect l="15542" r="15542"/>
          <a:stretch>
            <a:fillRect/>
          </a:stretch>
        </p:blipFill>
        <p:spPr>
          <a:xfrm>
            <a:off x="8871767" y="1536628"/>
            <a:ext cx="1898907" cy="1898907"/>
          </a:xfrm>
          <a:prstGeom prst="ellipse">
            <a:avLst/>
          </a:prstGeom>
        </p:spPr>
      </p:pic>
      <p:sp>
        <p:nvSpPr>
          <p:cNvPr id="9" name="TextBox 9"/>
          <p:cNvSpPr txBox="1"/>
          <p:nvPr/>
        </p:nvSpPr>
        <p:spPr>
          <a:xfrm>
            <a:off x="1066381" y="3766355"/>
            <a:ext cx="2971800" cy="485775"/>
          </a:xfrm>
          <a:prstGeom prst="rect">
            <a:avLst/>
          </a:prstGeom>
        </p:spPr>
        <p:txBody>
          <a:bodyPr vert="horz" wrap="square" lIns="114300" tIns="57150" rIns="114300" bIns="57150" rtlCol="0" anchor="t" anchorCtr="1">
            <a:normAutofit/>
          </a:bodyPr>
          <a:lstStyle/>
          <a:p>
            <a:pPr algn="ctr">
              <a:lnSpc>
                <a:spcPct val="96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构造数据类型定义</a:t>
            </a:r>
          </a:p>
        </p:txBody>
      </p:sp>
      <p:grpSp>
        <p:nvGrpSpPr>
          <p:cNvPr id="10" name="Group 10"/>
          <p:cNvGrpSpPr/>
          <p:nvPr/>
        </p:nvGrpSpPr>
        <p:grpSpPr>
          <a:xfrm>
            <a:off x="1226739" y="4350852"/>
            <a:ext cx="2651083" cy="97536"/>
            <a:chOff x="1226739" y="4350852"/>
            <a:chExt cx="2651083" cy="97536"/>
          </a:xfrm>
        </p:grpSpPr>
        <p:cxnSp>
          <p:nvCxnSpPr>
            <p:cNvPr id="11" name="Connector 11"/>
            <p:cNvCxnSpPr/>
            <p:nvPr/>
          </p:nvCxnSpPr>
          <p:spPr>
            <a:xfrm flipV="1">
              <a:off x="1287927" y="4399620"/>
              <a:ext cx="2492359" cy="474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12" name="AutoShape 12"/>
            <p:cNvSpPr/>
            <p:nvPr/>
          </p:nvSpPr>
          <p:spPr>
            <a:xfrm>
              <a:off x="1226739" y="4350852"/>
              <a:ext cx="97536" cy="97536"/>
            </a:xfrm>
            <a:prstGeom prst="ellipse">
              <a:avLst/>
            </a:prstGeom>
            <a:solidFill>
              <a:schemeClr val="accent1">
                <a:alpha val="100000"/>
              </a:schemeClr>
            </a:solidFill>
          </p:spPr>
        </p:sp>
        <p:sp>
          <p:nvSpPr>
            <p:cNvPr id="13" name="AutoShape 13"/>
            <p:cNvSpPr/>
            <p:nvPr/>
          </p:nvSpPr>
          <p:spPr>
            <a:xfrm>
              <a:off x="3780286" y="4350852"/>
              <a:ext cx="97536" cy="97536"/>
            </a:xfrm>
            <a:prstGeom prst="ellipse">
              <a:avLst/>
            </a:prstGeom>
            <a:solidFill>
              <a:schemeClr val="accent1">
                <a:alpha val="100000"/>
              </a:schemeClr>
            </a:solidFill>
          </p:spPr>
        </p:sp>
      </p:grpSp>
      <p:sp>
        <p:nvSpPr>
          <p:cNvPr id="14" name="TextBox 14"/>
          <p:cNvSpPr txBox="1"/>
          <p:nvPr/>
        </p:nvSpPr>
        <p:spPr>
          <a:xfrm>
            <a:off x="4892456" y="4590395"/>
            <a:ext cx="2450691" cy="1287399"/>
          </a:xfrm>
          <a:prstGeom prst="rect">
            <a:avLst/>
          </a:prstGeom>
        </p:spPr>
        <p:txBody>
          <a:bodyPr vert="horz" wrap="square" lIns="114300" tIns="57150" rIns="114300" bIns="57150" rtlCol="0" anchor="t" anchorCtr="0">
            <a:norm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一个构造类型的值可以分解成若干个“成员”或“元素”。</a:t>
            </a:r>
          </a:p>
        </p:txBody>
      </p:sp>
      <p:sp>
        <p:nvSpPr>
          <p:cNvPr id="15" name="TextBox 15"/>
          <p:cNvSpPr txBox="1"/>
          <p:nvPr/>
        </p:nvSpPr>
        <p:spPr>
          <a:xfrm>
            <a:off x="4641426" y="3746205"/>
            <a:ext cx="2952750" cy="485775"/>
          </a:xfrm>
          <a:prstGeom prst="rect">
            <a:avLst/>
          </a:prstGeom>
        </p:spPr>
        <p:txBody>
          <a:bodyPr vert="horz" wrap="square" lIns="114300" tIns="57150" rIns="114300" bIns="57150" rtlCol="0" anchor="t" anchorCtr="1">
            <a:normAutofit/>
          </a:bodyPr>
          <a:lstStyle/>
          <a:p>
            <a:pPr algn="ctr">
              <a:lnSpc>
                <a:spcPct val="96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构造类型值分解</a:t>
            </a:r>
          </a:p>
        </p:txBody>
      </p:sp>
      <p:grpSp>
        <p:nvGrpSpPr>
          <p:cNvPr id="16" name="Group 16"/>
          <p:cNvGrpSpPr/>
          <p:nvPr/>
        </p:nvGrpSpPr>
        <p:grpSpPr>
          <a:xfrm>
            <a:off x="4792260" y="4350852"/>
            <a:ext cx="2651083" cy="97536"/>
            <a:chOff x="4792260" y="4350852"/>
            <a:chExt cx="2651083" cy="97536"/>
          </a:xfrm>
        </p:grpSpPr>
        <p:cxnSp>
          <p:nvCxnSpPr>
            <p:cNvPr id="17" name="Connector 17"/>
            <p:cNvCxnSpPr/>
            <p:nvPr/>
          </p:nvCxnSpPr>
          <p:spPr>
            <a:xfrm flipV="1">
              <a:off x="4853447" y="4399620"/>
              <a:ext cx="2492359" cy="4740"/>
            </a:xfrm>
            <a:prstGeom prst="line">
              <a:avLst/>
            </a:prstGeom>
            <a:ln w="9525">
              <a:solidFill>
                <a:schemeClr val="accent2"/>
              </a:solidFill>
              <a:prstDash val="solid"/>
              <a:headEnd type="none"/>
              <a:tailEnd type="none"/>
            </a:ln>
          </p:spPr>
          <p:style>
            <a:lnRef idx="0">
              <a:schemeClr val="accent2"/>
            </a:lnRef>
            <a:fillRef idx="1">
              <a:schemeClr val="accent2"/>
            </a:fillRef>
            <a:effectRef idx="0">
              <a:schemeClr val="accent2"/>
            </a:effectRef>
            <a:fontRef idx="minor">
              <a:schemeClr val="lt1"/>
            </a:fontRef>
          </p:style>
        </p:cxnSp>
        <p:sp>
          <p:nvSpPr>
            <p:cNvPr id="18" name="AutoShape 18"/>
            <p:cNvSpPr/>
            <p:nvPr/>
          </p:nvSpPr>
          <p:spPr>
            <a:xfrm>
              <a:off x="4792260" y="4350852"/>
              <a:ext cx="97536" cy="97536"/>
            </a:xfrm>
            <a:prstGeom prst="ellipse">
              <a:avLst/>
            </a:prstGeom>
            <a:solidFill>
              <a:schemeClr val="accent2">
                <a:alpha val="100000"/>
              </a:schemeClr>
            </a:solidFill>
          </p:spPr>
        </p:sp>
        <p:sp>
          <p:nvSpPr>
            <p:cNvPr id="19" name="AutoShape 19"/>
            <p:cNvSpPr/>
            <p:nvPr/>
          </p:nvSpPr>
          <p:spPr>
            <a:xfrm>
              <a:off x="7345807" y="4350852"/>
              <a:ext cx="97536" cy="97536"/>
            </a:xfrm>
            <a:prstGeom prst="ellipse">
              <a:avLst/>
            </a:prstGeom>
            <a:solidFill>
              <a:schemeClr val="accent2">
                <a:alpha val="100000"/>
              </a:schemeClr>
            </a:solidFill>
          </p:spPr>
        </p:sp>
      </p:grpSp>
      <p:sp>
        <p:nvSpPr>
          <p:cNvPr id="20" name="TextBox 20"/>
          <p:cNvSpPr txBox="1"/>
          <p:nvPr/>
        </p:nvSpPr>
        <p:spPr>
          <a:xfrm>
            <a:off x="8595875" y="4590395"/>
            <a:ext cx="2450691" cy="1287399"/>
          </a:xfrm>
          <a:prstGeom prst="rect">
            <a:avLst/>
          </a:prstGeom>
        </p:spPr>
        <p:txBody>
          <a:bodyPr vert="horz" wrap="square" lIns="114300" tIns="57150" rIns="114300" bIns="57150" rtlCol="0" anchor="t" anchorCtr="0">
            <a:norm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每个“成员”都是一个基本数据类型或又是一个构造类型。</a:t>
            </a:r>
          </a:p>
        </p:txBody>
      </p:sp>
      <p:sp>
        <p:nvSpPr>
          <p:cNvPr id="21" name="TextBox 21"/>
          <p:cNvSpPr txBox="1"/>
          <p:nvPr/>
        </p:nvSpPr>
        <p:spPr>
          <a:xfrm>
            <a:off x="8311508" y="3746205"/>
            <a:ext cx="3019425" cy="485775"/>
          </a:xfrm>
          <a:prstGeom prst="rect">
            <a:avLst/>
          </a:prstGeom>
        </p:spPr>
        <p:txBody>
          <a:bodyPr vert="horz" wrap="square" lIns="114300" tIns="57150" rIns="114300" bIns="57150" rtlCol="0" anchor="t" anchorCtr="1">
            <a:normAutofit/>
          </a:bodyPr>
          <a:lstStyle/>
          <a:p>
            <a:pPr algn="ctr">
              <a:lnSpc>
                <a:spcPct val="96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成员基本数据类型</a:t>
            </a:r>
          </a:p>
        </p:txBody>
      </p:sp>
      <p:grpSp>
        <p:nvGrpSpPr>
          <p:cNvPr id="22" name="Group 22"/>
          <p:cNvGrpSpPr/>
          <p:nvPr/>
        </p:nvGrpSpPr>
        <p:grpSpPr>
          <a:xfrm>
            <a:off x="8495679" y="4350852"/>
            <a:ext cx="2651083" cy="97536"/>
            <a:chOff x="8495679" y="4350852"/>
            <a:chExt cx="2651083" cy="97536"/>
          </a:xfrm>
        </p:grpSpPr>
        <p:cxnSp>
          <p:nvCxnSpPr>
            <p:cNvPr id="23" name="Connector 23"/>
            <p:cNvCxnSpPr/>
            <p:nvPr/>
          </p:nvCxnSpPr>
          <p:spPr>
            <a:xfrm flipV="1">
              <a:off x="8556866" y="4399620"/>
              <a:ext cx="2492359" cy="474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24" name="AutoShape 24"/>
            <p:cNvSpPr/>
            <p:nvPr/>
          </p:nvSpPr>
          <p:spPr>
            <a:xfrm>
              <a:off x="8495679" y="4350852"/>
              <a:ext cx="97536" cy="97536"/>
            </a:xfrm>
            <a:prstGeom prst="ellipse">
              <a:avLst/>
            </a:prstGeom>
            <a:solidFill>
              <a:schemeClr val="accent1">
                <a:alpha val="100000"/>
              </a:schemeClr>
            </a:solidFill>
          </p:spPr>
        </p:sp>
        <p:sp>
          <p:nvSpPr>
            <p:cNvPr id="25" name="AutoShape 25"/>
            <p:cNvSpPr/>
            <p:nvPr/>
          </p:nvSpPr>
          <p:spPr>
            <a:xfrm>
              <a:off x="11049226" y="4350852"/>
              <a:ext cx="97536" cy="97536"/>
            </a:xfrm>
            <a:prstGeom prst="ellipse">
              <a:avLst/>
            </a:prstGeom>
            <a:solidFill>
              <a:schemeClr val="accent1">
                <a:alpha val="100000"/>
              </a:schemeClr>
            </a:solidFill>
          </p:spPr>
        </p:sp>
      </p:grpSp>
      <p:grpSp>
        <p:nvGrpSpPr>
          <p:cNvPr id="26" name="Group 26"/>
          <p:cNvGrpSpPr/>
          <p:nvPr/>
        </p:nvGrpSpPr>
        <p:grpSpPr>
          <a:xfrm>
            <a:off x="454963" y="93878"/>
            <a:ext cx="10641129" cy="914400"/>
            <a:chOff x="454963" y="93878"/>
            <a:chExt cx="10641129" cy="914400"/>
          </a:xfrm>
        </p:grpSpPr>
        <p:sp>
          <p:nvSpPr>
            <p:cNvPr id="27" name="AutoShape 27"/>
            <p:cNvSpPr/>
            <p:nvPr/>
          </p:nvSpPr>
          <p:spPr>
            <a:xfrm>
              <a:off x="454963" y="331168"/>
              <a:ext cx="84147" cy="84147"/>
            </a:xfrm>
            <a:prstGeom prst="ellipse">
              <a:avLst/>
            </a:prstGeom>
            <a:solidFill>
              <a:schemeClr val="accent1">
                <a:alpha val="100000"/>
              </a:schemeClr>
            </a:solidFill>
          </p:spPr>
        </p:sp>
        <p:sp>
          <p:nvSpPr>
            <p:cNvPr id="28" name="AutoShape 28"/>
            <p:cNvSpPr/>
            <p:nvPr/>
          </p:nvSpPr>
          <p:spPr>
            <a:xfrm>
              <a:off x="575049" y="337743"/>
              <a:ext cx="78137" cy="78137"/>
            </a:xfrm>
            <a:prstGeom prst="ellipse">
              <a:avLst/>
            </a:prstGeom>
            <a:solidFill>
              <a:schemeClr val="accent1">
                <a:alpha val="80000"/>
              </a:schemeClr>
            </a:solidFill>
          </p:spPr>
        </p:sp>
        <p:sp>
          <p:nvSpPr>
            <p:cNvPr id="29" name="AutoShape 29"/>
            <p:cNvSpPr/>
            <p:nvPr/>
          </p:nvSpPr>
          <p:spPr>
            <a:xfrm>
              <a:off x="689125" y="339460"/>
              <a:ext cx="74704" cy="74704"/>
            </a:xfrm>
            <a:prstGeom prst="ellipse">
              <a:avLst/>
            </a:prstGeom>
            <a:solidFill>
              <a:schemeClr val="accent1">
                <a:alpha val="60000"/>
              </a:schemeClr>
            </a:solidFill>
          </p:spPr>
        </p:sp>
        <p:sp>
          <p:nvSpPr>
            <p:cNvPr id="30" name="AutoShape 30"/>
            <p:cNvSpPr/>
            <p:nvPr/>
          </p:nvSpPr>
          <p:spPr>
            <a:xfrm>
              <a:off x="799768" y="348430"/>
              <a:ext cx="69238" cy="69238"/>
            </a:xfrm>
            <a:prstGeom prst="ellipse">
              <a:avLst/>
            </a:prstGeom>
            <a:solidFill>
              <a:schemeClr val="accent1">
                <a:alpha val="40000"/>
              </a:schemeClr>
            </a:solidFill>
          </p:spPr>
        </p:sp>
        <p:sp>
          <p:nvSpPr>
            <p:cNvPr id="31" name="AutoShape 31"/>
            <p:cNvSpPr/>
            <p:nvPr/>
          </p:nvSpPr>
          <p:spPr>
            <a:xfrm>
              <a:off x="904945" y="344297"/>
              <a:ext cx="65594" cy="65594"/>
            </a:xfrm>
            <a:prstGeom prst="ellipse">
              <a:avLst/>
            </a:prstGeom>
            <a:solidFill>
              <a:schemeClr val="accent1">
                <a:alpha val="20000"/>
              </a:schemeClr>
            </a:solidFill>
          </p:spPr>
        </p:sp>
        <p:sp>
          <p:nvSpPr>
            <p:cNvPr id="32" name="AutoShape 32"/>
            <p:cNvSpPr/>
            <p:nvPr/>
          </p:nvSpPr>
          <p:spPr>
            <a:xfrm>
              <a:off x="454963" y="448942"/>
              <a:ext cx="84147" cy="84147"/>
            </a:xfrm>
            <a:prstGeom prst="ellipse">
              <a:avLst/>
            </a:prstGeom>
            <a:solidFill>
              <a:schemeClr val="accent1">
                <a:alpha val="100000"/>
              </a:schemeClr>
            </a:solidFill>
          </p:spPr>
        </p:sp>
        <p:sp>
          <p:nvSpPr>
            <p:cNvPr id="33" name="AutoShape 33"/>
            <p:cNvSpPr/>
            <p:nvPr/>
          </p:nvSpPr>
          <p:spPr>
            <a:xfrm>
              <a:off x="575049" y="455517"/>
              <a:ext cx="78137" cy="78137"/>
            </a:xfrm>
            <a:prstGeom prst="ellipse">
              <a:avLst/>
            </a:prstGeom>
            <a:solidFill>
              <a:schemeClr val="accent1">
                <a:alpha val="80000"/>
              </a:schemeClr>
            </a:solidFill>
          </p:spPr>
        </p:sp>
        <p:sp>
          <p:nvSpPr>
            <p:cNvPr id="34" name="AutoShape 34"/>
            <p:cNvSpPr/>
            <p:nvPr/>
          </p:nvSpPr>
          <p:spPr>
            <a:xfrm>
              <a:off x="689125" y="457233"/>
              <a:ext cx="74704" cy="74704"/>
            </a:xfrm>
            <a:prstGeom prst="ellipse">
              <a:avLst/>
            </a:prstGeom>
            <a:solidFill>
              <a:schemeClr val="accent1">
                <a:alpha val="60000"/>
              </a:schemeClr>
            </a:solidFill>
          </p:spPr>
        </p:sp>
        <p:sp>
          <p:nvSpPr>
            <p:cNvPr id="35" name="AutoShape 35"/>
            <p:cNvSpPr/>
            <p:nvPr/>
          </p:nvSpPr>
          <p:spPr>
            <a:xfrm>
              <a:off x="799768" y="466203"/>
              <a:ext cx="69238" cy="69238"/>
            </a:xfrm>
            <a:prstGeom prst="ellipse">
              <a:avLst/>
            </a:prstGeom>
            <a:solidFill>
              <a:schemeClr val="accent1">
                <a:alpha val="40000"/>
              </a:schemeClr>
            </a:solidFill>
          </p:spPr>
        </p:sp>
        <p:sp>
          <p:nvSpPr>
            <p:cNvPr id="36" name="AutoShape 36"/>
            <p:cNvSpPr/>
            <p:nvPr/>
          </p:nvSpPr>
          <p:spPr>
            <a:xfrm>
              <a:off x="904945" y="462070"/>
              <a:ext cx="65594" cy="65594"/>
            </a:xfrm>
            <a:prstGeom prst="ellipse">
              <a:avLst/>
            </a:prstGeom>
            <a:solidFill>
              <a:schemeClr val="accent1">
                <a:alpha val="20000"/>
              </a:schemeClr>
            </a:solidFill>
          </p:spPr>
        </p:sp>
        <p:sp>
          <p:nvSpPr>
            <p:cNvPr id="37" name="AutoShape 37"/>
            <p:cNvSpPr/>
            <p:nvPr/>
          </p:nvSpPr>
          <p:spPr>
            <a:xfrm>
              <a:off x="454963" y="566715"/>
              <a:ext cx="84147" cy="84147"/>
            </a:xfrm>
            <a:prstGeom prst="ellipse">
              <a:avLst/>
            </a:prstGeom>
            <a:solidFill>
              <a:schemeClr val="accent1">
                <a:alpha val="100000"/>
              </a:schemeClr>
            </a:solidFill>
          </p:spPr>
        </p:sp>
        <p:sp>
          <p:nvSpPr>
            <p:cNvPr id="38" name="AutoShape 38"/>
            <p:cNvSpPr/>
            <p:nvPr/>
          </p:nvSpPr>
          <p:spPr>
            <a:xfrm>
              <a:off x="575049" y="573291"/>
              <a:ext cx="78137" cy="78137"/>
            </a:xfrm>
            <a:prstGeom prst="ellipse">
              <a:avLst/>
            </a:prstGeom>
            <a:solidFill>
              <a:schemeClr val="accent1">
                <a:alpha val="80000"/>
              </a:schemeClr>
            </a:solidFill>
          </p:spPr>
        </p:sp>
        <p:sp>
          <p:nvSpPr>
            <p:cNvPr id="39" name="AutoShape 39"/>
            <p:cNvSpPr/>
            <p:nvPr/>
          </p:nvSpPr>
          <p:spPr>
            <a:xfrm>
              <a:off x="689125" y="575007"/>
              <a:ext cx="74704" cy="74704"/>
            </a:xfrm>
            <a:prstGeom prst="ellipse">
              <a:avLst/>
            </a:prstGeom>
            <a:solidFill>
              <a:schemeClr val="accent1">
                <a:alpha val="60000"/>
              </a:schemeClr>
            </a:solidFill>
          </p:spPr>
        </p:sp>
        <p:sp>
          <p:nvSpPr>
            <p:cNvPr id="40" name="AutoShape 40"/>
            <p:cNvSpPr/>
            <p:nvPr/>
          </p:nvSpPr>
          <p:spPr>
            <a:xfrm>
              <a:off x="799768" y="583977"/>
              <a:ext cx="69238" cy="69238"/>
            </a:xfrm>
            <a:prstGeom prst="ellipse">
              <a:avLst/>
            </a:prstGeom>
            <a:solidFill>
              <a:schemeClr val="accent1">
                <a:alpha val="40000"/>
              </a:schemeClr>
            </a:solidFill>
          </p:spPr>
        </p:sp>
        <p:sp>
          <p:nvSpPr>
            <p:cNvPr id="41" name="AutoShape 41"/>
            <p:cNvSpPr/>
            <p:nvPr/>
          </p:nvSpPr>
          <p:spPr>
            <a:xfrm>
              <a:off x="904945" y="579844"/>
              <a:ext cx="65594" cy="65594"/>
            </a:xfrm>
            <a:prstGeom prst="ellipse">
              <a:avLst/>
            </a:prstGeom>
            <a:solidFill>
              <a:schemeClr val="accent1">
                <a:alpha val="20000"/>
              </a:schemeClr>
            </a:solidFill>
          </p:spPr>
        </p:sp>
        <p:sp>
          <p:nvSpPr>
            <p:cNvPr id="42" name="AutoShape 42"/>
            <p:cNvSpPr/>
            <p:nvPr/>
          </p:nvSpPr>
          <p:spPr>
            <a:xfrm>
              <a:off x="454963" y="684489"/>
              <a:ext cx="84147" cy="84147"/>
            </a:xfrm>
            <a:prstGeom prst="ellipse">
              <a:avLst/>
            </a:prstGeom>
            <a:solidFill>
              <a:schemeClr val="accent1">
                <a:alpha val="100000"/>
              </a:schemeClr>
            </a:solidFill>
          </p:spPr>
        </p:sp>
        <p:sp>
          <p:nvSpPr>
            <p:cNvPr id="43" name="AutoShape 43"/>
            <p:cNvSpPr/>
            <p:nvPr/>
          </p:nvSpPr>
          <p:spPr>
            <a:xfrm>
              <a:off x="575049" y="691064"/>
              <a:ext cx="78137" cy="78137"/>
            </a:xfrm>
            <a:prstGeom prst="ellipse">
              <a:avLst/>
            </a:prstGeom>
            <a:solidFill>
              <a:schemeClr val="accent1">
                <a:alpha val="80000"/>
              </a:schemeClr>
            </a:solidFill>
          </p:spPr>
        </p:sp>
        <p:sp>
          <p:nvSpPr>
            <p:cNvPr id="44" name="AutoShape 44"/>
            <p:cNvSpPr/>
            <p:nvPr/>
          </p:nvSpPr>
          <p:spPr>
            <a:xfrm>
              <a:off x="689125" y="692781"/>
              <a:ext cx="74704" cy="74704"/>
            </a:xfrm>
            <a:prstGeom prst="ellipse">
              <a:avLst/>
            </a:prstGeom>
            <a:solidFill>
              <a:schemeClr val="accent1">
                <a:alpha val="60000"/>
              </a:schemeClr>
            </a:solidFill>
          </p:spPr>
        </p:sp>
        <p:sp>
          <p:nvSpPr>
            <p:cNvPr id="45" name="AutoShape 45"/>
            <p:cNvSpPr/>
            <p:nvPr/>
          </p:nvSpPr>
          <p:spPr>
            <a:xfrm>
              <a:off x="799768" y="701751"/>
              <a:ext cx="69238" cy="69238"/>
            </a:xfrm>
            <a:prstGeom prst="ellipse">
              <a:avLst/>
            </a:prstGeom>
            <a:solidFill>
              <a:schemeClr val="accent1">
                <a:alpha val="40000"/>
              </a:schemeClr>
            </a:solidFill>
          </p:spPr>
        </p:sp>
        <p:sp>
          <p:nvSpPr>
            <p:cNvPr id="46" name="AutoShape 46"/>
            <p:cNvSpPr/>
            <p:nvPr/>
          </p:nvSpPr>
          <p:spPr>
            <a:xfrm>
              <a:off x="904945" y="697618"/>
              <a:ext cx="65594" cy="65594"/>
            </a:xfrm>
            <a:prstGeom prst="ellipse">
              <a:avLst/>
            </a:prstGeom>
            <a:solidFill>
              <a:schemeClr val="accent1">
                <a:alpha val="20000"/>
              </a:schemeClr>
            </a:solidFill>
          </p:spPr>
        </p:sp>
        <p:sp>
          <p:nvSpPr>
            <p:cNvPr id="47" name="TextBox 4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构造数据类型</a:t>
              </a: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27625" r="27625"/>
          <a:stretch>
            <a:fillRect/>
          </a:stretch>
        </p:blipFill>
        <p:spPr>
          <a:xfrm>
            <a:off x="454962" y="1569535"/>
            <a:ext cx="4219249" cy="4219249"/>
          </a:xfrm>
          <a:prstGeom prst="ellipse">
            <a:avLst/>
          </a:prstGeom>
        </p:spPr>
      </p:pic>
      <p:grpSp>
        <p:nvGrpSpPr>
          <p:cNvPr id="3" name="Group 3"/>
          <p:cNvGrpSpPr/>
          <p:nvPr/>
        </p:nvGrpSpPr>
        <p:grpSpPr>
          <a:xfrm>
            <a:off x="5163133" y="1294832"/>
            <a:ext cx="6264882" cy="1468186"/>
            <a:chOff x="5163133" y="1294832"/>
            <a:chExt cx="6264882" cy="1468186"/>
          </a:xfrm>
        </p:grpSpPr>
        <p:sp>
          <p:nvSpPr>
            <p:cNvPr id="4" name="AutoShape 4"/>
            <p:cNvSpPr/>
            <p:nvPr/>
          </p:nvSpPr>
          <p:spPr>
            <a:xfrm>
              <a:off x="5328795" y="1294832"/>
              <a:ext cx="6099220" cy="1468186"/>
            </a:xfrm>
            <a:prstGeom prst="rect">
              <a:avLst/>
            </a:prstGeom>
            <a:solidFill>
              <a:schemeClr val="accent2">
                <a:alpha val="100000"/>
              </a:schemeClr>
            </a:solidFill>
          </p:spPr>
        </p:sp>
        <p:sp>
          <p:nvSpPr>
            <p:cNvPr id="5" name="TextBox 5"/>
            <p:cNvSpPr txBox="1"/>
            <p:nvPr/>
          </p:nvSpPr>
          <p:spPr>
            <a:xfrm>
              <a:off x="5632910" y="1424361"/>
              <a:ext cx="3055242" cy="398526"/>
            </a:xfrm>
            <a:prstGeom prst="rect">
              <a:avLst/>
            </a:prstGeom>
          </p:spPr>
          <p:txBody>
            <a:bodyPr vert="horz" wrap="square" lIns="114300" tIns="57150" rIns="114300" bIns="57150" rtlCol="0" anchor="t" anchorCtr="0">
              <a:spAutoFit/>
            </a:bodyPr>
            <a:lstStyle/>
            <a:p>
              <a:pPr>
                <a:lnSpc>
                  <a:spcPct val="77000"/>
                </a:lnSpc>
                <a:spcBef>
                  <a:spcPts val="450"/>
                </a:spcBef>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指针类型</a:t>
              </a:r>
            </a:p>
          </p:txBody>
        </p:sp>
        <p:sp>
          <p:nvSpPr>
            <p:cNvPr id="6" name="TextBox 6"/>
            <p:cNvSpPr txBox="1"/>
            <p:nvPr/>
          </p:nvSpPr>
          <p:spPr>
            <a:xfrm>
              <a:off x="5632910" y="1910708"/>
              <a:ext cx="5568066"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指针是一种特殊的数据类型，表示某个变量在存储器中的地址。</a:t>
              </a:r>
            </a:p>
          </p:txBody>
        </p:sp>
        <p:sp>
          <p:nvSpPr>
            <p:cNvPr id="7" name="AutoShape 7"/>
            <p:cNvSpPr/>
            <p:nvPr/>
          </p:nvSpPr>
          <p:spPr>
            <a:xfrm>
              <a:off x="5163133" y="1294832"/>
              <a:ext cx="165663" cy="1468186"/>
            </a:xfrm>
            <a:prstGeom prst="rect">
              <a:avLst/>
            </a:prstGeom>
            <a:solidFill>
              <a:schemeClr val="accent1">
                <a:alpha val="100000"/>
              </a:schemeClr>
            </a:solidFill>
          </p:spPr>
        </p:sp>
      </p:grpSp>
      <p:grpSp>
        <p:nvGrpSpPr>
          <p:cNvPr id="8" name="Group 8"/>
          <p:cNvGrpSpPr/>
          <p:nvPr/>
        </p:nvGrpSpPr>
        <p:grpSpPr>
          <a:xfrm>
            <a:off x="5163133" y="2945066"/>
            <a:ext cx="6264882" cy="1468186"/>
            <a:chOff x="5163133" y="2945066"/>
            <a:chExt cx="6264882" cy="1468186"/>
          </a:xfrm>
        </p:grpSpPr>
        <p:sp>
          <p:nvSpPr>
            <p:cNvPr id="9" name="AutoShape 9"/>
            <p:cNvSpPr/>
            <p:nvPr/>
          </p:nvSpPr>
          <p:spPr>
            <a:xfrm>
              <a:off x="5328795" y="2945066"/>
              <a:ext cx="6099220" cy="1468186"/>
            </a:xfrm>
            <a:prstGeom prst="rect">
              <a:avLst/>
            </a:prstGeom>
            <a:solidFill>
              <a:schemeClr val="accent2">
                <a:alpha val="100000"/>
              </a:schemeClr>
            </a:solidFill>
          </p:spPr>
        </p:sp>
        <p:sp>
          <p:nvSpPr>
            <p:cNvPr id="10" name="TextBox 10"/>
            <p:cNvSpPr txBox="1"/>
            <p:nvPr/>
          </p:nvSpPr>
          <p:spPr>
            <a:xfrm>
              <a:off x="5632910" y="3074595"/>
              <a:ext cx="3055242" cy="398526"/>
            </a:xfrm>
            <a:prstGeom prst="rect">
              <a:avLst/>
            </a:prstGeom>
          </p:spPr>
          <p:txBody>
            <a:bodyPr vert="horz" wrap="square" lIns="114300" tIns="57150" rIns="114300" bIns="57150" rtlCol="0" anchor="t" anchorCtr="0">
              <a:spAutoFit/>
            </a:bodyPr>
            <a:lstStyle/>
            <a:p>
              <a:pPr>
                <a:lnSpc>
                  <a:spcPct val="77000"/>
                </a:lnSpc>
                <a:spcBef>
                  <a:spcPts val="450"/>
                </a:spcBef>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指针变量取值</a:t>
              </a:r>
            </a:p>
          </p:txBody>
        </p:sp>
        <p:sp>
          <p:nvSpPr>
            <p:cNvPr id="11" name="TextBox 11"/>
            <p:cNvSpPr txBox="1"/>
            <p:nvPr/>
          </p:nvSpPr>
          <p:spPr>
            <a:xfrm>
              <a:off x="5632910" y="3560941"/>
              <a:ext cx="5568066"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指针变量的取值类似于整型量，但它们是两个完全不同的量，不能混为一谈。</a:t>
              </a:r>
            </a:p>
          </p:txBody>
        </p:sp>
        <p:sp>
          <p:nvSpPr>
            <p:cNvPr id="12" name="AutoShape 12"/>
            <p:cNvSpPr/>
            <p:nvPr/>
          </p:nvSpPr>
          <p:spPr>
            <a:xfrm>
              <a:off x="5163133" y="2945066"/>
              <a:ext cx="165663" cy="1468186"/>
            </a:xfrm>
            <a:prstGeom prst="rect">
              <a:avLst/>
            </a:prstGeom>
            <a:solidFill>
              <a:schemeClr val="accent1">
                <a:alpha val="100000"/>
              </a:schemeClr>
            </a:solidFill>
          </p:spPr>
        </p:sp>
      </p:grpSp>
      <p:grpSp>
        <p:nvGrpSpPr>
          <p:cNvPr id="13" name="Group 13"/>
          <p:cNvGrpSpPr/>
          <p:nvPr/>
        </p:nvGrpSpPr>
        <p:grpSpPr>
          <a:xfrm>
            <a:off x="5163133" y="4595300"/>
            <a:ext cx="6264882" cy="1468186"/>
            <a:chOff x="5163133" y="4595300"/>
            <a:chExt cx="6264882" cy="1468186"/>
          </a:xfrm>
        </p:grpSpPr>
        <p:sp>
          <p:nvSpPr>
            <p:cNvPr id="14" name="AutoShape 14"/>
            <p:cNvSpPr/>
            <p:nvPr/>
          </p:nvSpPr>
          <p:spPr>
            <a:xfrm>
              <a:off x="5328795" y="4595300"/>
              <a:ext cx="6099220" cy="1468186"/>
            </a:xfrm>
            <a:prstGeom prst="rect">
              <a:avLst/>
            </a:prstGeom>
            <a:solidFill>
              <a:schemeClr val="accent2">
                <a:alpha val="100000"/>
              </a:schemeClr>
            </a:solidFill>
          </p:spPr>
        </p:sp>
        <p:sp>
          <p:nvSpPr>
            <p:cNvPr id="15" name="TextBox 15"/>
            <p:cNvSpPr txBox="1"/>
            <p:nvPr/>
          </p:nvSpPr>
          <p:spPr>
            <a:xfrm>
              <a:off x="5632910" y="4724828"/>
              <a:ext cx="3055242" cy="398526"/>
            </a:xfrm>
            <a:prstGeom prst="rect">
              <a:avLst/>
            </a:prstGeom>
          </p:spPr>
          <p:txBody>
            <a:bodyPr vert="horz" wrap="square" lIns="114300" tIns="57150" rIns="114300" bIns="57150" rtlCol="0" anchor="t" anchorCtr="0">
              <a:spAutoFit/>
            </a:bodyPr>
            <a:lstStyle/>
            <a:p>
              <a:pPr>
                <a:lnSpc>
                  <a:spcPct val="77000"/>
                </a:lnSpc>
                <a:spcBef>
                  <a:spcPts val="450"/>
                </a:spcBef>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指针重要作用</a:t>
              </a:r>
            </a:p>
          </p:txBody>
        </p:sp>
        <p:sp>
          <p:nvSpPr>
            <p:cNvPr id="16" name="TextBox 16"/>
            <p:cNvSpPr txBox="1"/>
            <p:nvPr/>
          </p:nvSpPr>
          <p:spPr>
            <a:xfrm>
              <a:off x="5632910" y="5211175"/>
              <a:ext cx="5568066"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指针在计算机编程中发挥着重要作用，尤其是在处理内存管理和地址操作时。</a:t>
              </a:r>
            </a:p>
          </p:txBody>
        </p:sp>
        <p:sp>
          <p:nvSpPr>
            <p:cNvPr id="17" name="AutoShape 17"/>
            <p:cNvSpPr/>
            <p:nvPr/>
          </p:nvSpPr>
          <p:spPr>
            <a:xfrm>
              <a:off x="5163133" y="4595300"/>
              <a:ext cx="165663" cy="1468186"/>
            </a:xfrm>
            <a:prstGeom prst="rect">
              <a:avLst/>
            </a:prstGeom>
            <a:solidFill>
              <a:schemeClr val="accent1">
                <a:alpha val="100000"/>
              </a:schemeClr>
            </a:solidFill>
          </p:spPr>
        </p:sp>
      </p:grpSp>
      <p:grpSp>
        <p:nvGrpSpPr>
          <p:cNvPr id="18" name="Group 18"/>
          <p:cNvGrpSpPr/>
          <p:nvPr/>
        </p:nvGrpSpPr>
        <p:grpSpPr>
          <a:xfrm>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指针类型</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5012267" y="3720618"/>
            <a:ext cx="2167467" cy="2120348"/>
          </a:xfrm>
          <a:custGeom>
            <a:avLst/>
            <a:gdLst/>
            <a:ahLst/>
            <a:cxnLst/>
            <a:rect l="l" t="t" r="r" b="b"/>
            <a:pathLst>
              <a:path w="1905000" h="1905000">
                <a:moveTo>
                  <a:pt x="0" y="0"/>
                </a:moveTo>
                <a:lnTo>
                  <a:pt x="952500" y="1647825"/>
                </a:lnTo>
                <a:lnTo>
                  <a:pt x="1905000" y="0"/>
                </a:lnTo>
                <a:close/>
              </a:path>
            </a:pathLst>
          </a:custGeom>
          <a:solidFill>
            <a:schemeClr val="accent1">
              <a:lumMod val="50000"/>
              <a:alpha val="100000"/>
            </a:schemeClr>
          </a:solidFill>
        </p:spPr>
      </p:sp>
      <p:sp>
        <p:nvSpPr>
          <p:cNvPr id="3" name="AutoShape 3"/>
          <p:cNvSpPr/>
          <p:nvPr/>
        </p:nvSpPr>
        <p:spPr>
          <a:xfrm>
            <a:off x="6249697" y="3865013"/>
            <a:ext cx="2167467" cy="1826280"/>
          </a:xfrm>
          <a:prstGeom prst="triangle">
            <a:avLst/>
          </a:prstGeom>
          <a:solidFill>
            <a:schemeClr val="accent1">
              <a:alpha val="100000"/>
            </a:schemeClr>
          </a:solidFill>
        </p:spPr>
      </p:sp>
      <p:sp>
        <p:nvSpPr>
          <p:cNvPr id="4" name="AutoShape 4"/>
          <p:cNvSpPr/>
          <p:nvPr/>
        </p:nvSpPr>
        <p:spPr>
          <a:xfrm>
            <a:off x="3776918" y="3865013"/>
            <a:ext cx="2167467" cy="1826280"/>
          </a:xfrm>
          <a:prstGeom prst="triangle">
            <a:avLst/>
          </a:prstGeom>
          <a:solidFill>
            <a:schemeClr val="accent1">
              <a:alpha val="100000"/>
            </a:schemeClr>
          </a:solidFill>
        </p:spPr>
      </p:sp>
      <p:sp>
        <p:nvSpPr>
          <p:cNvPr id="5" name="AutoShape 5"/>
          <p:cNvSpPr/>
          <p:nvPr/>
        </p:nvSpPr>
        <p:spPr>
          <a:xfrm>
            <a:off x="5012267" y="1711093"/>
            <a:ext cx="2167467" cy="1826280"/>
          </a:xfrm>
          <a:prstGeom prst="triangle">
            <a:avLst/>
          </a:prstGeom>
          <a:solidFill>
            <a:schemeClr val="accent1">
              <a:alpha val="100000"/>
            </a:schemeClr>
          </a:solidFill>
        </p:spPr>
      </p:sp>
      <p:sp>
        <p:nvSpPr>
          <p:cNvPr id="6" name="Freeform 6"/>
          <p:cNvSpPr/>
          <p:nvPr/>
        </p:nvSpPr>
        <p:spPr>
          <a:xfrm>
            <a:off x="5743787" y="3022600"/>
            <a:ext cx="704427" cy="520192"/>
          </a:xfrm>
          <a:custGeom>
            <a:avLst/>
            <a:gdLst/>
            <a:ahLst/>
            <a:cxnLst/>
            <a:rect l="l" t="t" r="r" b="b"/>
            <a:pathLst>
              <a:path w="1905000" h="1905000">
                <a:moveTo>
                  <a:pt x="952500" y="0"/>
                </a:moveTo>
                <a:lnTo>
                  <a:pt x="0" y="952500"/>
                </a:lnTo>
                <a:lnTo>
                  <a:pt x="476250" y="952500"/>
                </a:lnTo>
                <a:lnTo>
                  <a:pt x="476250" y="1905000"/>
                </a:lnTo>
                <a:lnTo>
                  <a:pt x="1428750" y="1905000"/>
                </a:lnTo>
                <a:lnTo>
                  <a:pt x="1428750" y="952500"/>
                </a:lnTo>
                <a:lnTo>
                  <a:pt x="1905000" y="952500"/>
                </a:lnTo>
                <a:lnTo>
                  <a:pt x="952500" y="0"/>
                </a:lnTo>
                <a:close/>
              </a:path>
            </a:pathLst>
          </a:custGeom>
          <a:solidFill>
            <a:schemeClr val="lt1">
              <a:alpha val="100000"/>
            </a:schemeClr>
          </a:solidFill>
        </p:spPr>
      </p:sp>
      <p:sp>
        <p:nvSpPr>
          <p:cNvPr id="7" name="Freeform 7"/>
          <p:cNvSpPr/>
          <p:nvPr/>
        </p:nvSpPr>
        <p:spPr>
          <a:xfrm rot="7259206">
            <a:off x="6589098" y="4674355"/>
            <a:ext cx="704427" cy="520192"/>
          </a:xfrm>
          <a:custGeom>
            <a:avLst/>
            <a:gdLst/>
            <a:ahLst/>
            <a:cxnLst/>
            <a:rect l="l" t="t" r="r" b="b"/>
            <a:pathLst>
              <a:path w="1905000" h="1905000">
                <a:moveTo>
                  <a:pt x="952500" y="0"/>
                </a:moveTo>
                <a:lnTo>
                  <a:pt x="0" y="952500"/>
                </a:lnTo>
                <a:lnTo>
                  <a:pt x="476250" y="952500"/>
                </a:lnTo>
                <a:lnTo>
                  <a:pt x="476250" y="1905000"/>
                </a:lnTo>
                <a:lnTo>
                  <a:pt x="1428750" y="1905000"/>
                </a:lnTo>
                <a:lnTo>
                  <a:pt x="1428750" y="952500"/>
                </a:lnTo>
                <a:lnTo>
                  <a:pt x="1905000" y="952500"/>
                </a:lnTo>
                <a:lnTo>
                  <a:pt x="952500" y="0"/>
                </a:lnTo>
                <a:close/>
              </a:path>
            </a:pathLst>
          </a:custGeom>
          <a:solidFill>
            <a:schemeClr val="lt1">
              <a:alpha val="100000"/>
            </a:schemeClr>
          </a:solidFill>
        </p:spPr>
      </p:sp>
      <p:sp>
        <p:nvSpPr>
          <p:cNvPr id="8" name="Freeform 8"/>
          <p:cNvSpPr/>
          <p:nvPr/>
        </p:nvSpPr>
        <p:spPr>
          <a:xfrm rot="-7221168">
            <a:off x="4910864" y="4658432"/>
            <a:ext cx="704427" cy="520192"/>
          </a:xfrm>
          <a:custGeom>
            <a:avLst/>
            <a:gdLst/>
            <a:ahLst/>
            <a:cxnLst/>
            <a:rect l="l" t="t" r="r" b="b"/>
            <a:pathLst>
              <a:path w="1905000" h="1905000">
                <a:moveTo>
                  <a:pt x="952500" y="0"/>
                </a:moveTo>
                <a:lnTo>
                  <a:pt x="0" y="952500"/>
                </a:lnTo>
                <a:lnTo>
                  <a:pt x="476250" y="952500"/>
                </a:lnTo>
                <a:lnTo>
                  <a:pt x="476250" y="1905000"/>
                </a:lnTo>
                <a:lnTo>
                  <a:pt x="1428750" y="1905000"/>
                </a:lnTo>
                <a:lnTo>
                  <a:pt x="1428750" y="952500"/>
                </a:lnTo>
                <a:lnTo>
                  <a:pt x="1905000" y="952500"/>
                </a:lnTo>
                <a:lnTo>
                  <a:pt x="952500" y="0"/>
                </a:lnTo>
                <a:close/>
              </a:path>
            </a:pathLst>
          </a:custGeom>
          <a:solidFill>
            <a:schemeClr val="lt1">
              <a:alpha val="100000"/>
            </a:schemeClr>
          </a:solidFill>
        </p:spPr>
      </p:sp>
      <p:cxnSp>
        <p:nvCxnSpPr>
          <p:cNvPr id="9" name="Connector 9"/>
          <p:cNvCxnSpPr/>
          <p:nvPr/>
        </p:nvCxnSpPr>
        <p:spPr>
          <a:xfrm>
            <a:off x="6818377" y="3284051"/>
            <a:ext cx="4107349" cy="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10" name="AutoShape 10"/>
          <p:cNvSpPr/>
          <p:nvPr/>
        </p:nvSpPr>
        <p:spPr>
          <a:xfrm>
            <a:off x="10897278" y="3216317"/>
            <a:ext cx="151723" cy="151723"/>
          </a:xfrm>
          <a:prstGeom prst="ellipse">
            <a:avLst/>
          </a:prstGeom>
          <a:solidFill>
            <a:schemeClr val="accent1">
              <a:alpha val="100000"/>
            </a:schemeClr>
          </a:solidFill>
        </p:spPr>
      </p:sp>
      <p:sp>
        <p:nvSpPr>
          <p:cNvPr id="11" name="TextBox 11"/>
          <p:cNvSpPr txBox="1"/>
          <p:nvPr/>
        </p:nvSpPr>
        <p:spPr>
          <a:xfrm>
            <a:off x="6996324" y="1208023"/>
            <a:ext cx="3900955" cy="1121664"/>
          </a:xfrm>
          <a:prstGeom prst="rect">
            <a:avLst/>
          </a:prstGeom>
        </p:spPr>
        <p:txBody>
          <a:bodyPr vert="horz" wrap="square" lIns="123825" tIns="123825" rIns="57150" bIns="123825" rtlCol="0" anchor="t" anchorCtr="0">
            <a:spAutoFit/>
          </a:bodyPr>
          <a:lstStyle/>
          <a:p>
            <a:pP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字符型数据</a:t>
            </a:r>
          </a:p>
        </p:txBody>
      </p:sp>
      <p:sp>
        <p:nvSpPr>
          <p:cNvPr id="12" name="TextBox 12"/>
          <p:cNvSpPr txBox="1"/>
          <p:nvPr/>
        </p:nvSpPr>
        <p:spPr>
          <a:xfrm>
            <a:off x="6996324" y="2047219"/>
            <a:ext cx="4052677" cy="120396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字符型数据是计算机存储和处理的基本单位，通常用单字节表示，范围在0到255之间。</a:t>
            </a:r>
          </a:p>
        </p:txBody>
      </p:sp>
      <p:sp>
        <p:nvSpPr>
          <p:cNvPr id="13" name="TextBox 13"/>
          <p:cNvSpPr txBox="1"/>
          <p:nvPr/>
        </p:nvSpPr>
        <p:spPr>
          <a:xfrm>
            <a:off x="8129334" y="3502152"/>
            <a:ext cx="3483489" cy="1121664"/>
          </a:xfrm>
          <a:prstGeom prst="rect">
            <a:avLst/>
          </a:prstGeom>
        </p:spPr>
        <p:txBody>
          <a:bodyPr vert="horz" wrap="square" lIns="123825" tIns="123825" rIns="57150" bIns="123825" rtlCol="0" anchor="t" anchorCtr="0">
            <a:spAutoFit/>
          </a:bodyPr>
          <a:lstStyle/>
          <a:p>
            <a:pP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整型数据</a:t>
            </a:r>
          </a:p>
        </p:txBody>
      </p:sp>
      <p:sp>
        <p:nvSpPr>
          <p:cNvPr id="14" name="TextBox 14"/>
          <p:cNvSpPr txBox="1"/>
          <p:nvPr/>
        </p:nvSpPr>
        <p:spPr>
          <a:xfrm>
            <a:off x="8141526" y="4429391"/>
            <a:ext cx="3483489" cy="120396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整型数据是计算机中最常用的数据类型之一，包括基本整型、短整型、长整型等。</a:t>
            </a:r>
          </a:p>
        </p:txBody>
      </p:sp>
      <p:cxnSp>
        <p:nvCxnSpPr>
          <p:cNvPr id="15" name="Connector 15"/>
          <p:cNvCxnSpPr/>
          <p:nvPr/>
        </p:nvCxnSpPr>
        <p:spPr>
          <a:xfrm>
            <a:off x="7345623" y="5627624"/>
            <a:ext cx="4107349" cy="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16" name="AutoShape 16"/>
          <p:cNvSpPr/>
          <p:nvPr/>
        </p:nvSpPr>
        <p:spPr>
          <a:xfrm>
            <a:off x="11424524" y="5559891"/>
            <a:ext cx="151723" cy="151723"/>
          </a:xfrm>
          <a:prstGeom prst="ellipse">
            <a:avLst/>
          </a:prstGeom>
          <a:solidFill>
            <a:schemeClr val="accent1">
              <a:alpha val="100000"/>
            </a:schemeClr>
          </a:solidFill>
        </p:spPr>
      </p:sp>
      <p:cxnSp>
        <p:nvCxnSpPr>
          <p:cNvPr id="17" name="Connector 17"/>
          <p:cNvCxnSpPr/>
          <p:nvPr/>
        </p:nvCxnSpPr>
        <p:spPr>
          <a:xfrm>
            <a:off x="904945" y="4589949"/>
            <a:ext cx="3793067" cy="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18" name="AutoShape 18"/>
          <p:cNvSpPr/>
          <p:nvPr/>
        </p:nvSpPr>
        <p:spPr>
          <a:xfrm>
            <a:off x="904945" y="4510024"/>
            <a:ext cx="151723" cy="151723"/>
          </a:xfrm>
          <a:prstGeom prst="ellipse">
            <a:avLst/>
          </a:prstGeom>
          <a:solidFill>
            <a:schemeClr val="accent1">
              <a:alpha val="100000"/>
            </a:schemeClr>
          </a:solidFill>
        </p:spPr>
      </p:sp>
      <p:sp>
        <p:nvSpPr>
          <p:cNvPr id="19" name="TextBox 19"/>
          <p:cNvSpPr txBox="1"/>
          <p:nvPr/>
        </p:nvSpPr>
        <p:spPr>
          <a:xfrm>
            <a:off x="869006" y="2296376"/>
            <a:ext cx="3483489" cy="1121664"/>
          </a:xfrm>
          <a:prstGeom prst="rect">
            <a:avLst/>
          </a:prstGeom>
        </p:spPr>
        <p:txBody>
          <a:bodyPr vert="horz" wrap="square" lIns="123825" tIns="123825" rIns="57150" bIns="123825" rtlCol="0" anchor="t" anchorCtr="0">
            <a:spAutoFit/>
          </a:bodyPr>
          <a:lstStyle/>
          <a:p>
            <a:pP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基本数据类型</a:t>
            </a:r>
          </a:p>
        </p:txBody>
      </p:sp>
      <p:sp>
        <p:nvSpPr>
          <p:cNvPr id="20" name="TextBox 20"/>
          <p:cNvSpPr txBox="1"/>
          <p:nvPr/>
        </p:nvSpPr>
        <p:spPr>
          <a:xfrm>
            <a:off x="869006" y="3223615"/>
            <a:ext cx="3483489" cy="120396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基本数据类型主要包含整型数据、实型数据和字符型数据，如表3-1所示。</a:t>
            </a:r>
          </a:p>
        </p:txBody>
      </p:sp>
      <p:sp>
        <p:nvSpPr>
          <p:cNvPr id="21" name="Freeform 21"/>
          <p:cNvSpPr/>
          <p:nvPr/>
        </p:nvSpPr>
        <p:spPr>
          <a:xfrm>
            <a:off x="5786411" y="3999944"/>
            <a:ext cx="661803" cy="661803"/>
          </a:xfrm>
          <a:custGeom>
            <a:avLst/>
            <a:gdLst/>
            <a:ahLst/>
            <a:cxnLst/>
            <a:rect l="l" t="t" r="r" b="b"/>
            <a:pathLst>
              <a:path w="304800" h="304800">
                <a:moveTo>
                  <a:pt x="0" y="209550"/>
                </a:moveTo>
                <a:lnTo>
                  <a:pt x="152410" y="247650"/>
                </a:lnTo>
                <a:lnTo>
                  <a:pt x="304800" y="209550"/>
                </a:lnTo>
                <a:lnTo>
                  <a:pt x="304800" y="247650"/>
                </a:lnTo>
                <a:lnTo>
                  <a:pt x="152410" y="285750"/>
                </a:lnTo>
                <a:lnTo>
                  <a:pt x="0" y="247650"/>
                </a:lnTo>
                <a:close/>
                <a:moveTo>
                  <a:pt x="0" y="133350"/>
                </a:moveTo>
                <a:lnTo>
                  <a:pt x="152410" y="171450"/>
                </a:lnTo>
                <a:lnTo>
                  <a:pt x="304800" y="133350"/>
                </a:lnTo>
                <a:lnTo>
                  <a:pt x="304800" y="171450"/>
                </a:lnTo>
                <a:lnTo>
                  <a:pt x="152410" y="209550"/>
                </a:lnTo>
                <a:lnTo>
                  <a:pt x="0" y="171450"/>
                </a:lnTo>
                <a:close/>
                <a:moveTo>
                  <a:pt x="0" y="57150"/>
                </a:moveTo>
                <a:lnTo>
                  <a:pt x="152410" y="19050"/>
                </a:lnTo>
                <a:lnTo>
                  <a:pt x="304800" y="57150"/>
                </a:lnTo>
                <a:lnTo>
                  <a:pt x="304800" y="95250"/>
                </a:lnTo>
                <a:lnTo>
                  <a:pt x="152410" y="133350"/>
                </a:lnTo>
                <a:lnTo>
                  <a:pt x="0" y="95250"/>
                </a:lnTo>
                <a:close/>
              </a:path>
            </a:pathLst>
          </a:custGeom>
          <a:solidFill>
            <a:schemeClr val="accent1">
              <a:lumMod val="20000"/>
              <a:lumOff val="80000"/>
              <a:alpha val="100000"/>
            </a:schemeClr>
          </a:solidFill>
        </p:spPr>
      </p:sp>
      <p:grpSp>
        <p:nvGrpSpPr>
          <p:cNvPr id="22" name="Group 22"/>
          <p:cNvGrpSpPr/>
          <p:nvPr/>
        </p:nvGrpSpPr>
        <p:grpSpPr>
          <a:xfrm>
            <a:off x="454963" y="93878"/>
            <a:ext cx="10641129" cy="914400"/>
            <a:chOff x="454963" y="93878"/>
            <a:chExt cx="10641129" cy="914400"/>
          </a:xfrm>
        </p:grpSpPr>
        <p:sp>
          <p:nvSpPr>
            <p:cNvPr id="23" name="AutoShape 23"/>
            <p:cNvSpPr/>
            <p:nvPr/>
          </p:nvSpPr>
          <p:spPr>
            <a:xfrm>
              <a:off x="454963" y="331168"/>
              <a:ext cx="84147" cy="84147"/>
            </a:xfrm>
            <a:prstGeom prst="ellipse">
              <a:avLst/>
            </a:prstGeom>
            <a:solidFill>
              <a:schemeClr val="accent1">
                <a:alpha val="100000"/>
              </a:schemeClr>
            </a:solidFill>
          </p:spPr>
        </p:sp>
        <p:sp>
          <p:nvSpPr>
            <p:cNvPr id="24" name="AutoShape 24"/>
            <p:cNvSpPr/>
            <p:nvPr/>
          </p:nvSpPr>
          <p:spPr>
            <a:xfrm>
              <a:off x="575049" y="337743"/>
              <a:ext cx="78137" cy="78137"/>
            </a:xfrm>
            <a:prstGeom prst="ellipse">
              <a:avLst/>
            </a:prstGeom>
            <a:solidFill>
              <a:schemeClr val="accent1">
                <a:alpha val="80000"/>
              </a:schemeClr>
            </a:solidFill>
          </p:spPr>
        </p:sp>
        <p:sp>
          <p:nvSpPr>
            <p:cNvPr id="25" name="AutoShape 25"/>
            <p:cNvSpPr/>
            <p:nvPr/>
          </p:nvSpPr>
          <p:spPr>
            <a:xfrm>
              <a:off x="689125" y="339460"/>
              <a:ext cx="74704" cy="74704"/>
            </a:xfrm>
            <a:prstGeom prst="ellipse">
              <a:avLst/>
            </a:prstGeom>
            <a:solidFill>
              <a:schemeClr val="accent1">
                <a:alpha val="60000"/>
              </a:schemeClr>
            </a:solidFill>
          </p:spPr>
        </p:sp>
        <p:sp>
          <p:nvSpPr>
            <p:cNvPr id="26" name="AutoShape 26"/>
            <p:cNvSpPr/>
            <p:nvPr/>
          </p:nvSpPr>
          <p:spPr>
            <a:xfrm>
              <a:off x="799768" y="348430"/>
              <a:ext cx="69238" cy="69238"/>
            </a:xfrm>
            <a:prstGeom prst="ellipse">
              <a:avLst/>
            </a:prstGeom>
            <a:solidFill>
              <a:schemeClr val="accent1">
                <a:alpha val="40000"/>
              </a:schemeClr>
            </a:solidFill>
          </p:spPr>
        </p:sp>
        <p:sp>
          <p:nvSpPr>
            <p:cNvPr id="27" name="AutoShape 27"/>
            <p:cNvSpPr/>
            <p:nvPr/>
          </p:nvSpPr>
          <p:spPr>
            <a:xfrm>
              <a:off x="904945" y="344297"/>
              <a:ext cx="65594" cy="65594"/>
            </a:xfrm>
            <a:prstGeom prst="ellipse">
              <a:avLst/>
            </a:prstGeom>
            <a:solidFill>
              <a:schemeClr val="accent1">
                <a:alpha val="20000"/>
              </a:schemeClr>
            </a:solidFill>
          </p:spPr>
        </p:sp>
        <p:sp>
          <p:nvSpPr>
            <p:cNvPr id="28" name="AutoShape 28"/>
            <p:cNvSpPr/>
            <p:nvPr/>
          </p:nvSpPr>
          <p:spPr>
            <a:xfrm>
              <a:off x="454963" y="448942"/>
              <a:ext cx="84147" cy="84147"/>
            </a:xfrm>
            <a:prstGeom prst="ellipse">
              <a:avLst/>
            </a:prstGeom>
            <a:solidFill>
              <a:schemeClr val="accent1">
                <a:alpha val="100000"/>
              </a:schemeClr>
            </a:solidFill>
          </p:spPr>
        </p:sp>
        <p:sp>
          <p:nvSpPr>
            <p:cNvPr id="29" name="AutoShape 29"/>
            <p:cNvSpPr/>
            <p:nvPr/>
          </p:nvSpPr>
          <p:spPr>
            <a:xfrm>
              <a:off x="575049" y="455517"/>
              <a:ext cx="78137" cy="78137"/>
            </a:xfrm>
            <a:prstGeom prst="ellipse">
              <a:avLst/>
            </a:prstGeom>
            <a:solidFill>
              <a:schemeClr val="accent1">
                <a:alpha val="80000"/>
              </a:schemeClr>
            </a:solidFill>
          </p:spPr>
        </p:sp>
        <p:sp>
          <p:nvSpPr>
            <p:cNvPr id="30" name="AutoShape 30"/>
            <p:cNvSpPr/>
            <p:nvPr/>
          </p:nvSpPr>
          <p:spPr>
            <a:xfrm>
              <a:off x="689125" y="457233"/>
              <a:ext cx="74704" cy="74704"/>
            </a:xfrm>
            <a:prstGeom prst="ellipse">
              <a:avLst/>
            </a:prstGeom>
            <a:solidFill>
              <a:schemeClr val="accent1">
                <a:alpha val="60000"/>
              </a:schemeClr>
            </a:solidFill>
          </p:spPr>
        </p:sp>
        <p:sp>
          <p:nvSpPr>
            <p:cNvPr id="31" name="AutoShape 31"/>
            <p:cNvSpPr/>
            <p:nvPr/>
          </p:nvSpPr>
          <p:spPr>
            <a:xfrm>
              <a:off x="799768" y="466203"/>
              <a:ext cx="69238" cy="69238"/>
            </a:xfrm>
            <a:prstGeom prst="ellipse">
              <a:avLst/>
            </a:prstGeom>
            <a:solidFill>
              <a:schemeClr val="accent1">
                <a:alpha val="40000"/>
              </a:schemeClr>
            </a:solidFill>
          </p:spPr>
        </p:sp>
        <p:sp>
          <p:nvSpPr>
            <p:cNvPr id="32" name="AutoShape 32"/>
            <p:cNvSpPr/>
            <p:nvPr/>
          </p:nvSpPr>
          <p:spPr>
            <a:xfrm>
              <a:off x="904945" y="462070"/>
              <a:ext cx="65594" cy="65594"/>
            </a:xfrm>
            <a:prstGeom prst="ellipse">
              <a:avLst/>
            </a:prstGeom>
            <a:solidFill>
              <a:schemeClr val="accent1">
                <a:alpha val="20000"/>
              </a:schemeClr>
            </a:solidFill>
          </p:spPr>
        </p:sp>
        <p:sp>
          <p:nvSpPr>
            <p:cNvPr id="33" name="AutoShape 33"/>
            <p:cNvSpPr/>
            <p:nvPr/>
          </p:nvSpPr>
          <p:spPr>
            <a:xfrm>
              <a:off x="454963" y="566715"/>
              <a:ext cx="84147" cy="84147"/>
            </a:xfrm>
            <a:prstGeom prst="ellipse">
              <a:avLst/>
            </a:prstGeom>
            <a:solidFill>
              <a:schemeClr val="accent1">
                <a:alpha val="100000"/>
              </a:schemeClr>
            </a:solidFill>
          </p:spPr>
        </p:sp>
        <p:sp>
          <p:nvSpPr>
            <p:cNvPr id="34" name="AutoShape 34"/>
            <p:cNvSpPr/>
            <p:nvPr/>
          </p:nvSpPr>
          <p:spPr>
            <a:xfrm>
              <a:off x="575049" y="573291"/>
              <a:ext cx="78137" cy="78137"/>
            </a:xfrm>
            <a:prstGeom prst="ellipse">
              <a:avLst/>
            </a:prstGeom>
            <a:solidFill>
              <a:schemeClr val="accent1">
                <a:alpha val="80000"/>
              </a:schemeClr>
            </a:solidFill>
          </p:spPr>
        </p:sp>
        <p:sp>
          <p:nvSpPr>
            <p:cNvPr id="35" name="AutoShape 35"/>
            <p:cNvSpPr/>
            <p:nvPr/>
          </p:nvSpPr>
          <p:spPr>
            <a:xfrm>
              <a:off x="689125" y="575007"/>
              <a:ext cx="74704" cy="74704"/>
            </a:xfrm>
            <a:prstGeom prst="ellipse">
              <a:avLst/>
            </a:prstGeom>
            <a:solidFill>
              <a:schemeClr val="accent1">
                <a:alpha val="60000"/>
              </a:schemeClr>
            </a:solidFill>
          </p:spPr>
        </p:sp>
        <p:sp>
          <p:nvSpPr>
            <p:cNvPr id="36" name="AutoShape 36"/>
            <p:cNvSpPr/>
            <p:nvPr/>
          </p:nvSpPr>
          <p:spPr>
            <a:xfrm>
              <a:off x="799768" y="583977"/>
              <a:ext cx="69238" cy="69238"/>
            </a:xfrm>
            <a:prstGeom prst="ellipse">
              <a:avLst/>
            </a:prstGeom>
            <a:solidFill>
              <a:schemeClr val="accent1">
                <a:alpha val="40000"/>
              </a:schemeClr>
            </a:solidFill>
          </p:spPr>
        </p:sp>
        <p:sp>
          <p:nvSpPr>
            <p:cNvPr id="37" name="AutoShape 37"/>
            <p:cNvSpPr/>
            <p:nvPr/>
          </p:nvSpPr>
          <p:spPr>
            <a:xfrm>
              <a:off x="904945" y="579844"/>
              <a:ext cx="65594" cy="65594"/>
            </a:xfrm>
            <a:prstGeom prst="ellipse">
              <a:avLst/>
            </a:prstGeom>
            <a:solidFill>
              <a:schemeClr val="accent1">
                <a:alpha val="20000"/>
              </a:schemeClr>
            </a:solidFill>
          </p:spPr>
        </p:sp>
        <p:sp>
          <p:nvSpPr>
            <p:cNvPr id="38" name="AutoShape 38"/>
            <p:cNvSpPr/>
            <p:nvPr/>
          </p:nvSpPr>
          <p:spPr>
            <a:xfrm>
              <a:off x="454963" y="684489"/>
              <a:ext cx="84147" cy="84147"/>
            </a:xfrm>
            <a:prstGeom prst="ellipse">
              <a:avLst/>
            </a:prstGeom>
            <a:solidFill>
              <a:schemeClr val="accent1">
                <a:alpha val="100000"/>
              </a:schemeClr>
            </a:solidFill>
          </p:spPr>
        </p:sp>
        <p:sp>
          <p:nvSpPr>
            <p:cNvPr id="39" name="AutoShape 39"/>
            <p:cNvSpPr/>
            <p:nvPr/>
          </p:nvSpPr>
          <p:spPr>
            <a:xfrm>
              <a:off x="575049" y="691064"/>
              <a:ext cx="78137" cy="78137"/>
            </a:xfrm>
            <a:prstGeom prst="ellipse">
              <a:avLst/>
            </a:prstGeom>
            <a:solidFill>
              <a:schemeClr val="accent1">
                <a:alpha val="80000"/>
              </a:schemeClr>
            </a:solidFill>
          </p:spPr>
        </p:sp>
        <p:sp>
          <p:nvSpPr>
            <p:cNvPr id="40" name="AutoShape 40"/>
            <p:cNvSpPr/>
            <p:nvPr/>
          </p:nvSpPr>
          <p:spPr>
            <a:xfrm>
              <a:off x="689125" y="692781"/>
              <a:ext cx="74704" cy="74704"/>
            </a:xfrm>
            <a:prstGeom prst="ellipse">
              <a:avLst/>
            </a:prstGeom>
            <a:solidFill>
              <a:schemeClr val="accent1">
                <a:alpha val="60000"/>
              </a:schemeClr>
            </a:solidFill>
          </p:spPr>
        </p:sp>
        <p:sp>
          <p:nvSpPr>
            <p:cNvPr id="41" name="AutoShape 41"/>
            <p:cNvSpPr/>
            <p:nvPr/>
          </p:nvSpPr>
          <p:spPr>
            <a:xfrm>
              <a:off x="799768" y="701751"/>
              <a:ext cx="69238" cy="69238"/>
            </a:xfrm>
            <a:prstGeom prst="ellipse">
              <a:avLst/>
            </a:prstGeom>
            <a:solidFill>
              <a:schemeClr val="accent1">
                <a:alpha val="40000"/>
              </a:schemeClr>
            </a:solidFill>
          </p:spPr>
        </p:sp>
        <p:sp>
          <p:nvSpPr>
            <p:cNvPr id="42" name="AutoShape 42"/>
            <p:cNvSpPr/>
            <p:nvPr/>
          </p:nvSpPr>
          <p:spPr>
            <a:xfrm>
              <a:off x="904945" y="697618"/>
              <a:ext cx="65594" cy="65594"/>
            </a:xfrm>
            <a:prstGeom prst="ellipse">
              <a:avLst/>
            </a:prstGeom>
            <a:solidFill>
              <a:schemeClr val="accent1">
                <a:alpha val="20000"/>
              </a:schemeClr>
            </a:solidFill>
          </p:spPr>
        </p:sp>
        <p:sp>
          <p:nvSpPr>
            <p:cNvPr id="43" name="TextBox 4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空类型</a:t>
              </a: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150141" y="2021983"/>
            <a:ext cx="3939528" cy="3939528"/>
          </a:xfrm>
          <a:prstGeom prst="ellipse">
            <a:avLst/>
          </a:prstGeom>
          <a:solidFill>
            <a:schemeClr val="accent2">
              <a:lumMod val="60000"/>
              <a:lumOff val="40000"/>
              <a:alpha val="100000"/>
            </a:schemeClr>
          </a:solidFill>
        </p:spPr>
      </p:sp>
      <p:sp>
        <p:nvSpPr>
          <p:cNvPr id="3" name="TextBox 3"/>
          <p:cNvSpPr txBox="1"/>
          <p:nvPr/>
        </p:nvSpPr>
        <p:spPr>
          <a:xfrm>
            <a:off x="454963" y="2034175"/>
            <a:ext cx="5826389" cy="702183"/>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无符号型数据是无符号整型数据的简称，表示一个数的值域为0到65535，适用于8位或16位的数据。</a:t>
            </a:r>
          </a:p>
        </p:txBody>
      </p:sp>
      <p:sp>
        <p:nvSpPr>
          <p:cNvPr id="4" name="TextBox 4"/>
          <p:cNvSpPr txBox="1"/>
          <p:nvPr/>
        </p:nvSpPr>
        <p:spPr>
          <a:xfrm>
            <a:off x="454963" y="1575832"/>
            <a:ext cx="2703493" cy="363283"/>
          </a:xfrm>
          <a:prstGeom prst="rect">
            <a:avLst/>
          </a:prstGeom>
        </p:spPr>
        <p:txBody>
          <a:bodyPr vert="horz" wrap="square" lIns="114300" tIns="57150" rIns="114300" bIns="57150" rtlCol="0" anchor="t" anchorCtr="0">
            <a:spAutoFit/>
          </a:bodyPr>
          <a:lstStyle/>
          <a:p>
            <a:pPr>
              <a:lnSpc>
                <a:spcPct val="77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无符号型数据</a:t>
            </a:r>
          </a:p>
        </p:txBody>
      </p:sp>
      <p:sp>
        <p:nvSpPr>
          <p:cNvPr id="5" name="TextBox 5"/>
          <p:cNvSpPr txBox="1"/>
          <p:nvPr/>
        </p:nvSpPr>
        <p:spPr>
          <a:xfrm>
            <a:off x="454963" y="3530045"/>
            <a:ext cx="5826389" cy="702183"/>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双精度实型数据是计算机中另一种重要的实型数据类型，具有8个字节的存储空间。</a:t>
            </a:r>
          </a:p>
        </p:txBody>
      </p:sp>
      <p:sp>
        <p:nvSpPr>
          <p:cNvPr id="6" name="TextBox 6"/>
          <p:cNvSpPr txBox="1"/>
          <p:nvPr/>
        </p:nvSpPr>
        <p:spPr>
          <a:xfrm>
            <a:off x="454963" y="3071702"/>
            <a:ext cx="2703493" cy="363283"/>
          </a:xfrm>
          <a:prstGeom prst="rect">
            <a:avLst/>
          </a:prstGeom>
        </p:spPr>
        <p:txBody>
          <a:bodyPr vert="horz" wrap="square" lIns="114300" tIns="57150" rIns="114300" bIns="57150" rtlCol="0" anchor="t" anchorCtr="0">
            <a:spAutoFit/>
          </a:bodyPr>
          <a:lstStyle/>
          <a:p>
            <a:pPr>
              <a:lnSpc>
                <a:spcPct val="77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双精度实型数据</a:t>
            </a:r>
          </a:p>
        </p:txBody>
      </p:sp>
      <p:sp>
        <p:nvSpPr>
          <p:cNvPr id="7" name="TextBox 7"/>
          <p:cNvSpPr txBox="1"/>
          <p:nvPr/>
        </p:nvSpPr>
        <p:spPr>
          <a:xfrm>
            <a:off x="454963" y="5118981"/>
            <a:ext cx="6018344" cy="702183"/>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变量是指在程序执行过程中其值可变的量，而常量是指其值不发生改变的量。</a:t>
            </a:r>
          </a:p>
        </p:txBody>
      </p:sp>
      <p:sp>
        <p:nvSpPr>
          <p:cNvPr id="8" name="TextBox 8"/>
          <p:cNvSpPr txBox="1"/>
          <p:nvPr/>
        </p:nvSpPr>
        <p:spPr>
          <a:xfrm>
            <a:off x="454963" y="4660638"/>
            <a:ext cx="2703493" cy="363283"/>
          </a:xfrm>
          <a:prstGeom prst="rect">
            <a:avLst/>
          </a:prstGeom>
        </p:spPr>
        <p:txBody>
          <a:bodyPr vert="horz" wrap="square" lIns="114300" tIns="57150" rIns="114300" bIns="57150" rtlCol="0" anchor="t" anchorCtr="0">
            <a:spAutoFit/>
          </a:bodyPr>
          <a:lstStyle/>
          <a:p>
            <a:pPr>
              <a:lnSpc>
                <a:spcPct val="77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变量与常量</a:t>
            </a:r>
          </a:p>
        </p:txBody>
      </p:sp>
      <p:pic>
        <p:nvPicPr>
          <p:cNvPr id="9" name="Picture 9"/>
          <p:cNvPicPr>
            <a:picLocks noChangeAspect="1"/>
          </p:cNvPicPr>
          <p:nvPr/>
        </p:nvPicPr>
        <p:blipFill>
          <a:blip r:embed="rId3"/>
          <a:srcRect/>
          <a:stretch>
            <a:fillRect/>
          </a:stretch>
        </p:blipFill>
        <p:spPr>
          <a:xfrm>
            <a:off x="7676035" y="2524948"/>
            <a:ext cx="2887741" cy="2887741"/>
          </a:xfrm>
          <a:prstGeom prst="ellipse">
            <a:avLst/>
          </a:prstGeom>
        </p:spPr>
      </p:pic>
      <p:sp>
        <p:nvSpPr>
          <p:cNvPr id="10" name="AutoShape 10"/>
          <p:cNvSpPr/>
          <p:nvPr/>
        </p:nvSpPr>
        <p:spPr>
          <a:xfrm>
            <a:off x="8663168" y="1482987"/>
            <a:ext cx="913476" cy="913476"/>
          </a:xfrm>
          <a:prstGeom prst="ellipse">
            <a:avLst/>
          </a:prstGeom>
          <a:solidFill>
            <a:schemeClr val="accent2">
              <a:alpha val="100000"/>
            </a:schemeClr>
          </a:solidFill>
        </p:spPr>
      </p:sp>
      <p:sp>
        <p:nvSpPr>
          <p:cNvPr id="11" name="AutoShape 11"/>
          <p:cNvSpPr/>
          <p:nvPr/>
        </p:nvSpPr>
        <p:spPr>
          <a:xfrm>
            <a:off x="6921648" y="4618441"/>
            <a:ext cx="913476" cy="913476"/>
          </a:xfrm>
          <a:prstGeom prst="ellipse">
            <a:avLst/>
          </a:prstGeom>
          <a:solidFill>
            <a:schemeClr val="accent2">
              <a:alpha val="100000"/>
            </a:schemeClr>
          </a:solidFill>
        </p:spPr>
      </p:sp>
      <p:sp>
        <p:nvSpPr>
          <p:cNvPr id="12" name="AutoShape 12"/>
          <p:cNvSpPr/>
          <p:nvPr/>
        </p:nvSpPr>
        <p:spPr>
          <a:xfrm>
            <a:off x="10386775" y="4618441"/>
            <a:ext cx="913476" cy="913476"/>
          </a:xfrm>
          <a:prstGeom prst="ellipse">
            <a:avLst/>
          </a:prstGeom>
          <a:solidFill>
            <a:schemeClr val="accent2">
              <a:alpha val="100000"/>
            </a:schemeClr>
          </a:solidFill>
        </p:spPr>
      </p:sp>
      <p:sp>
        <p:nvSpPr>
          <p:cNvPr id="13" name="Freeform 13"/>
          <p:cNvSpPr/>
          <p:nvPr/>
        </p:nvSpPr>
        <p:spPr>
          <a:xfrm>
            <a:off x="8906663" y="1691796"/>
            <a:ext cx="426486" cy="426486"/>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sp>
        <p:nvSpPr>
          <p:cNvPr id="14" name="Freeform 14"/>
          <p:cNvSpPr/>
          <p:nvPr/>
        </p:nvSpPr>
        <p:spPr>
          <a:xfrm>
            <a:off x="10639092" y="4837698"/>
            <a:ext cx="426194" cy="426194"/>
          </a:xfrm>
          <a:custGeom>
            <a:avLst/>
            <a:gdLst/>
            <a:ahLst/>
            <a:cxnLst/>
            <a:rect l="l" t="t" r="r" b="b"/>
            <a:pathLst>
              <a:path w="304800" h="304800">
                <a:moveTo>
                  <a:pt x="152400" y="190500"/>
                </a:moveTo>
                <a:cubicBezTo>
                  <a:pt x="152400" y="169459"/>
                  <a:pt x="169459" y="152400"/>
                  <a:pt x="190500" y="152400"/>
                </a:cubicBezTo>
                <a:cubicBezTo>
                  <a:pt x="211541" y="152400"/>
                  <a:pt x="228600" y="169459"/>
                  <a:pt x="228600" y="190500"/>
                </a:cubicBezTo>
                <a:cubicBezTo>
                  <a:pt x="228600" y="211541"/>
                  <a:pt x="211541" y="228600"/>
                  <a:pt x="190500" y="228600"/>
                </a:cubicBezTo>
                <a:cubicBezTo>
                  <a:pt x="169459" y="228600"/>
                  <a:pt x="152400" y="211541"/>
                  <a:pt x="152400" y="190500"/>
                </a:cubicBezTo>
                <a:close/>
                <a:moveTo>
                  <a:pt x="266700" y="76200"/>
                </a:moveTo>
                <a:lnTo>
                  <a:pt x="235372" y="12925"/>
                </a:lnTo>
                <a:cubicBezTo>
                  <a:pt x="232801" y="5410"/>
                  <a:pt x="225695" y="0"/>
                  <a:pt x="217284" y="0"/>
                </a:cubicBezTo>
                <a:lnTo>
                  <a:pt x="164973" y="0"/>
                </a:lnTo>
                <a:cubicBezTo>
                  <a:pt x="156467" y="0"/>
                  <a:pt x="149295" y="5544"/>
                  <a:pt x="146837" y="13192"/>
                </a:cubicBezTo>
                <a:lnTo>
                  <a:pt x="114338" y="76200"/>
                </a:lnTo>
                <a:lnTo>
                  <a:pt x="38100" y="76200"/>
                </a:lnTo>
                <a:cubicBezTo>
                  <a:pt x="17059" y="76200"/>
                  <a:pt x="0" y="93259"/>
                  <a:pt x="0" y="114300"/>
                </a:cubicBezTo>
                <a:lnTo>
                  <a:pt x="0" y="304800"/>
                </a:lnTo>
                <a:lnTo>
                  <a:pt x="304800" y="304800"/>
                </a:lnTo>
                <a:lnTo>
                  <a:pt x="304800" y="114300"/>
                </a:lnTo>
                <a:cubicBezTo>
                  <a:pt x="304800" y="93259"/>
                  <a:pt x="287760" y="76200"/>
                  <a:pt x="266700" y="76200"/>
                </a:cubicBezTo>
                <a:close/>
                <a:moveTo>
                  <a:pt x="57150" y="152400"/>
                </a:moveTo>
                <a:cubicBezTo>
                  <a:pt x="46625" y="152400"/>
                  <a:pt x="38100" y="143875"/>
                  <a:pt x="38100" y="133350"/>
                </a:cubicBezTo>
                <a:cubicBezTo>
                  <a:pt x="38100" y="122825"/>
                  <a:pt x="46625" y="114300"/>
                  <a:pt x="57150" y="114300"/>
                </a:cubicBezTo>
                <a:cubicBezTo>
                  <a:pt x="67675" y="114300"/>
                  <a:pt x="76200" y="122825"/>
                  <a:pt x="76200" y="133350"/>
                </a:cubicBezTo>
                <a:cubicBezTo>
                  <a:pt x="76200" y="143875"/>
                  <a:pt x="67675" y="152400"/>
                  <a:pt x="57150" y="152400"/>
                </a:cubicBezTo>
                <a:close/>
                <a:moveTo>
                  <a:pt x="190500" y="266700"/>
                </a:moveTo>
                <a:cubicBezTo>
                  <a:pt x="148419" y="266700"/>
                  <a:pt x="114300" y="232581"/>
                  <a:pt x="114300" y="190500"/>
                </a:cubicBezTo>
                <a:cubicBezTo>
                  <a:pt x="114300" y="148419"/>
                  <a:pt x="148419" y="114300"/>
                  <a:pt x="190500" y="114300"/>
                </a:cubicBezTo>
                <a:cubicBezTo>
                  <a:pt x="232581" y="114300"/>
                  <a:pt x="266700" y="148419"/>
                  <a:pt x="266700" y="190500"/>
                </a:cubicBezTo>
                <a:cubicBezTo>
                  <a:pt x="266700" y="232581"/>
                  <a:pt x="232581" y="266700"/>
                  <a:pt x="190500" y="266700"/>
                </a:cubicBezTo>
                <a:close/>
              </a:path>
            </a:pathLst>
          </a:custGeom>
          <a:solidFill>
            <a:srgbClr val="FFFFFF">
              <a:alpha val="100000"/>
            </a:srgbClr>
          </a:solidFill>
        </p:spPr>
      </p:sp>
      <p:sp>
        <p:nvSpPr>
          <p:cNvPr id="15" name="Freeform 15"/>
          <p:cNvSpPr/>
          <p:nvPr/>
        </p:nvSpPr>
        <p:spPr>
          <a:xfrm>
            <a:off x="7137949" y="4833774"/>
            <a:ext cx="482811" cy="482811"/>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close/>
              </a:path>
            </a:pathLst>
          </a:custGeom>
          <a:solidFill>
            <a:srgbClr val="FFFFFF">
              <a:alpha val="100000"/>
            </a:srgbClr>
          </a:solidFill>
        </p:spPr>
      </p:sp>
      <p:grpSp>
        <p:nvGrpSpPr>
          <p:cNvPr id="16" name="Group 16"/>
          <p:cNvGrpSpPr/>
          <p:nvPr/>
        </p:nvGrpSpPr>
        <p:grpSpPr>
          <a:xfrm>
            <a:off x="454963"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空类型</a:t>
              </a: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t="16566" b="16566"/>
          <a:stretch>
            <a:fillRect/>
          </a:stretch>
        </p:blipFill>
        <p:spPr>
          <a:xfrm>
            <a:off x="3909691" y="1250241"/>
            <a:ext cx="7848600" cy="5248275"/>
          </a:xfrm>
          <a:prstGeom prst="rect">
            <a:avLst/>
          </a:prstGeom>
        </p:spPr>
      </p:pic>
      <p:sp>
        <p:nvSpPr>
          <p:cNvPr id="3" name="AutoShape 3"/>
          <p:cNvSpPr/>
          <p:nvPr/>
        </p:nvSpPr>
        <p:spPr>
          <a:xfrm>
            <a:off x="466496" y="3766754"/>
            <a:ext cx="3974251" cy="2472718"/>
          </a:xfrm>
          <a:prstGeom prst="rect">
            <a:avLst/>
          </a:prstGeom>
          <a:solidFill>
            <a:schemeClr val="accent1">
              <a:lumMod val="75000"/>
              <a:alpha val="76862"/>
            </a:schemeClr>
          </a:solidFill>
        </p:spPr>
      </p:sp>
      <p:sp>
        <p:nvSpPr>
          <p:cNvPr id="4" name="AutoShape 4"/>
          <p:cNvSpPr/>
          <p:nvPr/>
        </p:nvSpPr>
        <p:spPr>
          <a:xfrm>
            <a:off x="563624" y="1824409"/>
            <a:ext cx="2936423" cy="1604591"/>
          </a:xfrm>
          <a:prstGeom prst="rect">
            <a:avLst/>
          </a:prstGeom>
          <a:noFill/>
        </p:spPr>
        <p:txBody>
          <a:bodyPr vert="horz" wrap="square" lIns="91440" tIns="45720" rIns="91440" bIns="45720" rtlCol="0" anchor="t" anchorCtr="0">
            <a:noAutofit/>
          </a:bodyPr>
          <a:lstStyle/>
          <a:p>
            <a:pPr algn="l">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在编程中，为了区分不同的变量和常量，习惯上使用大写字母表示常量，小写字母表示变量。</a:t>
            </a:r>
            <a:endParaRPr lang="en-US" sz="1100"/>
          </a:p>
        </p:txBody>
      </p:sp>
      <p:sp>
        <p:nvSpPr>
          <p:cNvPr id="5" name="AutoShape 5"/>
          <p:cNvSpPr/>
          <p:nvPr/>
        </p:nvSpPr>
        <p:spPr>
          <a:xfrm>
            <a:off x="601724" y="4315960"/>
            <a:ext cx="3052052" cy="1604591"/>
          </a:xfrm>
          <a:prstGeom prst="rect">
            <a:avLst/>
          </a:prstGeom>
          <a:noFill/>
        </p:spPr>
        <p:txBody>
          <a:bodyPr vert="horz" wrap="square" lIns="91440" tIns="45720" rIns="91440" bIns="45720" rtlCol="0" anchor="t" anchorCtr="0">
            <a:noAutofit/>
          </a:bodyPr>
          <a:lstStyle/>
          <a:p>
            <a:pPr algn="l">
              <a:lnSpc>
                <a:spcPct val="150000"/>
              </a:lnSpc>
              <a:spcBef>
                <a:spcPts val="270"/>
              </a:spcBef>
              <a:defRPr/>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除了十进制、八进制和十六进制格式化输出符“%d”、“%o”、“%x”，还有哪些格式化输出符号呢。</a:t>
            </a:r>
            <a:endParaRPr lang="en-US" sz="1100"/>
          </a:p>
        </p:txBody>
      </p:sp>
      <p:grpSp>
        <p:nvGrpSpPr>
          <p:cNvPr id="6" name="Group 6"/>
          <p:cNvGrpSpPr/>
          <p:nvPr/>
        </p:nvGrpSpPr>
        <p:grpSpPr>
          <a:xfrm>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空类型</a:t>
              </a:r>
            </a:p>
          </p:txBody>
        </p:sp>
      </p:grpSp>
      <p:sp>
        <p:nvSpPr>
          <p:cNvPr id="28" name="AutoShape 28"/>
          <p:cNvSpPr/>
          <p:nvPr/>
        </p:nvSpPr>
        <p:spPr>
          <a:xfrm>
            <a:off x="601724" y="3976765"/>
            <a:ext cx="2936423" cy="339195"/>
          </a:xfrm>
          <a:prstGeom prst="rect">
            <a:avLst/>
          </a:prstGeom>
          <a:noFill/>
        </p:spPr>
        <p:txBody>
          <a:bodyPr vert="horz" wrap="square" lIns="91440" tIns="45720" rIns="91440" bIns="45720" rtlCol="0" anchor="t" anchorCtr="0">
            <a:noAutofit/>
          </a:bodyPr>
          <a:lstStyle/>
          <a:p>
            <a:pPr algn="just">
              <a:defRPr/>
            </a:pPr>
            <a:r>
              <a:rPr lang="en-US" sz="1575" b="1">
                <a:solidFill>
                  <a:srgbClr val="FFFFFF">
                    <a:alpha val="100000"/>
                  </a:srgbClr>
                </a:solidFill>
                <a:latin typeface="微软雅黑" panose="020B0503020204020204" charset="-122"/>
                <a:ea typeface="微软雅黑" panose="020B0503020204020204" charset="-122"/>
                <a:cs typeface="微软雅黑" panose="020B0503020204020204" charset="-122"/>
              </a:rPr>
              <a:t>格式化输出符号</a:t>
            </a:r>
            <a:endParaRPr lang="en-US" sz="1100"/>
          </a:p>
        </p:txBody>
      </p:sp>
      <p:sp>
        <p:nvSpPr>
          <p:cNvPr id="29" name="AutoShape 29"/>
          <p:cNvSpPr/>
          <p:nvPr/>
        </p:nvSpPr>
        <p:spPr>
          <a:xfrm>
            <a:off x="563624" y="1405309"/>
            <a:ext cx="2936423" cy="339195"/>
          </a:xfrm>
          <a:prstGeom prst="rect">
            <a:avLst/>
          </a:prstGeom>
          <a:noFill/>
        </p:spPr>
        <p:txBody>
          <a:bodyPr vert="horz" wrap="square" lIns="91440" tIns="45720" rIns="91440" bIns="45720" rtlCol="0" anchor="t" anchorCtr="0">
            <a:noAutofit/>
          </a:bodyPr>
          <a:lstStyle/>
          <a:p>
            <a:pPr algn="just">
              <a:defRPr/>
            </a:pPr>
            <a:r>
              <a:rPr lang="en-US" sz="1575" b="1">
                <a:solidFill>
                  <a:schemeClr val="accent1">
                    <a:alpha val="100000"/>
                  </a:schemeClr>
                </a:solidFill>
                <a:latin typeface="微软雅黑" panose="020B0503020204020204" charset="-122"/>
                <a:ea typeface="微软雅黑" panose="020B0503020204020204" charset="-122"/>
                <a:cs typeface="微软雅黑" panose="020B0503020204020204" charset="-122"/>
              </a:rPr>
              <a:t>标识符</a:t>
            </a:r>
            <a:endParaRPr lang="en-US" sz="11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网络协议</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763829" y="1414808"/>
            <a:ext cx="6734175" cy="885825"/>
          </a:xfrm>
          <a:prstGeom prst="rect">
            <a:avLst/>
          </a:prstGeom>
        </p:spPr>
        <p:txBody>
          <a:bodyPr vert="horz" wrap="square" lIns="123825" tIns="123825" rIns="57150" bIns="123825" rtlCol="0" anchor="t" anchorCtr="0">
            <a:spAutoFit/>
          </a:bodyPr>
          <a:lstStyle/>
          <a:p>
            <a:pPr>
              <a:lnSpc>
                <a:spcPct val="174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数据在计算机中的描述</a:t>
            </a:r>
          </a:p>
        </p:txBody>
      </p:sp>
      <p:sp>
        <p:nvSpPr>
          <p:cNvPr id="3" name="TextBox 3"/>
          <p:cNvSpPr txBox="1"/>
          <p:nvPr/>
        </p:nvSpPr>
        <p:spPr>
          <a:xfrm>
            <a:off x="763829" y="2093647"/>
            <a:ext cx="6734175" cy="1323975"/>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现实世界中的数据在计算机中可以用数据类型来描述，具体表现为常量或变量形式。</a:t>
            </a:r>
          </a:p>
        </p:txBody>
      </p:sp>
      <p:sp>
        <p:nvSpPr>
          <p:cNvPr id="4" name="TextBox 4"/>
          <p:cNvSpPr txBox="1"/>
          <p:nvPr/>
        </p:nvSpPr>
        <p:spPr>
          <a:xfrm>
            <a:off x="689593" y="3949139"/>
            <a:ext cx="6524625" cy="885825"/>
          </a:xfrm>
          <a:prstGeom prst="rect">
            <a:avLst/>
          </a:prstGeom>
        </p:spPr>
        <p:txBody>
          <a:bodyPr vert="horz" wrap="square" lIns="123825" tIns="123825" rIns="57150" bIns="123825" rtlCol="0" anchor="t" anchorCtr="0">
            <a:spAutoFit/>
          </a:bodyPr>
          <a:lstStyle/>
          <a:p>
            <a:pPr>
              <a:lnSpc>
                <a:spcPct val="174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数据的存在形式</a:t>
            </a:r>
          </a:p>
        </p:txBody>
      </p:sp>
      <p:sp>
        <p:nvSpPr>
          <p:cNvPr id="5" name="TextBox 5"/>
          <p:cNvSpPr txBox="1"/>
          <p:nvPr/>
        </p:nvSpPr>
        <p:spPr>
          <a:xfrm>
            <a:off x="689593" y="4645945"/>
            <a:ext cx="6810375" cy="1323975"/>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数据以何种形式存在，取决于具体的应用场景和需求。可以是文本、数字、图像等任何形式。</a:t>
            </a:r>
          </a:p>
        </p:txBody>
      </p:sp>
      <p:sp>
        <p:nvSpPr>
          <p:cNvPr id="6" name="AutoShape 6"/>
          <p:cNvSpPr/>
          <p:nvPr/>
        </p:nvSpPr>
        <p:spPr>
          <a:xfrm>
            <a:off x="884406" y="5955116"/>
            <a:ext cx="701468" cy="122998"/>
          </a:xfrm>
          <a:prstGeom prst="rect">
            <a:avLst/>
          </a:prstGeom>
          <a:solidFill>
            <a:schemeClr val="accent1">
              <a:alpha val="100000"/>
            </a:schemeClr>
          </a:solidFill>
        </p:spPr>
      </p:sp>
      <p:sp>
        <p:nvSpPr>
          <p:cNvPr id="7" name="AutoShape 7"/>
          <p:cNvSpPr/>
          <p:nvPr/>
        </p:nvSpPr>
        <p:spPr>
          <a:xfrm>
            <a:off x="831494" y="5955116"/>
            <a:ext cx="122998" cy="122998"/>
          </a:xfrm>
          <a:prstGeom prst="ellipse">
            <a:avLst/>
          </a:prstGeom>
          <a:solidFill>
            <a:schemeClr val="accent1">
              <a:alpha val="100000"/>
            </a:schemeClr>
          </a:solidFill>
        </p:spPr>
      </p:sp>
      <p:sp>
        <p:nvSpPr>
          <p:cNvPr id="8" name="AutoShape 8"/>
          <p:cNvSpPr/>
          <p:nvPr/>
        </p:nvSpPr>
        <p:spPr>
          <a:xfrm>
            <a:off x="1514246" y="5955116"/>
            <a:ext cx="122998" cy="122998"/>
          </a:xfrm>
          <a:prstGeom prst="ellipse">
            <a:avLst/>
          </a:prstGeom>
          <a:solidFill>
            <a:schemeClr val="accent1">
              <a:alpha val="100000"/>
            </a:schemeClr>
          </a:solidFill>
        </p:spPr>
      </p:sp>
      <p:cxnSp>
        <p:nvCxnSpPr>
          <p:cNvPr id="9" name="Connector 9"/>
          <p:cNvCxnSpPr/>
          <p:nvPr/>
        </p:nvCxnSpPr>
        <p:spPr>
          <a:xfrm>
            <a:off x="1585874" y="6029346"/>
            <a:ext cx="6181975"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pic>
        <p:nvPicPr>
          <p:cNvPr id="10" name="Picture 10"/>
          <p:cNvPicPr>
            <a:picLocks noChangeAspect="1"/>
          </p:cNvPicPr>
          <p:nvPr/>
        </p:nvPicPr>
        <p:blipFill>
          <a:blip r:embed="rId3">
            <a:alphaModFix/>
          </a:blip>
          <a:srcRect l="25000" r="25000"/>
          <a:stretch>
            <a:fillRect/>
          </a:stretch>
        </p:blipFill>
        <p:spPr>
          <a:xfrm>
            <a:off x="7803289" y="1299241"/>
            <a:ext cx="3679824" cy="4906431"/>
          </a:xfrm>
          <a:prstGeom prst="rect">
            <a:avLst/>
          </a:prstGeom>
        </p:spPr>
      </p:pic>
      <p:sp>
        <p:nvSpPr>
          <p:cNvPr id="11" name="AutoShape 11"/>
          <p:cNvSpPr/>
          <p:nvPr/>
        </p:nvSpPr>
        <p:spPr>
          <a:xfrm>
            <a:off x="852680" y="3629459"/>
            <a:ext cx="701468" cy="122998"/>
          </a:xfrm>
          <a:prstGeom prst="rect">
            <a:avLst/>
          </a:prstGeom>
          <a:solidFill>
            <a:schemeClr val="accent1">
              <a:alpha val="100000"/>
            </a:schemeClr>
          </a:solidFill>
        </p:spPr>
      </p:sp>
      <p:sp>
        <p:nvSpPr>
          <p:cNvPr id="12" name="AutoShape 12"/>
          <p:cNvSpPr/>
          <p:nvPr/>
        </p:nvSpPr>
        <p:spPr>
          <a:xfrm>
            <a:off x="799768" y="3629459"/>
            <a:ext cx="122998" cy="122998"/>
          </a:xfrm>
          <a:prstGeom prst="ellipse">
            <a:avLst/>
          </a:prstGeom>
          <a:solidFill>
            <a:schemeClr val="accent1">
              <a:alpha val="100000"/>
            </a:schemeClr>
          </a:solidFill>
        </p:spPr>
      </p:sp>
      <p:sp>
        <p:nvSpPr>
          <p:cNvPr id="13" name="AutoShape 13"/>
          <p:cNvSpPr/>
          <p:nvPr/>
        </p:nvSpPr>
        <p:spPr>
          <a:xfrm>
            <a:off x="1482520" y="3629459"/>
            <a:ext cx="122998" cy="122998"/>
          </a:xfrm>
          <a:prstGeom prst="ellipse">
            <a:avLst/>
          </a:prstGeom>
          <a:solidFill>
            <a:schemeClr val="accent1">
              <a:alpha val="100000"/>
            </a:schemeClr>
          </a:solidFill>
        </p:spPr>
      </p:sp>
      <p:cxnSp>
        <p:nvCxnSpPr>
          <p:cNvPr id="14" name="Connector 14"/>
          <p:cNvCxnSpPr/>
          <p:nvPr/>
        </p:nvCxnSpPr>
        <p:spPr>
          <a:xfrm>
            <a:off x="1554148" y="3703689"/>
            <a:ext cx="6181975"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grpSp>
        <p:nvGrpSpPr>
          <p:cNvPr id="15" name="Group 15"/>
          <p:cNvGrpSpPr/>
          <p:nvPr/>
        </p:nvGrpSpPr>
        <p:grpSpPr>
          <a:xfrm>
            <a:off x="454963" y="93878"/>
            <a:ext cx="10641129" cy="914400"/>
            <a:chOff x="454963" y="93878"/>
            <a:chExt cx="10641129" cy="914400"/>
          </a:xfrm>
        </p:grpSpPr>
        <p:sp>
          <p:nvSpPr>
            <p:cNvPr id="16" name="AutoShape 16"/>
            <p:cNvSpPr/>
            <p:nvPr/>
          </p:nvSpPr>
          <p:spPr>
            <a:xfrm>
              <a:off x="454963" y="331168"/>
              <a:ext cx="84147" cy="84147"/>
            </a:xfrm>
            <a:prstGeom prst="ellipse">
              <a:avLst/>
            </a:prstGeom>
            <a:solidFill>
              <a:schemeClr val="accent1">
                <a:alpha val="100000"/>
              </a:schemeClr>
            </a:solidFill>
          </p:spPr>
        </p:sp>
        <p:sp>
          <p:nvSpPr>
            <p:cNvPr id="17" name="AutoShape 17"/>
            <p:cNvSpPr/>
            <p:nvPr/>
          </p:nvSpPr>
          <p:spPr>
            <a:xfrm>
              <a:off x="575049" y="337743"/>
              <a:ext cx="78137" cy="78137"/>
            </a:xfrm>
            <a:prstGeom prst="ellipse">
              <a:avLst/>
            </a:prstGeom>
            <a:solidFill>
              <a:schemeClr val="accent1">
                <a:alpha val="80000"/>
              </a:schemeClr>
            </a:solidFill>
          </p:spPr>
        </p:sp>
        <p:sp>
          <p:nvSpPr>
            <p:cNvPr id="18" name="AutoShape 18"/>
            <p:cNvSpPr/>
            <p:nvPr/>
          </p:nvSpPr>
          <p:spPr>
            <a:xfrm>
              <a:off x="689125" y="339460"/>
              <a:ext cx="74704" cy="74704"/>
            </a:xfrm>
            <a:prstGeom prst="ellipse">
              <a:avLst/>
            </a:prstGeom>
            <a:solidFill>
              <a:schemeClr val="accent1">
                <a:alpha val="60000"/>
              </a:schemeClr>
            </a:solidFill>
          </p:spPr>
        </p:sp>
        <p:sp>
          <p:nvSpPr>
            <p:cNvPr id="19" name="AutoShape 19"/>
            <p:cNvSpPr/>
            <p:nvPr/>
          </p:nvSpPr>
          <p:spPr>
            <a:xfrm>
              <a:off x="799768" y="348430"/>
              <a:ext cx="69238" cy="69238"/>
            </a:xfrm>
            <a:prstGeom prst="ellipse">
              <a:avLst/>
            </a:prstGeom>
            <a:solidFill>
              <a:schemeClr val="accent1">
                <a:alpha val="40000"/>
              </a:schemeClr>
            </a:solidFill>
          </p:spPr>
        </p:sp>
        <p:sp>
          <p:nvSpPr>
            <p:cNvPr id="20" name="AutoShape 20"/>
            <p:cNvSpPr/>
            <p:nvPr/>
          </p:nvSpPr>
          <p:spPr>
            <a:xfrm>
              <a:off x="904945" y="344297"/>
              <a:ext cx="65594" cy="65594"/>
            </a:xfrm>
            <a:prstGeom prst="ellipse">
              <a:avLst/>
            </a:prstGeom>
            <a:solidFill>
              <a:schemeClr val="accent1">
                <a:alpha val="20000"/>
              </a:schemeClr>
            </a:solidFill>
          </p:spPr>
        </p:sp>
        <p:sp>
          <p:nvSpPr>
            <p:cNvPr id="21" name="AutoShape 21"/>
            <p:cNvSpPr/>
            <p:nvPr/>
          </p:nvSpPr>
          <p:spPr>
            <a:xfrm>
              <a:off x="454963" y="448942"/>
              <a:ext cx="84147" cy="84147"/>
            </a:xfrm>
            <a:prstGeom prst="ellipse">
              <a:avLst/>
            </a:prstGeom>
            <a:solidFill>
              <a:schemeClr val="accent1">
                <a:alpha val="100000"/>
              </a:schemeClr>
            </a:solidFill>
          </p:spPr>
        </p:sp>
        <p:sp>
          <p:nvSpPr>
            <p:cNvPr id="22" name="AutoShape 22"/>
            <p:cNvSpPr/>
            <p:nvPr/>
          </p:nvSpPr>
          <p:spPr>
            <a:xfrm>
              <a:off x="575049" y="455517"/>
              <a:ext cx="78137" cy="78137"/>
            </a:xfrm>
            <a:prstGeom prst="ellipse">
              <a:avLst/>
            </a:prstGeom>
            <a:solidFill>
              <a:schemeClr val="accent1">
                <a:alpha val="80000"/>
              </a:schemeClr>
            </a:solidFill>
          </p:spPr>
        </p:sp>
        <p:sp>
          <p:nvSpPr>
            <p:cNvPr id="23" name="AutoShape 23"/>
            <p:cNvSpPr/>
            <p:nvPr/>
          </p:nvSpPr>
          <p:spPr>
            <a:xfrm>
              <a:off x="689125" y="457233"/>
              <a:ext cx="74704" cy="74704"/>
            </a:xfrm>
            <a:prstGeom prst="ellipse">
              <a:avLst/>
            </a:prstGeom>
            <a:solidFill>
              <a:schemeClr val="accent1">
                <a:alpha val="60000"/>
              </a:schemeClr>
            </a:solidFill>
          </p:spPr>
        </p:sp>
        <p:sp>
          <p:nvSpPr>
            <p:cNvPr id="24" name="AutoShape 24"/>
            <p:cNvSpPr/>
            <p:nvPr/>
          </p:nvSpPr>
          <p:spPr>
            <a:xfrm>
              <a:off x="799768" y="466203"/>
              <a:ext cx="69238" cy="69238"/>
            </a:xfrm>
            <a:prstGeom prst="ellipse">
              <a:avLst/>
            </a:prstGeom>
            <a:solidFill>
              <a:schemeClr val="accent1">
                <a:alpha val="40000"/>
              </a:schemeClr>
            </a:solidFill>
          </p:spPr>
        </p:sp>
        <p:sp>
          <p:nvSpPr>
            <p:cNvPr id="25" name="AutoShape 25"/>
            <p:cNvSpPr/>
            <p:nvPr/>
          </p:nvSpPr>
          <p:spPr>
            <a:xfrm>
              <a:off x="904945" y="462070"/>
              <a:ext cx="65594" cy="65594"/>
            </a:xfrm>
            <a:prstGeom prst="ellipse">
              <a:avLst/>
            </a:prstGeom>
            <a:solidFill>
              <a:schemeClr val="accent1">
                <a:alpha val="20000"/>
              </a:schemeClr>
            </a:solidFill>
          </p:spPr>
        </p:sp>
        <p:sp>
          <p:nvSpPr>
            <p:cNvPr id="26" name="AutoShape 26"/>
            <p:cNvSpPr/>
            <p:nvPr/>
          </p:nvSpPr>
          <p:spPr>
            <a:xfrm>
              <a:off x="454963" y="566715"/>
              <a:ext cx="84147" cy="84147"/>
            </a:xfrm>
            <a:prstGeom prst="ellipse">
              <a:avLst/>
            </a:prstGeom>
            <a:solidFill>
              <a:schemeClr val="accent1">
                <a:alpha val="100000"/>
              </a:schemeClr>
            </a:solidFill>
          </p:spPr>
        </p:sp>
        <p:sp>
          <p:nvSpPr>
            <p:cNvPr id="27" name="AutoShape 27"/>
            <p:cNvSpPr/>
            <p:nvPr/>
          </p:nvSpPr>
          <p:spPr>
            <a:xfrm>
              <a:off x="575049" y="573291"/>
              <a:ext cx="78137" cy="78137"/>
            </a:xfrm>
            <a:prstGeom prst="ellipse">
              <a:avLst/>
            </a:prstGeom>
            <a:solidFill>
              <a:schemeClr val="accent1">
                <a:alpha val="80000"/>
              </a:schemeClr>
            </a:solidFill>
          </p:spPr>
        </p:sp>
        <p:sp>
          <p:nvSpPr>
            <p:cNvPr id="28" name="AutoShape 28"/>
            <p:cNvSpPr/>
            <p:nvPr/>
          </p:nvSpPr>
          <p:spPr>
            <a:xfrm>
              <a:off x="689125" y="575007"/>
              <a:ext cx="74704" cy="74704"/>
            </a:xfrm>
            <a:prstGeom prst="ellipse">
              <a:avLst/>
            </a:prstGeom>
            <a:solidFill>
              <a:schemeClr val="accent1">
                <a:alpha val="60000"/>
              </a:schemeClr>
            </a:solidFill>
          </p:spPr>
        </p:sp>
        <p:sp>
          <p:nvSpPr>
            <p:cNvPr id="29" name="AutoShape 29"/>
            <p:cNvSpPr/>
            <p:nvPr/>
          </p:nvSpPr>
          <p:spPr>
            <a:xfrm>
              <a:off x="799768" y="583977"/>
              <a:ext cx="69238" cy="69238"/>
            </a:xfrm>
            <a:prstGeom prst="ellipse">
              <a:avLst/>
            </a:prstGeom>
            <a:solidFill>
              <a:schemeClr val="accent1">
                <a:alpha val="40000"/>
              </a:schemeClr>
            </a:solidFill>
          </p:spPr>
        </p:sp>
        <p:sp>
          <p:nvSpPr>
            <p:cNvPr id="30" name="AutoShape 30"/>
            <p:cNvSpPr/>
            <p:nvPr/>
          </p:nvSpPr>
          <p:spPr>
            <a:xfrm>
              <a:off x="904945" y="579844"/>
              <a:ext cx="65594" cy="65594"/>
            </a:xfrm>
            <a:prstGeom prst="ellipse">
              <a:avLst/>
            </a:prstGeom>
            <a:solidFill>
              <a:schemeClr val="accent1">
                <a:alpha val="20000"/>
              </a:schemeClr>
            </a:solidFill>
          </p:spPr>
        </p:sp>
        <p:sp>
          <p:nvSpPr>
            <p:cNvPr id="31" name="AutoShape 31"/>
            <p:cNvSpPr/>
            <p:nvPr/>
          </p:nvSpPr>
          <p:spPr>
            <a:xfrm>
              <a:off x="454963" y="684489"/>
              <a:ext cx="84147" cy="84147"/>
            </a:xfrm>
            <a:prstGeom prst="ellipse">
              <a:avLst/>
            </a:prstGeom>
            <a:solidFill>
              <a:schemeClr val="accent1">
                <a:alpha val="100000"/>
              </a:schemeClr>
            </a:solidFill>
          </p:spPr>
        </p:sp>
        <p:sp>
          <p:nvSpPr>
            <p:cNvPr id="32" name="AutoShape 32"/>
            <p:cNvSpPr/>
            <p:nvPr/>
          </p:nvSpPr>
          <p:spPr>
            <a:xfrm>
              <a:off x="575049" y="691064"/>
              <a:ext cx="78137" cy="78137"/>
            </a:xfrm>
            <a:prstGeom prst="ellipse">
              <a:avLst/>
            </a:prstGeom>
            <a:solidFill>
              <a:schemeClr val="accent1">
                <a:alpha val="80000"/>
              </a:schemeClr>
            </a:solidFill>
          </p:spPr>
        </p:sp>
        <p:sp>
          <p:nvSpPr>
            <p:cNvPr id="33" name="AutoShape 33"/>
            <p:cNvSpPr/>
            <p:nvPr/>
          </p:nvSpPr>
          <p:spPr>
            <a:xfrm>
              <a:off x="689125" y="692781"/>
              <a:ext cx="74704" cy="74704"/>
            </a:xfrm>
            <a:prstGeom prst="ellipse">
              <a:avLst/>
            </a:prstGeom>
            <a:solidFill>
              <a:schemeClr val="accent1">
                <a:alpha val="60000"/>
              </a:schemeClr>
            </a:solidFill>
          </p:spPr>
        </p:sp>
        <p:sp>
          <p:nvSpPr>
            <p:cNvPr id="34" name="AutoShape 34"/>
            <p:cNvSpPr/>
            <p:nvPr/>
          </p:nvSpPr>
          <p:spPr>
            <a:xfrm>
              <a:off x="799768" y="701751"/>
              <a:ext cx="69238" cy="69238"/>
            </a:xfrm>
            <a:prstGeom prst="ellipse">
              <a:avLst/>
            </a:prstGeom>
            <a:solidFill>
              <a:schemeClr val="accent1">
                <a:alpha val="40000"/>
              </a:schemeClr>
            </a:solidFill>
          </p:spPr>
        </p:sp>
        <p:sp>
          <p:nvSpPr>
            <p:cNvPr id="35" name="AutoShape 35"/>
            <p:cNvSpPr/>
            <p:nvPr/>
          </p:nvSpPr>
          <p:spPr>
            <a:xfrm>
              <a:off x="904945" y="697618"/>
              <a:ext cx="65594" cy="65594"/>
            </a:xfrm>
            <a:prstGeom prst="ellipse">
              <a:avLst/>
            </a:prstGeom>
            <a:solidFill>
              <a:schemeClr val="accent1">
                <a:alpha val="20000"/>
              </a:schemeClr>
            </a:solidFill>
          </p:spPr>
        </p:sp>
        <p:sp>
          <p:nvSpPr>
            <p:cNvPr id="36" name="TextBox 3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常量与变量</a:t>
              </a: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39110" y="2088608"/>
            <a:ext cx="3386305" cy="1287399"/>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常量是指在程序运行期间其值不能被改变的量，包括直接常量和符号常量。</a:t>
            </a:r>
          </a:p>
        </p:txBody>
      </p:sp>
      <p:sp>
        <p:nvSpPr>
          <p:cNvPr id="3" name="TextBox 3"/>
          <p:cNvSpPr txBox="1"/>
          <p:nvPr/>
        </p:nvSpPr>
        <p:spPr>
          <a:xfrm>
            <a:off x="539110" y="1679033"/>
            <a:ext cx="2409825" cy="428625"/>
          </a:xfrm>
          <a:prstGeom prst="rect">
            <a:avLst/>
          </a:prstGeom>
        </p:spPr>
        <p:txBody>
          <a:bodyPr vert="horz" wrap="square" lIns="114300" tIns="57150" rIns="114300" bIns="57150" rtlCol="0" anchor="t" anchorCtr="0">
            <a:spAutoFit/>
          </a:bodyPr>
          <a:lstStyle/>
          <a:p>
            <a:pPr>
              <a:lnSpc>
                <a:spcPct val="96000"/>
              </a:lnSpc>
            </a:pPr>
            <a:r>
              <a:rPr lang="en-US" sz="1875" b="1">
                <a:solidFill>
                  <a:schemeClr val="accent1">
                    <a:alpha val="100000"/>
                  </a:schemeClr>
                </a:solidFill>
                <a:latin typeface="微软雅黑" panose="020B0503020204020204" charset="-122"/>
                <a:ea typeface="微软雅黑" panose="020B0503020204020204" charset="-122"/>
                <a:cs typeface="微软雅黑" panose="020B0503020204020204" charset="-122"/>
              </a:rPr>
              <a:t>常量定义</a:t>
            </a:r>
          </a:p>
        </p:txBody>
      </p:sp>
      <p:sp>
        <p:nvSpPr>
          <p:cNvPr id="4" name="AutoShape 4"/>
          <p:cNvSpPr/>
          <p:nvPr/>
        </p:nvSpPr>
        <p:spPr>
          <a:xfrm>
            <a:off x="4912196" y="1843297"/>
            <a:ext cx="1473877" cy="1300480"/>
          </a:xfrm>
          <a:prstGeom prst="triangle">
            <a:avLst>
              <a:gd name="adj" fmla="val 50000"/>
            </a:avLst>
          </a:prstGeom>
          <a:solidFill>
            <a:schemeClr val="accent1">
              <a:alpha val="100000"/>
            </a:schemeClr>
          </a:solidFill>
        </p:spPr>
      </p:sp>
      <p:sp>
        <p:nvSpPr>
          <p:cNvPr id="5" name="AutoShape 5"/>
          <p:cNvSpPr/>
          <p:nvPr/>
        </p:nvSpPr>
        <p:spPr>
          <a:xfrm rot="4275690">
            <a:off x="6489457" y="2982571"/>
            <a:ext cx="1473877" cy="1300480"/>
          </a:xfrm>
          <a:prstGeom prst="triangle">
            <a:avLst>
              <a:gd name="adj" fmla="val 50000"/>
            </a:avLst>
          </a:prstGeom>
          <a:solidFill>
            <a:schemeClr val="accent2">
              <a:alpha val="100000"/>
            </a:schemeClr>
          </a:solidFill>
        </p:spPr>
      </p:sp>
      <p:sp>
        <p:nvSpPr>
          <p:cNvPr id="6" name="AutoShape 6"/>
          <p:cNvSpPr/>
          <p:nvPr/>
        </p:nvSpPr>
        <p:spPr>
          <a:xfrm rot="2700000" flipH="1">
            <a:off x="3730001" y="2945995"/>
            <a:ext cx="1473877" cy="1300480"/>
          </a:xfrm>
          <a:prstGeom prst="triangle">
            <a:avLst>
              <a:gd name="adj" fmla="val 50000"/>
            </a:avLst>
          </a:prstGeom>
          <a:solidFill>
            <a:schemeClr val="accent2">
              <a:alpha val="100000"/>
            </a:schemeClr>
          </a:solidFill>
        </p:spPr>
      </p:sp>
      <p:sp>
        <p:nvSpPr>
          <p:cNvPr id="7" name="AutoShape 7"/>
          <p:cNvSpPr/>
          <p:nvPr/>
        </p:nvSpPr>
        <p:spPr>
          <a:xfrm rot="-8546356" flipH="1">
            <a:off x="3967371" y="4880960"/>
            <a:ext cx="1473877" cy="1300480"/>
          </a:xfrm>
          <a:prstGeom prst="triangle">
            <a:avLst>
              <a:gd name="adj" fmla="val 50000"/>
            </a:avLst>
          </a:prstGeom>
          <a:solidFill>
            <a:schemeClr val="accent1">
              <a:alpha val="100000"/>
            </a:schemeClr>
          </a:solidFill>
        </p:spPr>
      </p:sp>
      <p:sp>
        <p:nvSpPr>
          <p:cNvPr id="8" name="AutoShape 8"/>
          <p:cNvSpPr/>
          <p:nvPr/>
        </p:nvSpPr>
        <p:spPr>
          <a:xfrm rot="8546493" flipH="1">
            <a:off x="5914885" y="4872729"/>
            <a:ext cx="1473877" cy="1300480"/>
          </a:xfrm>
          <a:prstGeom prst="triangle">
            <a:avLst>
              <a:gd name="adj" fmla="val 50000"/>
            </a:avLst>
          </a:prstGeom>
          <a:solidFill>
            <a:schemeClr val="accent1">
              <a:alpha val="100000"/>
            </a:schemeClr>
          </a:solidFill>
        </p:spPr>
      </p:sp>
      <p:sp>
        <p:nvSpPr>
          <p:cNvPr id="9" name="TextBox 9"/>
          <p:cNvSpPr txBox="1"/>
          <p:nvPr/>
        </p:nvSpPr>
        <p:spPr>
          <a:xfrm>
            <a:off x="539110" y="4666479"/>
            <a:ext cx="3386315" cy="1287399"/>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整型数据是指没有小数部分的数值，如3、56.7等都是整型数据。</a:t>
            </a:r>
          </a:p>
        </p:txBody>
      </p:sp>
      <p:sp>
        <p:nvSpPr>
          <p:cNvPr id="10" name="TextBox 10"/>
          <p:cNvSpPr txBox="1"/>
          <p:nvPr/>
        </p:nvSpPr>
        <p:spPr>
          <a:xfrm>
            <a:off x="539110" y="4256904"/>
            <a:ext cx="2409825" cy="447675"/>
          </a:xfrm>
          <a:prstGeom prst="rect">
            <a:avLst/>
          </a:prstGeom>
        </p:spPr>
        <p:txBody>
          <a:bodyPr vert="horz" wrap="square" lIns="114300" tIns="57150" rIns="114300" bIns="57150" rtlCol="0" anchor="t" anchorCtr="0">
            <a:spAutoFit/>
          </a:bodyPr>
          <a:lstStyle/>
          <a:p>
            <a:pPr>
              <a:lnSpc>
                <a:spcPct val="96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整型数据</a:t>
            </a:r>
          </a:p>
        </p:txBody>
      </p:sp>
      <p:sp>
        <p:nvSpPr>
          <p:cNvPr id="11" name="TextBox 11"/>
          <p:cNvSpPr txBox="1"/>
          <p:nvPr/>
        </p:nvSpPr>
        <p:spPr>
          <a:xfrm>
            <a:off x="6201617" y="1625514"/>
            <a:ext cx="3418981"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C语言中的具体数值，如3、56.7、'a'等。</a:t>
            </a:r>
          </a:p>
        </p:txBody>
      </p:sp>
      <p:sp>
        <p:nvSpPr>
          <p:cNvPr id="12" name="TextBox 12"/>
          <p:cNvSpPr txBox="1"/>
          <p:nvPr/>
        </p:nvSpPr>
        <p:spPr>
          <a:xfrm>
            <a:off x="6201617" y="1268111"/>
            <a:ext cx="2409825" cy="447675"/>
          </a:xfrm>
          <a:prstGeom prst="rect">
            <a:avLst/>
          </a:prstGeom>
        </p:spPr>
        <p:txBody>
          <a:bodyPr vert="horz" wrap="square" lIns="114300" tIns="57150" rIns="114300" bIns="57150" rtlCol="0" anchor="t" anchorCtr="0">
            <a:spAutoFit/>
          </a:bodyPr>
          <a:lstStyle/>
          <a:p>
            <a:pPr>
              <a:lnSpc>
                <a:spcPct val="96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直接常量</a:t>
            </a:r>
          </a:p>
        </p:txBody>
      </p:sp>
      <p:sp>
        <p:nvSpPr>
          <p:cNvPr id="13" name="TextBox 13"/>
          <p:cNvSpPr txBox="1"/>
          <p:nvPr/>
        </p:nvSpPr>
        <p:spPr>
          <a:xfrm>
            <a:off x="8237407" y="3376213"/>
            <a:ext cx="3410419"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用一个特定标识符表示某一数据，并在程序开头定义，使用时只需写标识符即可。</a:t>
            </a:r>
          </a:p>
        </p:txBody>
      </p:sp>
      <p:sp>
        <p:nvSpPr>
          <p:cNvPr id="14" name="TextBox 14"/>
          <p:cNvSpPr txBox="1"/>
          <p:nvPr/>
        </p:nvSpPr>
        <p:spPr>
          <a:xfrm>
            <a:off x="8237407" y="3050744"/>
            <a:ext cx="2409825" cy="447675"/>
          </a:xfrm>
          <a:prstGeom prst="rect">
            <a:avLst/>
          </a:prstGeom>
        </p:spPr>
        <p:txBody>
          <a:bodyPr vert="horz" wrap="square" lIns="114300" tIns="57150" rIns="114300" bIns="57150" rtlCol="0" anchor="t" anchorCtr="0">
            <a:spAutoFit/>
          </a:bodyPr>
          <a:lstStyle/>
          <a:p>
            <a:pPr>
              <a:lnSpc>
                <a:spcPct val="96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符号常量</a:t>
            </a:r>
          </a:p>
        </p:txBody>
      </p:sp>
      <p:sp>
        <p:nvSpPr>
          <p:cNvPr id="15" name="TextBox 15"/>
          <p:cNvSpPr txBox="1"/>
          <p:nvPr/>
        </p:nvSpPr>
        <p:spPr>
          <a:xfrm>
            <a:off x="7268208" y="5464523"/>
            <a:ext cx="3434524"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符号常量的命名应遵循标识符命名规则，即由字母、数字和下划线组成，但首字母必须是大写或小写。</a:t>
            </a:r>
          </a:p>
        </p:txBody>
      </p:sp>
      <p:sp>
        <p:nvSpPr>
          <p:cNvPr id="16" name="TextBox 16"/>
          <p:cNvSpPr txBox="1"/>
          <p:nvPr/>
        </p:nvSpPr>
        <p:spPr>
          <a:xfrm>
            <a:off x="7268208" y="5054948"/>
            <a:ext cx="2409825" cy="438150"/>
          </a:xfrm>
          <a:prstGeom prst="rect">
            <a:avLst/>
          </a:prstGeom>
        </p:spPr>
        <p:txBody>
          <a:bodyPr vert="horz" wrap="square" lIns="114300" tIns="57150" rIns="114300" bIns="57150" rtlCol="0" anchor="t" anchorCtr="0">
            <a:spAutoFit/>
          </a:bodyPr>
          <a:lstStyle/>
          <a:p>
            <a:pPr>
              <a:lnSpc>
                <a:spcPct val="96000"/>
              </a:lnSpc>
            </a:pPr>
            <a:r>
              <a:rPr lang="en-US" sz="1950" b="1">
                <a:solidFill>
                  <a:schemeClr val="accent1">
                    <a:alpha val="100000"/>
                  </a:schemeClr>
                </a:solidFill>
                <a:latin typeface="微软雅黑" panose="020B0503020204020204" charset="-122"/>
                <a:ea typeface="微软雅黑" panose="020B0503020204020204" charset="-122"/>
                <a:cs typeface="微软雅黑" panose="020B0503020204020204" charset="-122"/>
              </a:rPr>
              <a:t>标识符规则</a:t>
            </a:r>
          </a:p>
        </p:txBody>
      </p:sp>
      <p:sp>
        <p:nvSpPr>
          <p:cNvPr id="17" name="TextBox 17"/>
          <p:cNvSpPr txBox="1"/>
          <p:nvPr/>
        </p:nvSpPr>
        <p:spPr>
          <a:xfrm>
            <a:off x="5254897" y="2293598"/>
            <a:ext cx="1232768" cy="643509"/>
          </a:xfrm>
          <a:prstGeom prst="rect">
            <a:avLst/>
          </a:prstGeom>
        </p:spPr>
        <p:txBody>
          <a:bodyPr vert="horz" wrap="square" lIns="114300" tIns="57150" rIns="114300" bIns="57150" rtlCol="0" anchor="t" anchorCtr="0">
            <a:spAutoFit/>
          </a:bodyPr>
          <a:lstStyle/>
          <a:p>
            <a:pPr>
              <a:lnSpc>
                <a:spcPct val="96000"/>
              </a:lnSpc>
              <a:spcBef>
                <a:spcPts val="450"/>
              </a:spcBef>
            </a:pPr>
            <a:r>
              <a:rPr lang="en-US" sz="3450"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8" name="TextBox 18"/>
          <p:cNvSpPr txBox="1"/>
          <p:nvPr/>
        </p:nvSpPr>
        <p:spPr>
          <a:xfrm>
            <a:off x="3925415" y="3408550"/>
            <a:ext cx="1232768" cy="643509"/>
          </a:xfrm>
          <a:prstGeom prst="rect">
            <a:avLst/>
          </a:prstGeom>
        </p:spPr>
        <p:txBody>
          <a:bodyPr vert="horz" wrap="square" lIns="114300" tIns="57150" rIns="114300" bIns="57150" rtlCol="0" anchor="t" anchorCtr="0">
            <a:spAutoFit/>
          </a:bodyPr>
          <a:lstStyle/>
          <a:p>
            <a:pPr>
              <a:lnSpc>
                <a:spcPct val="96000"/>
              </a:lnSpc>
              <a:spcBef>
                <a:spcPts val="450"/>
              </a:spcBef>
            </a:pPr>
            <a:r>
              <a:rPr lang="en-US" sz="3450"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19" name="TextBox 19"/>
          <p:cNvSpPr txBox="1"/>
          <p:nvPr/>
        </p:nvSpPr>
        <p:spPr>
          <a:xfrm>
            <a:off x="6651824" y="3377086"/>
            <a:ext cx="1232768" cy="643509"/>
          </a:xfrm>
          <a:prstGeom prst="rect">
            <a:avLst/>
          </a:prstGeom>
        </p:spPr>
        <p:txBody>
          <a:bodyPr vert="horz" wrap="square" lIns="114300" tIns="57150" rIns="114300" bIns="57150" rtlCol="0" anchor="t" anchorCtr="0">
            <a:spAutoFit/>
          </a:bodyPr>
          <a:lstStyle/>
          <a:p>
            <a:pPr>
              <a:lnSpc>
                <a:spcPct val="96000"/>
              </a:lnSpc>
              <a:spcBef>
                <a:spcPts val="450"/>
              </a:spcBef>
            </a:pPr>
            <a:r>
              <a:rPr lang="en-US" sz="3450"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20" name="TextBox 20"/>
          <p:cNvSpPr txBox="1"/>
          <p:nvPr/>
        </p:nvSpPr>
        <p:spPr>
          <a:xfrm>
            <a:off x="6069918" y="5038167"/>
            <a:ext cx="1232768" cy="643509"/>
          </a:xfrm>
          <a:prstGeom prst="rect">
            <a:avLst/>
          </a:prstGeom>
        </p:spPr>
        <p:txBody>
          <a:bodyPr vert="horz" wrap="square" lIns="114300" tIns="57150" rIns="114300" bIns="57150" rtlCol="0" anchor="t" anchorCtr="0">
            <a:spAutoFit/>
          </a:bodyPr>
          <a:lstStyle/>
          <a:p>
            <a:pPr>
              <a:lnSpc>
                <a:spcPct val="96000"/>
              </a:lnSpc>
              <a:spcBef>
                <a:spcPts val="450"/>
              </a:spcBef>
            </a:pPr>
            <a:r>
              <a:rPr lang="en-US" sz="3450" b="1">
                <a:solidFill>
                  <a:srgbClr val="FFFFFF">
                    <a:alpha val="100000"/>
                  </a:srgbClr>
                </a:solidFill>
                <a:latin typeface="微软雅黑" panose="020B0503020204020204" charset="-122"/>
                <a:ea typeface="微软雅黑" panose="020B0503020204020204" charset="-122"/>
                <a:cs typeface="微软雅黑" panose="020B0503020204020204" charset="-122"/>
              </a:rPr>
              <a:t>04</a:t>
            </a:r>
          </a:p>
        </p:txBody>
      </p:sp>
      <p:sp>
        <p:nvSpPr>
          <p:cNvPr id="21" name="TextBox 21"/>
          <p:cNvSpPr txBox="1"/>
          <p:nvPr/>
        </p:nvSpPr>
        <p:spPr>
          <a:xfrm>
            <a:off x="4466940" y="5038167"/>
            <a:ext cx="1232768" cy="643509"/>
          </a:xfrm>
          <a:prstGeom prst="rect">
            <a:avLst/>
          </a:prstGeom>
        </p:spPr>
        <p:txBody>
          <a:bodyPr vert="horz" wrap="square" lIns="114300" tIns="57150" rIns="114300" bIns="57150" rtlCol="0" anchor="t" anchorCtr="0">
            <a:spAutoFit/>
          </a:bodyPr>
          <a:lstStyle/>
          <a:p>
            <a:pPr>
              <a:lnSpc>
                <a:spcPct val="96000"/>
              </a:lnSpc>
              <a:spcBef>
                <a:spcPts val="450"/>
              </a:spcBef>
            </a:pPr>
            <a:r>
              <a:rPr lang="en-US" sz="3450" b="1">
                <a:solidFill>
                  <a:srgbClr val="FFFFFF">
                    <a:alpha val="100000"/>
                  </a:srgbClr>
                </a:solidFill>
                <a:latin typeface="微软雅黑" panose="020B0503020204020204" charset="-122"/>
                <a:ea typeface="微软雅黑" panose="020B0503020204020204" charset="-122"/>
                <a:cs typeface="微软雅黑" panose="020B0503020204020204" charset="-122"/>
              </a:rPr>
              <a:t>05</a:t>
            </a:r>
          </a:p>
        </p:txBody>
      </p:sp>
      <p:grpSp>
        <p:nvGrpSpPr>
          <p:cNvPr id="22" name="Group 22"/>
          <p:cNvGrpSpPr/>
          <p:nvPr/>
        </p:nvGrpSpPr>
        <p:grpSpPr>
          <a:xfrm>
            <a:off x="454963" y="93878"/>
            <a:ext cx="10641129" cy="914400"/>
            <a:chOff x="454963" y="93878"/>
            <a:chExt cx="10641129" cy="914400"/>
          </a:xfrm>
        </p:grpSpPr>
        <p:sp>
          <p:nvSpPr>
            <p:cNvPr id="23" name="AutoShape 23"/>
            <p:cNvSpPr/>
            <p:nvPr/>
          </p:nvSpPr>
          <p:spPr>
            <a:xfrm>
              <a:off x="454963" y="331168"/>
              <a:ext cx="84147" cy="84147"/>
            </a:xfrm>
            <a:prstGeom prst="ellipse">
              <a:avLst/>
            </a:prstGeom>
            <a:solidFill>
              <a:schemeClr val="accent1">
                <a:alpha val="100000"/>
              </a:schemeClr>
            </a:solidFill>
          </p:spPr>
        </p:sp>
        <p:sp>
          <p:nvSpPr>
            <p:cNvPr id="24" name="AutoShape 24"/>
            <p:cNvSpPr/>
            <p:nvPr/>
          </p:nvSpPr>
          <p:spPr>
            <a:xfrm>
              <a:off x="575049" y="337743"/>
              <a:ext cx="78137" cy="78137"/>
            </a:xfrm>
            <a:prstGeom prst="ellipse">
              <a:avLst/>
            </a:prstGeom>
            <a:solidFill>
              <a:schemeClr val="accent1">
                <a:alpha val="80000"/>
              </a:schemeClr>
            </a:solidFill>
          </p:spPr>
        </p:sp>
        <p:sp>
          <p:nvSpPr>
            <p:cNvPr id="25" name="AutoShape 25"/>
            <p:cNvSpPr/>
            <p:nvPr/>
          </p:nvSpPr>
          <p:spPr>
            <a:xfrm>
              <a:off x="689125" y="339460"/>
              <a:ext cx="74704" cy="74704"/>
            </a:xfrm>
            <a:prstGeom prst="ellipse">
              <a:avLst/>
            </a:prstGeom>
            <a:solidFill>
              <a:schemeClr val="accent1">
                <a:alpha val="60000"/>
              </a:schemeClr>
            </a:solidFill>
          </p:spPr>
        </p:sp>
        <p:sp>
          <p:nvSpPr>
            <p:cNvPr id="26" name="AutoShape 26"/>
            <p:cNvSpPr/>
            <p:nvPr/>
          </p:nvSpPr>
          <p:spPr>
            <a:xfrm>
              <a:off x="799768" y="348430"/>
              <a:ext cx="69238" cy="69238"/>
            </a:xfrm>
            <a:prstGeom prst="ellipse">
              <a:avLst/>
            </a:prstGeom>
            <a:solidFill>
              <a:schemeClr val="accent1">
                <a:alpha val="40000"/>
              </a:schemeClr>
            </a:solidFill>
          </p:spPr>
        </p:sp>
        <p:sp>
          <p:nvSpPr>
            <p:cNvPr id="27" name="AutoShape 27"/>
            <p:cNvSpPr/>
            <p:nvPr/>
          </p:nvSpPr>
          <p:spPr>
            <a:xfrm>
              <a:off x="904945" y="344297"/>
              <a:ext cx="65594" cy="65594"/>
            </a:xfrm>
            <a:prstGeom prst="ellipse">
              <a:avLst/>
            </a:prstGeom>
            <a:solidFill>
              <a:schemeClr val="accent1">
                <a:alpha val="20000"/>
              </a:schemeClr>
            </a:solidFill>
          </p:spPr>
        </p:sp>
        <p:sp>
          <p:nvSpPr>
            <p:cNvPr id="28" name="AutoShape 28"/>
            <p:cNvSpPr/>
            <p:nvPr/>
          </p:nvSpPr>
          <p:spPr>
            <a:xfrm>
              <a:off x="454963" y="448942"/>
              <a:ext cx="84147" cy="84147"/>
            </a:xfrm>
            <a:prstGeom prst="ellipse">
              <a:avLst/>
            </a:prstGeom>
            <a:solidFill>
              <a:schemeClr val="accent1">
                <a:alpha val="100000"/>
              </a:schemeClr>
            </a:solidFill>
          </p:spPr>
        </p:sp>
        <p:sp>
          <p:nvSpPr>
            <p:cNvPr id="29" name="AutoShape 29"/>
            <p:cNvSpPr/>
            <p:nvPr/>
          </p:nvSpPr>
          <p:spPr>
            <a:xfrm>
              <a:off x="575049" y="455517"/>
              <a:ext cx="78137" cy="78137"/>
            </a:xfrm>
            <a:prstGeom prst="ellipse">
              <a:avLst/>
            </a:prstGeom>
            <a:solidFill>
              <a:schemeClr val="accent1">
                <a:alpha val="80000"/>
              </a:schemeClr>
            </a:solidFill>
          </p:spPr>
        </p:sp>
        <p:sp>
          <p:nvSpPr>
            <p:cNvPr id="30" name="AutoShape 30"/>
            <p:cNvSpPr/>
            <p:nvPr/>
          </p:nvSpPr>
          <p:spPr>
            <a:xfrm>
              <a:off x="689125" y="457233"/>
              <a:ext cx="74704" cy="74704"/>
            </a:xfrm>
            <a:prstGeom prst="ellipse">
              <a:avLst/>
            </a:prstGeom>
            <a:solidFill>
              <a:schemeClr val="accent1">
                <a:alpha val="60000"/>
              </a:schemeClr>
            </a:solidFill>
          </p:spPr>
        </p:sp>
        <p:sp>
          <p:nvSpPr>
            <p:cNvPr id="31" name="AutoShape 31"/>
            <p:cNvSpPr/>
            <p:nvPr/>
          </p:nvSpPr>
          <p:spPr>
            <a:xfrm>
              <a:off x="799768" y="466203"/>
              <a:ext cx="69238" cy="69238"/>
            </a:xfrm>
            <a:prstGeom prst="ellipse">
              <a:avLst/>
            </a:prstGeom>
            <a:solidFill>
              <a:schemeClr val="accent1">
                <a:alpha val="40000"/>
              </a:schemeClr>
            </a:solidFill>
          </p:spPr>
        </p:sp>
        <p:sp>
          <p:nvSpPr>
            <p:cNvPr id="32" name="AutoShape 32"/>
            <p:cNvSpPr/>
            <p:nvPr/>
          </p:nvSpPr>
          <p:spPr>
            <a:xfrm>
              <a:off x="904945" y="462070"/>
              <a:ext cx="65594" cy="65594"/>
            </a:xfrm>
            <a:prstGeom prst="ellipse">
              <a:avLst/>
            </a:prstGeom>
            <a:solidFill>
              <a:schemeClr val="accent1">
                <a:alpha val="20000"/>
              </a:schemeClr>
            </a:solidFill>
          </p:spPr>
        </p:sp>
        <p:sp>
          <p:nvSpPr>
            <p:cNvPr id="33" name="AutoShape 33"/>
            <p:cNvSpPr/>
            <p:nvPr/>
          </p:nvSpPr>
          <p:spPr>
            <a:xfrm>
              <a:off x="454963" y="566715"/>
              <a:ext cx="84147" cy="84147"/>
            </a:xfrm>
            <a:prstGeom prst="ellipse">
              <a:avLst/>
            </a:prstGeom>
            <a:solidFill>
              <a:schemeClr val="accent1">
                <a:alpha val="100000"/>
              </a:schemeClr>
            </a:solidFill>
          </p:spPr>
        </p:sp>
        <p:sp>
          <p:nvSpPr>
            <p:cNvPr id="34" name="AutoShape 34"/>
            <p:cNvSpPr/>
            <p:nvPr/>
          </p:nvSpPr>
          <p:spPr>
            <a:xfrm>
              <a:off x="575049" y="573291"/>
              <a:ext cx="78137" cy="78137"/>
            </a:xfrm>
            <a:prstGeom prst="ellipse">
              <a:avLst/>
            </a:prstGeom>
            <a:solidFill>
              <a:schemeClr val="accent1">
                <a:alpha val="80000"/>
              </a:schemeClr>
            </a:solidFill>
          </p:spPr>
        </p:sp>
        <p:sp>
          <p:nvSpPr>
            <p:cNvPr id="35" name="AutoShape 35"/>
            <p:cNvSpPr/>
            <p:nvPr/>
          </p:nvSpPr>
          <p:spPr>
            <a:xfrm>
              <a:off x="689125" y="575007"/>
              <a:ext cx="74704" cy="74704"/>
            </a:xfrm>
            <a:prstGeom prst="ellipse">
              <a:avLst/>
            </a:prstGeom>
            <a:solidFill>
              <a:schemeClr val="accent1">
                <a:alpha val="60000"/>
              </a:schemeClr>
            </a:solidFill>
          </p:spPr>
        </p:sp>
        <p:sp>
          <p:nvSpPr>
            <p:cNvPr id="36" name="AutoShape 36"/>
            <p:cNvSpPr/>
            <p:nvPr/>
          </p:nvSpPr>
          <p:spPr>
            <a:xfrm>
              <a:off x="799768" y="583977"/>
              <a:ext cx="69238" cy="69238"/>
            </a:xfrm>
            <a:prstGeom prst="ellipse">
              <a:avLst/>
            </a:prstGeom>
            <a:solidFill>
              <a:schemeClr val="accent1">
                <a:alpha val="40000"/>
              </a:schemeClr>
            </a:solidFill>
          </p:spPr>
        </p:sp>
        <p:sp>
          <p:nvSpPr>
            <p:cNvPr id="37" name="AutoShape 37"/>
            <p:cNvSpPr/>
            <p:nvPr/>
          </p:nvSpPr>
          <p:spPr>
            <a:xfrm>
              <a:off x="904945" y="579844"/>
              <a:ext cx="65594" cy="65594"/>
            </a:xfrm>
            <a:prstGeom prst="ellipse">
              <a:avLst/>
            </a:prstGeom>
            <a:solidFill>
              <a:schemeClr val="accent1">
                <a:alpha val="20000"/>
              </a:schemeClr>
            </a:solidFill>
          </p:spPr>
        </p:sp>
        <p:sp>
          <p:nvSpPr>
            <p:cNvPr id="38" name="AutoShape 38"/>
            <p:cNvSpPr/>
            <p:nvPr/>
          </p:nvSpPr>
          <p:spPr>
            <a:xfrm>
              <a:off x="454963" y="684489"/>
              <a:ext cx="84147" cy="84147"/>
            </a:xfrm>
            <a:prstGeom prst="ellipse">
              <a:avLst/>
            </a:prstGeom>
            <a:solidFill>
              <a:schemeClr val="accent1">
                <a:alpha val="100000"/>
              </a:schemeClr>
            </a:solidFill>
          </p:spPr>
        </p:sp>
        <p:sp>
          <p:nvSpPr>
            <p:cNvPr id="39" name="AutoShape 39"/>
            <p:cNvSpPr/>
            <p:nvPr/>
          </p:nvSpPr>
          <p:spPr>
            <a:xfrm>
              <a:off x="575049" y="691064"/>
              <a:ext cx="78137" cy="78137"/>
            </a:xfrm>
            <a:prstGeom prst="ellipse">
              <a:avLst/>
            </a:prstGeom>
            <a:solidFill>
              <a:schemeClr val="accent1">
                <a:alpha val="80000"/>
              </a:schemeClr>
            </a:solidFill>
          </p:spPr>
        </p:sp>
        <p:sp>
          <p:nvSpPr>
            <p:cNvPr id="40" name="AutoShape 40"/>
            <p:cNvSpPr/>
            <p:nvPr/>
          </p:nvSpPr>
          <p:spPr>
            <a:xfrm>
              <a:off x="689125" y="692781"/>
              <a:ext cx="74704" cy="74704"/>
            </a:xfrm>
            <a:prstGeom prst="ellipse">
              <a:avLst/>
            </a:prstGeom>
            <a:solidFill>
              <a:schemeClr val="accent1">
                <a:alpha val="60000"/>
              </a:schemeClr>
            </a:solidFill>
          </p:spPr>
        </p:sp>
        <p:sp>
          <p:nvSpPr>
            <p:cNvPr id="41" name="AutoShape 41"/>
            <p:cNvSpPr/>
            <p:nvPr/>
          </p:nvSpPr>
          <p:spPr>
            <a:xfrm>
              <a:off x="799768" y="701751"/>
              <a:ext cx="69238" cy="69238"/>
            </a:xfrm>
            <a:prstGeom prst="ellipse">
              <a:avLst/>
            </a:prstGeom>
            <a:solidFill>
              <a:schemeClr val="accent1">
                <a:alpha val="40000"/>
              </a:schemeClr>
            </a:solidFill>
          </p:spPr>
        </p:sp>
        <p:sp>
          <p:nvSpPr>
            <p:cNvPr id="42" name="AutoShape 42"/>
            <p:cNvSpPr/>
            <p:nvPr/>
          </p:nvSpPr>
          <p:spPr>
            <a:xfrm>
              <a:off x="904945" y="697618"/>
              <a:ext cx="65594" cy="65594"/>
            </a:xfrm>
            <a:prstGeom prst="ellipse">
              <a:avLst/>
            </a:prstGeom>
            <a:solidFill>
              <a:schemeClr val="accent1">
                <a:alpha val="20000"/>
              </a:schemeClr>
            </a:solidFill>
          </p:spPr>
        </p:sp>
        <p:sp>
          <p:nvSpPr>
            <p:cNvPr id="43" name="TextBox 4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常量与符号常量</a:t>
              </a: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454963" y="93878"/>
            <a:ext cx="10641129" cy="914400"/>
            <a:chOff x="454963" y="93878"/>
            <a:chExt cx="10641129" cy="914400"/>
          </a:xfrm>
        </p:grpSpPr>
        <p:sp>
          <p:nvSpPr>
            <p:cNvPr id="3" name="AutoShape 3"/>
            <p:cNvSpPr/>
            <p:nvPr/>
          </p:nvSpPr>
          <p:spPr>
            <a:xfrm>
              <a:off x="454963" y="331168"/>
              <a:ext cx="84147" cy="84147"/>
            </a:xfrm>
            <a:prstGeom prst="ellipse">
              <a:avLst/>
            </a:prstGeom>
            <a:solidFill>
              <a:schemeClr val="accent1">
                <a:alpha val="100000"/>
              </a:schemeClr>
            </a:solidFill>
          </p:spPr>
        </p:sp>
        <p:sp>
          <p:nvSpPr>
            <p:cNvPr id="4" name="AutoShape 4"/>
            <p:cNvSpPr/>
            <p:nvPr/>
          </p:nvSpPr>
          <p:spPr>
            <a:xfrm>
              <a:off x="575049" y="337743"/>
              <a:ext cx="78137" cy="78137"/>
            </a:xfrm>
            <a:prstGeom prst="ellipse">
              <a:avLst/>
            </a:prstGeom>
            <a:solidFill>
              <a:schemeClr val="accent1">
                <a:alpha val="80000"/>
              </a:schemeClr>
            </a:solidFill>
          </p:spPr>
        </p:sp>
        <p:sp>
          <p:nvSpPr>
            <p:cNvPr id="5" name="AutoShape 5"/>
            <p:cNvSpPr/>
            <p:nvPr/>
          </p:nvSpPr>
          <p:spPr>
            <a:xfrm>
              <a:off x="689125" y="339460"/>
              <a:ext cx="74704" cy="74704"/>
            </a:xfrm>
            <a:prstGeom prst="ellipse">
              <a:avLst/>
            </a:prstGeom>
            <a:solidFill>
              <a:schemeClr val="accent1">
                <a:alpha val="60000"/>
              </a:schemeClr>
            </a:solidFill>
          </p:spPr>
        </p:sp>
        <p:sp>
          <p:nvSpPr>
            <p:cNvPr id="6" name="AutoShape 6"/>
            <p:cNvSpPr/>
            <p:nvPr/>
          </p:nvSpPr>
          <p:spPr>
            <a:xfrm>
              <a:off x="799768" y="348430"/>
              <a:ext cx="69238" cy="69238"/>
            </a:xfrm>
            <a:prstGeom prst="ellipse">
              <a:avLst/>
            </a:prstGeom>
            <a:solidFill>
              <a:schemeClr val="accent1">
                <a:alpha val="40000"/>
              </a:schemeClr>
            </a:solidFill>
          </p:spPr>
        </p:sp>
        <p:sp>
          <p:nvSpPr>
            <p:cNvPr id="7" name="AutoShape 7"/>
            <p:cNvSpPr/>
            <p:nvPr/>
          </p:nvSpPr>
          <p:spPr>
            <a:xfrm>
              <a:off x="904945" y="344297"/>
              <a:ext cx="65594" cy="65594"/>
            </a:xfrm>
            <a:prstGeom prst="ellipse">
              <a:avLst/>
            </a:prstGeom>
            <a:solidFill>
              <a:schemeClr val="accent1">
                <a:alpha val="20000"/>
              </a:schemeClr>
            </a:solidFill>
          </p:spPr>
        </p:sp>
        <p:sp>
          <p:nvSpPr>
            <p:cNvPr id="8" name="AutoShape 8"/>
            <p:cNvSpPr/>
            <p:nvPr/>
          </p:nvSpPr>
          <p:spPr>
            <a:xfrm>
              <a:off x="454963" y="448942"/>
              <a:ext cx="84147" cy="84147"/>
            </a:xfrm>
            <a:prstGeom prst="ellipse">
              <a:avLst/>
            </a:prstGeom>
            <a:solidFill>
              <a:schemeClr val="accent1">
                <a:alpha val="100000"/>
              </a:schemeClr>
            </a:solidFill>
          </p:spPr>
        </p:sp>
        <p:sp>
          <p:nvSpPr>
            <p:cNvPr id="9" name="AutoShape 9"/>
            <p:cNvSpPr/>
            <p:nvPr/>
          </p:nvSpPr>
          <p:spPr>
            <a:xfrm>
              <a:off x="575049" y="455517"/>
              <a:ext cx="78137" cy="78137"/>
            </a:xfrm>
            <a:prstGeom prst="ellipse">
              <a:avLst/>
            </a:prstGeom>
            <a:solidFill>
              <a:schemeClr val="accent1">
                <a:alpha val="80000"/>
              </a:schemeClr>
            </a:solidFill>
          </p:spPr>
        </p:sp>
        <p:sp>
          <p:nvSpPr>
            <p:cNvPr id="10" name="AutoShape 10"/>
            <p:cNvSpPr/>
            <p:nvPr/>
          </p:nvSpPr>
          <p:spPr>
            <a:xfrm>
              <a:off x="689125" y="457233"/>
              <a:ext cx="74704" cy="74704"/>
            </a:xfrm>
            <a:prstGeom prst="ellipse">
              <a:avLst/>
            </a:prstGeom>
            <a:solidFill>
              <a:schemeClr val="accent1">
                <a:alpha val="60000"/>
              </a:schemeClr>
            </a:solidFill>
          </p:spPr>
        </p:sp>
        <p:sp>
          <p:nvSpPr>
            <p:cNvPr id="11" name="AutoShape 11"/>
            <p:cNvSpPr/>
            <p:nvPr/>
          </p:nvSpPr>
          <p:spPr>
            <a:xfrm>
              <a:off x="799768" y="466203"/>
              <a:ext cx="69238" cy="69238"/>
            </a:xfrm>
            <a:prstGeom prst="ellipse">
              <a:avLst/>
            </a:prstGeom>
            <a:solidFill>
              <a:schemeClr val="accent1">
                <a:alpha val="40000"/>
              </a:schemeClr>
            </a:solidFill>
          </p:spPr>
        </p:sp>
        <p:sp>
          <p:nvSpPr>
            <p:cNvPr id="12" name="AutoShape 12"/>
            <p:cNvSpPr/>
            <p:nvPr/>
          </p:nvSpPr>
          <p:spPr>
            <a:xfrm>
              <a:off x="904945" y="462070"/>
              <a:ext cx="65594" cy="65594"/>
            </a:xfrm>
            <a:prstGeom prst="ellipse">
              <a:avLst/>
            </a:prstGeom>
            <a:solidFill>
              <a:schemeClr val="accent1">
                <a:alpha val="20000"/>
              </a:schemeClr>
            </a:solidFill>
          </p:spPr>
        </p:sp>
        <p:sp>
          <p:nvSpPr>
            <p:cNvPr id="13" name="AutoShape 13"/>
            <p:cNvSpPr/>
            <p:nvPr/>
          </p:nvSpPr>
          <p:spPr>
            <a:xfrm>
              <a:off x="454963" y="566715"/>
              <a:ext cx="84147" cy="84147"/>
            </a:xfrm>
            <a:prstGeom prst="ellipse">
              <a:avLst/>
            </a:prstGeom>
            <a:solidFill>
              <a:schemeClr val="accent1">
                <a:alpha val="100000"/>
              </a:schemeClr>
            </a:solidFill>
          </p:spPr>
        </p:sp>
        <p:sp>
          <p:nvSpPr>
            <p:cNvPr id="14" name="AutoShape 14"/>
            <p:cNvSpPr/>
            <p:nvPr/>
          </p:nvSpPr>
          <p:spPr>
            <a:xfrm>
              <a:off x="575049" y="573291"/>
              <a:ext cx="78137" cy="78137"/>
            </a:xfrm>
            <a:prstGeom prst="ellipse">
              <a:avLst/>
            </a:prstGeom>
            <a:solidFill>
              <a:schemeClr val="accent1">
                <a:alpha val="80000"/>
              </a:schemeClr>
            </a:solidFill>
          </p:spPr>
        </p:sp>
        <p:sp>
          <p:nvSpPr>
            <p:cNvPr id="15" name="AutoShape 15"/>
            <p:cNvSpPr/>
            <p:nvPr/>
          </p:nvSpPr>
          <p:spPr>
            <a:xfrm>
              <a:off x="689125" y="575007"/>
              <a:ext cx="74704" cy="74704"/>
            </a:xfrm>
            <a:prstGeom prst="ellipse">
              <a:avLst/>
            </a:prstGeom>
            <a:solidFill>
              <a:schemeClr val="accent1">
                <a:alpha val="60000"/>
              </a:schemeClr>
            </a:solidFill>
          </p:spPr>
        </p:sp>
        <p:sp>
          <p:nvSpPr>
            <p:cNvPr id="16" name="AutoShape 16"/>
            <p:cNvSpPr/>
            <p:nvPr/>
          </p:nvSpPr>
          <p:spPr>
            <a:xfrm>
              <a:off x="799768" y="583977"/>
              <a:ext cx="69238" cy="69238"/>
            </a:xfrm>
            <a:prstGeom prst="ellipse">
              <a:avLst/>
            </a:prstGeom>
            <a:solidFill>
              <a:schemeClr val="accent1">
                <a:alpha val="40000"/>
              </a:schemeClr>
            </a:solidFill>
          </p:spPr>
        </p:sp>
        <p:sp>
          <p:nvSpPr>
            <p:cNvPr id="17" name="AutoShape 17"/>
            <p:cNvSpPr/>
            <p:nvPr/>
          </p:nvSpPr>
          <p:spPr>
            <a:xfrm>
              <a:off x="904945" y="579844"/>
              <a:ext cx="65594" cy="65594"/>
            </a:xfrm>
            <a:prstGeom prst="ellipse">
              <a:avLst/>
            </a:prstGeom>
            <a:solidFill>
              <a:schemeClr val="accent1">
                <a:alpha val="20000"/>
              </a:schemeClr>
            </a:solidFill>
          </p:spPr>
        </p:sp>
        <p:sp>
          <p:nvSpPr>
            <p:cNvPr id="18" name="AutoShape 18"/>
            <p:cNvSpPr/>
            <p:nvPr/>
          </p:nvSpPr>
          <p:spPr>
            <a:xfrm>
              <a:off x="454963" y="684489"/>
              <a:ext cx="84147" cy="84147"/>
            </a:xfrm>
            <a:prstGeom prst="ellipse">
              <a:avLst/>
            </a:prstGeom>
            <a:solidFill>
              <a:schemeClr val="accent1">
                <a:alpha val="100000"/>
              </a:schemeClr>
            </a:solidFill>
          </p:spPr>
        </p:sp>
        <p:sp>
          <p:nvSpPr>
            <p:cNvPr id="19" name="AutoShape 19"/>
            <p:cNvSpPr/>
            <p:nvPr/>
          </p:nvSpPr>
          <p:spPr>
            <a:xfrm>
              <a:off x="575049" y="691064"/>
              <a:ext cx="78137" cy="78137"/>
            </a:xfrm>
            <a:prstGeom prst="ellipse">
              <a:avLst/>
            </a:prstGeom>
            <a:solidFill>
              <a:schemeClr val="accent1">
                <a:alpha val="80000"/>
              </a:schemeClr>
            </a:solidFill>
          </p:spPr>
        </p:sp>
        <p:sp>
          <p:nvSpPr>
            <p:cNvPr id="20" name="AutoShape 20"/>
            <p:cNvSpPr/>
            <p:nvPr/>
          </p:nvSpPr>
          <p:spPr>
            <a:xfrm>
              <a:off x="689125" y="692781"/>
              <a:ext cx="74704" cy="74704"/>
            </a:xfrm>
            <a:prstGeom prst="ellipse">
              <a:avLst/>
            </a:prstGeom>
            <a:solidFill>
              <a:schemeClr val="accent1">
                <a:alpha val="60000"/>
              </a:schemeClr>
            </a:solidFill>
          </p:spPr>
        </p:sp>
        <p:sp>
          <p:nvSpPr>
            <p:cNvPr id="21" name="AutoShape 21"/>
            <p:cNvSpPr/>
            <p:nvPr/>
          </p:nvSpPr>
          <p:spPr>
            <a:xfrm>
              <a:off x="799768" y="701751"/>
              <a:ext cx="69238" cy="69238"/>
            </a:xfrm>
            <a:prstGeom prst="ellipse">
              <a:avLst/>
            </a:prstGeom>
            <a:solidFill>
              <a:schemeClr val="accent1">
                <a:alpha val="40000"/>
              </a:schemeClr>
            </a:solidFill>
          </p:spPr>
        </p:sp>
        <p:sp>
          <p:nvSpPr>
            <p:cNvPr id="22" name="AutoShape 22"/>
            <p:cNvSpPr/>
            <p:nvPr/>
          </p:nvSpPr>
          <p:spPr>
            <a:xfrm>
              <a:off x="904945" y="697618"/>
              <a:ext cx="65594" cy="65594"/>
            </a:xfrm>
            <a:prstGeom prst="ellipse">
              <a:avLst/>
            </a:prstGeom>
            <a:solidFill>
              <a:schemeClr val="accent1">
                <a:alpha val="20000"/>
              </a:schemeClr>
            </a:solidFill>
          </p:spPr>
        </p:sp>
        <p:sp>
          <p:nvSpPr>
            <p:cNvPr id="23" name="TextBox 2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整型数据</a:t>
              </a:r>
            </a:p>
          </p:txBody>
        </p:sp>
      </p:grpSp>
      <p:cxnSp>
        <p:nvCxnSpPr>
          <p:cNvPr id="24" name="Connector 24"/>
          <p:cNvCxnSpPr/>
          <p:nvPr/>
        </p:nvCxnSpPr>
        <p:spPr>
          <a:xfrm>
            <a:off x="454963" y="3669933"/>
            <a:ext cx="11227434" cy="0"/>
          </a:xfrm>
          <a:prstGeom prst="line">
            <a:avLst/>
          </a:prstGeom>
          <a:ln w="88900">
            <a:solidFill>
              <a:schemeClr val="accent1">
                <a:lumMod val="75000"/>
              </a:schemeClr>
            </a:solidFill>
            <a:prstDash val="solid"/>
            <a:headEnd type="none"/>
            <a:tailEnd type="triangle"/>
          </a:ln>
        </p:spPr>
        <p:style>
          <a:lnRef idx="0">
            <a:schemeClr val="accent1"/>
          </a:lnRef>
          <a:fillRef idx="1">
            <a:schemeClr val="accent1"/>
          </a:fillRef>
          <a:effectRef idx="0">
            <a:schemeClr val="accent1"/>
          </a:effectRef>
          <a:fontRef idx="minor">
            <a:schemeClr val="lt1"/>
          </a:fontRef>
        </p:style>
      </p:cxnSp>
      <p:sp>
        <p:nvSpPr>
          <p:cNvPr id="25" name="AutoShape 25"/>
          <p:cNvSpPr/>
          <p:nvPr/>
        </p:nvSpPr>
        <p:spPr>
          <a:xfrm>
            <a:off x="495032" y="1481120"/>
            <a:ext cx="3227808" cy="1996440"/>
          </a:xfrm>
          <a:prstGeom prst="rect">
            <a:avLst/>
          </a:prstGeom>
          <a:solidFill>
            <a:schemeClr val="accent1">
              <a:alpha val="100000"/>
            </a:schemeClr>
          </a:solidFill>
        </p:spPr>
      </p:sp>
      <p:sp>
        <p:nvSpPr>
          <p:cNvPr id="26" name="AutoShape 26"/>
          <p:cNvSpPr/>
          <p:nvPr/>
        </p:nvSpPr>
        <p:spPr>
          <a:xfrm>
            <a:off x="2881401" y="1481120"/>
            <a:ext cx="840772" cy="1996440"/>
          </a:xfrm>
          <a:prstGeom prst="rect">
            <a:avLst/>
          </a:prstGeom>
          <a:solidFill>
            <a:schemeClr val="accent1">
              <a:lumMod val="75000"/>
              <a:alpha val="100000"/>
            </a:schemeClr>
          </a:solidFill>
        </p:spPr>
      </p:sp>
      <p:sp>
        <p:nvSpPr>
          <p:cNvPr id="27" name="TextBox 27"/>
          <p:cNvSpPr txBox="1"/>
          <p:nvPr/>
        </p:nvSpPr>
        <p:spPr>
          <a:xfrm>
            <a:off x="645047" y="1719245"/>
            <a:ext cx="2160495" cy="1520190"/>
          </a:xfrm>
          <a:prstGeom prst="rect">
            <a:avLst/>
          </a:prstGeom>
        </p:spPr>
        <p:txBody>
          <a:bodyPr vert="horz" wrap="square" lIns="91440" tIns="45720" rIns="91440" bIns="45720" rtlCol="0" anchor="ctr" anchorCtr="1">
            <a:normAutofit/>
          </a:bodyPr>
          <a:lstStyle/>
          <a:p>
            <a:pPr algn="ctr">
              <a:lnSpc>
                <a:spcPct val="15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整型数据即是整数数据，没有小数部分的数值，在C语言中用于表示数字和数据。</a:t>
            </a:r>
          </a:p>
        </p:txBody>
      </p:sp>
      <p:sp>
        <p:nvSpPr>
          <p:cNvPr id="28" name="TextBox 28"/>
          <p:cNvSpPr txBox="1"/>
          <p:nvPr/>
        </p:nvSpPr>
        <p:spPr>
          <a:xfrm>
            <a:off x="2969984" y="1631550"/>
            <a:ext cx="663606" cy="169557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1875" b="1">
                <a:solidFill>
                  <a:srgbClr val="FFFFFF">
                    <a:alpha val="100000"/>
                  </a:srgbClr>
                </a:solidFill>
                <a:latin typeface="微软雅黑" panose="020B0503020204020204" charset="-122"/>
                <a:ea typeface="微软雅黑" panose="020B0503020204020204" charset="-122"/>
                <a:cs typeface="微软雅黑" panose="020B0503020204020204" charset="-122"/>
              </a:rPr>
              <a:t>整型数据定义</a:t>
            </a:r>
          </a:p>
        </p:txBody>
      </p:sp>
      <p:sp>
        <p:nvSpPr>
          <p:cNvPr id="29" name="AutoShape 29"/>
          <p:cNvSpPr/>
          <p:nvPr/>
        </p:nvSpPr>
        <p:spPr>
          <a:xfrm>
            <a:off x="2063911" y="3853069"/>
            <a:ext cx="3227808" cy="1996440"/>
          </a:xfrm>
          <a:prstGeom prst="rect">
            <a:avLst/>
          </a:prstGeom>
          <a:solidFill>
            <a:schemeClr val="accent1">
              <a:alpha val="100000"/>
            </a:schemeClr>
          </a:solidFill>
        </p:spPr>
      </p:sp>
      <p:sp>
        <p:nvSpPr>
          <p:cNvPr id="30" name="AutoShape 30"/>
          <p:cNvSpPr/>
          <p:nvPr/>
        </p:nvSpPr>
        <p:spPr>
          <a:xfrm>
            <a:off x="4450280" y="3853069"/>
            <a:ext cx="840772" cy="1996440"/>
          </a:xfrm>
          <a:prstGeom prst="rect">
            <a:avLst/>
          </a:prstGeom>
          <a:solidFill>
            <a:schemeClr val="accent1">
              <a:lumMod val="75000"/>
              <a:alpha val="100000"/>
            </a:schemeClr>
          </a:solidFill>
        </p:spPr>
      </p:sp>
      <p:sp>
        <p:nvSpPr>
          <p:cNvPr id="31" name="TextBox 31"/>
          <p:cNvSpPr txBox="1"/>
          <p:nvPr/>
        </p:nvSpPr>
        <p:spPr>
          <a:xfrm>
            <a:off x="2213926" y="4091194"/>
            <a:ext cx="2160495" cy="1520190"/>
          </a:xfrm>
          <a:prstGeom prst="rect">
            <a:avLst/>
          </a:prstGeom>
        </p:spPr>
        <p:txBody>
          <a:bodyPr vert="horz" wrap="square" lIns="91440" tIns="45720" rIns="91440" bIns="45720" rtlCol="0" anchor="ctr" anchorCtr="1">
            <a:normAutofit/>
          </a:bodyPr>
          <a:lstStyle/>
          <a:p>
            <a:pPr algn="ctr">
              <a:lnSpc>
                <a:spcPct val="150000"/>
              </a:lnSpc>
            </a:pPr>
            <a:r>
              <a:rPr lang="en-US" sz="1425">
                <a:solidFill>
                  <a:srgbClr val="FFFFFF">
                    <a:alpha val="100000"/>
                  </a:srgbClr>
                </a:solidFill>
                <a:latin typeface="微软雅黑" panose="020B0503020204020204" charset="-122"/>
                <a:ea typeface="微软雅黑" panose="020B0503020204020204" charset="-122"/>
                <a:cs typeface="微软雅黑" panose="020B0503020204020204" charset="-122"/>
              </a:rPr>
              <a:t>在C语言中，整型常量可以有十进制、八进制、十六进制等形式出现，以0开头的表示八进制。</a:t>
            </a:r>
          </a:p>
        </p:txBody>
      </p:sp>
      <p:sp>
        <p:nvSpPr>
          <p:cNvPr id="32" name="AutoShape 32"/>
          <p:cNvSpPr/>
          <p:nvPr/>
        </p:nvSpPr>
        <p:spPr>
          <a:xfrm>
            <a:off x="4437484" y="1481120"/>
            <a:ext cx="3227808" cy="1996440"/>
          </a:xfrm>
          <a:prstGeom prst="rect">
            <a:avLst/>
          </a:prstGeom>
          <a:solidFill>
            <a:schemeClr val="accent1">
              <a:alpha val="100000"/>
            </a:schemeClr>
          </a:solidFill>
        </p:spPr>
      </p:sp>
      <p:sp>
        <p:nvSpPr>
          <p:cNvPr id="33" name="AutoShape 33"/>
          <p:cNvSpPr/>
          <p:nvPr/>
        </p:nvSpPr>
        <p:spPr>
          <a:xfrm>
            <a:off x="6823854" y="1481120"/>
            <a:ext cx="840772" cy="1996440"/>
          </a:xfrm>
          <a:prstGeom prst="rect">
            <a:avLst/>
          </a:prstGeom>
          <a:solidFill>
            <a:schemeClr val="accent1">
              <a:lumMod val="75000"/>
              <a:alpha val="100000"/>
            </a:schemeClr>
          </a:solidFill>
        </p:spPr>
      </p:sp>
      <p:sp>
        <p:nvSpPr>
          <p:cNvPr id="34" name="TextBox 34"/>
          <p:cNvSpPr txBox="1"/>
          <p:nvPr/>
        </p:nvSpPr>
        <p:spPr>
          <a:xfrm>
            <a:off x="4587499" y="1719245"/>
            <a:ext cx="2160495" cy="1520190"/>
          </a:xfrm>
          <a:prstGeom prst="rect">
            <a:avLst/>
          </a:prstGeom>
        </p:spPr>
        <p:txBody>
          <a:bodyPr vert="horz" wrap="square" lIns="91440" tIns="45720" rIns="91440" bIns="45720" rtlCol="0" anchor="ctr" anchorCtr="1">
            <a:normAutofit/>
          </a:bodyPr>
          <a:lstStyle/>
          <a:p>
            <a:pPr algn="ctr">
              <a:lnSpc>
                <a:spcPct val="15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整型变量中可存储正整数、负整数和0，不能出现小数，在内存中以二进制形式存储。</a:t>
            </a:r>
          </a:p>
        </p:txBody>
      </p:sp>
      <p:sp>
        <p:nvSpPr>
          <p:cNvPr id="35" name="AutoShape 35"/>
          <p:cNvSpPr/>
          <p:nvPr/>
        </p:nvSpPr>
        <p:spPr>
          <a:xfrm>
            <a:off x="6043774" y="3853069"/>
            <a:ext cx="3227808" cy="1996440"/>
          </a:xfrm>
          <a:prstGeom prst="rect">
            <a:avLst/>
          </a:prstGeom>
          <a:solidFill>
            <a:schemeClr val="accent1">
              <a:alpha val="100000"/>
            </a:schemeClr>
          </a:solidFill>
        </p:spPr>
      </p:sp>
      <p:sp>
        <p:nvSpPr>
          <p:cNvPr id="36" name="AutoShape 36"/>
          <p:cNvSpPr/>
          <p:nvPr/>
        </p:nvSpPr>
        <p:spPr>
          <a:xfrm>
            <a:off x="8430144" y="3853069"/>
            <a:ext cx="840772" cy="1996440"/>
          </a:xfrm>
          <a:prstGeom prst="rect">
            <a:avLst/>
          </a:prstGeom>
          <a:solidFill>
            <a:schemeClr val="accent1">
              <a:lumMod val="75000"/>
              <a:alpha val="100000"/>
            </a:schemeClr>
          </a:solidFill>
        </p:spPr>
      </p:sp>
      <p:sp>
        <p:nvSpPr>
          <p:cNvPr id="37" name="TextBox 37"/>
          <p:cNvSpPr txBox="1"/>
          <p:nvPr/>
        </p:nvSpPr>
        <p:spPr>
          <a:xfrm>
            <a:off x="6193789" y="4091194"/>
            <a:ext cx="2160495" cy="1520190"/>
          </a:xfrm>
          <a:prstGeom prst="rect">
            <a:avLst/>
          </a:prstGeom>
        </p:spPr>
        <p:txBody>
          <a:bodyPr vert="horz" wrap="square" lIns="91440" tIns="45720" rIns="91440" bIns="45720" rtlCol="0" anchor="ctr" anchorCtr="1">
            <a:normAutofit/>
          </a:bodyPr>
          <a:lstStyle/>
          <a:p>
            <a:pPr algn="ct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根据整型数据在内存中所占的存储长度的不同，整型变量分为基本整型、短整型、长整型等。</a:t>
            </a:r>
          </a:p>
        </p:txBody>
      </p:sp>
      <p:sp>
        <p:nvSpPr>
          <p:cNvPr id="38" name="AutoShape 38"/>
          <p:cNvSpPr/>
          <p:nvPr/>
        </p:nvSpPr>
        <p:spPr>
          <a:xfrm>
            <a:off x="8320628" y="1481120"/>
            <a:ext cx="3227808" cy="1996440"/>
          </a:xfrm>
          <a:prstGeom prst="rect">
            <a:avLst/>
          </a:prstGeom>
          <a:solidFill>
            <a:schemeClr val="accent1">
              <a:alpha val="100000"/>
            </a:schemeClr>
          </a:solidFill>
        </p:spPr>
      </p:sp>
      <p:sp>
        <p:nvSpPr>
          <p:cNvPr id="39" name="AutoShape 39"/>
          <p:cNvSpPr/>
          <p:nvPr/>
        </p:nvSpPr>
        <p:spPr>
          <a:xfrm>
            <a:off x="10706998" y="1481120"/>
            <a:ext cx="840772" cy="1996440"/>
          </a:xfrm>
          <a:prstGeom prst="rect">
            <a:avLst/>
          </a:prstGeom>
          <a:solidFill>
            <a:schemeClr val="accent1">
              <a:lumMod val="75000"/>
              <a:alpha val="100000"/>
            </a:schemeClr>
          </a:solidFill>
        </p:spPr>
      </p:sp>
      <p:sp>
        <p:nvSpPr>
          <p:cNvPr id="40" name="TextBox 40"/>
          <p:cNvSpPr txBox="1"/>
          <p:nvPr/>
        </p:nvSpPr>
        <p:spPr>
          <a:xfrm>
            <a:off x="8470642" y="1719245"/>
            <a:ext cx="2160495" cy="1520190"/>
          </a:xfrm>
          <a:prstGeom prst="rect">
            <a:avLst/>
          </a:prstGeom>
        </p:spPr>
        <p:txBody>
          <a:bodyPr vert="horz" wrap="square" lIns="91440" tIns="45720" rIns="91440" bIns="45720" rtlCol="0" anchor="ctr" anchorCtr="1">
            <a:normAutofit/>
          </a:bodyPr>
          <a:lstStyle/>
          <a:p>
            <a:pPr algn="ct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变量代表了内存中的一段存储空间，存储空间的大小是有限制的，所以并不是所有数值都能存储。</a:t>
            </a:r>
          </a:p>
        </p:txBody>
      </p:sp>
      <p:sp>
        <p:nvSpPr>
          <p:cNvPr id="41" name="TextBox 41"/>
          <p:cNvSpPr txBox="1"/>
          <p:nvPr/>
        </p:nvSpPr>
        <p:spPr>
          <a:xfrm>
            <a:off x="6912437" y="1631550"/>
            <a:ext cx="663606" cy="169557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整型常量</a:t>
            </a:r>
          </a:p>
        </p:txBody>
      </p:sp>
      <p:sp>
        <p:nvSpPr>
          <p:cNvPr id="42" name="TextBox 42"/>
          <p:cNvSpPr txBox="1"/>
          <p:nvPr/>
        </p:nvSpPr>
        <p:spPr>
          <a:xfrm>
            <a:off x="10795581" y="1631550"/>
            <a:ext cx="663606" cy="169557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整型变量</a:t>
            </a:r>
          </a:p>
        </p:txBody>
      </p:sp>
      <p:sp>
        <p:nvSpPr>
          <p:cNvPr id="43" name="TextBox 43"/>
          <p:cNvSpPr txBox="1"/>
          <p:nvPr/>
        </p:nvSpPr>
        <p:spPr>
          <a:xfrm>
            <a:off x="4538863" y="4003500"/>
            <a:ext cx="663606" cy="169557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1875" b="1">
                <a:solidFill>
                  <a:srgbClr val="FFFFFF">
                    <a:alpha val="100000"/>
                  </a:srgbClr>
                </a:solidFill>
                <a:latin typeface="微软雅黑" panose="020B0503020204020204" charset="-122"/>
                <a:ea typeface="微软雅黑" panose="020B0503020204020204" charset="-122"/>
                <a:cs typeface="微软雅黑" panose="020B0503020204020204" charset="-122"/>
              </a:rPr>
              <a:t>整型数据的分类</a:t>
            </a:r>
          </a:p>
        </p:txBody>
      </p:sp>
      <p:sp>
        <p:nvSpPr>
          <p:cNvPr id="44" name="TextBox 44"/>
          <p:cNvSpPr txBox="1"/>
          <p:nvPr/>
        </p:nvSpPr>
        <p:spPr>
          <a:xfrm>
            <a:off x="8518727" y="4003500"/>
            <a:ext cx="663606" cy="169557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1875" b="1">
                <a:solidFill>
                  <a:srgbClr val="FFFFFF">
                    <a:alpha val="100000"/>
                  </a:srgbClr>
                </a:solidFill>
                <a:latin typeface="微软雅黑" panose="020B0503020204020204" charset="-122"/>
                <a:ea typeface="微软雅黑" panose="020B0503020204020204" charset="-122"/>
                <a:cs typeface="微软雅黑" panose="020B0503020204020204" charset="-122"/>
              </a:rPr>
              <a:t>整型数据的值域</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33796" y="2191116"/>
            <a:ext cx="2019230" cy="4671329"/>
          </a:xfrm>
          <a:prstGeom prst="rect">
            <a:avLst/>
          </a:prstGeom>
          <a:solidFill>
            <a:schemeClr val="accent1">
              <a:lumMod val="50000"/>
              <a:alpha val="100000"/>
            </a:schemeClr>
          </a:solidFill>
        </p:spPr>
      </p:sp>
      <p:sp>
        <p:nvSpPr>
          <p:cNvPr id="3" name="AutoShape 3"/>
          <p:cNvSpPr/>
          <p:nvPr/>
        </p:nvSpPr>
        <p:spPr>
          <a:xfrm>
            <a:off x="5086385" y="2191116"/>
            <a:ext cx="2019230" cy="4659137"/>
          </a:xfrm>
          <a:prstGeom prst="rect">
            <a:avLst/>
          </a:prstGeom>
          <a:solidFill>
            <a:schemeClr val="accent1">
              <a:alpha val="100000"/>
            </a:schemeClr>
          </a:solidFill>
        </p:spPr>
      </p:sp>
      <p:sp>
        <p:nvSpPr>
          <p:cNvPr id="4" name="AutoShape 4"/>
          <p:cNvSpPr/>
          <p:nvPr/>
        </p:nvSpPr>
        <p:spPr>
          <a:xfrm>
            <a:off x="5086385" y="1272218"/>
            <a:ext cx="2019230" cy="2019230"/>
          </a:xfrm>
          <a:prstGeom prst="ellipse">
            <a:avLst/>
          </a:prstGeom>
          <a:solidFill>
            <a:schemeClr val="accent1">
              <a:alpha val="100000"/>
            </a:schemeClr>
          </a:solidFill>
        </p:spPr>
      </p:sp>
      <p:sp>
        <p:nvSpPr>
          <p:cNvPr id="5" name="AutoShape 5"/>
          <p:cNvSpPr/>
          <p:nvPr/>
        </p:nvSpPr>
        <p:spPr>
          <a:xfrm>
            <a:off x="9574070" y="2191116"/>
            <a:ext cx="2019230" cy="4659137"/>
          </a:xfrm>
          <a:prstGeom prst="rect">
            <a:avLst/>
          </a:prstGeom>
          <a:solidFill>
            <a:schemeClr val="accent1">
              <a:lumMod val="50000"/>
              <a:alpha val="100000"/>
            </a:schemeClr>
          </a:solidFill>
        </p:spPr>
      </p:sp>
      <p:sp>
        <p:nvSpPr>
          <p:cNvPr id="6" name="AutoShape 6"/>
          <p:cNvSpPr/>
          <p:nvPr/>
        </p:nvSpPr>
        <p:spPr>
          <a:xfrm>
            <a:off x="9574070" y="1272218"/>
            <a:ext cx="2019230" cy="2019230"/>
          </a:xfrm>
          <a:prstGeom prst="ellipse">
            <a:avLst/>
          </a:prstGeom>
          <a:solidFill>
            <a:schemeClr val="accent1">
              <a:lumMod val="50000"/>
              <a:alpha val="100000"/>
            </a:schemeClr>
          </a:solidFill>
        </p:spPr>
      </p:sp>
      <p:sp>
        <p:nvSpPr>
          <p:cNvPr id="7" name="AutoShape 7"/>
          <p:cNvSpPr/>
          <p:nvPr/>
        </p:nvSpPr>
        <p:spPr>
          <a:xfrm>
            <a:off x="9697155" y="1395303"/>
            <a:ext cx="1773060" cy="1773060"/>
          </a:xfrm>
          <a:prstGeom prst="ellipse">
            <a:avLst/>
          </a:prstGeom>
          <a:solidFill>
            <a:schemeClr val="accent1">
              <a:alpha val="100000"/>
            </a:schemeClr>
          </a:solidFill>
        </p:spPr>
      </p:sp>
      <p:sp>
        <p:nvSpPr>
          <p:cNvPr id="8" name="AutoShape 8"/>
          <p:cNvSpPr/>
          <p:nvPr/>
        </p:nvSpPr>
        <p:spPr>
          <a:xfrm>
            <a:off x="7308884" y="2191116"/>
            <a:ext cx="2019230" cy="4659137"/>
          </a:xfrm>
          <a:prstGeom prst="rect">
            <a:avLst/>
          </a:prstGeom>
          <a:solidFill>
            <a:schemeClr val="accent1">
              <a:lumMod val="50000"/>
              <a:alpha val="100000"/>
            </a:schemeClr>
          </a:solidFill>
        </p:spPr>
      </p:sp>
      <p:sp>
        <p:nvSpPr>
          <p:cNvPr id="9" name="AutoShape 9"/>
          <p:cNvSpPr/>
          <p:nvPr/>
        </p:nvSpPr>
        <p:spPr>
          <a:xfrm>
            <a:off x="7308884" y="1272218"/>
            <a:ext cx="2019230" cy="2019230"/>
          </a:xfrm>
          <a:prstGeom prst="ellipse">
            <a:avLst/>
          </a:prstGeom>
          <a:solidFill>
            <a:schemeClr val="accent1">
              <a:lumMod val="50000"/>
              <a:alpha val="100000"/>
            </a:schemeClr>
          </a:solidFill>
        </p:spPr>
      </p:sp>
      <p:sp>
        <p:nvSpPr>
          <p:cNvPr id="10" name="AutoShape 10"/>
          <p:cNvSpPr/>
          <p:nvPr/>
        </p:nvSpPr>
        <p:spPr>
          <a:xfrm>
            <a:off x="7431969" y="1395303"/>
            <a:ext cx="1773060" cy="1773060"/>
          </a:xfrm>
          <a:prstGeom prst="ellipse">
            <a:avLst/>
          </a:prstGeom>
          <a:solidFill>
            <a:schemeClr val="accent1">
              <a:alpha val="100000"/>
            </a:schemeClr>
          </a:solidFill>
        </p:spPr>
      </p:sp>
      <p:sp>
        <p:nvSpPr>
          <p:cNvPr id="11" name="AutoShape 11"/>
          <p:cNvSpPr/>
          <p:nvPr/>
        </p:nvSpPr>
        <p:spPr>
          <a:xfrm>
            <a:off x="2871147" y="2191116"/>
            <a:ext cx="2019230" cy="4671329"/>
          </a:xfrm>
          <a:prstGeom prst="rect">
            <a:avLst/>
          </a:prstGeom>
          <a:solidFill>
            <a:schemeClr val="accent1">
              <a:lumMod val="50000"/>
              <a:alpha val="100000"/>
            </a:schemeClr>
          </a:solidFill>
        </p:spPr>
      </p:sp>
      <p:sp>
        <p:nvSpPr>
          <p:cNvPr id="12" name="AutoShape 12"/>
          <p:cNvSpPr/>
          <p:nvPr/>
        </p:nvSpPr>
        <p:spPr>
          <a:xfrm>
            <a:off x="2871147" y="1272218"/>
            <a:ext cx="2019230" cy="2019230"/>
          </a:xfrm>
          <a:prstGeom prst="ellipse">
            <a:avLst/>
          </a:prstGeom>
          <a:solidFill>
            <a:schemeClr val="accent1">
              <a:lumMod val="50000"/>
              <a:alpha val="100000"/>
            </a:schemeClr>
          </a:solidFill>
        </p:spPr>
      </p:sp>
      <p:sp>
        <p:nvSpPr>
          <p:cNvPr id="13" name="AutoShape 13"/>
          <p:cNvSpPr/>
          <p:nvPr/>
        </p:nvSpPr>
        <p:spPr>
          <a:xfrm>
            <a:off x="2994232" y="1395303"/>
            <a:ext cx="1773060" cy="1773060"/>
          </a:xfrm>
          <a:prstGeom prst="ellipse">
            <a:avLst/>
          </a:prstGeom>
          <a:solidFill>
            <a:schemeClr val="accent1">
              <a:alpha val="100000"/>
            </a:schemeClr>
          </a:solidFill>
        </p:spPr>
      </p:sp>
      <p:sp>
        <p:nvSpPr>
          <p:cNvPr id="14" name="AutoShape 14"/>
          <p:cNvSpPr/>
          <p:nvPr/>
        </p:nvSpPr>
        <p:spPr>
          <a:xfrm>
            <a:off x="633796" y="1272218"/>
            <a:ext cx="2019230" cy="2019230"/>
          </a:xfrm>
          <a:prstGeom prst="ellipse">
            <a:avLst/>
          </a:prstGeom>
          <a:solidFill>
            <a:schemeClr val="accent1">
              <a:lumMod val="50000"/>
              <a:alpha val="100000"/>
            </a:schemeClr>
          </a:solidFill>
        </p:spPr>
      </p:sp>
      <p:sp>
        <p:nvSpPr>
          <p:cNvPr id="15" name="AutoShape 15"/>
          <p:cNvSpPr/>
          <p:nvPr/>
        </p:nvSpPr>
        <p:spPr>
          <a:xfrm>
            <a:off x="756882" y="1395303"/>
            <a:ext cx="1773060" cy="1773060"/>
          </a:xfrm>
          <a:prstGeom prst="ellipse">
            <a:avLst/>
          </a:prstGeom>
          <a:solidFill>
            <a:schemeClr val="accent1">
              <a:alpha val="100000"/>
            </a:schemeClr>
          </a:solidFill>
        </p:spPr>
      </p:sp>
      <p:sp>
        <p:nvSpPr>
          <p:cNvPr id="16" name="TextBox 16"/>
          <p:cNvSpPr txBox="1"/>
          <p:nvPr/>
        </p:nvSpPr>
        <p:spPr>
          <a:xfrm>
            <a:off x="701119" y="3291448"/>
            <a:ext cx="1884585" cy="1024128"/>
          </a:xfrm>
          <a:prstGeom prst="rect">
            <a:avLst/>
          </a:prstGeom>
        </p:spPr>
        <p:txBody>
          <a:bodyPr vert="horz" wrap="square" lIns="123825" tIns="123825" rIns="57150" bIns="123825" rtlCol="0" anchor="t" anchorCtr="0">
            <a:spAutoFit/>
          </a:bodyPr>
          <a:lstStyle/>
          <a:p>
            <a:pPr algn="ctr">
              <a:lnSpc>
                <a:spcPct val="120000"/>
              </a:lnSpc>
            </a:pPr>
            <a:r>
              <a:rPr lang="en-US" sz="1605" b="1">
                <a:solidFill>
                  <a:srgbClr val="FFFFFF">
                    <a:alpha val="100000"/>
                  </a:srgbClr>
                </a:solidFill>
                <a:latin typeface="微软雅黑" panose="020B0503020204020204" charset="-122"/>
                <a:ea typeface="微软雅黑" panose="020B0503020204020204" charset="-122"/>
                <a:cs typeface="微软雅黑" panose="020B0503020204020204" charset="-122"/>
              </a:rPr>
              <a:t>整型常量的表示形式</a:t>
            </a:r>
          </a:p>
        </p:txBody>
      </p:sp>
      <p:sp>
        <p:nvSpPr>
          <p:cNvPr id="17" name="TextBox 17"/>
          <p:cNvSpPr txBox="1"/>
          <p:nvPr/>
        </p:nvSpPr>
        <p:spPr>
          <a:xfrm>
            <a:off x="633796" y="4276427"/>
            <a:ext cx="2019230" cy="216408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在C语言中，整型常量可以有十进制、八进制、十六进制等形式出现。</a:t>
            </a:r>
          </a:p>
        </p:txBody>
      </p:sp>
      <p:sp>
        <p:nvSpPr>
          <p:cNvPr id="18" name="TextBox 18"/>
          <p:cNvSpPr txBox="1"/>
          <p:nvPr/>
        </p:nvSpPr>
        <p:spPr>
          <a:xfrm>
            <a:off x="2910489" y="4276427"/>
            <a:ext cx="2019230" cy="216408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十进制形式与数学上的整数表示相同，例如15、-100、0。</a:t>
            </a:r>
          </a:p>
        </p:txBody>
      </p:sp>
      <p:sp>
        <p:nvSpPr>
          <p:cNvPr id="19" name="TextBox 19"/>
          <p:cNvSpPr txBox="1"/>
          <p:nvPr/>
        </p:nvSpPr>
        <p:spPr>
          <a:xfrm>
            <a:off x="5125727" y="4276427"/>
            <a:ext cx="2019230" cy="216408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八进制形式是在数码前加数字0，例如012、034等，其中012=1*81+2*80=10(十进制）。</a:t>
            </a:r>
          </a:p>
        </p:txBody>
      </p:sp>
      <p:sp>
        <p:nvSpPr>
          <p:cNvPr id="20" name="TextBox 20"/>
          <p:cNvSpPr txBox="1"/>
          <p:nvPr/>
        </p:nvSpPr>
        <p:spPr>
          <a:xfrm>
            <a:off x="7348226" y="4276427"/>
            <a:ext cx="2019230" cy="216408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十六进制形式是 在数码前加0x（数字0和字母X），例如0x12、0x3e、0xff等。</a:t>
            </a:r>
          </a:p>
        </p:txBody>
      </p:sp>
      <p:sp>
        <p:nvSpPr>
          <p:cNvPr id="21" name="TextBox 21"/>
          <p:cNvSpPr txBox="1"/>
          <p:nvPr/>
        </p:nvSpPr>
        <p:spPr>
          <a:xfrm>
            <a:off x="9613411" y="4276427"/>
            <a:ext cx="2019230" cy="216408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0x12=1*161+2*160=18(十进制）。</a:t>
            </a:r>
          </a:p>
        </p:txBody>
      </p:sp>
      <p:sp>
        <p:nvSpPr>
          <p:cNvPr id="22" name="AutoShape 22"/>
          <p:cNvSpPr/>
          <p:nvPr/>
        </p:nvSpPr>
        <p:spPr>
          <a:xfrm>
            <a:off x="5209470" y="1395303"/>
            <a:ext cx="1773060" cy="1773060"/>
          </a:xfrm>
          <a:prstGeom prst="ellipse">
            <a:avLst/>
          </a:prstGeom>
          <a:solidFill>
            <a:schemeClr val="accent1">
              <a:lumMod val="50000"/>
              <a:alpha val="100000"/>
            </a:schemeClr>
          </a:solidFill>
        </p:spPr>
      </p:sp>
      <p:sp>
        <p:nvSpPr>
          <p:cNvPr id="23" name="TextBox 23"/>
          <p:cNvSpPr txBox="1"/>
          <p:nvPr/>
        </p:nvSpPr>
        <p:spPr>
          <a:xfrm>
            <a:off x="2938469" y="3291448"/>
            <a:ext cx="1884585" cy="1024128"/>
          </a:xfrm>
          <a:prstGeom prst="rect">
            <a:avLst/>
          </a:prstGeom>
        </p:spPr>
        <p:txBody>
          <a:bodyPr vert="horz" wrap="square" lIns="123825" tIns="123825" rIns="57150" bIns="123825" rtlCol="0" anchor="t" anchorCtr="0">
            <a:spAutoFit/>
          </a:bodyPr>
          <a:lstStyle/>
          <a:p>
            <a:pPr algn="ctr">
              <a:lnSpc>
                <a:spcPct val="120000"/>
              </a:lnSpc>
            </a:pPr>
            <a:r>
              <a:rPr lang="en-US" sz="1605" b="1">
                <a:solidFill>
                  <a:srgbClr val="FFFFFF">
                    <a:alpha val="100000"/>
                  </a:srgbClr>
                </a:solidFill>
                <a:latin typeface="微软雅黑" panose="020B0503020204020204" charset="-122"/>
                <a:ea typeface="微软雅黑" panose="020B0503020204020204" charset="-122"/>
                <a:cs typeface="微软雅黑" panose="020B0503020204020204" charset="-122"/>
              </a:rPr>
              <a:t>十进制形式</a:t>
            </a:r>
          </a:p>
        </p:txBody>
      </p:sp>
      <p:sp>
        <p:nvSpPr>
          <p:cNvPr id="24" name="TextBox 24"/>
          <p:cNvSpPr txBox="1"/>
          <p:nvPr/>
        </p:nvSpPr>
        <p:spPr>
          <a:xfrm>
            <a:off x="7376206" y="3291448"/>
            <a:ext cx="1884585" cy="1024128"/>
          </a:xfrm>
          <a:prstGeom prst="rect">
            <a:avLst/>
          </a:prstGeom>
        </p:spPr>
        <p:txBody>
          <a:bodyPr vert="horz" wrap="square" lIns="123825" tIns="123825" rIns="57150" bIns="123825" rtlCol="0" anchor="t" anchorCtr="0">
            <a:spAutoFit/>
          </a:bodyPr>
          <a:lstStyle/>
          <a:p>
            <a:pPr algn="ctr">
              <a:lnSpc>
                <a:spcPct val="120000"/>
              </a:lnSpc>
            </a:pPr>
            <a:r>
              <a:rPr lang="en-US" sz="1605" b="1">
                <a:solidFill>
                  <a:srgbClr val="FFFFFF">
                    <a:alpha val="100000"/>
                  </a:srgbClr>
                </a:solidFill>
                <a:latin typeface="微软雅黑" panose="020B0503020204020204" charset="-122"/>
                <a:ea typeface="微软雅黑" panose="020B0503020204020204" charset="-122"/>
                <a:cs typeface="微软雅黑" panose="020B0503020204020204" charset="-122"/>
              </a:rPr>
              <a:t>十六进制形式</a:t>
            </a:r>
          </a:p>
        </p:txBody>
      </p:sp>
      <p:sp>
        <p:nvSpPr>
          <p:cNvPr id="25" name="TextBox 25"/>
          <p:cNvSpPr txBox="1"/>
          <p:nvPr/>
        </p:nvSpPr>
        <p:spPr>
          <a:xfrm>
            <a:off x="9641392" y="3291448"/>
            <a:ext cx="1884585" cy="1024128"/>
          </a:xfrm>
          <a:prstGeom prst="rect">
            <a:avLst/>
          </a:prstGeom>
        </p:spPr>
        <p:txBody>
          <a:bodyPr vert="horz" wrap="square" lIns="123825" tIns="123825" rIns="57150" bIns="123825" rtlCol="0" anchor="t" anchorCtr="0">
            <a:spAutoFit/>
          </a:bodyPr>
          <a:lstStyle/>
          <a:p>
            <a:pPr algn="ctr">
              <a:lnSpc>
                <a:spcPct val="120000"/>
              </a:lnSpc>
            </a:pPr>
            <a:r>
              <a:rPr lang="en-US" sz="1605" b="1">
                <a:solidFill>
                  <a:srgbClr val="FFFFFF">
                    <a:alpha val="100000"/>
                  </a:srgbClr>
                </a:solidFill>
                <a:latin typeface="微软雅黑" panose="020B0503020204020204" charset="-122"/>
                <a:ea typeface="微软雅黑" panose="020B0503020204020204" charset="-122"/>
                <a:cs typeface="微软雅黑" panose="020B0503020204020204" charset="-122"/>
              </a:rPr>
              <a:t>十六进制与十进制关系</a:t>
            </a:r>
          </a:p>
        </p:txBody>
      </p:sp>
      <p:sp>
        <p:nvSpPr>
          <p:cNvPr id="26" name="TextBox 26"/>
          <p:cNvSpPr txBox="1"/>
          <p:nvPr/>
        </p:nvSpPr>
        <p:spPr>
          <a:xfrm>
            <a:off x="5153708" y="3291448"/>
            <a:ext cx="1884585" cy="1024128"/>
          </a:xfrm>
          <a:prstGeom prst="rect">
            <a:avLst/>
          </a:prstGeom>
        </p:spPr>
        <p:txBody>
          <a:bodyPr vert="horz" wrap="square" lIns="123825" tIns="123825" rIns="57150" bIns="123825" rtlCol="0" anchor="t" anchorCtr="0">
            <a:spAutoFit/>
          </a:bodyPr>
          <a:lstStyle/>
          <a:p>
            <a:pPr algn="ctr">
              <a:lnSpc>
                <a:spcPct val="120000"/>
              </a:lnSpc>
            </a:pPr>
            <a:r>
              <a:rPr lang="en-US" sz="1605" b="1">
                <a:solidFill>
                  <a:srgbClr val="FFFFFF">
                    <a:alpha val="100000"/>
                  </a:srgbClr>
                </a:solidFill>
                <a:latin typeface="微软雅黑" panose="020B0503020204020204" charset="-122"/>
                <a:ea typeface="微软雅黑" panose="020B0503020204020204" charset="-122"/>
                <a:cs typeface="微软雅黑" panose="020B0503020204020204" charset="-122"/>
              </a:rPr>
              <a:t>八进制形式</a:t>
            </a:r>
          </a:p>
        </p:txBody>
      </p:sp>
      <p:sp>
        <p:nvSpPr>
          <p:cNvPr id="27" name="Freeform 27"/>
          <p:cNvSpPr/>
          <p:nvPr/>
        </p:nvSpPr>
        <p:spPr>
          <a:xfrm>
            <a:off x="1298185" y="2005652"/>
            <a:ext cx="690452" cy="552362"/>
          </a:xfrm>
          <a:custGeom>
            <a:avLst/>
            <a:gdLst/>
            <a:ahLst/>
            <a:cxnLst/>
            <a:rect l="l" t="t" r="r" b="b"/>
            <a:pathLst>
              <a:path w="304800" h="304800">
                <a:moveTo>
                  <a:pt x="106680" y="0"/>
                </a:moveTo>
                <a:lnTo>
                  <a:pt x="91440" y="0"/>
                </a:lnTo>
                <a:lnTo>
                  <a:pt x="0" y="45720"/>
                </a:lnTo>
                <a:lnTo>
                  <a:pt x="0" y="137160"/>
                </a:lnTo>
                <a:lnTo>
                  <a:pt x="60960" y="121920"/>
                </a:lnTo>
                <a:lnTo>
                  <a:pt x="60960" y="304800"/>
                </a:lnTo>
                <a:lnTo>
                  <a:pt x="243840" y="304800"/>
                </a:lnTo>
                <a:lnTo>
                  <a:pt x="243840" y="121920"/>
                </a:lnTo>
                <a:lnTo>
                  <a:pt x="304800" y="137160"/>
                </a:lnTo>
                <a:lnTo>
                  <a:pt x="304800" y="45720"/>
                </a:lnTo>
                <a:lnTo>
                  <a:pt x="213360" y="0"/>
                </a:lnTo>
                <a:lnTo>
                  <a:pt x="198120" y="0"/>
                </a:lnTo>
                <a:cubicBezTo>
                  <a:pt x="198120" y="25251"/>
                  <a:pt x="177651" y="45720"/>
                  <a:pt x="152400" y="45720"/>
                </a:cubicBezTo>
                <a:cubicBezTo>
                  <a:pt x="127149" y="45720"/>
                  <a:pt x="106680" y="25251"/>
                  <a:pt x="106680" y="0"/>
                </a:cubicBezTo>
                <a:lnTo>
                  <a:pt x="106680" y="0"/>
                </a:lnTo>
                <a:close/>
              </a:path>
            </a:pathLst>
          </a:custGeom>
          <a:solidFill>
            <a:srgbClr val="FFFFFF">
              <a:alpha val="100000"/>
            </a:srgbClr>
          </a:solidFill>
        </p:spPr>
      </p:sp>
      <p:sp>
        <p:nvSpPr>
          <p:cNvPr id="28" name="Freeform 28"/>
          <p:cNvSpPr/>
          <p:nvPr/>
        </p:nvSpPr>
        <p:spPr>
          <a:xfrm>
            <a:off x="3521727" y="1922798"/>
            <a:ext cx="718070" cy="718070"/>
          </a:xfrm>
          <a:custGeom>
            <a:avLst/>
            <a:gdLst/>
            <a:ahLst/>
            <a:cxnLst/>
            <a:rect l="l" t="t" r="r" b="b"/>
            <a:pathLst>
              <a:path w="304800" h="304800">
                <a:moveTo>
                  <a:pt x="60960" y="167640"/>
                </a:moveTo>
                <a:lnTo>
                  <a:pt x="30480" y="167640"/>
                </a:lnTo>
                <a:cubicBezTo>
                  <a:pt x="13649" y="167640"/>
                  <a:pt x="0" y="153991"/>
                  <a:pt x="0" y="137160"/>
                </a:cubicBezTo>
                <a:lnTo>
                  <a:pt x="0" y="137160"/>
                </a:lnTo>
                <a:lnTo>
                  <a:pt x="0" y="76200"/>
                </a:lnTo>
                <a:cubicBezTo>
                  <a:pt x="0" y="59436"/>
                  <a:pt x="13716" y="45720"/>
                  <a:pt x="30480" y="45720"/>
                </a:cubicBezTo>
                <a:lnTo>
                  <a:pt x="60960" y="45720"/>
                </a:lnTo>
                <a:lnTo>
                  <a:pt x="60960" y="15240"/>
                </a:lnTo>
                <a:lnTo>
                  <a:pt x="274320" y="15240"/>
                </a:lnTo>
                <a:lnTo>
                  <a:pt x="274320" y="167640"/>
                </a:lnTo>
                <a:cubicBezTo>
                  <a:pt x="274320" y="201311"/>
                  <a:pt x="247031" y="228600"/>
                  <a:pt x="213360" y="228600"/>
                </a:cubicBezTo>
                <a:lnTo>
                  <a:pt x="213360" y="228600"/>
                </a:lnTo>
                <a:lnTo>
                  <a:pt x="121920" y="228600"/>
                </a:lnTo>
                <a:cubicBezTo>
                  <a:pt x="88249" y="228600"/>
                  <a:pt x="60960" y="201311"/>
                  <a:pt x="60960" y="167640"/>
                </a:cubicBezTo>
                <a:lnTo>
                  <a:pt x="60960" y="167640"/>
                </a:lnTo>
                <a:close/>
                <a:moveTo>
                  <a:pt x="60960" y="137160"/>
                </a:moveTo>
                <a:lnTo>
                  <a:pt x="60960" y="76200"/>
                </a:lnTo>
                <a:lnTo>
                  <a:pt x="30480" y="76200"/>
                </a:lnTo>
                <a:lnTo>
                  <a:pt x="30480" y="137160"/>
                </a:lnTo>
                <a:lnTo>
                  <a:pt x="60960" y="137160"/>
                </a:lnTo>
                <a:close/>
                <a:moveTo>
                  <a:pt x="30480" y="259080"/>
                </a:moveTo>
                <a:lnTo>
                  <a:pt x="30480" y="243840"/>
                </a:lnTo>
                <a:lnTo>
                  <a:pt x="304800" y="243840"/>
                </a:lnTo>
                <a:lnTo>
                  <a:pt x="304800" y="259080"/>
                </a:lnTo>
                <a:lnTo>
                  <a:pt x="243840" y="289560"/>
                </a:lnTo>
                <a:lnTo>
                  <a:pt x="91440" y="289560"/>
                </a:lnTo>
                <a:lnTo>
                  <a:pt x="30480" y="259080"/>
                </a:lnTo>
                <a:close/>
              </a:path>
            </a:pathLst>
          </a:custGeom>
          <a:solidFill>
            <a:srgbClr val="FFFFFF">
              <a:alpha val="100000"/>
            </a:srgbClr>
          </a:solidFill>
        </p:spPr>
      </p:sp>
      <p:sp>
        <p:nvSpPr>
          <p:cNvPr id="29" name="Freeform 29"/>
          <p:cNvSpPr/>
          <p:nvPr/>
        </p:nvSpPr>
        <p:spPr>
          <a:xfrm>
            <a:off x="5688634" y="1783749"/>
            <a:ext cx="814733" cy="814733"/>
          </a:xfrm>
          <a:custGeom>
            <a:avLst/>
            <a:gdLst/>
            <a:ahLst/>
            <a:cxnLst/>
            <a:rect l="l" t="t" r="r" b="b"/>
            <a:pathLst>
              <a:path w="304800" h="304800">
                <a:moveTo>
                  <a:pt x="304800" y="180975"/>
                </a:moveTo>
                <a:lnTo>
                  <a:pt x="247650" y="123825"/>
                </a:lnTo>
                <a:lnTo>
                  <a:pt x="247650" y="38100"/>
                </a:lnTo>
                <a:lnTo>
                  <a:pt x="209550" y="38100"/>
                </a:lnTo>
                <a:lnTo>
                  <a:pt x="209550" y="85725"/>
                </a:lnTo>
                <a:lnTo>
                  <a:pt x="152400" y="28575"/>
                </a:lnTo>
                <a:lnTo>
                  <a:pt x="0" y="180975"/>
                </a:lnTo>
                <a:lnTo>
                  <a:pt x="0" y="190500"/>
                </a:lnTo>
                <a:lnTo>
                  <a:pt x="38100" y="190500"/>
                </a:lnTo>
                <a:lnTo>
                  <a:pt x="38100" y="285750"/>
                </a:lnTo>
                <a:lnTo>
                  <a:pt x="133350" y="285750"/>
                </a:lnTo>
                <a:lnTo>
                  <a:pt x="133350" y="228600"/>
                </a:lnTo>
                <a:lnTo>
                  <a:pt x="171450" y="228600"/>
                </a:lnTo>
                <a:lnTo>
                  <a:pt x="171450" y="285750"/>
                </a:lnTo>
                <a:lnTo>
                  <a:pt x="266700" y="285750"/>
                </a:lnTo>
                <a:lnTo>
                  <a:pt x="266700" y="190500"/>
                </a:lnTo>
                <a:lnTo>
                  <a:pt x="304800" y="190500"/>
                </a:lnTo>
                <a:close/>
              </a:path>
            </a:pathLst>
          </a:custGeom>
          <a:solidFill>
            <a:srgbClr val="FFFFFF">
              <a:alpha val="100000"/>
            </a:srgbClr>
          </a:solidFill>
        </p:spPr>
      </p:sp>
      <p:sp>
        <p:nvSpPr>
          <p:cNvPr id="30" name="Freeform 30"/>
          <p:cNvSpPr/>
          <p:nvPr/>
        </p:nvSpPr>
        <p:spPr>
          <a:xfrm>
            <a:off x="7967443" y="1832081"/>
            <a:ext cx="702113" cy="718070"/>
          </a:xfrm>
          <a:custGeom>
            <a:avLst/>
            <a:gdLst/>
            <a:ahLst/>
            <a:cxnLst/>
            <a:rect l="l" t="t" r="r" b="b"/>
            <a:pathLst>
              <a:path w="304800" h="304800">
                <a:moveTo>
                  <a:pt x="209550" y="0"/>
                </a:moveTo>
                <a:cubicBezTo>
                  <a:pt x="156943" y="0"/>
                  <a:pt x="114300" y="42643"/>
                  <a:pt x="114300" y="95250"/>
                </a:cubicBezTo>
                <a:cubicBezTo>
                  <a:pt x="114300" y="101213"/>
                  <a:pt x="114852" y="107042"/>
                  <a:pt x="115900" y="112700"/>
                </a:cubicBezTo>
                <a:lnTo>
                  <a:pt x="0" y="228600"/>
                </a:lnTo>
                <a:lnTo>
                  <a:pt x="0" y="285750"/>
                </a:lnTo>
                <a:cubicBezTo>
                  <a:pt x="0" y="296275"/>
                  <a:pt x="8525" y="304800"/>
                  <a:pt x="19050" y="304800"/>
                </a:cubicBezTo>
                <a:lnTo>
                  <a:pt x="38100" y="304800"/>
                </a:lnTo>
                <a:lnTo>
                  <a:pt x="38100" y="285750"/>
                </a:lnTo>
                <a:lnTo>
                  <a:pt x="76200" y="285750"/>
                </a:lnTo>
                <a:lnTo>
                  <a:pt x="76200" y="247650"/>
                </a:lnTo>
                <a:lnTo>
                  <a:pt x="114300" y="247650"/>
                </a:lnTo>
                <a:lnTo>
                  <a:pt x="114300" y="209550"/>
                </a:lnTo>
                <a:lnTo>
                  <a:pt x="152400" y="209550"/>
                </a:lnTo>
                <a:lnTo>
                  <a:pt x="177117" y="184833"/>
                </a:lnTo>
                <a:cubicBezTo>
                  <a:pt x="187242" y="188500"/>
                  <a:pt x="198158" y="190500"/>
                  <a:pt x="209550" y="190500"/>
                </a:cubicBezTo>
                <a:cubicBezTo>
                  <a:pt x="262157" y="190500"/>
                  <a:pt x="304800" y="147857"/>
                  <a:pt x="304800" y="95250"/>
                </a:cubicBezTo>
                <a:cubicBezTo>
                  <a:pt x="304800" y="42643"/>
                  <a:pt x="262157" y="0"/>
                  <a:pt x="209550" y="0"/>
                </a:cubicBezTo>
                <a:close/>
                <a:moveTo>
                  <a:pt x="238087" y="95288"/>
                </a:moveTo>
                <a:cubicBezTo>
                  <a:pt x="222304" y="95288"/>
                  <a:pt x="209512" y="82496"/>
                  <a:pt x="209512" y="66713"/>
                </a:cubicBezTo>
                <a:cubicBezTo>
                  <a:pt x="209512" y="50930"/>
                  <a:pt x="222304" y="38138"/>
                  <a:pt x="238087" y="38138"/>
                </a:cubicBezTo>
                <a:cubicBezTo>
                  <a:pt x="253870" y="38138"/>
                  <a:pt x="266662" y="50930"/>
                  <a:pt x="266662" y="66713"/>
                </a:cubicBezTo>
                <a:cubicBezTo>
                  <a:pt x="266662" y="82496"/>
                  <a:pt x="253870" y="95288"/>
                  <a:pt x="238087" y="95288"/>
                </a:cubicBezTo>
                <a:close/>
              </a:path>
            </a:pathLst>
          </a:custGeom>
          <a:solidFill>
            <a:srgbClr val="FFFFFF">
              <a:alpha val="100000"/>
            </a:srgbClr>
          </a:solidFill>
        </p:spPr>
      </p:sp>
      <p:sp>
        <p:nvSpPr>
          <p:cNvPr id="31" name="Freeform 31"/>
          <p:cNvSpPr/>
          <p:nvPr/>
        </p:nvSpPr>
        <p:spPr>
          <a:xfrm>
            <a:off x="10232034" y="1839465"/>
            <a:ext cx="703303" cy="703303"/>
          </a:xfrm>
          <a:custGeom>
            <a:avLst/>
            <a:gdLst/>
            <a:ahLst/>
            <a:cxnLst/>
            <a:rect l="l" t="t" r="r" b="b"/>
            <a:pathLst>
              <a:path w="304800" h="304800">
                <a:moveTo>
                  <a:pt x="121920" y="28651"/>
                </a:moveTo>
                <a:lnTo>
                  <a:pt x="121920" y="0"/>
                </a:lnTo>
                <a:lnTo>
                  <a:pt x="152400" y="0"/>
                </a:lnTo>
                <a:lnTo>
                  <a:pt x="152400" y="243840"/>
                </a:lnTo>
                <a:lnTo>
                  <a:pt x="304800" y="243840"/>
                </a:lnTo>
                <a:lnTo>
                  <a:pt x="243840" y="304800"/>
                </a:lnTo>
                <a:lnTo>
                  <a:pt x="30480" y="304800"/>
                </a:lnTo>
                <a:lnTo>
                  <a:pt x="0" y="243840"/>
                </a:lnTo>
                <a:lnTo>
                  <a:pt x="121920" y="243840"/>
                </a:lnTo>
                <a:lnTo>
                  <a:pt x="121920" y="213360"/>
                </a:lnTo>
                <a:lnTo>
                  <a:pt x="0" y="213360"/>
                </a:lnTo>
                <a:lnTo>
                  <a:pt x="0" y="209398"/>
                </a:lnTo>
                <a:cubicBezTo>
                  <a:pt x="56940" y="163544"/>
                  <a:pt x="99498" y="101956"/>
                  <a:pt x="121234" y="31242"/>
                </a:cubicBezTo>
                <a:lnTo>
                  <a:pt x="121920" y="28651"/>
                </a:lnTo>
                <a:close/>
                <a:moveTo>
                  <a:pt x="304343" y="213360"/>
                </a:moveTo>
                <a:lnTo>
                  <a:pt x="152400" y="213360"/>
                </a:lnTo>
                <a:lnTo>
                  <a:pt x="152400" y="207874"/>
                </a:lnTo>
                <a:cubicBezTo>
                  <a:pt x="171650" y="179451"/>
                  <a:pt x="183137" y="144409"/>
                  <a:pt x="183137" y="106680"/>
                </a:cubicBezTo>
                <a:cubicBezTo>
                  <a:pt x="183137" y="68951"/>
                  <a:pt x="171660" y="33909"/>
                  <a:pt x="151990" y="4848"/>
                </a:cubicBezTo>
                <a:lnTo>
                  <a:pt x="152400" y="5486"/>
                </a:lnTo>
                <a:lnTo>
                  <a:pt x="152400" y="2438"/>
                </a:lnTo>
                <a:cubicBezTo>
                  <a:pt x="237877" y="37719"/>
                  <a:pt x="298180" y="117796"/>
                  <a:pt x="304305" y="212646"/>
                </a:cubicBezTo>
                <a:lnTo>
                  <a:pt x="304343" y="213360"/>
                </a:lnTo>
                <a:close/>
              </a:path>
            </a:pathLst>
          </a:custGeom>
          <a:solidFill>
            <a:srgbClr val="FFFFFF">
              <a:alpha val="100000"/>
            </a:srgbClr>
          </a:solidFill>
        </p:spPr>
      </p:sp>
      <p:grpSp>
        <p:nvGrpSpPr>
          <p:cNvPr id="32" name="Group 32"/>
          <p:cNvGrpSpPr/>
          <p:nvPr/>
        </p:nvGrpSpPr>
        <p:grpSpPr>
          <a:xfrm>
            <a:off x="454963" y="93878"/>
            <a:ext cx="10641129" cy="914400"/>
            <a:chOff x="454963" y="93878"/>
            <a:chExt cx="10641129" cy="914400"/>
          </a:xfrm>
        </p:grpSpPr>
        <p:sp>
          <p:nvSpPr>
            <p:cNvPr id="33" name="AutoShape 33"/>
            <p:cNvSpPr/>
            <p:nvPr/>
          </p:nvSpPr>
          <p:spPr>
            <a:xfrm>
              <a:off x="454963" y="331168"/>
              <a:ext cx="84147" cy="84147"/>
            </a:xfrm>
            <a:prstGeom prst="ellipse">
              <a:avLst/>
            </a:prstGeom>
            <a:solidFill>
              <a:schemeClr val="accent1">
                <a:alpha val="100000"/>
              </a:schemeClr>
            </a:solidFill>
          </p:spPr>
        </p:sp>
        <p:sp>
          <p:nvSpPr>
            <p:cNvPr id="34" name="AutoShape 34"/>
            <p:cNvSpPr/>
            <p:nvPr/>
          </p:nvSpPr>
          <p:spPr>
            <a:xfrm>
              <a:off x="575049" y="337743"/>
              <a:ext cx="78137" cy="78137"/>
            </a:xfrm>
            <a:prstGeom prst="ellipse">
              <a:avLst/>
            </a:prstGeom>
            <a:solidFill>
              <a:schemeClr val="accent1">
                <a:alpha val="80000"/>
              </a:schemeClr>
            </a:solidFill>
          </p:spPr>
        </p:sp>
        <p:sp>
          <p:nvSpPr>
            <p:cNvPr id="35" name="AutoShape 35"/>
            <p:cNvSpPr/>
            <p:nvPr/>
          </p:nvSpPr>
          <p:spPr>
            <a:xfrm>
              <a:off x="689125" y="339460"/>
              <a:ext cx="74704" cy="74704"/>
            </a:xfrm>
            <a:prstGeom prst="ellipse">
              <a:avLst/>
            </a:prstGeom>
            <a:solidFill>
              <a:schemeClr val="accent1">
                <a:alpha val="60000"/>
              </a:schemeClr>
            </a:solidFill>
          </p:spPr>
        </p:sp>
        <p:sp>
          <p:nvSpPr>
            <p:cNvPr id="36" name="AutoShape 36"/>
            <p:cNvSpPr/>
            <p:nvPr/>
          </p:nvSpPr>
          <p:spPr>
            <a:xfrm>
              <a:off x="799768" y="348430"/>
              <a:ext cx="69238" cy="69238"/>
            </a:xfrm>
            <a:prstGeom prst="ellipse">
              <a:avLst/>
            </a:prstGeom>
            <a:solidFill>
              <a:schemeClr val="accent1">
                <a:alpha val="40000"/>
              </a:schemeClr>
            </a:solidFill>
          </p:spPr>
        </p:sp>
        <p:sp>
          <p:nvSpPr>
            <p:cNvPr id="37" name="AutoShape 37"/>
            <p:cNvSpPr/>
            <p:nvPr/>
          </p:nvSpPr>
          <p:spPr>
            <a:xfrm>
              <a:off x="904945" y="344297"/>
              <a:ext cx="65594" cy="65594"/>
            </a:xfrm>
            <a:prstGeom prst="ellipse">
              <a:avLst/>
            </a:prstGeom>
            <a:solidFill>
              <a:schemeClr val="accent1">
                <a:alpha val="20000"/>
              </a:schemeClr>
            </a:solidFill>
          </p:spPr>
        </p:sp>
        <p:sp>
          <p:nvSpPr>
            <p:cNvPr id="38" name="AutoShape 38"/>
            <p:cNvSpPr/>
            <p:nvPr/>
          </p:nvSpPr>
          <p:spPr>
            <a:xfrm>
              <a:off x="454963" y="448942"/>
              <a:ext cx="84147" cy="84147"/>
            </a:xfrm>
            <a:prstGeom prst="ellipse">
              <a:avLst/>
            </a:prstGeom>
            <a:solidFill>
              <a:schemeClr val="accent1">
                <a:alpha val="100000"/>
              </a:schemeClr>
            </a:solidFill>
          </p:spPr>
        </p:sp>
        <p:sp>
          <p:nvSpPr>
            <p:cNvPr id="39" name="AutoShape 39"/>
            <p:cNvSpPr/>
            <p:nvPr/>
          </p:nvSpPr>
          <p:spPr>
            <a:xfrm>
              <a:off x="575049" y="455517"/>
              <a:ext cx="78137" cy="78137"/>
            </a:xfrm>
            <a:prstGeom prst="ellipse">
              <a:avLst/>
            </a:prstGeom>
            <a:solidFill>
              <a:schemeClr val="accent1">
                <a:alpha val="80000"/>
              </a:schemeClr>
            </a:solidFill>
          </p:spPr>
        </p:sp>
        <p:sp>
          <p:nvSpPr>
            <p:cNvPr id="40" name="AutoShape 40"/>
            <p:cNvSpPr/>
            <p:nvPr/>
          </p:nvSpPr>
          <p:spPr>
            <a:xfrm>
              <a:off x="689125" y="457233"/>
              <a:ext cx="74704" cy="74704"/>
            </a:xfrm>
            <a:prstGeom prst="ellipse">
              <a:avLst/>
            </a:prstGeom>
            <a:solidFill>
              <a:schemeClr val="accent1">
                <a:alpha val="60000"/>
              </a:schemeClr>
            </a:solidFill>
          </p:spPr>
        </p:sp>
        <p:sp>
          <p:nvSpPr>
            <p:cNvPr id="41" name="AutoShape 41"/>
            <p:cNvSpPr/>
            <p:nvPr/>
          </p:nvSpPr>
          <p:spPr>
            <a:xfrm>
              <a:off x="799768" y="466203"/>
              <a:ext cx="69238" cy="69238"/>
            </a:xfrm>
            <a:prstGeom prst="ellipse">
              <a:avLst/>
            </a:prstGeom>
            <a:solidFill>
              <a:schemeClr val="accent1">
                <a:alpha val="40000"/>
              </a:schemeClr>
            </a:solidFill>
          </p:spPr>
        </p:sp>
        <p:sp>
          <p:nvSpPr>
            <p:cNvPr id="42" name="AutoShape 42"/>
            <p:cNvSpPr/>
            <p:nvPr/>
          </p:nvSpPr>
          <p:spPr>
            <a:xfrm>
              <a:off x="904945" y="462070"/>
              <a:ext cx="65594" cy="65594"/>
            </a:xfrm>
            <a:prstGeom prst="ellipse">
              <a:avLst/>
            </a:prstGeom>
            <a:solidFill>
              <a:schemeClr val="accent1">
                <a:alpha val="20000"/>
              </a:schemeClr>
            </a:solidFill>
          </p:spPr>
        </p:sp>
        <p:sp>
          <p:nvSpPr>
            <p:cNvPr id="43" name="AutoShape 43"/>
            <p:cNvSpPr/>
            <p:nvPr/>
          </p:nvSpPr>
          <p:spPr>
            <a:xfrm>
              <a:off x="454963" y="566715"/>
              <a:ext cx="84147" cy="84147"/>
            </a:xfrm>
            <a:prstGeom prst="ellipse">
              <a:avLst/>
            </a:prstGeom>
            <a:solidFill>
              <a:schemeClr val="accent1">
                <a:alpha val="100000"/>
              </a:schemeClr>
            </a:solidFill>
          </p:spPr>
        </p:sp>
        <p:sp>
          <p:nvSpPr>
            <p:cNvPr id="44" name="AutoShape 44"/>
            <p:cNvSpPr/>
            <p:nvPr/>
          </p:nvSpPr>
          <p:spPr>
            <a:xfrm>
              <a:off x="575049" y="573291"/>
              <a:ext cx="78137" cy="78137"/>
            </a:xfrm>
            <a:prstGeom prst="ellipse">
              <a:avLst/>
            </a:prstGeom>
            <a:solidFill>
              <a:schemeClr val="accent1">
                <a:alpha val="80000"/>
              </a:schemeClr>
            </a:solidFill>
          </p:spPr>
        </p:sp>
        <p:sp>
          <p:nvSpPr>
            <p:cNvPr id="45" name="AutoShape 45"/>
            <p:cNvSpPr/>
            <p:nvPr/>
          </p:nvSpPr>
          <p:spPr>
            <a:xfrm>
              <a:off x="689125" y="575007"/>
              <a:ext cx="74704" cy="74704"/>
            </a:xfrm>
            <a:prstGeom prst="ellipse">
              <a:avLst/>
            </a:prstGeom>
            <a:solidFill>
              <a:schemeClr val="accent1">
                <a:alpha val="60000"/>
              </a:schemeClr>
            </a:solidFill>
          </p:spPr>
        </p:sp>
        <p:sp>
          <p:nvSpPr>
            <p:cNvPr id="46" name="AutoShape 46"/>
            <p:cNvSpPr/>
            <p:nvPr/>
          </p:nvSpPr>
          <p:spPr>
            <a:xfrm>
              <a:off x="799768" y="583977"/>
              <a:ext cx="69238" cy="69238"/>
            </a:xfrm>
            <a:prstGeom prst="ellipse">
              <a:avLst/>
            </a:prstGeom>
            <a:solidFill>
              <a:schemeClr val="accent1">
                <a:alpha val="40000"/>
              </a:schemeClr>
            </a:solidFill>
          </p:spPr>
        </p:sp>
        <p:sp>
          <p:nvSpPr>
            <p:cNvPr id="47" name="AutoShape 47"/>
            <p:cNvSpPr/>
            <p:nvPr/>
          </p:nvSpPr>
          <p:spPr>
            <a:xfrm>
              <a:off x="904945" y="579844"/>
              <a:ext cx="65594" cy="65594"/>
            </a:xfrm>
            <a:prstGeom prst="ellipse">
              <a:avLst/>
            </a:prstGeom>
            <a:solidFill>
              <a:schemeClr val="accent1">
                <a:alpha val="20000"/>
              </a:schemeClr>
            </a:solidFill>
          </p:spPr>
        </p:sp>
        <p:sp>
          <p:nvSpPr>
            <p:cNvPr id="48" name="AutoShape 48"/>
            <p:cNvSpPr/>
            <p:nvPr/>
          </p:nvSpPr>
          <p:spPr>
            <a:xfrm>
              <a:off x="454963" y="684489"/>
              <a:ext cx="84147" cy="84147"/>
            </a:xfrm>
            <a:prstGeom prst="ellipse">
              <a:avLst/>
            </a:prstGeom>
            <a:solidFill>
              <a:schemeClr val="accent1">
                <a:alpha val="100000"/>
              </a:schemeClr>
            </a:solidFill>
          </p:spPr>
        </p:sp>
        <p:sp>
          <p:nvSpPr>
            <p:cNvPr id="49" name="AutoShape 49"/>
            <p:cNvSpPr/>
            <p:nvPr/>
          </p:nvSpPr>
          <p:spPr>
            <a:xfrm>
              <a:off x="575049" y="691064"/>
              <a:ext cx="78137" cy="78137"/>
            </a:xfrm>
            <a:prstGeom prst="ellipse">
              <a:avLst/>
            </a:prstGeom>
            <a:solidFill>
              <a:schemeClr val="accent1">
                <a:alpha val="80000"/>
              </a:schemeClr>
            </a:solidFill>
          </p:spPr>
        </p:sp>
        <p:sp>
          <p:nvSpPr>
            <p:cNvPr id="50" name="AutoShape 50"/>
            <p:cNvSpPr/>
            <p:nvPr/>
          </p:nvSpPr>
          <p:spPr>
            <a:xfrm>
              <a:off x="689125" y="692781"/>
              <a:ext cx="74704" cy="74704"/>
            </a:xfrm>
            <a:prstGeom prst="ellipse">
              <a:avLst/>
            </a:prstGeom>
            <a:solidFill>
              <a:schemeClr val="accent1">
                <a:alpha val="60000"/>
              </a:schemeClr>
            </a:solidFill>
          </p:spPr>
        </p:sp>
        <p:sp>
          <p:nvSpPr>
            <p:cNvPr id="51" name="AutoShape 51"/>
            <p:cNvSpPr/>
            <p:nvPr/>
          </p:nvSpPr>
          <p:spPr>
            <a:xfrm>
              <a:off x="799768" y="701751"/>
              <a:ext cx="69238" cy="69238"/>
            </a:xfrm>
            <a:prstGeom prst="ellipse">
              <a:avLst/>
            </a:prstGeom>
            <a:solidFill>
              <a:schemeClr val="accent1">
                <a:alpha val="40000"/>
              </a:schemeClr>
            </a:solidFill>
          </p:spPr>
        </p:sp>
        <p:sp>
          <p:nvSpPr>
            <p:cNvPr id="52" name="AutoShape 52"/>
            <p:cNvSpPr/>
            <p:nvPr/>
          </p:nvSpPr>
          <p:spPr>
            <a:xfrm>
              <a:off x="904945" y="697618"/>
              <a:ext cx="65594" cy="65594"/>
            </a:xfrm>
            <a:prstGeom prst="ellipse">
              <a:avLst/>
            </a:prstGeom>
            <a:solidFill>
              <a:schemeClr val="accent1">
                <a:alpha val="20000"/>
              </a:schemeClr>
            </a:solidFill>
          </p:spPr>
        </p:sp>
        <p:sp>
          <p:nvSpPr>
            <p:cNvPr id="53" name="TextBox 5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整型常量</a:t>
              </a: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01267" y="1769073"/>
            <a:ext cx="980994" cy="468645"/>
          </a:xfrm>
          <a:prstGeom prst="roundRect">
            <a:avLst/>
          </a:prstGeom>
          <a:solidFill>
            <a:schemeClr val="accent2">
              <a:alpha val="100000"/>
            </a:schemeClr>
          </a:solidFill>
        </p:spPr>
      </p:sp>
      <p:sp>
        <p:nvSpPr>
          <p:cNvPr id="3" name="Freeform 3"/>
          <p:cNvSpPr/>
          <p:nvPr/>
        </p:nvSpPr>
        <p:spPr>
          <a:xfrm>
            <a:off x="1412120" y="1769073"/>
            <a:ext cx="468645" cy="468645"/>
          </a:xfrm>
          <a:custGeom>
            <a:avLst/>
            <a:gdLst/>
            <a:ahLst/>
            <a:cxnLst/>
            <a:rect l="l" t="t" r="r" b="b"/>
            <a:pathLst>
              <a:path w="1905000" h="1905000">
                <a:moveTo>
                  <a:pt x="1905000" y="952500"/>
                </a:moveTo>
                <a:lnTo>
                  <a:pt x="1428750" y="0"/>
                </a:lnTo>
                <a:lnTo>
                  <a:pt x="0" y="0"/>
                </a:lnTo>
                <a:lnTo>
                  <a:pt x="476250" y="952500"/>
                </a:lnTo>
                <a:lnTo>
                  <a:pt x="0" y="1905000"/>
                </a:lnTo>
                <a:lnTo>
                  <a:pt x="1428750" y="1905000"/>
                </a:lnTo>
                <a:lnTo>
                  <a:pt x="1905000" y="952500"/>
                </a:lnTo>
                <a:close/>
              </a:path>
            </a:pathLst>
          </a:custGeom>
          <a:solidFill>
            <a:schemeClr val="accent2">
              <a:alpha val="100000"/>
            </a:schemeClr>
          </a:solidFill>
        </p:spPr>
      </p:sp>
      <p:sp>
        <p:nvSpPr>
          <p:cNvPr id="4" name="AutoShape 4"/>
          <p:cNvSpPr/>
          <p:nvPr/>
        </p:nvSpPr>
        <p:spPr>
          <a:xfrm>
            <a:off x="2864738" y="1769073"/>
            <a:ext cx="980994" cy="468645"/>
          </a:xfrm>
          <a:prstGeom prst="roundRect">
            <a:avLst/>
          </a:prstGeom>
          <a:solidFill>
            <a:schemeClr val="accent2">
              <a:alpha val="100000"/>
            </a:schemeClr>
          </a:solidFill>
        </p:spPr>
      </p:sp>
      <p:sp>
        <p:nvSpPr>
          <p:cNvPr id="5" name="Freeform 5"/>
          <p:cNvSpPr/>
          <p:nvPr/>
        </p:nvSpPr>
        <p:spPr>
          <a:xfrm>
            <a:off x="3675592" y="1769073"/>
            <a:ext cx="468645" cy="468645"/>
          </a:xfrm>
          <a:custGeom>
            <a:avLst/>
            <a:gdLst/>
            <a:ahLst/>
            <a:cxnLst/>
            <a:rect l="l" t="t" r="r" b="b"/>
            <a:pathLst>
              <a:path w="1905000" h="1905000">
                <a:moveTo>
                  <a:pt x="1905000" y="952500"/>
                </a:moveTo>
                <a:lnTo>
                  <a:pt x="1428750" y="0"/>
                </a:lnTo>
                <a:lnTo>
                  <a:pt x="0" y="0"/>
                </a:lnTo>
                <a:lnTo>
                  <a:pt x="476250" y="952500"/>
                </a:lnTo>
                <a:lnTo>
                  <a:pt x="0" y="1905000"/>
                </a:lnTo>
                <a:lnTo>
                  <a:pt x="1428750" y="1905000"/>
                </a:lnTo>
                <a:lnTo>
                  <a:pt x="1905000" y="952500"/>
                </a:lnTo>
                <a:close/>
              </a:path>
            </a:pathLst>
          </a:custGeom>
          <a:solidFill>
            <a:schemeClr val="accent2">
              <a:alpha val="100000"/>
            </a:schemeClr>
          </a:solidFill>
        </p:spPr>
      </p:sp>
      <p:sp>
        <p:nvSpPr>
          <p:cNvPr id="6" name="TextBox 6"/>
          <p:cNvSpPr txBox="1"/>
          <p:nvPr/>
        </p:nvSpPr>
        <p:spPr>
          <a:xfrm>
            <a:off x="601267" y="1641445"/>
            <a:ext cx="1114425" cy="723900"/>
          </a:xfrm>
          <a:prstGeom prst="rect">
            <a:avLst/>
          </a:prstGeom>
        </p:spPr>
        <p:txBody>
          <a:bodyPr vert="horz" wrap="square" lIns="123825" tIns="123825" rIns="57150" bIns="123825" rtlCol="0" anchor="ctr" anchorCtr="1">
            <a:spAutoFit/>
          </a:bodyPr>
          <a:lstStyle/>
          <a:p>
            <a:pPr algn="ctr">
              <a:lnSpc>
                <a:spcPct val="15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7" name="TextBox 7"/>
          <p:cNvSpPr txBox="1"/>
          <p:nvPr/>
        </p:nvSpPr>
        <p:spPr>
          <a:xfrm>
            <a:off x="2864738" y="1641445"/>
            <a:ext cx="1114425" cy="723900"/>
          </a:xfrm>
          <a:prstGeom prst="rect">
            <a:avLst/>
          </a:prstGeom>
        </p:spPr>
        <p:txBody>
          <a:bodyPr vert="horz" wrap="square" lIns="123825" tIns="123825" rIns="57150" bIns="123825" rtlCol="0" anchor="ctr" anchorCtr="1">
            <a:spAutoFit/>
          </a:bodyPr>
          <a:lstStyle/>
          <a:p>
            <a:pPr algn="ctr">
              <a:lnSpc>
                <a:spcPct val="15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8" name="TextBox 8"/>
          <p:cNvSpPr txBox="1"/>
          <p:nvPr/>
        </p:nvSpPr>
        <p:spPr>
          <a:xfrm>
            <a:off x="454963" y="2396861"/>
            <a:ext cx="2219325" cy="1019175"/>
          </a:xfrm>
          <a:prstGeom prst="rect">
            <a:avLst/>
          </a:prstGeom>
        </p:spPr>
        <p:txBody>
          <a:bodyPr vert="horz" wrap="square" lIns="123825" tIns="123825" rIns="57150" bIns="123825" rtlCol="0" anchor="t" anchorCtr="0">
            <a:spAutoFit/>
          </a:bodyPr>
          <a:lstStyle/>
          <a:p>
            <a:pPr>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整型变量分类</a:t>
            </a:r>
          </a:p>
        </p:txBody>
      </p:sp>
      <p:sp>
        <p:nvSpPr>
          <p:cNvPr id="9" name="TextBox 9"/>
          <p:cNvSpPr txBox="1"/>
          <p:nvPr/>
        </p:nvSpPr>
        <p:spPr>
          <a:xfrm>
            <a:off x="454963" y="3323579"/>
            <a:ext cx="2222323" cy="280416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根据整型数据在内存中所占的存储长度的不同，整型变量分为基本整型、短整型、长整型。</a:t>
            </a:r>
          </a:p>
        </p:txBody>
      </p:sp>
      <p:sp>
        <p:nvSpPr>
          <p:cNvPr id="10" name="TextBox 10"/>
          <p:cNvSpPr txBox="1"/>
          <p:nvPr/>
        </p:nvSpPr>
        <p:spPr>
          <a:xfrm>
            <a:off x="2734570" y="2396861"/>
            <a:ext cx="2219325" cy="1019175"/>
          </a:xfrm>
          <a:prstGeom prst="rect">
            <a:avLst/>
          </a:prstGeom>
        </p:spPr>
        <p:txBody>
          <a:bodyPr vert="horz" wrap="square" lIns="123825" tIns="123825" rIns="57150" bIns="123825" rtlCol="0" anchor="t" anchorCtr="0">
            <a:spAutoFit/>
          </a:bodyPr>
          <a:lstStyle/>
          <a:p>
            <a:pPr>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整数分类</a:t>
            </a:r>
          </a:p>
        </p:txBody>
      </p:sp>
      <p:sp>
        <p:nvSpPr>
          <p:cNvPr id="11" name="TextBox 11"/>
          <p:cNvSpPr txBox="1"/>
          <p:nvPr/>
        </p:nvSpPr>
        <p:spPr>
          <a:xfrm>
            <a:off x="2734570" y="3323579"/>
            <a:ext cx="2222323" cy="280416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整数分为有符号整数和无符号整数两种，所以整型变量可以组合出六种类型。</a:t>
            </a:r>
          </a:p>
        </p:txBody>
      </p:sp>
      <p:sp>
        <p:nvSpPr>
          <p:cNvPr id="12" name="TextBox 12"/>
          <p:cNvSpPr txBox="1"/>
          <p:nvPr/>
        </p:nvSpPr>
        <p:spPr>
          <a:xfrm>
            <a:off x="5021895" y="2396861"/>
            <a:ext cx="2219325" cy="1019175"/>
          </a:xfrm>
          <a:prstGeom prst="rect">
            <a:avLst/>
          </a:prstGeom>
        </p:spPr>
        <p:txBody>
          <a:bodyPr vert="horz" wrap="square" lIns="123825" tIns="123825" rIns="57150" bIns="123825" rtlCol="0" anchor="t" anchorCtr="0">
            <a:spAutoFit/>
          </a:bodyPr>
          <a:lstStyle/>
          <a:p>
            <a:pPr>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定义格式</a:t>
            </a:r>
          </a:p>
        </p:txBody>
      </p:sp>
      <p:sp>
        <p:nvSpPr>
          <p:cNvPr id="13" name="TextBox 13"/>
          <p:cNvSpPr txBox="1"/>
          <p:nvPr/>
        </p:nvSpPr>
        <p:spPr>
          <a:xfrm>
            <a:off x="5021895" y="3323579"/>
            <a:ext cx="2222323" cy="280416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整型变量定义格式为“整型类型标识符 变量名1 [,变量名2,变量名3...]；”</a:t>
            </a:r>
          </a:p>
        </p:txBody>
      </p:sp>
      <p:sp>
        <p:nvSpPr>
          <p:cNvPr id="14" name="TextBox 14"/>
          <p:cNvSpPr txBox="1"/>
          <p:nvPr/>
        </p:nvSpPr>
        <p:spPr>
          <a:xfrm>
            <a:off x="7289688" y="2396861"/>
            <a:ext cx="2219325" cy="1019175"/>
          </a:xfrm>
          <a:prstGeom prst="rect">
            <a:avLst/>
          </a:prstGeom>
        </p:spPr>
        <p:txBody>
          <a:bodyPr vert="horz" wrap="square" lIns="123825" tIns="123825" rIns="57150" bIns="123825" rtlCol="0" anchor="t" anchorCtr="0">
            <a:spAutoFit/>
          </a:bodyPr>
          <a:lstStyle/>
          <a:p>
            <a:pPr>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值域限制</a:t>
            </a:r>
          </a:p>
        </p:txBody>
      </p:sp>
      <p:sp>
        <p:nvSpPr>
          <p:cNvPr id="15" name="TextBox 15"/>
          <p:cNvSpPr txBox="1"/>
          <p:nvPr/>
        </p:nvSpPr>
        <p:spPr>
          <a:xfrm>
            <a:off x="7289688" y="3323579"/>
            <a:ext cx="2222323" cy="280416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不同编译器中，整型变量所占的字节不同，值域也不同，与其所占用的内存字节数有关。</a:t>
            </a:r>
          </a:p>
        </p:txBody>
      </p:sp>
      <p:sp>
        <p:nvSpPr>
          <p:cNvPr id="16" name="TextBox 16"/>
          <p:cNvSpPr txBox="1"/>
          <p:nvPr/>
        </p:nvSpPr>
        <p:spPr>
          <a:xfrm>
            <a:off x="9527896" y="2396861"/>
            <a:ext cx="2219325" cy="1019175"/>
          </a:xfrm>
          <a:prstGeom prst="rect">
            <a:avLst/>
          </a:prstGeom>
        </p:spPr>
        <p:txBody>
          <a:bodyPr vert="horz" wrap="square" lIns="123825" tIns="123825" rIns="57150" bIns="123825" rtlCol="0" anchor="t" anchorCtr="0">
            <a:spAutoFit/>
          </a:bodyPr>
          <a:lstStyle/>
          <a:p>
            <a:pPr>
              <a:lnSpc>
                <a:spcPct val="120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定义和使用</a:t>
            </a:r>
          </a:p>
        </p:txBody>
      </p:sp>
      <p:sp>
        <p:nvSpPr>
          <p:cNvPr id="17" name="TextBox 17"/>
          <p:cNvSpPr txBox="1"/>
          <p:nvPr/>
        </p:nvSpPr>
        <p:spPr>
          <a:xfrm>
            <a:off x="9527896" y="3323579"/>
            <a:ext cx="2222323" cy="280416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整型变量也必须“先定义，后使用”，其定义格式为“整型类型标识符 变量名1 [,变量名2,变量名3...]；”</a:t>
            </a:r>
          </a:p>
        </p:txBody>
      </p:sp>
      <p:sp>
        <p:nvSpPr>
          <p:cNvPr id="18" name="AutoShape 18"/>
          <p:cNvSpPr/>
          <p:nvPr/>
        </p:nvSpPr>
        <p:spPr>
          <a:xfrm>
            <a:off x="5193089" y="1769073"/>
            <a:ext cx="980994" cy="468645"/>
          </a:xfrm>
          <a:prstGeom prst="roundRect">
            <a:avLst/>
          </a:prstGeom>
          <a:solidFill>
            <a:schemeClr val="accent2">
              <a:alpha val="100000"/>
            </a:schemeClr>
          </a:solidFill>
        </p:spPr>
      </p:sp>
      <p:sp>
        <p:nvSpPr>
          <p:cNvPr id="19" name="Freeform 19"/>
          <p:cNvSpPr/>
          <p:nvPr/>
        </p:nvSpPr>
        <p:spPr>
          <a:xfrm>
            <a:off x="6003942" y="1769073"/>
            <a:ext cx="468645" cy="468645"/>
          </a:xfrm>
          <a:custGeom>
            <a:avLst/>
            <a:gdLst/>
            <a:ahLst/>
            <a:cxnLst/>
            <a:rect l="l" t="t" r="r" b="b"/>
            <a:pathLst>
              <a:path w="1905000" h="1905000">
                <a:moveTo>
                  <a:pt x="1905000" y="952500"/>
                </a:moveTo>
                <a:lnTo>
                  <a:pt x="1428750" y="0"/>
                </a:lnTo>
                <a:lnTo>
                  <a:pt x="0" y="0"/>
                </a:lnTo>
                <a:lnTo>
                  <a:pt x="476250" y="952500"/>
                </a:lnTo>
                <a:lnTo>
                  <a:pt x="0" y="1905000"/>
                </a:lnTo>
                <a:lnTo>
                  <a:pt x="1428750" y="1905000"/>
                </a:lnTo>
                <a:lnTo>
                  <a:pt x="1905000" y="952500"/>
                </a:lnTo>
                <a:close/>
              </a:path>
            </a:pathLst>
          </a:custGeom>
          <a:solidFill>
            <a:schemeClr val="accent2">
              <a:alpha val="100000"/>
            </a:schemeClr>
          </a:solidFill>
        </p:spPr>
      </p:sp>
      <p:sp>
        <p:nvSpPr>
          <p:cNvPr id="20" name="AutoShape 20"/>
          <p:cNvSpPr/>
          <p:nvPr/>
        </p:nvSpPr>
        <p:spPr>
          <a:xfrm>
            <a:off x="7469028" y="1769073"/>
            <a:ext cx="980994" cy="468645"/>
          </a:xfrm>
          <a:prstGeom prst="roundRect">
            <a:avLst/>
          </a:prstGeom>
          <a:solidFill>
            <a:schemeClr val="accent2">
              <a:alpha val="100000"/>
            </a:schemeClr>
          </a:solidFill>
        </p:spPr>
      </p:sp>
      <p:sp>
        <p:nvSpPr>
          <p:cNvPr id="21" name="Freeform 21"/>
          <p:cNvSpPr/>
          <p:nvPr/>
        </p:nvSpPr>
        <p:spPr>
          <a:xfrm>
            <a:off x="8279882" y="1769073"/>
            <a:ext cx="468645" cy="468645"/>
          </a:xfrm>
          <a:custGeom>
            <a:avLst/>
            <a:gdLst/>
            <a:ahLst/>
            <a:cxnLst/>
            <a:rect l="l" t="t" r="r" b="b"/>
            <a:pathLst>
              <a:path w="1905000" h="1905000">
                <a:moveTo>
                  <a:pt x="1905000" y="952500"/>
                </a:moveTo>
                <a:lnTo>
                  <a:pt x="1428750" y="0"/>
                </a:lnTo>
                <a:lnTo>
                  <a:pt x="0" y="0"/>
                </a:lnTo>
                <a:lnTo>
                  <a:pt x="476250" y="952500"/>
                </a:lnTo>
                <a:lnTo>
                  <a:pt x="0" y="1905000"/>
                </a:lnTo>
                <a:lnTo>
                  <a:pt x="1428750" y="1905000"/>
                </a:lnTo>
                <a:lnTo>
                  <a:pt x="1905000" y="952500"/>
                </a:lnTo>
                <a:close/>
              </a:path>
            </a:pathLst>
          </a:custGeom>
          <a:solidFill>
            <a:schemeClr val="accent2">
              <a:alpha val="100000"/>
            </a:schemeClr>
          </a:solidFill>
        </p:spPr>
      </p:sp>
      <p:sp>
        <p:nvSpPr>
          <p:cNvPr id="22" name="AutoShape 22"/>
          <p:cNvSpPr/>
          <p:nvPr/>
        </p:nvSpPr>
        <p:spPr>
          <a:xfrm>
            <a:off x="9710204" y="1769073"/>
            <a:ext cx="980994" cy="468645"/>
          </a:xfrm>
          <a:prstGeom prst="roundRect">
            <a:avLst/>
          </a:prstGeom>
          <a:solidFill>
            <a:schemeClr val="accent2">
              <a:alpha val="100000"/>
            </a:schemeClr>
          </a:solidFill>
        </p:spPr>
      </p:sp>
      <p:sp>
        <p:nvSpPr>
          <p:cNvPr id="23" name="Freeform 23"/>
          <p:cNvSpPr/>
          <p:nvPr/>
        </p:nvSpPr>
        <p:spPr>
          <a:xfrm>
            <a:off x="10521058" y="1769073"/>
            <a:ext cx="468645" cy="468645"/>
          </a:xfrm>
          <a:custGeom>
            <a:avLst/>
            <a:gdLst/>
            <a:ahLst/>
            <a:cxnLst/>
            <a:rect l="l" t="t" r="r" b="b"/>
            <a:pathLst>
              <a:path w="1905000" h="1905000">
                <a:moveTo>
                  <a:pt x="1905000" y="952500"/>
                </a:moveTo>
                <a:lnTo>
                  <a:pt x="1428750" y="0"/>
                </a:lnTo>
                <a:lnTo>
                  <a:pt x="0" y="0"/>
                </a:lnTo>
                <a:lnTo>
                  <a:pt x="476250" y="952500"/>
                </a:lnTo>
                <a:lnTo>
                  <a:pt x="0" y="1905000"/>
                </a:lnTo>
                <a:lnTo>
                  <a:pt x="1428750" y="1905000"/>
                </a:lnTo>
                <a:lnTo>
                  <a:pt x="1905000" y="952500"/>
                </a:lnTo>
                <a:close/>
              </a:path>
            </a:pathLst>
          </a:custGeom>
          <a:solidFill>
            <a:schemeClr val="accent2">
              <a:alpha val="100000"/>
            </a:schemeClr>
          </a:solidFill>
        </p:spPr>
      </p:sp>
      <p:sp>
        <p:nvSpPr>
          <p:cNvPr id="24" name="TextBox 24"/>
          <p:cNvSpPr txBox="1"/>
          <p:nvPr/>
        </p:nvSpPr>
        <p:spPr>
          <a:xfrm>
            <a:off x="5193089" y="1641445"/>
            <a:ext cx="1114425" cy="723900"/>
          </a:xfrm>
          <a:prstGeom prst="rect">
            <a:avLst/>
          </a:prstGeom>
        </p:spPr>
        <p:txBody>
          <a:bodyPr vert="horz" wrap="square" lIns="123825" tIns="123825" rIns="57150" bIns="123825" rtlCol="0" anchor="ctr" anchorCtr="1">
            <a:spAutoFit/>
          </a:bodyPr>
          <a:lstStyle/>
          <a:p>
            <a:pPr>
              <a:lnSpc>
                <a:spcPct val="15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25" name="TextBox 25"/>
          <p:cNvSpPr txBox="1"/>
          <p:nvPr/>
        </p:nvSpPr>
        <p:spPr>
          <a:xfrm>
            <a:off x="7469028" y="1641445"/>
            <a:ext cx="1107608" cy="723900"/>
          </a:xfrm>
          <a:prstGeom prst="rect">
            <a:avLst/>
          </a:prstGeom>
        </p:spPr>
        <p:txBody>
          <a:bodyPr vert="horz" wrap="square" lIns="123825" tIns="123825" rIns="57150" bIns="123825" rtlCol="0" anchor="ctr" anchorCtr="1">
            <a:spAutoFit/>
          </a:bodyPr>
          <a:lstStyle/>
          <a:p>
            <a:pPr>
              <a:lnSpc>
                <a:spcPct val="15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04</a:t>
            </a:r>
          </a:p>
        </p:txBody>
      </p:sp>
      <p:sp>
        <p:nvSpPr>
          <p:cNvPr id="26" name="TextBox 26"/>
          <p:cNvSpPr txBox="1"/>
          <p:nvPr/>
        </p:nvSpPr>
        <p:spPr>
          <a:xfrm>
            <a:off x="9710204" y="1641445"/>
            <a:ext cx="1049888" cy="723900"/>
          </a:xfrm>
          <a:prstGeom prst="rect">
            <a:avLst/>
          </a:prstGeom>
        </p:spPr>
        <p:txBody>
          <a:bodyPr vert="horz" wrap="square" lIns="123825" tIns="123825" rIns="57150" bIns="123825" rtlCol="0" anchor="ctr" anchorCtr="1">
            <a:spAutoFit/>
          </a:bodyPr>
          <a:lstStyle/>
          <a:p>
            <a:pPr algn="ctr">
              <a:lnSpc>
                <a:spcPct val="15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05</a:t>
            </a:r>
          </a:p>
        </p:txBody>
      </p:sp>
      <p:grpSp>
        <p:nvGrpSpPr>
          <p:cNvPr id="27" name="Group 27"/>
          <p:cNvGrpSpPr/>
          <p:nvPr/>
        </p:nvGrpSpPr>
        <p:grpSpPr>
          <a:xfrm>
            <a:off x="454963" y="93878"/>
            <a:ext cx="10641129" cy="914400"/>
            <a:chOff x="454963" y="93878"/>
            <a:chExt cx="10641129" cy="914400"/>
          </a:xfrm>
        </p:grpSpPr>
        <p:sp>
          <p:nvSpPr>
            <p:cNvPr id="28" name="AutoShape 28"/>
            <p:cNvSpPr/>
            <p:nvPr/>
          </p:nvSpPr>
          <p:spPr>
            <a:xfrm>
              <a:off x="454963" y="331168"/>
              <a:ext cx="84147" cy="84147"/>
            </a:xfrm>
            <a:prstGeom prst="ellipse">
              <a:avLst/>
            </a:prstGeom>
            <a:solidFill>
              <a:schemeClr val="accent1">
                <a:alpha val="100000"/>
              </a:schemeClr>
            </a:solidFill>
          </p:spPr>
        </p:sp>
        <p:sp>
          <p:nvSpPr>
            <p:cNvPr id="29" name="AutoShape 29"/>
            <p:cNvSpPr/>
            <p:nvPr/>
          </p:nvSpPr>
          <p:spPr>
            <a:xfrm>
              <a:off x="575049" y="337743"/>
              <a:ext cx="78137" cy="78137"/>
            </a:xfrm>
            <a:prstGeom prst="ellipse">
              <a:avLst/>
            </a:prstGeom>
            <a:solidFill>
              <a:schemeClr val="accent1">
                <a:alpha val="80000"/>
              </a:schemeClr>
            </a:solidFill>
          </p:spPr>
        </p:sp>
        <p:sp>
          <p:nvSpPr>
            <p:cNvPr id="30" name="AutoShape 30"/>
            <p:cNvSpPr/>
            <p:nvPr/>
          </p:nvSpPr>
          <p:spPr>
            <a:xfrm>
              <a:off x="689125" y="339460"/>
              <a:ext cx="74704" cy="74704"/>
            </a:xfrm>
            <a:prstGeom prst="ellipse">
              <a:avLst/>
            </a:prstGeom>
            <a:solidFill>
              <a:schemeClr val="accent1">
                <a:alpha val="60000"/>
              </a:schemeClr>
            </a:solidFill>
          </p:spPr>
        </p:sp>
        <p:sp>
          <p:nvSpPr>
            <p:cNvPr id="31" name="AutoShape 31"/>
            <p:cNvSpPr/>
            <p:nvPr/>
          </p:nvSpPr>
          <p:spPr>
            <a:xfrm>
              <a:off x="799768" y="348430"/>
              <a:ext cx="69238" cy="69238"/>
            </a:xfrm>
            <a:prstGeom prst="ellipse">
              <a:avLst/>
            </a:prstGeom>
            <a:solidFill>
              <a:schemeClr val="accent1">
                <a:alpha val="40000"/>
              </a:schemeClr>
            </a:solidFill>
          </p:spPr>
        </p:sp>
        <p:sp>
          <p:nvSpPr>
            <p:cNvPr id="32" name="AutoShape 32"/>
            <p:cNvSpPr/>
            <p:nvPr/>
          </p:nvSpPr>
          <p:spPr>
            <a:xfrm>
              <a:off x="904945" y="344297"/>
              <a:ext cx="65594" cy="65594"/>
            </a:xfrm>
            <a:prstGeom prst="ellipse">
              <a:avLst/>
            </a:prstGeom>
            <a:solidFill>
              <a:schemeClr val="accent1">
                <a:alpha val="20000"/>
              </a:schemeClr>
            </a:solidFill>
          </p:spPr>
        </p:sp>
        <p:sp>
          <p:nvSpPr>
            <p:cNvPr id="33" name="AutoShape 33"/>
            <p:cNvSpPr/>
            <p:nvPr/>
          </p:nvSpPr>
          <p:spPr>
            <a:xfrm>
              <a:off x="454963" y="448942"/>
              <a:ext cx="84147" cy="84147"/>
            </a:xfrm>
            <a:prstGeom prst="ellipse">
              <a:avLst/>
            </a:prstGeom>
            <a:solidFill>
              <a:schemeClr val="accent1">
                <a:alpha val="100000"/>
              </a:schemeClr>
            </a:solidFill>
          </p:spPr>
        </p:sp>
        <p:sp>
          <p:nvSpPr>
            <p:cNvPr id="34" name="AutoShape 34"/>
            <p:cNvSpPr/>
            <p:nvPr/>
          </p:nvSpPr>
          <p:spPr>
            <a:xfrm>
              <a:off x="575049" y="455517"/>
              <a:ext cx="78137" cy="78137"/>
            </a:xfrm>
            <a:prstGeom prst="ellipse">
              <a:avLst/>
            </a:prstGeom>
            <a:solidFill>
              <a:schemeClr val="accent1">
                <a:alpha val="80000"/>
              </a:schemeClr>
            </a:solidFill>
          </p:spPr>
        </p:sp>
        <p:sp>
          <p:nvSpPr>
            <p:cNvPr id="35" name="AutoShape 35"/>
            <p:cNvSpPr/>
            <p:nvPr/>
          </p:nvSpPr>
          <p:spPr>
            <a:xfrm>
              <a:off x="689125" y="457233"/>
              <a:ext cx="74704" cy="74704"/>
            </a:xfrm>
            <a:prstGeom prst="ellipse">
              <a:avLst/>
            </a:prstGeom>
            <a:solidFill>
              <a:schemeClr val="accent1">
                <a:alpha val="60000"/>
              </a:schemeClr>
            </a:solidFill>
          </p:spPr>
        </p:sp>
        <p:sp>
          <p:nvSpPr>
            <p:cNvPr id="36" name="AutoShape 36"/>
            <p:cNvSpPr/>
            <p:nvPr/>
          </p:nvSpPr>
          <p:spPr>
            <a:xfrm>
              <a:off x="799768" y="466203"/>
              <a:ext cx="69238" cy="69238"/>
            </a:xfrm>
            <a:prstGeom prst="ellipse">
              <a:avLst/>
            </a:prstGeom>
            <a:solidFill>
              <a:schemeClr val="accent1">
                <a:alpha val="40000"/>
              </a:schemeClr>
            </a:solidFill>
          </p:spPr>
        </p:sp>
        <p:sp>
          <p:nvSpPr>
            <p:cNvPr id="37" name="AutoShape 37"/>
            <p:cNvSpPr/>
            <p:nvPr/>
          </p:nvSpPr>
          <p:spPr>
            <a:xfrm>
              <a:off x="904945" y="462070"/>
              <a:ext cx="65594" cy="65594"/>
            </a:xfrm>
            <a:prstGeom prst="ellipse">
              <a:avLst/>
            </a:prstGeom>
            <a:solidFill>
              <a:schemeClr val="accent1">
                <a:alpha val="20000"/>
              </a:schemeClr>
            </a:solidFill>
          </p:spPr>
        </p:sp>
        <p:sp>
          <p:nvSpPr>
            <p:cNvPr id="38" name="AutoShape 38"/>
            <p:cNvSpPr/>
            <p:nvPr/>
          </p:nvSpPr>
          <p:spPr>
            <a:xfrm>
              <a:off x="454963" y="566715"/>
              <a:ext cx="84147" cy="84147"/>
            </a:xfrm>
            <a:prstGeom prst="ellipse">
              <a:avLst/>
            </a:prstGeom>
            <a:solidFill>
              <a:schemeClr val="accent1">
                <a:alpha val="100000"/>
              </a:schemeClr>
            </a:solidFill>
          </p:spPr>
        </p:sp>
        <p:sp>
          <p:nvSpPr>
            <p:cNvPr id="39" name="AutoShape 39"/>
            <p:cNvSpPr/>
            <p:nvPr/>
          </p:nvSpPr>
          <p:spPr>
            <a:xfrm>
              <a:off x="575049" y="573291"/>
              <a:ext cx="78137" cy="78137"/>
            </a:xfrm>
            <a:prstGeom prst="ellipse">
              <a:avLst/>
            </a:prstGeom>
            <a:solidFill>
              <a:schemeClr val="accent1">
                <a:alpha val="80000"/>
              </a:schemeClr>
            </a:solidFill>
          </p:spPr>
        </p:sp>
        <p:sp>
          <p:nvSpPr>
            <p:cNvPr id="40" name="AutoShape 40"/>
            <p:cNvSpPr/>
            <p:nvPr/>
          </p:nvSpPr>
          <p:spPr>
            <a:xfrm>
              <a:off x="689125" y="575007"/>
              <a:ext cx="74704" cy="74704"/>
            </a:xfrm>
            <a:prstGeom prst="ellipse">
              <a:avLst/>
            </a:prstGeom>
            <a:solidFill>
              <a:schemeClr val="accent1">
                <a:alpha val="60000"/>
              </a:schemeClr>
            </a:solidFill>
          </p:spPr>
        </p:sp>
        <p:sp>
          <p:nvSpPr>
            <p:cNvPr id="41" name="AutoShape 41"/>
            <p:cNvSpPr/>
            <p:nvPr/>
          </p:nvSpPr>
          <p:spPr>
            <a:xfrm>
              <a:off x="799768" y="583977"/>
              <a:ext cx="69238" cy="69238"/>
            </a:xfrm>
            <a:prstGeom prst="ellipse">
              <a:avLst/>
            </a:prstGeom>
            <a:solidFill>
              <a:schemeClr val="accent1">
                <a:alpha val="40000"/>
              </a:schemeClr>
            </a:solidFill>
          </p:spPr>
        </p:sp>
        <p:sp>
          <p:nvSpPr>
            <p:cNvPr id="42" name="AutoShape 42"/>
            <p:cNvSpPr/>
            <p:nvPr/>
          </p:nvSpPr>
          <p:spPr>
            <a:xfrm>
              <a:off x="904945" y="579844"/>
              <a:ext cx="65594" cy="65594"/>
            </a:xfrm>
            <a:prstGeom prst="ellipse">
              <a:avLst/>
            </a:prstGeom>
            <a:solidFill>
              <a:schemeClr val="accent1">
                <a:alpha val="20000"/>
              </a:schemeClr>
            </a:solidFill>
          </p:spPr>
        </p:sp>
        <p:sp>
          <p:nvSpPr>
            <p:cNvPr id="43" name="AutoShape 43"/>
            <p:cNvSpPr/>
            <p:nvPr/>
          </p:nvSpPr>
          <p:spPr>
            <a:xfrm>
              <a:off x="454963" y="684489"/>
              <a:ext cx="84147" cy="84147"/>
            </a:xfrm>
            <a:prstGeom prst="ellipse">
              <a:avLst/>
            </a:prstGeom>
            <a:solidFill>
              <a:schemeClr val="accent1">
                <a:alpha val="100000"/>
              </a:schemeClr>
            </a:solidFill>
          </p:spPr>
        </p:sp>
        <p:sp>
          <p:nvSpPr>
            <p:cNvPr id="44" name="AutoShape 44"/>
            <p:cNvSpPr/>
            <p:nvPr/>
          </p:nvSpPr>
          <p:spPr>
            <a:xfrm>
              <a:off x="575049" y="691064"/>
              <a:ext cx="78137" cy="78137"/>
            </a:xfrm>
            <a:prstGeom prst="ellipse">
              <a:avLst/>
            </a:prstGeom>
            <a:solidFill>
              <a:schemeClr val="accent1">
                <a:alpha val="80000"/>
              </a:schemeClr>
            </a:solidFill>
          </p:spPr>
        </p:sp>
        <p:sp>
          <p:nvSpPr>
            <p:cNvPr id="45" name="AutoShape 45"/>
            <p:cNvSpPr/>
            <p:nvPr/>
          </p:nvSpPr>
          <p:spPr>
            <a:xfrm>
              <a:off x="689125" y="692781"/>
              <a:ext cx="74704" cy="74704"/>
            </a:xfrm>
            <a:prstGeom prst="ellipse">
              <a:avLst/>
            </a:prstGeom>
            <a:solidFill>
              <a:schemeClr val="accent1">
                <a:alpha val="60000"/>
              </a:schemeClr>
            </a:solidFill>
          </p:spPr>
        </p:sp>
        <p:sp>
          <p:nvSpPr>
            <p:cNvPr id="46" name="AutoShape 46"/>
            <p:cNvSpPr/>
            <p:nvPr/>
          </p:nvSpPr>
          <p:spPr>
            <a:xfrm>
              <a:off x="799768" y="701751"/>
              <a:ext cx="69238" cy="69238"/>
            </a:xfrm>
            <a:prstGeom prst="ellipse">
              <a:avLst/>
            </a:prstGeom>
            <a:solidFill>
              <a:schemeClr val="accent1">
                <a:alpha val="40000"/>
              </a:schemeClr>
            </a:solidFill>
          </p:spPr>
        </p:sp>
        <p:sp>
          <p:nvSpPr>
            <p:cNvPr id="47" name="AutoShape 47"/>
            <p:cNvSpPr/>
            <p:nvPr/>
          </p:nvSpPr>
          <p:spPr>
            <a:xfrm>
              <a:off x="904945" y="697618"/>
              <a:ext cx="65594" cy="65594"/>
            </a:xfrm>
            <a:prstGeom prst="ellipse">
              <a:avLst/>
            </a:prstGeom>
            <a:solidFill>
              <a:schemeClr val="accent1">
                <a:alpha val="20000"/>
              </a:schemeClr>
            </a:solidFill>
          </p:spPr>
        </p:sp>
        <p:sp>
          <p:nvSpPr>
            <p:cNvPr id="48" name="TextBox 4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整型变量</a:t>
              </a: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3829" y="1610750"/>
            <a:ext cx="2553871" cy="1315135"/>
          </a:xfrm>
          <a:prstGeom prst="rect">
            <a:avLst/>
          </a:prstGeom>
          <a:noFill/>
        </p:spPr>
        <p:txBody>
          <a:bodyPr vert="horz" wrap="square" lIns="91440" tIns="45720" rIns="91440" bIns="45720" rtlCol="0" anchor="t" anchorCtr="0">
            <a:noAutofit/>
          </a:bodyPr>
          <a:lstStyle/>
          <a:p>
            <a:pPr algn="r">
              <a:lnSpc>
                <a:spcPct val="186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浮点型数据即实数，是一种能够表示任意实数的数据类型。</a:t>
            </a:r>
            <a:endParaRPr lang="en-US" sz="1100"/>
          </a:p>
        </p:txBody>
      </p:sp>
      <p:sp>
        <p:nvSpPr>
          <p:cNvPr id="3" name="AutoShape 3"/>
          <p:cNvSpPr/>
          <p:nvPr/>
        </p:nvSpPr>
        <p:spPr>
          <a:xfrm>
            <a:off x="8888726" y="1610750"/>
            <a:ext cx="2569478" cy="1377562"/>
          </a:xfrm>
          <a:prstGeom prst="rect">
            <a:avLst/>
          </a:prstGeom>
          <a:noFill/>
        </p:spPr>
        <p:txBody>
          <a:bodyPr vert="horz" wrap="square" lIns="91440" tIns="45720" rIns="91440" bIns="45720" rtlCol="0" anchor="t" anchorCtr="0">
            <a:noAutofit/>
          </a:bodyPr>
          <a:lstStyle/>
          <a:p>
            <a:pPr algn="l">
              <a:lnSpc>
                <a:spcPct val="186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浮点型数据在计算机中以二进制形式存在，每个数字都占用一定数量的存储空间。</a:t>
            </a:r>
            <a:endParaRPr lang="en-US" sz="1100"/>
          </a:p>
        </p:txBody>
      </p:sp>
      <p:grpSp>
        <p:nvGrpSpPr>
          <p:cNvPr id="4" name="Group 4"/>
          <p:cNvGrpSpPr/>
          <p:nvPr/>
        </p:nvGrpSpPr>
        <p:grpSpPr>
          <a:xfrm>
            <a:off x="454963" y="93878"/>
            <a:ext cx="10641129" cy="914400"/>
            <a:chOff x="454963" y="93878"/>
            <a:chExt cx="10641129" cy="914400"/>
          </a:xfrm>
        </p:grpSpPr>
        <p:sp>
          <p:nvSpPr>
            <p:cNvPr id="5" name="AutoShape 5"/>
            <p:cNvSpPr/>
            <p:nvPr/>
          </p:nvSpPr>
          <p:spPr>
            <a:xfrm>
              <a:off x="454963" y="331168"/>
              <a:ext cx="84147" cy="84147"/>
            </a:xfrm>
            <a:prstGeom prst="ellipse">
              <a:avLst/>
            </a:prstGeom>
            <a:solidFill>
              <a:schemeClr val="accent1">
                <a:alpha val="100000"/>
              </a:schemeClr>
            </a:solidFill>
          </p:spPr>
        </p:sp>
        <p:sp>
          <p:nvSpPr>
            <p:cNvPr id="6" name="AutoShape 6"/>
            <p:cNvSpPr/>
            <p:nvPr/>
          </p:nvSpPr>
          <p:spPr>
            <a:xfrm>
              <a:off x="575049" y="337743"/>
              <a:ext cx="78137" cy="78137"/>
            </a:xfrm>
            <a:prstGeom prst="ellipse">
              <a:avLst/>
            </a:prstGeom>
            <a:solidFill>
              <a:schemeClr val="accent1">
                <a:alpha val="80000"/>
              </a:schemeClr>
            </a:solidFill>
          </p:spPr>
        </p:sp>
        <p:sp>
          <p:nvSpPr>
            <p:cNvPr id="7" name="AutoShape 7"/>
            <p:cNvSpPr/>
            <p:nvPr/>
          </p:nvSpPr>
          <p:spPr>
            <a:xfrm>
              <a:off x="689125" y="339460"/>
              <a:ext cx="74704" cy="74704"/>
            </a:xfrm>
            <a:prstGeom prst="ellipse">
              <a:avLst/>
            </a:prstGeom>
            <a:solidFill>
              <a:schemeClr val="accent1">
                <a:alpha val="60000"/>
              </a:schemeClr>
            </a:solidFill>
          </p:spPr>
        </p:sp>
        <p:sp>
          <p:nvSpPr>
            <p:cNvPr id="8" name="AutoShape 8"/>
            <p:cNvSpPr/>
            <p:nvPr/>
          </p:nvSpPr>
          <p:spPr>
            <a:xfrm>
              <a:off x="799768" y="348430"/>
              <a:ext cx="69238" cy="69238"/>
            </a:xfrm>
            <a:prstGeom prst="ellipse">
              <a:avLst/>
            </a:prstGeom>
            <a:solidFill>
              <a:schemeClr val="accent1">
                <a:alpha val="40000"/>
              </a:schemeClr>
            </a:solidFill>
          </p:spPr>
        </p:sp>
        <p:sp>
          <p:nvSpPr>
            <p:cNvPr id="9" name="AutoShape 9"/>
            <p:cNvSpPr/>
            <p:nvPr/>
          </p:nvSpPr>
          <p:spPr>
            <a:xfrm>
              <a:off x="904945" y="344297"/>
              <a:ext cx="65594" cy="65594"/>
            </a:xfrm>
            <a:prstGeom prst="ellipse">
              <a:avLst/>
            </a:prstGeom>
            <a:solidFill>
              <a:schemeClr val="accent1">
                <a:alpha val="20000"/>
              </a:schemeClr>
            </a:solidFill>
          </p:spPr>
        </p:sp>
        <p:sp>
          <p:nvSpPr>
            <p:cNvPr id="10" name="AutoShape 10"/>
            <p:cNvSpPr/>
            <p:nvPr/>
          </p:nvSpPr>
          <p:spPr>
            <a:xfrm>
              <a:off x="454963" y="448942"/>
              <a:ext cx="84147" cy="84147"/>
            </a:xfrm>
            <a:prstGeom prst="ellipse">
              <a:avLst/>
            </a:prstGeom>
            <a:solidFill>
              <a:schemeClr val="accent1">
                <a:alpha val="100000"/>
              </a:schemeClr>
            </a:solidFill>
          </p:spPr>
        </p:sp>
        <p:sp>
          <p:nvSpPr>
            <p:cNvPr id="11" name="AutoShape 11"/>
            <p:cNvSpPr/>
            <p:nvPr/>
          </p:nvSpPr>
          <p:spPr>
            <a:xfrm>
              <a:off x="575049" y="455517"/>
              <a:ext cx="78137" cy="78137"/>
            </a:xfrm>
            <a:prstGeom prst="ellipse">
              <a:avLst/>
            </a:prstGeom>
            <a:solidFill>
              <a:schemeClr val="accent1">
                <a:alpha val="80000"/>
              </a:schemeClr>
            </a:solidFill>
          </p:spPr>
        </p:sp>
        <p:sp>
          <p:nvSpPr>
            <p:cNvPr id="12" name="AutoShape 12"/>
            <p:cNvSpPr/>
            <p:nvPr/>
          </p:nvSpPr>
          <p:spPr>
            <a:xfrm>
              <a:off x="689125" y="457233"/>
              <a:ext cx="74704" cy="74704"/>
            </a:xfrm>
            <a:prstGeom prst="ellipse">
              <a:avLst/>
            </a:prstGeom>
            <a:solidFill>
              <a:schemeClr val="accent1">
                <a:alpha val="60000"/>
              </a:schemeClr>
            </a:solidFill>
          </p:spPr>
        </p:sp>
        <p:sp>
          <p:nvSpPr>
            <p:cNvPr id="13" name="AutoShape 13"/>
            <p:cNvSpPr/>
            <p:nvPr/>
          </p:nvSpPr>
          <p:spPr>
            <a:xfrm>
              <a:off x="799768" y="466203"/>
              <a:ext cx="69238" cy="69238"/>
            </a:xfrm>
            <a:prstGeom prst="ellipse">
              <a:avLst/>
            </a:prstGeom>
            <a:solidFill>
              <a:schemeClr val="accent1">
                <a:alpha val="40000"/>
              </a:schemeClr>
            </a:solidFill>
          </p:spPr>
        </p:sp>
        <p:sp>
          <p:nvSpPr>
            <p:cNvPr id="14" name="AutoShape 14"/>
            <p:cNvSpPr/>
            <p:nvPr/>
          </p:nvSpPr>
          <p:spPr>
            <a:xfrm>
              <a:off x="904945" y="462070"/>
              <a:ext cx="65594" cy="65594"/>
            </a:xfrm>
            <a:prstGeom prst="ellipse">
              <a:avLst/>
            </a:prstGeom>
            <a:solidFill>
              <a:schemeClr val="accent1">
                <a:alpha val="20000"/>
              </a:schemeClr>
            </a:solidFill>
          </p:spPr>
        </p:sp>
        <p:sp>
          <p:nvSpPr>
            <p:cNvPr id="15" name="AutoShape 15"/>
            <p:cNvSpPr/>
            <p:nvPr/>
          </p:nvSpPr>
          <p:spPr>
            <a:xfrm>
              <a:off x="454963" y="566715"/>
              <a:ext cx="84147" cy="84147"/>
            </a:xfrm>
            <a:prstGeom prst="ellipse">
              <a:avLst/>
            </a:prstGeom>
            <a:solidFill>
              <a:schemeClr val="accent1">
                <a:alpha val="100000"/>
              </a:schemeClr>
            </a:solidFill>
          </p:spPr>
        </p:sp>
        <p:sp>
          <p:nvSpPr>
            <p:cNvPr id="16" name="AutoShape 16"/>
            <p:cNvSpPr/>
            <p:nvPr/>
          </p:nvSpPr>
          <p:spPr>
            <a:xfrm>
              <a:off x="575049" y="573291"/>
              <a:ext cx="78137" cy="78137"/>
            </a:xfrm>
            <a:prstGeom prst="ellipse">
              <a:avLst/>
            </a:prstGeom>
            <a:solidFill>
              <a:schemeClr val="accent1">
                <a:alpha val="80000"/>
              </a:schemeClr>
            </a:solidFill>
          </p:spPr>
        </p:sp>
        <p:sp>
          <p:nvSpPr>
            <p:cNvPr id="17" name="AutoShape 17"/>
            <p:cNvSpPr/>
            <p:nvPr/>
          </p:nvSpPr>
          <p:spPr>
            <a:xfrm>
              <a:off x="689125" y="575007"/>
              <a:ext cx="74704" cy="74704"/>
            </a:xfrm>
            <a:prstGeom prst="ellipse">
              <a:avLst/>
            </a:prstGeom>
            <a:solidFill>
              <a:schemeClr val="accent1">
                <a:alpha val="60000"/>
              </a:schemeClr>
            </a:solidFill>
          </p:spPr>
        </p:sp>
        <p:sp>
          <p:nvSpPr>
            <p:cNvPr id="18" name="AutoShape 18"/>
            <p:cNvSpPr/>
            <p:nvPr/>
          </p:nvSpPr>
          <p:spPr>
            <a:xfrm>
              <a:off x="799768" y="583977"/>
              <a:ext cx="69238" cy="69238"/>
            </a:xfrm>
            <a:prstGeom prst="ellipse">
              <a:avLst/>
            </a:prstGeom>
            <a:solidFill>
              <a:schemeClr val="accent1">
                <a:alpha val="40000"/>
              </a:schemeClr>
            </a:solidFill>
          </p:spPr>
        </p:sp>
        <p:sp>
          <p:nvSpPr>
            <p:cNvPr id="19" name="AutoShape 19"/>
            <p:cNvSpPr/>
            <p:nvPr/>
          </p:nvSpPr>
          <p:spPr>
            <a:xfrm>
              <a:off x="904945" y="579844"/>
              <a:ext cx="65594" cy="65594"/>
            </a:xfrm>
            <a:prstGeom prst="ellipse">
              <a:avLst/>
            </a:prstGeom>
            <a:solidFill>
              <a:schemeClr val="accent1">
                <a:alpha val="20000"/>
              </a:schemeClr>
            </a:solidFill>
          </p:spPr>
        </p:sp>
        <p:sp>
          <p:nvSpPr>
            <p:cNvPr id="20" name="AutoShape 20"/>
            <p:cNvSpPr/>
            <p:nvPr/>
          </p:nvSpPr>
          <p:spPr>
            <a:xfrm>
              <a:off x="454963" y="684489"/>
              <a:ext cx="84147" cy="84147"/>
            </a:xfrm>
            <a:prstGeom prst="ellipse">
              <a:avLst/>
            </a:prstGeom>
            <a:solidFill>
              <a:schemeClr val="accent1">
                <a:alpha val="100000"/>
              </a:schemeClr>
            </a:solidFill>
          </p:spPr>
        </p:sp>
        <p:sp>
          <p:nvSpPr>
            <p:cNvPr id="21" name="AutoShape 21"/>
            <p:cNvSpPr/>
            <p:nvPr/>
          </p:nvSpPr>
          <p:spPr>
            <a:xfrm>
              <a:off x="575049" y="691064"/>
              <a:ext cx="78137" cy="78137"/>
            </a:xfrm>
            <a:prstGeom prst="ellipse">
              <a:avLst/>
            </a:prstGeom>
            <a:solidFill>
              <a:schemeClr val="accent1">
                <a:alpha val="80000"/>
              </a:schemeClr>
            </a:solidFill>
          </p:spPr>
        </p:sp>
        <p:sp>
          <p:nvSpPr>
            <p:cNvPr id="22" name="AutoShape 22"/>
            <p:cNvSpPr/>
            <p:nvPr/>
          </p:nvSpPr>
          <p:spPr>
            <a:xfrm>
              <a:off x="689125" y="692781"/>
              <a:ext cx="74704" cy="74704"/>
            </a:xfrm>
            <a:prstGeom prst="ellipse">
              <a:avLst/>
            </a:prstGeom>
            <a:solidFill>
              <a:schemeClr val="accent1">
                <a:alpha val="60000"/>
              </a:schemeClr>
            </a:solidFill>
          </p:spPr>
        </p:sp>
        <p:sp>
          <p:nvSpPr>
            <p:cNvPr id="23" name="AutoShape 23"/>
            <p:cNvSpPr/>
            <p:nvPr/>
          </p:nvSpPr>
          <p:spPr>
            <a:xfrm>
              <a:off x="799768" y="701751"/>
              <a:ext cx="69238" cy="69238"/>
            </a:xfrm>
            <a:prstGeom prst="ellipse">
              <a:avLst/>
            </a:prstGeom>
            <a:solidFill>
              <a:schemeClr val="accent1">
                <a:alpha val="40000"/>
              </a:schemeClr>
            </a:solidFill>
          </p:spPr>
        </p:sp>
        <p:sp>
          <p:nvSpPr>
            <p:cNvPr id="24" name="AutoShape 24"/>
            <p:cNvSpPr/>
            <p:nvPr/>
          </p:nvSpPr>
          <p:spPr>
            <a:xfrm>
              <a:off x="904945" y="697618"/>
              <a:ext cx="65594" cy="65594"/>
            </a:xfrm>
            <a:prstGeom prst="ellipse">
              <a:avLst/>
            </a:prstGeom>
            <a:solidFill>
              <a:schemeClr val="accent1">
                <a:alpha val="20000"/>
              </a:schemeClr>
            </a:solidFill>
          </p:spPr>
        </p:sp>
        <p:sp>
          <p:nvSpPr>
            <p:cNvPr id="25" name="TextBox 2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浮点型数据</a:t>
              </a:r>
            </a:p>
          </p:txBody>
        </p:sp>
      </p:grpSp>
      <p:sp>
        <p:nvSpPr>
          <p:cNvPr id="26" name="AutoShape 26"/>
          <p:cNvSpPr/>
          <p:nvPr/>
        </p:nvSpPr>
        <p:spPr>
          <a:xfrm>
            <a:off x="1556971" y="4386298"/>
            <a:ext cx="2552700" cy="1440296"/>
          </a:xfrm>
          <a:prstGeom prst="rect">
            <a:avLst/>
          </a:prstGeom>
          <a:noFill/>
        </p:spPr>
        <p:txBody>
          <a:bodyPr vert="horz" wrap="square" lIns="91440" tIns="45720" rIns="91440" bIns="45720" rtlCol="0" anchor="t" anchorCtr="0">
            <a:noAutofit/>
          </a:bodyPr>
          <a:lstStyle/>
          <a:p>
            <a:pPr algn="r">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实数可以是正数、负数或零，也可以包含小数点后任意精度的数字。</a:t>
            </a:r>
            <a:endParaRPr lang="en-US" sz="1100"/>
          </a:p>
        </p:txBody>
      </p:sp>
      <p:sp>
        <p:nvSpPr>
          <p:cNvPr id="27" name="AutoShape 27"/>
          <p:cNvSpPr/>
          <p:nvPr/>
        </p:nvSpPr>
        <p:spPr>
          <a:xfrm>
            <a:off x="8049592" y="4406623"/>
            <a:ext cx="2552700" cy="1419970"/>
          </a:xfrm>
          <a:prstGeom prst="rect">
            <a:avLst/>
          </a:prstGeom>
          <a:noFill/>
        </p:spPr>
        <p:txBody>
          <a:bodyPr vert="horz" wrap="square" lIns="91440" tIns="45720" rIns="91440" bIns="45720" rtlCol="0" anchor="t" anchorCtr="0">
            <a:noAutofit/>
          </a:bodyPr>
          <a:lstStyle/>
          <a:p>
            <a:pPr algn="l">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浮点型数据在数学、物理和工程等领域中广泛应用，对于计算和测量具有重要意义。</a:t>
            </a:r>
            <a:endParaRPr lang="en-US" sz="1100"/>
          </a:p>
        </p:txBody>
      </p:sp>
      <p:pic>
        <p:nvPicPr>
          <p:cNvPr id="28" name="Picture 28"/>
          <p:cNvPicPr>
            <a:picLocks noChangeAspect="1"/>
          </p:cNvPicPr>
          <p:nvPr/>
        </p:nvPicPr>
        <p:blipFill>
          <a:blip r:embed="rId3"/>
          <a:srcRect l="20250" r="20250"/>
          <a:stretch>
            <a:fillRect/>
          </a:stretch>
        </p:blipFill>
        <p:spPr>
          <a:xfrm>
            <a:off x="3352886" y="2055085"/>
            <a:ext cx="2476500" cy="2476500"/>
          </a:xfrm>
          <a:prstGeom prst="ellipse">
            <a:avLst/>
          </a:prstGeom>
        </p:spPr>
      </p:pic>
      <p:pic>
        <p:nvPicPr>
          <p:cNvPr id="29" name="Picture 29"/>
          <p:cNvPicPr>
            <a:picLocks noChangeAspect="1"/>
          </p:cNvPicPr>
          <p:nvPr/>
        </p:nvPicPr>
        <p:blipFill>
          <a:blip r:embed="rId4"/>
          <a:srcRect/>
          <a:stretch>
            <a:fillRect/>
          </a:stretch>
        </p:blipFill>
        <p:spPr>
          <a:xfrm>
            <a:off x="6374798" y="2055085"/>
            <a:ext cx="2476500" cy="2476500"/>
          </a:xfrm>
          <a:prstGeom prst="ellipse">
            <a:avLst/>
          </a:prstGeom>
        </p:spPr>
      </p:pic>
      <p:grpSp>
        <p:nvGrpSpPr>
          <p:cNvPr id="30" name="Group 30"/>
          <p:cNvGrpSpPr/>
          <p:nvPr/>
        </p:nvGrpSpPr>
        <p:grpSpPr>
          <a:xfrm>
            <a:off x="3352886" y="2107432"/>
            <a:ext cx="665795" cy="665791"/>
            <a:chOff x="3352886" y="2107432"/>
            <a:chExt cx="665795" cy="665791"/>
          </a:xfrm>
        </p:grpSpPr>
        <p:sp>
          <p:nvSpPr>
            <p:cNvPr id="31" name="AutoShape 31"/>
            <p:cNvSpPr/>
            <p:nvPr/>
          </p:nvSpPr>
          <p:spPr>
            <a:xfrm>
              <a:off x="3352886" y="2107432"/>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32" name="Freeform 32"/>
            <p:cNvSpPr/>
            <p:nvPr/>
          </p:nvSpPr>
          <p:spPr>
            <a:xfrm>
              <a:off x="3532726" y="2292906"/>
              <a:ext cx="306115" cy="294843"/>
            </a:xfrm>
            <a:custGeom>
              <a:avLst/>
              <a:gdLst/>
              <a:ahLst/>
              <a:cxnLst/>
              <a:rect l="l" t="t"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rgbClr val="FFFFFF">
                <a:alpha val="100000"/>
              </a:srgbClr>
            </a:solidFill>
          </p:spPr>
        </p:sp>
      </p:grpSp>
      <p:grpSp>
        <p:nvGrpSpPr>
          <p:cNvPr id="33" name="Group 33"/>
          <p:cNvGrpSpPr/>
          <p:nvPr/>
        </p:nvGrpSpPr>
        <p:grpSpPr>
          <a:xfrm>
            <a:off x="8174522" y="2107432"/>
            <a:ext cx="665795" cy="665791"/>
            <a:chOff x="8174522" y="2107432"/>
            <a:chExt cx="665795" cy="665791"/>
          </a:xfrm>
        </p:grpSpPr>
        <p:sp>
          <p:nvSpPr>
            <p:cNvPr id="34" name="AutoShape 34"/>
            <p:cNvSpPr/>
            <p:nvPr/>
          </p:nvSpPr>
          <p:spPr>
            <a:xfrm>
              <a:off x="8174522" y="2107432"/>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35" name="Freeform 35"/>
            <p:cNvSpPr/>
            <p:nvPr/>
          </p:nvSpPr>
          <p:spPr>
            <a:xfrm>
              <a:off x="8354362" y="2273856"/>
              <a:ext cx="306115" cy="294843"/>
            </a:xfrm>
            <a:custGeom>
              <a:avLst/>
              <a:gdLst/>
              <a:ahLst/>
              <a:cxnLst/>
              <a:rect l="l" t="t"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rgbClr val="FFFFFF">
                <a:alpha val="100000"/>
              </a:srgbClr>
            </a:solidFill>
          </p:spPr>
        </p:sp>
      </p:grpSp>
      <p:grpSp>
        <p:nvGrpSpPr>
          <p:cNvPr id="36" name="Group 36"/>
          <p:cNvGrpSpPr/>
          <p:nvPr/>
        </p:nvGrpSpPr>
        <p:grpSpPr>
          <a:xfrm>
            <a:off x="4252748" y="4178300"/>
            <a:ext cx="665795" cy="665791"/>
            <a:chOff x="4252748" y="4178300"/>
            <a:chExt cx="665795" cy="665791"/>
          </a:xfrm>
        </p:grpSpPr>
        <p:sp>
          <p:nvSpPr>
            <p:cNvPr id="37" name="AutoShape 37"/>
            <p:cNvSpPr/>
            <p:nvPr/>
          </p:nvSpPr>
          <p:spPr>
            <a:xfrm>
              <a:off x="4252748" y="4178300"/>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38" name="Freeform 38"/>
            <p:cNvSpPr/>
            <p:nvPr/>
          </p:nvSpPr>
          <p:spPr>
            <a:xfrm>
              <a:off x="4432588" y="4363773"/>
              <a:ext cx="306115" cy="294843"/>
            </a:xfrm>
            <a:custGeom>
              <a:avLst/>
              <a:gdLst/>
              <a:ahLst/>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alpha val="100000"/>
              </a:srgbClr>
            </a:solidFill>
          </p:spPr>
        </p:sp>
      </p:grpSp>
      <p:grpSp>
        <p:nvGrpSpPr>
          <p:cNvPr id="39" name="Group 39"/>
          <p:cNvGrpSpPr/>
          <p:nvPr/>
        </p:nvGrpSpPr>
        <p:grpSpPr>
          <a:xfrm>
            <a:off x="7274660" y="4178300"/>
            <a:ext cx="665795" cy="665791"/>
            <a:chOff x="7274660" y="4178300"/>
            <a:chExt cx="665795" cy="665791"/>
          </a:xfrm>
        </p:grpSpPr>
        <p:sp>
          <p:nvSpPr>
            <p:cNvPr id="40" name="AutoShape 40"/>
            <p:cNvSpPr/>
            <p:nvPr/>
          </p:nvSpPr>
          <p:spPr>
            <a:xfrm>
              <a:off x="7274660" y="4178300"/>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41" name="Freeform 41"/>
            <p:cNvSpPr/>
            <p:nvPr/>
          </p:nvSpPr>
          <p:spPr>
            <a:xfrm>
              <a:off x="7469003" y="4363774"/>
              <a:ext cx="306115" cy="294843"/>
            </a:xfrm>
            <a:custGeom>
              <a:avLst/>
              <a:gdLst/>
              <a:ahLst/>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rgbClr val="FFFFFF">
                <a:alpha val="100000"/>
              </a:srgbClr>
            </a:solidFill>
          </p:spPr>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36033" y="1751287"/>
            <a:ext cx="3519940" cy="4234459"/>
          </a:xfrm>
          <a:prstGeom prst="roundRect">
            <a:avLst/>
          </a:prstGeom>
          <a:solidFill>
            <a:schemeClr val="accent2">
              <a:alpha val="100000"/>
            </a:schemeClr>
          </a:solidFill>
        </p:spPr>
      </p:sp>
      <p:cxnSp>
        <p:nvCxnSpPr>
          <p:cNvPr id="3" name="Connector 3"/>
          <p:cNvCxnSpPr/>
          <p:nvPr/>
        </p:nvCxnSpPr>
        <p:spPr>
          <a:xfrm>
            <a:off x="1068653" y="2719942"/>
            <a:ext cx="2654699" cy="0"/>
          </a:xfrm>
          <a:prstGeom prst="line">
            <a:avLst/>
          </a:prstGeom>
          <a:ln w="9525">
            <a:solidFill>
              <a:srgbClr val="FFFFFF">
                <a:alpha val="100000"/>
              </a:srgbClr>
            </a:solidFill>
            <a:prstDash val="solid"/>
            <a:headEnd type="oval"/>
            <a:tailEnd type="none"/>
          </a:ln>
        </p:spPr>
      </p:cxnSp>
      <p:sp>
        <p:nvSpPr>
          <p:cNvPr id="4" name="TextBox 4"/>
          <p:cNvSpPr txBox="1"/>
          <p:nvPr/>
        </p:nvSpPr>
        <p:spPr>
          <a:xfrm>
            <a:off x="695570" y="1775671"/>
            <a:ext cx="3353958" cy="933450"/>
          </a:xfrm>
          <a:prstGeom prst="rect">
            <a:avLst/>
          </a:prstGeom>
        </p:spPr>
        <p:txBody>
          <a:bodyPr vert="horz" wrap="square" lIns="123825" tIns="123825" rIns="57150" bIns="123825" rtlCol="0" anchor="t" anchorCtr="0">
            <a:normAutofit/>
          </a:bodyPr>
          <a:lstStyle/>
          <a:p>
            <a:pPr algn="ctr">
              <a:lnSpc>
                <a:spcPct val="186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实型常量有两种形式</a:t>
            </a:r>
          </a:p>
        </p:txBody>
      </p:sp>
      <p:sp>
        <p:nvSpPr>
          <p:cNvPr id="5" name="TextBox 5"/>
          <p:cNvSpPr txBox="1"/>
          <p:nvPr/>
        </p:nvSpPr>
        <p:spPr>
          <a:xfrm>
            <a:off x="894460" y="2924197"/>
            <a:ext cx="3000375" cy="2752725"/>
          </a:xfrm>
          <a:prstGeom prst="rect">
            <a:avLst/>
          </a:prstGeom>
        </p:spPr>
        <p:txBody>
          <a:bodyPr vert="horz" wrap="square" lIns="123825" tIns="123825" rIns="57150" bIns="123825" rtlCol="0" anchor="t" anchorCtr="0">
            <a:spAutoFit/>
          </a:bodyPr>
          <a:lstStyle/>
          <a:p>
            <a:pPr algn="just">
              <a:lnSpc>
                <a:spcPct val="15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十进制小数形式和指数形式。</a:t>
            </a:r>
          </a:p>
        </p:txBody>
      </p:sp>
      <p:sp>
        <p:nvSpPr>
          <p:cNvPr id="6" name="AutoShape 6"/>
          <p:cNvSpPr/>
          <p:nvPr/>
        </p:nvSpPr>
        <p:spPr>
          <a:xfrm>
            <a:off x="4403619" y="1751287"/>
            <a:ext cx="3519940" cy="4234459"/>
          </a:xfrm>
          <a:prstGeom prst="roundRect">
            <a:avLst/>
          </a:prstGeom>
          <a:solidFill>
            <a:schemeClr val="accent2">
              <a:alpha val="100000"/>
            </a:schemeClr>
          </a:solidFill>
        </p:spPr>
      </p:sp>
      <p:cxnSp>
        <p:nvCxnSpPr>
          <p:cNvPr id="7" name="Connector 7"/>
          <p:cNvCxnSpPr/>
          <p:nvPr/>
        </p:nvCxnSpPr>
        <p:spPr>
          <a:xfrm>
            <a:off x="4836240" y="2719942"/>
            <a:ext cx="2654699" cy="0"/>
          </a:xfrm>
          <a:prstGeom prst="line">
            <a:avLst/>
          </a:prstGeom>
          <a:ln w="9525">
            <a:solidFill>
              <a:srgbClr val="FFFFFF">
                <a:alpha val="100000"/>
              </a:srgbClr>
            </a:solidFill>
            <a:prstDash val="solid"/>
            <a:headEnd type="oval"/>
            <a:tailEnd type="none"/>
          </a:ln>
        </p:spPr>
      </p:cxnSp>
      <p:sp>
        <p:nvSpPr>
          <p:cNvPr id="8" name="TextBox 8"/>
          <p:cNvSpPr txBox="1"/>
          <p:nvPr/>
        </p:nvSpPr>
        <p:spPr>
          <a:xfrm>
            <a:off x="4489344" y="1899496"/>
            <a:ext cx="3368604" cy="685800"/>
          </a:xfrm>
          <a:prstGeom prst="rect">
            <a:avLst/>
          </a:prstGeom>
        </p:spPr>
        <p:txBody>
          <a:bodyPr vert="horz" wrap="square" lIns="0" tIns="0" rIns="0" bIns="0" rtlCol="0" anchor="ctr" anchorCtr="1">
            <a:normAutofit/>
          </a:bodyPr>
          <a:lstStyle/>
          <a:p>
            <a:pPr algn="ctr">
              <a:lnSpc>
                <a:spcPct val="186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十进制小数形式</a:t>
            </a:r>
          </a:p>
        </p:txBody>
      </p:sp>
      <p:sp>
        <p:nvSpPr>
          <p:cNvPr id="9" name="TextBox 9"/>
          <p:cNvSpPr txBox="1"/>
          <p:nvPr/>
        </p:nvSpPr>
        <p:spPr>
          <a:xfrm>
            <a:off x="4662047" y="2924197"/>
            <a:ext cx="3000375" cy="2752725"/>
          </a:xfrm>
          <a:prstGeom prst="rect">
            <a:avLst/>
          </a:prstGeom>
        </p:spPr>
        <p:txBody>
          <a:bodyPr vert="horz" wrap="square" lIns="123825" tIns="123825" rIns="57150" bIns="123825" rtlCol="0" anchor="t" anchorCtr="0">
            <a:spAutoFit/>
          </a:bodyPr>
          <a:lstStyle/>
          <a:p>
            <a:pPr algn="just">
              <a:lnSpc>
                <a:spcPct val="15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由数字和小数点组成，例如3.4、4.0、.5、.8。</a:t>
            </a:r>
          </a:p>
        </p:txBody>
      </p:sp>
      <p:sp>
        <p:nvSpPr>
          <p:cNvPr id="10" name="AutoShape 10"/>
          <p:cNvSpPr/>
          <p:nvPr/>
        </p:nvSpPr>
        <p:spPr>
          <a:xfrm>
            <a:off x="8171205" y="1751287"/>
            <a:ext cx="3519940" cy="4234459"/>
          </a:xfrm>
          <a:prstGeom prst="roundRect">
            <a:avLst/>
          </a:prstGeom>
          <a:solidFill>
            <a:schemeClr val="accent2">
              <a:alpha val="100000"/>
            </a:schemeClr>
          </a:solidFill>
        </p:spPr>
      </p:sp>
      <p:cxnSp>
        <p:nvCxnSpPr>
          <p:cNvPr id="11" name="Connector 11"/>
          <p:cNvCxnSpPr/>
          <p:nvPr/>
        </p:nvCxnSpPr>
        <p:spPr>
          <a:xfrm>
            <a:off x="8603826" y="2719942"/>
            <a:ext cx="2654699" cy="0"/>
          </a:xfrm>
          <a:prstGeom prst="line">
            <a:avLst/>
          </a:prstGeom>
          <a:ln w="9525">
            <a:solidFill>
              <a:srgbClr val="FFFFFF">
                <a:alpha val="100000"/>
              </a:srgbClr>
            </a:solidFill>
            <a:prstDash val="solid"/>
            <a:headEnd type="oval"/>
            <a:tailEnd type="none"/>
          </a:ln>
        </p:spPr>
      </p:cxnSp>
      <p:sp>
        <p:nvSpPr>
          <p:cNvPr id="12" name="TextBox 12"/>
          <p:cNvSpPr txBox="1"/>
          <p:nvPr/>
        </p:nvSpPr>
        <p:spPr>
          <a:xfrm>
            <a:off x="8244774" y="1751287"/>
            <a:ext cx="3353753" cy="933450"/>
          </a:xfrm>
          <a:prstGeom prst="rect">
            <a:avLst/>
          </a:prstGeom>
        </p:spPr>
        <p:txBody>
          <a:bodyPr vert="horz" wrap="square" lIns="0" tIns="0" rIns="0" bIns="0" rtlCol="0" anchor="ctr" anchorCtr="1">
            <a:normAutofit/>
          </a:bodyPr>
          <a:lstStyle/>
          <a:p>
            <a:pPr algn="ctr">
              <a:lnSpc>
                <a:spcPct val="186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指数形式</a:t>
            </a:r>
          </a:p>
        </p:txBody>
      </p:sp>
      <p:sp>
        <p:nvSpPr>
          <p:cNvPr id="13" name="TextBox 13"/>
          <p:cNvSpPr txBox="1"/>
          <p:nvPr/>
        </p:nvSpPr>
        <p:spPr>
          <a:xfrm>
            <a:off x="8429633" y="2924197"/>
            <a:ext cx="3000375" cy="2752725"/>
          </a:xfrm>
          <a:prstGeom prst="rect">
            <a:avLst/>
          </a:prstGeom>
        </p:spPr>
        <p:txBody>
          <a:bodyPr vert="horz" wrap="square" lIns="123825" tIns="123825" rIns="57150" bIns="123825" rtlCol="0" anchor="t" anchorCtr="0">
            <a:spAutoFit/>
          </a:bodyPr>
          <a:lstStyle/>
          <a:p>
            <a:pPr algn="just">
              <a:lnSpc>
                <a:spcPct val="15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对于非常大或非常小的数值，常用指数形式表示，例如12.5e-6表示12.5×10^-6，0.3E3表示0.3×10^3。</a:t>
            </a:r>
          </a:p>
        </p:txBody>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浮点型常量</a:t>
              </a: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5982796" y="3116804"/>
            <a:ext cx="5783287" cy="1160526"/>
            <a:chOff x="5982796" y="3116804"/>
            <a:chExt cx="5783287" cy="1160526"/>
          </a:xfrm>
        </p:grpSpPr>
        <p:sp>
          <p:nvSpPr>
            <p:cNvPr id="3" name="TextBox 3"/>
            <p:cNvSpPr txBox="1"/>
            <p:nvPr/>
          </p:nvSpPr>
          <p:spPr>
            <a:xfrm>
              <a:off x="5982796" y="3116804"/>
              <a:ext cx="4521094" cy="398526"/>
            </a:xfrm>
            <a:prstGeom prst="rect">
              <a:avLst/>
            </a:prstGeom>
          </p:spPr>
          <p:txBody>
            <a:bodyPr vert="horz" wrap="square" lIns="114300" tIns="57150" rIns="114300" bIns="57150" rtlCol="0" anchor="t" anchorCtr="0">
              <a:spAutoFit/>
            </a:bodyPr>
            <a:lstStyle/>
            <a:p>
              <a:pPr>
                <a:lnSpc>
                  <a:spcPct val="77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浮点型数据的分类</a:t>
              </a:r>
            </a:p>
          </p:txBody>
        </p:sp>
        <p:sp>
          <p:nvSpPr>
            <p:cNvPr id="4" name="TextBox 4"/>
            <p:cNvSpPr txBox="1"/>
            <p:nvPr/>
          </p:nvSpPr>
          <p:spPr>
            <a:xfrm>
              <a:off x="5982796" y="3575147"/>
              <a:ext cx="5783287" cy="702183"/>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C语言中浮点型变量分为单精度型和双精度型，单精度型一般占4个字节，双精度型一般占8个字节。</a:t>
              </a:r>
            </a:p>
          </p:txBody>
        </p:sp>
      </p:grpSp>
      <p:grpSp>
        <p:nvGrpSpPr>
          <p:cNvPr id="5" name="Group 5"/>
          <p:cNvGrpSpPr/>
          <p:nvPr/>
        </p:nvGrpSpPr>
        <p:grpSpPr>
          <a:xfrm>
            <a:off x="5982796" y="4769459"/>
            <a:ext cx="5783287" cy="1160526"/>
            <a:chOff x="5982796" y="4769459"/>
            <a:chExt cx="5783287" cy="1160526"/>
          </a:xfrm>
        </p:grpSpPr>
        <p:sp>
          <p:nvSpPr>
            <p:cNvPr id="6" name="TextBox 6"/>
            <p:cNvSpPr txBox="1"/>
            <p:nvPr/>
          </p:nvSpPr>
          <p:spPr>
            <a:xfrm>
              <a:off x="5982796" y="4769459"/>
              <a:ext cx="4521094" cy="398526"/>
            </a:xfrm>
            <a:prstGeom prst="rect">
              <a:avLst/>
            </a:prstGeom>
          </p:spPr>
          <p:txBody>
            <a:bodyPr vert="horz" wrap="square" lIns="114300" tIns="57150" rIns="114300" bIns="57150" rtlCol="0" anchor="t" anchorCtr="0">
              <a:spAutoFit/>
            </a:bodyPr>
            <a:lstStyle/>
            <a:p>
              <a:pPr>
                <a:lnSpc>
                  <a:spcPct val="77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浮点型变量的定义及使用</a:t>
              </a:r>
            </a:p>
          </p:txBody>
        </p:sp>
        <p:sp>
          <p:nvSpPr>
            <p:cNvPr id="7" name="TextBox 7"/>
            <p:cNvSpPr txBox="1"/>
            <p:nvPr/>
          </p:nvSpPr>
          <p:spPr>
            <a:xfrm>
              <a:off x="5982796" y="5227802"/>
              <a:ext cx="5783287" cy="702183"/>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浮点型变量定义时，需要指定类型标识符，并在内存中占有限的字节数。</a:t>
              </a:r>
            </a:p>
          </p:txBody>
        </p:sp>
      </p:grpSp>
      <p:sp>
        <p:nvSpPr>
          <p:cNvPr id="8" name="TextBox 8"/>
          <p:cNvSpPr txBox="1"/>
          <p:nvPr/>
        </p:nvSpPr>
        <p:spPr>
          <a:xfrm>
            <a:off x="5982796" y="1468163"/>
            <a:ext cx="4521094" cy="398526"/>
          </a:xfrm>
          <a:prstGeom prst="rect">
            <a:avLst/>
          </a:prstGeom>
        </p:spPr>
        <p:txBody>
          <a:bodyPr vert="horz" wrap="square" lIns="114300" tIns="57150" rIns="114300" bIns="57150" rtlCol="0" anchor="t" anchorCtr="0">
            <a:spAutoFit/>
          </a:bodyPr>
          <a:lstStyle/>
          <a:p>
            <a:pPr>
              <a:lnSpc>
                <a:spcPct val="77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浮点型数据的存储形式</a:t>
            </a:r>
          </a:p>
        </p:txBody>
      </p:sp>
      <p:sp>
        <p:nvSpPr>
          <p:cNvPr id="9" name="TextBox 9"/>
          <p:cNvSpPr txBox="1"/>
          <p:nvPr/>
        </p:nvSpPr>
        <p:spPr>
          <a:xfrm>
            <a:off x="5982796" y="1926506"/>
            <a:ext cx="5700871" cy="702183"/>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浮点型常量在内存中以二进制浮点形式表示，并使用科学计数法进行编码。</a:t>
            </a:r>
          </a:p>
        </p:txBody>
      </p:sp>
      <p:pic>
        <p:nvPicPr>
          <p:cNvPr id="10" name="Picture 10"/>
          <p:cNvPicPr>
            <a:picLocks noChangeAspect="1"/>
          </p:cNvPicPr>
          <p:nvPr/>
        </p:nvPicPr>
        <p:blipFill>
          <a:blip r:embed="rId3"/>
          <a:srcRect/>
          <a:stretch>
            <a:fillRect/>
          </a:stretch>
        </p:blipFill>
        <p:spPr>
          <a:xfrm>
            <a:off x="869006" y="1293634"/>
            <a:ext cx="4563025" cy="4563025"/>
          </a:xfrm>
          <a:prstGeom prst="diamond">
            <a:avLst/>
          </a:prstGeom>
        </p:spPr>
      </p:pic>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浮点型变量</a:t>
              </a: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3887197" y="3685961"/>
            <a:ext cx="957459" cy="1913762"/>
          </a:xfrm>
          <a:custGeom>
            <a:avLst/>
            <a:gdLst/>
            <a:ahLst/>
            <a:cxnLst/>
            <a:rect l="l" t="t" r="r" b="b"/>
            <a:pathLst>
              <a:path w="580906" h="1161893">
                <a:moveTo>
                  <a:pt x="0" y="1141207"/>
                </a:moveTo>
                <a:lnTo>
                  <a:pt x="0" y="1019682"/>
                </a:lnTo>
                <a:cubicBezTo>
                  <a:pt x="0" y="1008793"/>
                  <a:pt x="8622" y="999968"/>
                  <a:pt x="19471" y="999482"/>
                </a:cubicBezTo>
                <a:cubicBezTo>
                  <a:pt x="241511" y="989281"/>
                  <a:pt x="418981" y="805455"/>
                  <a:pt x="418981" y="580946"/>
                </a:cubicBezTo>
                <a:cubicBezTo>
                  <a:pt x="418981" y="356437"/>
                  <a:pt x="241511" y="172612"/>
                  <a:pt x="19471" y="162411"/>
                </a:cubicBezTo>
                <a:cubicBezTo>
                  <a:pt x="8622" y="161925"/>
                  <a:pt x="0" y="153100"/>
                  <a:pt x="0" y="142211"/>
                </a:cubicBezTo>
                <a:lnTo>
                  <a:pt x="0" y="20686"/>
                </a:lnTo>
                <a:cubicBezTo>
                  <a:pt x="0" y="9230"/>
                  <a:pt x="9513" y="0"/>
                  <a:pt x="20929" y="405"/>
                </a:cubicBezTo>
                <a:cubicBezTo>
                  <a:pt x="331582" y="11456"/>
                  <a:pt x="580906" y="267662"/>
                  <a:pt x="580906" y="580946"/>
                </a:cubicBezTo>
                <a:cubicBezTo>
                  <a:pt x="580906" y="894231"/>
                  <a:pt x="331582" y="1150437"/>
                  <a:pt x="20929" y="1161488"/>
                </a:cubicBezTo>
                <a:cubicBezTo>
                  <a:pt x="9513" y="1161893"/>
                  <a:pt x="0" y="1152663"/>
                  <a:pt x="0" y="1141207"/>
                </a:cubicBezTo>
                <a:close/>
              </a:path>
            </a:pathLst>
          </a:custGeom>
          <a:solidFill>
            <a:schemeClr val="accent1">
              <a:alpha val="100000"/>
            </a:schemeClr>
          </a:solidFill>
        </p:spPr>
      </p:sp>
      <p:sp>
        <p:nvSpPr>
          <p:cNvPr id="3" name="Freeform 3"/>
          <p:cNvSpPr/>
          <p:nvPr/>
        </p:nvSpPr>
        <p:spPr>
          <a:xfrm>
            <a:off x="4973117" y="2946164"/>
            <a:ext cx="957459" cy="1913762"/>
          </a:xfrm>
          <a:custGeom>
            <a:avLst/>
            <a:gdLst/>
            <a:ahLst/>
            <a:cxnLst/>
            <a:rect l="l" t="t" r="r" b="b"/>
            <a:pathLst>
              <a:path w="580906" h="1161893">
                <a:moveTo>
                  <a:pt x="0" y="1141207"/>
                </a:moveTo>
                <a:lnTo>
                  <a:pt x="0" y="1019682"/>
                </a:lnTo>
                <a:cubicBezTo>
                  <a:pt x="0" y="1008793"/>
                  <a:pt x="8622" y="999968"/>
                  <a:pt x="19471" y="999482"/>
                </a:cubicBezTo>
                <a:cubicBezTo>
                  <a:pt x="241511" y="989281"/>
                  <a:pt x="418981" y="805455"/>
                  <a:pt x="418981" y="580946"/>
                </a:cubicBezTo>
                <a:cubicBezTo>
                  <a:pt x="418981" y="356437"/>
                  <a:pt x="241511" y="172612"/>
                  <a:pt x="19471" y="162411"/>
                </a:cubicBezTo>
                <a:cubicBezTo>
                  <a:pt x="8622" y="161925"/>
                  <a:pt x="0" y="153100"/>
                  <a:pt x="0" y="142211"/>
                </a:cubicBezTo>
                <a:lnTo>
                  <a:pt x="0" y="20686"/>
                </a:lnTo>
                <a:cubicBezTo>
                  <a:pt x="0" y="9230"/>
                  <a:pt x="9513" y="0"/>
                  <a:pt x="20929" y="405"/>
                </a:cubicBezTo>
                <a:cubicBezTo>
                  <a:pt x="331582" y="11456"/>
                  <a:pt x="580906" y="267662"/>
                  <a:pt x="580906" y="580946"/>
                </a:cubicBezTo>
                <a:cubicBezTo>
                  <a:pt x="580906" y="894231"/>
                  <a:pt x="331582" y="1150437"/>
                  <a:pt x="20929" y="1161488"/>
                </a:cubicBezTo>
                <a:cubicBezTo>
                  <a:pt x="9513" y="1161893"/>
                  <a:pt x="0" y="1152663"/>
                  <a:pt x="0" y="1141207"/>
                </a:cubicBezTo>
                <a:close/>
              </a:path>
            </a:pathLst>
          </a:custGeom>
          <a:solidFill>
            <a:schemeClr val="accent2">
              <a:alpha val="100000"/>
            </a:schemeClr>
          </a:solidFill>
        </p:spPr>
      </p:sp>
      <p:sp>
        <p:nvSpPr>
          <p:cNvPr id="4" name="Freeform 4"/>
          <p:cNvSpPr/>
          <p:nvPr/>
        </p:nvSpPr>
        <p:spPr>
          <a:xfrm>
            <a:off x="6064389" y="2293221"/>
            <a:ext cx="957459" cy="1913762"/>
          </a:xfrm>
          <a:custGeom>
            <a:avLst/>
            <a:gdLst/>
            <a:ahLst/>
            <a:cxnLst/>
            <a:rect l="l" t="t" r="r" b="b"/>
            <a:pathLst>
              <a:path w="580906" h="1161893">
                <a:moveTo>
                  <a:pt x="0" y="1141207"/>
                </a:moveTo>
                <a:lnTo>
                  <a:pt x="0" y="1019682"/>
                </a:lnTo>
                <a:cubicBezTo>
                  <a:pt x="0" y="1008793"/>
                  <a:pt x="8622" y="999968"/>
                  <a:pt x="19471" y="999482"/>
                </a:cubicBezTo>
                <a:cubicBezTo>
                  <a:pt x="241511" y="989281"/>
                  <a:pt x="418981" y="805455"/>
                  <a:pt x="418981" y="580946"/>
                </a:cubicBezTo>
                <a:cubicBezTo>
                  <a:pt x="418981" y="356437"/>
                  <a:pt x="241511" y="172612"/>
                  <a:pt x="19471" y="162411"/>
                </a:cubicBezTo>
                <a:cubicBezTo>
                  <a:pt x="8622" y="161925"/>
                  <a:pt x="0" y="153100"/>
                  <a:pt x="0" y="142211"/>
                </a:cubicBezTo>
                <a:lnTo>
                  <a:pt x="0" y="20686"/>
                </a:lnTo>
                <a:cubicBezTo>
                  <a:pt x="0" y="9230"/>
                  <a:pt x="9513" y="0"/>
                  <a:pt x="20929" y="405"/>
                </a:cubicBezTo>
                <a:cubicBezTo>
                  <a:pt x="331582" y="11456"/>
                  <a:pt x="580906" y="267662"/>
                  <a:pt x="580906" y="580946"/>
                </a:cubicBezTo>
                <a:cubicBezTo>
                  <a:pt x="580906" y="894231"/>
                  <a:pt x="331582" y="1150437"/>
                  <a:pt x="20929" y="1161488"/>
                </a:cubicBezTo>
                <a:cubicBezTo>
                  <a:pt x="9513" y="1161893"/>
                  <a:pt x="0" y="1152663"/>
                  <a:pt x="0" y="1141207"/>
                </a:cubicBezTo>
                <a:close/>
              </a:path>
            </a:pathLst>
          </a:custGeom>
          <a:solidFill>
            <a:schemeClr val="accent1">
              <a:alpha val="100000"/>
            </a:schemeClr>
          </a:solidFill>
        </p:spPr>
      </p:sp>
      <p:sp>
        <p:nvSpPr>
          <p:cNvPr id="5" name="Freeform 5"/>
          <p:cNvSpPr/>
          <p:nvPr/>
        </p:nvSpPr>
        <p:spPr>
          <a:xfrm>
            <a:off x="7175869" y="1575144"/>
            <a:ext cx="957459" cy="1913762"/>
          </a:xfrm>
          <a:custGeom>
            <a:avLst/>
            <a:gdLst/>
            <a:ahLst/>
            <a:cxnLst/>
            <a:rect l="l" t="t" r="r" b="b"/>
            <a:pathLst>
              <a:path w="580906" h="1161893">
                <a:moveTo>
                  <a:pt x="0" y="1141207"/>
                </a:moveTo>
                <a:lnTo>
                  <a:pt x="0" y="1019682"/>
                </a:lnTo>
                <a:cubicBezTo>
                  <a:pt x="0" y="1008793"/>
                  <a:pt x="8622" y="999968"/>
                  <a:pt x="19471" y="999482"/>
                </a:cubicBezTo>
                <a:cubicBezTo>
                  <a:pt x="241511" y="989281"/>
                  <a:pt x="418981" y="805455"/>
                  <a:pt x="418981" y="580946"/>
                </a:cubicBezTo>
                <a:cubicBezTo>
                  <a:pt x="418981" y="356437"/>
                  <a:pt x="241511" y="172612"/>
                  <a:pt x="19471" y="162411"/>
                </a:cubicBezTo>
                <a:cubicBezTo>
                  <a:pt x="8622" y="161925"/>
                  <a:pt x="0" y="153100"/>
                  <a:pt x="0" y="142211"/>
                </a:cubicBezTo>
                <a:lnTo>
                  <a:pt x="0" y="20686"/>
                </a:lnTo>
                <a:cubicBezTo>
                  <a:pt x="0" y="9230"/>
                  <a:pt x="9513" y="0"/>
                  <a:pt x="20929" y="405"/>
                </a:cubicBezTo>
                <a:cubicBezTo>
                  <a:pt x="331582" y="11456"/>
                  <a:pt x="580906" y="267662"/>
                  <a:pt x="580906" y="580946"/>
                </a:cubicBezTo>
                <a:cubicBezTo>
                  <a:pt x="580906" y="894231"/>
                  <a:pt x="331582" y="1150437"/>
                  <a:pt x="20929" y="1161488"/>
                </a:cubicBezTo>
                <a:cubicBezTo>
                  <a:pt x="9513" y="1161893"/>
                  <a:pt x="0" y="1152663"/>
                  <a:pt x="0" y="1141207"/>
                </a:cubicBezTo>
                <a:close/>
              </a:path>
            </a:pathLst>
          </a:custGeom>
          <a:solidFill>
            <a:schemeClr val="accent2">
              <a:alpha val="100000"/>
            </a:schemeClr>
          </a:solidFill>
        </p:spPr>
      </p:sp>
      <p:sp>
        <p:nvSpPr>
          <p:cNvPr id="6" name="TextBox 6"/>
          <p:cNvSpPr txBox="1"/>
          <p:nvPr/>
        </p:nvSpPr>
        <p:spPr>
          <a:xfrm>
            <a:off x="3689807" y="4081438"/>
            <a:ext cx="876300" cy="1076325"/>
          </a:xfrm>
          <a:prstGeom prst="rect">
            <a:avLst/>
          </a:prstGeom>
        </p:spPr>
        <p:txBody>
          <a:bodyPr vert="horz" wrap="square" lIns="114300" tIns="57150" rIns="114300" bIns="57150" rtlCol="0" anchor="t" anchorCtr="0">
            <a:spAutoFit/>
          </a:bodyPr>
          <a:lstStyle/>
          <a:p>
            <a:pPr>
              <a:lnSpc>
                <a:spcPct val="80000"/>
              </a:lnSpc>
              <a:spcBef>
                <a:spcPts val="450"/>
              </a:spcBef>
            </a:pPr>
            <a:r>
              <a:rPr lang="en-US" sz="6300" b="1">
                <a:solidFill>
                  <a:schemeClr val="accent1">
                    <a:alpha val="100000"/>
                  </a:schemeClr>
                </a:solidFill>
                <a:latin typeface="微软雅黑" panose="020B0503020204020204" charset="-122"/>
                <a:ea typeface="微软雅黑" panose="020B0503020204020204" charset="-122"/>
                <a:cs typeface="微软雅黑" panose="020B0503020204020204" charset="-122"/>
              </a:rPr>
              <a:t>A</a:t>
            </a:r>
          </a:p>
        </p:txBody>
      </p:sp>
      <p:sp>
        <p:nvSpPr>
          <p:cNvPr id="7" name="TextBox 7"/>
          <p:cNvSpPr txBox="1"/>
          <p:nvPr/>
        </p:nvSpPr>
        <p:spPr>
          <a:xfrm>
            <a:off x="4844656" y="3361539"/>
            <a:ext cx="876300" cy="1076325"/>
          </a:xfrm>
          <a:prstGeom prst="rect">
            <a:avLst/>
          </a:prstGeom>
        </p:spPr>
        <p:txBody>
          <a:bodyPr vert="horz" wrap="square" lIns="114300" tIns="57150" rIns="114300" bIns="57150" rtlCol="0" anchor="t" anchorCtr="0">
            <a:spAutoFit/>
          </a:bodyPr>
          <a:lstStyle/>
          <a:p>
            <a:pPr>
              <a:lnSpc>
                <a:spcPct val="80000"/>
              </a:lnSpc>
              <a:spcBef>
                <a:spcPts val="450"/>
              </a:spcBef>
            </a:pPr>
            <a:r>
              <a:rPr lang="en-US" sz="6300" b="1">
                <a:solidFill>
                  <a:schemeClr val="accent1">
                    <a:alpha val="100000"/>
                  </a:schemeClr>
                </a:solidFill>
                <a:latin typeface="微软雅黑" panose="020B0503020204020204" charset="-122"/>
                <a:ea typeface="微软雅黑" panose="020B0503020204020204" charset="-122"/>
                <a:cs typeface="微软雅黑" panose="020B0503020204020204" charset="-122"/>
              </a:rPr>
              <a:t>B</a:t>
            </a:r>
          </a:p>
        </p:txBody>
      </p:sp>
      <p:sp>
        <p:nvSpPr>
          <p:cNvPr id="8" name="TextBox 8"/>
          <p:cNvSpPr txBox="1"/>
          <p:nvPr/>
        </p:nvSpPr>
        <p:spPr>
          <a:xfrm>
            <a:off x="5930576" y="2688699"/>
            <a:ext cx="876300" cy="1076325"/>
          </a:xfrm>
          <a:prstGeom prst="rect">
            <a:avLst/>
          </a:prstGeom>
        </p:spPr>
        <p:txBody>
          <a:bodyPr vert="horz" wrap="square" lIns="114300" tIns="57150" rIns="114300" bIns="57150" rtlCol="0" anchor="t" anchorCtr="0">
            <a:spAutoFit/>
          </a:bodyPr>
          <a:lstStyle/>
          <a:p>
            <a:pPr>
              <a:lnSpc>
                <a:spcPct val="80000"/>
              </a:lnSpc>
              <a:spcBef>
                <a:spcPts val="450"/>
              </a:spcBef>
            </a:pPr>
            <a:r>
              <a:rPr lang="en-US" sz="6300" b="1">
                <a:solidFill>
                  <a:schemeClr val="accent1">
                    <a:alpha val="100000"/>
                  </a:schemeClr>
                </a:solidFill>
                <a:latin typeface="微软雅黑" panose="020B0503020204020204" charset="-122"/>
                <a:ea typeface="微软雅黑" panose="020B0503020204020204" charset="-122"/>
                <a:cs typeface="微软雅黑" panose="020B0503020204020204" charset="-122"/>
              </a:rPr>
              <a:t>C</a:t>
            </a:r>
          </a:p>
        </p:txBody>
      </p:sp>
      <p:sp>
        <p:nvSpPr>
          <p:cNvPr id="9" name="TextBox 9"/>
          <p:cNvSpPr txBox="1"/>
          <p:nvPr/>
        </p:nvSpPr>
        <p:spPr>
          <a:xfrm>
            <a:off x="7021848" y="1970621"/>
            <a:ext cx="876300" cy="1076325"/>
          </a:xfrm>
          <a:prstGeom prst="rect">
            <a:avLst/>
          </a:prstGeom>
        </p:spPr>
        <p:txBody>
          <a:bodyPr vert="horz" wrap="square" lIns="114300" tIns="57150" rIns="114300" bIns="57150" rtlCol="0" anchor="t" anchorCtr="0">
            <a:spAutoFit/>
          </a:bodyPr>
          <a:lstStyle/>
          <a:p>
            <a:pPr>
              <a:lnSpc>
                <a:spcPct val="80000"/>
              </a:lnSpc>
              <a:spcBef>
                <a:spcPts val="450"/>
              </a:spcBef>
            </a:pPr>
            <a:r>
              <a:rPr lang="en-US" sz="6300" b="1">
                <a:solidFill>
                  <a:schemeClr val="accent1">
                    <a:alpha val="100000"/>
                  </a:schemeClr>
                </a:solidFill>
                <a:latin typeface="微软雅黑" panose="020B0503020204020204" charset="-122"/>
                <a:ea typeface="微软雅黑" panose="020B0503020204020204" charset="-122"/>
                <a:cs typeface="微软雅黑" panose="020B0503020204020204" charset="-122"/>
              </a:rPr>
              <a:t>D</a:t>
            </a:r>
          </a:p>
        </p:txBody>
      </p:sp>
      <p:sp>
        <p:nvSpPr>
          <p:cNvPr id="10" name="TextBox 10"/>
          <p:cNvSpPr txBox="1"/>
          <p:nvPr/>
        </p:nvSpPr>
        <p:spPr>
          <a:xfrm>
            <a:off x="264117" y="3897206"/>
            <a:ext cx="3474458" cy="555879"/>
          </a:xfrm>
          <a:prstGeom prst="rect">
            <a:avLst/>
          </a:prstGeom>
        </p:spPr>
        <p:txBody>
          <a:bodyPr vert="horz" wrap="square" lIns="114300" tIns="57150" rIns="114300" bIns="57150" rtlCol="0" anchor="t" anchorCtr="0">
            <a:spAutoFit/>
          </a:bodyPr>
          <a:lstStyle/>
          <a:p>
            <a:pPr algn="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字符型数据</a:t>
            </a:r>
          </a:p>
        </p:txBody>
      </p:sp>
      <p:sp>
        <p:nvSpPr>
          <p:cNvPr id="11" name="TextBox 11"/>
          <p:cNvSpPr txBox="1"/>
          <p:nvPr/>
        </p:nvSpPr>
        <p:spPr>
          <a:xfrm>
            <a:off x="343183" y="4453085"/>
            <a:ext cx="3247341" cy="994791"/>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C语言中字符型数据包括字符和字符串两种，具有广泛的应用。</a:t>
            </a:r>
          </a:p>
        </p:txBody>
      </p:sp>
      <p:sp>
        <p:nvSpPr>
          <p:cNvPr id="12" name="TextBox 12"/>
          <p:cNvSpPr txBox="1"/>
          <p:nvPr/>
        </p:nvSpPr>
        <p:spPr>
          <a:xfrm>
            <a:off x="7021848" y="3829597"/>
            <a:ext cx="3434925" cy="555879"/>
          </a:xfrm>
          <a:prstGeom prst="rect">
            <a:avLst/>
          </a:prstGeom>
        </p:spPr>
        <p:txBody>
          <a:bodyPr vert="horz" wrap="square" lIns="114300" tIns="57150" rIns="114300" bIns="57150" rtlCol="0" anchor="t" anchorCtr="0">
            <a:spAutoFit/>
          </a:bodyPr>
          <a:lstStyle/>
          <a:p>
            <a:pP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转义字符</a:t>
            </a:r>
          </a:p>
        </p:txBody>
      </p:sp>
      <p:sp>
        <p:nvSpPr>
          <p:cNvPr id="13" name="TextBox 13"/>
          <p:cNvSpPr txBox="1"/>
          <p:nvPr/>
        </p:nvSpPr>
        <p:spPr>
          <a:xfrm>
            <a:off x="7021848" y="4385476"/>
            <a:ext cx="3727031"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C语言中定义了一些字母前加“”来表示常见的那些不能显示的ASCII字符，如“n”、“t”、“v”等。</a:t>
            </a:r>
          </a:p>
        </p:txBody>
      </p:sp>
      <p:sp>
        <p:nvSpPr>
          <p:cNvPr id="14" name="TextBox 14"/>
          <p:cNvSpPr txBox="1"/>
          <p:nvPr/>
        </p:nvSpPr>
        <p:spPr>
          <a:xfrm>
            <a:off x="8276238" y="1408158"/>
            <a:ext cx="3434925" cy="555879"/>
          </a:xfrm>
          <a:prstGeom prst="rect">
            <a:avLst/>
          </a:prstGeom>
        </p:spPr>
        <p:txBody>
          <a:bodyPr vert="horz" wrap="square" lIns="114300" tIns="57150" rIns="114300" bIns="57150" rtlCol="0" anchor="t" anchorCtr="0">
            <a:spAutoFit/>
          </a:bodyPr>
          <a:lstStyle/>
          <a:p>
            <a:pP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空值</a:t>
            </a:r>
          </a:p>
        </p:txBody>
      </p:sp>
      <p:sp>
        <p:nvSpPr>
          <p:cNvPr id="15" name="TextBox 15"/>
          <p:cNvSpPr txBox="1"/>
          <p:nvPr/>
        </p:nvSpPr>
        <p:spPr>
          <a:xfrm>
            <a:off x="8276238" y="1964037"/>
            <a:ext cx="3727031"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在C语言中，空值表示一个不确定的值，通常用于占位或表示一个非数字的输入。</a:t>
            </a:r>
          </a:p>
        </p:txBody>
      </p:sp>
      <p:sp>
        <p:nvSpPr>
          <p:cNvPr id="16" name="TextBox 16"/>
          <p:cNvSpPr txBox="1"/>
          <p:nvPr/>
        </p:nvSpPr>
        <p:spPr>
          <a:xfrm>
            <a:off x="1309174" y="1453224"/>
            <a:ext cx="3461281" cy="555879"/>
          </a:xfrm>
          <a:prstGeom prst="rect">
            <a:avLst/>
          </a:prstGeom>
        </p:spPr>
        <p:txBody>
          <a:bodyPr vert="horz" wrap="square" lIns="114300" tIns="57150" rIns="114300" bIns="57150" rtlCol="0" anchor="t" anchorCtr="0">
            <a:spAutoFit/>
          </a:bodyPr>
          <a:lstStyle/>
          <a:p>
            <a:pPr algn="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字符常量</a:t>
            </a:r>
          </a:p>
        </p:txBody>
      </p:sp>
      <p:sp>
        <p:nvSpPr>
          <p:cNvPr id="17" name="TextBox 17"/>
          <p:cNvSpPr txBox="1"/>
          <p:nvPr/>
        </p:nvSpPr>
        <p:spPr>
          <a:xfrm>
            <a:off x="1043424" y="2035855"/>
            <a:ext cx="3727031" cy="994791"/>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在C语言中，一个字符型常量代表ASCII字符集中的一个字符，用单引号括起来表示。</a:t>
            </a:r>
          </a:p>
        </p:txBody>
      </p:sp>
      <p:grpSp>
        <p:nvGrpSpPr>
          <p:cNvPr id="18" name="Group 18"/>
          <p:cNvGrpSpPr/>
          <p:nvPr/>
        </p:nvGrpSpPr>
        <p:grpSpPr>
          <a:xfrm>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字符型数据</a:t>
              </a: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6087237" y="4692872"/>
            <a:ext cx="2429542" cy="1127284"/>
            <a:chOff x="6087237" y="4692872"/>
            <a:chExt cx="2429542" cy="1127284"/>
          </a:xfrm>
        </p:grpSpPr>
        <p:sp>
          <p:nvSpPr>
            <p:cNvPr id="3" name="Freeform 3"/>
            <p:cNvSpPr/>
            <p:nvPr/>
          </p:nvSpPr>
          <p:spPr>
            <a:xfrm>
              <a:off x="6087237" y="4692872"/>
              <a:ext cx="2429542" cy="1127284"/>
            </a:xfrm>
            <a:custGeom>
              <a:avLst/>
              <a:gdLst/>
              <a:ahLst/>
              <a:cxnLst/>
              <a:rect l="l" t="t" r="r" b="b"/>
              <a:pathLst>
                <a:path w="292" h="135">
                  <a:moveTo>
                    <a:pt x="130" y="19"/>
                  </a:moveTo>
                  <a:cubicBezTo>
                    <a:pt x="75" y="38"/>
                    <a:pt x="31" y="73"/>
                    <a:pt x="0" y="118"/>
                  </a:cubicBezTo>
                  <a:cubicBezTo>
                    <a:pt x="52" y="134"/>
                    <a:pt x="108" y="135"/>
                    <a:pt x="163" y="116"/>
                  </a:cubicBezTo>
                  <a:cubicBezTo>
                    <a:pt x="218" y="97"/>
                    <a:pt x="262" y="61"/>
                    <a:pt x="292" y="17"/>
                  </a:cubicBezTo>
                  <a:cubicBezTo>
                    <a:pt x="241" y="0"/>
                    <a:pt x="184" y="0"/>
                    <a:pt x="130" y="19"/>
                  </a:cubicBezTo>
                  <a:close/>
                </a:path>
              </a:pathLst>
            </a:custGeom>
            <a:solidFill>
              <a:schemeClr val="accent4">
                <a:alpha val="100000"/>
              </a:schemeClr>
            </a:solidFill>
          </p:spPr>
        </p:sp>
        <p:sp>
          <p:nvSpPr>
            <p:cNvPr id="4" name="Freeform 4"/>
            <p:cNvSpPr/>
            <p:nvPr/>
          </p:nvSpPr>
          <p:spPr>
            <a:xfrm>
              <a:off x="7421499" y="5019484"/>
              <a:ext cx="311944" cy="273653"/>
            </a:xfrm>
            <a:custGeom>
              <a:avLst/>
              <a:gdLst/>
              <a:ahLst/>
              <a:cxnLst/>
              <a:rect l="l" t="t" r="r" b="b"/>
              <a:pathLst>
                <a:path w="582612" h="511176">
                  <a:moveTo>
                    <a:pt x="563781" y="169863"/>
                  </a:moveTo>
                  <a:cubicBezTo>
                    <a:pt x="567547" y="181115"/>
                    <a:pt x="571313" y="192367"/>
                    <a:pt x="575080" y="199869"/>
                  </a:cubicBezTo>
                  <a:cubicBezTo>
                    <a:pt x="578846" y="214872"/>
                    <a:pt x="578846" y="226124"/>
                    <a:pt x="582612" y="237376"/>
                  </a:cubicBezTo>
                  <a:cubicBezTo>
                    <a:pt x="582612" y="237376"/>
                    <a:pt x="582612" y="241126"/>
                    <a:pt x="582612" y="241126"/>
                  </a:cubicBezTo>
                  <a:cubicBezTo>
                    <a:pt x="582612" y="241126"/>
                    <a:pt x="582612" y="241126"/>
                    <a:pt x="582612" y="267381"/>
                  </a:cubicBezTo>
                  <a:cubicBezTo>
                    <a:pt x="582612" y="271132"/>
                    <a:pt x="582612" y="278633"/>
                    <a:pt x="582612" y="282384"/>
                  </a:cubicBezTo>
                  <a:cubicBezTo>
                    <a:pt x="575080" y="327392"/>
                    <a:pt x="552482" y="368650"/>
                    <a:pt x="514820" y="394905"/>
                  </a:cubicBezTo>
                  <a:cubicBezTo>
                    <a:pt x="480924" y="424910"/>
                    <a:pt x="439496" y="436162"/>
                    <a:pt x="398068" y="436162"/>
                  </a:cubicBezTo>
                  <a:cubicBezTo>
                    <a:pt x="326510" y="436162"/>
                    <a:pt x="258718" y="436162"/>
                    <a:pt x="187161" y="436162"/>
                  </a:cubicBezTo>
                  <a:cubicBezTo>
                    <a:pt x="187161" y="436162"/>
                    <a:pt x="187161" y="436162"/>
                    <a:pt x="179628" y="436162"/>
                  </a:cubicBezTo>
                  <a:cubicBezTo>
                    <a:pt x="179628" y="436162"/>
                    <a:pt x="179628" y="436162"/>
                    <a:pt x="179628" y="511176"/>
                  </a:cubicBezTo>
                  <a:cubicBezTo>
                    <a:pt x="179628" y="507426"/>
                    <a:pt x="175862" y="507426"/>
                    <a:pt x="175862" y="507426"/>
                  </a:cubicBezTo>
                  <a:cubicBezTo>
                    <a:pt x="130667" y="473669"/>
                    <a:pt x="85473" y="439913"/>
                    <a:pt x="40278" y="406157"/>
                  </a:cubicBezTo>
                  <a:cubicBezTo>
                    <a:pt x="40278" y="402406"/>
                    <a:pt x="36512" y="402406"/>
                    <a:pt x="36512" y="402406"/>
                  </a:cubicBezTo>
                  <a:cubicBezTo>
                    <a:pt x="81707" y="364899"/>
                    <a:pt x="130667" y="327392"/>
                    <a:pt x="179628" y="293636"/>
                  </a:cubicBezTo>
                  <a:cubicBezTo>
                    <a:pt x="179628" y="293636"/>
                    <a:pt x="179628" y="293636"/>
                    <a:pt x="179628" y="364899"/>
                  </a:cubicBezTo>
                  <a:cubicBezTo>
                    <a:pt x="183394" y="364899"/>
                    <a:pt x="183394" y="364899"/>
                    <a:pt x="187161" y="364899"/>
                  </a:cubicBezTo>
                  <a:cubicBezTo>
                    <a:pt x="258718" y="364899"/>
                    <a:pt x="330276" y="364899"/>
                    <a:pt x="401834" y="364899"/>
                  </a:cubicBezTo>
                  <a:cubicBezTo>
                    <a:pt x="465860" y="364899"/>
                    <a:pt x="514820" y="312390"/>
                    <a:pt x="511054" y="248628"/>
                  </a:cubicBezTo>
                  <a:cubicBezTo>
                    <a:pt x="511054" y="237376"/>
                    <a:pt x="507288" y="229874"/>
                    <a:pt x="503522" y="218622"/>
                  </a:cubicBezTo>
                  <a:cubicBezTo>
                    <a:pt x="503522" y="218622"/>
                    <a:pt x="503522" y="214872"/>
                    <a:pt x="507288" y="214872"/>
                  </a:cubicBezTo>
                  <a:cubicBezTo>
                    <a:pt x="526119" y="199869"/>
                    <a:pt x="544950" y="184866"/>
                    <a:pt x="563781" y="169863"/>
                  </a:cubicBezTo>
                  <a:close/>
                  <a:moveTo>
                    <a:pt x="401388" y="0"/>
                  </a:moveTo>
                  <a:cubicBezTo>
                    <a:pt x="401388" y="0"/>
                    <a:pt x="405139" y="0"/>
                    <a:pt x="405139" y="3757"/>
                  </a:cubicBezTo>
                  <a:cubicBezTo>
                    <a:pt x="450155" y="37571"/>
                    <a:pt x="495170" y="71384"/>
                    <a:pt x="540185" y="105198"/>
                  </a:cubicBezTo>
                  <a:cubicBezTo>
                    <a:pt x="543937" y="105198"/>
                    <a:pt x="543937" y="105198"/>
                    <a:pt x="547688" y="108955"/>
                  </a:cubicBezTo>
                  <a:cubicBezTo>
                    <a:pt x="498921" y="146526"/>
                    <a:pt x="450155" y="180341"/>
                    <a:pt x="401388" y="217911"/>
                  </a:cubicBezTo>
                  <a:cubicBezTo>
                    <a:pt x="401388" y="217911"/>
                    <a:pt x="401388" y="217911"/>
                    <a:pt x="401388" y="146526"/>
                  </a:cubicBezTo>
                  <a:cubicBezTo>
                    <a:pt x="397636" y="146526"/>
                    <a:pt x="397636" y="146526"/>
                    <a:pt x="393885" y="146526"/>
                  </a:cubicBezTo>
                  <a:cubicBezTo>
                    <a:pt x="322611" y="146526"/>
                    <a:pt x="255088" y="146526"/>
                    <a:pt x="183813" y="146526"/>
                  </a:cubicBezTo>
                  <a:cubicBezTo>
                    <a:pt x="120041" y="146526"/>
                    <a:pt x="67523" y="199126"/>
                    <a:pt x="71275" y="259239"/>
                  </a:cubicBezTo>
                  <a:cubicBezTo>
                    <a:pt x="75026" y="270511"/>
                    <a:pt x="75026" y="281782"/>
                    <a:pt x="78777" y="289296"/>
                  </a:cubicBezTo>
                  <a:cubicBezTo>
                    <a:pt x="78777" y="293053"/>
                    <a:pt x="78777" y="296810"/>
                    <a:pt x="75026" y="296810"/>
                  </a:cubicBezTo>
                  <a:cubicBezTo>
                    <a:pt x="60021" y="311839"/>
                    <a:pt x="41264" y="323110"/>
                    <a:pt x="18756" y="338138"/>
                  </a:cubicBezTo>
                  <a:cubicBezTo>
                    <a:pt x="15005" y="330624"/>
                    <a:pt x="11254" y="319353"/>
                    <a:pt x="7502" y="308082"/>
                  </a:cubicBezTo>
                  <a:cubicBezTo>
                    <a:pt x="3751" y="296810"/>
                    <a:pt x="3751" y="285539"/>
                    <a:pt x="0" y="270511"/>
                  </a:cubicBezTo>
                  <a:cubicBezTo>
                    <a:pt x="0" y="270511"/>
                    <a:pt x="0" y="270511"/>
                    <a:pt x="0" y="266754"/>
                  </a:cubicBezTo>
                  <a:cubicBezTo>
                    <a:pt x="0" y="266754"/>
                    <a:pt x="0" y="266754"/>
                    <a:pt x="0" y="244211"/>
                  </a:cubicBezTo>
                  <a:cubicBezTo>
                    <a:pt x="0" y="236697"/>
                    <a:pt x="0" y="232940"/>
                    <a:pt x="0" y="225426"/>
                  </a:cubicBezTo>
                  <a:cubicBezTo>
                    <a:pt x="7502" y="180341"/>
                    <a:pt x="30010" y="142769"/>
                    <a:pt x="67523" y="112712"/>
                  </a:cubicBezTo>
                  <a:cubicBezTo>
                    <a:pt x="101285" y="86413"/>
                    <a:pt x="142549" y="71384"/>
                    <a:pt x="187565" y="71384"/>
                  </a:cubicBezTo>
                  <a:cubicBezTo>
                    <a:pt x="255088" y="71384"/>
                    <a:pt x="322611" y="71384"/>
                    <a:pt x="393885" y="71384"/>
                  </a:cubicBezTo>
                  <a:cubicBezTo>
                    <a:pt x="393885" y="71384"/>
                    <a:pt x="393885" y="71384"/>
                    <a:pt x="401388" y="71384"/>
                  </a:cubicBezTo>
                  <a:cubicBezTo>
                    <a:pt x="401388" y="71384"/>
                    <a:pt x="401388" y="71384"/>
                    <a:pt x="401388" y="0"/>
                  </a:cubicBezTo>
                  <a:close/>
                </a:path>
              </a:pathLst>
            </a:custGeom>
            <a:solidFill>
              <a:srgbClr val="FFFFFF">
                <a:alpha val="100000"/>
              </a:srgbClr>
            </a:solidFill>
          </p:spPr>
        </p:sp>
      </p:grpSp>
      <p:sp>
        <p:nvSpPr>
          <p:cNvPr id="5" name="Freeform 5"/>
          <p:cNvSpPr/>
          <p:nvPr/>
        </p:nvSpPr>
        <p:spPr>
          <a:xfrm>
            <a:off x="6087237" y="3581590"/>
            <a:ext cx="1515142" cy="2095595"/>
          </a:xfrm>
          <a:custGeom>
            <a:avLst/>
            <a:gdLst/>
            <a:ahLst/>
            <a:cxnLst/>
            <a:rect l="l" t="t" r="r" b="b"/>
            <a:pathLst>
              <a:path w="182" h="251">
                <a:moveTo>
                  <a:pt x="49" y="96"/>
                </a:moveTo>
                <a:cubicBezTo>
                  <a:pt x="15" y="143"/>
                  <a:pt x="0" y="197"/>
                  <a:pt x="1" y="251"/>
                </a:cubicBezTo>
                <a:cubicBezTo>
                  <a:pt x="52" y="235"/>
                  <a:pt x="99" y="203"/>
                  <a:pt x="132" y="156"/>
                </a:cubicBezTo>
                <a:cubicBezTo>
                  <a:pt x="166" y="109"/>
                  <a:pt x="182" y="54"/>
                  <a:pt x="181" y="0"/>
                </a:cubicBezTo>
                <a:cubicBezTo>
                  <a:pt x="130" y="16"/>
                  <a:pt x="83" y="49"/>
                  <a:pt x="49" y="96"/>
                </a:cubicBezTo>
                <a:close/>
              </a:path>
            </a:pathLst>
          </a:custGeom>
          <a:solidFill>
            <a:schemeClr val="accent1">
              <a:alpha val="100000"/>
            </a:schemeClr>
          </a:solidFill>
        </p:spPr>
      </p:sp>
      <p:grpSp>
        <p:nvGrpSpPr>
          <p:cNvPr id="6" name="Group 6"/>
          <p:cNvGrpSpPr/>
          <p:nvPr/>
        </p:nvGrpSpPr>
        <p:grpSpPr>
          <a:xfrm>
            <a:off x="6859714" y="4236053"/>
            <a:ext cx="352711" cy="269463"/>
            <a:chOff x="6859714" y="4236053"/>
            <a:chExt cx="352711" cy="269463"/>
          </a:xfrm>
        </p:grpSpPr>
        <p:sp>
          <p:nvSpPr>
            <p:cNvPr id="7" name="Freeform 7"/>
            <p:cNvSpPr/>
            <p:nvPr/>
          </p:nvSpPr>
          <p:spPr>
            <a:xfrm>
              <a:off x="6859714" y="4236053"/>
              <a:ext cx="283845" cy="220980"/>
            </a:xfrm>
            <a:custGeom>
              <a:avLst/>
              <a:gdLst/>
              <a:ahLst/>
              <a:cxnLst/>
              <a:rect l="l" t="t" r="r" b="b"/>
              <a:pathLst>
                <a:path w="141" h="110">
                  <a:moveTo>
                    <a:pt x="92" y="95"/>
                  </a:moveTo>
                  <a:cubicBezTo>
                    <a:pt x="105" y="92"/>
                    <a:pt x="117" y="87"/>
                    <a:pt x="126" y="77"/>
                  </a:cubicBezTo>
                  <a:cubicBezTo>
                    <a:pt x="137" y="66"/>
                    <a:pt x="141" y="53"/>
                    <a:pt x="136" y="38"/>
                  </a:cubicBezTo>
                  <a:cubicBezTo>
                    <a:pt x="132" y="25"/>
                    <a:pt x="123" y="17"/>
                    <a:pt x="111" y="10"/>
                  </a:cubicBezTo>
                  <a:cubicBezTo>
                    <a:pt x="100" y="4"/>
                    <a:pt x="87" y="1"/>
                    <a:pt x="75" y="1"/>
                  </a:cubicBezTo>
                  <a:cubicBezTo>
                    <a:pt x="54" y="0"/>
                    <a:pt x="35" y="5"/>
                    <a:pt x="20" y="19"/>
                  </a:cubicBezTo>
                  <a:cubicBezTo>
                    <a:pt x="1" y="35"/>
                    <a:pt x="0" y="59"/>
                    <a:pt x="17" y="77"/>
                  </a:cubicBezTo>
                  <a:cubicBezTo>
                    <a:pt x="20" y="81"/>
                    <a:pt x="25" y="84"/>
                    <a:pt x="30" y="88"/>
                  </a:cubicBezTo>
                  <a:cubicBezTo>
                    <a:pt x="30" y="88"/>
                    <a:pt x="30" y="88"/>
                    <a:pt x="29" y="88"/>
                  </a:cubicBezTo>
                  <a:cubicBezTo>
                    <a:pt x="27" y="94"/>
                    <a:pt x="23" y="99"/>
                    <a:pt x="19" y="103"/>
                  </a:cubicBezTo>
                  <a:cubicBezTo>
                    <a:pt x="17" y="105"/>
                    <a:pt x="16" y="106"/>
                    <a:pt x="17" y="108"/>
                  </a:cubicBezTo>
                  <a:cubicBezTo>
                    <a:pt x="18" y="110"/>
                    <a:pt x="20" y="110"/>
                    <a:pt x="22" y="110"/>
                  </a:cubicBezTo>
                  <a:cubicBezTo>
                    <a:pt x="33" y="108"/>
                    <a:pt x="43" y="104"/>
                    <a:pt x="53" y="98"/>
                  </a:cubicBezTo>
                  <a:cubicBezTo>
                    <a:pt x="54" y="97"/>
                    <a:pt x="56" y="96"/>
                    <a:pt x="58" y="97"/>
                  </a:cubicBezTo>
                  <a:cubicBezTo>
                    <a:pt x="69" y="98"/>
                    <a:pt x="81" y="98"/>
                    <a:pt x="92" y="95"/>
                  </a:cubicBezTo>
                  <a:close/>
                  <a:moveTo>
                    <a:pt x="55" y="84"/>
                  </a:moveTo>
                  <a:cubicBezTo>
                    <a:pt x="53" y="84"/>
                    <a:pt x="51" y="84"/>
                    <a:pt x="50" y="85"/>
                  </a:cubicBezTo>
                  <a:cubicBezTo>
                    <a:pt x="47" y="87"/>
                    <a:pt x="45" y="88"/>
                    <a:pt x="43" y="90"/>
                  </a:cubicBezTo>
                  <a:cubicBezTo>
                    <a:pt x="43" y="89"/>
                    <a:pt x="42" y="89"/>
                    <a:pt x="42" y="89"/>
                  </a:cubicBezTo>
                  <a:cubicBezTo>
                    <a:pt x="43" y="87"/>
                    <a:pt x="44" y="85"/>
                    <a:pt x="45" y="82"/>
                  </a:cubicBezTo>
                  <a:cubicBezTo>
                    <a:pt x="42" y="80"/>
                    <a:pt x="40" y="79"/>
                    <a:pt x="37" y="77"/>
                  </a:cubicBezTo>
                  <a:cubicBezTo>
                    <a:pt x="31" y="74"/>
                    <a:pt x="26" y="70"/>
                    <a:pt x="22" y="64"/>
                  </a:cubicBezTo>
                  <a:cubicBezTo>
                    <a:pt x="14" y="53"/>
                    <a:pt x="16" y="40"/>
                    <a:pt x="25" y="30"/>
                  </a:cubicBezTo>
                  <a:cubicBezTo>
                    <a:pt x="35" y="20"/>
                    <a:pt x="48" y="15"/>
                    <a:pt x="62" y="14"/>
                  </a:cubicBezTo>
                  <a:cubicBezTo>
                    <a:pt x="76" y="12"/>
                    <a:pt x="90" y="14"/>
                    <a:pt x="103" y="20"/>
                  </a:cubicBezTo>
                  <a:cubicBezTo>
                    <a:pt x="112" y="24"/>
                    <a:pt x="119" y="30"/>
                    <a:pt x="123" y="38"/>
                  </a:cubicBezTo>
                  <a:cubicBezTo>
                    <a:pt x="128" y="47"/>
                    <a:pt x="127" y="56"/>
                    <a:pt x="121" y="64"/>
                  </a:cubicBezTo>
                  <a:cubicBezTo>
                    <a:pt x="113" y="75"/>
                    <a:pt x="102" y="81"/>
                    <a:pt x="89" y="84"/>
                  </a:cubicBezTo>
                  <a:cubicBezTo>
                    <a:pt x="78" y="86"/>
                    <a:pt x="66" y="86"/>
                    <a:pt x="55" y="84"/>
                  </a:cubicBezTo>
                  <a:close/>
                </a:path>
              </a:pathLst>
            </a:custGeom>
            <a:solidFill>
              <a:srgbClr val="FFFFFF">
                <a:alpha val="100000"/>
              </a:srgbClr>
            </a:solidFill>
          </p:spPr>
        </p:sp>
        <p:sp>
          <p:nvSpPr>
            <p:cNvPr id="8" name="Freeform 8"/>
            <p:cNvSpPr/>
            <p:nvPr/>
          </p:nvSpPr>
          <p:spPr>
            <a:xfrm>
              <a:off x="6988873" y="4306634"/>
              <a:ext cx="223552" cy="198882"/>
            </a:xfrm>
            <a:custGeom>
              <a:avLst/>
              <a:gdLst/>
              <a:ahLst/>
              <a:cxnLst/>
              <a:rect l="l" t="t" r="r" b="b"/>
              <a:pathLst>
                <a:path w="111" h="99">
                  <a:moveTo>
                    <a:pt x="94" y="90"/>
                  </a:moveTo>
                  <a:cubicBezTo>
                    <a:pt x="91" y="86"/>
                    <a:pt x="87" y="82"/>
                    <a:pt x="85" y="77"/>
                  </a:cubicBezTo>
                  <a:cubicBezTo>
                    <a:pt x="100" y="68"/>
                    <a:pt x="111" y="56"/>
                    <a:pt x="110" y="38"/>
                  </a:cubicBezTo>
                  <a:cubicBezTo>
                    <a:pt x="110" y="20"/>
                    <a:pt x="99" y="9"/>
                    <a:pt x="84" y="0"/>
                  </a:cubicBezTo>
                  <a:cubicBezTo>
                    <a:pt x="85" y="1"/>
                    <a:pt x="85" y="2"/>
                    <a:pt x="85" y="3"/>
                  </a:cubicBezTo>
                  <a:cubicBezTo>
                    <a:pt x="86" y="9"/>
                    <a:pt x="87" y="15"/>
                    <a:pt x="86" y="21"/>
                  </a:cubicBezTo>
                  <a:cubicBezTo>
                    <a:pt x="84" y="35"/>
                    <a:pt x="77" y="46"/>
                    <a:pt x="66" y="55"/>
                  </a:cubicBezTo>
                  <a:cubicBezTo>
                    <a:pt x="54" y="66"/>
                    <a:pt x="39" y="71"/>
                    <a:pt x="23" y="74"/>
                  </a:cubicBezTo>
                  <a:cubicBezTo>
                    <a:pt x="16" y="75"/>
                    <a:pt x="8" y="75"/>
                    <a:pt x="0" y="75"/>
                  </a:cubicBezTo>
                  <a:cubicBezTo>
                    <a:pt x="3" y="77"/>
                    <a:pt x="7" y="79"/>
                    <a:pt x="10" y="81"/>
                  </a:cubicBezTo>
                  <a:cubicBezTo>
                    <a:pt x="26" y="87"/>
                    <a:pt x="42" y="88"/>
                    <a:pt x="58" y="86"/>
                  </a:cubicBezTo>
                  <a:cubicBezTo>
                    <a:pt x="60" y="86"/>
                    <a:pt x="61" y="86"/>
                    <a:pt x="62" y="87"/>
                  </a:cubicBezTo>
                  <a:cubicBezTo>
                    <a:pt x="72" y="93"/>
                    <a:pt x="82" y="97"/>
                    <a:pt x="94" y="99"/>
                  </a:cubicBezTo>
                  <a:cubicBezTo>
                    <a:pt x="95" y="99"/>
                    <a:pt x="97" y="98"/>
                    <a:pt x="98" y="97"/>
                  </a:cubicBezTo>
                  <a:cubicBezTo>
                    <a:pt x="98" y="97"/>
                    <a:pt x="98" y="95"/>
                    <a:pt x="97" y="93"/>
                  </a:cubicBezTo>
                  <a:cubicBezTo>
                    <a:pt x="97" y="92"/>
                    <a:pt x="95" y="91"/>
                    <a:pt x="94" y="90"/>
                  </a:cubicBezTo>
                  <a:close/>
                </a:path>
              </a:pathLst>
            </a:custGeom>
            <a:solidFill>
              <a:srgbClr val="FFFFFF">
                <a:alpha val="100000"/>
              </a:srgbClr>
            </a:solidFill>
          </p:spPr>
        </p:sp>
      </p:grpSp>
      <p:grpSp>
        <p:nvGrpSpPr>
          <p:cNvPr id="9" name="Group 9"/>
          <p:cNvGrpSpPr/>
          <p:nvPr/>
        </p:nvGrpSpPr>
        <p:grpSpPr>
          <a:xfrm>
            <a:off x="3667887" y="4692872"/>
            <a:ext cx="2419350" cy="1127284"/>
            <a:chOff x="3667887" y="4692872"/>
            <a:chExt cx="2419350" cy="1127284"/>
          </a:xfrm>
        </p:grpSpPr>
        <p:sp>
          <p:nvSpPr>
            <p:cNvPr id="10" name="Freeform 10"/>
            <p:cNvSpPr/>
            <p:nvPr/>
          </p:nvSpPr>
          <p:spPr>
            <a:xfrm>
              <a:off x="3667887" y="4692872"/>
              <a:ext cx="2419350" cy="1127284"/>
            </a:xfrm>
            <a:custGeom>
              <a:avLst/>
              <a:gdLst/>
              <a:ahLst/>
              <a:cxnLst/>
              <a:rect l="l" t="t" r="r" b="b"/>
              <a:pathLst>
                <a:path w="291" h="135">
                  <a:moveTo>
                    <a:pt x="162" y="19"/>
                  </a:moveTo>
                  <a:cubicBezTo>
                    <a:pt x="217" y="38"/>
                    <a:pt x="261" y="73"/>
                    <a:pt x="291" y="118"/>
                  </a:cubicBezTo>
                  <a:cubicBezTo>
                    <a:pt x="240" y="134"/>
                    <a:pt x="184" y="135"/>
                    <a:pt x="129" y="116"/>
                  </a:cubicBezTo>
                  <a:cubicBezTo>
                    <a:pt x="74" y="97"/>
                    <a:pt x="30" y="61"/>
                    <a:pt x="0" y="17"/>
                  </a:cubicBezTo>
                  <a:cubicBezTo>
                    <a:pt x="51" y="0"/>
                    <a:pt x="108" y="0"/>
                    <a:pt x="162" y="19"/>
                  </a:cubicBezTo>
                  <a:close/>
                </a:path>
              </a:pathLst>
            </a:custGeom>
            <a:solidFill>
              <a:schemeClr val="accent4">
                <a:alpha val="100000"/>
              </a:schemeClr>
            </a:solidFill>
          </p:spPr>
        </p:sp>
        <p:sp>
          <p:nvSpPr>
            <p:cNvPr id="11" name="Freeform 11"/>
            <p:cNvSpPr/>
            <p:nvPr/>
          </p:nvSpPr>
          <p:spPr>
            <a:xfrm>
              <a:off x="4465034" y="5004149"/>
              <a:ext cx="234601" cy="304229"/>
            </a:xfrm>
            <a:custGeom>
              <a:avLst/>
              <a:gdLst/>
              <a:ahLst/>
              <a:cxnLst/>
              <a:rect l="l" t="t" r="r" b="b"/>
              <a:pathLst>
                <a:path w="438150" h="568325">
                  <a:moveTo>
                    <a:pt x="344255" y="320246"/>
                  </a:moveTo>
                  <a:cubicBezTo>
                    <a:pt x="393080" y="312737"/>
                    <a:pt x="434394" y="346528"/>
                    <a:pt x="438150" y="399092"/>
                  </a:cubicBezTo>
                  <a:cubicBezTo>
                    <a:pt x="438150" y="399092"/>
                    <a:pt x="438150" y="402847"/>
                    <a:pt x="438150" y="406601"/>
                  </a:cubicBezTo>
                  <a:cubicBezTo>
                    <a:pt x="438150" y="451656"/>
                    <a:pt x="438150" y="496711"/>
                    <a:pt x="438150" y="545520"/>
                  </a:cubicBezTo>
                  <a:cubicBezTo>
                    <a:pt x="438150" y="545520"/>
                    <a:pt x="438150" y="545520"/>
                    <a:pt x="438150" y="549275"/>
                  </a:cubicBezTo>
                  <a:cubicBezTo>
                    <a:pt x="438150" y="549275"/>
                    <a:pt x="438150" y="549275"/>
                    <a:pt x="284162" y="549275"/>
                  </a:cubicBezTo>
                  <a:cubicBezTo>
                    <a:pt x="284162" y="549275"/>
                    <a:pt x="284162" y="545520"/>
                    <a:pt x="284162" y="545520"/>
                  </a:cubicBezTo>
                  <a:cubicBezTo>
                    <a:pt x="284162" y="496711"/>
                    <a:pt x="284162" y="451656"/>
                    <a:pt x="284162" y="402847"/>
                  </a:cubicBezTo>
                  <a:cubicBezTo>
                    <a:pt x="284162" y="361546"/>
                    <a:pt x="310453" y="327755"/>
                    <a:pt x="344255" y="320246"/>
                  </a:cubicBezTo>
                  <a:close/>
                  <a:moveTo>
                    <a:pt x="352879" y="200025"/>
                  </a:moveTo>
                  <a:cubicBezTo>
                    <a:pt x="352879" y="200025"/>
                    <a:pt x="352879" y="200025"/>
                    <a:pt x="356621" y="200025"/>
                  </a:cubicBezTo>
                  <a:cubicBezTo>
                    <a:pt x="356621" y="200025"/>
                    <a:pt x="356621" y="200025"/>
                    <a:pt x="367847" y="200025"/>
                  </a:cubicBezTo>
                  <a:cubicBezTo>
                    <a:pt x="371589" y="200025"/>
                    <a:pt x="375330" y="203767"/>
                    <a:pt x="379072" y="203767"/>
                  </a:cubicBezTo>
                  <a:cubicBezTo>
                    <a:pt x="401524" y="211251"/>
                    <a:pt x="412750" y="237445"/>
                    <a:pt x="409008" y="263638"/>
                  </a:cubicBezTo>
                  <a:cubicBezTo>
                    <a:pt x="405266" y="286090"/>
                    <a:pt x="386556" y="304800"/>
                    <a:pt x="360363" y="304800"/>
                  </a:cubicBezTo>
                  <a:cubicBezTo>
                    <a:pt x="337911" y="304800"/>
                    <a:pt x="319201" y="286090"/>
                    <a:pt x="311717" y="263638"/>
                  </a:cubicBezTo>
                  <a:cubicBezTo>
                    <a:pt x="307975" y="233703"/>
                    <a:pt x="326685" y="207509"/>
                    <a:pt x="352879" y="200025"/>
                  </a:cubicBezTo>
                  <a:close/>
                  <a:moveTo>
                    <a:pt x="100853" y="196018"/>
                  </a:moveTo>
                  <a:cubicBezTo>
                    <a:pt x="175559" y="180975"/>
                    <a:pt x="246529" y="241146"/>
                    <a:pt x="254000" y="320120"/>
                  </a:cubicBezTo>
                  <a:cubicBezTo>
                    <a:pt x="254000" y="323881"/>
                    <a:pt x="254000" y="327642"/>
                    <a:pt x="254000" y="331402"/>
                  </a:cubicBezTo>
                  <a:cubicBezTo>
                    <a:pt x="254000" y="406616"/>
                    <a:pt x="254000" y="481829"/>
                    <a:pt x="254000" y="557043"/>
                  </a:cubicBezTo>
                  <a:cubicBezTo>
                    <a:pt x="254000" y="557043"/>
                    <a:pt x="254000" y="557043"/>
                    <a:pt x="254000" y="568325"/>
                  </a:cubicBezTo>
                  <a:cubicBezTo>
                    <a:pt x="254000" y="568325"/>
                    <a:pt x="254000" y="568325"/>
                    <a:pt x="0" y="568325"/>
                  </a:cubicBezTo>
                  <a:cubicBezTo>
                    <a:pt x="0" y="564564"/>
                    <a:pt x="0" y="564564"/>
                    <a:pt x="0" y="560804"/>
                  </a:cubicBezTo>
                  <a:cubicBezTo>
                    <a:pt x="0" y="485590"/>
                    <a:pt x="0" y="406616"/>
                    <a:pt x="0" y="327642"/>
                  </a:cubicBezTo>
                  <a:cubicBezTo>
                    <a:pt x="0" y="263710"/>
                    <a:pt x="44823" y="211060"/>
                    <a:pt x="100853" y="196018"/>
                  </a:cubicBezTo>
                  <a:close/>
                  <a:moveTo>
                    <a:pt x="112091" y="0"/>
                  </a:moveTo>
                  <a:cubicBezTo>
                    <a:pt x="115818" y="0"/>
                    <a:pt x="115818" y="0"/>
                    <a:pt x="115818" y="0"/>
                  </a:cubicBezTo>
                  <a:cubicBezTo>
                    <a:pt x="115818" y="0"/>
                    <a:pt x="115818" y="0"/>
                    <a:pt x="138181" y="0"/>
                  </a:cubicBezTo>
                  <a:cubicBezTo>
                    <a:pt x="141909" y="0"/>
                    <a:pt x="149363" y="3762"/>
                    <a:pt x="153090" y="3762"/>
                  </a:cubicBezTo>
                  <a:cubicBezTo>
                    <a:pt x="190362" y="18808"/>
                    <a:pt x="212725" y="60187"/>
                    <a:pt x="205271" y="101566"/>
                  </a:cubicBezTo>
                  <a:cubicBezTo>
                    <a:pt x="197816" y="139183"/>
                    <a:pt x="164272" y="169276"/>
                    <a:pt x="127000" y="169276"/>
                  </a:cubicBezTo>
                  <a:cubicBezTo>
                    <a:pt x="89728" y="173038"/>
                    <a:pt x="56184" y="142944"/>
                    <a:pt x="48729" y="101566"/>
                  </a:cubicBezTo>
                  <a:cubicBezTo>
                    <a:pt x="41275" y="52664"/>
                    <a:pt x="71092" y="7523"/>
                    <a:pt x="112091" y="0"/>
                  </a:cubicBezTo>
                  <a:close/>
                </a:path>
              </a:pathLst>
            </a:custGeom>
            <a:solidFill>
              <a:srgbClr val="FFFFFF">
                <a:alpha val="100000"/>
              </a:srgbClr>
            </a:solidFill>
          </p:spPr>
        </p:sp>
      </p:grpSp>
      <p:sp>
        <p:nvSpPr>
          <p:cNvPr id="12" name="Freeform 12"/>
          <p:cNvSpPr/>
          <p:nvPr/>
        </p:nvSpPr>
        <p:spPr>
          <a:xfrm>
            <a:off x="4582287" y="3581590"/>
            <a:ext cx="1513713" cy="2095595"/>
          </a:xfrm>
          <a:custGeom>
            <a:avLst/>
            <a:gdLst/>
            <a:ahLst/>
            <a:cxnLst/>
            <a:rect l="l" t="t" r="r" b="b"/>
            <a:pathLst>
              <a:path w="182" h="251">
                <a:moveTo>
                  <a:pt x="133" y="96"/>
                </a:moveTo>
                <a:cubicBezTo>
                  <a:pt x="167" y="143"/>
                  <a:pt x="182" y="197"/>
                  <a:pt x="181" y="251"/>
                </a:cubicBezTo>
                <a:cubicBezTo>
                  <a:pt x="130" y="235"/>
                  <a:pt x="83" y="203"/>
                  <a:pt x="50" y="156"/>
                </a:cubicBezTo>
                <a:cubicBezTo>
                  <a:pt x="16" y="109"/>
                  <a:pt x="0" y="54"/>
                  <a:pt x="1" y="0"/>
                </a:cubicBezTo>
                <a:cubicBezTo>
                  <a:pt x="52" y="16"/>
                  <a:pt x="99" y="49"/>
                  <a:pt x="133" y="96"/>
                </a:cubicBezTo>
                <a:close/>
              </a:path>
            </a:pathLst>
          </a:custGeom>
          <a:solidFill>
            <a:schemeClr val="accent1">
              <a:alpha val="100000"/>
            </a:schemeClr>
          </a:solidFill>
        </p:spPr>
      </p:sp>
      <p:grpSp>
        <p:nvGrpSpPr>
          <p:cNvPr id="13" name="Group 13"/>
          <p:cNvGrpSpPr/>
          <p:nvPr/>
        </p:nvGrpSpPr>
        <p:grpSpPr>
          <a:xfrm>
            <a:off x="4996434" y="4236053"/>
            <a:ext cx="313754" cy="313849"/>
            <a:chOff x="4996434" y="4236053"/>
            <a:chExt cx="313754" cy="313849"/>
          </a:xfrm>
        </p:grpSpPr>
        <p:sp>
          <p:nvSpPr>
            <p:cNvPr id="14" name="Freeform 14"/>
            <p:cNvSpPr/>
            <p:nvPr/>
          </p:nvSpPr>
          <p:spPr>
            <a:xfrm>
              <a:off x="4996434" y="4265200"/>
              <a:ext cx="284702" cy="284702"/>
            </a:xfrm>
            <a:custGeom>
              <a:avLst/>
              <a:gdLst/>
              <a:ahLst/>
              <a:cxnLst/>
              <a:rect l="l" t="t" r="r" b="b"/>
              <a:pathLst>
                <a:path w="184" h="184">
                  <a:moveTo>
                    <a:pt x="92" y="184"/>
                  </a:moveTo>
                  <a:cubicBezTo>
                    <a:pt x="143" y="184"/>
                    <a:pt x="184" y="143"/>
                    <a:pt x="184" y="92"/>
                  </a:cubicBezTo>
                  <a:cubicBezTo>
                    <a:pt x="184" y="76"/>
                    <a:pt x="180" y="62"/>
                    <a:pt x="173" y="49"/>
                  </a:cubicBezTo>
                  <a:cubicBezTo>
                    <a:pt x="172" y="49"/>
                    <a:pt x="172" y="49"/>
                    <a:pt x="171" y="49"/>
                  </a:cubicBezTo>
                  <a:cubicBezTo>
                    <a:pt x="170" y="49"/>
                    <a:pt x="170" y="49"/>
                    <a:pt x="170" y="49"/>
                  </a:cubicBezTo>
                  <a:cubicBezTo>
                    <a:pt x="158" y="48"/>
                    <a:pt x="158" y="48"/>
                    <a:pt x="158" y="48"/>
                  </a:cubicBezTo>
                  <a:cubicBezTo>
                    <a:pt x="149" y="56"/>
                    <a:pt x="149" y="56"/>
                    <a:pt x="149" y="56"/>
                  </a:cubicBezTo>
                  <a:cubicBezTo>
                    <a:pt x="156" y="67"/>
                    <a:pt x="160" y="79"/>
                    <a:pt x="160" y="92"/>
                  </a:cubicBezTo>
                  <a:cubicBezTo>
                    <a:pt x="160" y="129"/>
                    <a:pt x="129" y="160"/>
                    <a:pt x="92" y="160"/>
                  </a:cubicBezTo>
                  <a:cubicBezTo>
                    <a:pt x="55" y="160"/>
                    <a:pt x="24" y="129"/>
                    <a:pt x="24" y="92"/>
                  </a:cubicBezTo>
                  <a:cubicBezTo>
                    <a:pt x="24" y="55"/>
                    <a:pt x="55" y="24"/>
                    <a:pt x="92" y="24"/>
                  </a:cubicBezTo>
                  <a:cubicBezTo>
                    <a:pt x="105" y="24"/>
                    <a:pt x="117" y="28"/>
                    <a:pt x="128" y="35"/>
                  </a:cubicBezTo>
                  <a:cubicBezTo>
                    <a:pt x="135" y="27"/>
                    <a:pt x="135" y="27"/>
                    <a:pt x="135" y="27"/>
                  </a:cubicBezTo>
                  <a:cubicBezTo>
                    <a:pt x="134" y="14"/>
                    <a:pt x="134" y="14"/>
                    <a:pt x="134" y="14"/>
                  </a:cubicBezTo>
                  <a:cubicBezTo>
                    <a:pt x="134" y="12"/>
                    <a:pt x="134" y="11"/>
                    <a:pt x="134" y="10"/>
                  </a:cubicBezTo>
                  <a:cubicBezTo>
                    <a:pt x="122" y="4"/>
                    <a:pt x="107" y="0"/>
                    <a:pt x="92" y="0"/>
                  </a:cubicBezTo>
                  <a:cubicBezTo>
                    <a:pt x="41" y="0"/>
                    <a:pt x="0" y="41"/>
                    <a:pt x="0" y="92"/>
                  </a:cubicBezTo>
                  <a:cubicBezTo>
                    <a:pt x="0" y="143"/>
                    <a:pt x="41" y="184"/>
                    <a:pt x="92" y="184"/>
                  </a:cubicBezTo>
                  <a:close/>
                  <a:moveTo>
                    <a:pt x="92" y="184"/>
                  </a:moveTo>
                  <a:cubicBezTo>
                    <a:pt x="92" y="184"/>
                    <a:pt x="92" y="184"/>
                    <a:pt x="92" y="184"/>
                  </a:cubicBezTo>
                </a:path>
              </a:pathLst>
            </a:custGeom>
            <a:solidFill>
              <a:srgbClr val="FFFFFF">
                <a:alpha val="100000"/>
              </a:srgbClr>
            </a:solidFill>
          </p:spPr>
        </p:sp>
        <p:sp>
          <p:nvSpPr>
            <p:cNvPr id="15" name="Freeform 15"/>
            <p:cNvSpPr/>
            <p:nvPr/>
          </p:nvSpPr>
          <p:spPr>
            <a:xfrm>
              <a:off x="5069300" y="4338066"/>
              <a:ext cx="139065" cy="139065"/>
            </a:xfrm>
            <a:custGeom>
              <a:avLst/>
              <a:gdLst/>
              <a:ahLst/>
              <a:cxnLst/>
              <a:rect l="l" t="t" r="r" b="b"/>
              <a:pathLst>
                <a:path w="90" h="90">
                  <a:moveTo>
                    <a:pt x="45" y="21"/>
                  </a:moveTo>
                  <a:cubicBezTo>
                    <a:pt x="46" y="21"/>
                    <a:pt x="46" y="21"/>
                    <a:pt x="47" y="21"/>
                  </a:cubicBezTo>
                  <a:cubicBezTo>
                    <a:pt x="64" y="4"/>
                    <a:pt x="64" y="4"/>
                    <a:pt x="64" y="4"/>
                  </a:cubicBezTo>
                  <a:cubicBezTo>
                    <a:pt x="64" y="4"/>
                    <a:pt x="64" y="4"/>
                    <a:pt x="64" y="4"/>
                  </a:cubicBezTo>
                  <a:cubicBezTo>
                    <a:pt x="58" y="1"/>
                    <a:pt x="52" y="0"/>
                    <a:pt x="45" y="0"/>
                  </a:cubicBezTo>
                  <a:cubicBezTo>
                    <a:pt x="20" y="0"/>
                    <a:pt x="0" y="20"/>
                    <a:pt x="0" y="45"/>
                  </a:cubicBezTo>
                  <a:cubicBezTo>
                    <a:pt x="0" y="70"/>
                    <a:pt x="20" y="90"/>
                    <a:pt x="45" y="90"/>
                  </a:cubicBezTo>
                  <a:cubicBezTo>
                    <a:pt x="70" y="90"/>
                    <a:pt x="90" y="70"/>
                    <a:pt x="90" y="45"/>
                  </a:cubicBezTo>
                  <a:cubicBezTo>
                    <a:pt x="90" y="38"/>
                    <a:pt x="89" y="32"/>
                    <a:pt x="86" y="26"/>
                  </a:cubicBezTo>
                  <a:cubicBezTo>
                    <a:pt x="86" y="26"/>
                    <a:pt x="86" y="26"/>
                    <a:pt x="86" y="26"/>
                  </a:cubicBezTo>
                  <a:cubicBezTo>
                    <a:pt x="69" y="43"/>
                    <a:pt x="69" y="43"/>
                    <a:pt x="69" y="43"/>
                  </a:cubicBezTo>
                  <a:cubicBezTo>
                    <a:pt x="69" y="44"/>
                    <a:pt x="69" y="44"/>
                    <a:pt x="69" y="45"/>
                  </a:cubicBezTo>
                  <a:cubicBezTo>
                    <a:pt x="69" y="58"/>
                    <a:pt x="58" y="69"/>
                    <a:pt x="45" y="69"/>
                  </a:cubicBezTo>
                  <a:cubicBezTo>
                    <a:pt x="32" y="69"/>
                    <a:pt x="21" y="58"/>
                    <a:pt x="21" y="45"/>
                  </a:cubicBezTo>
                  <a:cubicBezTo>
                    <a:pt x="21" y="32"/>
                    <a:pt x="32" y="21"/>
                    <a:pt x="45" y="21"/>
                  </a:cubicBezTo>
                  <a:close/>
                  <a:moveTo>
                    <a:pt x="45" y="21"/>
                  </a:moveTo>
                  <a:cubicBezTo>
                    <a:pt x="45" y="21"/>
                    <a:pt x="45" y="21"/>
                    <a:pt x="45" y="21"/>
                  </a:cubicBezTo>
                </a:path>
              </a:pathLst>
            </a:custGeom>
            <a:solidFill>
              <a:srgbClr val="FFFFFF">
                <a:alpha val="100000"/>
              </a:srgbClr>
            </a:solidFill>
          </p:spPr>
        </p:sp>
        <p:sp>
          <p:nvSpPr>
            <p:cNvPr id="16" name="Freeform 16"/>
            <p:cNvSpPr/>
            <p:nvPr/>
          </p:nvSpPr>
          <p:spPr>
            <a:xfrm>
              <a:off x="5152644" y="4236053"/>
              <a:ext cx="157544" cy="157544"/>
            </a:xfrm>
            <a:custGeom>
              <a:avLst/>
              <a:gdLst/>
              <a:ahLst/>
              <a:cxnLst/>
              <a:rect l="l" t="t" r="r" b="b"/>
              <a:pathLst>
                <a:path w="102" h="102">
                  <a:moveTo>
                    <a:pt x="86" y="28"/>
                  </a:moveTo>
                  <a:cubicBezTo>
                    <a:pt x="91" y="23"/>
                    <a:pt x="91" y="23"/>
                    <a:pt x="91" y="23"/>
                  </a:cubicBezTo>
                  <a:cubicBezTo>
                    <a:pt x="93" y="20"/>
                    <a:pt x="93" y="17"/>
                    <a:pt x="91" y="14"/>
                  </a:cubicBezTo>
                  <a:cubicBezTo>
                    <a:pt x="87" y="11"/>
                    <a:pt x="87" y="11"/>
                    <a:pt x="87" y="11"/>
                  </a:cubicBezTo>
                  <a:cubicBezTo>
                    <a:pt x="86" y="10"/>
                    <a:pt x="85" y="9"/>
                    <a:pt x="83" y="9"/>
                  </a:cubicBezTo>
                  <a:cubicBezTo>
                    <a:pt x="82" y="9"/>
                    <a:pt x="80" y="10"/>
                    <a:pt x="79" y="11"/>
                  </a:cubicBezTo>
                  <a:cubicBezTo>
                    <a:pt x="74" y="17"/>
                    <a:pt x="74" y="17"/>
                    <a:pt x="74" y="17"/>
                  </a:cubicBezTo>
                  <a:cubicBezTo>
                    <a:pt x="72" y="2"/>
                    <a:pt x="72" y="2"/>
                    <a:pt x="72" y="2"/>
                  </a:cubicBezTo>
                  <a:cubicBezTo>
                    <a:pt x="72" y="0"/>
                    <a:pt x="71" y="0"/>
                    <a:pt x="70" y="0"/>
                  </a:cubicBezTo>
                  <a:cubicBezTo>
                    <a:pt x="70" y="0"/>
                    <a:pt x="69" y="0"/>
                    <a:pt x="69" y="0"/>
                  </a:cubicBezTo>
                  <a:cubicBezTo>
                    <a:pt x="47" y="23"/>
                    <a:pt x="47" y="23"/>
                    <a:pt x="47" y="23"/>
                  </a:cubicBezTo>
                  <a:cubicBezTo>
                    <a:pt x="45" y="25"/>
                    <a:pt x="44" y="28"/>
                    <a:pt x="44" y="30"/>
                  </a:cubicBezTo>
                  <a:cubicBezTo>
                    <a:pt x="44" y="31"/>
                    <a:pt x="44" y="31"/>
                    <a:pt x="44" y="31"/>
                  </a:cubicBezTo>
                  <a:cubicBezTo>
                    <a:pt x="45" y="45"/>
                    <a:pt x="45" y="45"/>
                    <a:pt x="45" y="45"/>
                  </a:cubicBezTo>
                  <a:cubicBezTo>
                    <a:pt x="37" y="53"/>
                    <a:pt x="37" y="53"/>
                    <a:pt x="37" y="53"/>
                  </a:cubicBezTo>
                  <a:cubicBezTo>
                    <a:pt x="22" y="68"/>
                    <a:pt x="22" y="68"/>
                    <a:pt x="22" y="68"/>
                  </a:cubicBezTo>
                  <a:cubicBezTo>
                    <a:pt x="22" y="68"/>
                    <a:pt x="22" y="68"/>
                    <a:pt x="22" y="68"/>
                  </a:cubicBezTo>
                  <a:cubicBezTo>
                    <a:pt x="8" y="82"/>
                    <a:pt x="8" y="82"/>
                    <a:pt x="8" y="82"/>
                  </a:cubicBezTo>
                  <a:cubicBezTo>
                    <a:pt x="2" y="89"/>
                    <a:pt x="2" y="89"/>
                    <a:pt x="2" y="89"/>
                  </a:cubicBezTo>
                  <a:cubicBezTo>
                    <a:pt x="1" y="90"/>
                    <a:pt x="0" y="91"/>
                    <a:pt x="0" y="92"/>
                  </a:cubicBezTo>
                  <a:cubicBezTo>
                    <a:pt x="0" y="97"/>
                    <a:pt x="0" y="97"/>
                    <a:pt x="0" y="97"/>
                  </a:cubicBezTo>
                  <a:cubicBezTo>
                    <a:pt x="0" y="100"/>
                    <a:pt x="2" y="102"/>
                    <a:pt x="5" y="102"/>
                  </a:cubicBezTo>
                  <a:cubicBezTo>
                    <a:pt x="5" y="102"/>
                    <a:pt x="5" y="102"/>
                    <a:pt x="5" y="102"/>
                  </a:cubicBezTo>
                  <a:cubicBezTo>
                    <a:pt x="10" y="102"/>
                    <a:pt x="10" y="102"/>
                    <a:pt x="10" y="102"/>
                  </a:cubicBezTo>
                  <a:cubicBezTo>
                    <a:pt x="11" y="102"/>
                    <a:pt x="12" y="101"/>
                    <a:pt x="13" y="100"/>
                  </a:cubicBezTo>
                  <a:cubicBezTo>
                    <a:pt x="57" y="56"/>
                    <a:pt x="57" y="56"/>
                    <a:pt x="57" y="56"/>
                  </a:cubicBezTo>
                  <a:cubicBezTo>
                    <a:pt x="70" y="57"/>
                    <a:pt x="70" y="57"/>
                    <a:pt x="70" y="57"/>
                  </a:cubicBezTo>
                  <a:cubicBezTo>
                    <a:pt x="71" y="57"/>
                    <a:pt x="71" y="57"/>
                    <a:pt x="71" y="57"/>
                  </a:cubicBezTo>
                  <a:cubicBezTo>
                    <a:pt x="71" y="57"/>
                    <a:pt x="71" y="57"/>
                    <a:pt x="71" y="57"/>
                  </a:cubicBezTo>
                  <a:cubicBezTo>
                    <a:pt x="74" y="57"/>
                    <a:pt x="77" y="56"/>
                    <a:pt x="78" y="54"/>
                  </a:cubicBezTo>
                  <a:cubicBezTo>
                    <a:pt x="101" y="32"/>
                    <a:pt x="101" y="32"/>
                    <a:pt x="101" y="32"/>
                  </a:cubicBezTo>
                  <a:cubicBezTo>
                    <a:pt x="102" y="31"/>
                    <a:pt x="101" y="29"/>
                    <a:pt x="100" y="29"/>
                  </a:cubicBezTo>
                  <a:lnTo>
                    <a:pt x="86" y="28"/>
                  </a:lnTo>
                  <a:close/>
                  <a:moveTo>
                    <a:pt x="86" y="28"/>
                  </a:moveTo>
                  <a:cubicBezTo>
                    <a:pt x="86" y="28"/>
                    <a:pt x="86" y="28"/>
                    <a:pt x="86" y="28"/>
                  </a:cubicBezTo>
                </a:path>
              </a:pathLst>
            </a:custGeom>
            <a:solidFill>
              <a:srgbClr val="FFFFFF">
                <a:alpha val="100000"/>
              </a:srgbClr>
            </a:solidFill>
          </p:spPr>
        </p:sp>
      </p:grpSp>
      <p:sp>
        <p:nvSpPr>
          <p:cNvPr id="17" name="Freeform 17"/>
          <p:cNvSpPr/>
          <p:nvPr/>
        </p:nvSpPr>
        <p:spPr>
          <a:xfrm>
            <a:off x="5664327" y="3097435"/>
            <a:ext cx="856012" cy="2579751"/>
          </a:xfrm>
          <a:custGeom>
            <a:avLst/>
            <a:gdLst/>
            <a:ahLst/>
            <a:cxnLst/>
            <a:rect l="l" t="t" r="r" b="b"/>
            <a:pathLst>
              <a:path w="103" h="309">
                <a:moveTo>
                  <a:pt x="0" y="154"/>
                </a:moveTo>
                <a:cubicBezTo>
                  <a:pt x="0" y="212"/>
                  <a:pt x="19" y="266"/>
                  <a:pt x="51" y="309"/>
                </a:cubicBezTo>
                <a:cubicBezTo>
                  <a:pt x="84" y="266"/>
                  <a:pt x="103" y="212"/>
                  <a:pt x="103" y="154"/>
                </a:cubicBezTo>
                <a:cubicBezTo>
                  <a:pt x="103" y="97"/>
                  <a:pt x="84" y="43"/>
                  <a:pt x="51" y="0"/>
                </a:cubicBezTo>
                <a:cubicBezTo>
                  <a:pt x="19" y="43"/>
                  <a:pt x="0" y="97"/>
                  <a:pt x="0" y="154"/>
                </a:cubicBezTo>
                <a:close/>
              </a:path>
            </a:pathLst>
          </a:custGeom>
          <a:solidFill>
            <a:schemeClr val="accent4">
              <a:alpha val="100000"/>
            </a:schemeClr>
          </a:solidFill>
        </p:spPr>
      </p:sp>
      <p:sp>
        <p:nvSpPr>
          <p:cNvPr id="18" name="Freeform 18"/>
          <p:cNvSpPr/>
          <p:nvPr/>
        </p:nvSpPr>
        <p:spPr>
          <a:xfrm>
            <a:off x="5984843" y="3986974"/>
            <a:ext cx="215074" cy="313658"/>
          </a:xfrm>
          <a:custGeom>
            <a:avLst/>
            <a:gdLst/>
            <a:ahLst/>
            <a:cxnLst/>
            <a:rect l="l" t="t" r="r" b="b"/>
            <a:pathLst>
              <a:path w="107" h="156">
                <a:moveTo>
                  <a:pt x="43" y="156"/>
                </a:moveTo>
                <a:cubicBezTo>
                  <a:pt x="40" y="155"/>
                  <a:pt x="37" y="154"/>
                  <a:pt x="34" y="152"/>
                </a:cubicBezTo>
                <a:cubicBezTo>
                  <a:pt x="31" y="150"/>
                  <a:pt x="29" y="147"/>
                  <a:pt x="27" y="143"/>
                </a:cubicBezTo>
                <a:cubicBezTo>
                  <a:pt x="27" y="142"/>
                  <a:pt x="27" y="142"/>
                  <a:pt x="25" y="141"/>
                </a:cubicBezTo>
                <a:cubicBezTo>
                  <a:pt x="19" y="138"/>
                  <a:pt x="16" y="130"/>
                  <a:pt x="19" y="123"/>
                </a:cubicBezTo>
                <a:cubicBezTo>
                  <a:pt x="19" y="123"/>
                  <a:pt x="19" y="122"/>
                  <a:pt x="19" y="121"/>
                </a:cubicBezTo>
                <a:cubicBezTo>
                  <a:pt x="18" y="118"/>
                  <a:pt x="17" y="115"/>
                  <a:pt x="19" y="111"/>
                </a:cubicBezTo>
                <a:cubicBezTo>
                  <a:pt x="19" y="110"/>
                  <a:pt x="19" y="110"/>
                  <a:pt x="18" y="109"/>
                </a:cubicBezTo>
                <a:cubicBezTo>
                  <a:pt x="18" y="106"/>
                  <a:pt x="17" y="104"/>
                  <a:pt x="17" y="101"/>
                </a:cubicBezTo>
                <a:cubicBezTo>
                  <a:pt x="16" y="96"/>
                  <a:pt x="14" y="91"/>
                  <a:pt x="12" y="86"/>
                </a:cubicBezTo>
                <a:cubicBezTo>
                  <a:pt x="9" y="81"/>
                  <a:pt x="6" y="76"/>
                  <a:pt x="4" y="71"/>
                </a:cubicBezTo>
                <a:cubicBezTo>
                  <a:pt x="1" y="62"/>
                  <a:pt x="0" y="53"/>
                  <a:pt x="1" y="44"/>
                </a:cubicBezTo>
                <a:cubicBezTo>
                  <a:pt x="5" y="25"/>
                  <a:pt x="15" y="12"/>
                  <a:pt x="33" y="4"/>
                </a:cubicBezTo>
                <a:cubicBezTo>
                  <a:pt x="38" y="2"/>
                  <a:pt x="43" y="0"/>
                  <a:pt x="49" y="0"/>
                </a:cubicBezTo>
                <a:cubicBezTo>
                  <a:pt x="49" y="0"/>
                  <a:pt x="50" y="0"/>
                  <a:pt x="50" y="0"/>
                </a:cubicBezTo>
                <a:cubicBezTo>
                  <a:pt x="56" y="0"/>
                  <a:pt x="56" y="0"/>
                  <a:pt x="56" y="0"/>
                </a:cubicBezTo>
                <a:cubicBezTo>
                  <a:pt x="60" y="0"/>
                  <a:pt x="63" y="1"/>
                  <a:pt x="67" y="1"/>
                </a:cubicBezTo>
                <a:cubicBezTo>
                  <a:pt x="76" y="4"/>
                  <a:pt x="84" y="8"/>
                  <a:pt x="90" y="15"/>
                </a:cubicBezTo>
                <a:cubicBezTo>
                  <a:pt x="97" y="22"/>
                  <a:pt x="102" y="30"/>
                  <a:pt x="104" y="40"/>
                </a:cubicBezTo>
                <a:cubicBezTo>
                  <a:pt x="107" y="53"/>
                  <a:pt x="105" y="65"/>
                  <a:pt x="99" y="77"/>
                </a:cubicBezTo>
                <a:cubicBezTo>
                  <a:pt x="97" y="81"/>
                  <a:pt x="95" y="85"/>
                  <a:pt x="93" y="89"/>
                </a:cubicBezTo>
                <a:cubicBezTo>
                  <a:pt x="90" y="94"/>
                  <a:pt x="89" y="99"/>
                  <a:pt x="89" y="105"/>
                </a:cubicBezTo>
                <a:cubicBezTo>
                  <a:pt x="89" y="105"/>
                  <a:pt x="88" y="106"/>
                  <a:pt x="88" y="107"/>
                </a:cubicBezTo>
                <a:cubicBezTo>
                  <a:pt x="88" y="108"/>
                  <a:pt x="88" y="112"/>
                  <a:pt x="88" y="113"/>
                </a:cubicBezTo>
                <a:cubicBezTo>
                  <a:pt x="89" y="116"/>
                  <a:pt x="88" y="119"/>
                  <a:pt x="87" y="121"/>
                </a:cubicBezTo>
                <a:cubicBezTo>
                  <a:pt x="87" y="122"/>
                  <a:pt x="87" y="123"/>
                  <a:pt x="87" y="123"/>
                </a:cubicBezTo>
                <a:cubicBezTo>
                  <a:pt x="90" y="130"/>
                  <a:pt x="87" y="138"/>
                  <a:pt x="80" y="141"/>
                </a:cubicBezTo>
                <a:cubicBezTo>
                  <a:pt x="80" y="142"/>
                  <a:pt x="79" y="142"/>
                  <a:pt x="79" y="143"/>
                </a:cubicBezTo>
                <a:cubicBezTo>
                  <a:pt x="76" y="150"/>
                  <a:pt x="71" y="154"/>
                  <a:pt x="64" y="155"/>
                </a:cubicBezTo>
                <a:cubicBezTo>
                  <a:pt x="64" y="155"/>
                  <a:pt x="63" y="155"/>
                  <a:pt x="63" y="156"/>
                </a:cubicBezTo>
                <a:lnTo>
                  <a:pt x="43" y="156"/>
                </a:lnTo>
                <a:close/>
                <a:moveTo>
                  <a:pt x="53" y="107"/>
                </a:moveTo>
                <a:cubicBezTo>
                  <a:pt x="60" y="107"/>
                  <a:pt x="67" y="107"/>
                  <a:pt x="74" y="107"/>
                </a:cubicBezTo>
                <a:cubicBezTo>
                  <a:pt x="77" y="107"/>
                  <a:pt x="79" y="106"/>
                  <a:pt x="79" y="103"/>
                </a:cubicBezTo>
                <a:cubicBezTo>
                  <a:pt x="79" y="103"/>
                  <a:pt x="79" y="103"/>
                  <a:pt x="79" y="102"/>
                </a:cubicBezTo>
                <a:cubicBezTo>
                  <a:pt x="80" y="98"/>
                  <a:pt x="81" y="93"/>
                  <a:pt x="82" y="89"/>
                </a:cubicBezTo>
                <a:cubicBezTo>
                  <a:pt x="85" y="84"/>
                  <a:pt x="87" y="79"/>
                  <a:pt x="90" y="74"/>
                </a:cubicBezTo>
                <a:cubicBezTo>
                  <a:pt x="95" y="65"/>
                  <a:pt x="97" y="55"/>
                  <a:pt x="95" y="45"/>
                </a:cubicBezTo>
                <a:cubicBezTo>
                  <a:pt x="93" y="33"/>
                  <a:pt x="87" y="23"/>
                  <a:pt x="77" y="17"/>
                </a:cubicBezTo>
                <a:cubicBezTo>
                  <a:pt x="62" y="7"/>
                  <a:pt x="46" y="7"/>
                  <a:pt x="31" y="16"/>
                </a:cubicBezTo>
                <a:cubicBezTo>
                  <a:pt x="15" y="25"/>
                  <a:pt x="8" y="43"/>
                  <a:pt x="11" y="61"/>
                </a:cubicBezTo>
                <a:cubicBezTo>
                  <a:pt x="12" y="67"/>
                  <a:pt x="15" y="72"/>
                  <a:pt x="18" y="77"/>
                </a:cubicBezTo>
                <a:cubicBezTo>
                  <a:pt x="23" y="85"/>
                  <a:pt x="26" y="94"/>
                  <a:pt x="27" y="103"/>
                </a:cubicBezTo>
                <a:cubicBezTo>
                  <a:pt x="27" y="106"/>
                  <a:pt x="29" y="107"/>
                  <a:pt x="32" y="107"/>
                </a:cubicBezTo>
                <a:cubicBezTo>
                  <a:pt x="39" y="107"/>
                  <a:pt x="46" y="107"/>
                  <a:pt x="53" y="107"/>
                </a:cubicBezTo>
                <a:moveTo>
                  <a:pt x="53" y="120"/>
                </a:moveTo>
                <a:cubicBezTo>
                  <a:pt x="60" y="120"/>
                  <a:pt x="67" y="120"/>
                  <a:pt x="74" y="120"/>
                </a:cubicBezTo>
                <a:cubicBezTo>
                  <a:pt x="76" y="120"/>
                  <a:pt x="77" y="119"/>
                  <a:pt x="78" y="118"/>
                </a:cubicBezTo>
                <a:cubicBezTo>
                  <a:pt x="80" y="115"/>
                  <a:pt x="77" y="112"/>
                  <a:pt x="74" y="112"/>
                </a:cubicBezTo>
                <a:cubicBezTo>
                  <a:pt x="64" y="112"/>
                  <a:pt x="54" y="112"/>
                  <a:pt x="44" y="112"/>
                </a:cubicBezTo>
                <a:cubicBezTo>
                  <a:pt x="40" y="112"/>
                  <a:pt x="36" y="112"/>
                  <a:pt x="32" y="112"/>
                </a:cubicBezTo>
                <a:cubicBezTo>
                  <a:pt x="30" y="112"/>
                  <a:pt x="29" y="112"/>
                  <a:pt x="28" y="114"/>
                </a:cubicBezTo>
                <a:cubicBezTo>
                  <a:pt x="27" y="117"/>
                  <a:pt x="29" y="120"/>
                  <a:pt x="32" y="120"/>
                </a:cubicBezTo>
                <a:cubicBezTo>
                  <a:pt x="39" y="120"/>
                  <a:pt x="46" y="120"/>
                  <a:pt x="53" y="120"/>
                </a:cubicBezTo>
                <a:moveTo>
                  <a:pt x="53" y="124"/>
                </a:moveTo>
                <a:cubicBezTo>
                  <a:pt x="46" y="124"/>
                  <a:pt x="39" y="124"/>
                  <a:pt x="32" y="124"/>
                </a:cubicBezTo>
                <a:cubicBezTo>
                  <a:pt x="30" y="124"/>
                  <a:pt x="29" y="125"/>
                  <a:pt x="28" y="127"/>
                </a:cubicBezTo>
                <a:cubicBezTo>
                  <a:pt x="27" y="130"/>
                  <a:pt x="29" y="133"/>
                  <a:pt x="32" y="133"/>
                </a:cubicBezTo>
                <a:cubicBezTo>
                  <a:pt x="42" y="133"/>
                  <a:pt x="52" y="133"/>
                  <a:pt x="62" y="133"/>
                </a:cubicBezTo>
                <a:cubicBezTo>
                  <a:pt x="66" y="133"/>
                  <a:pt x="70" y="133"/>
                  <a:pt x="74" y="133"/>
                </a:cubicBezTo>
                <a:cubicBezTo>
                  <a:pt x="76" y="133"/>
                  <a:pt x="77" y="132"/>
                  <a:pt x="78" y="130"/>
                </a:cubicBezTo>
                <a:cubicBezTo>
                  <a:pt x="80" y="127"/>
                  <a:pt x="77" y="124"/>
                  <a:pt x="74" y="124"/>
                </a:cubicBezTo>
                <a:cubicBezTo>
                  <a:pt x="67" y="124"/>
                  <a:pt x="60" y="124"/>
                  <a:pt x="53" y="124"/>
                </a:cubicBezTo>
                <a:moveTo>
                  <a:pt x="70" y="137"/>
                </a:moveTo>
                <a:cubicBezTo>
                  <a:pt x="36" y="137"/>
                  <a:pt x="36" y="137"/>
                  <a:pt x="36" y="137"/>
                </a:cubicBezTo>
                <a:cubicBezTo>
                  <a:pt x="36" y="142"/>
                  <a:pt x="39" y="146"/>
                  <a:pt x="44" y="146"/>
                </a:cubicBezTo>
                <a:cubicBezTo>
                  <a:pt x="50" y="146"/>
                  <a:pt x="56" y="146"/>
                  <a:pt x="62" y="146"/>
                </a:cubicBezTo>
                <a:cubicBezTo>
                  <a:pt x="67" y="146"/>
                  <a:pt x="70" y="142"/>
                  <a:pt x="70" y="137"/>
                </a:cubicBezTo>
              </a:path>
            </a:pathLst>
          </a:custGeom>
          <a:solidFill>
            <a:srgbClr val="FFFFFF">
              <a:alpha val="100000"/>
            </a:srgbClr>
          </a:solidFill>
        </p:spPr>
      </p:sp>
      <p:grpSp>
        <p:nvGrpSpPr>
          <p:cNvPr id="19" name="Group 19"/>
          <p:cNvGrpSpPr/>
          <p:nvPr/>
        </p:nvGrpSpPr>
        <p:grpSpPr>
          <a:xfrm>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字符常量</a:t>
              </a:r>
            </a:p>
          </p:txBody>
        </p:sp>
      </p:grpSp>
      <p:sp>
        <p:nvSpPr>
          <p:cNvPr id="41" name="TextBox 41"/>
          <p:cNvSpPr txBox="1"/>
          <p:nvPr/>
        </p:nvSpPr>
        <p:spPr>
          <a:xfrm>
            <a:off x="4398507" y="1008278"/>
            <a:ext cx="3394996" cy="490334"/>
          </a:xfrm>
          <a:prstGeom prst="rect">
            <a:avLst/>
          </a:prstGeom>
        </p:spPr>
        <p:txBody>
          <a:bodyPr vert="horz" wrap="square" lIns="66008" tIns="33052" rIns="66008" bIns="33052" rtlCol="0" anchor="t" anchorCtr="0">
            <a:normAutofit/>
          </a:bodyPr>
          <a:lstStyle/>
          <a:p>
            <a:pPr algn="ctr">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转义字符列表</a:t>
            </a:r>
          </a:p>
        </p:txBody>
      </p:sp>
      <p:sp>
        <p:nvSpPr>
          <p:cNvPr id="42" name="TextBox 42"/>
          <p:cNvSpPr txBox="1"/>
          <p:nvPr/>
        </p:nvSpPr>
        <p:spPr>
          <a:xfrm>
            <a:off x="4630337" y="1360840"/>
            <a:ext cx="2931336" cy="1654845"/>
          </a:xfrm>
          <a:prstGeom prst="rect">
            <a:avLst/>
          </a:prstGeom>
        </p:spPr>
        <p:txBody>
          <a:bodyPr vert="horz" wrap="square" lIns="66008" tIns="33052" rIns="66008" bIns="33052" rtlCol="0" anchor="ctr" anchorCtr="1">
            <a:normAutofit/>
          </a:bodyPr>
          <a:lstStyle/>
          <a:p>
            <a:pPr algn="l">
              <a:lnSpc>
                <a:spcPct val="186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表3-3提供了转义字符的列表，包括字符形式和功能，帮助用户更好地使用转义字符。</a:t>
            </a:r>
          </a:p>
        </p:txBody>
      </p:sp>
      <p:sp>
        <p:nvSpPr>
          <p:cNvPr id="43" name="TextBox 43"/>
          <p:cNvSpPr txBox="1"/>
          <p:nvPr/>
        </p:nvSpPr>
        <p:spPr>
          <a:xfrm>
            <a:off x="1070038" y="1975579"/>
            <a:ext cx="3394996" cy="490334"/>
          </a:xfrm>
          <a:prstGeom prst="rect">
            <a:avLst/>
          </a:prstGeom>
        </p:spPr>
        <p:txBody>
          <a:bodyPr vert="horz" wrap="square" lIns="66008" tIns="33052" rIns="66008" bIns="33052" rtlCol="0" anchor="t" anchorCtr="0">
            <a:normAutofit/>
          </a:bodyPr>
          <a:lstStyle/>
          <a:p>
            <a:pPr algn="ctr">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转义字符</a:t>
            </a:r>
          </a:p>
        </p:txBody>
      </p:sp>
      <p:sp>
        <p:nvSpPr>
          <p:cNvPr id="44" name="TextBox 44"/>
          <p:cNvSpPr txBox="1"/>
          <p:nvPr/>
        </p:nvSpPr>
        <p:spPr>
          <a:xfrm>
            <a:off x="1301868" y="2328140"/>
            <a:ext cx="2931336" cy="1654845"/>
          </a:xfrm>
          <a:prstGeom prst="rect">
            <a:avLst/>
          </a:prstGeom>
        </p:spPr>
        <p:txBody>
          <a:bodyPr vert="horz" wrap="square" lIns="66008" tIns="33052" rIns="66008" bIns="33052" rtlCol="0" anchor="ctr" anchorCtr="1">
            <a:normAutofit fontScale="92500"/>
          </a:bodyPr>
          <a:lstStyle/>
          <a:p>
            <a:pPr algn="l">
              <a:lnSpc>
                <a:spcPct val="186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C语言中定义了一些字母前加“”来表示常见的那些不能显示的ASCII字符，如’0’、’n’等。</a:t>
            </a:r>
          </a:p>
        </p:txBody>
      </p:sp>
      <p:sp>
        <p:nvSpPr>
          <p:cNvPr id="45" name="TextBox 45"/>
          <p:cNvSpPr txBox="1"/>
          <p:nvPr/>
        </p:nvSpPr>
        <p:spPr>
          <a:xfrm>
            <a:off x="303771" y="4161775"/>
            <a:ext cx="3394996" cy="490334"/>
          </a:xfrm>
          <a:prstGeom prst="rect">
            <a:avLst/>
          </a:prstGeom>
        </p:spPr>
        <p:txBody>
          <a:bodyPr vert="horz" wrap="square" lIns="66008" tIns="33052" rIns="66008" bIns="33052" rtlCol="0" anchor="t" anchorCtr="0">
            <a:normAutofit/>
          </a:bodyPr>
          <a:lstStyle/>
          <a:p>
            <a:pPr algn="ctr">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字符型常量</a:t>
            </a:r>
          </a:p>
        </p:txBody>
      </p:sp>
      <p:sp>
        <p:nvSpPr>
          <p:cNvPr id="46" name="TextBox 46"/>
          <p:cNvSpPr txBox="1"/>
          <p:nvPr/>
        </p:nvSpPr>
        <p:spPr>
          <a:xfrm>
            <a:off x="535601" y="4514336"/>
            <a:ext cx="2931336" cy="1654845"/>
          </a:xfrm>
          <a:prstGeom prst="rect">
            <a:avLst/>
          </a:prstGeom>
        </p:spPr>
        <p:txBody>
          <a:bodyPr vert="horz" wrap="square" lIns="66008" tIns="33052" rIns="66008" bIns="33052" rtlCol="0" anchor="ctr" anchorCtr="1">
            <a:normAutofit/>
          </a:bodyPr>
          <a:lstStyle/>
          <a:p>
            <a:pPr algn="l">
              <a:lnSpc>
                <a:spcPct val="186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在C语言中，一个字符型常量代表ASCII字符集中的一个字符，用单引号括起来。</a:t>
            </a:r>
          </a:p>
        </p:txBody>
      </p:sp>
      <p:sp>
        <p:nvSpPr>
          <p:cNvPr id="47" name="TextBox 47"/>
          <p:cNvSpPr txBox="1"/>
          <p:nvPr/>
        </p:nvSpPr>
        <p:spPr>
          <a:xfrm>
            <a:off x="7733442" y="1975579"/>
            <a:ext cx="3394996" cy="490334"/>
          </a:xfrm>
          <a:prstGeom prst="rect">
            <a:avLst/>
          </a:prstGeom>
        </p:spPr>
        <p:txBody>
          <a:bodyPr vert="horz" wrap="square" lIns="66008" tIns="33052" rIns="66008" bIns="33052" rtlCol="0" anchor="t" anchorCtr="0">
            <a:normAutofit/>
          </a:bodyPr>
          <a:lstStyle/>
          <a:p>
            <a:pPr algn="ctr">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特殊字符表示</a:t>
            </a:r>
          </a:p>
        </p:txBody>
      </p:sp>
      <p:sp>
        <p:nvSpPr>
          <p:cNvPr id="48" name="TextBox 48"/>
          <p:cNvSpPr txBox="1"/>
          <p:nvPr/>
        </p:nvSpPr>
        <p:spPr>
          <a:xfrm>
            <a:off x="7965273" y="2328140"/>
            <a:ext cx="2931336" cy="1654845"/>
          </a:xfrm>
          <a:prstGeom prst="rect">
            <a:avLst/>
          </a:prstGeom>
        </p:spPr>
        <p:txBody>
          <a:bodyPr vert="horz" wrap="square" lIns="66008" tIns="33052" rIns="66008" bIns="33052" rtlCol="0" anchor="ctr" anchorCtr="1">
            <a:normAutofit/>
          </a:bodyPr>
          <a:lstStyle/>
          <a:p>
            <a:pPr algn="l">
              <a:lnSpc>
                <a:spcPct val="186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通过使用转义字符，我们可以方便地表示一些特殊字符，如回车换行、反斜杠字符等。</a:t>
            </a:r>
          </a:p>
        </p:txBody>
      </p:sp>
      <p:sp>
        <p:nvSpPr>
          <p:cNvPr id="49" name="TextBox 49"/>
          <p:cNvSpPr txBox="1"/>
          <p:nvPr/>
        </p:nvSpPr>
        <p:spPr>
          <a:xfrm>
            <a:off x="8451818" y="4161775"/>
            <a:ext cx="3394996" cy="490334"/>
          </a:xfrm>
          <a:prstGeom prst="rect">
            <a:avLst/>
          </a:prstGeom>
        </p:spPr>
        <p:txBody>
          <a:bodyPr vert="horz" wrap="square" lIns="66008" tIns="33052" rIns="66008" bIns="33052" rtlCol="0" anchor="t" anchorCtr="0">
            <a:normAutofit/>
          </a:bodyPr>
          <a:lstStyle/>
          <a:p>
            <a:pPr algn="ctr">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转义字符应用</a:t>
            </a:r>
          </a:p>
        </p:txBody>
      </p:sp>
      <p:sp>
        <p:nvSpPr>
          <p:cNvPr id="50" name="TextBox 50"/>
          <p:cNvSpPr txBox="1"/>
          <p:nvPr/>
        </p:nvSpPr>
        <p:spPr>
          <a:xfrm>
            <a:off x="8683648" y="4514336"/>
            <a:ext cx="2931336" cy="1654845"/>
          </a:xfrm>
          <a:prstGeom prst="rect">
            <a:avLst/>
          </a:prstGeom>
        </p:spPr>
        <p:txBody>
          <a:bodyPr vert="horz" wrap="square" lIns="66008" tIns="33052" rIns="66008" bIns="33052" rtlCol="0" anchor="ctr" anchorCtr="1">
            <a:normAutofit/>
          </a:bodyPr>
          <a:lstStyle/>
          <a:p>
            <a:pPr algn="l">
              <a:lnSpc>
                <a:spcPct val="186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转义字符在C语言中非常重要，使用得当的话，可以大大简化代码，提高程序的的可读性和维护性。</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1477192" y="3522743"/>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3" name="Freeform 3"/>
          <p:cNvSpPr/>
          <p:nvPr/>
        </p:nvSpPr>
        <p:spPr>
          <a:xfrm>
            <a:off x="2568117" y="1927706"/>
            <a:ext cx="2204933" cy="2157159"/>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sp>
        <p:nvSpPr>
          <p:cNvPr id="4" name="Freeform 4"/>
          <p:cNvSpPr/>
          <p:nvPr/>
        </p:nvSpPr>
        <p:spPr>
          <a:xfrm>
            <a:off x="4067465" y="3482773"/>
            <a:ext cx="2116735" cy="2070873"/>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5" name="Freeform 5"/>
          <p:cNvSpPr/>
          <p:nvPr/>
        </p:nvSpPr>
        <p:spPr>
          <a:xfrm>
            <a:off x="5566823" y="2336206"/>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grpSp>
        <p:nvGrpSpPr>
          <p:cNvPr id="6" name="Group 6"/>
          <p:cNvGrpSpPr/>
          <p:nvPr/>
        </p:nvGrpSpPr>
        <p:grpSpPr>
          <a:xfrm>
            <a:off x="6184200" y="2878170"/>
            <a:ext cx="461677" cy="550831"/>
            <a:chOff x="6184200" y="2878170"/>
            <a:chExt cx="461677" cy="550831"/>
          </a:xfrm>
        </p:grpSpPr>
        <p:sp>
          <p:nvSpPr>
            <p:cNvPr id="7" name="Freeform 7"/>
            <p:cNvSpPr/>
            <p:nvPr/>
          </p:nvSpPr>
          <p:spPr>
            <a:xfrm>
              <a:off x="6350411" y="2984088"/>
              <a:ext cx="147161" cy="176213"/>
            </a:xfrm>
            <a:custGeom>
              <a:avLst/>
              <a:gdLst/>
              <a:ahLst/>
              <a:cxnLst/>
              <a:rect l="l" t="t" r="r" b="b"/>
              <a:pathLst>
                <a:path w="56" h="67">
                  <a:moveTo>
                    <a:pt x="28" y="0"/>
                  </a:moveTo>
                  <a:cubicBezTo>
                    <a:pt x="13" y="0"/>
                    <a:pt x="0" y="13"/>
                    <a:pt x="0" y="28"/>
                  </a:cubicBezTo>
                  <a:cubicBezTo>
                    <a:pt x="0" y="34"/>
                    <a:pt x="2" y="40"/>
                    <a:pt x="7" y="46"/>
                  </a:cubicBezTo>
                  <a:cubicBezTo>
                    <a:pt x="11" y="52"/>
                    <a:pt x="15" y="58"/>
                    <a:pt x="16" y="65"/>
                  </a:cubicBezTo>
                  <a:cubicBezTo>
                    <a:pt x="16" y="67"/>
                    <a:pt x="16" y="67"/>
                    <a:pt x="16" y="67"/>
                  </a:cubicBezTo>
                  <a:cubicBezTo>
                    <a:pt x="25" y="67"/>
                    <a:pt x="25" y="67"/>
                    <a:pt x="25" y="67"/>
                  </a:cubicBezTo>
                  <a:cubicBezTo>
                    <a:pt x="26" y="65"/>
                    <a:pt x="26" y="65"/>
                    <a:pt x="26" y="65"/>
                  </a:cubicBezTo>
                  <a:cubicBezTo>
                    <a:pt x="26" y="61"/>
                    <a:pt x="26" y="50"/>
                    <a:pt x="22" y="42"/>
                  </a:cubicBezTo>
                  <a:cubicBezTo>
                    <a:pt x="24" y="42"/>
                    <a:pt x="26" y="41"/>
                    <a:pt x="28" y="41"/>
                  </a:cubicBezTo>
                  <a:cubicBezTo>
                    <a:pt x="29" y="41"/>
                    <a:pt x="29" y="41"/>
                    <a:pt x="29" y="41"/>
                  </a:cubicBezTo>
                  <a:cubicBezTo>
                    <a:pt x="31" y="41"/>
                    <a:pt x="33" y="42"/>
                    <a:pt x="34" y="42"/>
                  </a:cubicBezTo>
                  <a:cubicBezTo>
                    <a:pt x="32" y="48"/>
                    <a:pt x="31" y="55"/>
                    <a:pt x="31" y="65"/>
                  </a:cubicBezTo>
                  <a:cubicBezTo>
                    <a:pt x="31" y="67"/>
                    <a:pt x="31" y="67"/>
                    <a:pt x="31" y="67"/>
                  </a:cubicBezTo>
                  <a:cubicBezTo>
                    <a:pt x="40" y="67"/>
                    <a:pt x="40" y="67"/>
                    <a:pt x="40" y="67"/>
                  </a:cubicBezTo>
                  <a:cubicBezTo>
                    <a:pt x="41" y="65"/>
                    <a:pt x="41" y="65"/>
                    <a:pt x="41" y="65"/>
                  </a:cubicBezTo>
                  <a:cubicBezTo>
                    <a:pt x="42" y="58"/>
                    <a:pt x="46" y="52"/>
                    <a:pt x="50" y="46"/>
                  </a:cubicBezTo>
                  <a:cubicBezTo>
                    <a:pt x="54" y="41"/>
                    <a:pt x="56" y="34"/>
                    <a:pt x="56" y="28"/>
                  </a:cubicBezTo>
                  <a:cubicBezTo>
                    <a:pt x="56" y="13"/>
                    <a:pt x="44" y="0"/>
                    <a:pt x="28" y="0"/>
                  </a:cubicBezTo>
                  <a:close/>
                </a:path>
              </a:pathLst>
            </a:custGeom>
            <a:solidFill>
              <a:schemeClr val="accent1">
                <a:alpha val="100000"/>
              </a:schemeClr>
            </a:solidFill>
          </p:spPr>
        </p:sp>
        <p:sp>
          <p:nvSpPr>
            <p:cNvPr id="8" name="Freeform 8"/>
            <p:cNvSpPr/>
            <p:nvPr/>
          </p:nvSpPr>
          <p:spPr>
            <a:xfrm>
              <a:off x="6184200" y="2878170"/>
              <a:ext cx="461677" cy="550831"/>
            </a:xfrm>
            <a:custGeom>
              <a:avLst/>
              <a:gdLst/>
              <a:ahLst/>
              <a:cxnLst/>
              <a:rect l="l" t="t" r="r" b="b"/>
              <a:pathLst>
                <a:path w="175" h="209">
                  <a:moveTo>
                    <a:pt x="146" y="24"/>
                  </a:moveTo>
                  <a:cubicBezTo>
                    <a:pt x="126" y="8"/>
                    <a:pt x="100" y="0"/>
                    <a:pt x="66" y="8"/>
                  </a:cubicBezTo>
                  <a:cubicBezTo>
                    <a:pt x="42" y="15"/>
                    <a:pt x="21" y="33"/>
                    <a:pt x="16" y="67"/>
                  </a:cubicBezTo>
                  <a:cubicBezTo>
                    <a:pt x="14" y="78"/>
                    <a:pt x="16" y="84"/>
                    <a:pt x="16" y="85"/>
                  </a:cubicBezTo>
                  <a:cubicBezTo>
                    <a:pt x="18" y="87"/>
                    <a:pt x="20" y="91"/>
                    <a:pt x="20" y="94"/>
                  </a:cubicBezTo>
                  <a:cubicBezTo>
                    <a:pt x="20" y="95"/>
                    <a:pt x="19" y="96"/>
                    <a:pt x="19" y="97"/>
                  </a:cubicBezTo>
                  <a:cubicBezTo>
                    <a:pt x="2" y="121"/>
                    <a:pt x="2" y="121"/>
                    <a:pt x="2" y="121"/>
                  </a:cubicBezTo>
                  <a:cubicBezTo>
                    <a:pt x="1" y="123"/>
                    <a:pt x="0" y="125"/>
                    <a:pt x="1" y="127"/>
                  </a:cubicBezTo>
                  <a:cubicBezTo>
                    <a:pt x="4" y="132"/>
                    <a:pt x="12" y="131"/>
                    <a:pt x="14" y="132"/>
                  </a:cubicBezTo>
                  <a:cubicBezTo>
                    <a:pt x="16" y="133"/>
                    <a:pt x="17" y="136"/>
                    <a:pt x="16" y="139"/>
                  </a:cubicBezTo>
                  <a:cubicBezTo>
                    <a:pt x="15" y="141"/>
                    <a:pt x="13" y="145"/>
                    <a:pt x="15" y="146"/>
                  </a:cubicBezTo>
                  <a:cubicBezTo>
                    <a:pt x="17" y="147"/>
                    <a:pt x="19" y="148"/>
                    <a:pt x="19" y="148"/>
                  </a:cubicBezTo>
                  <a:cubicBezTo>
                    <a:pt x="19" y="148"/>
                    <a:pt x="16" y="149"/>
                    <a:pt x="16" y="151"/>
                  </a:cubicBezTo>
                  <a:cubicBezTo>
                    <a:pt x="15" y="153"/>
                    <a:pt x="16" y="156"/>
                    <a:pt x="19" y="157"/>
                  </a:cubicBezTo>
                  <a:cubicBezTo>
                    <a:pt x="19" y="157"/>
                    <a:pt x="22" y="164"/>
                    <a:pt x="21" y="171"/>
                  </a:cubicBezTo>
                  <a:cubicBezTo>
                    <a:pt x="20" y="177"/>
                    <a:pt x="18" y="183"/>
                    <a:pt x="23" y="187"/>
                  </a:cubicBezTo>
                  <a:cubicBezTo>
                    <a:pt x="28" y="191"/>
                    <a:pt x="48" y="188"/>
                    <a:pt x="60" y="184"/>
                  </a:cubicBezTo>
                  <a:cubicBezTo>
                    <a:pt x="60" y="184"/>
                    <a:pt x="64" y="191"/>
                    <a:pt x="68" y="209"/>
                  </a:cubicBezTo>
                  <a:cubicBezTo>
                    <a:pt x="152" y="183"/>
                    <a:pt x="152" y="183"/>
                    <a:pt x="152" y="183"/>
                  </a:cubicBezTo>
                  <a:cubicBezTo>
                    <a:pt x="147" y="170"/>
                    <a:pt x="145" y="163"/>
                    <a:pt x="145" y="159"/>
                  </a:cubicBezTo>
                  <a:cubicBezTo>
                    <a:pt x="143" y="148"/>
                    <a:pt x="160" y="128"/>
                    <a:pt x="166" y="106"/>
                  </a:cubicBezTo>
                  <a:cubicBezTo>
                    <a:pt x="173" y="81"/>
                    <a:pt x="175" y="48"/>
                    <a:pt x="146" y="24"/>
                  </a:cubicBezTo>
                  <a:close/>
                  <a:moveTo>
                    <a:pt x="118" y="90"/>
                  </a:moveTo>
                  <a:cubicBezTo>
                    <a:pt x="112" y="98"/>
                    <a:pt x="110" y="104"/>
                    <a:pt x="110" y="110"/>
                  </a:cubicBezTo>
                  <a:cubicBezTo>
                    <a:pt x="110" y="128"/>
                    <a:pt x="110" y="128"/>
                    <a:pt x="110" y="128"/>
                  </a:cubicBezTo>
                  <a:cubicBezTo>
                    <a:pt x="110" y="133"/>
                    <a:pt x="107" y="136"/>
                    <a:pt x="104" y="136"/>
                  </a:cubicBezTo>
                  <a:cubicBezTo>
                    <a:pt x="97" y="136"/>
                    <a:pt x="97" y="136"/>
                    <a:pt x="97" y="136"/>
                  </a:cubicBezTo>
                  <a:cubicBezTo>
                    <a:pt x="96" y="136"/>
                    <a:pt x="96" y="136"/>
                    <a:pt x="96" y="136"/>
                  </a:cubicBezTo>
                  <a:cubicBezTo>
                    <a:pt x="95" y="138"/>
                    <a:pt x="93" y="139"/>
                    <a:pt x="91" y="139"/>
                  </a:cubicBezTo>
                  <a:cubicBezTo>
                    <a:pt x="89" y="139"/>
                    <a:pt x="88" y="138"/>
                    <a:pt x="87" y="136"/>
                  </a:cubicBezTo>
                  <a:cubicBezTo>
                    <a:pt x="86" y="136"/>
                    <a:pt x="86" y="136"/>
                    <a:pt x="86" y="136"/>
                  </a:cubicBezTo>
                  <a:cubicBezTo>
                    <a:pt x="79" y="136"/>
                    <a:pt x="79" y="136"/>
                    <a:pt x="79" y="136"/>
                  </a:cubicBezTo>
                  <a:cubicBezTo>
                    <a:pt x="76" y="136"/>
                    <a:pt x="73" y="133"/>
                    <a:pt x="73" y="129"/>
                  </a:cubicBezTo>
                  <a:cubicBezTo>
                    <a:pt x="73" y="110"/>
                    <a:pt x="73" y="110"/>
                    <a:pt x="73" y="110"/>
                  </a:cubicBezTo>
                  <a:cubicBezTo>
                    <a:pt x="73" y="104"/>
                    <a:pt x="70" y="98"/>
                    <a:pt x="65" y="90"/>
                  </a:cubicBezTo>
                  <a:cubicBezTo>
                    <a:pt x="59" y="83"/>
                    <a:pt x="57" y="76"/>
                    <a:pt x="57" y="68"/>
                  </a:cubicBezTo>
                  <a:cubicBezTo>
                    <a:pt x="57" y="49"/>
                    <a:pt x="72" y="34"/>
                    <a:pt x="91" y="34"/>
                  </a:cubicBezTo>
                  <a:cubicBezTo>
                    <a:pt x="110" y="34"/>
                    <a:pt x="126" y="49"/>
                    <a:pt x="126" y="68"/>
                  </a:cubicBezTo>
                  <a:cubicBezTo>
                    <a:pt x="126" y="76"/>
                    <a:pt x="123" y="83"/>
                    <a:pt x="118" y="90"/>
                  </a:cubicBezTo>
                  <a:close/>
                </a:path>
              </a:pathLst>
            </a:custGeom>
            <a:solidFill>
              <a:schemeClr val="accent1">
                <a:alpha val="100000"/>
              </a:schemeClr>
            </a:solidFill>
          </p:spPr>
        </p:sp>
      </p:grpSp>
      <p:grpSp>
        <p:nvGrpSpPr>
          <p:cNvPr id="9" name="Group 9"/>
          <p:cNvGrpSpPr/>
          <p:nvPr/>
        </p:nvGrpSpPr>
        <p:grpSpPr>
          <a:xfrm>
            <a:off x="1996032" y="4065529"/>
            <a:ext cx="664560" cy="579786"/>
            <a:chOff x="1996032" y="4065529"/>
            <a:chExt cx="664560" cy="579786"/>
          </a:xfrm>
        </p:grpSpPr>
        <p:sp>
          <p:nvSpPr>
            <p:cNvPr id="10" name="Freeform 10"/>
            <p:cNvSpPr/>
            <p:nvPr/>
          </p:nvSpPr>
          <p:spPr>
            <a:xfrm>
              <a:off x="1996032" y="4204879"/>
              <a:ext cx="440436" cy="440436"/>
            </a:xfrm>
            <a:custGeom>
              <a:avLst/>
              <a:gdLst/>
              <a:ahLst/>
              <a:cxnLst/>
              <a:rect l="l" t="t" r="r" b="b"/>
              <a:pathLst>
                <a:path w="167" h="167">
                  <a:moveTo>
                    <a:pt x="161" y="71"/>
                  </a:moveTo>
                  <a:cubicBezTo>
                    <a:pt x="148" y="71"/>
                    <a:pt x="148" y="71"/>
                    <a:pt x="148" y="71"/>
                  </a:cubicBezTo>
                  <a:cubicBezTo>
                    <a:pt x="146" y="62"/>
                    <a:pt x="143" y="54"/>
                    <a:pt x="138" y="47"/>
                  </a:cubicBezTo>
                  <a:cubicBezTo>
                    <a:pt x="147" y="38"/>
                    <a:pt x="147" y="38"/>
                    <a:pt x="147" y="38"/>
                  </a:cubicBezTo>
                  <a:cubicBezTo>
                    <a:pt x="149" y="36"/>
                    <a:pt x="150" y="32"/>
                    <a:pt x="148" y="31"/>
                  </a:cubicBezTo>
                  <a:cubicBezTo>
                    <a:pt x="136" y="19"/>
                    <a:pt x="136" y="19"/>
                    <a:pt x="136" y="19"/>
                  </a:cubicBezTo>
                  <a:cubicBezTo>
                    <a:pt x="135" y="17"/>
                    <a:pt x="131" y="18"/>
                    <a:pt x="129" y="20"/>
                  </a:cubicBezTo>
                  <a:cubicBezTo>
                    <a:pt x="120" y="29"/>
                    <a:pt x="120" y="29"/>
                    <a:pt x="120" y="29"/>
                  </a:cubicBezTo>
                  <a:cubicBezTo>
                    <a:pt x="113" y="24"/>
                    <a:pt x="105" y="21"/>
                    <a:pt x="96" y="19"/>
                  </a:cubicBezTo>
                  <a:cubicBezTo>
                    <a:pt x="96" y="6"/>
                    <a:pt x="96" y="6"/>
                    <a:pt x="96" y="6"/>
                  </a:cubicBezTo>
                  <a:cubicBezTo>
                    <a:pt x="96" y="3"/>
                    <a:pt x="94" y="0"/>
                    <a:pt x="92" y="0"/>
                  </a:cubicBezTo>
                  <a:cubicBezTo>
                    <a:pt x="75" y="0"/>
                    <a:pt x="75" y="0"/>
                    <a:pt x="75" y="0"/>
                  </a:cubicBezTo>
                  <a:cubicBezTo>
                    <a:pt x="73" y="0"/>
                    <a:pt x="71" y="3"/>
                    <a:pt x="71" y="6"/>
                  </a:cubicBezTo>
                  <a:cubicBezTo>
                    <a:pt x="71" y="19"/>
                    <a:pt x="71" y="19"/>
                    <a:pt x="71" y="19"/>
                  </a:cubicBezTo>
                  <a:cubicBezTo>
                    <a:pt x="62" y="21"/>
                    <a:pt x="54" y="24"/>
                    <a:pt x="46" y="29"/>
                  </a:cubicBezTo>
                  <a:cubicBezTo>
                    <a:pt x="37" y="20"/>
                    <a:pt x="37" y="20"/>
                    <a:pt x="37" y="20"/>
                  </a:cubicBezTo>
                  <a:cubicBezTo>
                    <a:pt x="35" y="18"/>
                    <a:pt x="32" y="17"/>
                    <a:pt x="30" y="19"/>
                  </a:cubicBezTo>
                  <a:cubicBezTo>
                    <a:pt x="18" y="31"/>
                    <a:pt x="18" y="31"/>
                    <a:pt x="18" y="31"/>
                  </a:cubicBezTo>
                  <a:cubicBezTo>
                    <a:pt x="17" y="32"/>
                    <a:pt x="17" y="36"/>
                    <a:pt x="19" y="38"/>
                  </a:cubicBezTo>
                  <a:cubicBezTo>
                    <a:pt x="29" y="47"/>
                    <a:pt x="29" y="47"/>
                    <a:pt x="29" y="47"/>
                  </a:cubicBezTo>
                  <a:cubicBezTo>
                    <a:pt x="24" y="54"/>
                    <a:pt x="20" y="62"/>
                    <a:pt x="19" y="71"/>
                  </a:cubicBezTo>
                  <a:cubicBezTo>
                    <a:pt x="6" y="71"/>
                    <a:pt x="6" y="71"/>
                    <a:pt x="6" y="71"/>
                  </a:cubicBezTo>
                  <a:cubicBezTo>
                    <a:pt x="2" y="71"/>
                    <a:pt x="0" y="73"/>
                    <a:pt x="0" y="75"/>
                  </a:cubicBezTo>
                  <a:cubicBezTo>
                    <a:pt x="0" y="92"/>
                    <a:pt x="0" y="92"/>
                    <a:pt x="0" y="92"/>
                  </a:cubicBezTo>
                  <a:cubicBezTo>
                    <a:pt x="0" y="94"/>
                    <a:pt x="2" y="96"/>
                    <a:pt x="6" y="96"/>
                  </a:cubicBezTo>
                  <a:cubicBezTo>
                    <a:pt x="19" y="96"/>
                    <a:pt x="19" y="96"/>
                    <a:pt x="19" y="96"/>
                  </a:cubicBezTo>
                  <a:cubicBezTo>
                    <a:pt x="20" y="105"/>
                    <a:pt x="24" y="113"/>
                    <a:pt x="29" y="120"/>
                  </a:cubicBezTo>
                  <a:cubicBezTo>
                    <a:pt x="19" y="130"/>
                    <a:pt x="19" y="130"/>
                    <a:pt x="19" y="130"/>
                  </a:cubicBezTo>
                  <a:cubicBezTo>
                    <a:pt x="17" y="132"/>
                    <a:pt x="17" y="135"/>
                    <a:pt x="18" y="137"/>
                  </a:cubicBezTo>
                  <a:cubicBezTo>
                    <a:pt x="30" y="148"/>
                    <a:pt x="30" y="148"/>
                    <a:pt x="30" y="148"/>
                  </a:cubicBezTo>
                  <a:cubicBezTo>
                    <a:pt x="32" y="150"/>
                    <a:pt x="35" y="150"/>
                    <a:pt x="37" y="147"/>
                  </a:cubicBezTo>
                  <a:cubicBezTo>
                    <a:pt x="46" y="138"/>
                    <a:pt x="46" y="138"/>
                    <a:pt x="46" y="138"/>
                  </a:cubicBezTo>
                  <a:cubicBezTo>
                    <a:pt x="54" y="143"/>
                    <a:pt x="62" y="147"/>
                    <a:pt x="71" y="148"/>
                  </a:cubicBezTo>
                  <a:cubicBezTo>
                    <a:pt x="71" y="161"/>
                    <a:pt x="71" y="161"/>
                    <a:pt x="71" y="161"/>
                  </a:cubicBezTo>
                  <a:cubicBezTo>
                    <a:pt x="71" y="164"/>
                    <a:pt x="73" y="167"/>
                    <a:pt x="75" y="167"/>
                  </a:cubicBezTo>
                  <a:cubicBezTo>
                    <a:pt x="92" y="167"/>
                    <a:pt x="92" y="167"/>
                    <a:pt x="92" y="167"/>
                  </a:cubicBezTo>
                  <a:cubicBezTo>
                    <a:pt x="94" y="167"/>
                    <a:pt x="96" y="164"/>
                    <a:pt x="96" y="161"/>
                  </a:cubicBezTo>
                  <a:cubicBezTo>
                    <a:pt x="96" y="148"/>
                    <a:pt x="96" y="148"/>
                    <a:pt x="96" y="148"/>
                  </a:cubicBezTo>
                  <a:cubicBezTo>
                    <a:pt x="105" y="147"/>
                    <a:pt x="113" y="143"/>
                    <a:pt x="120" y="138"/>
                  </a:cubicBezTo>
                  <a:cubicBezTo>
                    <a:pt x="129" y="147"/>
                    <a:pt x="129" y="147"/>
                    <a:pt x="129" y="147"/>
                  </a:cubicBezTo>
                  <a:cubicBezTo>
                    <a:pt x="131" y="150"/>
                    <a:pt x="135" y="150"/>
                    <a:pt x="136" y="148"/>
                  </a:cubicBezTo>
                  <a:cubicBezTo>
                    <a:pt x="148" y="137"/>
                    <a:pt x="148" y="137"/>
                    <a:pt x="148" y="137"/>
                  </a:cubicBezTo>
                  <a:cubicBezTo>
                    <a:pt x="150" y="135"/>
                    <a:pt x="149" y="132"/>
                    <a:pt x="147" y="130"/>
                  </a:cubicBezTo>
                  <a:cubicBezTo>
                    <a:pt x="138" y="120"/>
                    <a:pt x="138" y="120"/>
                    <a:pt x="138" y="120"/>
                  </a:cubicBezTo>
                  <a:cubicBezTo>
                    <a:pt x="143" y="113"/>
                    <a:pt x="146" y="105"/>
                    <a:pt x="148" y="96"/>
                  </a:cubicBezTo>
                  <a:cubicBezTo>
                    <a:pt x="161" y="96"/>
                    <a:pt x="161" y="96"/>
                    <a:pt x="161" y="96"/>
                  </a:cubicBezTo>
                  <a:cubicBezTo>
                    <a:pt x="164" y="96"/>
                    <a:pt x="167" y="94"/>
                    <a:pt x="167" y="92"/>
                  </a:cubicBezTo>
                  <a:cubicBezTo>
                    <a:pt x="167" y="75"/>
                    <a:pt x="167" y="75"/>
                    <a:pt x="167" y="75"/>
                  </a:cubicBezTo>
                  <a:cubicBezTo>
                    <a:pt x="167" y="73"/>
                    <a:pt x="164" y="71"/>
                    <a:pt x="161" y="71"/>
                  </a:cubicBezTo>
                  <a:close/>
                  <a:moveTo>
                    <a:pt x="83" y="114"/>
                  </a:moveTo>
                  <a:cubicBezTo>
                    <a:pt x="66" y="114"/>
                    <a:pt x="52" y="101"/>
                    <a:pt x="52" y="84"/>
                  </a:cubicBezTo>
                  <a:cubicBezTo>
                    <a:pt x="52" y="67"/>
                    <a:pt x="66" y="53"/>
                    <a:pt x="83" y="53"/>
                  </a:cubicBezTo>
                  <a:cubicBezTo>
                    <a:pt x="100" y="53"/>
                    <a:pt x="114" y="67"/>
                    <a:pt x="114" y="84"/>
                  </a:cubicBezTo>
                  <a:cubicBezTo>
                    <a:pt x="114" y="101"/>
                    <a:pt x="100" y="114"/>
                    <a:pt x="83" y="114"/>
                  </a:cubicBezTo>
                  <a:close/>
                </a:path>
              </a:pathLst>
            </a:custGeom>
            <a:solidFill>
              <a:schemeClr val="accent4">
                <a:alpha val="100000"/>
              </a:schemeClr>
            </a:solidFill>
          </p:spPr>
        </p:sp>
        <p:sp>
          <p:nvSpPr>
            <p:cNvPr id="11" name="Freeform 11"/>
            <p:cNvSpPr/>
            <p:nvPr/>
          </p:nvSpPr>
          <p:spPr>
            <a:xfrm>
              <a:off x="2341695" y="4065529"/>
              <a:ext cx="318897" cy="316706"/>
            </a:xfrm>
            <a:custGeom>
              <a:avLst/>
              <a:gdLst/>
              <a:ahLst/>
              <a:cxnLst/>
              <a:rect l="l" t="t" r="r" b="b"/>
              <a:pathLst>
                <a:path w="121" h="120">
                  <a:moveTo>
                    <a:pt x="117" y="51"/>
                  </a:moveTo>
                  <a:cubicBezTo>
                    <a:pt x="108" y="51"/>
                    <a:pt x="108" y="51"/>
                    <a:pt x="108" y="51"/>
                  </a:cubicBezTo>
                  <a:cubicBezTo>
                    <a:pt x="106" y="44"/>
                    <a:pt x="104" y="38"/>
                    <a:pt x="100" y="33"/>
                  </a:cubicBezTo>
                  <a:cubicBezTo>
                    <a:pt x="107" y="27"/>
                    <a:pt x="107" y="27"/>
                    <a:pt x="107" y="27"/>
                  </a:cubicBezTo>
                  <a:cubicBezTo>
                    <a:pt x="109" y="25"/>
                    <a:pt x="109" y="23"/>
                    <a:pt x="108" y="22"/>
                  </a:cubicBezTo>
                  <a:cubicBezTo>
                    <a:pt x="99" y="13"/>
                    <a:pt x="99" y="13"/>
                    <a:pt x="99" y="13"/>
                  </a:cubicBezTo>
                  <a:cubicBezTo>
                    <a:pt x="98" y="12"/>
                    <a:pt x="96" y="12"/>
                    <a:pt x="94" y="14"/>
                  </a:cubicBezTo>
                  <a:cubicBezTo>
                    <a:pt x="87" y="20"/>
                    <a:pt x="87" y="20"/>
                    <a:pt x="87" y="20"/>
                  </a:cubicBezTo>
                  <a:cubicBezTo>
                    <a:pt x="82" y="17"/>
                    <a:pt x="76" y="14"/>
                    <a:pt x="70" y="13"/>
                  </a:cubicBezTo>
                  <a:cubicBezTo>
                    <a:pt x="70" y="4"/>
                    <a:pt x="70" y="4"/>
                    <a:pt x="70" y="4"/>
                  </a:cubicBezTo>
                  <a:cubicBezTo>
                    <a:pt x="70" y="1"/>
                    <a:pt x="69" y="0"/>
                    <a:pt x="67" y="0"/>
                  </a:cubicBezTo>
                  <a:cubicBezTo>
                    <a:pt x="55" y="0"/>
                    <a:pt x="55" y="0"/>
                    <a:pt x="55" y="0"/>
                  </a:cubicBezTo>
                  <a:cubicBezTo>
                    <a:pt x="53" y="0"/>
                    <a:pt x="52" y="1"/>
                    <a:pt x="52" y="4"/>
                  </a:cubicBezTo>
                  <a:cubicBezTo>
                    <a:pt x="52" y="13"/>
                    <a:pt x="52" y="13"/>
                    <a:pt x="52" y="13"/>
                  </a:cubicBezTo>
                  <a:cubicBezTo>
                    <a:pt x="45" y="14"/>
                    <a:pt x="39" y="17"/>
                    <a:pt x="34" y="20"/>
                  </a:cubicBezTo>
                  <a:cubicBezTo>
                    <a:pt x="28" y="14"/>
                    <a:pt x="28" y="14"/>
                    <a:pt x="28" y="14"/>
                  </a:cubicBezTo>
                  <a:cubicBezTo>
                    <a:pt x="26" y="12"/>
                    <a:pt x="24" y="12"/>
                    <a:pt x="22" y="13"/>
                  </a:cubicBezTo>
                  <a:cubicBezTo>
                    <a:pt x="14" y="22"/>
                    <a:pt x="14" y="22"/>
                    <a:pt x="14" y="22"/>
                  </a:cubicBezTo>
                  <a:cubicBezTo>
                    <a:pt x="13" y="23"/>
                    <a:pt x="13" y="25"/>
                    <a:pt x="15" y="27"/>
                  </a:cubicBezTo>
                  <a:cubicBezTo>
                    <a:pt x="21" y="33"/>
                    <a:pt x="21" y="33"/>
                    <a:pt x="21" y="33"/>
                  </a:cubicBezTo>
                  <a:cubicBezTo>
                    <a:pt x="18" y="38"/>
                    <a:pt x="15" y="44"/>
                    <a:pt x="14" y="51"/>
                  </a:cubicBezTo>
                  <a:cubicBezTo>
                    <a:pt x="5" y="51"/>
                    <a:pt x="5" y="51"/>
                    <a:pt x="5" y="51"/>
                  </a:cubicBezTo>
                  <a:cubicBezTo>
                    <a:pt x="2" y="51"/>
                    <a:pt x="0" y="52"/>
                    <a:pt x="0" y="54"/>
                  </a:cubicBezTo>
                  <a:cubicBezTo>
                    <a:pt x="0" y="66"/>
                    <a:pt x="0" y="66"/>
                    <a:pt x="0" y="66"/>
                  </a:cubicBezTo>
                  <a:cubicBezTo>
                    <a:pt x="0" y="68"/>
                    <a:pt x="2" y="69"/>
                    <a:pt x="5" y="69"/>
                  </a:cubicBezTo>
                  <a:cubicBezTo>
                    <a:pt x="14" y="69"/>
                    <a:pt x="14" y="69"/>
                    <a:pt x="14" y="69"/>
                  </a:cubicBezTo>
                  <a:cubicBezTo>
                    <a:pt x="15" y="76"/>
                    <a:pt x="18" y="81"/>
                    <a:pt x="21" y="87"/>
                  </a:cubicBezTo>
                  <a:cubicBezTo>
                    <a:pt x="15" y="93"/>
                    <a:pt x="15" y="93"/>
                    <a:pt x="15" y="93"/>
                  </a:cubicBezTo>
                  <a:cubicBezTo>
                    <a:pt x="13" y="95"/>
                    <a:pt x="13" y="97"/>
                    <a:pt x="14" y="98"/>
                  </a:cubicBezTo>
                  <a:cubicBezTo>
                    <a:pt x="22" y="107"/>
                    <a:pt x="22" y="107"/>
                    <a:pt x="22" y="107"/>
                  </a:cubicBezTo>
                  <a:cubicBezTo>
                    <a:pt x="24" y="108"/>
                    <a:pt x="26" y="108"/>
                    <a:pt x="28" y="106"/>
                  </a:cubicBezTo>
                  <a:cubicBezTo>
                    <a:pt x="34" y="100"/>
                    <a:pt x="34" y="100"/>
                    <a:pt x="34" y="100"/>
                  </a:cubicBezTo>
                  <a:cubicBezTo>
                    <a:pt x="39" y="103"/>
                    <a:pt x="45" y="106"/>
                    <a:pt x="52" y="107"/>
                  </a:cubicBezTo>
                  <a:cubicBezTo>
                    <a:pt x="52" y="116"/>
                    <a:pt x="52" y="116"/>
                    <a:pt x="52" y="116"/>
                  </a:cubicBezTo>
                  <a:cubicBezTo>
                    <a:pt x="52" y="118"/>
                    <a:pt x="53" y="120"/>
                    <a:pt x="55" y="120"/>
                  </a:cubicBezTo>
                  <a:cubicBezTo>
                    <a:pt x="67" y="120"/>
                    <a:pt x="67" y="120"/>
                    <a:pt x="67" y="120"/>
                  </a:cubicBezTo>
                  <a:cubicBezTo>
                    <a:pt x="69" y="120"/>
                    <a:pt x="70" y="118"/>
                    <a:pt x="70" y="116"/>
                  </a:cubicBezTo>
                  <a:cubicBezTo>
                    <a:pt x="70" y="107"/>
                    <a:pt x="70" y="107"/>
                    <a:pt x="70" y="107"/>
                  </a:cubicBezTo>
                  <a:cubicBezTo>
                    <a:pt x="76" y="106"/>
                    <a:pt x="82" y="103"/>
                    <a:pt x="87" y="100"/>
                  </a:cubicBezTo>
                  <a:cubicBezTo>
                    <a:pt x="94" y="106"/>
                    <a:pt x="94" y="106"/>
                    <a:pt x="94" y="106"/>
                  </a:cubicBezTo>
                  <a:cubicBezTo>
                    <a:pt x="96" y="108"/>
                    <a:pt x="98" y="108"/>
                    <a:pt x="99" y="107"/>
                  </a:cubicBezTo>
                  <a:cubicBezTo>
                    <a:pt x="108" y="98"/>
                    <a:pt x="108" y="98"/>
                    <a:pt x="108" y="98"/>
                  </a:cubicBezTo>
                  <a:cubicBezTo>
                    <a:pt x="109" y="97"/>
                    <a:pt x="109" y="95"/>
                    <a:pt x="107" y="93"/>
                  </a:cubicBezTo>
                  <a:cubicBezTo>
                    <a:pt x="100" y="87"/>
                    <a:pt x="100" y="87"/>
                    <a:pt x="100" y="87"/>
                  </a:cubicBezTo>
                  <a:cubicBezTo>
                    <a:pt x="104" y="81"/>
                    <a:pt x="106" y="76"/>
                    <a:pt x="108" y="69"/>
                  </a:cubicBezTo>
                  <a:cubicBezTo>
                    <a:pt x="117" y="69"/>
                    <a:pt x="117" y="69"/>
                    <a:pt x="117" y="69"/>
                  </a:cubicBezTo>
                  <a:cubicBezTo>
                    <a:pt x="119" y="69"/>
                    <a:pt x="121" y="68"/>
                    <a:pt x="121" y="66"/>
                  </a:cubicBezTo>
                  <a:cubicBezTo>
                    <a:pt x="121" y="54"/>
                    <a:pt x="121" y="54"/>
                    <a:pt x="121" y="54"/>
                  </a:cubicBezTo>
                  <a:cubicBezTo>
                    <a:pt x="121" y="52"/>
                    <a:pt x="119" y="51"/>
                    <a:pt x="117" y="51"/>
                  </a:cubicBezTo>
                  <a:close/>
                  <a:moveTo>
                    <a:pt x="61" y="82"/>
                  </a:moveTo>
                  <a:cubicBezTo>
                    <a:pt x="48" y="82"/>
                    <a:pt x="38" y="72"/>
                    <a:pt x="38" y="60"/>
                  </a:cubicBezTo>
                  <a:cubicBezTo>
                    <a:pt x="38" y="48"/>
                    <a:pt x="48" y="38"/>
                    <a:pt x="61" y="38"/>
                  </a:cubicBezTo>
                  <a:cubicBezTo>
                    <a:pt x="73" y="38"/>
                    <a:pt x="83" y="48"/>
                    <a:pt x="83" y="60"/>
                  </a:cubicBezTo>
                  <a:cubicBezTo>
                    <a:pt x="83" y="72"/>
                    <a:pt x="73" y="82"/>
                    <a:pt x="61" y="82"/>
                  </a:cubicBezTo>
                  <a:close/>
                </a:path>
              </a:pathLst>
            </a:custGeom>
            <a:solidFill>
              <a:schemeClr val="accent4">
                <a:alpha val="100000"/>
              </a:schemeClr>
            </a:solidFill>
          </p:spPr>
        </p:sp>
      </p:grpSp>
      <p:grpSp>
        <p:nvGrpSpPr>
          <p:cNvPr id="12" name="Group 12"/>
          <p:cNvGrpSpPr/>
          <p:nvPr/>
        </p:nvGrpSpPr>
        <p:grpSpPr>
          <a:xfrm>
            <a:off x="4836987" y="4210981"/>
            <a:ext cx="577691" cy="614457"/>
            <a:chOff x="4836987" y="4210981"/>
            <a:chExt cx="577691" cy="614457"/>
          </a:xfrm>
        </p:grpSpPr>
        <p:sp>
          <p:nvSpPr>
            <p:cNvPr id="13" name="Freeform 13"/>
            <p:cNvSpPr/>
            <p:nvPr/>
          </p:nvSpPr>
          <p:spPr>
            <a:xfrm>
              <a:off x="5174934" y="4210981"/>
              <a:ext cx="239744" cy="269843"/>
            </a:xfrm>
            <a:custGeom>
              <a:avLst/>
              <a:gdLst/>
              <a:ahLst/>
              <a:cxnLst/>
              <a:rect l="l" t="t" r="r" b="b"/>
              <a:pathLst>
                <a:path w="91" h="102">
                  <a:moveTo>
                    <a:pt x="76" y="45"/>
                  </a:moveTo>
                  <a:cubicBezTo>
                    <a:pt x="65" y="52"/>
                    <a:pt x="54" y="52"/>
                    <a:pt x="50" y="52"/>
                  </a:cubicBezTo>
                  <a:cubicBezTo>
                    <a:pt x="11" y="102"/>
                    <a:pt x="11" y="102"/>
                    <a:pt x="11" y="102"/>
                  </a:cubicBezTo>
                  <a:cubicBezTo>
                    <a:pt x="0" y="93"/>
                    <a:pt x="0" y="93"/>
                    <a:pt x="0" y="93"/>
                  </a:cubicBezTo>
                  <a:cubicBezTo>
                    <a:pt x="43" y="47"/>
                    <a:pt x="43" y="47"/>
                    <a:pt x="43" y="47"/>
                  </a:cubicBezTo>
                  <a:cubicBezTo>
                    <a:pt x="42" y="43"/>
                    <a:pt x="40" y="32"/>
                    <a:pt x="45" y="19"/>
                  </a:cubicBezTo>
                  <a:cubicBezTo>
                    <a:pt x="52" y="4"/>
                    <a:pt x="70" y="0"/>
                    <a:pt x="70" y="0"/>
                  </a:cubicBezTo>
                  <a:cubicBezTo>
                    <a:pt x="67" y="22"/>
                    <a:pt x="67" y="22"/>
                    <a:pt x="67" y="22"/>
                  </a:cubicBezTo>
                  <a:cubicBezTo>
                    <a:pt x="68" y="21"/>
                    <a:pt x="69" y="21"/>
                    <a:pt x="70" y="22"/>
                  </a:cubicBezTo>
                  <a:cubicBezTo>
                    <a:pt x="70" y="22"/>
                    <a:pt x="70" y="23"/>
                    <a:pt x="70" y="24"/>
                  </a:cubicBezTo>
                  <a:cubicBezTo>
                    <a:pt x="91" y="17"/>
                    <a:pt x="91" y="17"/>
                    <a:pt x="91" y="17"/>
                  </a:cubicBezTo>
                  <a:cubicBezTo>
                    <a:pt x="91" y="17"/>
                    <a:pt x="90" y="36"/>
                    <a:pt x="76" y="45"/>
                  </a:cubicBezTo>
                  <a:close/>
                </a:path>
              </a:pathLst>
            </a:custGeom>
            <a:solidFill>
              <a:schemeClr val="accent4">
                <a:alpha val="100000"/>
              </a:schemeClr>
            </a:solidFill>
          </p:spPr>
        </p:sp>
        <p:sp>
          <p:nvSpPr>
            <p:cNvPr id="14" name="Freeform 14"/>
            <p:cNvSpPr/>
            <p:nvPr/>
          </p:nvSpPr>
          <p:spPr>
            <a:xfrm>
              <a:off x="4836987" y="4396146"/>
              <a:ext cx="461677" cy="429292"/>
            </a:xfrm>
            <a:custGeom>
              <a:avLst/>
              <a:gdLst/>
              <a:ahLst/>
              <a:cxnLst/>
              <a:rect l="l" t="t" r="r" b="b"/>
              <a:pathLst>
                <a:path w="175" h="163">
                  <a:moveTo>
                    <a:pt x="77" y="0"/>
                  </a:moveTo>
                  <a:cubicBezTo>
                    <a:pt x="95" y="0"/>
                    <a:pt x="112" y="6"/>
                    <a:pt x="127" y="16"/>
                  </a:cubicBezTo>
                  <a:cubicBezTo>
                    <a:pt x="107" y="40"/>
                    <a:pt x="107" y="40"/>
                    <a:pt x="107" y="40"/>
                  </a:cubicBezTo>
                  <a:cubicBezTo>
                    <a:pt x="100" y="36"/>
                    <a:pt x="92" y="34"/>
                    <a:pt x="84" y="34"/>
                  </a:cubicBezTo>
                  <a:cubicBezTo>
                    <a:pt x="59" y="34"/>
                    <a:pt x="41" y="54"/>
                    <a:pt x="44" y="80"/>
                  </a:cubicBezTo>
                  <a:cubicBezTo>
                    <a:pt x="47" y="105"/>
                    <a:pt x="70" y="125"/>
                    <a:pt x="96" y="125"/>
                  </a:cubicBezTo>
                  <a:cubicBezTo>
                    <a:pt x="121" y="125"/>
                    <a:pt x="138" y="105"/>
                    <a:pt x="135" y="80"/>
                  </a:cubicBezTo>
                  <a:cubicBezTo>
                    <a:pt x="134" y="71"/>
                    <a:pt x="130" y="63"/>
                    <a:pt x="125" y="56"/>
                  </a:cubicBezTo>
                  <a:cubicBezTo>
                    <a:pt x="145" y="32"/>
                    <a:pt x="145" y="32"/>
                    <a:pt x="145" y="32"/>
                  </a:cubicBezTo>
                  <a:cubicBezTo>
                    <a:pt x="158" y="46"/>
                    <a:pt x="166" y="63"/>
                    <a:pt x="169" y="82"/>
                  </a:cubicBezTo>
                  <a:cubicBezTo>
                    <a:pt x="175" y="127"/>
                    <a:pt x="143" y="163"/>
                    <a:pt x="98" y="163"/>
                  </a:cubicBezTo>
                  <a:cubicBezTo>
                    <a:pt x="53" y="163"/>
                    <a:pt x="12" y="127"/>
                    <a:pt x="6" y="82"/>
                  </a:cubicBezTo>
                  <a:cubicBezTo>
                    <a:pt x="0" y="37"/>
                    <a:pt x="31" y="0"/>
                    <a:pt x="77" y="0"/>
                  </a:cubicBezTo>
                  <a:close/>
                </a:path>
              </a:pathLst>
            </a:custGeom>
            <a:solidFill>
              <a:schemeClr val="accent4">
                <a:alpha val="100000"/>
              </a:schemeClr>
            </a:solidFill>
          </p:spPr>
        </p:sp>
        <p:sp>
          <p:nvSpPr>
            <p:cNvPr id="15" name="Freeform 15"/>
            <p:cNvSpPr/>
            <p:nvPr/>
          </p:nvSpPr>
          <p:spPr>
            <a:xfrm>
              <a:off x="4976433" y="4512066"/>
              <a:ext cx="195167" cy="181737"/>
            </a:xfrm>
            <a:custGeom>
              <a:avLst/>
              <a:gdLst/>
              <a:ahLst/>
              <a:cxnLst/>
              <a:rect l="l" t="t" r="r" b="b"/>
              <a:pathLst>
                <a:path w="74" h="69">
                  <a:moveTo>
                    <a:pt x="42" y="69"/>
                  </a:moveTo>
                  <a:cubicBezTo>
                    <a:pt x="23" y="69"/>
                    <a:pt x="5" y="54"/>
                    <a:pt x="3" y="35"/>
                  </a:cubicBezTo>
                  <a:cubicBezTo>
                    <a:pt x="0" y="16"/>
                    <a:pt x="14" y="0"/>
                    <a:pt x="33" y="0"/>
                  </a:cubicBezTo>
                  <a:cubicBezTo>
                    <a:pt x="38" y="0"/>
                    <a:pt x="44" y="2"/>
                    <a:pt x="49" y="4"/>
                  </a:cubicBezTo>
                  <a:cubicBezTo>
                    <a:pt x="48" y="6"/>
                    <a:pt x="48" y="9"/>
                    <a:pt x="49" y="11"/>
                  </a:cubicBezTo>
                  <a:cubicBezTo>
                    <a:pt x="36" y="30"/>
                    <a:pt x="36" y="30"/>
                    <a:pt x="36" y="30"/>
                  </a:cubicBezTo>
                  <a:cubicBezTo>
                    <a:pt x="42" y="35"/>
                    <a:pt x="42" y="35"/>
                    <a:pt x="42" y="35"/>
                  </a:cubicBezTo>
                  <a:cubicBezTo>
                    <a:pt x="59" y="20"/>
                    <a:pt x="59" y="20"/>
                    <a:pt x="59" y="20"/>
                  </a:cubicBezTo>
                  <a:cubicBezTo>
                    <a:pt x="59" y="20"/>
                    <a:pt x="60" y="20"/>
                    <a:pt x="60" y="20"/>
                  </a:cubicBezTo>
                  <a:cubicBezTo>
                    <a:pt x="62" y="20"/>
                    <a:pt x="64" y="19"/>
                    <a:pt x="66" y="18"/>
                  </a:cubicBezTo>
                  <a:cubicBezTo>
                    <a:pt x="69" y="23"/>
                    <a:pt x="71" y="29"/>
                    <a:pt x="72" y="35"/>
                  </a:cubicBezTo>
                  <a:cubicBezTo>
                    <a:pt x="74" y="54"/>
                    <a:pt x="61" y="69"/>
                    <a:pt x="42" y="69"/>
                  </a:cubicBezTo>
                  <a:close/>
                </a:path>
              </a:pathLst>
            </a:custGeom>
            <a:solidFill>
              <a:schemeClr val="accent4">
                <a:alpha val="100000"/>
              </a:schemeClr>
            </a:solidFill>
          </p:spPr>
        </p:sp>
        <p:sp>
          <p:nvSpPr>
            <p:cNvPr id="16" name="Freeform 16"/>
            <p:cNvSpPr/>
            <p:nvPr/>
          </p:nvSpPr>
          <p:spPr>
            <a:xfrm>
              <a:off x="5084541" y="4461869"/>
              <a:ext cx="113728" cy="129349"/>
            </a:xfrm>
            <a:custGeom>
              <a:avLst/>
              <a:gdLst/>
              <a:ahLst/>
              <a:cxnLst/>
              <a:rect l="l" t="t" r="r" b="b"/>
              <a:pathLst>
                <a:path w="43" h="49">
                  <a:moveTo>
                    <a:pt x="13" y="31"/>
                  </a:moveTo>
                  <a:cubicBezTo>
                    <a:pt x="11" y="28"/>
                    <a:pt x="12" y="25"/>
                    <a:pt x="14" y="22"/>
                  </a:cubicBezTo>
                  <a:cubicBezTo>
                    <a:pt x="32" y="0"/>
                    <a:pt x="32" y="0"/>
                    <a:pt x="32" y="0"/>
                  </a:cubicBezTo>
                  <a:cubicBezTo>
                    <a:pt x="43" y="9"/>
                    <a:pt x="43" y="9"/>
                    <a:pt x="43" y="9"/>
                  </a:cubicBezTo>
                  <a:cubicBezTo>
                    <a:pt x="24" y="32"/>
                    <a:pt x="24" y="32"/>
                    <a:pt x="24" y="32"/>
                  </a:cubicBezTo>
                  <a:cubicBezTo>
                    <a:pt x="22" y="34"/>
                    <a:pt x="19" y="35"/>
                    <a:pt x="17" y="34"/>
                  </a:cubicBezTo>
                  <a:cubicBezTo>
                    <a:pt x="1" y="49"/>
                    <a:pt x="1" y="49"/>
                    <a:pt x="1" y="49"/>
                  </a:cubicBezTo>
                  <a:cubicBezTo>
                    <a:pt x="0" y="48"/>
                    <a:pt x="0" y="48"/>
                    <a:pt x="0" y="48"/>
                  </a:cubicBezTo>
                  <a:lnTo>
                    <a:pt x="13" y="31"/>
                  </a:lnTo>
                  <a:close/>
                </a:path>
              </a:pathLst>
            </a:custGeom>
            <a:solidFill>
              <a:schemeClr val="accent4">
                <a:alpha val="100000"/>
              </a:schemeClr>
            </a:solidFill>
          </p:spPr>
        </p:sp>
      </p:grpSp>
      <p:grpSp>
        <p:nvGrpSpPr>
          <p:cNvPr id="17" name="Group 17"/>
          <p:cNvGrpSpPr/>
          <p:nvPr/>
        </p:nvGrpSpPr>
        <p:grpSpPr>
          <a:xfrm>
            <a:off x="3390861" y="2655299"/>
            <a:ext cx="559445" cy="701973"/>
            <a:chOff x="3390861" y="2655299"/>
            <a:chExt cx="559445" cy="701973"/>
          </a:xfrm>
        </p:grpSpPr>
        <p:sp>
          <p:nvSpPr>
            <p:cNvPr id="18" name="Freeform 18"/>
            <p:cNvSpPr/>
            <p:nvPr/>
          </p:nvSpPr>
          <p:spPr>
            <a:xfrm>
              <a:off x="3782073" y="2655299"/>
              <a:ext cx="168233" cy="183703"/>
            </a:xfrm>
            <a:custGeom>
              <a:avLst/>
              <a:gdLst/>
              <a:ahLst/>
              <a:cxnLst/>
              <a:rect l="l" t="t" r="r" b="b"/>
              <a:pathLst>
                <a:path w="126" h="140">
                  <a:moveTo>
                    <a:pt x="0" y="57"/>
                  </a:moveTo>
                  <a:lnTo>
                    <a:pt x="48" y="0"/>
                  </a:lnTo>
                  <a:lnTo>
                    <a:pt x="126" y="85"/>
                  </a:lnTo>
                  <a:lnTo>
                    <a:pt x="78" y="140"/>
                  </a:lnTo>
                  <a:lnTo>
                    <a:pt x="0" y="57"/>
                  </a:lnTo>
                  <a:close/>
                </a:path>
              </a:pathLst>
            </a:custGeom>
            <a:solidFill>
              <a:schemeClr val="accent1">
                <a:alpha val="100000"/>
              </a:schemeClr>
            </a:solidFill>
          </p:spPr>
        </p:sp>
        <p:sp>
          <p:nvSpPr>
            <p:cNvPr id="19" name="Freeform 19"/>
            <p:cNvSpPr/>
            <p:nvPr/>
          </p:nvSpPr>
          <p:spPr>
            <a:xfrm>
              <a:off x="3564454" y="2751018"/>
              <a:ext cx="296432" cy="326720"/>
            </a:xfrm>
            <a:custGeom>
              <a:avLst/>
              <a:gdLst/>
              <a:ahLst/>
              <a:cxnLst/>
              <a:rect l="l" t="t" r="r" b="b"/>
              <a:pathLst>
                <a:path w="94" h="105">
                  <a:moveTo>
                    <a:pt x="70" y="0"/>
                  </a:moveTo>
                  <a:cubicBezTo>
                    <a:pt x="63" y="9"/>
                    <a:pt x="63" y="9"/>
                    <a:pt x="63" y="9"/>
                  </a:cubicBezTo>
                  <a:cubicBezTo>
                    <a:pt x="21" y="30"/>
                    <a:pt x="21" y="30"/>
                    <a:pt x="21" y="30"/>
                  </a:cubicBezTo>
                  <a:cubicBezTo>
                    <a:pt x="20" y="30"/>
                    <a:pt x="14" y="33"/>
                    <a:pt x="12" y="37"/>
                  </a:cubicBezTo>
                  <a:cubicBezTo>
                    <a:pt x="10" y="40"/>
                    <a:pt x="2" y="67"/>
                    <a:pt x="1" y="70"/>
                  </a:cubicBezTo>
                  <a:cubicBezTo>
                    <a:pt x="0" y="71"/>
                    <a:pt x="0" y="75"/>
                    <a:pt x="0" y="77"/>
                  </a:cubicBezTo>
                  <a:cubicBezTo>
                    <a:pt x="0" y="78"/>
                    <a:pt x="2" y="93"/>
                    <a:pt x="3" y="102"/>
                  </a:cubicBezTo>
                  <a:cubicBezTo>
                    <a:pt x="3" y="103"/>
                    <a:pt x="3" y="103"/>
                    <a:pt x="3" y="103"/>
                  </a:cubicBezTo>
                  <a:cubicBezTo>
                    <a:pt x="3" y="103"/>
                    <a:pt x="3" y="103"/>
                    <a:pt x="3" y="103"/>
                  </a:cubicBezTo>
                  <a:cubicBezTo>
                    <a:pt x="3" y="103"/>
                    <a:pt x="3" y="104"/>
                    <a:pt x="4" y="105"/>
                  </a:cubicBezTo>
                  <a:cubicBezTo>
                    <a:pt x="4" y="81"/>
                    <a:pt x="4" y="81"/>
                    <a:pt x="4" y="81"/>
                  </a:cubicBezTo>
                  <a:cubicBezTo>
                    <a:pt x="20" y="81"/>
                    <a:pt x="20" y="81"/>
                    <a:pt x="20" y="81"/>
                  </a:cubicBezTo>
                  <a:cubicBezTo>
                    <a:pt x="20" y="75"/>
                    <a:pt x="20" y="75"/>
                    <a:pt x="20" y="75"/>
                  </a:cubicBezTo>
                  <a:cubicBezTo>
                    <a:pt x="30" y="58"/>
                    <a:pt x="30" y="58"/>
                    <a:pt x="30" y="58"/>
                  </a:cubicBezTo>
                  <a:cubicBezTo>
                    <a:pt x="32" y="59"/>
                    <a:pt x="37" y="61"/>
                    <a:pt x="40" y="62"/>
                  </a:cubicBezTo>
                  <a:cubicBezTo>
                    <a:pt x="39" y="64"/>
                    <a:pt x="37" y="68"/>
                    <a:pt x="37" y="69"/>
                  </a:cubicBezTo>
                  <a:cubicBezTo>
                    <a:pt x="36" y="71"/>
                    <a:pt x="30" y="78"/>
                    <a:pt x="27" y="83"/>
                  </a:cubicBezTo>
                  <a:cubicBezTo>
                    <a:pt x="25" y="85"/>
                    <a:pt x="24" y="90"/>
                    <a:pt x="28" y="93"/>
                  </a:cubicBezTo>
                  <a:cubicBezTo>
                    <a:pt x="29" y="94"/>
                    <a:pt x="31" y="95"/>
                    <a:pt x="33" y="95"/>
                  </a:cubicBezTo>
                  <a:cubicBezTo>
                    <a:pt x="37" y="95"/>
                    <a:pt x="41" y="92"/>
                    <a:pt x="41" y="92"/>
                  </a:cubicBezTo>
                  <a:cubicBezTo>
                    <a:pt x="41" y="92"/>
                    <a:pt x="41" y="92"/>
                    <a:pt x="41" y="92"/>
                  </a:cubicBezTo>
                  <a:cubicBezTo>
                    <a:pt x="41" y="92"/>
                    <a:pt x="41" y="92"/>
                    <a:pt x="41" y="92"/>
                  </a:cubicBezTo>
                  <a:cubicBezTo>
                    <a:pt x="41" y="91"/>
                    <a:pt x="56" y="74"/>
                    <a:pt x="63" y="71"/>
                  </a:cubicBezTo>
                  <a:cubicBezTo>
                    <a:pt x="69" y="68"/>
                    <a:pt x="87" y="54"/>
                    <a:pt x="87" y="36"/>
                  </a:cubicBezTo>
                  <a:cubicBezTo>
                    <a:pt x="94" y="26"/>
                    <a:pt x="94" y="26"/>
                    <a:pt x="94" y="26"/>
                  </a:cubicBezTo>
                  <a:lnTo>
                    <a:pt x="70" y="0"/>
                  </a:lnTo>
                  <a:close/>
                </a:path>
              </a:pathLst>
            </a:custGeom>
            <a:solidFill>
              <a:schemeClr val="accent1">
                <a:alpha val="100000"/>
              </a:schemeClr>
            </a:solidFill>
          </p:spPr>
        </p:sp>
        <p:sp>
          <p:nvSpPr>
            <p:cNvPr id="20" name="Freeform 20"/>
            <p:cNvSpPr/>
            <p:nvPr/>
          </p:nvSpPr>
          <p:spPr>
            <a:xfrm>
              <a:off x="3390861" y="3012170"/>
              <a:ext cx="467288" cy="345102"/>
            </a:xfrm>
            <a:custGeom>
              <a:avLst/>
              <a:gdLst/>
              <a:ahLst/>
              <a:cxnLst/>
              <a:rect l="l" t="t" r="r" b="b"/>
              <a:pathLst>
                <a:path w="148" h="111">
                  <a:moveTo>
                    <a:pt x="124" y="49"/>
                  </a:moveTo>
                  <a:cubicBezTo>
                    <a:pt x="124" y="104"/>
                    <a:pt x="124" y="104"/>
                    <a:pt x="124" y="104"/>
                  </a:cubicBezTo>
                  <a:cubicBezTo>
                    <a:pt x="117" y="104"/>
                    <a:pt x="117" y="104"/>
                    <a:pt x="117" y="104"/>
                  </a:cubicBezTo>
                  <a:cubicBezTo>
                    <a:pt x="117" y="29"/>
                    <a:pt x="117" y="29"/>
                    <a:pt x="117" y="29"/>
                  </a:cubicBezTo>
                  <a:cubicBezTo>
                    <a:pt x="93" y="29"/>
                    <a:pt x="93" y="29"/>
                    <a:pt x="93" y="29"/>
                  </a:cubicBezTo>
                  <a:cubicBezTo>
                    <a:pt x="93" y="104"/>
                    <a:pt x="93" y="104"/>
                    <a:pt x="93" y="104"/>
                  </a:cubicBezTo>
                  <a:cubicBezTo>
                    <a:pt x="86" y="104"/>
                    <a:pt x="86" y="104"/>
                    <a:pt x="86" y="104"/>
                  </a:cubicBezTo>
                  <a:cubicBezTo>
                    <a:pt x="86" y="14"/>
                    <a:pt x="86" y="14"/>
                    <a:pt x="86" y="14"/>
                  </a:cubicBezTo>
                  <a:cubicBezTo>
                    <a:pt x="83" y="13"/>
                    <a:pt x="81" y="12"/>
                    <a:pt x="80" y="10"/>
                  </a:cubicBezTo>
                  <a:cubicBezTo>
                    <a:pt x="77" y="7"/>
                    <a:pt x="77" y="3"/>
                    <a:pt x="78" y="0"/>
                  </a:cubicBezTo>
                  <a:cubicBezTo>
                    <a:pt x="62" y="0"/>
                    <a:pt x="62" y="0"/>
                    <a:pt x="62" y="0"/>
                  </a:cubicBezTo>
                  <a:cubicBezTo>
                    <a:pt x="62" y="104"/>
                    <a:pt x="62" y="104"/>
                    <a:pt x="62" y="104"/>
                  </a:cubicBezTo>
                  <a:cubicBezTo>
                    <a:pt x="55" y="104"/>
                    <a:pt x="55" y="104"/>
                    <a:pt x="55" y="104"/>
                  </a:cubicBezTo>
                  <a:cubicBezTo>
                    <a:pt x="55" y="36"/>
                    <a:pt x="55" y="36"/>
                    <a:pt x="55" y="36"/>
                  </a:cubicBezTo>
                  <a:cubicBezTo>
                    <a:pt x="31" y="36"/>
                    <a:pt x="31" y="36"/>
                    <a:pt x="31" y="36"/>
                  </a:cubicBezTo>
                  <a:cubicBezTo>
                    <a:pt x="31" y="104"/>
                    <a:pt x="31" y="104"/>
                    <a:pt x="31" y="104"/>
                  </a:cubicBezTo>
                  <a:cubicBezTo>
                    <a:pt x="24" y="104"/>
                    <a:pt x="24" y="104"/>
                    <a:pt x="24" y="104"/>
                  </a:cubicBezTo>
                  <a:cubicBezTo>
                    <a:pt x="24" y="66"/>
                    <a:pt x="24" y="66"/>
                    <a:pt x="24" y="66"/>
                  </a:cubicBezTo>
                  <a:cubicBezTo>
                    <a:pt x="0" y="66"/>
                    <a:pt x="0" y="66"/>
                    <a:pt x="0" y="66"/>
                  </a:cubicBezTo>
                  <a:cubicBezTo>
                    <a:pt x="0" y="104"/>
                    <a:pt x="0" y="104"/>
                    <a:pt x="0" y="104"/>
                  </a:cubicBezTo>
                  <a:cubicBezTo>
                    <a:pt x="0" y="111"/>
                    <a:pt x="0" y="111"/>
                    <a:pt x="0" y="111"/>
                  </a:cubicBezTo>
                  <a:cubicBezTo>
                    <a:pt x="148" y="111"/>
                    <a:pt x="148" y="111"/>
                    <a:pt x="148" y="111"/>
                  </a:cubicBezTo>
                  <a:cubicBezTo>
                    <a:pt x="148" y="104"/>
                    <a:pt x="148" y="104"/>
                    <a:pt x="148" y="104"/>
                  </a:cubicBezTo>
                  <a:cubicBezTo>
                    <a:pt x="148" y="49"/>
                    <a:pt x="148" y="49"/>
                    <a:pt x="148" y="49"/>
                  </a:cubicBezTo>
                  <a:lnTo>
                    <a:pt x="124" y="49"/>
                  </a:lnTo>
                  <a:close/>
                </a:path>
              </a:pathLst>
            </a:custGeom>
            <a:solidFill>
              <a:schemeClr val="accent1">
                <a:alpha val="100000"/>
              </a:schemeClr>
            </a:solidFill>
          </p:spPr>
        </p:sp>
      </p:grpSp>
      <p:grpSp>
        <p:nvGrpSpPr>
          <p:cNvPr id="21" name="Group 21"/>
          <p:cNvGrpSpPr/>
          <p:nvPr/>
        </p:nvGrpSpPr>
        <p:grpSpPr>
          <a:xfrm>
            <a:off x="454963" y="93878"/>
            <a:ext cx="10641129" cy="914400"/>
            <a:chOff x="454963" y="93878"/>
            <a:chExt cx="10641129" cy="914400"/>
          </a:xfrm>
        </p:grpSpPr>
        <p:sp>
          <p:nvSpPr>
            <p:cNvPr id="22" name="AutoShape 22"/>
            <p:cNvSpPr/>
            <p:nvPr/>
          </p:nvSpPr>
          <p:spPr>
            <a:xfrm>
              <a:off x="454963" y="331168"/>
              <a:ext cx="84147" cy="84147"/>
            </a:xfrm>
            <a:prstGeom prst="ellipse">
              <a:avLst/>
            </a:prstGeom>
            <a:solidFill>
              <a:schemeClr val="accent1">
                <a:alpha val="100000"/>
              </a:schemeClr>
            </a:solidFill>
          </p:spPr>
        </p:sp>
        <p:sp>
          <p:nvSpPr>
            <p:cNvPr id="23" name="AutoShape 23"/>
            <p:cNvSpPr/>
            <p:nvPr/>
          </p:nvSpPr>
          <p:spPr>
            <a:xfrm>
              <a:off x="575049" y="337743"/>
              <a:ext cx="78137" cy="78137"/>
            </a:xfrm>
            <a:prstGeom prst="ellipse">
              <a:avLst/>
            </a:prstGeom>
            <a:solidFill>
              <a:schemeClr val="accent1">
                <a:alpha val="80000"/>
              </a:schemeClr>
            </a:solidFill>
          </p:spPr>
        </p:sp>
        <p:sp>
          <p:nvSpPr>
            <p:cNvPr id="24" name="AutoShape 24"/>
            <p:cNvSpPr/>
            <p:nvPr/>
          </p:nvSpPr>
          <p:spPr>
            <a:xfrm>
              <a:off x="689125" y="339460"/>
              <a:ext cx="74704" cy="74704"/>
            </a:xfrm>
            <a:prstGeom prst="ellipse">
              <a:avLst/>
            </a:prstGeom>
            <a:solidFill>
              <a:schemeClr val="accent1">
                <a:alpha val="60000"/>
              </a:schemeClr>
            </a:solidFill>
          </p:spPr>
        </p:sp>
        <p:sp>
          <p:nvSpPr>
            <p:cNvPr id="25" name="AutoShape 25"/>
            <p:cNvSpPr/>
            <p:nvPr/>
          </p:nvSpPr>
          <p:spPr>
            <a:xfrm>
              <a:off x="799768" y="348430"/>
              <a:ext cx="69238" cy="69238"/>
            </a:xfrm>
            <a:prstGeom prst="ellipse">
              <a:avLst/>
            </a:prstGeom>
            <a:solidFill>
              <a:schemeClr val="accent1">
                <a:alpha val="40000"/>
              </a:schemeClr>
            </a:solidFill>
          </p:spPr>
        </p:sp>
        <p:sp>
          <p:nvSpPr>
            <p:cNvPr id="26" name="AutoShape 26"/>
            <p:cNvSpPr/>
            <p:nvPr/>
          </p:nvSpPr>
          <p:spPr>
            <a:xfrm>
              <a:off x="904945" y="344297"/>
              <a:ext cx="65594" cy="65594"/>
            </a:xfrm>
            <a:prstGeom prst="ellipse">
              <a:avLst/>
            </a:prstGeom>
            <a:solidFill>
              <a:schemeClr val="accent1">
                <a:alpha val="20000"/>
              </a:schemeClr>
            </a:solidFill>
          </p:spPr>
        </p:sp>
        <p:sp>
          <p:nvSpPr>
            <p:cNvPr id="27" name="AutoShape 27"/>
            <p:cNvSpPr/>
            <p:nvPr/>
          </p:nvSpPr>
          <p:spPr>
            <a:xfrm>
              <a:off x="454963" y="448942"/>
              <a:ext cx="84147" cy="84147"/>
            </a:xfrm>
            <a:prstGeom prst="ellipse">
              <a:avLst/>
            </a:prstGeom>
            <a:solidFill>
              <a:schemeClr val="accent1">
                <a:alpha val="100000"/>
              </a:schemeClr>
            </a:solidFill>
          </p:spPr>
        </p:sp>
        <p:sp>
          <p:nvSpPr>
            <p:cNvPr id="28" name="AutoShape 28"/>
            <p:cNvSpPr/>
            <p:nvPr/>
          </p:nvSpPr>
          <p:spPr>
            <a:xfrm>
              <a:off x="575049" y="455517"/>
              <a:ext cx="78137" cy="78137"/>
            </a:xfrm>
            <a:prstGeom prst="ellipse">
              <a:avLst/>
            </a:prstGeom>
            <a:solidFill>
              <a:schemeClr val="accent1">
                <a:alpha val="80000"/>
              </a:schemeClr>
            </a:solidFill>
          </p:spPr>
        </p:sp>
        <p:sp>
          <p:nvSpPr>
            <p:cNvPr id="29" name="AutoShape 29"/>
            <p:cNvSpPr/>
            <p:nvPr/>
          </p:nvSpPr>
          <p:spPr>
            <a:xfrm>
              <a:off x="689125" y="457233"/>
              <a:ext cx="74704" cy="74704"/>
            </a:xfrm>
            <a:prstGeom prst="ellipse">
              <a:avLst/>
            </a:prstGeom>
            <a:solidFill>
              <a:schemeClr val="accent1">
                <a:alpha val="60000"/>
              </a:schemeClr>
            </a:solidFill>
          </p:spPr>
        </p:sp>
        <p:sp>
          <p:nvSpPr>
            <p:cNvPr id="30" name="AutoShape 30"/>
            <p:cNvSpPr/>
            <p:nvPr/>
          </p:nvSpPr>
          <p:spPr>
            <a:xfrm>
              <a:off x="799768" y="466203"/>
              <a:ext cx="69238" cy="69238"/>
            </a:xfrm>
            <a:prstGeom prst="ellipse">
              <a:avLst/>
            </a:prstGeom>
            <a:solidFill>
              <a:schemeClr val="accent1">
                <a:alpha val="40000"/>
              </a:schemeClr>
            </a:solidFill>
          </p:spPr>
        </p:sp>
        <p:sp>
          <p:nvSpPr>
            <p:cNvPr id="31" name="AutoShape 31"/>
            <p:cNvSpPr/>
            <p:nvPr/>
          </p:nvSpPr>
          <p:spPr>
            <a:xfrm>
              <a:off x="904945" y="462070"/>
              <a:ext cx="65594" cy="65594"/>
            </a:xfrm>
            <a:prstGeom prst="ellipse">
              <a:avLst/>
            </a:prstGeom>
            <a:solidFill>
              <a:schemeClr val="accent1">
                <a:alpha val="20000"/>
              </a:schemeClr>
            </a:solidFill>
          </p:spPr>
        </p:sp>
        <p:sp>
          <p:nvSpPr>
            <p:cNvPr id="32" name="AutoShape 32"/>
            <p:cNvSpPr/>
            <p:nvPr/>
          </p:nvSpPr>
          <p:spPr>
            <a:xfrm>
              <a:off x="454963" y="566715"/>
              <a:ext cx="84147" cy="84147"/>
            </a:xfrm>
            <a:prstGeom prst="ellipse">
              <a:avLst/>
            </a:prstGeom>
            <a:solidFill>
              <a:schemeClr val="accent1">
                <a:alpha val="100000"/>
              </a:schemeClr>
            </a:solidFill>
          </p:spPr>
        </p:sp>
        <p:sp>
          <p:nvSpPr>
            <p:cNvPr id="33" name="AutoShape 33"/>
            <p:cNvSpPr/>
            <p:nvPr/>
          </p:nvSpPr>
          <p:spPr>
            <a:xfrm>
              <a:off x="575049" y="573291"/>
              <a:ext cx="78137" cy="78137"/>
            </a:xfrm>
            <a:prstGeom prst="ellipse">
              <a:avLst/>
            </a:prstGeom>
            <a:solidFill>
              <a:schemeClr val="accent1">
                <a:alpha val="80000"/>
              </a:schemeClr>
            </a:solidFill>
          </p:spPr>
        </p:sp>
        <p:sp>
          <p:nvSpPr>
            <p:cNvPr id="34" name="AutoShape 34"/>
            <p:cNvSpPr/>
            <p:nvPr/>
          </p:nvSpPr>
          <p:spPr>
            <a:xfrm>
              <a:off x="689125" y="575007"/>
              <a:ext cx="74704" cy="74704"/>
            </a:xfrm>
            <a:prstGeom prst="ellipse">
              <a:avLst/>
            </a:prstGeom>
            <a:solidFill>
              <a:schemeClr val="accent1">
                <a:alpha val="60000"/>
              </a:schemeClr>
            </a:solidFill>
          </p:spPr>
        </p:sp>
        <p:sp>
          <p:nvSpPr>
            <p:cNvPr id="35" name="AutoShape 35"/>
            <p:cNvSpPr/>
            <p:nvPr/>
          </p:nvSpPr>
          <p:spPr>
            <a:xfrm>
              <a:off x="799768" y="583977"/>
              <a:ext cx="69238" cy="69238"/>
            </a:xfrm>
            <a:prstGeom prst="ellipse">
              <a:avLst/>
            </a:prstGeom>
            <a:solidFill>
              <a:schemeClr val="accent1">
                <a:alpha val="40000"/>
              </a:schemeClr>
            </a:solidFill>
          </p:spPr>
        </p:sp>
        <p:sp>
          <p:nvSpPr>
            <p:cNvPr id="36" name="AutoShape 36"/>
            <p:cNvSpPr/>
            <p:nvPr/>
          </p:nvSpPr>
          <p:spPr>
            <a:xfrm>
              <a:off x="904945" y="579844"/>
              <a:ext cx="65594" cy="65594"/>
            </a:xfrm>
            <a:prstGeom prst="ellipse">
              <a:avLst/>
            </a:prstGeom>
            <a:solidFill>
              <a:schemeClr val="accent1">
                <a:alpha val="20000"/>
              </a:schemeClr>
            </a:solidFill>
          </p:spPr>
        </p:sp>
        <p:sp>
          <p:nvSpPr>
            <p:cNvPr id="37" name="AutoShape 37"/>
            <p:cNvSpPr/>
            <p:nvPr/>
          </p:nvSpPr>
          <p:spPr>
            <a:xfrm>
              <a:off x="454963" y="684489"/>
              <a:ext cx="84147" cy="84147"/>
            </a:xfrm>
            <a:prstGeom prst="ellipse">
              <a:avLst/>
            </a:prstGeom>
            <a:solidFill>
              <a:schemeClr val="accent1">
                <a:alpha val="100000"/>
              </a:schemeClr>
            </a:solidFill>
          </p:spPr>
        </p:sp>
        <p:sp>
          <p:nvSpPr>
            <p:cNvPr id="38" name="AutoShape 38"/>
            <p:cNvSpPr/>
            <p:nvPr/>
          </p:nvSpPr>
          <p:spPr>
            <a:xfrm>
              <a:off x="575049" y="691064"/>
              <a:ext cx="78137" cy="78137"/>
            </a:xfrm>
            <a:prstGeom prst="ellipse">
              <a:avLst/>
            </a:prstGeom>
            <a:solidFill>
              <a:schemeClr val="accent1">
                <a:alpha val="80000"/>
              </a:schemeClr>
            </a:solidFill>
          </p:spPr>
        </p:sp>
        <p:sp>
          <p:nvSpPr>
            <p:cNvPr id="39" name="AutoShape 39"/>
            <p:cNvSpPr/>
            <p:nvPr/>
          </p:nvSpPr>
          <p:spPr>
            <a:xfrm>
              <a:off x="689125" y="692781"/>
              <a:ext cx="74704" cy="74704"/>
            </a:xfrm>
            <a:prstGeom prst="ellipse">
              <a:avLst/>
            </a:prstGeom>
            <a:solidFill>
              <a:schemeClr val="accent1">
                <a:alpha val="60000"/>
              </a:schemeClr>
            </a:solidFill>
          </p:spPr>
        </p:sp>
        <p:sp>
          <p:nvSpPr>
            <p:cNvPr id="40" name="AutoShape 40"/>
            <p:cNvSpPr/>
            <p:nvPr/>
          </p:nvSpPr>
          <p:spPr>
            <a:xfrm>
              <a:off x="799768" y="701751"/>
              <a:ext cx="69238" cy="69238"/>
            </a:xfrm>
            <a:prstGeom prst="ellipse">
              <a:avLst/>
            </a:prstGeom>
            <a:solidFill>
              <a:schemeClr val="accent1">
                <a:alpha val="40000"/>
              </a:schemeClr>
            </a:solidFill>
          </p:spPr>
        </p:sp>
        <p:sp>
          <p:nvSpPr>
            <p:cNvPr id="41" name="AutoShape 41"/>
            <p:cNvSpPr/>
            <p:nvPr/>
          </p:nvSpPr>
          <p:spPr>
            <a:xfrm>
              <a:off x="904945" y="697618"/>
              <a:ext cx="65594" cy="65594"/>
            </a:xfrm>
            <a:prstGeom prst="ellipse">
              <a:avLst/>
            </a:prstGeom>
            <a:solidFill>
              <a:schemeClr val="accent1">
                <a:alpha val="20000"/>
              </a:schemeClr>
            </a:solidFill>
          </p:spPr>
        </p:sp>
        <p:sp>
          <p:nvSpPr>
            <p:cNvPr id="42" name="TextBox 4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实体层</a:t>
              </a:r>
            </a:p>
          </p:txBody>
        </p:sp>
      </p:grpSp>
      <p:sp>
        <p:nvSpPr>
          <p:cNvPr id="43" name="TextBox 43"/>
          <p:cNvSpPr txBox="1"/>
          <p:nvPr/>
        </p:nvSpPr>
        <p:spPr>
          <a:xfrm>
            <a:off x="7809821" y="1388973"/>
            <a:ext cx="2987778" cy="490334"/>
          </a:xfrm>
          <a:prstGeom prst="rect">
            <a:avLst/>
          </a:prstGeom>
        </p:spPr>
        <p:txBody>
          <a:bodyPr vert="horz" wrap="square" lIns="66008" tIns="33052" rIns="66008" bIns="33052" rtlCol="0" anchor="t" anchorCtr="0">
            <a:normAutofit/>
          </a:bodyPr>
          <a:lstStyle/>
          <a:p>
            <a:pPr algn="l">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电脑组网第一件事</a:t>
            </a:r>
          </a:p>
        </p:txBody>
      </p:sp>
      <p:sp>
        <p:nvSpPr>
          <p:cNvPr id="44" name="TextBox 44"/>
          <p:cNvSpPr txBox="1"/>
          <p:nvPr/>
        </p:nvSpPr>
        <p:spPr>
          <a:xfrm>
            <a:off x="7809821" y="1823726"/>
            <a:ext cx="3286271" cy="1875094"/>
          </a:xfrm>
          <a:prstGeom prst="rect">
            <a:avLst/>
          </a:prstGeom>
        </p:spPr>
        <p:txBody>
          <a:bodyPr vert="horz" wrap="square" lIns="66008" tIns="33052" rIns="66008" bIns="33052" rtlCol="0" anchor="ctr" anchorCtr="1">
            <a:normAutofit/>
          </a:bodyPr>
          <a:lstStyle/>
          <a:p>
            <a:pPr algn="l">
              <a:lnSpc>
                <a:spcPct val="186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电脑要组网，第一件事要干什么？当然是先把电脑连起来，可以通过光缆、电缆、双绞线、无线电波等方式。</a:t>
            </a:r>
          </a:p>
        </p:txBody>
      </p:sp>
      <p:sp>
        <p:nvSpPr>
          <p:cNvPr id="45" name="TextBox 45"/>
          <p:cNvSpPr txBox="1"/>
          <p:nvPr/>
        </p:nvSpPr>
        <p:spPr>
          <a:xfrm>
            <a:off x="7809821" y="3814445"/>
            <a:ext cx="2987778" cy="490334"/>
          </a:xfrm>
          <a:prstGeom prst="rect">
            <a:avLst/>
          </a:prstGeom>
        </p:spPr>
        <p:txBody>
          <a:bodyPr vert="horz" wrap="square" lIns="66008" tIns="33052" rIns="66008" bIns="33052" rtlCol="0" anchor="t" anchorCtr="0">
            <a:normAutofit/>
          </a:bodyPr>
          <a:lstStyle/>
          <a:p>
            <a:pPr algn="l">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实体层定义</a:t>
            </a:r>
          </a:p>
        </p:txBody>
      </p:sp>
      <p:sp>
        <p:nvSpPr>
          <p:cNvPr id="46" name="TextBox 46"/>
          <p:cNvSpPr txBox="1"/>
          <p:nvPr/>
        </p:nvSpPr>
        <p:spPr>
          <a:xfrm>
            <a:off x="7809821" y="4249198"/>
            <a:ext cx="3286271" cy="1875094"/>
          </a:xfrm>
          <a:prstGeom prst="rect">
            <a:avLst/>
          </a:prstGeom>
        </p:spPr>
        <p:txBody>
          <a:bodyPr vert="horz" wrap="square" lIns="66008" tIns="33052" rIns="66008" bIns="33052" rtlCol="0" anchor="ctr" anchorCtr="1">
            <a:normAutofit/>
          </a:bodyPr>
          <a:lstStyle/>
          <a:p>
            <a:pPr algn="l">
              <a:lnSpc>
                <a:spcPct val="186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实体层就是将电脑连接起来的物理手段，主要规定了网络的一些电气特性，作用是负责传送0和1的电信号。</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3574882" y="1165346"/>
            <a:ext cx="5016408" cy="5733525"/>
          </a:xfrm>
          <a:prstGeom prst="parallelogram">
            <a:avLst/>
          </a:prstGeom>
          <a:solidFill>
            <a:schemeClr val="accent2">
              <a:alpha val="100000"/>
            </a:schemeClr>
          </a:solidFill>
        </p:spPr>
      </p:sp>
      <p:pic>
        <p:nvPicPr>
          <p:cNvPr id="3" name="Picture 3"/>
          <p:cNvPicPr>
            <a:picLocks noChangeAspect="1"/>
          </p:cNvPicPr>
          <p:nvPr/>
        </p:nvPicPr>
        <p:blipFill>
          <a:blip r:embed="rId3">
            <a:alphaModFix amt="70000"/>
          </a:blip>
          <a:srcRect l="12500" r="12500"/>
          <a:stretch>
            <a:fillRect/>
          </a:stretch>
        </p:blipFill>
        <p:spPr>
          <a:xfrm>
            <a:off x="161995" y="1165346"/>
            <a:ext cx="4300144" cy="5733525"/>
          </a:xfrm>
          <a:prstGeom prst="parallelogram">
            <a:avLst/>
          </a:prstGeom>
        </p:spPr>
      </p:pic>
      <p:sp>
        <p:nvSpPr>
          <p:cNvPr id="4" name="TextBox 4"/>
          <p:cNvSpPr txBox="1"/>
          <p:nvPr/>
        </p:nvSpPr>
        <p:spPr>
          <a:xfrm>
            <a:off x="5272221" y="1165346"/>
            <a:ext cx="6288526" cy="755904"/>
          </a:xfrm>
          <a:prstGeom prst="rect">
            <a:avLst/>
          </a:prstGeom>
        </p:spPr>
        <p:txBody>
          <a:bodyPr vert="horz" wrap="square" lIns="123825" tIns="123825" rIns="57150" bIns="123825" rtlCol="0" anchor="t" anchorCtr="0">
            <a:spAutoFit/>
          </a:bodyPr>
          <a:lstStyle/>
          <a:p>
            <a:pPr>
              <a:lnSpc>
                <a:spcPct val="14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字符型变量的存储形式</a:t>
            </a:r>
          </a:p>
        </p:txBody>
      </p:sp>
      <p:sp>
        <p:nvSpPr>
          <p:cNvPr id="5" name="AutoShape 5"/>
          <p:cNvSpPr/>
          <p:nvPr/>
        </p:nvSpPr>
        <p:spPr>
          <a:xfrm>
            <a:off x="3908867" y="1360418"/>
            <a:ext cx="701468" cy="550104"/>
          </a:xfrm>
          <a:prstGeom prst="rect">
            <a:avLst/>
          </a:prstGeom>
          <a:solidFill>
            <a:schemeClr val="accent2">
              <a:alpha val="100000"/>
            </a:schemeClr>
          </a:solidFill>
        </p:spPr>
      </p:sp>
      <p:sp>
        <p:nvSpPr>
          <p:cNvPr id="6" name="AutoShape 6"/>
          <p:cNvSpPr/>
          <p:nvPr/>
        </p:nvSpPr>
        <p:spPr>
          <a:xfrm>
            <a:off x="4351619" y="1360418"/>
            <a:ext cx="550104" cy="550104"/>
          </a:xfrm>
          <a:prstGeom prst="ellipse">
            <a:avLst/>
          </a:prstGeom>
          <a:solidFill>
            <a:schemeClr val="accent2">
              <a:alpha val="100000"/>
            </a:schemeClr>
          </a:solidFill>
        </p:spPr>
      </p:sp>
      <p:sp>
        <p:nvSpPr>
          <p:cNvPr id="7" name="AutoShape 7"/>
          <p:cNvSpPr/>
          <p:nvPr/>
        </p:nvSpPr>
        <p:spPr>
          <a:xfrm>
            <a:off x="3633815" y="1360418"/>
            <a:ext cx="550104" cy="550104"/>
          </a:xfrm>
          <a:prstGeom prst="ellipse">
            <a:avLst/>
          </a:prstGeom>
          <a:solidFill>
            <a:schemeClr val="accent2">
              <a:alpha val="100000"/>
            </a:schemeClr>
          </a:solidFill>
        </p:spPr>
      </p:sp>
      <p:sp>
        <p:nvSpPr>
          <p:cNvPr id="8" name="TextBox 8"/>
          <p:cNvSpPr txBox="1"/>
          <p:nvPr/>
        </p:nvSpPr>
        <p:spPr>
          <a:xfrm>
            <a:off x="3810637" y="1233134"/>
            <a:ext cx="799698"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9" name="TextBox 9"/>
          <p:cNvSpPr txBox="1"/>
          <p:nvPr/>
        </p:nvSpPr>
        <p:spPr>
          <a:xfrm>
            <a:off x="5272221" y="1692114"/>
            <a:ext cx="6124237" cy="134112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字符型变量用来存储字符型常量，一个变量只能存放一个字符，占一个字节，在内存中存储的是该字符的ASCII值的二进制形式。</a:t>
            </a:r>
          </a:p>
        </p:txBody>
      </p:sp>
      <p:sp>
        <p:nvSpPr>
          <p:cNvPr id="10" name="TextBox 10"/>
          <p:cNvSpPr txBox="1"/>
          <p:nvPr/>
        </p:nvSpPr>
        <p:spPr>
          <a:xfrm>
            <a:off x="4832636" y="2904135"/>
            <a:ext cx="6288526" cy="755904"/>
          </a:xfrm>
          <a:prstGeom prst="rect">
            <a:avLst/>
          </a:prstGeom>
        </p:spPr>
        <p:txBody>
          <a:bodyPr vert="horz" wrap="square" lIns="123825" tIns="123825" rIns="57150" bIns="123825" rtlCol="0" anchor="t" anchorCtr="0">
            <a:spAutoFit/>
          </a:bodyPr>
          <a:lstStyle/>
          <a:p>
            <a:pPr>
              <a:lnSpc>
                <a:spcPct val="14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字符变量的特性</a:t>
            </a:r>
          </a:p>
        </p:txBody>
      </p:sp>
      <p:sp>
        <p:nvSpPr>
          <p:cNvPr id="11" name="AutoShape 11"/>
          <p:cNvSpPr/>
          <p:nvPr/>
        </p:nvSpPr>
        <p:spPr>
          <a:xfrm>
            <a:off x="3469283" y="3099207"/>
            <a:ext cx="701468" cy="550104"/>
          </a:xfrm>
          <a:prstGeom prst="rect">
            <a:avLst/>
          </a:prstGeom>
          <a:solidFill>
            <a:schemeClr val="accent2">
              <a:alpha val="100000"/>
            </a:schemeClr>
          </a:solidFill>
        </p:spPr>
      </p:sp>
      <p:sp>
        <p:nvSpPr>
          <p:cNvPr id="12" name="AutoShape 12"/>
          <p:cNvSpPr/>
          <p:nvPr/>
        </p:nvSpPr>
        <p:spPr>
          <a:xfrm>
            <a:off x="3912035" y="3099207"/>
            <a:ext cx="550104" cy="550104"/>
          </a:xfrm>
          <a:prstGeom prst="ellipse">
            <a:avLst/>
          </a:prstGeom>
          <a:solidFill>
            <a:schemeClr val="accent2">
              <a:alpha val="100000"/>
            </a:schemeClr>
          </a:solidFill>
        </p:spPr>
      </p:sp>
      <p:sp>
        <p:nvSpPr>
          <p:cNvPr id="13" name="AutoShape 13"/>
          <p:cNvSpPr/>
          <p:nvPr/>
        </p:nvSpPr>
        <p:spPr>
          <a:xfrm>
            <a:off x="3194231" y="3099207"/>
            <a:ext cx="550104" cy="550104"/>
          </a:xfrm>
          <a:prstGeom prst="ellipse">
            <a:avLst/>
          </a:prstGeom>
          <a:solidFill>
            <a:schemeClr val="accent2">
              <a:alpha val="100000"/>
            </a:schemeClr>
          </a:solidFill>
        </p:spPr>
      </p:sp>
      <p:sp>
        <p:nvSpPr>
          <p:cNvPr id="14" name="TextBox 14"/>
          <p:cNvSpPr txBox="1"/>
          <p:nvPr/>
        </p:nvSpPr>
        <p:spPr>
          <a:xfrm>
            <a:off x="3249042" y="2971923"/>
            <a:ext cx="1102577"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5" name="TextBox 15"/>
          <p:cNvSpPr txBox="1"/>
          <p:nvPr/>
        </p:nvSpPr>
        <p:spPr>
          <a:xfrm>
            <a:off x="4832636" y="3430903"/>
            <a:ext cx="6124237" cy="134112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每个字符型数据在内存中占一个字节，存储的是该字符的ASCII码，该ASCII码是一个无符号整数，其存储形式和整数的存储形式一样。</a:t>
            </a:r>
          </a:p>
        </p:txBody>
      </p:sp>
      <p:sp>
        <p:nvSpPr>
          <p:cNvPr id="16" name="TextBox 16"/>
          <p:cNvSpPr txBox="1"/>
          <p:nvPr/>
        </p:nvSpPr>
        <p:spPr>
          <a:xfrm>
            <a:off x="4431562" y="4642924"/>
            <a:ext cx="6288526" cy="755904"/>
          </a:xfrm>
          <a:prstGeom prst="rect">
            <a:avLst/>
          </a:prstGeom>
        </p:spPr>
        <p:txBody>
          <a:bodyPr vert="horz" wrap="square" lIns="123825" tIns="123825" rIns="57150" bIns="123825" rtlCol="0" anchor="t" anchorCtr="0">
            <a:spAutoFit/>
          </a:bodyPr>
          <a:lstStyle/>
          <a:p>
            <a:pPr>
              <a:lnSpc>
                <a:spcPct val="14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字符串常量的特性</a:t>
            </a:r>
          </a:p>
        </p:txBody>
      </p:sp>
      <p:sp>
        <p:nvSpPr>
          <p:cNvPr id="17" name="AutoShape 17"/>
          <p:cNvSpPr/>
          <p:nvPr/>
        </p:nvSpPr>
        <p:spPr>
          <a:xfrm>
            <a:off x="3068208" y="4837996"/>
            <a:ext cx="701468" cy="550104"/>
          </a:xfrm>
          <a:prstGeom prst="rect">
            <a:avLst/>
          </a:prstGeom>
          <a:solidFill>
            <a:schemeClr val="accent2">
              <a:alpha val="100000"/>
            </a:schemeClr>
          </a:solidFill>
        </p:spPr>
      </p:sp>
      <p:sp>
        <p:nvSpPr>
          <p:cNvPr id="18" name="AutoShape 18"/>
          <p:cNvSpPr/>
          <p:nvPr/>
        </p:nvSpPr>
        <p:spPr>
          <a:xfrm>
            <a:off x="3510960" y="4837996"/>
            <a:ext cx="550104" cy="550104"/>
          </a:xfrm>
          <a:prstGeom prst="ellipse">
            <a:avLst/>
          </a:prstGeom>
          <a:solidFill>
            <a:schemeClr val="accent2">
              <a:alpha val="100000"/>
            </a:schemeClr>
          </a:solidFill>
        </p:spPr>
      </p:sp>
      <p:sp>
        <p:nvSpPr>
          <p:cNvPr id="19" name="AutoShape 19"/>
          <p:cNvSpPr/>
          <p:nvPr/>
        </p:nvSpPr>
        <p:spPr>
          <a:xfrm>
            <a:off x="2793156" y="4837996"/>
            <a:ext cx="550104" cy="550104"/>
          </a:xfrm>
          <a:prstGeom prst="ellipse">
            <a:avLst/>
          </a:prstGeom>
          <a:solidFill>
            <a:schemeClr val="accent2">
              <a:alpha val="100000"/>
            </a:schemeClr>
          </a:solidFill>
        </p:spPr>
      </p:sp>
      <p:sp>
        <p:nvSpPr>
          <p:cNvPr id="20" name="TextBox 20"/>
          <p:cNvSpPr txBox="1"/>
          <p:nvPr/>
        </p:nvSpPr>
        <p:spPr>
          <a:xfrm>
            <a:off x="2878500" y="4710712"/>
            <a:ext cx="1115711"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21" name="TextBox 21"/>
          <p:cNvSpPr txBox="1"/>
          <p:nvPr/>
        </p:nvSpPr>
        <p:spPr>
          <a:xfrm>
            <a:off x="4431562" y="5169692"/>
            <a:ext cx="6124237" cy="134112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字符串常量是由双引号括起来的一串字符，系统在每个字符串的最后自动加入一个字符’0’作为字符串的结束标志，两个连续的双引号””也是字符串常量。</a:t>
            </a:r>
          </a:p>
        </p:txBody>
      </p:sp>
      <p:grpSp>
        <p:nvGrpSpPr>
          <p:cNvPr id="22" name="Group 22"/>
          <p:cNvGrpSpPr/>
          <p:nvPr/>
        </p:nvGrpSpPr>
        <p:grpSpPr>
          <a:xfrm>
            <a:off x="454963" y="93878"/>
            <a:ext cx="10641129" cy="914400"/>
            <a:chOff x="454963" y="93878"/>
            <a:chExt cx="10641129" cy="914400"/>
          </a:xfrm>
        </p:grpSpPr>
        <p:sp>
          <p:nvSpPr>
            <p:cNvPr id="23" name="AutoShape 23"/>
            <p:cNvSpPr/>
            <p:nvPr/>
          </p:nvSpPr>
          <p:spPr>
            <a:xfrm>
              <a:off x="454963" y="331168"/>
              <a:ext cx="84147" cy="84147"/>
            </a:xfrm>
            <a:prstGeom prst="ellipse">
              <a:avLst/>
            </a:prstGeom>
            <a:solidFill>
              <a:schemeClr val="accent1">
                <a:alpha val="100000"/>
              </a:schemeClr>
            </a:solidFill>
          </p:spPr>
        </p:sp>
        <p:sp>
          <p:nvSpPr>
            <p:cNvPr id="24" name="AutoShape 24"/>
            <p:cNvSpPr/>
            <p:nvPr/>
          </p:nvSpPr>
          <p:spPr>
            <a:xfrm>
              <a:off x="575049" y="337743"/>
              <a:ext cx="78137" cy="78137"/>
            </a:xfrm>
            <a:prstGeom prst="ellipse">
              <a:avLst/>
            </a:prstGeom>
            <a:solidFill>
              <a:schemeClr val="accent1">
                <a:alpha val="80000"/>
              </a:schemeClr>
            </a:solidFill>
          </p:spPr>
        </p:sp>
        <p:sp>
          <p:nvSpPr>
            <p:cNvPr id="25" name="AutoShape 25"/>
            <p:cNvSpPr/>
            <p:nvPr/>
          </p:nvSpPr>
          <p:spPr>
            <a:xfrm>
              <a:off x="689125" y="339460"/>
              <a:ext cx="74704" cy="74704"/>
            </a:xfrm>
            <a:prstGeom prst="ellipse">
              <a:avLst/>
            </a:prstGeom>
            <a:solidFill>
              <a:schemeClr val="accent1">
                <a:alpha val="60000"/>
              </a:schemeClr>
            </a:solidFill>
          </p:spPr>
        </p:sp>
        <p:sp>
          <p:nvSpPr>
            <p:cNvPr id="26" name="AutoShape 26"/>
            <p:cNvSpPr/>
            <p:nvPr/>
          </p:nvSpPr>
          <p:spPr>
            <a:xfrm>
              <a:off x="799768" y="348430"/>
              <a:ext cx="69238" cy="69238"/>
            </a:xfrm>
            <a:prstGeom prst="ellipse">
              <a:avLst/>
            </a:prstGeom>
            <a:solidFill>
              <a:schemeClr val="accent1">
                <a:alpha val="40000"/>
              </a:schemeClr>
            </a:solidFill>
          </p:spPr>
        </p:sp>
        <p:sp>
          <p:nvSpPr>
            <p:cNvPr id="27" name="AutoShape 27"/>
            <p:cNvSpPr/>
            <p:nvPr/>
          </p:nvSpPr>
          <p:spPr>
            <a:xfrm>
              <a:off x="904945" y="344297"/>
              <a:ext cx="65594" cy="65594"/>
            </a:xfrm>
            <a:prstGeom prst="ellipse">
              <a:avLst/>
            </a:prstGeom>
            <a:solidFill>
              <a:schemeClr val="accent1">
                <a:alpha val="20000"/>
              </a:schemeClr>
            </a:solidFill>
          </p:spPr>
        </p:sp>
        <p:sp>
          <p:nvSpPr>
            <p:cNvPr id="28" name="AutoShape 28"/>
            <p:cNvSpPr/>
            <p:nvPr/>
          </p:nvSpPr>
          <p:spPr>
            <a:xfrm>
              <a:off x="454963" y="448942"/>
              <a:ext cx="84147" cy="84147"/>
            </a:xfrm>
            <a:prstGeom prst="ellipse">
              <a:avLst/>
            </a:prstGeom>
            <a:solidFill>
              <a:schemeClr val="accent1">
                <a:alpha val="100000"/>
              </a:schemeClr>
            </a:solidFill>
          </p:spPr>
        </p:sp>
        <p:sp>
          <p:nvSpPr>
            <p:cNvPr id="29" name="AutoShape 29"/>
            <p:cNvSpPr/>
            <p:nvPr/>
          </p:nvSpPr>
          <p:spPr>
            <a:xfrm>
              <a:off x="575049" y="455517"/>
              <a:ext cx="78137" cy="78137"/>
            </a:xfrm>
            <a:prstGeom prst="ellipse">
              <a:avLst/>
            </a:prstGeom>
            <a:solidFill>
              <a:schemeClr val="accent1">
                <a:alpha val="80000"/>
              </a:schemeClr>
            </a:solidFill>
          </p:spPr>
        </p:sp>
        <p:sp>
          <p:nvSpPr>
            <p:cNvPr id="30" name="AutoShape 30"/>
            <p:cNvSpPr/>
            <p:nvPr/>
          </p:nvSpPr>
          <p:spPr>
            <a:xfrm>
              <a:off x="689125" y="457233"/>
              <a:ext cx="74704" cy="74704"/>
            </a:xfrm>
            <a:prstGeom prst="ellipse">
              <a:avLst/>
            </a:prstGeom>
            <a:solidFill>
              <a:schemeClr val="accent1">
                <a:alpha val="60000"/>
              </a:schemeClr>
            </a:solidFill>
          </p:spPr>
        </p:sp>
        <p:sp>
          <p:nvSpPr>
            <p:cNvPr id="31" name="AutoShape 31"/>
            <p:cNvSpPr/>
            <p:nvPr/>
          </p:nvSpPr>
          <p:spPr>
            <a:xfrm>
              <a:off x="799768" y="466203"/>
              <a:ext cx="69238" cy="69238"/>
            </a:xfrm>
            <a:prstGeom prst="ellipse">
              <a:avLst/>
            </a:prstGeom>
            <a:solidFill>
              <a:schemeClr val="accent1">
                <a:alpha val="40000"/>
              </a:schemeClr>
            </a:solidFill>
          </p:spPr>
        </p:sp>
        <p:sp>
          <p:nvSpPr>
            <p:cNvPr id="32" name="AutoShape 32"/>
            <p:cNvSpPr/>
            <p:nvPr/>
          </p:nvSpPr>
          <p:spPr>
            <a:xfrm>
              <a:off x="904945" y="462070"/>
              <a:ext cx="65594" cy="65594"/>
            </a:xfrm>
            <a:prstGeom prst="ellipse">
              <a:avLst/>
            </a:prstGeom>
            <a:solidFill>
              <a:schemeClr val="accent1">
                <a:alpha val="20000"/>
              </a:schemeClr>
            </a:solidFill>
          </p:spPr>
        </p:sp>
        <p:sp>
          <p:nvSpPr>
            <p:cNvPr id="33" name="AutoShape 33"/>
            <p:cNvSpPr/>
            <p:nvPr/>
          </p:nvSpPr>
          <p:spPr>
            <a:xfrm>
              <a:off x="454963" y="566715"/>
              <a:ext cx="84147" cy="84147"/>
            </a:xfrm>
            <a:prstGeom prst="ellipse">
              <a:avLst/>
            </a:prstGeom>
            <a:solidFill>
              <a:schemeClr val="accent1">
                <a:alpha val="100000"/>
              </a:schemeClr>
            </a:solidFill>
          </p:spPr>
        </p:sp>
        <p:sp>
          <p:nvSpPr>
            <p:cNvPr id="34" name="AutoShape 34"/>
            <p:cNvSpPr/>
            <p:nvPr/>
          </p:nvSpPr>
          <p:spPr>
            <a:xfrm>
              <a:off x="575049" y="573291"/>
              <a:ext cx="78137" cy="78137"/>
            </a:xfrm>
            <a:prstGeom prst="ellipse">
              <a:avLst/>
            </a:prstGeom>
            <a:solidFill>
              <a:schemeClr val="accent1">
                <a:alpha val="80000"/>
              </a:schemeClr>
            </a:solidFill>
          </p:spPr>
        </p:sp>
        <p:sp>
          <p:nvSpPr>
            <p:cNvPr id="35" name="AutoShape 35"/>
            <p:cNvSpPr/>
            <p:nvPr/>
          </p:nvSpPr>
          <p:spPr>
            <a:xfrm>
              <a:off x="689125" y="575007"/>
              <a:ext cx="74704" cy="74704"/>
            </a:xfrm>
            <a:prstGeom prst="ellipse">
              <a:avLst/>
            </a:prstGeom>
            <a:solidFill>
              <a:schemeClr val="accent1">
                <a:alpha val="60000"/>
              </a:schemeClr>
            </a:solidFill>
          </p:spPr>
        </p:sp>
        <p:sp>
          <p:nvSpPr>
            <p:cNvPr id="36" name="AutoShape 36"/>
            <p:cNvSpPr/>
            <p:nvPr/>
          </p:nvSpPr>
          <p:spPr>
            <a:xfrm>
              <a:off x="799768" y="583977"/>
              <a:ext cx="69238" cy="69238"/>
            </a:xfrm>
            <a:prstGeom prst="ellipse">
              <a:avLst/>
            </a:prstGeom>
            <a:solidFill>
              <a:schemeClr val="accent1">
                <a:alpha val="40000"/>
              </a:schemeClr>
            </a:solidFill>
          </p:spPr>
        </p:sp>
        <p:sp>
          <p:nvSpPr>
            <p:cNvPr id="37" name="AutoShape 37"/>
            <p:cNvSpPr/>
            <p:nvPr/>
          </p:nvSpPr>
          <p:spPr>
            <a:xfrm>
              <a:off x="904945" y="579844"/>
              <a:ext cx="65594" cy="65594"/>
            </a:xfrm>
            <a:prstGeom prst="ellipse">
              <a:avLst/>
            </a:prstGeom>
            <a:solidFill>
              <a:schemeClr val="accent1">
                <a:alpha val="20000"/>
              </a:schemeClr>
            </a:solidFill>
          </p:spPr>
        </p:sp>
        <p:sp>
          <p:nvSpPr>
            <p:cNvPr id="38" name="AutoShape 38"/>
            <p:cNvSpPr/>
            <p:nvPr/>
          </p:nvSpPr>
          <p:spPr>
            <a:xfrm>
              <a:off x="454963" y="684489"/>
              <a:ext cx="84147" cy="84147"/>
            </a:xfrm>
            <a:prstGeom prst="ellipse">
              <a:avLst/>
            </a:prstGeom>
            <a:solidFill>
              <a:schemeClr val="accent1">
                <a:alpha val="100000"/>
              </a:schemeClr>
            </a:solidFill>
          </p:spPr>
        </p:sp>
        <p:sp>
          <p:nvSpPr>
            <p:cNvPr id="39" name="AutoShape 39"/>
            <p:cNvSpPr/>
            <p:nvPr/>
          </p:nvSpPr>
          <p:spPr>
            <a:xfrm>
              <a:off x="575049" y="691064"/>
              <a:ext cx="78137" cy="78137"/>
            </a:xfrm>
            <a:prstGeom prst="ellipse">
              <a:avLst/>
            </a:prstGeom>
            <a:solidFill>
              <a:schemeClr val="accent1">
                <a:alpha val="80000"/>
              </a:schemeClr>
            </a:solidFill>
          </p:spPr>
        </p:sp>
        <p:sp>
          <p:nvSpPr>
            <p:cNvPr id="40" name="AutoShape 40"/>
            <p:cNvSpPr/>
            <p:nvPr/>
          </p:nvSpPr>
          <p:spPr>
            <a:xfrm>
              <a:off x="689125" y="692781"/>
              <a:ext cx="74704" cy="74704"/>
            </a:xfrm>
            <a:prstGeom prst="ellipse">
              <a:avLst/>
            </a:prstGeom>
            <a:solidFill>
              <a:schemeClr val="accent1">
                <a:alpha val="60000"/>
              </a:schemeClr>
            </a:solidFill>
          </p:spPr>
        </p:sp>
        <p:sp>
          <p:nvSpPr>
            <p:cNvPr id="41" name="AutoShape 41"/>
            <p:cNvSpPr/>
            <p:nvPr/>
          </p:nvSpPr>
          <p:spPr>
            <a:xfrm>
              <a:off x="799768" y="701751"/>
              <a:ext cx="69238" cy="69238"/>
            </a:xfrm>
            <a:prstGeom prst="ellipse">
              <a:avLst/>
            </a:prstGeom>
            <a:solidFill>
              <a:schemeClr val="accent1">
                <a:alpha val="40000"/>
              </a:schemeClr>
            </a:solidFill>
          </p:spPr>
        </p:sp>
        <p:sp>
          <p:nvSpPr>
            <p:cNvPr id="42" name="AutoShape 42"/>
            <p:cNvSpPr/>
            <p:nvPr/>
          </p:nvSpPr>
          <p:spPr>
            <a:xfrm>
              <a:off x="904945" y="697618"/>
              <a:ext cx="65594" cy="65594"/>
            </a:xfrm>
            <a:prstGeom prst="ellipse">
              <a:avLst/>
            </a:prstGeom>
            <a:solidFill>
              <a:schemeClr val="accent1">
                <a:alpha val="20000"/>
              </a:schemeClr>
            </a:solidFill>
          </p:spPr>
        </p:sp>
        <p:sp>
          <p:nvSpPr>
            <p:cNvPr id="43" name="TextBox 4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字符变量</a:t>
              </a: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1103852" y="4838783"/>
            <a:ext cx="10266726" cy="1333500"/>
            <a:chOff x="1103852" y="4838783"/>
            <a:chExt cx="10266726" cy="1333500"/>
          </a:xfrm>
        </p:grpSpPr>
        <p:sp>
          <p:nvSpPr>
            <p:cNvPr id="3" name="AutoShape 3"/>
            <p:cNvSpPr/>
            <p:nvPr/>
          </p:nvSpPr>
          <p:spPr>
            <a:xfrm>
              <a:off x="2377205" y="4838783"/>
              <a:ext cx="8305833" cy="1333500"/>
            </a:xfrm>
            <a:prstGeom prst="rect">
              <a:avLst/>
            </a:prstGeom>
            <a:solidFill>
              <a:schemeClr val="accent1">
                <a:lumMod val="20000"/>
                <a:lumOff val="80000"/>
                <a:alpha val="100000"/>
              </a:schemeClr>
            </a:solidFill>
          </p:spPr>
        </p:sp>
        <p:sp>
          <p:nvSpPr>
            <p:cNvPr id="4" name="Freeform 4"/>
            <p:cNvSpPr/>
            <p:nvPr/>
          </p:nvSpPr>
          <p:spPr>
            <a:xfrm rot="10800000">
              <a:off x="1103852" y="4838783"/>
              <a:ext cx="2210848" cy="133350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alpha val="100000"/>
              </a:schemeClr>
            </a:solidFill>
          </p:spPr>
        </p:sp>
        <p:sp>
          <p:nvSpPr>
            <p:cNvPr id="5" name="Freeform 5"/>
            <p:cNvSpPr/>
            <p:nvPr/>
          </p:nvSpPr>
          <p:spPr>
            <a:xfrm rot="10800000">
              <a:off x="9159730" y="4838783"/>
              <a:ext cx="2210848" cy="133350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20000"/>
                <a:lumOff val="80000"/>
                <a:alpha val="100000"/>
              </a:schemeClr>
            </a:solidFill>
          </p:spPr>
        </p:sp>
      </p:grpSp>
      <p:grpSp>
        <p:nvGrpSpPr>
          <p:cNvPr id="6" name="Group 6"/>
          <p:cNvGrpSpPr/>
          <p:nvPr/>
        </p:nvGrpSpPr>
        <p:grpSpPr>
          <a:xfrm>
            <a:off x="1031730" y="3081147"/>
            <a:ext cx="10266726" cy="1333500"/>
            <a:chOff x="1031730" y="3081147"/>
            <a:chExt cx="10266726" cy="1333500"/>
          </a:xfrm>
        </p:grpSpPr>
        <p:sp>
          <p:nvSpPr>
            <p:cNvPr id="7" name="AutoShape 7"/>
            <p:cNvSpPr/>
            <p:nvPr/>
          </p:nvSpPr>
          <p:spPr>
            <a:xfrm>
              <a:off x="2305083" y="3081147"/>
              <a:ext cx="8305833" cy="1333500"/>
            </a:xfrm>
            <a:prstGeom prst="rect">
              <a:avLst/>
            </a:prstGeom>
            <a:solidFill>
              <a:schemeClr val="accent1">
                <a:lumMod val="20000"/>
                <a:lumOff val="80000"/>
                <a:alpha val="100000"/>
              </a:schemeClr>
            </a:solidFill>
          </p:spPr>
        </p:sp>
        <p:sp>
          <p:nvSpPr>
            <p:cNvPr id="8" name="Freeform 8"/>
            <p:cNvSpPr/>
            <p:nvPr/>
          </p:nvSpPr>
          <p:spPr>
            <a:xfrm rot="10800000">
              <a:off x="1031730" y="3081147"/>
              <a:ext cx="2210848" cy="133350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20000"/>
                <a:lumOff val="80000"/>
                <a:alpha val="100000"/>
              </a:schemeClr>
            </a:solidFill>
          </p:spPr>
        </p:sp>
        <p:sp>
          <p:nvSpPr>
            <p:cNvPr id="9" name="Freeform 9"/>
            <p:cNvSpPr/>
            <p:nvPr/>
          </p:nvSpPr>
          <p:spPr>
            <a:xfrm rot="10800000">
              <a:off x="9087608" y="3081147"/>
              <a:ext cx="2210848" cy="133350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alpha val="100000"/>
              </a:schemeClr>
            </a:solidFill>
          </p:spPr>
        </p:sp>
      </p:grpSp>
      <p:grpSp>
        <p:nvGrpSpPr>
          <p:cNvPr id="10" name="Group 10"/>
          <p:cNvGrpSpPr/>
          <p:nvPr/>
        </p:nvGrpSpPr>
        <p:grpSpPr>
          <a:xfrm>
            <a:off x="1103852" y="1348302"/>
            <a:ext cx="10266726" cy="1333500"/>
            <a:chOff x="1103852" y="1348302"/>
            <a:chExt cx="10266726" cy="1333500"/>
          </a:xfrm>
        </p:grpSpPr>
        <p:sp>
          <p:nvSpPr>
            <p:cNvPr id="11" name="AutoShape 11"/>
            <p:cNvSpPr/>
            <p:nvPr/>
          </p:nvSpPr>
          <p:spPr>
            <a:xfrm>
              <a:off x="2377205" y="1348302"/>
              <a:ext cx="8305833" cy="1333500"/>
            </a:xfrm>
            <a:prstGeom prst="rect">
              <a:avLst/>
            </a:prstGeom>
            <a:solidFill>
              <a:schemeClr val="accent1">
                <a:lumMod val="20000"/>
                <a:lumOff val="80000"/>
                <a:alpha val="100000"/>
              </a:schemeClr>
            </a:solidFill>
          </p:spPr>
        </p:sp>
        <p:sp>
          <p:nvSpPr>
            <p:cNvPr id="12" name="Freeform 12"/>
            <p:cNvSpPr/>
            <p:nvPr/>
          </p:nvSpPr>
          <p:spPr>
            <a:xfrm rot="10800000">
              <a:off x="1103852" y="1348302"/>
              <a:ext cx="2210848" cy="133350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alpha val="100000"/>
              </a:schemeClr>
            </a:solidFill>
          </p:spPr>
        </p:sp>
        <p:sp>
          <p:nvSpPr>
            <p:cNvPr id="13" name="Freeform 13"/>
            <p:cNvSpPr/>
            <p:nvPr/>
          </p:nvSpPr>
          <p:spPr>
            <a:xfrm rot="10800000">
              <a:off x="9159730" y="1348302"/>
              <a:ext cx="2210848" cy="133350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20000"/>
                <a:lumOff val="80000"/>
                <a:alpha val="100000"/>
              </a:schemeClr>
            </a:solidFill>
          </p:spPr>
        </p:sp>
      </p:grpSp>
      <p:grpSp>
        <p:nvGrpSpPr>
          <p:cNvPr id="14" name="Group 14"/>
          <p:cNvGrpSpPr/>
          <p:nvPr/>
        </p:nvGrpSpPr>
        <p:grpSpPr>
          <a:xfrm>
            <a:off x="9997333" y="3400044"/>
            <a:ext cx="685705" cy="695706"/>
            <a:chOff x="9997333" y="3400044"/>
            <a:chExt cx="685705" cy="695706"/>
          </a:xfrm>
        </p:grpSpPr>
        <p:sp>
          <p:nvSpPr>
            <p:cNvPr id="15" name="Freeform 15"/>
            <p:cNvSpPr/>
            <p:nvPr/>
          </p:nvSpPr>
          <p:spPr>
            <a:xfrm>
              <a:off x="10034290" y="3847243"/>
              <a:ext cx="87725" cy="163068"/>
            </a:xfrm>
            <a:custGeom>
              <a:avLst/>
              <a:gdLst/>
              <a:ahLst/>
              <a:cxnLst/>
              <a:rect l="l" t="t"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solidFill>
              <a:srgbClr val="FFFFFF">
                <a:alpha val="100000"/>
              </a:srgbClr>
            </a:solidFill>
          </p:spPr>
        </p:sp>
        <p:sp>
          <p:nvSpPr>
            <p:cNvPr id="16" name="Freeform 16"/>
            <p:cNvSpPr/>
            <p:nvPr/>
          </p:nvSpPr>
          <p:spPr>
            <a:xfrm>
              <a:off x="10177260" y="3757422"/>
              <a:ext cx="87725" cy="252984"/>
            </a:xfrm>
            <a:custGeom>
              <a:avLst/>
              <a:gdLst/>
              <a:ahLst/>
              <a:cxnLst/>
              <a:rect l="l" t="t"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solidFill>
              <a:srgbClr val="FFFFFF">
                <a:alpha val="100000"/>
              </a:srgbClr>
            </a:solidFill>
          </p:spPr>
        </p:sp>
        <p:sp>
          <p:nvSpPr>
            <p:cNvPr id="17" name="Freeform 17"/>
            <p:cNvSpPr/>
            <p:nvPr/>
          </p:nvSpPr>
          <p:spPr>
            <a:xfrm>
              <a:off x="10320231" y="3757422"/>
              <a:ext cx="87725" cy="252984"/>
            </a:xfrm>
            <a:custGeom>
              <a:avLst/>
              <a:gdLst/>
              <a:ahLst/>
              <a:cxnLst/>
              <a:rect l="l" t="t"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solidFill>
              <a:srgbClr val="FFFFFF">
                <a:alpha val="100000"/>
              </a:srgbClr>
            </a:solidFill>
          </p:spPr>
        </p:sp>
        <p:sp>
          <p:nvSpPr>
            <p:cNvPr id="18" name="Freeform 18"/>
            <p:cNvSpPr/>
            <p:nvPr/>
          </p:nvSpPr>
          <p:spPr>
            <a:xfrm>
              <a:off x="10459962" y="3670840"/>
              <a:ext cx="94202" cy="342805"/>
            </a:xfrm>
            <a:custGeom>
              <a:avLst/>
              <a:gdLst/>
              <a:ahLst/>
              <a:cxnLst/>
              <a:rect l="l" t="t"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solidFill>
              <a:srgbClr val="FFFFFF">
                <a:alpha val="100000"/>
              </a:srgbClr>
            </a:solidFill>
          </p:spPr>
        </p:sp>
        <p:sp>
          <p:nvSpPr>
            <p:cNvPr id="19" name="Freeform 19"/>
            <p:cNvSpPr/>
            <p:nvPr/>
          </p:nvSpPr>
          <p:spPr>
            <a:xfrm>
              <a:off x="10011525" y="3517678"/>
              <a:ext cx="536162" cy="342805"/>
            </a:xfrm>
            <a:custGeom>
              <a:avLst/>
              <a:gdLst/>
              <a:ahLst/>
              <a:cxnLst/>
              <a:rect l="l" t="t"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solidFill>
              <a:srgbClr val="FFFFFF">
                <a:alpha val="100000"/>
              </a:srgbClr>
            </a:solidFill>
          </p:spPr>
        </p:sp>
        <p:sp>
          <p:nvSpPr>
            <p:cNvPr id="20" name="Freeform 20"/>
            <p:cNvSpPr/>
            <p:nvPr/>
          </p:nvSpPr>
          <p:spPr>
            <a:xfrm>
              <a:off x="9997333" y="3400044"/>
              <a:ext cx="685705" cy="695706"/>
            </a:xfrm>
            <a:custGeom>
              <a:avLst/>
              <a:gdLst/>
              <a:ahLst/>
              <a:cxnLst/>
              <a:rect l="l" t="t"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solidFill>
              <a:srgbClr val="FFFFFF">
                <a:alpha val="100000"/>
              </a:srgbClr>
            </a:solidFill>
          </p:spPr>
        </p:sp>
      </p:grpSp>
      <p:sp>
        <p:nvSpPr>
          <p:cNvPr id="21" name="Freeform 21"/>
          <p:cNvSpPr/>
          <p:nvPr/>
        </p:nvSpPr>
        <p:spPr>
          <a:xfrm>
            <a:off x="1935480" y="1646434"/>
            <a:ext cx="719895" cy="555403"/>
          </a:xfrm>
          <a:custGeom>
            <a:avLst/>
            <a:gdLst/>
            <a:ahLst/>
            <a:cxnLst/>
            <a:rect l="l" t="t" r="r" b="b"/>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rgbClr val="FFFFFF">
              <a:alpha val="100000"/>
            </a:srgbClr>
          </a:solidFill>
        </p:spPr>
      </p:sp>
      <p:sp>
        <p:nvSpPr>
          <p:cNvPr id="22" name="Freeform 22"/>
          <p:cNvSpPr/>
          <p:nvPr/>
        </p:nvSpPr>
        <p:spPr>
          <a:xfrm>
            <a:off x="1975414" y="5261363"/>
            <a:ext cx="613870" cy="613870"/>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grpSp>
        <p:nvGrpSpPr>
          <p:cNvPr id="23" name="Group 23"/>
          <p:cNvGrpSpPr/>
          <p:nvPr/>
        </p:nvGrpSpPr>
        <p:grpSpPr>
          <a:xfrm>
            <a:off x="454963" y="93878"/>
            <a:ext cx="10641129" cy="914400"/>
            <a:chOff x="454963" y="93878"/>
            <a:chExt cx="10641129" cy="914400"/>
          </a:xfrm>
        </p:grpSpPr>
        <p:sp>
          <p:nvSpPr>
            <p:cNvPr id="24" name="AutoShape 24"/>
            <p:cNvSpPr/>
            <p:nvPr/>
          </p:nvSpPr>
          <p:spPr>
            <a:xfrm>
              <a:off x="454963" y="331168"/>
              <a:ext cx="84147" cy="84147"/>
            </a:xfrm>
            <a:prstGeom prst="ellipse">
              <a:avLst/>
            </a:prstGeom>
            <a:solidFill>
              <a:schemeClr val="accent1">
                <a:alpha val="100000"/>
              </a:schemeClr>
            </a:solidFill>
          </p:spPr>
        </p:sp>
        <p:sp>
          <p:nvSpPr>
            <p:cNvPr id="25" name="AutoShape 25"/>
            <p:cNvSpPr/>
            <p:nvPr/>
          </p:nvSpPr>
          <p:spPr>
            <a:xfrm>
              <a:off x="575049" y="337743"/>
              <a:ext cx="78137" cy="78137"/>
            </a:xfrm>
            <a:prstGeom prst="ellipse">
              <a:avLst/>
            </a:prstGeom>
            <a:solidFill>
              <a:schemeClr val="accent1">
                <a:alpha val="80000"/>
              </a:schemeClr>
            </a:solidFill>
          </p:spPr>
        </p:sp>
        <p:sp>
          <p:nvSpPr>
            <p:cNvPr id="26" name="AutoShape 26"/>
            <p:cNvSpPr/>
            <p:nvPr/>
          </p:nvSpPr>
          <p:spPr>
            <a:xfrm>
              <a:off x="689125" y="339460"/>
              <a:ext cx="74704" cy="74704"/>
            </a:xfrm>
            <a:prstGeom prst="ellipse">
              <a:avLst/>
            </a:prstGeom>
            <a:solidFill>
              <a:schemeClr val="accent1">
                <a:alpha val="60000"/>
              </a:schemeClr>
            </a:solidFill>
          </p:spPr>
        </p:sp>
        <p:sp>
          <p:nvSpPr>
            <p:cNvPr id="27" name="AutoShape 27"/>
            <p:cNvSpPr/>
            <p:nvPr/>
          </p:nvSpPr>
          <p:spPr>
            <a:xfrm>
              <a:off x="799768" y="348430"/>
              <a:ext cx="69238" cy="69238"/>
            </a:xfrm>
            <a:prstGeom prst="ellipse">
              <a:avLst/>
            </a:prstGeom>
            <a:solidFill>
              <a:schemeClr val="accent1">
                <a:alpha val="40000"/>
              </a:schemeClr>
            </a:solidFill>
          </p:spPr>
        </p:sp>
        <p:sp>
          <p:nvSpPr>
            <p:cNvPr id="28" name="AutoShape 28"/>
            <p:cNvSpPr/>
            <p:nvPr/>
          </p:nvSpPr>
          <p:spPr>
            <a:xfrm>
              <a:off x="904945" y="344297"/>
              <a:ext cx="65594" cy="65594"/>
            </a:xfrm>
            <a:prstGeom prst="ellipse">
              <a:avLst/>
            </a:prstGeom>
            <a:solidFill>
              <a:schemeClr val="accent1">
                <a:alpha val="20000"/>
              </a:schemeClr>
            </a:solidFill>
          </p:spPr>
        </p:sp>
        <p:sp>
          <p:nvSpPr>
            <p:cNvPr id="29" name="AutoShape 29"/>
            <p:cNvSpPr/>
            <p:nvPr/>
          </p:nvSpPr>
          <p:spPr>
            <a:xfrm>
              <a:off x="454963" y="448942"/>
              <a:ext cx="84147" cy="84147"/>
            </a:xfrm>
            <a:prstGeom prst="ellipse">
              <a:avLst/>
            </a:prstGeom>
            <a:solidFill>
              <a:schemeClr val="accent1">
                <a:alpha val="100000"/>
              </a:schemeClr>
            </a:solidFill>
          </p:spPr>
        </p:sp>
        <p:sp>
          <p:nvSpPr>
            <p:cNvPr id="30" name="AutoShape 30"/>
            <p:cNvSpPr/>
            <p:nvPr/>
          </p:nvSpPr>
          <p:spPr>
            <a:xfrm>
              <a:off x="575049" y="455517"/>
              <a:ext cx="78137" cy="78137"/>
            </a:xfrm>
            <a:prstGeom prst="ellipse">
              <a:avLst/>
            </a:prstGeom>
            <a:solidFill>
              <a:schemeClr val="accent1">
                <a:alpha val="80000"/>
              </a:schemeClr>
            </a:solidFill>
          </p:spPr>
        </p:sp>
        <p:sp>
          <p:nvSpPr>
            <p:cNvPr id="31" name="AutoShape 31"/>
            <p:cNvSpPr/>
            <p:nvPr/>
          </p:nvSpPr>
          <p:spPr>
            <a:xfrm>
              <a:off x="689125" y="457233"/>
              <a:ext cx="74704" cy="74704"/>
            </a:xfrm>
            <a:prstGeom prst="ellipse">
              <a:avLst/>
            </a:prstGeom>
            <a:solidFill>
              <a:schemeClr val="accent1">
                <a:alpha val="60000"/>
              </a:schemeClr>
            </a:solidFill>
          </p:spPr>
        </p:sp>
        <p:sp>
          <p:nvSpPr>
            <p:cNvPr id="32" name="AutoShape 32"/>
            <p:cNvSpPr/>
            <p:nvPr/>
          </p:nvSpPr>
          <p:spPr>
            <a:xfrm>
              <a:off x="799768" y="466203"/>
              <a:ext cx="69238" cy="69238"/>
            </a:xfrm>
            <a:prstGeom prst="ellipse">
              <a:avLst/>
            </a:prstGeom>
            <a:solidFill>
              <a:schemeClr val="accent1">
                <a:alpha val="40000"/>
              </a:schemeClr>
            </a:solidFill>
          </p:spPr>
        </p:sp>
        <p:sp>
          <p:nvSpPr>
            <p:cNvPr id="33" name="AutoShape 33"/>
            <p:cNvSpPr/>
            <p:nvPr/>
          </p:nvSpPr>
          <p:spPr>
            <a:xfrm>
              <a:off x="904945" y="462070"/>
              <a:ext cx="65594" cy="65594"/>
            </a:xfrm>
            <a:prstGeom prst="ellipse">
              <a:avLst/>
            </a:prstGeom>
            <a:solidFill>
              <a:schemeClr val="accent1">
                <a:alpha val="20000"/>
              </a:schemeClr>
            </a:solidFill>
          </p:spPr>
        </p:sp>
        <p:sp>
          <p:nvSpPr>
            <p:cNvPr id="34" name="AutoShape 34"/>
            <p:cNvSpPr/>
            <p:nvPr/>
          </p:nvSpPr>
          <p:spPr>
            <a:xfrm>
              <a:off x="454963" y="566715"/>
              <a:ext cx="84147" cy="84147"/>
            </a:xfrm>
            <a:prstGeom prst="ellipse">
              <a:avLst/>
            </a:prstGeom>
            <a:solidFill>
              <a:schemeClr val="accent1">
                <a:alpha val="100000"/>
              </a:schemeClr>
            </a:solidFill>
          </p:spPr>
        </p:sp>
        <p:sp>
          <p:nvSpPr>
            <p:cNvPr id="35" name="AutoShape 35"/>
            <p:cNvSpPr/>
            <p:nvPr/>
          </p:nvSpPr>
          <p:spPr>
            <a:xfrm>
              <a:off x="575049" y="573291"/>
              <a:ext cx="78137" cy="78137"/>
            </a:xfrm>
            <a:prstGeom prst="ellipse">
              <a:avLst/>
            </a:prstGeom>
            <a:solidFill>
              <a:schemeClr val="accent1">
                <a:alpha val="80000"/>
              </a:schemeClr>
            </a:solidFill>
          </p:spPr>
        </p:sp>
        <p:sp>
          <p:nvSpPr>
            <p:cNvPr id="36" name="AutoShape 36"/>
            <p:cNvSpPr/>
            <p:nvPr/>
          </p:nvSpPr>
          <p:spPr>
            <a:xfrm>
              <a:off x="689125" y="575007"/>
              <a:ext cx="74704" cy="74704"/>
            </a:xfrm>
            <a:prstGeom prst="ellipse">
              <a:avLst/>
            </a:prstGeom>
            <a:solidFill>
              <a:schemeClr val="accent1">
                <a:alpha val="60000"/>
              </a:schemeClr>
            </a:solidFill>
          </p:spPr>
        </p:sp>
        <p:sp>
          <p:nvSpPr>
            <p:cNvPr id="37" name="AutoShape 37"/>
            <p:cNvSpPr/>
            <p:nvPr/>
          </p:nvSpPr>
          <p:spPr>
            <a:xfrm>
              <a:off x="799768" y="583977"/>
              <a:ext cx="69238" cy="69238"/>
            </a:xfrm>
            <a:prstGeom prst="ellipse">
              <a:avLst/>
            </a:prstGeom>
            <a:solidFill>
              <a:schemeClr val="accent1">
                <a:alpha val="40000"/>
              </a:schemeClr>
            </a:solidFill>
          </p:spPr>
        </p:sp>
        <p:sp>
          <p:nvSpPr>
            <p:cNvPr id="38" name="AutoShape 38"/>
            <p:cNvSpPr/>
            <p:nvPr/>
          </p:nvSpPr>
          <p:spPr>
            <a:xfrm>
              <a:off x="904945" y="579844"/>
              <a:ext cx="65594" cy="65594"/>
            </a:xfrm>
            <a:prstGeom prst="ellipse">
              <a:avLst/>
            </a:prstGeom>
            <a:solidFill>
              <a:schemeClr val="accent1">
                <a:alpha val="20000"/>
              </a:schemeClr>
            </a:solidFill>
          </p:spPr>
        </p:sp>
        <p:sp>
          <p:nvSpPr>
            <p:cNvPr id="39" name="AutoShape 39"/>
            <p:cNvSpPr/>
            <p:nvPr/>
          </p:nvSpPr>
          <p:spPr>
            <a:xfrm>
              <a:off x="454963" y="684489"/>
              <a:ext cx="84147" cy="84147"/>
            </a:xfrm>
            <a:prstGeom prst="ellipse">
              <a:avLst/>
            </a:prstGeom>
            <a:solidFill>
              <a:schemeClr val="accent1">
                <a:alpha val="100000"/>
              </a:schemeClr>
            </a:solidFill>
          </p:spPr>
        </p:sp>
        <p:sp>
          <p:nvSpPr>
            <p:cNvPr id="40" name="AutoShape 40"/>
            <p:cNvSpPr/>
            <p:nvPr/>
          </p:nvSpPr>
          <p:spPr>
            <a:xfrm>
              <a:off x="575049" y="691064"/>
              <a:ext cx="78137" cy="78137"/>
            </a:xfrm>
            <a:prstGeom prst="ellipse">
              <a:avLst/>
            </a:prstGeom>
            <a:solidFill>
              <a:schemeClr val="accent1">
                <a:alpha val="80000"/>
              </a:schemeClr>
            </a:solidFill>
          </p:spPr>
        </p:sp>
        <p:sp>
          <p:nvSpPr>
            <p:cNvPr id="41" name="AutoShape 41"/>
            <p:cNvSpPr/>
            <p:nvPr/>
          </p:nvSpPr>
          <p:spPr>
            <a:xfrm>
              <a:off x="689125" y="692781"/>
              <a:ext cx="74704" cy="74704"/>
            </a:xfrm>
            <a:prstGeom prst="ellipse">
              <a:avLst/>
            </a:prstGeom>
            <a:solidFill>
              <a:schemeClr val="accent1">
                <a:alpha val="60000"/>
              </a:schemeClr>
            </a:solidFill>
          </p:spPr>
        </p:sp>
        <p:sp>
          <p:nvSpPr>
            <p:cNvPr id="42" name="AutoShape 42"/>
            <p:cNvSpPr/>
            <p:nvPr/>
          </p:nvSpPr>
          <p:spPr>
            <a:xfrm>
              <a:off x="799768" y="701751"/>
              <a:ext cx="69238" cy="69238"/>
            </a:xfrm>
            <a:prstGeom prst="ellipse">
              <a:avLst/>
            </a:prstGeom>
            <a:solidFill>
              <a:schemeClr val="accent1">
                <a:alpha val="40000"/>
              </a:schemeClr>
            </a:solidFill>
          </p:spPr>
        </p:sp>
        <p:sp>
          <p:nvSpPr>
            <p:cNvPr id="43" name="AutoShape 43"/>
            <p:cNvSpPr/>
            <p:nvPr/>
          </p:nvSpPr>
          <p:spPr>
            <a:xfrm>
              <a:off x="904945" y="697618"/>
              <a:ext cx="65594" cy="65594"/>
            </a:xfrm>
            <a:prstGeom prst="ellipse">
              <a:avLst/>
            </a:prstGeom>
            <a:solidFill>
              <a:schemeClr val="accent1">
                <a:alpha val="20000"/>
              </a:schemeClr>
            </a:solidFill>
          </p:spPr>
        </p:sp>
        <p:sp>
          <p:nvSpPr>
            <p:cNvPr id="44" name="TextBox 4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运算符与表达式</a:t>
              </a:r>
            </a:p>
          </p:txBody>
        </p:sp>
      </p:grpSp>
      <p:sp>
        <p:nvSpPr>
          <p:cNvPr id="45" name="TextBox 45"/>
          <p:cNvSpPr txBox="1"/>
          <p:nvPr/>
        </p:nvSpPr>
        <p:spPr>
          <a:xfrm>
            <a:off x="3314700" y="5303594"/>
            <a:ext cx="7382690" cy="863070"/>
          </a:xfrm>
          <a:prstGeom prst="rect">
            <a:avLst/>
          </a:prstGeom>
        </p:spPr>
        <p:txBody>
          <a:bodyPr vert="horz" wrap="square" lIns="66008" tIns="33052" rIns="66008" bIns="33052" rtlCol="0" anchor="ctr" anchorCtr="0">
            <a:normAutofit/>
          </a:bodyPr>
          <a:lstStyle/>
          <a:p>
            <a:pPr algn="l">
              <a:lnSpc>
                <a:spcPct val="186000"/>
              </a:lnSpc>
            </a:pPr>
            <a:r>
              <a:rPr lang="en-US" sz="1275">
                <a:solidFill>
                  <a:srgbClr val="000000">
                    <a:alpha val="100000"/>
                  </a:srgbClr>
                </a:solidFill>
                <a:latin typeface="微软雅黑" panose="020B0503020204020204" charset="-122"/>
                <a:ea typeface="微软雅黑" panose="020B0503020204020204" charset="-122"/>
                <a:cs typeface="微软雅黑" panose="020B0503020204020204" charset="-122"/>
              </a:rPr>
              <a:t>表达式是将操作对象、运算符及括号连接起来的、符合C语言语法规则的序列，可以用于各种操作和运算。</a:t>
            </a:r>
          </a:p>
        </p:txBody>
      </p:sp>
      <p:sp>
        <p:nvSpPr>
          <p:cNvPr id="46" name="TextBox 46"/>
          <p:cNvSpPr txBox="1"/>
          <p:nvPr/>
        </p:nvSpPr>
        <p:spPr>
          <a:xfrm>
            <a:off x="3314700" y="4838783"/>
            <a:ext cx="7382690" cy="490334"/>
          </a:xfrm>
          <a:prstGeom prst="rect">
            <a:avLst/>
          </a:prstGeom>
        </p:spPr>
        <p:txBody>
          <a:bodyPr vert="horz" wrap="square" lIns="66008" tIns="33052" rIns="66008" bIns="33052" rtlCol="0" anchor="b" anchorCtr="0">
            <a:normAutofit/>
          </a:bodyPr>
          <a:lstStyle/>
          <a:p>
            <a:pPr algn="l">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表达式</a:t>
            </a:r>
          </a:p>
        </p:txBody>
      </p:sp>
      <p:sp>
        <p:nvSpPr>
          <p:cNvPr id="47" name="TextBox 47"/>
          <p:cNvSpPr txBox="1"/>
          <p:nvPr/>
        </p:nvSpPr>
        <p:spPr>
          <a:xfrm>
            <a:off x="3456760" y="1771107"/>
            <a:ext cx="7382690" cy="863070"/>
          </a:xfrm>
          <a:prstGeom prst="rect">
            <a:avLst/>
          </a:prstGeom>
        </p:spPr>
        <p:txBody>
          <a:bodyPr vert="horz" wrap="square" lIns="66008" tIns="33052" rIns="66008" bIns="33052" rtlCol="0" anchor="ctr" anchorCtr="0">
            <a:normAutofit/>
          </a:bodyPr>
          <a:lstStyle/>
          <a:p>
            <a:pPr algn="l">
              <a:lnSpc>
                <a:spcPct val="186000"/>
              </a:lnSpc>
            </a:pPr>
            <a:r>
              <a:rPr lang="en-US" sz="1275">
                <a:solidFill>
                  <a:srgbClr val="000000">
                    <a:alpha val="100000"/>
                  </a:srgbClr>
                </a:solidFill>
                <a:latin typeface="微软雅黑" panose="020B0503020204020204" charset="-122"/>
                <a:ea typeface="微软雅黑" panose="020B0503020204020204" charset="-122"/>
                <a:cs typeface="微软雅黑" panose="020B0503020204020204" charset="-122"/>
              </a:rPr>
              <a:t>C语言中的运算符主要包括算术运算、关系运算、逻辑运算、位运算及其他一些可以完成特殊任务的运算符。</a:t>
            </a:r>
          </a:p>
        </p:txBody>
      </p:sp>
      <p:sp>
        <p:nvSpPr>
          <p:cNvPr id="48" name="TextBox 48"/>
          <p:cNvSpPr txBox="1"/>
          <p:nvPr/>
        </p:nvSpPr>
        <p:spPr>
          <a:xfrm>
            <a:off x="3456760" y="1395927"/>
            <a:ext cx="7293402" cy="490334"/>
          </a:xfrm>
          <a:prstGeom prst="rect">
            <a:avLst/>
          </a:prstGeom>
        </p:spPr>
        <p:txBody>
          <a:bodyPr vert="horz" wrap="square" lIns="66008" tIns="33052" rIns="66008" bIns="33052" rtlCol="0" anchor="ctr" anchorCtr="0">
            <a:normAutofit/>
          </a:bodyPr>
          <a:lstStyle/>
          <a:p>
            <a:pPr algn="l">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运算符与表达式</a:t>
            </a:r>
          </a:p>
        </p:txBody>
      </p:sp>
      <p:sp>
        <p:nvSpPr>
          <p:cNvPr id="49" name="TextBox 49"/>
          <p:cNvSpPr txBox="1"/>
          <p:nvPr/>
        </p:nvSpPr>
        <p:spPr>
          <a:xfrm>
            <a:off x="1704918" y="3545958"/>
            <a:ext cx="7382690" cy="863070"/>
          </a:xfrm>
          <a:prstGeom prst="rect">
            <a:avLst/>
          </a:prstGeom>
        </p:spPr>
        <p:txBody>
          <a:bodyPr vert="horz" wrap="square" lIns="66008" tIns="33052" rIns="66008" bIns="33052" rtlCol="0" anchor="ctr" anchorCtr="0">
            <a:normAutofit/>
          </a:bodyPr>
          <a:lstStyle/>
          <a:p>
            <a:pPr algn="l">
              <a:lnSpc>
                <a:spcPct val="186000"/>
              </a:lnSpc>
            </a:pPr>
            <a:r>
              <a:rPr lang="en-US" sz="1275">
                <a:solidFill>
                  <a:srgbClr val="000000">
                    <a:alpha val="100000"/>
                  </a:srgbClr>
                </a:solidFill>
                <a:latin typeface="微软雅黑" panose="020B0503020204020204" charset="-122"/>
                <a:ea typeface="微软雅黑" panose="020B0503020204020204" charset="-122"/>
                <a:cs typeface="微软雅黑" panose="020B0503020204020204" charset="-122"/>
              </a:rPr>
              <a:t>C语言的运算符归纳为表3-4，包括算术运算符、关系运算符、逻辑运算符、赋值运算符、条件运算符、逗号运算符以及按位运算符等。</a:t>
            </a:r>
          </a:p>
        </p:txBody>
      </p:sp>
      <p:sp>
        <p:nvSpPr>
          <p:cNvPr id="50" name="TextBox 50"/>
          <p:cNvSpPr txBox="1"/>
          <p:nvPr/>
        </p:nvSpPr>
        <p:spPr>
          <a:xfrm>
            <a:off x="1704918" y="3081147"/>
            <a:ext cx="7382690" cy="490334"/>
          </a:xfrm>
          <a:prstGeom prst="rect">
            <a:avLst/>
          </a:prstGeom>
        </p:spPr>
        <p:txBody>
          <a:bodyPr vert="horz" wrap="square" lIns="66008" tIns="33052" rIns="66008" bIns="33052" rtlCol="0" anchor="b" anchorCtr="0">
            <a:normAutofit/>
          </a:bodyPr>
          <a:lstStyle/>
          <a:p>
            <a:pPr algn="l">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算术运算符</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608426" y="3429000"/>
            <a:ext cx="6324600" cy="1123950"/>
          </a:xfrm>
          <a:prstGeom prst="rect">
            <a:avLst/>
          </a:prstGeom>
        </p:spPr>
        <p:txBody>
          <a:bodyPr vert="horz" wrap="square" lIns="114300" tIns="57150" rIns="114300" bIns="57150" rtlCol="0" anchor="ctr" anchorCtr="0">
            <a:spAutoFit/>
          </a:bodyPr>
          <a:lstStyle/>
          <a:p>
            <a:pPr algn="ctr">
              <a:lnSpc>
                <a:spcPct val="64000"/>
              </a:lnSpc>
            </a:pPr>
            <a:r>
              <a:rPr lang="en-US" sz="7200" b="1">
                <a:solidFill>
                  <a:schemeClr val="dk1">
                    <a:alpha val="100000"/>
                  </a:schemeClr>
                </a:solidFill>
                <a:latin typeface="微软雅黑" panose="020B0503020204020204" charset="-122"/>
                <a:ea typeface="微软雅黑" panose="020B0503020204020204" charset="-122"/>
                <a:cs typeface="微软雅黑" panose="020B0503020204020204" charset="-122"/>
              </a:rPr>
              <a:t>感谢您的观看</a:t>
            </a:r>
          </a:p>
        </p:txBody>
      </p:sp>
      <p:sp>
        <p:nvSpPr>
          <p:cNvPr id="3" name="TextBox 3"/>
          <p:cNvSpPr txBox="1"/>
          <p:nvPr/>
        </p:nvSpPr>
        <p:spPr>
          <a:xfrm>
            <a:off x="1670463" y="2261105"/>
            <a:ext cx="4200525" cy="1038225"/>
          </a:xfrm>
          <a:prstGeom prst="rect">
            <a:avLst/>
          </a:prstGeom>
        </p:spPr>
        <p:txBody>
          <a:bodyPr vert="horz" wrap="square" lIns="114300" tIns="57150" rIns="114300" bIns="57150" rtlCol="0" anchor="ctr" anchorCtr="0">
            <a:spAutoFit/>
          </a:bodyPr>
          <a:lstStyle/>
          <a:p>
            <a:pPr algn="ctr">
              <a:lnSpc>
                <a:spcPct val="64000"/>
              </a:lnSpc>
            </a:pPr>
            <a:r>
              <a:rPr lang="en-US" sz="6600" b="1">
                <a:solidFill>
                  <a:schemeClr val="accent1">
                    <a:alpha val="100000"/>
                  </a:schemeClr>
                </a:solidFill>
                <a:latin typeface="微软雅黑" panose="020B0503020204020204" charset="-122"/>
                <a:ea typeface="微软雅黑" panose="020B0503020204020204" charset="-122"/>
                <a:cs typeface="微软雅黑" panose="020B0503020204020204" charset="-122"/>
              </a:rPr>
              <a:t>THANKS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66575" y="1250443"/>
            <a:ext cx="10458850" cy="2438400"/>
          </a:xfrm>
          <a:prstGeom prst="roundRect">
            <a:avLst/>
          </a:prstGeom>
          <a:solidFill>
            <a:schemeClr val="accent2">
              <a:alpha val="100000"/>
            </a:schemeClr>
          </a:solidFill>
        </p:spPr>
      </p:sp>
      <p:sp>
        <p:nvSpPr>
          <p:cNvPr id="3" name="TextBox 3"/>
          <p:cNvSpPr txBox="1"/>
          <p:nvPr/>
        </p:nvSpPr>
        <p:spPr>
          <a:xfrm>
            <a:off x="1300074" y="2175786"/>
            <a:ext cx="9582906" cy="1341120"/>
          </a:xfrm>
          <a:prstGeom prst="rect">
            <a:avLst/>
          </a:prstGeom>
        </p:spPr>
        <p:txBody>
          <a:bodyPr vert="horz" wrap="square" lIns="123825" tIns="123825" rIns="57150" bIns="123825" rtlCol="0" anchor="t" anchorCtr="0">
            <a:spAutoFit/>
          </a:bodyPr>
          <a:lstStyle/>
          <a:p>
            <a:pPr>
              <a:lnSpc>
                <a:spcPct val="15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单纯的0和1没有任何意义，必须规定解读方式，确定0和1的分组方式。</a:t>
            </a:r>
          </a:p>
        </p:txBody>
      </p:sp>
      <p:sp>
        <p:nvSpPr>
          <p:cNvPr id="4" name="TextBox 4"/>
          <p:cNvSpPr txBox="1"/>
          <p:nvPr/>
        </p:nvSpPr>
        <p:spPr>
          <a:xfrm>
            <a:off x="1300074" y="1380567"/>
            <a:ext cx="9417017" cy="853250"/>
          </a:xfrm>
          <a:prstGeom prst="rect">
            <a:avLst/>
          </a:prstGeom>
        </p:spPr>
        <p:txBody>
          <a:bodyPr vert="horz" wrap="square" lIns="123825" tIns="123825" rIns="57150" bIns="123825" rtlCol="0" anchor="t" anchorCtr="0">
            <a:spAutoFit/>
          </a:bodyPr>
          <a:lstStyle/>
          <a:p>
            <a:pPr>
              <a:lnSpc>
                <a:spcPct val="15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0和1的组合意义</a:t>
            </a:r>
          </a:p>
        </p:txBody>
      </p:sp>
      <p:sp>
        <p:nvSpPr>
          <p:cNvPr id="5" name="AutoShape 5"/>
          <p:cNvSpPr/>
          <p:nvPr/>
        </p:nvSpPr>
        <p:spPr>
          <a:xfrm>
            <a:off x="866575" y="3952506"/>
            <a:ext cx="10458850" cy="2438400"/>
          </a:xfrm>
          <a:prstGeom prst="roundRect">
            <a:avLst/>
          </a:prstGeom>
          <a:solidFill>
            <a:schemeClr val="accent1">
              <a:lumMod val="20000"/>
              <a:lumOff val="80000"/>
              <a:alpha val="100000"/>
            </a:schemeClr>
          </a:solidFill>
        </p:spPr>
      </p:sp>
      <p:sp>
        <p:nvSpPr>
          <p:cNvPr id="6" name="TextBox 6"/>
          <p:cNvSpPr txBox="1"/>
          <p:nvPr/>
        </p:nvSpPr>
        <p:spPr>
          <a:xfrm>
            <a:off x="1287882" y="4870218"/>
            <a:ext cx="9582150" cy="1323975"/>
          </a:xfrm>
          <a:prstGeom prst="rect">
            <a:avLst/>
          </a:prstGeom>
        </p:spPr>
        <p:txBody>
          <a:bodyPr vert="horz" wrap="square" lIns="123825" tIns="123825" rIns="57150" bIns="123825" rtlCol="0" anchor="t" anchorCtr="0">
            <a:spAutoFit/>
          </a:bodyPr>
          <a:lstStyle/>
          <a:p>
            <a:pPr>
              <a:lnSpc>
                <a:spcPct val="150000"/>
              </a:lnSpc>
            </a:pPr>
            <a:r>
              <a:rPr lang="en-US" sz="1500">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rPr>
              <a:t>链接层在实体层上方，确定了0和1的分组方式，每个信号位有何意义。</a:t>
            </a:r>
          </a:p>
        </p:txBody>
      </p:sp>
      <p:sp>
        <p:nvSpPr>
          <p:cNvPr id="7" name="TextBox 7"/>
          <p:cNvSpPr txBox="1"/>
          <p:nvPr/>
        </p:nvSpPr>
        <p:spPr>
          <a:xfrm>
            <a:off x="1287882" y="4099383"/>
            <a:ext cx="9677400" cy="723900"/>
          </a:xfrm>
          <a:prstGeom prst="rect">
            <a:avLst/>
          </a:prstGeom>
        </p:spPr>
        <p:txBody>
          <a:bodyPr vert="horz" wrap="square" lIns="123825" tIns="123825" rIns="57150" bIns="123825" rtlCol="0" anchor="t" anchorCtr="0">
            <a:spAutoFit/>
          </a:bodyPr>
          <a:lstStyle/>
          <a:p>
            <a:pPr>
              <a:lnSpc>
                <a:spcPct val="150000"/>
              </a:lnSpc>
            </a:pPr>
            <a:r>
              <a:rPr lang="en-US" sz="2015" b="1">
                <a:solidFill>
                  <a:schemeClr val="accent1">
                    <a:alpha val="100000"/>
                  </a:schemeClr>
                </a:solidFill>
                <a:latin typeface="微软雅黑" panose="020B0503020204020204" charset="-122"/>
                <a:ea typeface="微软雅黑" panose="020B0503020204020204" charset="-122"/>
                <a:cs typeface="微软雅黑" panose="020B0503020204020204" charset="-122"/>
              </a:rPr>
              <a:t>链接层的作用</a:t>
            </a:r>
          </a:p>
        </p:txBody>
      </p:sp>
      <p:cxnSp>
        <p:nvCxnSpPr>
          <p:cNvPr id="8" name="Connector 8"/>
          <p:cNvCxnSpPr/>
          <p:nvPr/>
        </p:nvCxnSpPr>
        <p:spPr>
          <a:xfrm>
            <a:off x="1473659" y="4829453"/>
            <a:ext cx="9220298" cy="0"/>
          </a:xfrm>
          <a:prstGeom prst="line">
            <a:avLst/>
          </a:prstGeom>
          <a:ln w="9525">
            <a:solidFill>
              <a:schemeClr val="accent1"/>
            </a:solidFill>
            <a:prstDash val="solid"/>
            <a:headEnd type="oval"/>
            <a:tailEnd type="none"/>
          </a:ln>
        </p:spPr>
        <p:style>
          <a:lnRef idx="0">
            <a:schemeClr val="accent1"/>
          </a:lnRef>
          <a:fillRef idx="1">
            <a:schemeClr val="accent1"/>
          </a:fillRef>
          <a:effectRef idx="0">
            <a:schemeClr val="accent1"/>
          </a:effectRef>
          <a:fontRef idx="minor">
            <a:schemeClr val="lt1"/>
          </a:fontRef>
        </p:style>
      </p:cxnSp>
      <p:cxnSp>
        <p:nvCxnSpPr>
          <p:cNvPr id="9" name="Connector 9"/>
          <p:cNvCxnSpPr/>
          <p:nvPr/>
        </p:nvCxnSpPr>
        <p:spPr>
          <a:xfrm>
            <a:off x="1481378" y="2175786"/>
            <a:ext cx="9220298" cy="0"/>
          </a:xfrm>
          <a:prstGeom prst="line">
            <a:avLst/>
          </a:prstGeom>
          <a:ln w="9525">
            <a:solidFill>
              <a:schemeClr val="accent1">
                <a:lumMod val="20000"/>
                <a:lumOff val="80000"/>
              </a:schemeClr>
            </a:solidFill>
            <a:prstDash val="solid"/>
            <a:headEnd type="oval"/>
            <a:tailEnd type="none"/>
          </a:ln>
        </p:spPr>
        <p:style>
          <a:lnRef idx="0">
            <a:schemeClr val="accent1"/>
          </a:lnRef>
          <a:fillRef idx="1">
            <a:schemeClr val="accent1"/>
          </a:fillRef>
          <a:effectRef idx="0">
            <a:schemeClr val="accent1"/>
          </a:effectRef>
          <a:fontRef idx="minor">
            <a:schemeClr val="lt1"/>
          </a:fontRef>
        </p:style>
      </p:cxnSp>
      <p:grpSp>
        <p:nvGrpSpPr>
          <p:cNvPr id="10" name="Group 10"/>
          <p:cNvGrpSpPr/>
          <p:nvPr/>
        </p:nvGrpSpPr>
        <p:grpSpPr>
          <a:xfrm>
            <a:off x="454963" y="93878"/>
            <a:ext cx="10641129" cy="914400"/>
            <a:chOff x="454963" y="93878"/>
            <a:chExt cx="10641129" cy="914400"/>
          </a:xfrm>
        </p:grpSpPr>
        <p:sp>
          <p:nvSpPr>
            <p:cNvPr id="11" name="AutoShape 11"/>
            <p:cNvSpPr/>
            <p:nvPr/>
          </p:nvSpPr>
          <p:spPr>
            <a:xfrm>
              <a:off x="454963" y="331168"/>
              <a:ext cx="84147" cy="84147"/>
            </a:xfrm>
            <a:prstGeom prst="ellipse">
              <a:avLst/>
            </a:prstGeom>
            <a:solidFill>
              <a:schemeClr val="accent1">
                <a:alpha val="100000"/>
              </a:schemeClr>
            </a:solidFill>
          </p:spPr>
        </p:sp>
        <p:sp>
          <p:nvSpPr>
            <p:cNvPr id="12" name="AutoShape 12"/>
            <p:cNvSpPr/>
            <p:nvPr/>
          </p:nvSpPr>
          <p:spPr>
            <a:xfrm>
              <a:off x="575049" y="337743"/>
              <a:ext cx="78137" cy="78137"/>
            </a:xfrm>
            <a:prstGeom prst="ellipse">
              <a:avLst/>
            </a:prstGeom>
            <a:solidFill>
              <a:schemeClr val="accent1">
                <a:alpha val="80000"/>
              </a:schemeClr>
            </a:solidFill>
          </p:spPr>
        </p:sp>
        <p:sp>
          <p:nvSpPr>
            <p:cNvPr id="13" name="AutoShape 13"/>
            <p:cNvSpPr/>
            <p:nvPr/>
          </p:nvSpPr>
          <p:spPr>
            <a:xfrm>
              <a:off x="689125" y="339460"/>
              <a:ext cx="74704" cy="74704"/>
            </a:xfrm>
            <a:prstGeom prst="ellipse">
              <a:avLst/>
            </a:prstGeom>
            <a:solidFill>
              <a:schemeClr val="accent1">
                <a:alpha val="60000"/>
              </a:schemeClr>
            </a:solidFill>
          </p:spPr>
        </p:sp>
        <p:sp>
          <p:nvSpPr>
            <p:cNvPr id="14" name="AutoShape 14"/>
            <p:cNvSpPr/>
            <p:nvPr/>
          </p:nvSpPr>
          <p:spPr>
            <a:xfrm>
              <a:off x="799768" y="348430"/>
              <a:ext cx="69238" cy="69238"/>
            </a:xfrm>
            <a:prstGeom prst="ellipse">
              <a:avLst/>
            </a:prstGeom>
            <a:solidFill>
              <a:schemeClr val="accent1">
                <a:alpha val="40000"/>
              </a:schemeClr>
            </a:solidFill>
          </p:spPr>
        </p:sp>
        <p:sp>
          <p:nvSpPr>
            <p:cNvPr id="15" name="AutoShape 15"/>
            <p:cNvSpPr/>
            <p:nvPr/>
          </p:nvSpPr>
          <p:spPr>
            <a:xfrm>
              <a:off x="904945" y="344297"/>
              <a:ext cx="65594" cy="65594"/>
            </a:xfrm>
            <a:prstGeom prst="ellipse">
              <a:avLst/>
            </a:prstGeom>
            <a:solidFill>
              <a:schemeClr val="accent1">
                <a:alpha val="20000"/>
              </a:schemeClr>
            </a:solidFill>
          </p:spPr>
        </p:sp>
        <p:sp>
          <p:nvSpPr>
            <p:cNvPr id="16" name="AutoShape 16"/>
            <p:cNvSpPr/>
            <p:nvPr/>
          </p:nvSpPr>
          <p:spPr>
            <a:xfrm>
              <a:off x="454963" y="448942"/>
              <a:ext cx="84147" cy="84147"/>
            </a:xfrm>
            <a:prstGeom prst="ellipse">
              <a:avLst/>
            </a:prstGeom>
            <a:solidFill>
              <a:schemeClr val="accent1">
                <a:alpha val="100000"/>
              </a:schemeClr>
            </a:solidFill>
          </p:spPr>
        </p:sp>
        <p:sp>
          <p:nvSpPr>
            <p:cNvPr id="17" name="AutoShape 17"/>
            <p:cNvSpPr/>
            <p:nvPr/>
          </p:nvSpPr>
          <p:spPr>
            <a:xfrm>
              <a:off x="575049" y="455517"/>
              <a:ext cx="78137" cy="78137"/>
            </a:xfrm>
            <a:prstGeom prst="ellipse">
              <a:avLst/>
            </a:prstGeom>
            <a:solidFill>
              <a:schemeClr val="accent1">
                <a:alpha val="80000"/>
              </a:schemeClr>
            </a:solidFill>
          </p:spPr>
        </p:sp>
        <p:sp>
          <p:nvSpPr>
            <p:cNvPr id="18" name="AutoShape 18"/>
            <p:cNvSpPr/>
            <p:nvPr/>
          </p:nvSpPr>
          <p:spPr>
            <a:xfrm>
              <a:off x="689125" y="457233"/>
              <a:ext cx="74704" cy="74704"/>
            </a:xfrm>
            <a:prstGeom prst="ellipse">
              <a:avLst/>
            </a:prstGeom>
            <a:solidFill>
              <a:schemeClr val="accent1">
                <a:alpha val="60000"/>
              </a:schemeClr>
            </a:solidFill>
          </p:spPr>
        </p:sp>
        <p:sp>
          <p:nvSpPr>
            <p:cNvPr id="19" name="AutoShape 19"/>
            <p:cNvSpPr/>
            <p:nvPr/>
          </p:nvSpPr>
          <p:spPr>
            <a:xfrm>
              <a:off x="799768" y="466203"/>
              <a:ext cx="69238" cy="69238"/>
            </a:xfrm>
            <a:prstGeom prst="ellipse">
              <a:avLst/>
            </a:prstGeom>
            <a:solidFill>
              <a:schemeClr val="accent1">
                <a:alpha val="40000"/>
              </a:schemeClr>
            </a:solidFill>
          </p:spPr>
        </p:sp>
        <p:sp>
          <p:nvSpPr>
            <p:cNvPr id="20" name="AutoShape 20"/>
            <p:cNvSpPr/>
            <p:nvPr/>
          </p:nvSpPr>
          <p:spPr>
            <a:xfrm>
              <a:off x="904945" y="462070"/>
              <a:ext cx="65594" cy="65594"/>
            </a:xfrm>
            <a:prstGeom prst="ellipse">
              <a:avLst/>
            </a:prstGeom>
            <a:solidFill>
              <a:schemeClr val="accent1">
                <a:alpha val="20000"/>
              </a:schemeClr>
            </a:solidFill>
          </p:spPr>
        </p:sp>
        <p:sp>
          <p:nvSpPr>
            <p:cNvPr id="21" name="AutoShape 21"/>
            <p:cNvSpPr/>
            <p:nvPr/>
          </p:nvSpPr>
          <p:spPr>
            <a:xfrm>
              <a:off x="454963" y="566715"/>
              <a:ext cx="84147" cy="84147"/>
            </a:xfrm>
            <a:prstGeom prst="ellipse">
              <a:avLst/>
            </a:prstGeom>
            <a:solidFill>
              <a:schemeClr val="accent1">
                <a:alpha val="100000"/>
              </a:schemeClr>
            </a:solidFill>
          </p:spPr>
        </p:sp>
        <p:sp>
          <p:nvSpPr>
            <p:cNvPr id="22" name="AutoShape 22"/>
            <p:cNvSpPr/>
            <p:nvPr/>
          </p:nvSpPr>
          <p:spPr>
            <a:xfrm>
              <a:off x="575049" y="573291"/>
              <a:ext cx="78137" cy="78137"/>
            </a:xfrm>
            <a:prstGeom prst="ellipse">
              <a:avLst/>
            </a:prstGeom>
            <a:solidFill>
              <a:schemeClr val="accent1">
                <a:alpha val="80000"/>
              </a:schemeClr>
            </a:solidFill>
          </p:spPr>
        </p:sp>
        <p:sp>
          <p:nvSpPr>
            <p:cNvPr id="23" name="AutoShape 23"/>
            <p:cNvSpPr/>
            <p:nvPr/>
          </p:nvSpPr>
          <p:spPr>
            <a:xfrm>
              <a:off x="689125" y="575007"/>
              <a:ext cx="74704" cy="74704"/>
            </a:xfrm>
            <a:prstGeom prst="ellipse">
              <a:avLst/>
            </a:prstGeom>
            <a:solidFill>
              <a:schemeClr val="accent1">
                <a:alpha val="60000"/>
              </a:schemeClr>
            </a:solidFill>
          </p:spPr>
        </p:sp>
        <p:sp>
          <p:nvSpPr>
            <p:cNvPr id="24" name="AutoShape 24"/>
            <p:cNvSpPr/>
            <p:nvPr/>
          </p:nvSpPr>
          <p:spPr>
            <a:xfrm>
              <a:off x="799768" y="583977"/>
              <a:ext cx="69238" cy="69238"/>
            </a:xfrm>
            <a:prstGeom prst="ellipse">
              <a:avLst/>
            </a:prstGeom>
            <a:solidFill>
              <a:schemeClr val="accent1">
                <a:alpha val="40000"/>
              </a:schemeClr>
            </a:solidFill>
          </p:spPr>
        </p:sp>
        <p:sp>
          <p:nvSpPr>
            <p:cNvPr id="25" name="AutoShape 25"/>
            <p:cNvSpPr/>
            <p:nvPr/>
          </p:nvSpPr>
          <p:spPr>
            <a:xfrm>
              <a:off x="904945" y="579844"/>
              <a:ext cx="65594" cy="65594"/>
            </a:xfrm>
            <a:prstGeom prst="ellipse">
              <a:avLst/>
            </a:prstGeom>
            <a:solidFill>
              <a:schemeClr val="accent1">
                <a:alpha val="20000"/>
              </a:schemeClr>
            </a:solidFill>
          </p:spPr>
        </p:sp>
        <p:sp>
          <p:nvSpPr>
            <p:cNvPr id="26" name="AutoShape 26"/>
            <p:cNvSpPr/>
            <p:nvPr/>
          </p:nvSpPr>
          <p:spPr>
            <a:xfrm>
              <a:off x="454963" y="684489"/>
              <a:ext cx="84147" cy="84147"/>
            </a:xfrm>
            <a:prstGeom prst="ellipse">
              <a:avLst/>
            </a:prstGeom>
            <a:solidFill>
              <a:schemeClr val="accent1">
                <a:alpha val="100000"/>
              </a:schemeClr>
            </a:solidFill>
          </p:spPr>
        </p:sp>
        <p:sp>
          <p:nvSpPr>
            <p:cNvPr id="27" name="AutoShape 27"/>
            <p:cNvSpPr/>
            <p:nvPr/>
          </p:nvSpPr>
          <p:spPr>
            <a:xfrm>
              <a:off x="575049" y="691064"/>
              <a:ext cx="78137" cy="78137"/>
            </a:xfrm>
            <a:prstGeom prst="ellipse">
              <a:avLst/>
            </a:prstGeom>
            <a:solidFill>
              <a:schemeClr val="accent1">
                <a:alpha val="80000"/>
              </a:schemeClr>
            </a:solidFill>
          </p:spPr>
        </p:sp>
        <p:sp>
          <p:nvSpPr>
            <p:cNvPr id="28" name="AutoShape 28"/>
            <p:cNvSpPr/>
            <p:nvPr/>
          </p:nvSpPr>
          <p:spPr>
            <a:xfrm>
              <a:off x="689125" y="692781"/>
              <a:ext cx="74704" cy="74704"/>
            </a:xfrm>
            <a:prstGeom prst="ellipse">
              <a:avLst/>
            </a:prstGeom>
            <a:solidFill>
              <a:schemeClr val="accent1">
                <a:alpha val="60000"/>
              </a:schemeClr>
            </a:solidFill>
          </p:spPr>
        </p:sp>
        <p:sp>
          <p:nvSpPr>
            <p:cNvPr id="29" name="AutoShape 29"/>
            <p:cNvSpPr/>
            <p:nvPr/>
          </p:nvSpPr>
          <p:spPr>
            <a:xfrm>
              <a:off x="799768" y="701751"/>
              <a:ext cx="69238" cy="69238"/>
            </a:xfrm>
            <a:prstGeom prst="ellipse">
              <a:avLst/>
            </a:prstGeom>
            <a:solidFill>
              <a:schemeClr val="accent1">
                <a:alpha val="40000"/>
              </a:schemeClr>
            </a:solidFill>
          </p:spPr>
        </p:sp>
        <p:sp>
          <p:nvSpPr>
            <p:cNvPr id="30" name="AutoShape 30"/>
            <p:cNvSpPr/>
            <p:nvPr/>
          </p:nvSpPr>
          <p:spPr>
            <a:xfrm>
              <a:off x="904945" y="697618"/>
              <a:ext cx="65594" cy="65594"/>
            </a:xfrm>
            <a:prstGeom prst="ellipse">
              <a:avLst/>
            </a:prstGeom>
            <a:solidFill>
              <a:schemeClr val="accent1">
                <a:alpha val="20000"/>
              </a:schemeClr>
            </a:solidFill>
          </p:spPr>
        </p:sp>
        <p:sp>
          <p:nvSpPr>
            <p:cNvPr id="31" name="TextBox 3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链接层</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6087237" y="4692872"/>
            <a:ext cx="2429542" cy="1127284"/>
            <a:chOff x="6087237" y="4692872"/>
            <a:chExt cx="2429542" cy="1127284"/>
          </a:xfrm>
        </p:grpSpPr>
        <p:sp>
          <p:nvSpPr>
            <p:cNvPr id="3" name="Freeform 3"/>
            <p:cNvSpPr/>
            <p:nvPr/>
          </p:nvSpPr>
          <p:spPr>
            <a:xfrm>
              <a:off x="6087237" y="4692872"/>
              <a:ext cx="2429542" cy="1127284"/>
            </a:xfrm>
            <a:custGeom>
              <a:avLst/>
              <a:gdLst/>
              <a:ahLst/>
              <a:cxnLst/>
              <a:rect l="l" t="t" r="r" b="b"/>
              <a:pathLst>
                <a:path w="292" h="135">
                  <a:moveTo>
                    <a:pt x="130" y="19"/>
                  </a:moveTo>
                  <a:cubicBezTo>
                    <a:pt x="75" y="38"/>
                    <a:pt x="31" y="73"/>
                    <a:pt x="0" y="118"/>
                  </a:cubicBezTo>
                  <a:cubicBezTo>
                    <a:pt x="52" y="134"/>
                    <a:pt x="108" y="135"/>
                    <a:pt x="163" y="116"/>
                  </a:cubicBezTo>
                  <a:cubicBezTo>
                    <a:pt x="218" y="97"/>
                    <a:pt x="262" y="61"/>
                    <a:pt x="292" y="17"/>
                  </a:cubicBezTo>
                  <a:cubicBezTo>
                    <a:pt x="241" y="0"/>
                    <a:pt x="184" y="0"/>
                    <a:pt x="130" y="19"/>
                  </a:cubicBezTo>
                  <a:close/>
                </a:path>
              </a:pathLst>
            </a:custGeom>
            <a:solidFill>
              <a:schemeClr val="accent4">
                <a:alpha val="100000"/>
              </a:schemeClr>
            </a:solidFill>
          </p:spPr>
        </p:sp>
        <p:sp>
          <p:nvSpPr>
            <p:cNvPr id="4" name="Freeform 4"/>
            <p:cNvSpPr/>
            <p:nvPr/>
          </p:nvSpPr>
          <p:spPr>
            <a:xfrm>
              <a:off x="7421499" y="5019484"/>
              <a:ext cx="311944" cy="273653"/>
            </a:xfrm>
            <a:custGeom>
              <a:avLst/>
              <a:gdLst/>
              <a:ahLst/>
              <a:cxnLst/>
              <a:rect l="l" t="t" r="r" b="b"/>
              <a:pathLst>
                <a:path w="582612" h="511176">
                  <a:moveTo>
                    <a:pt x="563781" y="169863"/>
                  </a:moveTo>
                  <a:cubicBezTo>
                    <a:pt x="567547" y="181115"/>
                    <a:pt x="571313" y="192367"/>
                    <a:pt x="575080" y="199869"/>
                  </a:cubicBezTo>
                  <a:cubicBezTo>
                    <a:pt x="578846" y="214872"/>
                    <a:pt x="578846" y="226124"/>
                    <a:pt x="582612" y="237376"/>
                  </a:cubicBezTo>
                  <a:cubicBezTo>
                    <a:pt x="582612" y="237376"/>
                    <a:pt x="582612" y="241126"/>
                    <a:pt x="582612" y="241126"/>
                  </a:cubicBezTo>
                  <a:cubicBezTo>
                    <a:pt x="582612" y="241126"/>
                    <a:pt x="582612" y="241126"/>
                    <a:pt x="582612" y="267381"/>
                  </a:cubicBezTo>
                  <a:cubicBezTo>
                    <a:pt x="582612" y="271132"/>
                    <a:pt x="582612" y="278633"/>
                    <a:pt x="582612" y="282384"/>
                  </a:cubicBezTo>
                  <a:cubicBezTo>
                    <a:pt x="575080" y="327392"/>
                    <a:pt x="552482" y="368650"/>
                    <a:pt x="514820" y="394905"/>
                  </a:cubicBezTo>
                  <a:cubicBezTo>
                    <a:pt x="480924" y="424910"/>
                    <a:pt x="439496" y="436162"/>
                    <a:pt x="398068" y="436162"/>
                  </a:cubicBezTo>
                  <a:cubicBezTo>
                    <a:pt x="326510" y="436162"/>
                    <a:pt x="258718" y="436162"/>
                    <a:pt x="187161" y="436162"/>
                  </a:cubicBezTo>
                  <a:cubicBezTo>
                    <a:pt x="187161" y="436162"/>
                    <a:pt x="187161" y="436162"/>
                    <a:pt x="179628" y="436162"/>
                  </a:cubicBezTo>
                  <a:cubicBezTo>
                    <a:pt x="179628" y="436162"/>
                    <a:pt x="179628" y="436162"/>
                    <a:pt x="179628" y="511176"/>
                  </a:cubicBezTo>
                  <a:cubicBezTo>
                    <a:pt x="179628" y="507426"/>
                    <a:pt x="175862" y="507426"/>
                    <a:pt x="175862" y="507426"/>
                  </a:cubicBezTo>
                  <a:cubicBezTo>
                    <a:pt x="130667" y="473669"/>
                    <a:pt x="85473" y="439913"/>
                    <a:pt x="40278" y="406157"/>
                  </a:cubicBezTo>
                  <a:cubicBezTo>
                    <a:pt x="40278" y="402406"/>
                    <a:pt x="36512" y="402406"/>
                    <a:pt x="36512" y="402406"/>
                  </a:cubicBezTo>
                  <a:cubicBezTo>
                    <a:pt x="81707" y="364899"/>
                    <a:pt x="130667" y="327392"/>
                    <a:pt x="179628" y="293636"/>
                  </a:cubicBezTo>
                  <a:cubicBezTo>
                    <a:pt x="179628" y="293636"/>
                    <a:pt x="179628" y="293636"/>
                    <a:pt x="179628" y="364899"/>
                  </a:cubicBezTo>
                  <a:cubicBezTo>
                    <a:pt x="183394" y="364899"/>
                    <a:pt x="183394" y="364899"/>
                    <a:pt x="187161" y="364899"/>
                  </a:cubicBezTo>
                  <a:cubicBezTo>
                    <a:pt x="258718" y="364899"/>
                    <a:pt x="330276" y="364899"/>
                    <a:pt x="401834" y="364899"/>
                  </a:cubicBezTo>
                  <a:cubicBezTo>
                    <a:pt x="465860" y="364899"/>
                    <a:pt x="514820" y="312390"/>
                    <a:pt x="511054" y="248628"/>
                  </a:cubicBezTo>
                  <a:cubicBezTo>
                    <a:pt x="511054" y="237376"/>
                    <a:pt x="507288" y="229874"/>
                    <a:pt x="503522" y="218622"/>
                  </a:cubicBezTo>
                  <a:cubicBezTo>
                    <a:pt x="503522" y="218622"/>
                    <a:pt x="503522" y="214872"/>
                    <a:pt x="507288" y="214872"/>
                  </a:cubicBezTo>
                  <a:cubicBezTo>
                    <a:pt x="526119" y="199869"/>
                    <a:pt x="544950" y="184866"/>
                    <a:pt x="563781" y="169863"/>
                  </a:cubicBezTo>
                  <a:close/>
                  <a:moveTo>
                    <a:pt x="401388" y="0"/>
                  </a:moveTo>
                  <a:cubicBezTo>
                    <a:pt x="401388" y="0"/>
                    <a:pt x="405139" y="0"/>
                    <a:pt x="405139" y="3757"/>
                  </a:cubicBezTo>
                  <a:cubicBezTo>
                    <a:pt x="450155" y="37571"/>
                    <a:pt x="495170" y="71384"/>
                    <a:pt x="540185" y="105198"/>
                  </a:cubicBezTo>
                  <a:cubicBezTo>
                    <a:pt x="543937" y="105198"/>
                    <a:pt x="543937" y="105198"/>
                    <a:pt x="547688" y="108955"/>
                  </a:cubicBezTo>
                  <a:cubicBezTo>
                    <a:pt x="498921" y="146526"/>
                    <a:pt x="450155" y="180341"/>
                    <a:pt x="401388" y="217911"/>
                  </a:cubicBezTo>
                  <a:cubicBezTo>
                    <a:pt x="401388" y="217911"/>
                    <a:pt x="401388" y="217911"/>
                    <a:pt x="401388" y="146526"/>
                  </a:cubicBezTo>
                  <a:cubicBezTo>
                    <a:pt x="397636" y="146526"/>
                    <a:pt x="397636" y="146526"/>
                    <a:pt x="393885" y="146526"/>
                  </a:cubicBezTo>
                  <a:cubicBezTo>
                    <a:pt x="322611" y="146526"/>
                    <a:pt x="255088" y="146526"/>
                    <a:pt x="183813" y="146526"/>
                  </a:cubicBezTo>
                  <a:cubicBezTo>
                    <a:pt x="120041" y="146526"/>
                    <a:pt x="67523" y="199126"/>
                    <a:pt x="71275" y="259239"/>
                  </a:cubicBezTo>
                  <a:cubicBezTo>
                    <a:pt x="75026" y="270511"/>
                    <a:pt x="75026" y="281782"/>
                    <a:pt x="78777" y="289296"/>
                  </a:cubicBezTo>
                  <a:cubicBezTo>
                    <a:pt x="78777" y="293053"/>
                    <a:pt x="78777" y="296810"/>
                    <a:pt x="75026" y="296810"/>
                  </a:cubicBezTo>
                  <a:cubicBezTo>
                    <a:pt x="60021" y="311839"/>
                    <a:pt x="41264" y="323110"/>
                    <a:pt x="18756" y="338138"/>
                  </a:cubicBezTo>
                  <a:cubicBezTo>
                    <a:pt x="15005" y="330624"/>
                    <a:pt x="11254" y="319353"/>
                    <a:pt x="7502" y="308082"/>
                  </a:cubicBezTo>
                  <a:cubicBezTo>
                    <a:pt x="3751" y="296810"/>
                    <a:pt x="3751" y="285539"/>
                    <a:pt x="0" y="270511"/>
                  </a:cubicBezTo>
                  <a:cubicBezTo>
                    <a:pt x="0" y="270511"/>
                    <a:pt x="0" y="270511"/>
                    <a:pt x="0" y="266754"/>
                  </a:cubicBezTo>
                  <a:cubicBezTo>
                    <a:pt x="0" y="266754"/>
                    <a:pt x="0" y="266754"/>
                    <a:pt x="0" y="244211"/>
                  </a:cubicBezTo>
                  <a:cubicBezTo>
                    <a:pt x="0" y="236697"/>
                    <a:pt x="0" y="232940"/>
                    <a:pt x="0" y="225426"/>
                  </a:cubicBezTo>
                  <a:cubicBezTo>
                    <a:pt x="7502" y="180341"/>
                    <a:pt x="30010" y="142769"/>
                    <a:pt x="67523" y="112712"/>
                  </a:cubicBezTo>
                  <a:cubicBezTo>
                    <a:pt x="101285" y="86413"/>
                    <a:pt x="142549" y="71384"/>
                    <a:pt x="187565" y="71384"/>
                  </a:cubicBezTo>
                  <a:cubicBezTo>
                    <a:pt x="255088" y="71384"/>
                    <a:pt x="322611" y="71384"/>
                    <a:pt x="393885" y="71384"/>
                  </a:cubicBezTo>
                  <a:cubicBezTo>
                    <a:pt x="393885" y="71384"/>
                    <a:pt x="393885" y="71384"/>
                    <a:pt x="401388" y="71384"/>
                  </a:cubicBezTo>
                  <a:cubicBezTo>
                    <a:pt x="401388" y="71384"/>
                    <a:pt x="401388" y="71384"/>
                    <a:pt x="401388" y="0"/>
                  </a:cubicBezTo>
                  <a:close/>
                </a:path>
              </a:pathLst>
            </a:custGeom>
            <a:solidFill>
              <a:srgbClr val="FFFFFF">
                <a:alpha val="100000"/>
              </a:srgbClr>
            </a:solidFill>
          </p:spPr>
        </p:sp>
      </p:grpSp>
      <p:sp>
        <p:nvSpPr>
          <p:cNvPr id="5" name="Freeform 5"/>
          <p:cNvSpPr/>
          <p:nvPr/>
        </p:nvSpPr>
        <p:spPr>
          <a:xfrm>
            <a:off x="6087237" y="3581590"/>
            <a:ext cx="1515142" cy="2095595"/>
          </a:xfrm>
          <a:custGeom>
            <a:avLst/>
            <a:gdLst/>
            <a:ahLst/>
            <a:cxnLst/>
            <a:rect l="l" t="t" r="r" b="b"/>
            <a:pathLst>
              <a:path w="182" h="251">
                <a:moveTo>
                  <a:pt x="49" y="96"/>
                </a:moveTo>
                <a:cubicBezTo>
                  <a:pt x="15" y="143"/>
                  <a:pt x="0" y="197"/>
                  <a:pt x="1" y="251"/>
                </a:cubicBezTo>
                <a:cubicBezTo>
                  <a:pt x="52" y="235"/>
                  <a:pt x="99" y="203"/>
                  <a:pt x="132" y="156"/>
                </a:cubicBezTo>
                <a:cubicBezTo>
                  <a:pt x="166" y="109"/>
                  <a:pt x="182" y="54"/>
                  <a:pt x="181" y="0"/>
                </a:cubicBezTo>
                <a:cubicBezTo>
                  <a:pt x="130" y="16"/>
                  <a:pt x="83" y="49"/>
                  <a:pt x="49" y="96"/>
                </a:cubicBezTo>
                <a:close/>
              </a:path>
            </a:pathLst>
          </a:custGeom>
          <a:solidFill>
            <a:schemeClr val="accent1">
              <a:alpha val="100000"/>
            </a:schemeClr>
          </a:solidFill>
        </p:spPr>
      </p:sp>
      <p:grpSp>
        <p:nvGrpSpPr>
          <p:cNvPr id="6" name="Group 6"/>
          <p:cNvGrpSpPr/>
          <p:nvPr/>
        </p:nvGrpSpPr>
        <p:grpSpPr>
          <a:xfrm>
            <a:off x="6859714" y="4236053"/>
            <a:ext cx="352711" cy="269463"/>
            <a:chOff x="6859714" y="4236053"/>
            <a:chExt cx="352711" cy="269463"/>
          </a:xfrm>
        </p:grpSpPr>
        <p:sp>
          <p:nvSpPr>
            <p:cNvPr id="7" name="Freeform 7"/>
            <p:cNvSpPr/>
            <p:nvPr/>
          </p:nvSpPr>
          <p:spPr>
            <a:xfrm>
              <a:off x="6859714" y="4236053"/>
              <a:ext cx="283845" cy="220980"/>
            </a:xfrm>
            <a:custGeom>
              <a:avLst/>
              <a:gdLst/>
              <a:ahLst/>
              <a:cxnLst/>
              <a:rect l="l" t="t" r="r" b="b"/>
              <a:pathLst>
                <a:path w="141" h="110">
                  <a:moveTo>
                    <a:pt x="92" y="95"/>
                  </a:moveTo>
                  <a:cubicBezTo>
                    <a:pt x="105" y="92"/>
                    <a:pt x="117" y="87"/>
                    <a:pt x="126" y="77"/>
                  </a:cubicBezTo>
                  <a:cubicBezTo>
                    <a:pt x="137" y="66"/>
                    <a:pt x="141" y="53"/>
                    <a:pt x="136" y="38"/>
                  </a:cubicBezTo>
                  <a:cubicBezTo>
                    <a:pt x="132" y="25"/>
                    <a:pt x="123" y="17"/>
                    <a:pt x="111" y="10"/>
                  </a:cubicBezTo>
                  <a:cubicBezTo>
                    <a:pt x="100" y="4"/>
                    <a:pt x="87" y="1"/>
                    <a:pt x="75" y="1"/>
                  </a:cubicBezTo>
                  <a:cubicBezTo>
                    <a:pt x="54" y="0"/>
                    <a:pt x="35" y="5"/>
                    <a:pt x="20" y="19"/>
                  </a:cubicBezTo>
                  <a:cubicBezTo>
                    <a:pt x="1" y="35"/>
                    <a:pt x="0" y="59"/>
                    <a:pt x="17" y="77"/>
                  </a:cubicBezTo>
                  <a:cubicBezTo>
                    <a:pt x="20" y="81"/>
                    <a:pt x="25" y="84"/>
                    <a:pt x="30" y="88"/>
                  </a:cubicBezTo>
                  <a:cubicBezTo>
                    <a:pt x="30" y="88"/>
                    <a:pt x="30" y="88"/>
                    <a:pt x="29" y="88"/>
                  </a:cubicBezTo>
                  <a:cubicBezTo>
                    <a:pt x="27" y="94"/>
                    <a:pt x="23" y="99"/>
                    <a:pt x="19" y="103"/>
                  </a:cubicBezTo>
                  <a:cubicBezTo>
                    <a:pt x="17" y="105"/>
                    <a:pt x="16" y="106"/>
                    <a:pt x="17" y="108"/>
                  </a:cubicBezTo>
                  <a:cubicBezTo>
                    <a:pt x="18" y="110"/>
                    <a:pt x="20" y="110"/>
                    <a:pt x="22" y="110"/>
                  </a:cubicBezTo>
                  <a:cubicBezTo>
                    <a:pt x="33" y="108"/>
                    <a:pt x="43" y="104"/>
                    <a:pt x="53" y="98"/>
                  </a:cubicBezTo>
                  <a:cubicBezTo>
                    <a:pt x="54" y="97"/>
                    <a:pt x="56" y="96"/>
                    <a:pt x="58" y="97"/>
                  </a:cubicBezTo>
                  <a:cubicBezTo>
                    <a:pt x="69" y="98"/>
                    <a:pt x="81" y="98"/>
                    <a:pt x="92" y="95"/>
                  </a:cubicBezTo>
                  <a:close/>
                  <a:moveTo>
                    <a:pt x="55" y="84"/>
                  </a:moveTo>
                  <a:cubicBezTo>
                    <a:pt x="53" y="84"/>
                    <a:pt x="51" y="84"/>
                    <a:pt x="50" y="85"/>
                  </a:cubicBezTo>
                  <a:cubicBezTo>
                    <a:pt x="47" y="87"/>
                    <a:pt x="45" y="88"/>
                    <a:pt x="43" y="90"/>
                  </a:cubicBezTo>
                  <a:cubicBezTo>
                    <a:pt x="43" y="89"/>
                    <a:pt x="42" y="89"/>
                    <a:pt x="42" y="89"/>
                  </a:cubicBezTo>
                  <a:cubicBezTo>
                    <a:pt x="43" y="87"/>
                    <a:pt x="44" y="85"/>
                    <a:pt x="45" y="82"/>
                  </a:cubicBezTo>
                  <a:cubicBezTo>
                    <a:pt x="42" y="80"/>
                    <a:pt x="40" y="79"/>
                    <a:pt x="37" y="77"/>
                  </a:cubicBezTo>
                  <a:cubicBezTo>
                    <a:pt x="31" y="74"/>
                    <a:pt x="26" y="70"/>
                    <a:pt x="22" y="64"/>
                  </a:cubicBezTo>
                  <a:cubicBezTo>
                    <a:pt x="14" y="53"/>
                    <a:pt x="16" y="40"/>
                    <a:pt x="25" y="30"/>
                  </a:cubicBezTo>
                  <a:cubicBezTo>
                    <a:pt x="35" y="20"/>
                    <a:pt x="48" y="15"/>
                    <a:pt x="62" y="14"/>
                  </a:cubicBezTo>
                  <a:cubicBezTo>
                    <a:pt x="76" y="12"/>
                    <a:pt x="90" y="14"/>
                    <a:pt x="103" y="20"/>
                  </a:cubicBezTo>
                  <a:cubicBezTo>
                    <a:pt x="112" y="24"/>
                    <a:pt x="119" y="30"/>
                    <a:pt x="123" y="38"/>
                  </a:cubicBezTo>
                  <a:cubicBezTo>
                    <a:pt x="128" y="47"/>
                    <a:pt x="127" y="56"/>
                    <a:pt x="121" y="64"/>
                  </a:cubicBezTo>
                  <a:cubicBezTo>
                    <a:pt x="113" y="75"/>
                    <a:pt x="102" y="81"/>
                    <a:pt x="89" y="84"/>
                  </a:cubicBezTo>
                  <a:cubicBezTo>
                    <a:pt x="78" y="86"/>
                    <a:pt x="66" y="86"/>
                    <a:pt x="55" y="84"/>
                  </a:cubicBezTo>
                  <a:close/>
                </a:path>
              </a:pathLst>
            </a:custGeom>
            <a:solidFill>
              <a:srgbClr val="FFFFFF">
                <a:alpha val="100000"/>
              </a:srgbClr>
            </a:solidFill>
          </p:spPr>
        </p:sp>
        <p:sp>
          <p:nvSpPr>
            <p:cNvPr id="8" name="Freeform 8"/>
            <p:cNvSpPr/>
            <p:nvPr/>
          </p:nvSpPr>
          <p:spPr>
            <a:xfrm>
              <a:off x="6988873" y="4306634"/>
              <a:ext cx="223552" cy="198882"/>
            </a:xfrm>
            <a:custGeom>
              <a:avLst/>
              <a:gdLst/>
              <a:ahLst/>
              <a:cxnLst/>
              <a:rect l="l" t="t" r="r" b="b"/>
              <a:pathLst>
                <a:path w="111" h="99">
                  <a:moveTo>
                    <a:pt x="94" y="90"/>
                  </a:moveTo>
                  <a:cubicBezTo>
                    <a:pt x="91" y="86"/>
                    <a:pt x="87" y="82"/>
                    <a:pt x="85" y="77"/>
                  </a:cubicBezTo>
                  <a:cubicBezTo>
                    <a:pt x="100" y="68"/>
                    <a:pt x="111" y="56"/>
                    <a:pt x="110" y="38"/>
                  </a:cubicBezTo>
                  <a:cubicBezTo>
                    <a:pt x="110" y="20"/>
                    <a:pt x="99" y="9"/>
                    <a:pt x="84" y="0"/>
                  </a:cubicBezTo>
                  <a:cubicBezTo>
                    <a:pt x="85" y="1"/>
                    <a:pt x="85" y="2"/>
                    <a:pt x="85" y="3"/>
                  </a:cubicBezTo>
                  <a:cubicBezTo>
                    <a:pt x="86" y="9"/>
                    <a:pt x="87" y="15"/>
                    <a:pt x="86" y="21"/>
                  </a:cubicBezTo>
                  <a:cubicBezTo>
                    <a:pt x="84" y="35"/>
                    <a:pt x="77" y="46"/>
                    <a:pt x="66" y="55"/>
                  </a:cubicBezTo>
                  <a:cubicBezTo>
                    <a:pt x="54" y="66"/>
                    <a:pt x="39" y="71"/>
                    <a:pt x="23" y="74"/>
                  </a:cubicBezTo>
                  <a:cubicBezTo>
                    <a:pt x="16" y="75"/>
                    <a:pt x="8" y="75"/>
                    <a:pt x="0" y="75"/>
                  </a:cubicBezTo>
                  <a:cubicBezTo>
                    <a:pt x="3" y="77"/>
                    <a:pt x="7" y="79"/>
                    <a:pt x="10" y="81"/>
                  </a:cubicBezTo>
                  <a:cubicBezTo>
                    <a:pt x="26" y="87"/>
                    <a:pt x="42" y="88"/>
                    <a:pt x="58" y="86"/>
                  </a:cubicBezTo>
                  <a:cubicBezTo>
                    <a:pt x="60" y="86"/>
                    <a:pt x="61" y="86"/>
                    <a:pt x="62" y="87"/>
                  </a:cubicBezTo>
                  <a:cubicBezTo>
                    <a:pt x="72" y="93"/>
                    <a:pt x="82" y="97"/>
                    <a:pt x="94" y="99"/>
                  </a:cubicBezTo>
                  <a:cubicBezTo>
                    <a:pt x="95" y="99"/>
                    <a:pt x="97" y="98"/>
                    <a:pt x="98" y="97"/>
                  </a:cubicBezTo>
                  <a:cubicBezTo>
                    <a:pt x="98" y="97"/>
                    <a:pt x="98" y="95"/>
                    <a:pt x="97" y="93"/>
                  </a:cubicBezTo>
                  <a:cubicBezTo>
                    <a:pt x="97" y="92"/>
                    <a:pt x="95" y="91"/>
                    <a:pt x="94" y="90"/>
                  </a:cubicBezTo>
                  <a:close/>
                </a:path>
              </a:pathLst>
            </a:custGeom>
            <a:solidFill>
              <a:srgbClr val="FFFFFF">
                <a:alpha val="100000"/>
              </a:srgbClr>
            </a:solidFill>
          </p:spPr>
        </p:sp>
      </p:grpSp>
      <p:grpSp>
        <p:nvGrpSpPr>
          <p:cNvPr id="9" name="Group 9"/>
          <p:cNvGrpSpPr/>
          <p:nvPr/>
        </p:nvGrpSpPr>
        <p:grpSpPr>
          <a:xfrm>
            <a:off x="3667887" y="4692872"/>
            <a:ext cx="2419350" cy="1127284"/>
            <a:chOff x="3667887" y="4692872"/>
            <a:chExt cx="2419350" cy="1127284"/>
          </a:xfrm>
        </p:grpSpPr>
        <p:sp>
          <p:nvSpPr>
            <p:cNvPr id="10" name="Freeform 10"/>
            <p:cNvSpPr/>
            <p:nvPr/>
          </p:nvSpPr>
          <p:spPr>
            <a:xfrm>
              <a:off x="3667887" y="4692872"/>
              <a:ext cx="2419350" cy="1127284"/>
            </a:xfrm>
            <a:custGeom>
              <a:avLst/>
              <a:gdLst/>
              <a:ahLst/>
              <a:cxnLst/>
              <a:rect l="l" t="t" r="r" b="b"/>
              <a:pathLst>
                <a:path w="291" h="135">
                  <a:moveTo>
                    <a:pt x="162" y="19"/>
                  </a:moveTo>
                  <a:cubicBezTo>
                    <a:pt x="217" y="38"/>
                    <a:pt x="261" y="73"/>
                    <a:pt x="291" y="118"/>
                  </a:cubicBezTo>
                  <a:cubicBezTo>
                    <a:pt x="240" y="134"/>
                    <a:pt x="184" y="135"/>
                    <a:pt x="129" y="116"/>
                  </a:cubicBezTo>
                  <a:cubicBezTo>
                    <a:pt x="74" y="97"/>
                    <a:pt x="30" y="61"/>
                    <a:pt x="0" y="17"/>
                  </a:cubicBezTo>
                  <a:cubicBezTo>
                    <a:pt x="51" y="0"/>
                    <a:pt x="108" y="0"/>
                    <a:pt x="162" y="19"/>
                  </a:cubicBezTo>
                  <a:close/>
                </a:path>
              </a:pathLst>
            </a:custGeom>
            <a:solidFill>
              <a:schemeClr val="accent4">
                <a:alpha val="100000"/>
              </a:schemeClr>
            </a:solidFill>
          </p:spPr>
        </p:sp>
        <p:sp>
          <p:nvSpPr>
            <p:cNvPr id="11" name="Freeform 11"/>
            <p:cNvSpPr/>
            <p:nvPr/>
          </p:nvSpPr>
          <p:spPr>
            <a:xfrm>
              <a:off x="4465034" y="5004149"/>
              <a:ext cx="234601" cy="304229"/>
            </a:xfrm>
            <a:custGeom>
              <a:avLst/>
              <a:gdLst/>
              <a:ahLst/>
              <a:cxnLst/>
              <a:rect l="l" t="t" r="r" b="b"/>
              <a:pathLst>
                <a:path w="438150" h="568325">
                  <a:moveTo>
                    <a:pt x="344255" y="320246"/>
                  </a:moveTo>
                  <a:cubicBezTo>
                    <a:pt x="393080" y="312737"/>
                    <a:pt x="434394" y="346528"/>
                    <a:pt x="438150" y="399092"/>
                  </a:cubicBezTo>
                  <a:cubicBezTo>
                    <a:pt x="438150" y="399092"/>
                    <a:pt x="438150" y="402847"/>
                    <a:pt x="438150" y="406601"/>
                  </a:cubicBezTo>
                  <a:cubicBezTo>
                    <a:pt x="438150" y="451656"/>
                    <a:pt x="438150" y="496711"/>
                    <a:pt x="438150" y="545520"/>
                  </a:cubicBezTo>
                  <a:cubicBezTo>
                    <a:pt x="438150" y="545520"/>
                    <a:pt x="438150" y="545520"/>
                    <a:pt x="438150" y="549275"/>
                  </a:cubicBezTo>
                  <a:cubicBezTo>
                    <a:pt x="438150" y="549275"/>
                    <a:pt x="438150" y="549275"/>
                    <a:pt x="284162" y="549275"/>
                  </a:cubicBezTo>
                  <a:cubicBezTo>
                    <a:pt x="284162" y="549275"/>
                    <a:pt x="284162" y="545520"/>
                    <a:pt x="284162" y="545520"/>
                  </a:cubicBezTo>
                  <a:cubicBezTo>
                    <a:pt x="284162" y="496711"/>
                    <a:pt x="284162" y="451656"/>
                    <a:pt x="284162" y="402847"/>
                  </a:cubicBezTo>
                  <a:cubicBezTo>
                    <a:pt x="284162" y="361546"/>
                    <a:pt x="310453" y="327755"/>
                    <a:pt x="344255" y="320246"/>
                  </a:cubicBezTo>
                  <a:close/>
                  <a:moveTo>
                    <a:pt x="352879" y="200025"/>
                  </a:moveTo>
                  <a:cubicBezTo>
                    <a:pt x="352879" y="200025"/>
                    <a:pt x="352879" y="200025"/>
                    <a:pt x="356621" y="200025"/>
                  </a:cubicBezTo>
                  <a:cubicBezTo>
                    <a:pt x="356621" y="200025"/>
                    <a:pt x="356621" y="200025"/>
                    <a:pt x="367847" y="200025"/>
                  </a:cubicBezTo>
                  <a:cubicBezTo>
                    <a:pt x="371589" y="200025"/>
                    <a:pt x="375330" y="203767"/>
                    <a:pt x="379072" y="203767"/>
                  </a:cubicBezTo>
                  <a:cubicBezTo>
                    <a:pt x="401524" y="211251"/>
                    <a:pt x="412750" y="237445"/>
                    <a:pt x="409008" y="263638"/>
                  </a:cubicBezTo>
                  <a:cubicBezTo>
                    <a:pt x="405266" y="286090"/>
                    <a:pt x="386556" y="304800"/>
                    <a:pt x="360363" y="304800"/>
                  </a:cubicBezTo>
                  <a:cubicBezTo>
                    <a:pt x="337911" y="304800"/>
                    <a:pt x="319201" y="286090"/>
                    <a:pt x="311717" y="263638"/>
                  </a:cubicBezTo>
                  <a:cubicBezTo>
                    <a:pt x="307975" y="233703"/>
                    <a:pt x="326685" y="207509"/>
                    <a:pt x="352879" y="200025"/>
                  </a:cubicBezTo>
                  <a:close/>
                  <a:moveTo>
                    <a:pt x="100853" y="196018"/>
                  </a:moveTo>
                  <a:cubicBezTo>
                    <a:pt x="175559" y="180975"/>
                    <a:pt x="246529" y="241146"/>
                    <a:pt x="254000" y="320120"/>
                  </a:cubicBezTo>
                  <a:cubicBezTo>
                    <a:pt x="254000" y="323881"/>
                    <a:pt x="254000" y="327642"/>
                    <a:pt x="254000" y="331402"/>
                  </a:cubicBezTo>
                  <a:cubicBezTo>
                    <a:pt x="254000" y="406616"/>
                    <a:pt x="254000" y="481829"/>
                    <a:pt x="254000" y="557043"/>
                  </a:cubicBezTo>
                  <a:cubicBezTo>
                    <a:pt x="254000" y="557043"/>
                    <a:pt x="254000" y="557043"/>
                    <a:pt x="254000" y="568325"/>
                  </a:cubicBezTo>
                  <a:cubicBezTo>
                    <a:pt x="254000" y="568325"/>
                    <a:pt x="254000" y="568325"/>
                    <a:pt x="0" y="568325"/>
                  </a:cubicBezTo>
                  <a:cubicBezTo>
                    <a:pt x="0" y="564564"/>
                    <a:pt x="0" y="564564"/>
                    <a:pt x="0" y="560804"/>
                  </a:cubicBezTo>
                  <a:cubicBezTo>
                    <a:pt x="0" y="485590"/>
                    <a:pt x="0" y="406616"/>
                    <a:pt x="0" y="327642"/>
                  </a:cubicBezTo>
                  <a:cubicBezTo>
                    <a:pt x="0" y="263710"/>
                    <a:pt x="44823" y="211060"/>
                    <a:pt x="100853" y="196018"/>
                  </a:cubicBezTo>
                  <a:close/>
                  <a:moveTo>
                    <a:pt x="112091" y="0"/>
                  </a:moveTo>
                  <a:cubicBezTo>
                    <a:pt x="115818" y="0"/>
                    <a:pt x="115818" y="0"/>
                    <a:pt x="115818" y="0"/>
                  </a:cubicBezTo>
                  <a:cubicBezTo>
                    <a:pt x="115818" y="0"/>
                    <a:pt x="115818" y="0"/>
                    <a:pt x="138181" y="0"/>
                  </a:cubicBezTo>
                  <a:cubicBezTo>
                    <a:pt x="141909" y="0"/>
                    <a:pt x="149363" y="3762"/>
                    <a:pt x="153090" y="3762"/>
                  </a:cubicBezTo>
                  <a:cubicBezTo>
                    <a:pt x="190362" y="18808"/>
                    <a:pt x="212725" y="60187"/>
                    <a:pt x="205271" y="101566"/>
                  </a:cubicBezTo>
                  <a:cubicBezTo>
                    <a:pt x="197816" y="139183"/>
                    <a:pt x="164272" y="169276"/>
                    <a:pt x="127000" y="169276"/>
                  </a:cubicBezTo>
                  <a:cubicBezTo>
                    <a:pt x="89728" y="173038"/>
                    <a:pt x="56184" y="142944"/>
                    <a:pt x="48729" y="101566"/>
                  </a:cubicBezTo>
                  <a:cubicBezTo>
                    <a:pt x="41275" y="52664"/>
                    <a:pt x="71092" y="7523"/>
                    <a:pt x="112091" y="0"/>
                  </a:cubicBezTo>
                  <a:close/>
                </a:path>
              </a:pathLst>
            </a:custGeom>
            <a:solidFill>
              <a:srgbClr val="FFFFFF">
                <a:alpha val="100000"/>
              </a:srgbClr>
            </a:solidFill>
          </p:spPr>
        </p:sp>
      </p:grpSp>
      <p:sp>
        <p:nvSpPr>
          <p:cNvPr id="12" name="Freeform 12"/>
          <p:cNvSpPr/>
          <p:nvPr/>
        </p:nvSpPr>
        <p:spPr>
          <a:xfrm>
            <a:off x="4582287" y="3581590"/>
            <a:ext cx="1513713" cy="2095595"/>
          </a:xfrm>
          <a:custGeom>
            <a:avLst/>
            <a:gdLst/>
            <a:ahLst/>
            <a:cxnLst/>
            <a:rect l="l" t="t" r="r" b="b"/>
            <a:pathLst>
              <a:path w="182" h="251">
                <a:moveTo>
                  <a:pt x="133" y="96"/>
                </a:moveTo>
                <a:cubicBezTo>
                  <a:pt x="167" y="143"/>
                  <a:pt x="182" y="197"/>
                  <a:pt x="181" y="251"/>
                </a:cubicBezTo>
                <a:cubicBezTo>
                  <a:pt x="130" y="235"/>
                  <a:pt x="83" y="203"/>
                  <a:pt x="50" y="156"/>
                </a:cubicBezTo>
                <a:cubicBezTo>
                  <a:pt x="16" y="109"/>
                  <a:pt x="0" y="54"/>
                  <a:pt x="1" y="0"/>
                </a:cubicBezTo>
                <a:cubicBezTo>
                  <a:pt x="52" y="16"/>
                  <a:pt x="99" y="49"/>
                  <a:pt x="133" y="96"/>
                </a:cubicBezTo>
                <a:close/>
              </a:path>
            </a:pathLst>
          </a:custGeom>
          <a:solidFill>
            <a:schemeClr val="accent1">
              <a:alpha val="100000"/>
            </a:schemeClr>
          </a:solidFill>
        </p:spPr>
      </p:sp>
      <p:grpSp>
        <p:nvGrpSpPr>
          <p:cNvPr id="13" name="Group 13"/>
          <p:cNvGrpSpPr/>
          <p:nvPr/>
        </p:nvGrpSpPr>
        <p:grpSpPr>
          <a:xfrm>
            <a:off x="4996434" y="4236053"/>
            <a:ext cx="313754" cy="313849"/>
            <a:chOff x="4996434" y="4236053"/>
            <a:chExt cx="313754" cy="313849"/>
          </a:xfrm>
        </p:grpSpPr>
        <p:sp>
          <p:nvSpPr>
            <p:cNvPr id="14" name="Freeform 14"/>
            <p:cNvSpPr/>
            <p:nvPr/>
          </p:nvSpPr>
          <p:spPr>
            <a:xfrm>
              <a:off x="4996434" y="4265200"/>
              <a:ext cx="284702" cy="284702"/>
            </a:xfrm>
            <a:custGeom>
              <a:avLst/>
              <a:gdLst/>
              <a:ahLst/>
              <a:cxnLst/>
              <a:rect l="l" t="t" r="r" b="b"/>
              <a:pathLst>
                <a:path w="184" h="184">
                  <a:moveTo>
                    <a:pt x="92" y="184"/>
                  </a:moveTo>
                  <a:cubicBezTo>
                    <a:pt x="143" y="184"/>
                    <a:pt x="184" y="143"/>
                    <a:pt x="184" y="92"/>
                  </a:cubicBezTo>
                  <a:cubicBezTo>
                    <a:pt x="184" y="76"/>
                    <a:pt x="180" y="62"/>
                    <a:pt x="173" y="49"/>
                  </a:cubicBezTo>
                  <a:cubicBezTo>
                    <a:pt x="172" y="49"/>
                    <a:pt x="172" y="49"/>
                    <a:pt x="171" y="49"/>
                  </a:cubicBezTo>
                  <a:cubicBezTo>
                    <a:pt x="170" y="49"/>
                    <a:pt x="170" y="49"/>
                    <a:pt x="170" y="49"/>
                  </a:cubicBezTo>
                  <a:cubicBezTo>
                    <a:pt x="158" y="48"/>
                    <a:pt x="158" y="48"/>
                    <a:pt x="158" y="48"/>
                  </a:cubicBezTo>
                  <a:cubicBezTo>
                    <a:pt x="149" y="56"/>
                    <a:pt x="149" y="56"/>
                    <a:pt x="149" y="56"/>
                  </a:cubicBezTo>
                  <a:cubicBezTo>
                    <a:pt x="156" y="67"/>
                    <a:pt x="160" y="79"/>
                    <a:pt x="160" y="92"/>
                  </a:cubicBezTo>
                  <a:cubicBezTo>
                    <a:pt x="160" y="129"/>
                    <a:pt x="129" y="160"/>
                    <a:pt x="92" y="160"/>
                  </a:cubicBezTo>
                  <a:cubicBezTo>
                    <a:pt x="55" y="160"/>
                    <a:pt x="24" y="129"/>
                    <a:pt x="24" y="92"/>
                  </a:cubicBezTo>
                  <a:cubicBezTo>
                    <a:pt x="24" y="55"/>
                    <a:pt x="55" y="24"/>
                    <a:pt x="92" y="24"/>
                  </a:cubicBezTo>
                  <a:cubicBezTo>
                    <a:pt x="105" y="24"/>
                    <a:pt x="117" y="28"/>
                    <a:pt x="128" y="35"/>
                  </a:cubicBezTo>
                  <a:cubicBezTo>
                    <a:pt x="135" y="27"/>
                    <a:pt x="135" y="27"/>
                    <a:pt x="135" y="27"/>
                  </a:cubicBezTo>
                  <a:cubicBezTo>
                    <a:pt x="134" y="14"/>
                    <a:pt x="134" y="14"/>
                    <a:pt x="134" y="14"/>
                  </a:cubicBezTo>
                  <a:cubicBezTo>
                    <a:pt x="134" y="12"/>
                    <a:pt x="134" y="11"/>
                    <a:pt x="134" y="10"/>
                  </a:cubicBezTo>
                  <a:cubicBezTo>
                    <a:pt x="122" y="4"/>
                    <a:pt x="107" y="0"/>
                    <a:pt x="92" y="0"/>
                  </a:cubicBezTo>
                  <a:cubicBezTo>
                    <a:pt x="41" y="0"/>
                    <a:pt x="0" y="41"/>
                    <a:pt x="0" y="92"/>
                  </a:cubicBezTo>
                  <a:cubicBezTo>
                    <a:pt x="0" y="143"/>
                    <a:pt x="41" y="184"/>
                    <a:pt x="92" y="184"/>
                  </a:cubicBezTo>
                  <a:close/>
                  <a:moveTo>
                    <a:pt x="92" y="184"/>
                  </a:moveTo>
                  <a:cubicBezTo>
                    <a:pt x="92" y="184"/>
                    <a:pt x="92" y="184"/>
                    <a:pt x="92" y="184"/>
                  </a:cubicBezTo>
                </a:path>
              </a:pathLst>
            </a:custGeom>
            <a:solidFill>
              <a:srgbClr val="FFFFFF">
                <a:alpha val="100000"/>
              </a:srgbClr>
            </a:solidFill>
          </p:spPr>
        </p:sp>
        <p:sp>
          <p:nvSpPr>
            <p:cNvPr id="15" name="Freeform 15"/>
            <p:cNvSpPr/>
            <p:nvPr/>
          </p:nvSpPr>
          <p:spPr>
            <a:xfrm>
              <a:off x="5069300" y="4338066"/>
              <a:ext cx="139065" cy="139065"/>
            </a:xfrm>
            <a:custGeom>
              <a:avLst/>
              <a:gdLst/>
              <a:ahLst/>
              <a:cxnLst/>
              <a:rect l="l" t="t" r="r" b="b"/>
              <a:pathLst>
                <a:path w="90" h="90">
                  <a:moveTo>
                    <a:pt x="45" y="21"/>
                  </a:moveTo>
                  <a:cubicBezTo>
                    <a:pt x="46" y="21"/>
                    <a:pt x="46" y="21"/>
                    <a:pt x="47" y="21"/>
                  </a:cubicBezTo>
                  <a:cubicBezTo>
                    <a:pt x="64" y="4"/>
                    <a:pt x="64" y="4"/>
                    <a:pt x="64" y="4"/>
                  </a:cubicBezTo>
                  <a:cubicBezTo>
                    <a:pt x="64" y="4"/>
                    <a:pt x="64" y="4"/>
                    <a:pt x="64" y="4"/>
                  </a:cubicBezTo>
                  <a:cubicBezTo>
                    <a:pt x="58" y="1"/>
                    <a:pt x="52" y="0"/>
                    <a:pt x="45" y="0"/>
                  </a:cubicBezTo>
                  <a:cubicBezTo>
                    <a:pt x="20" y="0"/>
                    <a:pt x="0" y="20"/>
                    <a:pt x="0" y="45"/>
                  </a:cubicBezTo>
                  <a:cubicBezTo>
                    <a:pt x="0" y="70"/>
                    <a:pt x="20" y="90"/>
                    <a:pt x="45" y="90"/>
                  </a:cubicBezTo>
                  <a:cubicBezTo>
                    <a:pt x="70" y="90"/>
                    <a:pt x="90" y="70"/>
                    <a:pt x="90" y="45"/>
                  </a:cubicBezTo>
                  <a:cubicBezTo>
                    <a:pt x="90" y="38"/>
                    <a:pt x="89" y="32"/>
                    <a:pt x="86" y="26"/>
                  </a:cubicBezTo>
                  <a:cubicBezTo>
                    <a:pt x="86" y="26"/>
                    <a:pt x="86" y="26"/>
                    <a:pt x="86" y="26"/>
                  </a:cubicBezTo>
                  <a:cubicBezTo>
                    <a:pt x="69" y="43"/>
                    <a:pt x="69" y="43"/>
                    <a:pt x="69" y="43"/>
                  </a:cubicBezTo>
                  <a:cubicBezTo>
                    <a:pt x="69" y="44"/>
                    <a:pt x="69" y="44"/>
                    <a:pt x="69" y="45"/>
                  </a:cubicBezTo>
                  <a:cubicBezTo>
                    <a:pt x="69" y="58"/>
                    <a:pt x="58" y="69"/>
                    <a:pt x="45" y="69"/>
                  </a:cubicBezTo>
                  <a:cubicBezTo>
                    <a:pt x="32" y="69"/>
                    <a:pt x="21" y="58"/>
                    <a:pt x="21" y="45"/>
                  </a:cubicBezTo>
                  <a:cubicBezTo>
                    <a:pt x="21" y="32"/>
                    <a:pt x="32" y="21"/>
                    <a:pt x="45" y="21"/>
                  </a:cubicBezTo>
                  <a:close/>
                  <a:moveTo>
                    <a:pt x="45" y="21"/>
                  </a:moveTo>
                  <a:cubicBezTo>
                    <a:pt x="45" y="21"/>
                    <a:pt x="45" y="21"/>
                    <a:pt x="45" y="21"/>
                  </a:cubicBezTo>
                </a:path>
              </a:pathLst>
            </a:custGeom>
            <a:solidFill>
              <a:srgbClr val="FFFFFF">
                <a:alpha val="100000"/>
              </a:srgbClr>
            </a:solidFill>
          </p:spPr>
        </p:sp>
        <p:sp>
          <p:nvSpPr>
            <p:cNvPr id="16" name="Freeform 16"/>
            <p:cNvSpPr/>
            <p:nvPr/>
          </p:nvSpPr>
          <p:spPr>
            <a:xfrm>
              <a:off x="5152644" y="4236053"/>
              <a:ext cx="157544" cy="157544"/>
            </a:xfrm>
            <a:custGeom>
              <a:avLst/>
              <a:gdLst/>
              <a:ahLst/>
              <a:cxnLst/>
              <a:rect l="l" t="t" r="r" b="b"/>
              <a:pathLst>
                <a:path w="102" h="102">
                  <a:moveTo>
                    <a:pt x="86" y="28"/>
                  </a:moveTo>
                  <a:cubicBezTo>
                    <a:pt x="91" y="23"/>
                    <a:pt x="91" y="23"/>
                    <a:pt x="91" y="23"/>
                  </a:cubicBezTo>
                  <a:cubicBezTo>
                    <a:pt x="93" y="20"/>
                    <a:pt x="93" y="17"/>
                    <a:pt x="91" y="14"/>
                  </a:cubicBezTo>
                  <a:cubicBezTo>
                    <a:pt x="87" y="11"/>
                    <a:pt x="87" y="11"/>
                    <a:pt x="87" y="11"/>
                  </a:cubicBezTo>
                  <a:cubicBezTo>
                    <a:pt x="86" y="10"/>
                    <a:pt x="85" y="9"/>
                    <a:pt x="83" y="9"/>
                  </a:cubicBezTo>
                  <a:cubicBezTo>
                    <a:pt x="82" y="9"/>
                    <a:pt x="80" y="10"/>
                    <a:pt x="79" y="11"/>
                  </a:cubicBezTo>
                  <a:cubicBezTo>
                    <a:pt x="74" y="17"/>
                    <a:pt x="74" y="17"/>
                    <a:pt x="74" y="17"/>
                  </a:cubicBezTo>
                  <a:cubicBezTo>
                    <a:pt x="72" y="2"/>
                    <a:pt x="72" y="2"/>
                    <a:pt x="72" y="2"/>
                  </a:cubicBezTo>
                  <a:cubicBezTo>
                    <a:pt x="72" y="0"/>
                    <a:pt x="71" y="0"/>
                    <a:pt x="70" y="0"/>
                  </a:cubicBezTo>
                  <a:cubicBezTo>
                    <a:pt x="70" y="0"/>
                    <a:pt x="69" y="0"/>
                    <a:pt x="69" y="0"/>
                  </a:cubicBezTo>
                  <a:cubicBezTo>
                    <a:pt x="47" y="23"/>
                    <a:pt x="47" y="23"/>
                    <a:pt x="47" y="23"/>
                  </a:cubicBezTo>
                  <a:cubicBezTo>
                    <a:pt x="45" y="25"/>
                    <a:pt x="44" y="28"/>
                    <a:pt x="44" y="30"/>
                  </a:cubicBezTo>
                  <a:cubicBezTo>
                    <a:pt x="44" y="31"/>
                    <a:pt x="44" y="31"/>
                    <a:pt x="44" y="31"/>
                  </a:cubicBezTo>
                  <a:cubicBezTo>
                    <a:pt x="45" y="45"/>
                    <a:pt x="45" y="45"/>
                    <a:pt x="45" y="45"/>
                  </a:cubicBezTo>
                  <a:cubicBezTo>
                    <a:pt x="37" y="53"/>
                    <a:pt x="37" y="53"/>
                    <a:pt x="37" y="53"/>
                  </a:cubicBezTo>
                  <a:cubicBezTo>
                    <a:pt x="22" y="68"/>
                    <a:pt x="22" y="68"/>
                    <a:pt x="22" y="68"/>
                  </a:cubicBezTo>
                  <a:cubicBezTo>
                    <a:pt x="22" y="68"/>
                    <a:pt x="22" y="68"/>
                    <a:pt x="22" y="68"/>
                  </a:cubicBezTo>
                  <a:cubicBezTo>
                    <a:pt x="8" y="82"/>
                    <a:pt x="8" y="82"/>
                    <a:pt x="8" y="82"/>
                  </a:cubicBezTo>
                  <a:cubicBezTo>
                    <a:pt x="2" y="89"/>
                    <a:pt x="2" y="89"/>
                    <a:pt x="2" y="89"/>
                  </a:cubicBezTo>
                  <a:cubicBezTo>
                    <a:pt x="1" y="90"/>
                    <a:pt x="0" y="91"/>
                    <a:pt x="0" y="92"/>
                  </a:cubicBezTo>
                  <a:cubicBezTo>
                    <a:pt x="0" y="97"/>
                    <a:pt x="0" y="97"/>
                    <a:pt x="0" y="97"/>
                  </a:cubicBezTo>
                  <a:cubicBezTo>
                    <a:pt x="0" y="100"/>
                    <a:pt x="2" y="102"/>
                    <a:pt x="5" y="102"/>
                  </a:cubicBezTo>
                  <a:cubicBezTo>
                    <a:pt x="5" y="102"/>
                    <a:pt x="5" y="102"/>
                    <a:pt x="5" y="102"/>
                  </a:cubicBezTo>
                  <a:cubicBezTo>
                    <a:pt x="10" y="102"/>
                    <a:pt x="10" y="102"/>
                    <a:pt x="10" y="102"/>
                  </a:cubicBezTo>
                  <a:cubicBezTo>
                    <a:pt x="11" y="102"/>
                    <a:pt x="12" y="101"/>
                    <a:pt x="13" y="100"/>
                  </a:cubicBezTo>
                  <a:cubicBezTo>
                    <a:pt x="57" y="56"/>
                    <a:pt x="57" y="56"/>
                    <a:pt x="57" y="56"/>
                  </a:cubicBezTo>
                  <a:cubicBezTo>
                    <a:pt x="70" y="57"/>
                    <a:pt x="70" y="57"/>
                    <a:pt x="70" y="57"/>
                  </a:cubicBezTo>
                  <a:cubicBezTo>
                    <a:pt x="71" y="57"/>
                    <a:pt x="71" y="57"/>
                    <a:pt x="71" y="57"/>
                  </a:cubicBezTo>
                  <a:cubicBezTo>
                    <a:pt x="71" y="57"/>
                    <a:pt x="71" y="57"/>
                    <a:pt x="71" y="57"/>
                  </a:cubicBezTo>
                  <a:cubicBezTo>
                    <a:pt x="74" y="57"/>
                    <a:pt x="77" y="56"/>
                    <a:pt x="78" y="54"/>
                  </a:cubicBezTo>
                  <a:cubicBezTo>
                    <a:pt x="101" y="32"/>
                    <a:pt x="101" y="32"/>
                    <a:pt x="101" y="32"/>
                  </a:cubicBezTo>
                  <a:cubicBezTo>
                    <a:pt x="102" y="31"/>
                    <a:pt x="101" y="29"/>
                    <a:pt x="100" y="29"/>
                  </a:cubicBezTo>
                  <a:lnTo>
                    <a:pt x="86" y="28"/>
                  </a:lnTo>
                  <a:close/>
                  <a:moveTo>
                    <a:pt x="86" y="28"/>
                  </a:moveTo>
                  <a:cubicBezTo>
                    <a:pt x="86" y="28"/>
                    <a:pt x="86" y="28"/>
                    <a:pt x="86" y="28"/>
                  </a:cubicBezTo>
                </a:path>
              </a:pathLst>
            </a:custGeom>
            <a:solidFill>
              <a:srgbClr val="FFFFFF">
                <a:alpha val="100000"/>
              </a:srgbClr>
            </a:solidFill>
          </p:spPr>
        </p:sp>
      </p:grpSp>
      <p:sp>
        <p:nvSpPr>
          <p:cNvPr id="17" name="Freeform 17"/>
          <p:cNvSpPr/>
          <p:nvPr/>
        </p:nvSpPr>
        <p:spPr>
          <a:xfrm>
            <a:off x="5664327" y="3097435"/>
            <a:ext cx="856012" cy="2579751"/>
          </a:xfrm>
          <a:custGeom>
            <a:avLst/>
            <a:gdLst/>
            <a:ahLst/>
            <a:cxnLst/>
            <a:rect l="l" t="t" r="r" b="b"/>
            <a:pathLst>
              <a:path w="103" h="309">
                <a:moveTo>
                  <a:pt x="0" y="154"/>
                </a:moveTo>
                <a:cubicBezTo>
                  <a:pt x="0" y="212"/>
                  <a:pt x="19" y="266"/>
                  <a:pt x="51" y="309"/>
                </a:cubicBezTo>
                <a:cubicBezTo>
                  <a:pt x="84" y="266"/>
                  <a:pt x="103" y="212"/>
                  <a:pt x="103" y="154"/>
                </a:cubicBezTo>
                <a:cubicBezTo>
                  <a:pt x="103" y="97"/>
                  <a:pt x="84" y="43"/>
                  <a:pt x="51" y="0"/>
                </a:cubicBezTo>
                <a:cubicBezTo>
                  <a:pt x="19" y="43"/>
                  <a:pt x="0" y="97"/>
                  <a:pt x="0" y="154"/>
                </a:cubicBezTo>
                <a:close/>
              </a:path>
            </a:pathLst>
          </a:custGeom>
          <a:solidFill>
            <a:schemeClr val="accent4">
              <a:alpha val="100000"/>
            </a:schemeClr>
          </a:solidFill>
        </p:spPr>
      </p:sp>
      <p:sp>
        <p:nvSpPr>
          <p:cNvPr id="18" name="Freeform 18"/>
          <p:cNvSpPr/>
          <p:nvPr/>
        </p:nvSpPr>
        <p:spPr>
          <a:xfrm>
            <a:off x="5984843" y="3986974"/>
            <a:ext cx="215074" cy="313658"/>
          </a:xfrm>
          <a:custGeom>
            <a:avLst/>
            <a:gdLst/>
            <a:ahLst/>
            <a:cxnLst/>
            <a:rect l="l" t="t" r="r" b="b"/>
            <a:pathLst>
              <a:path w="107" h="156">
                <a:moveTo>
                  <a:pt x="43" y="156"/>
                </a:moveTo>
                <a:cubicBezTo>
                  <a:pt x="40" y="155"/>
                  <a:pt x="37" y="154"/>
                  <a:pt x="34" y="152"/>
                </a:cubicBezTo>
                <a:cubicBezTo>
                  <a:pt x="31" y="150"/>
                  <a:pt x="29" y="147"/>
                  <a:pt x="27" y="143"/>
                </a:cubicBezTo>
                <a:cubicBezTo>
                  <a:pt x="27" y="142"/>
                  <a:pt x="27" y="142"/>
                  <a:pt x="25" y="141"/>
                </a:cubicBezTo>
                <a:cubicBezTo>
                  <a:pt x="19" y="138"/>
                  <a:pt x="16" y="130"/>
                  <a:pt x="19" y="123"/>
                </a:cubicBezTo>
                <a:cubicBezTo>
                  <a:pt x="19" y="123"/>
                  <a:pt x="19" y="122"/>
                  <a:pt x="19" y="121"/>
                </a:cubicBezTo>
                <a:cubicBezTo>
                  <a:pt x="18" y="118"/>
                  <a:pt x="17" y="115"/>
                  <a:pt x="19" y="111"/>
                </a:cubicBezTo>
                <a:cubicBezTo>
                  <a:pt x="19" y="110"/>
                  <a:pt x="19" y="110"/>
                  <a:pt x="18" y="109"/>
                </a:cubicBezTo>
                <a:cubicBezTo>
                  <a:pt x="18" y="106"/>
                  <a:pt x="17" y="104"/>
                  <a:pt x="17" y="101"/>
                </a:cubicBezTo>
                <a:cubicBezTo>
                  <a:pt x="16" y="96"/>
                  <a:pt x="14" y="91"/>
                  <a:pt x="12" y="86"/>
                </a:cubicBezTo>
                <a:cubicBezTo>
                  <a:pt x="9" y="81"/>
                  <a:pt x="6" y="76"/>
                  <a:pt x="4" y="71"/>
                </a:cubicBezTo>
                <a:cubicBezTo>
                  <a:pt x="1" y="62"/>
                  <a:pt x="0" y="53"/>
                  <a:pt x="1" y="44"/>
                </a:cubicBezTo>
                <a:cubicBezTo>
                  <a:pt x="5" y="25"/>
                  <a:pt x="15" y="12"/>
                  <a:pt x="33" y="4"/>
                </a:cubicBezTo>
                <a:cubicBezTo>
                  <a:pt x="38" y="2"/>
                  <a:pt x="43" y="0"/>
                  <a:pt x="49" y="0"/>
                </a:cubicBezTo>
                <a:cubicBezTo>
                  <a:pt x="49" y="0"/>
                  <a:pt x="50" y="0"/>
                  <a:pt x="50" y="0"/>
                </a:cubicBezTo>
                <a:cubicBezTo>
                  <a:pt x="56" y="0"/>
                  <a:pt x="56" y="0"/>
                  <a:pt x="56" y="0"/>
                </a:cubicBezTo>
                <a:cubicBezTo>
                  <a:pt x="60" y="0"/>
                  <a:pt x="63" y="1"/>
                  <a:pt x="67" y="1"/>
                </a:cubicBezTo>
                <a:cubicBezTo>
                  <a:pt x="76" y="4"/>
                  <a:pt x="84" y="8"/>
                  <a:pt x="90" y="15"/>
                </a:cubicBezTo>
                <a:cubicBezTo>
                  <a:pt x="97" y="22"/>
                  <a:pt x="102" y="30"/>
                  <a:pt x="104" y="40"/>
                </a:cubicBezTo>
                <a:cubicBezTo>
                  <a:pt x="107" y="53"/>
                  <a:pt x="105" y="65"/>
                  <a:pt x="99" y="77"/>
                </a:cubicBezTo>
                <a:cubicBezTo>
                  <a:pt x="97" y="81"/>
                  <a:pt x="95" y="85"/>
                  <a:pt x="93" y="89"/>
                </a:cubicBezTo>
                <a:cubicBezTo>
                  <a:pt x="90" y="94"/>
                  <a:pt x="89" y="99"/>
                  <a:pt x="89" y="105"/>
                </a:cubicBezTo>
                <a:cubicBezTo>
                  <a:pt x="89" y="105"/>
                  <a:pt x="88" y="106"/>
                  <a:pt x="88" y="107"/>
                </a:cubicBezTo>
                <a:cubicBezTo>
                  <a:pt x="88" y="108"/>
                  <a:pt x="88" y="112"/>
                  <a:pt x="88" y="113"/>
                </a:cubicBezTo>
                <a:cubicBezTo>
                  <a:pt x="89" y="116"/>
                  <a:pt x="88" y="119"/>
                  <a:pt x="87" y="121"/>
                </a:cubicBezTo>
                <a:cubicBezTo>
                  <a:pt x="87" y="122"/>
                  <a:pt x="87" y="123"/>
                  <a:pt x="87" y="123"/>
                </a:cubicBezTo>
                <a:cubicBezTo>
                  <a:pt x="90" y="130"/>
                  <a:pt x="87" y="138"/>
                  <a:pt x="80" y="141"/>
                </a:cubicBezTo>
                <a:cubicBezTo>
                  <a:pt x="80" y="142"/>
                  <a:pt x="79" y="142"/>
                  <a:pt x="79" y="143"/>
                </a:cubicBezTo>
                <a:cubicBezTo>
                  <a:pt x="76" y="150"/>
                  <a:pt x="71" y="154"/>
                  <a:pt x="64" y="155"/>
                </a:cubicBezTo>
                <a:cubicBezTo>
                  <a:pt x="64" y="155"/>
                  <a:pt x="63" y="155"/>
                  <a:pt x="63" y="156"/>
                </a:cubicBezTo>
                <a:lnTo>
                  <a:pt x="43" y="156"/>
                </a:lnTo>
                <a:close/>
                <a:moveTo>
                  <a:pt x="53" y="107"/>
                </a:moveTo>
                <a:cubicBezTo>
                  <a:pt x="60" y="107"/>
                  <a:pt x="67" y="107"/>
                  <a:pt x="74" y="107"/>
                </a:cubicBezTo>
                <a:cubicBezTo>
                  <a:pt x="77" y="107"/>
                  <a:pt x="79" y="106"/>
                  <a:pt x="79" y="103"/>
                </a:cubicBezTo>
                <a:cubicBezTo>
                  <a:pt x="79" y="103"/>
                  <a:pt x="79" y="103"/>
                  <a:pt x="79" y="102"/>
                </a:cubicBezTo>
                <a:cubicBezTo>
                  <a:pt x="80" y="98"/>
                  <a:pt x="81" y="93"/>
                  <a:pt x="82" y="89"/>
                </a:cubicBezTo>
                <a:cubicBezTo>
                  <a:pt x="85" y="84"/>
                  <a:pt x="87" y="79"/>
                  <a:pt x="90" y="74"/>
                </a:cubicBezTo>
                <a:cubicBezTo>
                  <a:pt x="95" y="65"/>
                  <a:pt x="97" y="55"/>
                  <a:pt x="95" y="45"/>
                </a:cubicBezTo>
                <a:cubicBezTo>
                  <a:pt x="93" y="33"/>
                  <a:pt x="87" y="23"/>
                  <a:pt x="77" y="17"/>
                </a:cubicBezTo>
                <a:cubicBezTo>
                  <a:pt x="62" y="7"/>
                  <a:pt x="46" y="7"/>
                  <a:pt x="31" y="16"/>
                </a:cubicBezTo>
                <a:cubicBezTo>
                  <a:pt x="15" y="25"/>
                  <a:pt x="8" y="43"/>
                  <a:pt x="11" y="61"/>
                </a:cubicBezTo>
                <a:cubicBezTo>
                  <a:pt x="12" y="67"/>
                  <a:pt x="15" y="72"/>
                  <a:pt x="18" y="77"/>
                </a:cubicBezTo>
                <a:cubicBezTo>
                  <a:pt x="23" y="85"/>
                  <a:pt x="26" y="94"/>
                  <a:pt x="27" y="103"/>
                </a:cubicBezTo>
                <a:cubicBezTo>
                  <a:pt x="27" y="106"/>
                  <a:pt x="29" y="107"/>
                  <a:pt x="32" y="107"/>
                </a:cubicBezTo>
                <a:cubicBezTo>
                  <a:pt x="39" y="107"/>
                  <a:pt x="46" y="107"/>
                  <a:pt x="53" y="107"/>
                </a:cubicBezTo>
                <a:moveTo>
                  <a:pt x="53" y="120"/>
                </a:moveTo>
                <a:cubicBezTo>
                  <a:pt x="60" y="120"/>
                  <a:pt x="67" y="120"/>
                  <a:pt x="74" y="120"/>
                </a:cubicBezTo>
                <a:cubicBezTo>
                  <a:pt x="76" y="120"/>
                  <a:pt x="77" y="119"/>
                  <a:pt x="78" y="118"/>
                </a:cubicBezTo>
                <a:cubicBezTo>
                  <a:pt x="80" y="115"/>
                  <a:pt x="77" y="112"/>
                  <a:pt x="74" y="112"/>
                </a:cubicBezTo>
                <a:cubicBezTo>
                  <a:pt x="64" y="112"/>
                  <a:pt x="54" y="112"/>
                  <a:pt x="44" y="112"/>
                </a:cubicBezTo>
                <a:cubicBezTo>
                  <a:pt x="40" y="112"/>
                  <a:pt x="36" y="112"/>
                  <a:pt x="32" y="112"/>
                </a:cubicBezTo>
                <a:cubicBezTo>
                  <a:pt x="30" y="112"/>
                  <a:pt x="29" y="112"/>
                  <a:pt x="28" y="114"/>
                </a:cubicBezTo>
                <a:cubicBezTo>
                  <a:pt x="27" y="117"/>
                  <a:pt x="29" y="120"/>
                  <a:pt x="32" y="120"/>
                </a:cubicBezTo>
                <a:cubicBezTo>
                  <a:pt x="39" y="120"/>
                  <a:pt x="46" y="120"/>
                  <a:pt x="53" y="120"/>
                </a:cubicBezTo>
                <a:moveTo>
                  <a:pt x="53" y="124"/>
                </a:moveTo>
                <a:cubicBezTo>
                  <a:pt x="46" y="124"/>
                  <a:pt x="39" y="124"/>
                  <a:pt x="32" y="124"/>
                </a:cubicBezTo>
                <a:cubicBezTo>
                  <a:pt x="30" y="124"/>
                  <a:pt x="29" y="125"/>
                  <a:pt x="28" y="127"/>
                </a:cubicBezTo>
                <a:cubicBezTo>
                  <a:pt x="27" y="130"/>
                  <a:pt x="29" y="133"/>
                  <a:pt x="32" y="133"/>
                </a:cubicBezTo>
                <a:cubicBezTo>
                  <a:pt x="42" y="133"/>
                  <a:pt x="52" y="133"/>
                  <a:pt x="62" y="133"/>
                </a:cubicBezTo>
                <a:cubicBezTo>
                  <a:pt x="66" y="133"/>
                  <a:pt x="70" y="133"/>
                  <a:pt x="74" y="133"/>
                </a:cubicBezTo>
                <a:cubicBezTo>
                  <a:pt x="76" y="133"/>
                  <a:pt x="77" y="132"/>
                  <a:pt x="78" y="130"/>
                </a:cubicBezTo>
                <a:cubicBezTo>
                  <a:pt x="80" y="127"/>
                  <a:pt x="77" y="124"/>
                  <a:pt x="74" y="124"/>
                </a:cubicBezTo>
                <a:cubicBezTo>
                  <a:pt x="67" y="124"/>
                  <a:pt x="60" y="124"/>
                  <a:pt x="53" y="124"/>
                </a:cubicBezTo>
                <a:moveTo>
                  <a:pt x="70" y="137"/>
                </a:moveTo>
                <a:cubicBezTo>
                  <a:pt x="36" y="137"/>
                  <a:pt x="36" y="137"/>
                  <a:pt x="36" y="137"/>
                </a:cubicBezTo>
                <a:cubicBezTo>
                  <a:pt x="36" y="142"/>
                  <a:pt x="39" y="146"/>
                  <a:pt x="44" y="146"/>
                </a:cubicBezTo>
                <a:cubicBezTo>
                  <a:pt x="50" y="146"/>
                  <a:pt x="56" y="146"/>
                  <a:pt x="62" y="146"/>
                </a:cubicBezTo>
                <a:cubicBezTo>
                  <a:pt x="67" y="146"/>
                  <a:pt x="70" y="142"/>
                  <a:pt x="70" y="137"/>
                </a:cubicBezTo>
              </a:path>
            </a:pathLst>
          </a:custGeom>
          <a:solidFill>
            <a:srgbClr val="FFFFFF">
              <a:alpha val="100000"/>
            </a:srgbClr>
          </a:solidFill>
        </p:spPr>
      </p:sp>
      <p:grpSp>
        <p:nvGrpSpPr>
          <p:cNvPr id="19" name="Group 19"/>
          <p:cNvGrpSpPr/>
          <p:nvPr/>
        </p:nvGrpSpPr>
        <p:grpSpPr>
          <a:xfrm>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以太网协议</a:t>
              </a:r>
            </a:p>
          </p:txBody>
        </p:sp>
      </p:grpSp>
      <p:sp>
        <p:nvSpPr>
          <p:cNvPr id="41" name="TextBox 41"/>
          <p:cNvSpPr txBox="1"/>
          <p:nvPr/>
        </p:nvSpPr>
        <p:spPr>
          <a:xfrm>
            <a:off x="4398507" y="1008278"/>
            <a:ext cx="3394996" cy="490334"/>
          </a:xfrm>
          <a:prstGeom prst="rect">
            <a:avLst/>
          </a:prstGeom>
        </p:spPr>
        <p:txBody>
          <a:bodyPr vert="horz" wrap="square" lIns="66008" tIns="33052" rIns="66008" bIns="33052" rtlCol="0" anchor="t" anchorCtr="0">
            <a:normAutofit/>
          </a:bodyPr>
          <a:lstStyle/>
          <a:p>
            <a:pPr algn="ctr">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标头包含信息</a:t>
            </a:r>
          </a:p>
        </p:txBody>
      </p:sp>
      <p:sp>
        <p:nvSpPr>
          <p:cNvPr id="42" name="TextBox 42"/>
          <p:cNvSpPr txBox="1"/>
          <p:nvPr/>
        </p:nvSpPr>
        <p:spPr>
          <a:xfrm>
            <a:off x="4630337" y="1360840"/>
            <a:ext cx="2931336" cy="1654845"/>
          </a:xfrm>
          <a:prstGeom prst="rect">
            <a:avLst/>
          </a:prstGeom>
        </p:spPr>
        <p:txBody>
          <a:bodyPr vert="horz" wrap="square" lIns="66008" tIns="33052" rIns="66008" bIns="33052" rtlCol="0" anchor="ctr" anchorCtr="1">
            <a:normAutofit/>
          </a:bodyPr>
          <a:lstStyle/>
          <a:p>
            <a:pPr algn="l">
              <a:lnSpc>
                <a:spcPct val="186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标头包含数据包的一些说明项，如发送者、接受者、数据类型等，长度固定为18字节。</a:t>
            </a:r>
          </a:p>
        </p:txBody>
      </p:sp>
      <p:sp>
        <p:nvSpPr>
          <p:cNvPr id="43" name="TextBox 43"/>
          <p:cNvSpPr txBox="1"/>
          <p:nvPr/>
        </p:nvSpPr>
        <p:spPr>
          <a:xfrm>
            <a:off x="1070038" y="1975579"/>
            <a:ext cx="3394996" cy="490334"/>
          </a:xfrm>
          <a:prstGeom prst="rect">
            <a:avLst/>
          </a:prstGeom>
        </p:spPr>
        <p:txBody>
          <a:bodyPr vert="horz" wrap="square" lIns="66008" tIns="33052" rIns="66008" bIns="33052" rtlCol="0" anchor="t" anchorCtr="0">
            <a:normAutofit/>
          </a:bodyPr>
          <a:lstStyle/>
          <a:p>
            <a:pPr algn="ctr">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以太网协议规定</a:t>
            </a:r>
          </a:p>
        </p:txBody>
      </p:sp>
      <p:sp>
        <p:nvSpPr>
          <p:cNvPr id="44" name="TextBox 44"/>
          <p:cNvSpPr txBox="1"/>
          <p:nvPr/>
        </p:nvSpPr>
        <p:spPr>
          <a:xfrm>
            <a:off x="1301868" y="2328140"/>
            <a:ext cx="2931336" cy="1654845"/>
          </a:xfrm>
          <a:prstGeom prst="rect">
            <a:avLst/>
          </a:prstGeom>
        </p:spPr>
        <p:txBody>
          <a:bodyPr vert="horz" wrap="square" lIns="66008" tIns="33052" rIns="66008" bIns="33052" rtlCol="0" anchor="ctr" anchorCtr="1">
            <a:normAutofit/>
          </a:bodyPr>
          <a:lstStyle/>
          <a:p>
            <a:pPr algn="l">
              <a:lnSpc>
                <a:spcPct val="186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以太网协议规定一组电信号构成数据包，也称为帧，并分为标头和数据两部分。</a:t>
            </a:r>
          </a:p>
        </p:txBody>
      </p:sp>
      <p:sp>
        <p:nvSpPr>
          <p:cNvPr id="45" name="TextBox 45"/>
          <p:cNvSpPr txBox="1"/>
          <p:nvPr/>
        </p:nvSpPr>
        <p:spPr>
          <a:xfrm>
            <a:off x="303771" y="4161775"/>
            <a:ext cx="3394996" cy="490334"/>
          </a:xfrm>
          <a:prstGeom prst="rect">
            <a:avLst/>
          </a:prstGeom>
        </p:spPr>
        <p:txBody>
          <a:bodyPr vert="horz" wrap="square" lIns="66008" tIns="33052" rIns="66008" bIns="33052" rtlCol="0" anchor="t" anchorCtr="0">
            <a:normAutofit/>
          </a:bodyPr>
          <a:lstStyle/>
          <a:p>
            <a:pPr algn="ctr">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早期电信号分组方式</a:t>
            </a:r>
          </a:p>
        </p:txBody>
      </p:sp>
      <p:sp>
        <p:nvSpPr>
          <p:cNvPr id="46" name="TextBox 46"/>
          <p:cNvSpPr txBox="1"/>
          <p:nvPr/>
        </p:nvSpPr>
        <p:spPr>
          <a:xfrm>
            <a:off x="535601" y="4514336"/>
            <a:ext cx="2931336" cy="1654845"/>
          </a:xfrm>
          <a:prstGeom prst="rect">
            <a:avLst/>
          </a:prstGeom>
        </p:spPr>
        <p:txBody>
          <a:bodyPr vert="horz" wrap="square" lIns="66008" tIns="33052" rIns="66008" bIns="33052" rtlCol="0" anchor="ctr" anchorCtr="1">
            <a:normAutofit/>
          </a:bodyPr>
          <a:lstStyle/>
          <a:p>
            <a:pPr algn="l">
              <a:lnSpc>
                <a:spcPct val="186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早期每家公司都有自己的电信号分组方式，而以太网协议逐渐占据了主导地位。</a:t>
            </a:r>
          </a:p>
        </p:txBody>
      </p:sp>
      <p:sp>
        <p:nvSpPr>
          <p:cNvPr id="47" name="TextBox 47"/>
          <p:cNvSpPr txBox="1"/>
          <p:nvPr/>
        </p:nvSpPr>
        <p:spPr>
          <a:xfrm>
            <a:off x="7733442" y="1975579"/>
            <a:ext cx="3394996" cy="490334"/>
          </a:xfrm>
          <a:prstGeom prst="rect">
            <a:avLst/>
          </a:prstGeom>
        </p:spPr>
        <p:txBody>
          <a:bodyPr vert="horz" wrap="square" lIns="66008" tIns="33052" rIns="66008" bIns="33052" rtlCol="0" anchor="t" anchorCtr="0">
            <a:normAutofit/>
          </a:bodyPr>
          <a:lstStyle/>
          <a:p>
            <a:pPr algn="ctr">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数据长度变化</a:t>
            </a:r>
          </a:p>
        </p:txBody>
      </p:sp>
      <p:sp>
        <p:nvSpPr>
          <p:cNvPr id="48" name="TextBox 48"/>
          <p:cNvSpPr txBox="1"/>
          <p:nvPr/>
        </p:nvSpPr>
        <p:spPr>
          <a:xfrm>
            <a:off x="7965273" y="2328140"/>
            <a:ext cx="2931336" cy="1654845"/>
          </a:xfrm>
          <a:prstGeom prst="rect">
            <a:avLst/>
          </a:prstGeom>
        </p:spPr>
        <p:txBody>
          <a:bodyPr vert="horz" wrap="square" lIns="66008" tIns="33052" rIns="66008" bIns="33052" rtlCol="0" anchor="ctr" anchorCtr="1">
            <a:normAutofit/>
          </a:bodyPr>
          <a:lstStyle/>
          <a:p>
            <a:pPr algn="l">
              <a:lnSpc>
                <a:spcPct val="186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数据长度变化，最短为46字节，最长为1500字节，因此整个帧最短为64字节，最长为1518字节。</a:t>
            </a:r>
          </a:p>
        </p:txBody>
      </p:sp>
      <p:sp>
        <p:nvSpPr>
          <p:cNvPr id="49" name="TextBox 49"/>
          <p:cNvSpPr txBox="1"/>
          <p:nvPr/>
        </p:nvSpPr>
        <p:spPr>
          <a:xfrm>
            <a:off x="8451818" y="4161775"/>
            <a:ext cx="3394996" cy="490334"/>
          </a:xfrm>
          <a:prstGeom prst="rect">
            <a:avLst/>
          </a:prstGeom>
        </p:spPr>
        <p:txBody>
          <a:bodyPr vert="horz" wrap="square" lIns="66008" tIns="33052" rIns="66008" bIns="33052" rtlCol="0" anchor="t" anchorCtr="0">
            <a:normAutofit/>
          </a:bodyPr>
          <a:lstStyle/>
          <a:p>
            <a:pPr algn="ctr">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分割成多帧发送</a:t>
            </a:r>
          </a:p>
        </p:txBody>
      </p:sp>
      <p:sp>
        <p:nvSpPr>
          <p:cNvPr id="50" name="TextBox 50"/>
          <p:cNvSpPr txBox="1"/>
          <p:nvPr/>
        </p:nvSpPr>
        <p:spPr>
          <a:xfrm>
            <a:off x="8683648" y="4514336"/>
            <a:ext cx="2931336" cy="1654845"/>
          </a:xfrm>
          <a:prstGeom prst="rect">
            <a:avLst/>
          </a:prstGeom>
        </p:spPr>
        <p:txBody>
          <a:bodyPr vert="horz" wrap="square" lIns="66008" tIns="33052" rIns="66008" bIns="33052" rtlCol="0" anchor="ctr" anchorCtr="1">
            <a:normAutofit/>
          </a:bodyPr>
          <a:lstStyle/>
          <a:p>
            <a:pPr algn="l">
              <a:lnSpc>
                <a:spcPct val="186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如果数据很长，就必须分割成多个帧进行发送，以提高数据传输的效率和可靠性。</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5530845" y="2528385"/>
            <a:ext cx="1097280" cy="1097280"/>
          </a:xfrm>
          <a:prstGeom prst="ellipse">
            <a:avLst/>
          </a:prstGeom>
          <a:solidFill>
            <a:schemeClr val="accent4">
              <a:alpha val="100000"/>
            </a:schemeClr>
          </a:solidFill>
        </p:spPr>
      </p:sp>
      <p:sp>
        <p:nvSpPr>
          <p:cNvPr id="3" name="AutoShape 3"/>
          <p:cNvSpPr/>
          <p:nvPr/>
        </p:nvSpPr>
        <p:spPr>
          <a:xfrm>
            <a:off x="4620017" y="5027098"/>
            <a:ext cx="1097280" cy="1097280"/>
          </a:xfrm>
          <a:prstGeom prst="ellipse">
            <a:avLst/>
          </a:prstGeom>
          <a:solidFill>
            <a:schemeClr val="accent1">
              <a:alpha val="100000"/>
            </a:schemeClr>
          </a:solidFill>
        </p:spPr>
      </p:sp>
      <p:sp>
        <p:nvSpPr>
          <p:cNvPr id="4" name="AutoShape 4"/>
          <p:cNvSpPr/>
          <p:nvPr/>
        </p:nvSpPr>
        <p:spPr>
          <a:xfrm>
            <a:off x="6436105" y="5027098"/>
            <a:ext cx="1097280" cy="1097280"/>
          </a:xfrm>
          <a:prstGeom prst="ellipse">
            <a:avLst/>
          </a:prstGeom>
          <a:solidFill>
            <a:schemeClr val="accent2">
              <a:alpha val="100000"/>
            </a:schemeClr>
          </a:solidFill>
        </p:spPr>
      </p:sp>
      <p:sp>
        <p:nvSpPr>
          <p:cNvPr id="5" name="Freeform 5"/>
          <p:cNvSpPr/>
          <p:nvPr/>
        </p:nvSpPr>
        <p:spPr>
          <a:xfrm rot="2135991">
            <a:off x="6736988" y="2931817"/>
            <a:ext cx="422364" cy="509626"/>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lumMod val="75000"/>
              <a:alpha val="100000"/>
            </a:schemeClr>
          </a:solidFill>
        </p:spPr>
      </p:sp>
      <p:sp>
        <p:nvSpPr>
          <p:cNvPr id="6" name="Freeform 6"/>
          <p:cNvSpPr/>
          <p:nvPr/>
        </p:nvSpPr>
        <p:spPr>
          <a:xfrm rot="-2296662">
            <a:off x="5066977" y="2906819"/>
            <a:ext cx="422364" cy="509626"/>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lumMod val="75000"/>
              <a:alpha val="100000"/>
            </a:schemeClr>
          </a:solidFill>
        </p:spPr>
      </p:sp>
      <p:sp>
        <p:nvSpPr>
          <p:cNvPr id="7" name="Freeform 7"/>
          <p:cNvSpPr/>
          <p:nvPr/>
        </p:nvSpPr>
        <p:spPr>
          <a:xfrm rot="-6933846">
            <a:off x="4575518" y="4436445"/>
            <a:ext cx="422364" cy="509626"/>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lumMod val="75000"/>
              <a:alpha val="100000"/>
            </a:schemeClr>
          </a:solidFill>
        </p:spPr>
      </p:sp>
      <p:sp>
        <p:nvSpPr>
          <p:cNvPr id="8" name="Freeform 8"/>
          <p:cNvSpPr/>
          <p:nvPr/>
        </p:nvSpPr>
        <p:spPr>
          <a:xfrm rot="10800000">
            <a:off x="5870342" y="5320925"/>
            <a:ext cx="422364" cy="509626"/>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lumMod val="75000"/>
              <a:alpha val="100000"/>
            </a:schemeClr>
          </a:solidFill>
        </p:spPr>
      </p:sp>
      <p:sp>
        <p:nvSpPr>
          <p:cNvPr id="9" name="Freeform 9"/>
          <p:cNvSpPr/>
          <p:nvPr/>
        </p:nvSpPr>
        <p:spPr>
          <a:xfrm rot="6699367">
            <a:off x="7223592" y="4470770"/>
            <a:ext cx="422364" cy="509626"/>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lumMod val="75000"/>
              <a:alpha val="100000"/>
            </a:schemeClr>
          </a:solidFill>
        </p:spPr>
      </p:sp>
      <p:sp>
        <p:nvSpPr>
          <p:cNvPr id="10" name="TextBox 10"/>
          <p:cNvSpPr txBox="1"/>
          <p:nvPr/>
        </p:nvSpPr>
        <p:spPr>
          <a:xfrm>
            <a:off x="8132415" y="2756572"/>
            <a:ext cx="3895725" cy="695325"/>
          </a:xfrm>
          <a:prstGeom prst="rect">
            <a:avLst/>
          </a:prstGeom>
        </p:spPr>
        <p:txBody>
          <a:bodyPr vert="horz" wrap="square" lIns="123825" tIns="123825" rIns="57150" bIns="123825" rtlCol="0" anchor="t" anchorCtr="0">
            <a:spAutoFit/>
          </a:bodyPr>
          <a:lstStyle/>
          <a:p>
            <a:pP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网卡接口</a:t>
            </a:r>
          </a:p>
        </p:txBody>
      </p:sp>
      <p:sp>
        <p:nvSpPr>
          <p:cNvPr id="11" name="TextBox 11"/>
          <p:cNvSpPr txBox="1"/>
          <p:nvPr/>
        </p:nvSpPr>
        <p:spPr>
          <a:xfrm>
            <a:off x="8132415" y="3244806"/>
            <a:ext cx="33147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连入网络的所有设备都必须具有网卡接口，数据包必须是从一块网卡传送到另一块网卡。</a:t>
            </a:r>
          </a:p>
        </p:txBody>
      </p:sp>
      <p:sp>
        <p:nvSpPr>
          <p:cNvPr id="12" name="TextBox 12"/>
          <p:cNvSpPr txBox="1"/>
          <p:nvPr/>
        </p:nvSpPr>
        <p:spPr>
          <a:xfrm>
            <a:off x="4541030" y="1027328"/>
            <a:ext cx="4124325" cy="695325"/>
          </a:xfrm>
          <a:prstGeom prst="rect">
            <a:avLst/>
          </a:prstGeom>
        </p:spPr>
        <p:txBody>
          <a:bodyPr vert="horz" wrap="square" lIns="123825" tIns="123825" rIns="57150" bIns="123825" rtlCol="0" anchor="t" anchorCtr="0">
            <a:spAutoFit/>
          </a:bodyPr>
          <a:lstStyle/>
          <a:p>
            <a:pP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以太网数据包标头</a:t>
            </a:r>
          </a:p>
        </p:txBody>
      </p:sp>
      <p:sp>
        <p:nvSpPr>
          <p:cNvPr id="13" name="TextBox 13"/>
          <p:cNvSpPr txBox="1"/>
          <p:nvPr/>
        </p:nvSpPr>
        <p:spPr>
          <a:xfrm>
            <a:off x="4541030" y="1453445"/>
            <a:ext cx="33147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以太网数据包的标头包含了发送者和接受者的信息，通过标头可以识别数据包的来源和目的地。</a:t>
            </a:r>
          </a:p>
        </p:txBody>
      </p:sp>
      <p:sp>
        <p:nvSpPr>
          <p:cNvPr id="14" name="Freeform 14"/>
          <p:cNvSpPr/>
          <p:nvPr/>
        </p:nvSpPr>
        <p:spPr>
          <a:xfrm>
            <a:off x="5793785" y="2791325"/>
            <a:ext cx="571400" cy="571400"/>
          </a:xfrm>
          <a:custGeom>
            <a:avLst/>
            <a:gdLst/>
            <a:ahLst/>
            <a:cxnLst/>
            <a:rect l="l" t="t" r="r" b="b"/>
            <a:pathLst>
              <a:path w="304800" h="304800">
                <a:moveTo>
                  <a:pt x="147180" y="28632"/>
                </a:moveTo>
                <a:lnTo>
                  <a:pt x="19907" y="83468"/>
                </a:lnTo>
                <a:lnTo>
                  <a:pt x="147304" y="137874"/>
                </a:lnTo>
                <a:lnTo>
                  <a:pt x="276015" y="83344"/>
                </a:lnTo>
                <a:lnTo>
                  <a:pt x="147180" y="28632"/>
                </a:lnTo>
                <a:close/>
                <a:moveTo>
                  <a:pt x="152400" y="144723"/>
                </a:moveTo>
                <a:lnTo>
                  <a:pt x="152400" y="276168"/>
                </a:lnTo>
                <a:lnTo>
                  <a:pt x="276177" y="217408"/>
                </a:lnTo>
                <a:lnTo>
                  <a:pt x="276177" y="92145"/>
                </a:lnTo>
                <a:lnTo>
                  <a:pt x="152400" y="144723"/>
                </a:lnTo>
                <a:close/>
                <a:moveTo>
                  <a:pt x="19098" y="217408"/>
                </a:moveTo>
                <a:lnTo>
                  <a:pt x="143294" y="276168"/>
                </a:lnTo>
                <a:lnTo>
                  <a:pt x="143294" y="144723"/>
                </a:lnTo>
                <a:lnTo>
                  <a:pt x="19098" y="92145"/>
                </a:lnTo>
                <a:lnTo>
                  <a:pt x="19098" y="217408"/>
                </a:lnTo>
                <a:close/>
              </a:path>
            </a:pathLst>
          </a:custGeom>
          <a:solidFill>
            <a:srgbClr val="FFFFFF">
              <a:alpha val="100000"/>
            </a:srgbClr>
          </a:solidFill>
        </p:spPr>
      </p:sp>
      <p:sp>
        <p:nvSpPr>
          <p:cNvPr id="15" name="AutoShape 15"/>
          <p:cNvSpPr/>
          <p:nvPr/>
        </p:nvSpPr>
        <p:spPr>
          <a:xfrm>
            <a:off x="6958501" y="3293513"/>
            <a:ext cx="1097280" cy="1097280"/>
          </a:xfrm>
          <a:prstGeom prst="ellipse">
            <a:avLst/>
          </a:prstGeom>
          <a:solidFill>
            <a:schemeClr val="accent3">
              <a:alpha val="100000"/>
            </a:schemeClr>
          </a:solidFill>
        </p:spPr>
      </p:sp>
      <p:sp>
        <p:nvSpPr>
          <p:cNvPr id="16" name="Freeform 16"/>
          <p:cNvSpPr/>
          <p:nvPr/>
        </p:nvSpPr>
        <p:spPr>
          <a:xfrm>
            <a:off x="7250975" y="3585987"/>
            <a:ext cx="512333" cy="512333"/>
          </a:xfrm>
          <a:custGeom>
            <a:avLst/>
            <a:gdLst/>
            <a:ahLst/>
            <a:cxnLst/>
            <a:rect l="l" t="t" r="r" b="b"/>
            <a:pathLst>
              <a:path w="304800" h="304800">
                <a:moveTo>
                  <a:pt x="0" y="209550"/>
                </a:moveTo>
                <a:lnTo>
                  <a:pt x="152410" y="247650"/>
                </a:lnTo>
                <a:lnTo>
                  <a:pt x="304800" y="209550"/>
                </a:lnTo>
                <a:lnTo>
                  <a:pt x="304800" y="247650"/>
                </a:lnTo>
                <a:lnTo>
                  <a:pt x="152410" y="285750"/>
                </a:lnTo>
                <a:lnTo>
                  <a:pt x="0" y="247650"/>
                </a:lnTo>
                <a:close/>
                <a:moveTo>
                  <a:pt x="0" y="133350"/>
                </a:moveTo>
                <a:lnTo>
                  <a:pt x="152410" y="171450"/>
                </a:lnTo>
                <a:lnTo>
                  <a:pt x="304800" y="133350"/>
                </a:lnTo>
                <a:lnTo>
                  <a:pt x="304800" y="171450"/>
                </a:lnTo>
                <a:lnTo>
                  <a:pt x="152410" y="209550"/>
                </a:lnTo>
                <a:lnTo>
                  <a:pt x="0" y="171450"/>
                </a:lnTo>
                <a:close/>
                <a:moveTo>
                  <a:pt x="0" y="57150"/>
                </a:moveTo>
                <a:lnTo>
                  <a:pt x="152410" y="19050"/>
                </a:lnTo>
                <a:lnTo>
                  <a:pt x="304800" y="57150"/>
                </a:lnTo>
                <a:lnTo>
                  <a:pt x="304800" y="95250"/>
                </a:lnTo>
                <a:lnTo>
                  <a:pt x="152410" y="133350"/>
                </a:lnTo>
                <a:lnTo>
                  <a:pt x="0" y="95250"/>
                </a:lnTo>
                <a:close/>
              </a:path>
            </a:pathLst>
          </a:custGeom>
          <a:solidFill>
            <a:srgbClr val="FFFFFF">
              <a:alpha val="100000"/>
            </a:srgbClr>
          </a:solidFill>
        </p:spPr>
      </p:sp>
      <p:sp>
        <p:nvSpPr>
          <p:cNvPr id="17" name="AutoShape 17"/>
          <p:cNvSpPr/>
          <p:nvPr/>
        </p:nvSpPr>
        <p:spPr>
          <a:xfrm>
            <a:off x="4101166" y="3337992"/>
            <a:ext cx="1097280" cy="1097280"/>
          </a:xfrm>
          <a:prstGeom prst="ellipse">
            <a:avLst/>
          </a:prstGeom>
          <a:solidFill>
            <a:schemeClr val="accent2">
              <a:alpha val="100000"/>
            </a:schemeClr>
          </a:solidFill>
        </p:spPr>
      </p:sp>
      <p:sp>
        <p:nvSpPr>
          <p:cNvPr id="18" name="Freeform 18"/>
          <p:cNvSpPr/>
          <p:nvPr/>
        </p:nvSpPr>
        <p:spPr>
          <a:xfrm>
            <a:off x="4403006" y="3595353"/>
            <a:ext cx="493600" cy="493600"/>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sp>
        <p:nvSpPr>
          <p:cNvPr id="19" name="Freeform 19"/>
          <p:cNvSpPr/>
          <p:nvPr/>
        </p:nvSpPr>
        <p:spPr>
          <a:xfrm>
            <a:off x="4922225" y="5355934"/>
            <a:ext cx="476843" cy="476843"/>
          </a:xfrm>
          <a:custGeom>
            <a:avLst/>
            <a:gdLst/>
            <a:ahLst/>
            <a:cxnLst/>
            <a:rect l="l" t="t" r="r" b="b"/>
            <a:pathLst>
              <a:path w="304800" h="304800">
                <a:moveTo>
                  <a:pt x="116843" y="182880"/>
                </a:moveTo>
                <a:lnTo>
                  <a:pt x="30480" y="182880"/>
                </a:lnTo>
                <a:lnTo>
                  <a:pt x="30480" y="304800"/>
                </a:lnTo>
                <a:lnTo>
                  <a:pt x="0" y="304800"/>
                </a:lnTo>
                <a:lnTo>
                  <a:pt x="0" y="0"/>
                </a:lnTo>
                <a:lnTo>
                  <a:pt x="182880" y="0"/>
                </a:lnTo>
                <a:lnTo>
                  <a:pt x="187957" y="30480"/>
                </a:lnTo>
                <a:lnTo>
                  <a:pt x="304800" y="30480"/>
                </a:lnTo>
                <a:lnTo>
                  <a:pt x="259080" y="121920"/>
                </a:lnTo>
                <a:lnTo>
                  <a:pt x="304800" y="213360"/>
                </a:lnTo>
                <a:lnTo>
                  <a:pt x="121920" y="213360"/>
                </a:lnTo>
                <a:lnTo>
                  <a:pt x="116843" y="182880"/>
                </a:lnTo>
                <a:close/>
              </a:path>
            </a:pathLst>
          </a:custGeom>
          <a:solidFill>
            <a:srgbClr val="FFFFFF">
              <a:alpha val="100000"/>
            </a:srgbClr>
          </a:solidFill>
        </p:spPr>
      </p:sp>
      <p:sp>
        <p:nvSpPr>
          <p:cNvPr id="20" name="Freeform 20"/>
          <p:cNvSpPr/>
          <p:nvPr/>
        </p:nvSpPr>
        <p:spPr>
          <a:xfrm>
            <a:off x="6598325" y="5290510"/>
            <a:ext cx="570456" cy="570456"/>
          </a:xfrm>
          <a:custGeom>
            <a:avLst/>
            <a:gdLst/>
            <a:ahLst/>
            <a:cxnLst/>
            <a:rect l="l" t="t" r="r" b="b"/>
            <a:pathLst>
              <a:path w="304800" h="304800">
                <a:moveTo>
                  <a:pt x="310886" y="167269"/>
                </a:moveTo>
                <a:cubicBezTo>
                  <a:pt x="310886" y="167269"/>
                  <a:pt x="267148" y="122672"/>
                  <a:pt x="206873" y="122672"/>
                </a:cubicBezTo>
                <a:cubicBezTo>
                  <a:pt x="147980" y="122672"/>
                  <a:pt x="89764" y="167269"/>
                  <a:pt x="89764" y="167269"/>
                </a:cubicBezTo>
                <a:lnTo>
                  <a:pt x="57064" y="153619"/>
                </a:lnTo>
                <a:lnTo>
                  <a:pt x="57064" y="193662"/>
                </a:lnTo>
                <a:cubicBezTo>
                  <a:pt x="62217" y="195415"/>
                  <a:pt x="65989" y="200158"/>
                  <a:pt x="65989" y="205902"/>
                </a:cubicBezTo>
                <a:cubicBezTo>
                  <a:pt x="65989" y="211703"/>
                  <a:pt x="62141" y="216456"/>
                  <a:pt x="56912" y="218170"/>
                </a:cubicBezTo>
                <a:lnTo>
                  <a:pt x="66580" y="245135"/>
                </a:lnTo>
                <a:lnTo>
                  <a:pt x="38043" y="245135"/>
                </a:lnTo>
                <a:lnTo>
                  <a:pt x="47796" y="217942"/>
                </a:lnTo>
                <a:cubicBezTo>
                  <a:pt x="43110" y="215951"/>
                  <a:pt x="39834" y="211322"/>
                  <a:pt x="39834" y="205902"/>
                </a:cubicBezTo>
                <a:cubicBezTo>
                  <a:pt x="39834" y="200597"/>
                  <a:pt x="43015" y="196082"/>
                  <a:pt x="47558" y="194024"/>
                </a:cubicBezTo>
                <a:lnTo>
                  <a:pt x="47558" y="149647"/>
                </a:lnTo>
                <a:lnTo>
                  <a:pt x="0" y="129816"/>
                </a:lnTo>
                <a:lnTo>
                  <a:pt x="209255" y="35890"/>
                </a:lnTo>
                <a:lnTo>
                  <a:pt x="401241" y="130997"/>
                </a:lnTo>
                <a:lnTo>
                  <a:pt x="310886" y="167269"/>
                </a:lnTo>
                <a:close/>
                <a:moveTo>
                  <a:pt x="204492" y="145266"/>
                </a:moveTo>
                <a:cubicBezTo>
                  <a:pt x="265128" y="145266"/>
                  <a:pt x="294846" y="177365"/>
                  <a:pt x="294846" y="177365"/>
                </a:cubicBezTo>
                <a:lnTo>
                  <a:pt x="294846" y="243945"/>
                </a:lnTo>
                <a:cubicBezTo>
                  <a:pt x="294846" y="243945"/>
                  <a:pt x="263938" y="268910"/>
                  <a:pt x="199739" y="268910"/>
                </a:cubicBezTo>
                <a:cubicBezTo>
                  <a:pt x="135541" y="268910"/>
                  <a:pt x="114138" y="243945"/>
                  <a:pt x="114138" y="243945"/>
                </a:cubicBezTo>
                <a:lnTo>
                  <a:pt x="114138" y="177365"/>
                </a:lnTo>
                <a:cubicBezTo>
                  <a:pt x="114138" y="177365"/>
                  <a:pt x="143856" y="145266"/>
                  <a:pt x="204492" y="145266"/>
                </a:cubicBezTo>
                <a:close/>
                <a:moveTo>
                  <a:pt x="203302" y="254641"/>
                </a:moveTo>
                <a:cubicBezTo>
                  <a:pt x="245326" y="254641"/>
                  <a:pt x="279397" y="246116"/>
                  <a:pt x="279397" y="235620"/>
                </a:cubicBezTo>
                <a:cubicBezTo>
                  <a:pt x="279397" y="225123"/>
                  <a:pt x="245326" y="216599"/>
                  <a:pt x="203302" y="216599"/>
                </a:cubicBezTo>
                <a:cubicBezTo>
                  <a:pt x="161277" y="216599"/>
                  <a:pt x="127216" y="225123"/>
                  <a:pt x="127216" y="235620"/>
                </a:cubicBezTo>
                <a:cubicBezTo>
                  <a:pt x="127216" y="246116"/>
                  <a:pt x="161277" y="254641"/>
                  <a:pt x="203302" y="254641"/>
                </a:cubicBezTo>
                <a:close/>
              </a:path>
            </a:pathLst>
          </a:custGeom>
          <a:solidFill>
            <a:srgbClr val="FFFFFF">
              <a:alpha val="100000"/>
            </a:srgbClr>
          </a:solidFill>
        </p:spPr>
      </p:sp>
      <p:sp>
        <p:nvSpPr>
          <p:cNvPr id="21" name="TextBox 21"/>
          <p:cNvSpPr txBox="1"/>
          <p:nvPr/>
        </p:nvSpPr>
        <p:spPr>
          <a:xfrm>
            <a:off x="7824133" y="4891283"/>
            <a:ext cx="3895725" cy="695325"/>
          </a:xfrm>
          <a:prstGeom prst="rect">
            <a:avLst/>
          </a:prstGeom>
        </p:spPr>
        <p:txBody>
          <a:bodyPr vert="horz" wrap="square" lIns="123825" tIns="123825" rIns="57150" bIns="123825" rtlCol="0" anchor="t" anchorCtr="0">
            <a:spAutoFit/>
          </a:bodyPr>
          <a:lstStyle/>
          <a:p>
            <a:pP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MAC地址</a:t>
            </a:r>
          </a:p>
        </p:txBody>
      </p:sp>
      <p:sp>
        <p:nvSpPr>
          <p:cNvPr id="22" name="TextBox 22"/>
          <p:cNvSpPr txBox="1"/>
          <p:nvPr/>
        </p:nvSpPr>
        <p:spPr>
          <a:xfrm>
            <a:off x="7824133" y="5360468"/>
            <a:ext cx="33147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网卡的地址就是数据包的发送地址和接收地址，也称为MAC地址，具有全世界独一无二的特性。</a:t>
            </a:r>
          </a:p>
        </p:txBody>
      </p:sp>
      <p:sp>
        <p:nvSpPr>
          <p:cNvPr id="23" name="TextBox 23"/>
          <p:cNvSpPr txBox="1"/>
          <p:nvPr/>
        </p:nvSpPr>
        <p:spPr>
          <a:xfrm>
            <a:off x="689125" y="2785147"/>
            <a:ext cx="3895725" cy="695325"/>
          </a:xfrm>
          <a:prstGeom prst="rect">
            <a:avLst/>
          </a:prstGeom>
        </p:spPr>
        <p:txBody>
          <a:bodyPr vert="horz" wrap="square" lIns="123825" tIns="123825" rIns="57150" bIns="123825" rtlCol="0" anchor="t" anchorCtr="0">
            <a:spAutoFit/>
          </a:bodyPr>
          <a:lstStyle/>
          <a:p>
            <a:pP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厂商编号</a:t>
            </a:r>
          </a:p>
        </p:txBody>
      </p:sp>
      <p:sp>
        <p:nvSpPr>
          <p:cNvPr id="24" name="TextBox 24"/>
          <p:cNvSpPr txBox="1"/>
          <p:nvPr/>
        </p:nvSpPr>
        <p:spPr>
          <a:xfrm>
            <a:off x="689125" y="3244806"/>
            <a:ext cx="33147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前6个十六进制数是厂商编号，后6个是该厂商的网卡流水号，有了MAC地址就可以定位网卡和数据包的路径了。</a:t>
            </a:r>
          </a:p>
        </p:txBody>
      </p:sp>
      <p:sp>
        <p:nvSpPr>
          <p:cNvPr id="25" name="TextBox 25"/>
          <p:cNvSpPr txBox="1"/>
          <p:nvPr/>
        </p:nvSpPr>
        <p:spPr>
          <a:xfrm>
            <a:off x="1054890" y="4891283"/>
            <a:ext cx="3895725" cy="695325"/>
          </a:xfrm>
          <a:prstGeom prst="rect">
            <a:avLst/>
          </a:prstGeom>
        </p:spPr>
        <p:txBody>
          <a:bodyPr vert="horz" wrap="square" lIns="123825" tIns="123825" rIns="57150" bIns="123825" rtlCol="0" anchor="t" anchorCtr="0">
            <a:spAutoFit/>
          </a:bodyPr>
          <a:lstStyle/>
          <a:p>
            <a:pP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网卡出厂时</a:t>
            </a:r>
          </a:p>
        </p:txBody>
      </p:sp>
      <p:sp>
        <p:nvSpPr>
          <p:cNvPr id="26" name="TextBox 26"/>
          <p:cNvSpPr txBox="1"/>
          <p:nvPr/>
        </p:nvSpPr>
        <p:spPr>
          <a:xfrm>
            <a:off x="1054890" y="5360468"/>
            <a:ext cx="33147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每块网卡出厂时都有一个全世界独一无二的MAC地址，长度是48个二进制位，通常用12个十六进制数表示。</a:t>
            </a:r>
          </a:p>
        </p:txBody>
      </p:sp>
      <p:grpSp>
        <p:nvGrpSpPr>
          <p:cNvPr id="27" name="Group 27"/>
          <p:cNvGrpSpPr/>
          <p:nvPr/>
        </p:nvGrpSpPr>
        <p:grpSpPr>
          <a:xfrm>
            <a:off x="454963" y="93878"/>
            <a:ext cx="10641129" cy="914400"/>
            <a:chOff x="454963" y="93878"/>
            <a:chExt cx="10641129" cy="914400"/>
          </a:xfrm>
        </p:grpSpPr>
        <p:sp>
          <p:nvSpPr>
            <p:cNvPr id="28" name="AutoShape 28"/>
            <p:cNvSpPr/>
            <p:nvPr/>
          </p:nvSpPr>
          <p:spPr>
            <a:xfrm>
              <a:off x="454963" y="331168"/>
              <a:ext cx="84147" cy="84147"/>
            </a:xfrm>
            <a:prstGeom prst="ellipse">
              <a:avLst/>
            </a:prstGeom>
            <a:solidFill>
              <a:schemeClr val="accent1">
                <a:alpha val="100000"/>
              </a:schemeClr>
            </a:solidFill>
          </p:spPr>
        </p:sp>
        <p:sp>
          <p:nvSpPr>
            <p:cNvPr id="29" name="AutoShape 29"/>
            <p:cNvSpPr/>
            <p:nvPr/>
          </p:nvSpPr>
          <p:spPr>
            <a:xfrm>
              <a:off x="575049" y="337743"/>
              <a:ext cx="78137" cy="78137"/>
            </a:xfrm>
            <a:prstGeom prst="ellipse">
              <a:avLst/>
            </a:prstGeom>
            <a:solidFill>
              <a:schemeClr val="accent1">
                <a:alpha val="80000"/>
              </a:schemeClr>
            </a:solidFill>
          </p:spPr>
        </p:sp>
        <p:sp>
          <p:nvSpPr>
            <p:cNvPr id="30" name="AutoShape 30"/>
            <p:cNvSpPr/>
            <p:nvPr/>
          </p:nvSpPr>
          <p:spPr>
            <a:xfrm>
              <a:off x="689125" y="339460"/>
              <a:ext cx="74704" cy="74704"/>
            </a:xfrm>
            <a:prstGeom prst="ellipse">
              <a:avLst/>
            </a:prstGeom>
            <a:solidFill>
              <a:schemeClr val="accent1">
                <a:alpha val="60000"/>
              </a:schemeClr>
            </a:solidFill>
          </p:spPr>
        </p:sp>
        <p:sp>
          <p:nvSpPr>
            <p:cNvPr id="31" name="AutoShape 31"/>
            <p:cNvSpPr/>
            <p:nvPr/>
          </p:nvSpPr>
          <p:spPr>
            <a:xfrm>
              <a:off x="799768" y="348430"/>
              <a:ext cx="69238" cy="69238"/>
            </a:xfrm>
            <a:prstGeom prst="ellipse">
              <a:avLst/>
            </a:prstGeom>
            <a:solidFill>
              <a:schemeClr val="accent1">
                <a:alpha val="40000"/>
              </a:schemeClr>
            </a:solidFill>
          </p:spPr>
        </p:sp>
        <p:sp>
          <p:nvSpPr>
            <p:cNvPr id="32" name="AutoShape 32"/>
            <p:cNvSpPr/>
            <p:nvPr/>
          </p:nvSpPr>
          <p:spPr>
            <a:xfrm>
              <a:off x="904945" y="344297"/>
              <a:ext cx="65594" cy="65594"/>
            </a:xfrm>
            <a:prstGeom prst="ellipse">
              <a:avLst/>
            </a:prstGeom>
            <a:solidFill>
              <a:schemeClr val="accent1">
                <a:alpha val="20000"/>
              </a:schemeClr>
            </a:solidFill>
          </p:spPr>
        </p:sp>
        <p:sp>
          <p:nvSpPr>
            <p:cNvPr id="33" name="AutoShape 33"/>
            <p:cNvSpPr/>
            <p:nvPr/>
          </p:nvSpPr>
          <p:spPr>
            <a:xfrm>
              <a:off x="454963" y="448942"/>
              <a:ext cx="84147" cy="84147"/>
            </a:xfrm>
            <a:prstGeom prst="ellipse">
              <a:avLst/>
            </a:prstGeom>
            <a:solidFill>
              <a:schemeClr val="accent1">
                <a:alpha val="100000"/>
              </a:schemeClr>
            </a:solidFill>
          </p:spPr>
        </p:sp>
        <p:sp>
          <p:nvSpPr>
            <p:cNvPr id="34" name="AutoShape 34"/>
            <p:cNvSpPr/>
            <p:nvPr/>
          </p:nvSpPr>
          <p:spPr>
            <a:xfrm>
              <a:off x="575049" y="455517"/>
              <a:ext cx="78137" cy="78137"/>
            </a:xfrm>
            <a:prstGeom prst="ellipse">
              <a:avLst/>
            </a:prstGeom>
            <a:solidFill>
              <a:schemeClr val="accent1">
                <a:alpha val="80000"/>
              </a:schemeClr>
            </a:solidFill>
          </p:spPr>
        </p:sp>
        <p:sp>
          <p:nvSpPr>
            <p:cNvPr id="35" name="AutoShape 35"/>
            <p:cNvSpPr/>
            <p:nvPr/>
          </p:nvSpPr>
          <p:spPr>
            <a:xfrm>
              <a:off x="689125" y="457233"/>
              <a:ext cx="74704" cy="74704"/>
            </a:xfrm>
            <a:prstGeom prst="ellipse">
              <a:avLst/>
            </a:prstGeom>
            <a:solidFill>
              <a:schemeClr val="accent1">
                <a:alpha val="60000"/>
              </a:schemeClr>
            </a:solidFill>
          </p:spPr>
        </p:sp>
        <p:sp>
          <p:nvSpPr>
            <p:cNvPr id="36" name="AutoShape 36"/>
            <p:cNvSpPr/>
            <p:nvPr/>
          </p:nvSpPr>
          <p:spPr>
            <a:xfrm>
              <a:off x="799768" y="466203"/>
              <a:ext cx="69238" cy="69238"/>
            </a:xfrm>
            <a:prstGeom prst="ellipse">
              <a:avLst/>
            </a:prstGeom>
            <a:solidFill>
              <a:schemeClr val="accent1">
                <a:alpha val="40000"/>
              </a:schemeClr>
            </a:solidFill>
          </p:spPr>
        </p:sp>
        <p:sp>
          <p:nvSpPr>
            <p:cNvPr id="37" name="AutoShape 37"/>
            <p:cNvSpPr/>
            <p:nvPr/>
          </p:nvSpPr>
          <p:spPr>
            <a:xfrm>
              <a:off x="904945" y="462070"/>
              <a:ext cx="65594" cy="65594"/>
            </a:xfrm>
            <a:prstGeom prst="ellipse">
              <a:avLst/>
            </a:prstGeom>
            <a:solidFill>
              <a:schemeClr val="accent1">
                <a:alpha val="20000"/>
              </a:schemeClr>
            </a:solidFill>
          </p:spPr>
        </p:sp>
        <p:sp>
          <p:nvSpPr>
            <p:cNvPr id="38" name="AutoShape 38"/>
            <p:cNvSpPr/>
            <p:nvPr/>
          </p:nvSpPr>
          <p:spPr>
            <a:xfrm>
              <a:off x="454963" y="566715"/>
              <a:ext cx="84147" cy="84147"/>
            </a:xfrm>
            <a:prstGeom prst="ellipse">
              <a:avLst/>
            </a:prstGeom>
            <a:solidFill>
              <a:schemeClr val="accent1">
                <a:alpha val="100000"/>
              </a:schemeClr>
            </a:solidFill>
          </p:spPr>
        </p:sp>
        <p:sp>
          <p:nvSpPr>
            <p:cNvPr id="39" name="AutoShape 39"/>
            <p:cNvSpPr/>
            <p:nvPr/>
          </p:nvSpPr>
          <p:spPr>
            <a:xfrm>
              <a:off x="575049" y="573291"/>
              <a:ext cx="78137" cy="78137"/>
            </a:xfrm>
            <a:prstGeom prst="ellipse">
              <a:avLst/>
            </a:prstGeom>
            <a:solidFill>
              <a:schemeClr val="accent1">
                <a:alpha val="80000"/>
              </a:schemeClr>
            </a:solidFill>
          </p:spPr>
        </p:sp>
        <p:sp>
          <p:nvSpPr>
            <p:cNvPr id="40" name="AutoShape 40"/>
            <p:cNvSpPr/>
            <p:nvPr/>
          </p:nvSpPr>
          <p:spPr>
            <a:xfrm>
              <a:off x="689125" y="575007"/>
              <a:ext cx="74704" cy="74704"/>
            </a:xfrm>
            <a:prstGeom prst="ellipse">
              <a:avLst/>
            </a:prstGeom>
            <a:solidFill>
              <a:schemeClr val="accent1">
                <a:alpha val="60000"/>
              </a:schemeClr>
            </a:solidFill>
          </p:spPr>
        </p:sp>
        <p:sp>
          <p:nvSpPr>
            <p:cNvPr id="41" name="AutoShape 41"/>
            <p:cNvSpPr/>
            <p:nvPr/>
          </p:nvSpPr>
          <p:spPr>
            <a:xfrm>
              <a:off x="799768" y="583977"/>
              <a:ext cx="69238" cy="69238"/>
            </a:xfrm>
            <a:prstGeom prst="ellipse">
              <a:avLst/>
            </a:prstGeom>
            <a:solidFill>
              <a:schemeClr val="accent1">
                <a:alpha val="40000"/>
              </a:schemeClr>
            </a:solidFill>
          </p:spPr>
        </p:sp>
        <p:sp>
          <p:nvSpPr>
            <p:cNvPr id="42" name="AutoShape 42"/>
            <p:cNvSpPr/>
            <p:nvPr/>
          </p:nvSpPr>
          <p:spPr>
            <a:xfrm>
              <a:off x="904945" y="579844"/>
              <a:ext cx="65594" cy="65594"/>
            </a:xfrm>
            <a:prstGeom prst="ellipse">
              <a:avLst/>
            </a:prstGeom>
            <a:solidFill>
              <a:schemeClr val="accent1">
                <a:alpha val="20000"/>
              </a:schemeClr>
            </a:solidFill>
          </p:spPr>
        </p:sp>
        <p:sp>
          <p:nvSpPr>
            <p:cNvPr id="43" name="AutoShape 43"/>
            <p:cNvSpPr/>
            <p:nvPr/>
          </p:nvSpPr>
          <p:spPr>
            <a:xfrm>
              <a:off x="454963" y="684489"/>
              <a:ext cx="84147" cy="84147"/>
            </a:xfrm>
            <a:prstGeom prst="ellipse">
              <a:avLst/>
            </a:prstGeom>
            <a:solidFill>
              <a:schemeClr val="accent1">
                <a:alpha val="100000"/>
              </a:schemeClr>
            </a:solidFill>
          </p:spPr>
        </p:sp>
        <p:sp>
          <p:nvSpPr>
            <p:cNvPr id="44" name="AutoShape 44"/>
            <p:cNvSpPr/>
            <p:nvPr/>
          </p:nvSpPr>
          <p:spPr>
            <a:xfrm>
              <a:off x="575049" y="691064"/>
              <a:ext cx="78137" cy="78137"/>
            </a:xfrm>
            <a:prstGeom prst="ellipse">
              <a:avLst/>
            </a:prstGeom>
            <a:solidFill>
              <a:schemeClr val="accent1">
                <a:alpha val="80000"/>
              </a:schemeClr>
            </a:solidFill>
          </p:spPr>
        </p:sp>
        <p:sp>
          <p:nvSpPr>
            <p:cNvPr id="45" name="AutoShape 45"/>
            <p:cNvSpPr/>
            <p:nvPr/>
          </p:nvSpPr>
          <p:spPr>
            <a:xfrm>
              <a:off x="689125" y="692781"/>
              <a:ext cx="74704" cy="74704"/>
            </a:xfrm>
            <a:prstGeom prst="ellipse">
              <a:avLst/>
            </a:prstGeom>
            <a:solidFill>
              <a:schemeClr val="accent1">
                <a:alpha val="60000"/>
              </a:schemeClr>
            </a:solidFill>
          </p:spPr>
        </p:sp>
        <p:sp>
          <p:nvSpPr>
            <p:cNvPr id="46" name="AutoShape 46"/>
            <p:cNvSpPr/>
            <p:nvPr/>
          </p:nvSpPr>
          <p:spPr>
            <a:xfrm>
              <a:off x="799768" y="701751"/>
              <a:ext cx="69238" cy="69238"/>
            </a:xfrm>
            <a:prstGeom prst="ellipse">
              <a:avLst/>
            </a:prstGeom>
            <a:solidFill>
              <a:schemeClr val="accent1">
                <a:alpha val="40000"/>
              </a:schemeClr>
            </a:solidFill>
          </p:spPr>
        </p:sp>
        <p:sp>
          <p:nvSpPr>
            <p:cNvPr id="47" name="AutoShape 47"/>
            <p:cNvSpPr/>
            <p:nvPr/>
          </p:nvSpPr>
          <p:spPr>
            <a:xfrm>
              <a:off x="904945" y="697618"/>
              <a:ext cx="65594" cy="65594"/>
            </a:xfrm>
            <a:prstGeom prst="ellipse">
              <a:avLst/>
            </a:prstGeom>
            <a:solidFill>
              <a:schemeClr val="accent1">
                <a:alpha val="20000"/>
              </a:schemeClr>
            </a:solidFill>
          </p:spPr>
        </p:sp>
        <p:sp>
          <p:nvSpPr>
            <p:cNvPr id="48" name="TextBox 4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MAC地址</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4992337" y="2672075"/>
            <a:ext cx="2207272" cy="2207272"/>
          </a:xfrm>
          <a:prstGeom prst="ellipse">
            <a:avLst/>
          </a:prstGeom>
          <a:solidFill>
            <a:schemeClr val="accent1">
              <a:alpha val="100000"/>
            </a:schemeClr>
          </a:solidFill>
        </p:spPr>
      </p:sp>
      <p:sp>
        <p:nvSpPr>
          <p:cNvPr id="3" name="TextBox 3"/>
          <p:cNvSpPr txBox="1"/>
          <p:nvPr/>
        </p:nvSpPr>
        <p:spPr>
          <a:xfrm>
            <a:off x="376903" y="1099688"/>
            <a:ext cx="4352925"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p>
        </p:txBody>
      </p:sp>
      <p:sp>
        <p:nvSpPr>
          <p:cNvPr id="4" name="TextBox 4"/>
          <p:cNvSpPr txBox="1"/>
          <p:nvPr/>
        </p:nvSpPr>
        <p:spPr>
          <a:xfrm>
            <a:off x="7334724" y="1099688"/>
            <a:ext cx="4495800"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04</a:t>
            </a:r>
          </a:p>
        </p:txBody>
      </p:sp>
      <p:sp>
        <p:nvSpPr>
          <p:cNvPr id="5" name="TextBox 5"/>
          <p:cNvSpPr txBox="1"/>
          <p:nvPr/>
        </p:nvSpPr>
        <p:spPr>
          <a:xfrm>
            <a:off x="7334724" y="2964493"/>
            <a:ext cx="4495800"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05</a:t>
            </a:r>
          </a:p>
        </p:txBody>
      </p:sp>
      <p:sp>
        <p:nvSpPr>
          <p:cNvPr id="6" name="TextBox 6"/>
          <p:cNvSpPr txBox="1"/>
          <p:nvPr/>
        </p:nvSpPr>
        <p:spPr>
          <a:xfrm>
            <a:off x="7334724" y="4921535"/>
            <a:ext cx="4495800"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06</a:t>
            </a:r>
          </a:p>
        </p:txBody>
      </p:sp>
      <p:sp>
        <p:nvSpPr>
          <p:cNvPr id="7" name="TextBox 7"/>
          <p:cNvSpPr txBox="1"/>
          <p:nvPr/>
        </p:nvSpPr>
        <p:spPr>
          <a:xfrm>
            <a:off x="376903" y="4921535"/>
            <a:ext cx="4410075" cy="638175"/>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950"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p>
        </p:txBody>
      </p:sp>
      <p:sp>
        <p:nvSpPr>
          <p:cNvPr id="8" name="TextBox 8"/>
          <p:cNvSpPr txBox="1"/>
          <p:nvPr/>
        </p:nvSpPr>
        <p:spPr>
          <a:xfrm>
            <a:off x="376903" y="2964493"/>
            <a:ext cx="4352925"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p>
        </p:txBody>
      </p:sp>
      <p:sp>
        <p:nvSpPr>
          <p:cNvPr id="9" name="TextBox 9"/>
          <p:cNvSpPr txBox="1"/>
          <p:nvPr/>
        </p:nvSpPr>
        <p:spPr>
          <a:xfrm>
            <a:off x="376903" y="1462400"/>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定义地址只是第一步，后面还有更多的步骤。</a:t>
            </a:r>
          </a:p>
        </p:txBody>
      </p:sp>
      <p:sp>
        <p:nvSpPr>
          <p:cNvPr id="10" name="TextBox 10"/>
          <p:cNvSpPr txBox="1"/>
          <p:nvPr/>
        </p:nvSpPr>
        <p:spPr>
          <a:xfrm>
            <a:off x="376903" y="3348767"/>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网卡间MAC地址是如何得知的，涉及ARP协议，留到后面介绍。</a:t>
            </a:r>
          </a:p>
        </p:txBody>
      </p:sp>
      <p:sp>
        <p:nvSpPr>
          <p:cNvPr id="11" name="TextBox 11"/>
          <p:cNvSpPr txBox="1"/>
          <p:nvPr/>
        </p:nvSpPr>
        <p:spPr>
          <a:xfrm>
            <a:off x="376903" y="5308631"/>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有了MAC地址，系统如何准确将数据包送到接收方。</a:t>
            </a:r>
          </a:p>
        </p:txBody>
      </p:sp>
      <p:sp>
        <p:nvSpPr>
          <p:cNvPr id="12" name="TextBox 12"/>
          <p:cNvSpPr txBox="1"/>
          <p:nvPr/>
        </p:nvSpPr>
        <p:spPr>
          <a:xfrm>
            <a:off x="7334724" y="1462400"/>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以太网采用广播方式发送数据包，而非直接送达。</a:t>
            </a:r>
          </a:p>
        </p:txBody>
      </p:sp>
      <p:sp>
        <p:nvSpPr>
          <p:cNvPr id="13" name="TextBox 13"/>
          <p:cNvSpPr txBox="1"/>
          <p:nvPr/>
        </p:nvSpPr>
        <p:spPr>
          <a:xfrm>
            <a:off x="7334724" y="3348767"/>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广播发送方式：1号计算机向2号计算机发送数据包，同子网络内的3号、4号、5号计算机都会收到该包。</a:t>
            </a:r>
          </a:p>
        </p:txBody>
      </p:sp>
      <p:sp>
        <p:nvSpPr>
          <p:cNvPr id="14" name="TextBox 14"/>
          <p:cNvSpPr txBox="1"/>
          <p:nvPr/>
        </p:nvSpPr>
        <p:spPr>
          <a:xfrm>
            <a:off x="7334724" y="5308631"/>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链接层数据传送：根据数据包定义、网卡MAC地址和广播发送方式，链接层可在多台计算机间传送数据。</a:t>
            </a:r>
          </a:p>
        </p:txBody>
      </p:sp>
      <p:sp>
        <p:nvSpPr>
          <p:cNvPr id="15" name="Freeform 15"/>
          <p:cNvSpPr/>
          <p:nvPr/>
        </p:nvSpPr>
        <p:spPr>
          <a:xfrm>
            <a:off x="5496912" y="3176650"/>
            <a:ext cx="1198122" cy="1198122"/>
          </a:xfrm>
          <a:custGeom>
            <a:avLst/>
            <a:gdLst/>
            <a:ahLst/>
            <a:cxnLst/>
            <a:rect l="l" t="t" r="r" b="b"/>
            <a:pathLst>
              <a:path w="304800" h="304800">
                <a:moveTo>
                  <a:pt x="288693" y="85468"/>
                </a:moveTo>
                <a:lnTo>
                  <a:pt x="193700" y="180461"/>
                </a:lnTo>
                <a:lnTo>
                  <a:pt x="301971" y="180461"/>
                </a:lnTo>
                <a:cubicBezTo>
                  <a:pt x="303686" y="171298"/>
                  <a:pt x="304800" y="162001"/>
                  <a:pt x="304800" y="152400"/>
                </a:cubicBezTo>
                <a:cubicBezTo>
                  <a:pt x="304800" y="128273"/>
                  <a:pt x="298694" y="105747"/>
                  <a:pt x="288693" y="85468"/>
                </a:cubicBezTo>
                <a:close/>
                <a:moveTo>
                  <a:pt x="200549" y="145161"/>
                </a:moveTo>
                <a:lnTo>
                  <a:pt x="278682" y="67066"/>
                </a:lnTo>
                <a:cubicBezTo>
                  <a:pt x="260080" y="39643"/>
                  <a:pt x="232543" y="19241"/>
                  <a:pt x="200549" y="8525"/>
                </a:cubicBezTo>
                <a:lnTo>
                  <a:pt x="200549" y="145161"/>
                </a:lnTo>
                <a:close/>
                <a:moveTo>
                  <a:pt x="159525" y="200549"/>
                </a:moveTo>
                <a:lnTo>
                  <a:pt x="237677" y="278721"/>
                </a:lnTo>
                <a:cubicBezTo>
                  <a:pt x="265138" y="260156"/>
                  <a:pt x="285560" y="232581"/>
                  <a:pt x="296275" y="200549"/>
                </a:cubicBezTo>
                <a:lnTo>
                  <a:pt x="159525" y="200549"/>
                </a:lnTo>
                <a:close/>
                <a:moveTo>
                  <a:pt x="180432" y="111862"/>
                </a:moveTo>
                <a:lnTo>
                  <a:pt x="180432" y="2829"/>
                </a:lnTo>
                <a:cubicBezTo>
                  <a:pt x="171317" y="1133"/>
                  <a:pt x="162001" y="0"/>
                  <a:pt x="152400" y="0"/>
                </a:cubicBezTo>
                <a:cubicBezTo>
                  <a:pt x="128064" y="0"/>
                  <a:pt x="105366" y="6229"/>
                  <a:pt x="84963" y="16393"/>
                </a:cubicBezTo>
                <a:lnTo>
                  <a:pt x="180432" y="111862"/>
                </a:lnTo>
                <a:close/>
                <a:moveTo>
                  <a:pt x="124368" y="193853"/>
                </a:moveTo>
                <a:lnTo>
                  <a:pt x="124368" y="301981"/>
                </a:lnTo>
                <a:cubicBezTo>
                  <a:pt x="133483" y="303686"/>
                  <a:pt x="142799" y="304800"/>
                  <a:pt x="152400" y="304800"/>
                </a:cubicBezTo>
                <a:cubicBezTo>
                  <a:pt x="176508" y="304800"/>
                  <a:pt x="198987" y="298694"/>
                  <a:pt x="219266" y="288722"/>
                </a:cubicBezTo>
                <a:lnTo>
                  <a:pt x="124368" y="193853"/>
                </a:lnTo>
                <a:close/>
                <a:moveTo>
                  <a:pt x="104232" y="159763"/>
                </a:moveTo>
                <a:lnTo>
                  <a:pt x="26194" y="237792"/>
                </a:lnTo>
                <a:cubicBezTo>
                  <a:pt x="44758" y="265176"/>
                  <a:pt x="72276" y="285569"/>
                  <a:pt x="104232" y="296285"/>
                </a:cubicBezTo>
                <a:lnTo>
                  <a:pt x="104232" y="159763"/>
                </a:lnTo>
                <a:close/>
                <a:moveTo>
                  <a:pt x="2829" y="124368"/>
                </a:moveTo>
                <a:cubicBezTo>
                  <a:pt x="1133" y="133483"/>
                  <a:pt x="0" y="142799"/>
                  <a:pt x="0" y="152400"/>
                </a:cubicBezTo>
                <a:cubicBezTo>
                  <a:pt x="0" y="176584"/>
                  <a:pt x="6144" y="199130"/>
                  <a:pt x="16145" y="219408"/>
                </a:cubicBezTo>
                <a:lnTo>
                  <a:pt x="111195" y="124358"/>
                </a:lnTo>
                <a:lnTo>
                  <a:pt x="2829" y="124358"/>
                </a:lnTo>
                <a:close/>
                <a:moveTo>
                  <a:pt x="66637" y="26489"/>
                </a:moveTo>
                <a:cubicBezTo>
                  <a:pt x="39443" y="45053"/>
                  <a:pt x="19183" y="72428"/>
                  <a:pt x="8525" y="104232"/>
                </a:cubicBezTo>
                <a:lnTo>
                  <a:pt x="144389" y="104232"/>
                </a:lnTo>
                <a:lnTo>
                  <a:pt x="66637" y="26489"/>
                </a:lnTo>
                <a:close/>
              </a:path>
            </a:pathLst>
          </a:custGeom>
          <a:solidFill>
            <a:srgbClr val="FFFFFF">
              <a:alpha val="100000"/>
            </a:srgbClr>
          </a:solidFill>
        </p:spPr>
      </p:sp>
      <p:grpSp>
        <p:nvGrpSpPr>
          <p:cNvPr id="16" name="Group 16"/>
          <p:cNvGrpSpPr/>
          <p:nvPr/>
        </p:nvGrpSpPr>
        <p:grpSpPr>
          <a:xfrm>
            <a:off x="454963"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广播</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507874" y="6318935"/>
            <a:ext cx="701468" cy="122998"/>
          </a:xfrm>
          <a:prstGeom prst="rect">
            <a:avLst/>
          </a:prstGeom>
          <a:solidFill>
            <a:schemeClr val="accent2">
              <a:alpha val="100000"/>
            </a:schemeClr>
          </a:solidFill>
        </p:spPr>
      </p:sp>
      <p:sp>
        <p:nvSpPr>
          <p:cNvPr id="3" name="AutoShape 3"/>
          <p:cNvSpPr/>
          <p:nvPr/>
        </p:nvSpPr>
        <p:spPr>
          <a:xfrm>
            <a:off x="454963" y="6318935"/>
            <a:ext cx="122998" cy="122998"/>
          </a:xfrm>
          <a:prstGeom prst="ellipse">
            <a:avLst/>
          </a:prstGeom>
          <a:solidFill>
            <a:schemeClr val="accent2">
              <a:alpha val="100000"/>
            </a:schemeClr>
          </a:solidFill>
        </p:spPr>
      </p:sp>
      <p:sp>
        <p:nvSpPr>
          <p:cNvPr id="4" name="AutoShape 4"/>
          <p:cNvSpPr/>
          <p:nvPr/>
        </p:nvSpPr>
        <p:spPr>
          <a:xfrm>
            <a:off x="1137715" y="6318935"/>
            <a:ext cx="122998" cy="122998"/>
          </a:xfrm>
          <a:prstGeom prst="ellipse">
            <a:avLst/>
          </a:prstGeom>
          <a:solidFill>
            <a:schemeClr val="accent2">
              <a:alpha val="100000"/>
            </a:schemeClr>
          </a:solidFill>
        </p:spPr>
      </p:sp>
      <p:cxnSp>
        <p:nvCxnSpPr>
          <p:cNvPr id="5" name="Connector 5"/>
          <p:cNvCxnSpPr/>
          <p:nvPr/>
        </p:nvCxnSpPr>
        <p:spPr>
          <a:xfrm>
            <a:off x="1209343" y="6393165"/>
            <a:ext cx="10991852" cy="0"/>
          </a:xfrm>
          <a:prstGeom prst="line">
            <a:avLst/>
          </a:prstGeom>
          <a:ln w="14288">
            <a:solidFill>
              <a:schemeClr val="accent2"/>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6" name="AutoShape 6"/>
          <p:cNvSpPr/>
          <p:nvPr/>
        </p:nvSpPr>
        <p:spPr>
          <a:xfrm>
            <a:off x="904945" y="1398355"/>
            <a:ext cx="2590123" cy="1506389"/>
          </a:xfrm>
          <a:prstGeom prst="roundRect">
            <a:avLst/>
          </a:prstGeom>
          <a:solidFill>
            <a:schemeClr val="accent2">
              <a:alpha val="100000"/>
            </a:schemeClr>
          </a:solidFill>
        </p:spPr>
      </p:sp>
      <p:sp>
        <p:nvSpPr>
          <p:cNvPr id="7" name="AutoShape 7"/>
          <p:cNvSpPr/>
          <p:nvPr/>
        </p:nvSpPr>
        <p:spPr>
          <a:xfrm>
            <a:off x="1218874" y="2592503"/>
            <a:ext cx="2871893" cy="3142827"/>
          </a:xfrm>
          <a:prstGeom prst="roundRect">
            <a:avLst/>
          </a:prstGeom>
          <a:solidFill>
            <a:schemeClr val="accent2">
              <a:lumMod val="20000"/>
              <a:lumOff val="80000"/>
              <a:alpha val="90000"/>
            </a:schemeClr>
          </a:solidFill>
          <a:ln w="19050">
            <a:solidFill>
              <a:schemeClr val="accent2">
                <a:alpha val="90000"/>
              </a:schemeClr>
            </a:solidFill>
            <a:prstDash val="solid"/>
          </a:ln>
        </p:spPr>
      </p:sp>
      <p:sp>
        <p:nvSpPr>
          <p:cNvPr id="8" name="AutoShape 8"/>
          <p:cNvSpPr/>
          <p:nvPr/>
        </p:nvSpPr>
        <p:spPr>
          <a:xfrm>
            <a:off x="4503089" y="1424901"/>
            <a:ext cx="2590123" cy="1506389"/>
          </a:xfrm>
          <a:prstGeom prst="roundRect">
            <a:avLst/>
          </a:prstGeom>
          <a:solidFill>
            <a:schemeClr val="accent1">
              <a:alpha val="100000"/>
            </a:schemeClr>
          </a:solidFill>
        </p:spPr>
      </p:sp>
      <p:sp>
        <p:nvSpPr>
          <p:cNvPr id="9" name="AutoShape 9"/>
          <p:cNvSpPr/>
          <p:nvPr/>
        </p:nvSpPr>
        <p:spPr>
          <a:xfrm>
            <a:off x="4817018" y="2619049"/>
            <a:ext cx="2871893" cy="3142827"/>
          </a:xfrm>
          <a:prstGeom prst="roundRect">
            <a:avLst/>
          </a:prstGeom>
          <a:solidFill>
            <a:schemeClr val="accent1">
              <a:lumMod val="20000"/>
              <a:lumOff val="80000"/>
              <a:alpha val="90000"/>
            </a:schemeClr>
          </a:solidFill>
          <a:ln w="19050">
            <a:solidFill>
              <a:schemeClr val="accent1">
                <a:alpha val="90000"/>
              </a:schemeClr>
            </a:solidFill>
            <a:prstDash val="solid"/>
          </a:ln>
        </p:spPr>
      </p:sp>
      <p:sp>
        <p:nvSpPr>
          <p:cNvPr id="10" name="AutoShape 10"/>
          <p:cNvSpPr/>
          <p:nvPr/>
        </p:nvSpPr>
        <p:spPr>
          <a:xfrm>
            <a:off x="8201329" y="1424901"/>
            <a:ext cx="2590123" cy="1506389"/>
          </a:xfrm>
          <a:prstGeom prst="roundRect">
            <a:avLst/>
          </a:prstGeom>
          <a:solidFill>
            <a:schemeClr val="accent2">
              <a:alpha val="100000"/>
            </a:schemeClr>
          </a:solidFill>
        </p:spPr>
      </p:sp>
      <p:sp>
        <p:nvSpPr>
          <p:cNvPr id="11" name="AutoShape 11"/>
          <p:cNvSpPr/>
          <p:nvPr/>
        </p:nvSpPr>
        <p:spPr>
          <a:xfrm>
            <a:off x="8515258" y="2619049"/>
            <a:ext cx="2871893" cy="3142827"/>
          </a:xfrm>
          <a:prstGeom prst="roundRect">
            <a:avLst/>
          </a:prstGeom>
          <a:solidFill>
            <a:schemeClr val="accent2">
              <a:lumMod val="20000"/>
              <a:lumOff val="80000"/>
              <a:alpha val="90000"/>
            </a:schemeClr>
          </a:solidFill>
          <a:ln w="19050">
            <a:solidFill>
              <a:schemeClr val="accent2">
                <a:alpha val="90000"/>
              </a:schemeClr>
            </a:solidFill>
            <a:prstDash val="solid"/>
          </a:ln>
        </p:spPr>
      </p:sp>
      <p:sp>
        <p:nvSpPr>
          <p:cNvPr id="12" name="TextBox 12"/>
          <p:cNvSpPr txBox="1"/>
          <p:nvPr/>
        </p:nvSpPr>
        <p:spPr>
          <a:xfrm>
            <a:off x="1414251" y="2980276"/>
            <a:ext cx="2505075" cy="2495550"/>
          </a:xfrm>
          <a:prstGeom prst="rect">
            <a:avLst/>
          </a:prstGeom>
        </p:spPr>
        <p:txBody>
          <a:bodyPr vert="horz" wrap="square" lIns="123825" tIns="123825" rIns="57150" bIns="123825" rtlCol="0" anchor="t" anchorCtr="0">
            <a:spAutoFit/>
          </a:bodyPr>
          <a:lstStyle/>
          <a:p>
            <a:pPr>
              <a:lnSpc>
                <a:spcPct val="150000"/>
              </a:lnSpc>
            </a:pPr>
            <a:r>
              <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rPr>
              <a:t>以太网协议依靠MAC地址发送数据，理论上上海的网卡可以找到洛杉矶的网卡，但这样做有重大缺点。</a:t>
            </a:r>
          </a:p>
        </p:txBody>
      </p:sp>
      <p:sp>
        <p:nvSpPr>
          <p:cNvPr id="13" name="TextBox 13"/>
          <p:cNvSpPr txBox="1"/>
          <p:nvPr/>
        </p:nvSpPr>
        <p:spPr>
          <a:xfrm>
            <a:off x="4999835" y="2980276"/>
            <a:ext cx="2506259" cy="2484120"/>
          </a:xfrm>
          <a:prstGeom prst="rect">
            <a:avLst/>
          </a:prstGeom>
        </p:spPr>
        <p:txBody>
          <a:bodyPr vert="horz" wrap="square" lIns="123825" tIns="123825" rIns="57150" bIns="123825" rtlCol="0" anchor="t" anchorCtr="0">
            <a:spAutoFit/>
          </a:bodyPr>
          <a:lstStyle/>
          <a:p>
            <a:pPr>
              <a:lnSpc>
                <a:spcPct val="150000"/>
              </a:lnSpc>
            </a:pPr>
            <a:r>
              <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rPr>
              <a:t>以太网采用广播方式发送数据包，所有成员人手一“包”，效率低，且局限在发送者所在的子网络。</a:t>
            </a:r>
          </a:p>
        </p:txBody>
      </p:sp>
      <p:sp>
        <p:nvSpPr>
          <p:cNvPr id="14" name="TextBox 14"/>
          <p:cNvSpPr txBox="1"/>
          <p:nvPr/>
        </p:nvSpPr>
        <p:spPr>
          <a:xfrm>
            <a:off x="8731942" y="2980276"/>
            <a:ext cx="2506259" cy="2484120"/>
          </a:xfrm>
          <a:prstGeom prst="rect">
            <a:avLst/>
          </a:prstGeom>
        </p:spPr>
        <p:txBody>
          <a:bodyPr vert="horz" wrap="square" lIns="123825" tIns="123825" rIns="57150" bIns="123825" rtlCol="0" anchor="t" anchorCtr="0">
            <a:spAutoFit/>
          </a:bodyPr>
          <a:lstStyle/>
          <a:p>
            <a:pPr>
              <a:lnSpc>
                <a:spcPct val="150000"/>
              </a:lnSpc>
            </a:pPr>
            <a:r>
              <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rPr>
              <a:t>互联网是由无数子网络共同组成的一个巨型网络，上海和洛杉矶的电脑不会在同一个子网络。</a:t>
            </a:r>
          </a:p>
        </p:txBody>
      </p:sp>
      <p:sp>
        <p:nvSpPr>
          <p:cNvPr id="15" name="Freeform 15"/>
          <p:cNvSpPr/>
          <p:nvPr/>
        </p:nvSpPr>
        <p:spPr>
          <a:xfrm>
            <a:off x="3734987" y="1845395"/>
            <a:ext cx="509355" cy="509355"/>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alpha val="100000"/>
            </a:schemeClr>
          </a:solidFill>
        </p:spPr>
      </p:sp>
      <p:sp>
        <p:nvSpPr>
          <p:cNvPr id="16" name="Freeform 16"/>
          <p:cNvSpPr/>
          <p:nvPr/>
        </p:nvSpPr>
        <p:spPr>
          <a:xfrm>
            <a:off x="7434234" y="1784900"/>
            <a:ext cx="509355" cy="509355"/>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alpha val="100000"/>
            </a:schemeClr>
          </a:solidFill>
        </p:spPr>
      </p:sp>
      <p:sp>
        <p:nvSpPr>
          <p:cNvPr id="17" name="TextBox 17"/>
          <p:cNvSpPr txBox="1"/>
          <p:nvPr/>
        </p:nvSpPr>
        <p:spPr>
          <a:xfrm>
            <a:off x="1081380" y="1191768"/>
            <a:ext cx="2180333" cy="1844040"/>
          </a:xfrm>
          <a:prstGeom prst="rect">
            <a:avLst/>
          </a:prstGeom>
        </p:spPr>
        <p:txBody>
          <a:bodyPr vert="horz" wrap="square" lIns="123825" tIns="123825" rIns="57150" bIns="123825" rtlCol="0" anchor="t" anchorCtr="0">
            <a:normAutofit/>
          </a:bodyPr>
          <a:lstStyle/>
          <a:p>
            <a:pPr algn="ctr">
              <a:lnSpc>
                <a:spcPct val="174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18" name="TextBox 18"/>
          <p:cNvSpPr txBox="1"/>
          <p:nvPr/>
        </p:nvSpPr>
        <p:spPr>
          <a:xfrm>
            <a:off x="4743558" y="1252051"/>
            <a:ext cx="2109185" cy="1844040"/>
          </a:xfrm>
          <a:prstGeom prst="rect">
            <a:avLst/>
          </a:prstGeom>
        </p:spPr>
        <p:txBody>
          <a:bodyPr vert="horz" wrap="square" lIns="123825" tIns="123825" rIns="57150" bIns="123825" rtlCol="0" anchor="t" anchorCtr="0">
            <a:normAutofit/>
          </a:bodyPr>
          <a:lstStyle/>
          <a:p>
            <a:pPr algn="ctr">
              <a:lnSpc>
                <a:spcPct val="174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9" name="TextBox 19"/>
          <p:cNvSpPr txBox="1"/>
          <p:nvPr/>
        </p:nvSpPr>
        <p:spPr>
          <a:xfrm>
            <a:off x="8349305" y="1215599"/>
            <a:ext cx="2294171" cy="1844040"/>
          </a:xfrm>
          <a:prstGeom prst="rect">
            <a:avLst/>
          </a:prstGeom>
        </p:spPr>
        <p:txBody>
          <a:bodyPr vert="horz" wrap="square" lIns="123825" tIns="123825" rIns="57150" bIns="123825" rtlCol="0" anchor="t" anchorCtr="0">
            <a:normAutofit/>
          </a:bodyPr>
          <a:lstStyle/>
          <a:p>
            <a:pPr algn="ctr">
              <a:lnSpc>
                <a:spcPct val="174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grpSp>
        <p:nvGrpSpPr>
          <p:cNvPr id="20" name="Group 20"/>
          <p:cNvGrpSpPr/>
          <p:nvPr/>
        </p:nvGrpSpPr>
        <p:grpSpPr>
          <a:xfrm>
            <a:off x="454963" y="93878"/>
            <a:ext cx="10641129" cy="914400"/>
            <a:chOff x="454963" y="93878"/>
            <a:chExt cx="10641129" cy="914400"/>
          </a:xfrm>
        </p:grpSpPr>
        <p:sp>
          <p:nvSpPr>
            <p:cNvPr id="21" name="AutoShape 21"/>
            <p:cNvSpPr/>
            <p:nvPr/>
          </p:nvSpPr>
          <p:spPr>
            <a:xfrm>
              <a:off x="454963" y="331168"/>
              <a:ext cx="84147" cy="84147"/>
            </a:xfrm>
            <a:prstGeom prst="ellipse">
              <a:avLst/>
            </a:prstGeom>
            <a:solidFill>
              <a:schemeClr val="accent1">
                <a:alpha val="100000"/>
              </a:schemeClr>
            </a:solidFill>
          </p:spPr>
        </p:sp>
        <p:sp>
          <p:nvSpPr>
            <p:cNvPr id="22" name="AutoShape 22"/>
            <p:cNvSpPr/>
            <p:nvPr/>
          </p:nvSpPr>
          <p:spPr>
            <a:xfrm>
              <a:off x="575049" y="337743"/>
              <a:ext cx="78137" cy="78137"/>
            </a:xfrm>
            <a:prstGeom prst="ellipse">
              <a:avLst/>
            </a:prstGeom>
            <a:solidFill>
              <a:schemeClr val="accent1">
                <a:alpha val="80000"/>
              </a:schemeClr>
            </a:solidFill>
          </p:spPr>
        </p:sp>
        <p:sp>
          <p:nvSpPr>
            <p:cNvPr id="23" name="AutoShape 23"/>
            <p:cNvSpPr/>
            <p:nvPr/>
          </p:nvSpPr>
          <p:spPr>
            <a:xfrm>
              <a:off x="689125" y="339460"/>
              <a:ext cx="74704" cy="74704"/>
            </a:xfrm>
            <a:prstGeom prst="ellipse">
              <a:avLst/>
            </a:prstGeom>
            <a:solidFill>
              <a:schemeClr val="accent1">
                <a:alpha val="60000"/>
              </a:schemeClr>
            </a:solidFill>
          </p:spPr>
        </p:sp>
        <p:sp>
          <p:nvSpPr>
            <p:cNvPr id="24" name="AutoShape 24"/>
            <p:cNvSpPr/>
            <p:nvPr/>
          </p:nvSpPr>
          <p:spPr>
            <a:xfrm>
              <a:off x="799768" y="348430"/>
              <a:ext cx="69238" cy="69238"/>
            </a:xfrm>
            <a:prstGeom prst="ellipse">
              <a:avLst/>
            </a:prstGeom>
            <a:solidFill>
              <a:schemeClr val="accent1">
                <a:alpha val="40000"/>
              </a:schemeClr>
            </a:solidFill>
          </p:spPr>
        </p:sp>
        <p:sp>
          <p:nvSpPr>
            <p:cNvPr id="25" name="AutoShape 25"/>
            <p:cNvSpPr/>
            <p:nvPr/>
          </p:nvSpPr>
          <p:spPr>
            <a:xfrm>
              <a:off x="904945" y="344297"/>
              <a:ext cx="65594" cy="65594"/>
            </a:xfrm>
            <a:prstGeom prst="ellipse">
              <a:avLst/>
            </a:prstGeom>
            <a:solidFill>
              <a:schemeClr val="accent1">
                <a:alpha val="20000"/>
              </a:schemeClr>
            </a:solidFill>
          </p:spPr>
        </p:sp>
        <p:sp>
          <p:nvSpPr>
            <p:cNvPr id="26" name="AutoShape 26"/>
            <p:cNvSpPr/>
            <p:nvPr/>
          </p:nvSpPr>
          <p:spPr>
            <a:xfrm>
              <a:off x="454963" y="448942"/>
              <a:ext cx="84147" cy="84147"/>
            </a:xfrm>
            <a:prstGeom prst="ellipse">
              <a:avLst/>
            </a:prstGeom>
            <a:solidFill>
              <a:schemeClr val="accent1">
                <a:alpha val="100000"/>
              </a:schemeClr>
            </a:solidFill>
          </p:spPr>
        </p:sp>
        <p:sp>
          <p:nvSpPr>
            <p:cNvPr id="27" name="AutoShape 27"/>
            <p:cNvSpPr/>
            <p:nvPr/>
          </p:nvSpPr>
          <p:spPr>
            <a:xfrm>
              <a:off x="575049" y="455517"/>
              <a:ext cx="78137" cy="78137"/>
            </a:xfrm>
            <a:prstGeom prst="ellipse">
              <a:avLst/>
            </a:prstGeom>
            <a:solidFill>
              <a:schemeClr val="accent1">
                <a:alpha val="80000"/>
              </a:schemeClr>
            </a:solidFill>
          </p:spPr>
        </p:sp>
        <p:sp>
          <p:nvSpPr>
            <p:cNvPr id="28" name="AutoShape 28"/>
            <p:cNvSpPr/>
            <p:nvPr/>
          </p:nvSpPr>
          <p:spPr>
            <a:xfrm>
              <a:off x="689125" y="457233"/>
              <a:ext cx="74704" cy="74704"/>
            </a:xfrm>
            <a:prstGeom prst="ellipse">
              <a:avLst/>
            </a:prstGeom>
            <a:solidFill>
              <a:schemeClr val="accent1">
                <a:alpha val="60000"/>
              </a:schemeClr>
            </a:solidFill>
          </p:spPr>
        </p:sp>
        <p:sp>
          <p:nvSpPr>
            <p:cNvPr id="29" name="AutoShape 29"/>
            <p:cNvSpPr/>
            <p:nvPr/>
          </p:nvSpPr>
          <p:spPr>
            <a:xfrm>
              <a:off x="799768" y="466203"/>
              <a:ext cx="69238" cy="69238"/>
            </a:xfrm>
            <a:prstGeom prst="ellipse">
              <a:avLst/>
            </a:prstGeom>
            <a:solidFill>
              <a:schemeClr val="accent1">
                <a:alpha val="40000"/>
              </a:schemeClr>
            </a:solidFill>
          </p:spPr>
        </p:sp>
        <p:sp>
          <p:nvSpPr>
            <p:cNvPr id="30" name="AutoShape 30"/>
            <p:cNvSpPr/>
            <p:nvPr/>
          </p:nvSpPr>
          <p:spPr>
            <a:xfrm>
              <a:off x="904945" y="462070"/>
              <a:ext cx="65594" cy="65594"/>
            </a:xfrm>
            <a:prstGeom prst="ellipse">
              <a:avLst/>
            </a:prstGeom>
            <a:solidFill>
              <a:schemeClr val="accent1">
                <a:alpha val="20000"/>
              </a:schemeClr>
            </a:solidFill>
          </p:spPr>
        </p:sp>
        <p:sp>
          <p:nvSpPr>
            <p:cNvPr id="31" name="AutoShape 31"/>
            <p:cNvSpPr/>
            <p:nvPr/>
          </p:nvSpPr>
          <p:spPr>
            <a:xfrm>
              <a:off x="454963" y="566715"/>
              <a:ext cx="84147" cy="84147"/>
            </a:xfrm>
            <a:prstGeom prst="ellipse">
              <a:avLst/>
            </a:prstGeom>
            <a:solidFill>
              <a:schemeClr val="accent1">
                <a:alpha val="100000"/>
              </a:schemeClr>
            </a:solidFill>
          </p:spPr>
        </p:sp>
        <p:sp>
          <p:nvSpPr>
            <p:cNvPr id="32" name="AutoShape 32"/>
            <p:cNvSpPr/>
            <p:nvPr/>
          </p:nvSpPr>
          <p:spPr>
            <a:xfrm>
              <a:off x="575049" y="573291"/>
              <a:ext cx="78137" cy="78137"/>
            </a:xfrm>
            <a:prstGeom prst="ellipse">
              <a:avLst/>
            </a:prstGeom>
            <a:solidFill>
              <a:schemeClr val="accent1">
                <a:alpha val="80000"/>
              </a:schemeClr>
            </a:solidFill>
          </p:spPr>
        </p:sp>
        <p:sp>
          <p:nvSpPr>
            <p:cNvPr id="33" name="AutoShape 33"/>
            <p:cNvSpPr/>
            <p:nvPr/>
          </p:nvSpPr>
          <p:spPr>
            <a:xfrm>
              <a:off x="689125" y="575007"/>
              <a:ext cx="74704" cy="74704"/>
            </a:xfrm>
            <a:prstGeom prst="ellipse">
              <a:avLst/>
            </a:prstGeom>
            <a:solidFill>
              <a:schemeClr val="accent1">
                <a:alpha val="60000"/>
              </a:schemeClr>
            </a:solidFill>
          </p:spPr>
        </p:sp>
        <p:sp>
          <p:nvSpPr>
            <p:cNvPr id="34" name="AutoShape 34"/>
            <p:cNvSpPr/>
            <p:nvPr/>
          </p:nvSpPr>
          <p:spPr>
            <a:xfrm>
              <a:off x="799768" y="583977"/>
              <a:ext cx="69238" cy="69238"/>
            </a:xfrm>
            <a:prstGeom prst="ellipse">
              <a:avLst/>
            </a:prstGeom>
            <a:solidFill>
              <a:schemeClr val="accent1">
                <a:alpha val="40000"/>
              </a:schemeClr>
            </a:solidFill>
          </p:spPr>
        </p:sp>
        <p:sp>
          <p:nvSpPr>
            <p:cNvPr id="35" name="AutoShape 35"/>
            <p:cNvSpPr/>
            <p:nvPr/>
          </p:nvSpPr>
          <p:spPr>
            <a:xfrm>
              <a:off x="904945" y="579844"/>
              <a:ext cx="65594" cy="65594"/>
            </a:xfrm>
            <a:prstGeom prst="ellipse">
              <a:avLst/>
            </a:prstGeom>
            <a:solidFill>
              <a:schemeClr val="accent1">
                <a:alpha val="20000"/>
              </a:schemeClr>
            </a:solidFill>
          </p:spPr>
        </p:sp>
        <p:sp>
          <p:nvSpPr>
            <p:cNvPr id="36" name="AutoShape 36"/>
            <p:cNvSpPr/>
            <p:nvPr/>
          </p:nvSpPr>
          <p:spPr>
            <a:xfrm>
              <a:off x="454963" y="684489"/>
              <a:ext cx="84147" cy="84147"/>
            </a:xfrm>
            <a:prstGeom prst="ellipse">
              <a:avLst/>
            </a:prstGeom>
            <a:solidFill>
              <a:schemeClr val="accent1">
                <a:alpha val="100000"/>
              </a:schemeClr>
            </a:solidFill>
          </p:spPr>
        </p:sp>
        <p:sp>
          <p:nvSpPr>
            <p:cNvPr id="37" name="AutoShape 37"/>
            <p:cNvSpPr/>
            <p:nvPr/>
          </p:nvSpPr>
          <p:spPr>
            <a:xfrm>
              <a:off x="575049" y="691064"/>
              <a:ext cx="78137" cy="78137"/>
            </a:xfrm>
            <a:prstGeom prst="ellipse">
              <a:avLst/>
            </a:prstGeom>
            <a:solidFill>
              <a:schemeClr val="accent1">
                <a:alpha val="80000"/>
              </a:schemeClr>
            </a:solidFill>
          </p:spPr>
        </p:sp>
        <p:sp>
          <p:nvSpPr>
            <p:cNvPr id="38" name="AutoShape 38"/>
            <p:cNvSpPr/>
            <p:nvPr/>
          </p:nvSpPr>
          <p:spPr>
            <a:xfrm>
              <a:off x="689125" y="692781"/>
              <a:ext cx="74704" cy="74704"/>
            </a:xfrm>
            <a:prstGeom prst="ellipse">
              <a:avLst/>
            </a:prstGeom>
            <a:solidFill>
              <a:schemeClr val="accent1">
                <a:alpha val="60000"/>
              </a:schemeClr>
            </a:solidFill>
          </p:spPr>
        </p:sp>
        <p:sp>
          <p:nvSpPr>
            <p:cNvPr id="39" name="AutoShape 39"/>
            <p:cNvSpPr/>
            <p:nvPr/>
          </p:nvSpPr>
          <p:spPr>
            <a:xfrm>
              <a:off x="799768" y="701751"/>
              <a:ext cx="69238" cy="69238"/>
            </a:xfrm>
            <a:prstGeom prst="ellipse">
              <a:avLst/>
            </a:prstGeom>
            <a:solidFill>
              <a:schemeClr val="accent1">
                <a:alpha val="40000"/>
              </a:schemeClr>
            </a:solidFill>
          </p:spPr>
        </p:sp>
        <p:sp>
          <p:nvSpPr>
            <p:cNvPr id="40" name="AutoShape 40"/>
            <p:cNvSpPr/>
            <p:nvPr/>
          </p:nvSpPr>
          <p:spPr>
            <a:xfrm>
              <a:off x="904945" y="697618"/>
              <a:ext cx="65594" cy="65594"/>
            </a:xfrm>
            <a:prstGeom prst="ellipse">
              <a:avLst/>
            </a:prstGeom>
            <a:solidFill>
              <a:schemeClr val="accent1">
                <a:alpha val="20000"/>
              </a:schemeClr>
            </a:solidFill>
          </p:spPr>
        </p:sp>
        <p:sp>
          <p:nvSpPr>
            <p:cNvPr id="41" name="TextBox 4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网络层</a:t>
              </a:r>
            </a:p>
          </p:txBody>
        </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jgwM2UwMzc3NWU0MmUwNWFiM2FkMjlhYzA0OWM5YjIifQ=="/>
</p:tagLst>
</file>

<file path=ppt/theme/theme1.xml><?xml version="1.0" encoding="utf-8"?>
<a:theme xmlns:a="http://schemas.openxmlformats.org/drawingml/2006/main" name="Office Theme">
  <a:themeElements>
    <a:clrScheme name="Office">
      <a:dk1>
        <a:srgbClr val="000000"/>
      </a:dk1>
      <a:lt1>
        <a:srgbClr val="F4F7FF"/>
      </a:lt1>
      <a:dk2>
        <a:srgbClr val="0A0237"/>
      </a:dk2>
      <a:lt2>
        <a:srgbClr val="FFFFFF"/>
      </a:lt2>
      <a:accent1>
        <a:srgbClr val="0084FF"/>
      </a:accent1>
      <a:accent2>
        <a:srgbClr val="5196FF"/>
      </a:accent2>
      <a:accent3>
        <a:srgbClr val="4454DF"/>
      </a:accent3>
      <a:accent4>
        <a:srgbClr val="7FA9F1"/>
      </a:accent4>
      <a:accent5>
        <a:srgbClr val="ABDDFF"/>
      </a:accent5>
      <a:accent6>
        <a:srgbClr val="A2E5B9"/>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1495</Words>
  <Application>Microsoft Office PowerPoint</Application>
  <PresentationFormat>宽屏</PresentationFormat>
  <Paragraphs>347</Paragraphs>
  <Slides>42</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42</vt:i4>
      </vt:variant>
    </vt:vector>
  </HeadingPairs>
  <TitlesOfParts>
    <vt:vector size="46" baseType="lpstr">
      <vt:lpstr>微软雅黑</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个人用户</cp:lastModifiedBy>
  <cp:revision>3</cp:revision>
  <dcterms:created xsi:type="dcterms:W3CDTF">2006-08-16T00:00:00Z</dcterms:created>
  <dcterms:modified xsi:type="dcterms:W3CDTF">2024-03-19T02:16:01Z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C9741310E12341378E9C5B71B0D76C22_12</vt:lpwstr>
  </property>
  <property fmtid="{D5CDD505-2E9C-101B-9397-08002B2CF9AE}" pid="3" name="KSOProductBuildVer">
    <vt:lpwstr>2052-12.1.0.16388</vt:lpwstr>
  </property>
</Properties>
</file>