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9475" y="1371720"/>
            <a:ext cx="5943600" cy="285496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95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第四章</a:t>
            </a:r>
            <a:r>
              <a:rPr lang="en-US" altLang="zh-CN" sz="495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Loadrunner相关基本概念</a:t>
            </a:r>
            <a:endParaRPr lang="en-US" altLang="zh-CN" sz="495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748" r="16748"/>
          <a:stretch>
            <a:fillRect/>
          </a:stretch>
        </p:blipFill>
        <p:spPr>
          <a:xfrm>
            <a:off x="4925814" y="2630423"/>
            <a:ext cx="2231507" cy="223150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5000" r="25000"/>
          <a:stretch>
            <a:fillRect/>
          </a:stretch>
        </p:blipFill>
        <p:spPr>
          <a:xfrm>
            <a:off x="1438585" y="2630423"/>
            <a:ext cx="2231507" cy="223150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669569" y="1125085"/>
            <a:ext cx="1988995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点击“安装”按钮，开始进行 LoadRunner 的安装过程。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6667" r="16667"/>
          <a:stretch>
            <a:fillRect/>
          </a:stretch>
        </p:blipFill>
        <p:spPr>
          <a:xfrm>
            <a:off x="8413042" y="2630423"/>
            <a:ext cx="2231507" cy="2231507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4925814" y="2623346"/>
            <a:ext cx="97536" cy="3792083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394148" y="1069847"/>
            <a:ext cx="97536" cy="3792083"/>
          </a:xfrm>
          <a:prstGeom prst="roundRect">
            <a:avLst>
              <a:gd name="adj" fmla="val 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395307" y="1069847"/>
            <a:ext cx="97536" cy="3792083"/>
          </a:xfrm>
          <a:prstGeom prst="roundRect">
            <a:avLst>
              <a:gd name="adj" fmla="val 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5168326" y="5091454"/>
            <a:ext cx="1988995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等待安装过程完成，大约需要 10-15 分钟的时间。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648852" y="1125085"/>
            <a:ext cx="1988995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安装过程完成后，会自动启动 LoadRunner 的欢迎界面。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开始安装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1218874" y="1354848"/>
            <a:ext cx="4394883" cy="1340950"/>
            <a:chOff x="1218874" y="1354848"/>
            <a:chExt cx="4394883" cy="1340950"/>
          </a:xfrm>
        </p:grpSpPr>
        <p:sp>
          <p:nvSpPr>
            <p:cNvPr id="3" name="AutoShape 3"/>
            <p:cNvSpPr/>
            <p:nvPr/>
          </p:nvSpPr>
          <p:spPr>
            <a:xfrm>
              <a:off x="1218874" y="1354848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218874" y="1993615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 LoadRunner 的欢迎界面中，会弹出 HP 身份验证设置。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03561" y="1482500"/>
              <a:ext cx="469392" cy="38346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257299" y="240773"/>
                  </a:moveTo>
                  <a:lnTo>
                    <a:pt x="257299" y="258156"/>
                  </a:lnTo>
                  <a:lnTo>
                    <a:pt x="47501" y="258156"/>
                  </a:lnTo>
                  <a:lnTo>
                    <a:pt x="47501" y="240773"/>
                  </a:lnTo>
                  <a:cubicBezTo>
                    <a:pt x="47501" y="240773"/>
                    <a:pt x="43015" y="231162"/>
                    <a:pt x="67361" y="208112"/>
                  </a:cubicBezTo>
                  <a:cubicBezTo>
                    <a:pt x="91688" y="185071"/>
                    <a:pt x="88487" y="125511"/>
                    <a:pt x="88487" y="85173"/>
                  </a:cubicBezTo>
                  <a:cubicBezTo>
                    <a:pt x="88487" y="44834"/>
                    <a:pt x="145142" y="43977"/>
                    <a:pt x="145142" y="43977"/>
                  </a:cubicBezTo>
                  <a:lnTo>
                    <a:pt x="147085" y="43977"/>
                  </a:lnTo>
                  <a:cubicBezTo>
                    <a:pt x="147085" y="43996"/>
                    <a:pt x="147085" y="43701"/>
                    <a:pt x="147085" y="37424"/>
                  </a:cubicBezTo>
                  <a:cubicBezTo>
                    <a:pt x="147085" y="33395"/>
                    <a:pt x="133560" y="18802"/>
                    <a:pt x="133560" y="18802"/>
                  </a:cubicBezTo>
                  <a:lnTo>
                    <a:pt x="133360" y="9973"/>
                  </a:lnTo>
                  <a:lnTo>
                    <a:pt x="171555" y="9973"/>
                  </a:lnTo>
                  <a:lnTo>
                    <a:pt x="171298" y="19136"/>
                  </a:lnTo>
                  <a:cubicBezTo>
                    <a:pt x="171298" y="19136"/>
                    <a:pt x="156639" y="33719"/>
                    <a:pt x="156639" y="38014"/>
                  </a:cubicBezTo>
                  <a:cubicBezTo>
                    <a:pt x="156639" y="42167"/>
                    <a:pt x="156639" y="43558"/>
                    <a:pt x="156639" y="43967"/>
                  </a:cubicBezTo>
                  <a:lnTo>
                    <a:pt x="159658" y="43967"/>
                  </a:lnTo>
                  <a:cubicBezTo>
                    <a:pt x="159658" y="43967"/>
                    <a:pt x="216313" y="44825"/>
                    <a:pt x="216313" y="85163"/>
                  </a:cubicBezTo>
                  <a:cubicBezTo>
                    <a:pt x="216313" y="125501"/>
                    <a:pt x="213112" y="185071"/>
                    <a:pt x="237449" y="208121"/>
                  </a:cubicBezTo>
                  <a:cubicBezTo>
                    <a:pt x="261785" y="231172"/>
                    <a:pt x="257299" y="240773"/>
                    <a:pt x="257299" y="240773"/>
                  </a:cubicBezTo>
                  <a:close/>
                  <a:moveTo>
                    <a:pt x="176327" y="267367"/>
                  </a:moveTo>
                  <a:cubicBezTo>
                    <a:pt x="176327" y="280559"/>
                    <a:pt x="165640" y="294827"/>
                    <a:pt x="152457" y="294827"/>
                  </a:cubicBezTo>
                  <a:cubicBezTo>
                    <a:pt x="139275" y="294827"/>
                    <a:pt x="128588" y="280559"/>
                    <a:pt x="128588" y="267367"/>
                  </a:cubicBezTo>
                  <a:cubicBezTo>
                    <a:pt x="128588" y="267662"/>
                    <a:pt x="176327" y="267062"/>
                    <a:pt x="176327" y="2673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 rot="0">
            <a:off x="1218874" y="3134853"/>
            <a:ext cx="4394883" cy="1304934"/>
            <a:chOff x="1218874" y="3134853"/>
            <a:chExt cx="4394883" cy="1304934"/>
          </a:xfrm>
        </p:grpSpPr>
        <p:sp>
          <p:nvSpPr>
            <p:cNvPr id="7" name="AutoShape 7"/>
            <p:cNvSpPr/>
            <p:nvPr/>
          </p:nvSpPr>
          <p:spPr>
            <a:xfrm>
              <a:off x="1218874" y="313485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358514" y="3274494"/>
              <a:ext cx="359485" cy="359485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06680" y="259080"/>
                  </a:moveTo>
                  <a:lnTo>
                    <a:pt x="30480" y="259080"/>
                  </a:lnTo>
                  <a:cubicBezTo>
                    <a:pt x="13649" y="259080"/>
                    <a:pt x="0" y="245431"/>
                    <a:pt x="0" y="228600"/>
                  </a:cubicBezTo>
                  <a:lnTo>
                    <a:pt x="0" y="228600"/>
                  </a:lnTo>
                  <a:lnTo>
                    <a:pt x="0" y="30480"/>
                  </a:lnTo>
                  <a:cubicBezTo>
                    <a:pt x="0" y="13716"/>
                    <a:pt x="13716" y="0"/>
                    <a:pt x="30480" y="0"/>
                  </a:cubicBezTo>
                  <a:lnTo>
                    <a:pt x="274320" y="0"/>
                  </a:lnTo>
                  <a:cubicBezTo>
                    <a:pt x="291151" y="0"/>
                    <a:pt x="304800" y="13649"/>
                    <a:pt x="304800" y="30480"/>
                  </a:cubicBezTo>
                  <a:lnTo>
                    <a:pt x="304800" y="30480"/>
                  </a:lnTo>
                  <a:lnTo>
                    <a:pt x="304800" y="228600"/>
                  </a:lnTo>
                  <a:cubicBezTo>
                    <a:pt x="304800" y="245431"/>
                    <a:pt x="291151" y="259080"/>
                    <a:pt x="274320" y="259080"/>
                  </a:cubicBezTo>
                  <a:lnTo>
                    <a:pt x="274320" y="259080"/>
                  </a:lnTo>
                  <a:lnTo>
                    <a:pt x="198120" y="259080"/>
                  </a:lnTo>
                  <a:lnTo>
                    <a:pt x="259080" y="289560"/>
                  </a:lnTo>
                  <a:lnTo>
                    <a:pt x="259080" y="304800"/>
                  </a:lnTo>
                  <a:lnTo>
                    <a:pt x="45720" y="304800"/>
                  </a:lnTo>
                  <a:lnTo>
                    <a:pt x="45720" y="289560"/>
                  </a:lnTo>
                  <a:lnTo>
                    <a:pt x="106680" y="259080"/>
                  </a:lnTo>
                  <a:close/>
                  <a:moveTo>
                    <a:pt x="30480" y="30480"/>
                  </a:moveTo>
                  <a:lnTo>
                    <a:pt x="30480" y="198120"/>
                  </a:lnTo>
                  <a:lnTo>
                    <a:pt x="274320" y="198120"/>
                  </a:lnTo>
                  <a:lnTo>
                    <a:pt x="274320" y="30480"/>
                  </a:lnTo>
                  <a:lnTo>
                    <a:pt x="30480" y="3048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218874" y="3737604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点击“跳过此步骤”按钮，不进行身份验证设置。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0">
            <a:off x="1218874" y="4878843"/>
            <a:ext cx="4394883" cy="1316184"/>
            <a:chOff x="1218874" y="4878843"/>
            <a:chExt cx="4394883" cy="1316184"/>
          </a:xfrm>
        </p:grpSpPr>
        <p:sp>
          <p:nvSpPr>
            <p:cNvPr id="11" name="AutoShape 11"/>
            <p:cNvSpPr/>
            <p:nvPr/>
          </p:nvSpPr>
          <p:spPr>
            <a:xfrm>
              <a:off x="1218874" y="487884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1372678" y="5037742"/>
              <a:ext cx="331158" cy="320969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91440"/>
                  </a:moveTo>
                  <a:lnTo>
                    <a:pt x="152400" y="0"/>
                  </a:lnTo>
                  <a:lnTo>
                    <a:pt x="304800" y="91440"/>
                  </a:lnTo>
                  <a:lnTo>
                    <a:pt x="304800" y="121920"/>
                  </a:lnTo>
                  <a:lnTo>
                    <a:pt x="0" y="121920"/>
                  </a:lnTo>
                  <a:lnTo>
                    <a:pt x="0" y="91440"/>
                  </a:lnTo>
                  <a:close/>
                  <a:moveTo>
                    <a:pt x="0" y="274320"/>
                  </a:moveTo>
                  <a:lnTo>
                    <a:pt x="304800" y="274320"/>
                  </a:lnTo>
                  <a:lnTo>
                    <a:pt x="304800" y="304800"/>
                  </a:lnTo>
                  <a:lnTo>
                    <a:pt x="0" y="304800"/>
                  </a:lnTo>
                  <a:lnTo>
                    <a:pt x="0" y="274320"/>
                  </a:lnTo>
                  <a:close/>
                  <a:moveTo>
                    <a:pt x="30480" y="243840"/>
                  </a:moveTo>
                  <a:lnTo>
                    <a:pt x="274320" y="243840"/>
                  </a:lnTo>
                  <a:lnTo>
                    <a:pt x="274320" y="274320"/>
                  </a:lnTo>
                  <a:lnTo>
                    <a:pt x="30480" y="274320"/>
                  </a:lnTo>
                  <a:lnTo>
                    <a:pt x="30480" y="243840"/>
                  </a:lnTo>
                  <a:close/>
                  <a:moveTo>
                    <a:pt x="30480" y="121920"/>
                  </a:moveTo>
                  <a:lnTo>
                    <a:pt x="91440" y="121920"/>
                  </a:lnTo>
                  <a:lnTo>
                    <a:pt x="91440" y="243840"/>
                  </a:lnTo>
                  <a:lnTo>
                    <a:pt x="30480" y="243840"/>
                  </a:lnTo>
                  <a:lnTo>
                    <a:pt x="30480" y="121920"/>
                  </a:lnTo>
                  <a:close/>
                  <a:moveTo>
                    <a:pt x="121920" y="121920"/>
                  </a:moveTo>
                  <a:lnTo>
                    <a:pt x="182880" y="121920"/>
                  </a:lnTo>
                  <a:lnTo>
                    <a:pt x="182880" y="243840"/>
                  </a:lnTo>
                  <a:lnTo>
                    <a:pt x="121920" y="243840"/>
                  </a:lnTo>
                  <a:lnTo>
                    <a:pt x="121920" y="121920"/>
                  </a:lnTo>
                  <a:close/>
                  <a:moveTo>
                    <a:pt x="213360" y="121920"/>
                  </a:moveTo>
                  <a:lnTo>
                    <a:pt x="274320" y="121920"/>
                  </a:lnTo>
                  <a:lnTo>
                    <a:pt x="274320" y="243840"/>
                  </a:lnTo>
                  <a:lnTo>
                    <a:pt x="213360" y="243840"/>
                  </a:lnTo>
                  <a:lnTo>
                    <a:pt x="213360" y="1219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1218874" y="5492844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点击“完成”按钮，完成 LoadRunner 的安装过程。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 l="11875" r="11875"/>
          <a:stretch>
            <a:fillRect/>
          </a:stretch>
        </p:blipFill>
        <p:spPr>
          <a:xfrm>
            <a:off x="6603343" y="1773672"/>
            <a:ext cx="4619079" cy="4619078"/>
          </a:xfrm>
          <a:prstGeom prst="ellipse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>
            <a:off x="9353197" y="779822"/>
            <a:ext cx="2231507" cy="2231507"/>
          </a:xfrm>
          <a:prstGeom prst="ellipse">
            <a:avLst/>
          </a:prstGeom>
        </p:spPr>
      </p:pic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弹出HP身份验证设置，不勾选证书代理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04606" y="1508032"/>
            <a:ext cx="3311882" cy="4326814"/>
          </a:xfrm>
          <a:prstGeom prst="roundRect">
            <a:avLst>
              <a:gd name="adj" fmla="val 95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91478" y="1508032"/>
            <a:ext cx="3311882" cy="4326814"/>
          </a:xfrm>
          <a:prstGeom prst="roundRect">
            <a:avLst>
              <a:gd name="adj" fmla="val 1053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167153" y="1508032"/>
            <a:ext cx="3311882" cy="4326814"/>
          </a:xfrm>
          <a:prstGeom prst="roundRect">
            <a:avLst>
              <a:gd name="adj" fmla="val 924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588266" y="4240389"/>
            <a:ext cx="2918307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在计算机中查找 LoadRunner 的快捷方式或图标，可以找到 LoadRunner 的图标。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363940" y="4240389"/>
            <a:ext cx="2918307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点击图标，即可启动 LoadRunner，开始进行性能测试。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l="7150" r="7150"/>
          <a:stretch>
            <a:fillRect/>
          </a:stretch>
        </p:blipFill>
        <p:spPr>
          <a:xfrm>
            <a:off x="921958" y="1771933"/>
            <a:ext cx="2672865" cy="2203993"/>
          </a:xfrm>
          <a:prstGeom prst="round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8771" b="8771"/>
          <a:stretch>
            <a:fillRect/>
          </a:stretch>
        </p:blipFill>
        <p:spPr>
          <a:xfrm>
            <a:off x="4710987" y="1771933"/>
            <a:ext cx="2672865" cy="2203993"/>
          </a:xfrm>
          <a:prstGeom prst="round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l="9575" r="9575"/>
          <a:stretch>
            <a:fillRect/>
          </a:stretch>
        </p:blipFill>
        <p:spPr>
          <a:xfrm>
            <a:off x="8486661" y="1771933"/>
            <a:ext cx="2672865" cy="2203993"/>
          </a:xfrm>
          <a:prstGeom prst="round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63829" y="4240389"/>
            <a:ext cx="2916151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点击“关闭”按钮，关闭 LoadRunner 的欢迎界面。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完成安装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LoadRunner的组成部分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3079" y="2001700"/>
            <a:ext cx="9603903" cy="3444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 User Generator（VUG）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虚拟用户脚本生成器是LoadRunner中的核心组件之一，它通过代理服务器方式实现，可以截获客户端和服务器之间的数据流，并分析数据流以生成虚拟用户脚本。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录制模式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在录制模式下，VUG可以自动识别网页中的交互动作，并生成相应的脚本。同时，VUG还可以自动分析脚本中的逻辑和性能瓶颈，并对脚本进行优化。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回放模式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在回放模式下，VUG会根据录制的脚本在模拟用户的环境下运行脚本，并检测脚本的性能和质量。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脚本生成器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1837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294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4376738" y="3721608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771733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7901" b="7901"/>
          <a:stretch>
            <a:fillRect/>
          </a:stretch>
        </p:blipFill>
        <p:spPr>
          <a:xfrm>
            <a:off x="981837" y="3694465"/>
            <a:ext cx="3394942" cy="21438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16415" r="16415"/>
          <a:stretch>
            <a:fillRect/>
          </a:stretch>
        </p:blipFill>
        <p:spPr>
          <a:xfrm>
            <a:off x="4376812" y="1577730"/>
            <a:ext cx="3394942" cy="214386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2638" b="2638"/>
          <a:stretch>
            <a:fillRect/>
          </a:stretch>
        </p:blipFill>
        <p:spPr>
          <a:xfrm>
            <a:off x="7771733" y="3721608"/>
            <a:ext cx="3394942" cy="2143864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压力生成器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81837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 Generator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90562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压力生成器用于根据脚本内容，产生实际的负载。它通过并发执行虚拟用户脚本，实现对系统的并发压力测试。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376833" y="3748751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参数化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4485558" y="4183504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35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参数化可以使得不同的用户使用不同的数据来执行脚本，例如，不同的用户可以输入不同的搜索词来执行搜索相关的操作。</a:t>
            </a:r>
            <a:endParaRPr lang="en-US" sz="135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771733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多用户并发操作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880459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通过集合点函数和思考时间等手段，可以实现多用户同时并发操作，提高测试的效率和准确性。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3829" y="1414808"/>
            <a:ext cx="673417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Controller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63829" y="2093647"/>
            <a:ext cx="67341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压力调度和监控系统的主要组成部分是Controller，它负责调度的执行和管理虚拟用户脚本的执行。Controller可以根据用户的场景要求，设置各种不同脚本的VU数量，设置同步点，并监控各种性能指标。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3949139"/>
            <a:ext cx="652462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性能监控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6459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Controller可以监控各种数据库、应用服务器、服务器的主要性能指标，如CPU使用率、内存使用率、网络带宽等，以便及时发现和解决问题。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8440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3149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51424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585874" y="6029346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63" r="25063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52680" y="362945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799768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482520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1554148" y="3703689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5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压力调度和监控系统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3819" r="23819"/>
          <a:stretch>
            <a:fillRect/>
          </a:stretch>
        </p:blipFill>
        <p:spPr>
          <a:xfrm>
            <a:off x="875314" y="1869245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2546" r="32546"/>
          <a:stretch>
            <a:fillRect/>
          </a:stretch>
        </p:blipFill>
        <p:spPr>
          <a:xfrm>
            <a:off x="5906740" y="1869245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3819" r="23819"/>
          <a:stretch>
            <a:fillRect/>
          </a:stretch>
        </p:blipFill>
        <p:spPr>
          <a:xfrm>
            <a:off x="3391027" y="1869245"/>
            <a:ext cx="2050689" cy="3916435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8503615" y="1869245"/>
            <a:ext cx="300899" cy="49530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8503615" y="4081478"/>
            <a:ext cx="334477" cy="307945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406414" y="2422663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结果分析工具能够将系统获取的性能计数器生成曲线图、折线图等图表，还可以建立不同曲线之间的关联操作。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901714" y="1901965"/>
            <a:ext cx="2084387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8406414" y="4525963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有助于测试人员全方位地揭示压力测试结果，为用户的需求提供准确支持。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901714" y="4005263"/>
            <a:ext cx="2084387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优势</a:t>
            </a:r>
            <a:endParaRPr lang="en-US" sz="1100"/>
          </a:p>
        </p:txBody>
      </p:sp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结果分析工具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压力调度和监控系统界面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29637" y="1434871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764381" y="1569615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4" name="Connector 4"/>
          <p:cNvCxnSpPr/>
          <p:nvPr/>
        </p:nvCxnSpPr>
        <p:spPr>
          <a:xfrm>
            <a:off x="3948703" y="2073002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TextBox 5"/>
          <p:cNvSpPr txBox="1"/>
          <p:nvPr/>
        </p:nvSpPr>
        <p:spPr>
          <a:xfrm>
            <a:off x="4406789" y="1220516"/>
            <a:ext cx="689129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服务器性能计数器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406789" y="1769156"/>
            <a:ext cx="6891292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服务器性能计数器可以监测服务器的主要性能指标，如CPU使用率、内存使用率、网络带宽使用率等。这些计数器可以帮助测试人员评估服务器的处理能力，从而判断系统是否满足需求。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-545608" y="2453663"/>
            <a:ext cx="3870955" cy="387095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67" r="16667"/>
          <a:stretch>
            <a:fillRect/>
          </a:stretch>
        </p:blipFill>
        <p:spPr>
          <a:xfrm>
            <a:off x="-344549" y="2654723"/>
            <a:ext cx="3468836" cy="3468836"/>
          </a:xfrm>
          <a:prstGeom prst="ellipse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3629637" y="3155196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3764381" y="3289940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3948703" y="3793327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2"/>
          <p:cNvSpPr txBox="1"/>
          <p:nvPr/>
        </p:nvSpPr>
        <p:spPr>
          <a:xfrm>
            <a:off x="4406789" y="2940841"/>
            <a:ext cx="689129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应用性能计数器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406789" y="3489481"/>
            <a:ext cx="6891292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应用性能计数器可以监测应用软件的主要性能指标，如响应时间、错误率、并发量等。这些计数器可以帮助测试人员评估应用的性能表现，从而判断系统是否满足业务需求。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3629637" y="4875521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3764381" y="5010265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/>
        </p:nvCxnSpPr>
        <p:spPr>
          <a:xfrm>
            <a:off x="3948703" y="5513651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7"/>
          <p:cNvSpPr txBox="1"/>
          <p:nvPr/>
        </p:nvSpPr>
        <p:spPr>
          <a:xfrm>
            <a:off x="4406789" y="4661166"/>
            <a:ext cx="689129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数据库性能计数器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406789" y="5209806"/>
            <a:ext cx="6891292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数据库性能计数器可以监测数据库的主要性能指标，如I/O带宽、CPU使用率、并发连接数等。这些计数器可以帮助测试人员评估数据库的响应能力和处理能力，从而判断系统是否满足业务需求。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Group 1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监控系统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878292" y="580302"/>
            <a:ext cx="4792980" cy="490419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LoadRunner简介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LoadRunner的安装步骤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LoadRunner的组成部分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压力调度和监控系统界面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事务介绍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并发操作和集合点策略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97146" y="2519470"/>
            <a:ext cx="2792730" cy="13011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7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35283" y="3598652"/>
            <a:ext cx="2116455" cy="5010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2656" r="22656"/>
          <a:stretch>
            <a:fillRect/>
          </a:stretch>
        </p:blipFill>
        <p:spPr>
          <a:xfrm>
            <a:off x="705128" y="1258733"/>
            <a:ext cx="5140491" cy="5140490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422466" y="1924848"/>
            <a:ext cx="506440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脚本编辑器用于编辑和修改虚拟用户的脚本。它提供了丰富的编辑功能和自动完成功能，帮助测试人员快速编写和修改脚本。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422466" y="1539657"/>
            <a:ext cx="4169507" cy="36728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脚本编辑器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422466" y="3539953"/>
            <a:ext cx="506440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结果分析器用于分析和展示测试结果。它提供了各种图表和报告，帮助测试人员深入了解系统的性能表现和瓶颈。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422466" y="3191338"/>
            <a:ext cx="4169507" cy="36728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结果分析器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422466" y="5213997"/>
            <a:ext cx="5064406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场景管理器用于管理和运行测试场景。它提供了各种场景设置和参数设置的功能，帮助测试人员控制测试的运行环境和参数。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422466" y="4823558"/>
            <a:ext cx="4169507" cy="36728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场景管理器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Group 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界面分析工具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事务介绍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3819" r="23819"/>
          <a:stretch>
            <a:fillRect/>
          </a:stretch>
        </p:blipFill>
        <p:spPr>
          <a:xfrm>
            <a:off x="875314" y="1869245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3819" r="23819"/>
          <a:stretch>
            <a:fillRect/>
          </a:stretch>
        </p:blipFill>
        <p:spPr>
          <a:xfrm>
            <a:off x="5906739" y="1869245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3819" r="23819"/>
          <a:stretch>
            <a:fillRect/>
          </a:stretch>
        </p:blipFill>
        <p:spPr>
          <a:xfrm>
            <a:off x="3391027" y="1869245"/>
            <a:ext cx="2050689" cy="3916435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8503615" y="2041071"/>
            <a:ext cx="300899" cy="49530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8406414" y="4012208"/>
            <a:ext cx="495300" cy="456011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901714" y="1917723"/>
            <a:ext cx="2084387" cy="61644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901714" y="3911623"/>
            <a:ext cx="2084387" cy="5540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grpSp>
        <p:nvGrpSpPr>
          <p:cNvPr id="9" name="Group 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事务的定义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1" name="AutoShape 31"/>
          <p:cNvSpPr/>
          <p:nvPr/>
        </p:nvSpPr>
        <p:spPr>
          <a:xfrm>
            <a:off x="8406414" y="4525963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在LoadRunner中，每个事务都包含事务开始和事务结束标记。插入事务操作可以在录制过程中进行，也可以在录制结束后进行。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8406414" y="2594489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事务是一种用户在客户端进行的一种或多种业务所需要的操作集。它是一个独立的、可完成的单位，具有开始和结束标记。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574882" y="116534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70000"/>
          </a:blip>
          <a:srcRect l="13086" r="13086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272221" y="1165346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事务的插入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810637" y="1233134"/>
            <a:ext cx="799698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221" y="1692114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在录制过程中或录制结束后，均可插入事务。快捷键“Ctrl+Shift+T”用于录制过程中插入，Controller中的“插入事务”功能则用于录制结束后插入。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32636" y="2904135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事务的标记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3249042" y="2971923"/>
            <a:ext cx="1102577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832636" y="3430903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每个事务都有开始标记（LR_START_TRANSACTION）和结束标记（LR_END_TRANSACTION）。LR会自动生成这两个标记。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431562" y="4642924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事务的状态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0" name="TextBox 20"/>
          <p:cNvSpPr txBox="1"/>
          <p:nvPr/>
        </p:nvSpPr>
        <p:spPr>
          <a:xfrm>
            <a:off x="2878500" y="4710712"/>
            <a:ext cx="1115711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431562" y="5169692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事务有4种可选状态，包括LR_AUTO、LR_PASS、LR_FAIL和LR_STOP。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Group 22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事务的标记和状态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73227" y="1168478"/>
            <a:ext cx="455409" cy="2069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5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404" y="1375400"/>
            <a:ext cx="11247191" cy="4699510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00" r="25000"/>
          <a:stretch>
            <a:fillRect/>
          </a:stretch>
        </p:blipFill>
        <p:spPr>
          <a:xfrm>
            <a:off x="740688" y="1168478"/>
            <a:ext cx="3679824" cy="4906431"/>
          </a:xfrm>
          <a:prstGeom prst="parallelogram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2499430" y="6236295"/>
            <a:ext cx="9220165" cy="67345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83810" y="6236295"/>
            <a:ext cx="740059" cy="67345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375876" y="6200641"/>
            <a:ext cx="158719" cy="15871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607200" y="6207253"/>
            <a:ext cx="147382" cy="147382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827186" y="6213864"/>
            <a:ext cx="136045" cy="136045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2027323" y="6220476"/>
            <a:ext cx="124708" cy="12470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2224635" y="6214895"/>
            <a:ext cx="113371" cy="11337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754880" y="1727606"/>
            <a:ext cx="6467541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事务状态影响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54880" y="2304006"/>
            <a:ext cx="6240618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如果事务通过，需判断是否服务器正确理解并返回页面内容。如果出现错误或不合逻辑请求，则认为事务以FAIL状态结束，用户需检查脚本是否正确。</a:t>
            </a:r>
            <a:endParaRPr lang="en-US" sz="13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54880" y="3783405"/>
            <a:ext cx="6240618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解决策略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754880" y="4436820"/>
            <a:ext cx="6240618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事务以LR_FAIL状态结束，用户需检查脚本是否正确，符合业务逻辑。如果事务中的所有操作都能正确完成，则事务以PASS状态通过，并记录正确响应时间。如果操作无法完成，则事务以FAIL状态结束，并记录错误时间。</a:t>
            </a:r>
            <a:endParaRPr lang="en-US" sz="13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事务状态的影响和解决策略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并发操作和集合点策略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150141" y="2021983"/>
            <a:ext cx="3939528" cy="393952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454963" y="203417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通过并发操作，可以同时处理多个请求，从而增加系统的处理能力。这可以通过增加虚拟用户数量、优化脚本实现等手段来实现。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4963" y="157583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提高系统处理能力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4963" y="353004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通过并发操作，可以减少单个用户请求的响应时间，从而提高用户的体验。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4963" y="307170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减少响应时间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4963" y="5118981"/>
            <a:ext cx="6018344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在并发操作中，需要保证数据的正确性和一致性。例如，在并发用户修改共享资源时，需要采取适当的措施来保证数据不被破坏。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54963" y="4660638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保证数据一致性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 l="16792" r="16792"/>
          <a:stretch>
            <a:fillRect/>
          </a:stretch>
        </p:blipFill>
        <p:spPr>
          <a:xfrm>
            <a:off x="7676035" y="2524948"/>
            <a:ext cx="2887741" cy="2887741"/>
          </a:xfrm>
          <a:prstGeom prst="ellipse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8663168" y="1482987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6921648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0386775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8906663" y="1691796"/>
            <a:ext cx="426486" cy="4264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10639092" y="4837698"/>
            <a:ext cx="426194" cy="42619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Freeform 15"/>
          <p:cNvSpPr/>
          <p:nvPr/>
        </p:nvSpPr>
        <p:spPr>
          <a:xfrm>
            <a:off x="7137949" y="4833774"/>
            <a:ext cx="482811" cy="48281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并发操作的概念和需求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6385" b="16385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66496" y="3766754"/>
            <a:ext cx="3974251" cy="2472718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63624" y="1824409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集合点函数用于将虚拟用户集合在一起，以便它们可以同时执行脚本中的任务。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01724" y="431596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提供了三种集合点策略，可根据需求选择。</a:t>
            </a:r>
            <a:endParaRPr lang="en-US" sz="1100"/>
          </a:p>
        </p:txBody>
      </p:sp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集合点函数的作用和设置策略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8" name="AutoShape 28"/>
          <p:cNvSpPr/>
          <p:nvPr/>
        </p:nvSpPr>
        <p:spPr>
          <a:xfrm>
            <a:off x="601724" y="3976765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集合点策略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63624" y="1405309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集合点函数</a:t>
            </a:r>
            <a:endParaRPr lang="en-US" sz="11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935912" y="525146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74571" y="4851539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思考时间的合理设置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74571" y="534100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模拟用户实际操作，提高测试数据真实性和可靠性，需根据应用场景调整。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935912" y="197508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74571" y="1538583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思考时间的原因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074571" y="200366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为了更真实模拟实际情况，用户发出请求后需等待一段时间再发下一个请求。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4935912" y="361327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074571" y="3188965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思考时间的设置策略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074571" y="366624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在脚本中添加lr_wait()函数来模拟，参数为等待时间长度，根据业务需求设置。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思考时间的重要性及其设置策略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8426" y="3429000"/>
            <a:ext cx="6324600" cy="11239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72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感谢您的观看</a:t>
            </a:r>
            <a:endParaRPr lang="en-US" sz="72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70463" y="2261105"/>
            <a:ext cx="4200525" cy="10382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LoadRunner简介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3829" y="1610750"/>
            <a:ext cx="2553871" cy="13151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87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LoadRunner是用于预测系统行为和性能的负载测试工具。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8888726" y="1610750"/>
            <a:ext cx="2569478" cy="13775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87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LoadRunner能对整个企业架构进行测试，适用于各种体系架构的自动负载测试，能预测系统行为并评估系统性能。</a:t>
            </a:r>
            <a:endParaRPr lang="en-US" sz="1100"/>
          </a:p>
        </p:txBody>
      </p:sp>
      <p:grpSp>
        <p:nvGrpSpPr>
          <p:cNvPr id="4" name="Group 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5" name="AutoShape 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什么是LoadRunner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6" name="AutoShape 26"/>
          <p:cNvSpPr/>
          <p:nvPr/>
        </p:nvSpPr>
        <p:spPr>
          <a:xfrm>
            <a:off x="1556971" y="4386298"/>
            <a:ext cx="2552700" cy="144029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它模拟大量用户并发负载，实时监测性能，查找问题。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049592" y="4406623"/>
            <a:ext cx="2552700" cy="1419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它使用虚拟用户脚本来模拟真实用户行为，生成并发负载，脚本可自动或手动生成。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rcRect l="24292" r="24292"/>
          <a:stretch>
            <a:fillRect/>
          </a:stretch>
        </p:blipFill>
        <p:spPr>
          <a:xfrm>
            <a:off x="3352886" y="2055085"/>
            <a:ext cx="2476500" cy="2476500"/>
          </a:xfrm>
          <a:prstGeom prst="ellipse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74798" y="2055085"/>
            <a:ext cx="2476500" cy="2476500"/>
          </a:xfrm>
          <a:prstGeom prst="ellipse">
            <a:avLst/>
          </a:prstGeom>
        </p:spPr>
      </p:pic>
      <p:grpSp>
        <p:nvGrpSpPr>
          <p:cNvPr id="30" name="Group 30"/>
          <p:cNvGrpSpPr/>
          <p:nvPr/>
        </p:nvGrpSpPr>
        <p:grpSpPr>
          <a:xfrm rot="0">
            <a:off x="3352886" y="2107432"/>
            <a:ext cx="665795" cy="665791"/>
            <a:chOff x="3352886" y="2107432"/>
            <a:chExt cx="665795" cy="665791"/>
          </a:xfrm>
        </p:grpSpPr>
        <p:sp>
          <p:nvSpPr>
            <p:cNvPr id="31" name="AutoShape 31"/>
            <p:cNvSpPr/>
            <p:nvPr/>
          </p:nvSpPr>
          <p:spPr>
            <a:xfrm>
              <a:off x="3352886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2" name="Freeform 32"/>
            <p:cNvSpPr/>
            <p:nvPr/>
          </p:nvSpPr>
          <p:spPr>
            <a:xfrm>
              <a:off x="3532726" y="229290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3" name="Group 33"/>
          <p:cNvGrpSpPr/>
          <p:nvPr/>
        </p:nvGrpSpPr>
        <p:grpSpPr>
          <a:xfrm rot="0">
            <a:off x="8174522" y="2107432"/>
            <a:ext cx="665795" cy="665791"/>
            <a:chOff x="8174522" y="2107432"/>
            <a:chExt cx="665795" cy="665791"/>
          </a:xfrm>
        </p:grpSpPr>
        <p:sp>
          <p:nvSpPr>
            <p:cNvPr id="34" name="AutoShape 34"/>
            <p:cNvSpPr/>
            <p:nvPr/>
          </p:nvSpPr>
          <p:spPr>
            <a:xfrm>
              <a:off x="8174522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5" name="Freeform 35"/>
            <p:cNvSpPr/>
            <p:nvPr/>
          </p:nvSpPr>
          <p:spPr>
            <a:xfrm>
              <a:off x="8354362" y="227385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6" name="Group 36"/>
          <p:cNvGrpSpPr/>
          <p:nvPr/>
        </p:nvGrpSpPr>
        <p:grpSpPr>
          <a:xfrm rot="0">
            <a:off x="4252748" y="4178300"/>
            <a:ext cx="665795" cy="665791"/>
            <a:chOff x="4252748" y="4178300"/>
            <a:chExt cx="665795" cy="665791"/>
          </a:xfrm>
        </p:grpSpPr>
        <p:sp>
          <p:nvSpPr>
            <p:cNvPr id="37" name="AutoShape 37"/>
            <p:cNvSpPr/>
            <p:nvPr/>
          </p:nvSpPr>
          <p:spPr>
            <a:xfrm>
              <a:off x="4252748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8" name="Freeform 38"/>
            <p:cNvSpPr/>
            <p:nvPr/>
          </p:nvSpPr>
          <p:spPr>
            <a:xfrm>
              <a:off x="4432588" y="4363773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9" name="Group 39"/>
          <p:cNvGrpSpPr/>
          <p:nvPr/>
        </p:nvGrpSpPr>
        <p:grpSpPr>
          <a:xfrm rot="0">
            <a:off x="7274660" y="4178300"/>
            <a:ext cx="665795" cy="665791"/>
            <a:chOff x="7274660" y="4178300"/>
            <a:chExt cx="665795" cy="665791"/>
          </a:xfrm>
        </p:grpSpPr>
        <p:sp>
          <p:nvSpPr>
            <p:cNvPr id="40" name="AutoShape 40"/>
            <p:cNvSpPr/>
            <p:nvPr/>
          </p:nvSpPr>
          <p:spPr>
            <a:xfrm>
              <a:off x="7274660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41" name="Freeform 41"/>
            <p:cNvSpPr/>
            <p:nvPr/>
          </p:nvSpPr>
          <p:spPr>
            <a:xfrm>
              <a:off x="7469003" y="4363774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6033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3" name="Connector 3"/>
          <p:cNvCxnSpPr/>
          <p:nvPr/>
        </p:nvCxnSpPr>
        <p:spPr>
          <a:xfrm>
            <a:off x="1068653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4" name="TextBox 4"/>
          <p:cNvSpPr txBox="1"/>
          <p:nvPr/>
        </p:nvSpPr>
        <p:spPr>
          <a:xfrm>
            <a:off x="695570" y="1775671"/>
            <a:ext cx="3353958" cy="933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性能测试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94460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LoadRunner可以测量系统的性能指标，如响应时间、吞吐量和错误率等，以确定系统是否满足预期的性能要求。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403619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7" name="Connector 7"/>
          <p:cNvCxnSpPr/>
          <p:nvPr/>
        </p:nvCxnSpPr>
        <p:spPr>
          <a:xfrm>
            <a:off x="4836240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8" name="TextBox 8"/>
          <p:cNvSpPr txBox="1"/>
          <p:nvPr/>
        </p:nvSpPr>
        <p:spPr>
          <a:xfrm>
            <a:off x="4489344" y="1899496"/>
            <a:ext cx="3368604" cy="68580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压力测试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662047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LoadRunner可以检测系统的瓶颈和故障，并评估系统在高压环境下的性能表现。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171205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8603826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12" name="TextBox 12"/>
          <p:cNvSpPr txBox="1"/>
          <p:nvPr/>
        </p:nvSpPr>
        <p:spPr>
          <a:xfrm>
            <a:off x="8244774" y="1751287"/>
            <a:ext cx="3353753" cy="93345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负载测试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429633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LoadRunner可以在高并发环境下测试系统的处理能力，以评估系统是否能够承受大量用户的同时访问。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Group 1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LoadRunner的用途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3829" y="1628258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994345" y="2028557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LoadRunner能够快速生成并发负载，提高测试效率。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94345" y="1509487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高效性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12573" r="12573"/>
          <a:stretch>
            <a:fillRect/>
          </a:stretch>
        </p:blipFill>
        <p:spPr>
          <a:xfrm>
            <a:off x="6096000" y="1153983"/>
            <a:ext cx="5194482" cy="5194482"/>
          </a:xfrm>
          <a:prstGeom prst="ellipse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994345" y="3637901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LoadRunner可以适用于各种体系架构的自动负载测试，方便不同平台间的性能比较。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4345" y="3118831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灵活性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94345" y="5274339"/>
            <a:ext cx="4394883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LoadRunner的虚拟用户脚本可以灵活修改，方便测试计划的调整和优化。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94345" y="4755268"/>
            <a:ext cx="4152900" cy="495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可维护性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3829" y="3237602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763829" y="4874039"/>
            <a:ext cx="230516" cy="23051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12" name="Group 12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LoadRunner的优点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LoadRunner的安装步骤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</a:blip>
          <a:srcRect l="29125" r="29125"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打开网站，搜索 LoadRunner 的安装包，并下载。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下载完成后，打开安装包，按照提示步骤进行解压。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解压完成后，在解压的目录下会生成一个名为“LR_Installer.exe”的文件，这个文件就是 LoadRunner 的安装程序。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Group 12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下载并解压安装包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93359" y="4795838"/>
            <a:ext cx="2808699" cy="80712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69880" y="4882041"/>
            <a:ext cx="3047547" cy="7209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31768" y="1914123"/>
            <a:ext cx="2900943" cy="7222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93359" y="1914123"/>
            <a:ext cx="2808699" cy="722206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2431768" y="1914123"/>
            <a:ext cx="2938300" cy="670437"/>
          </a:xfrm>
          <a:custGeom>
            <a:avLst/>
            <a:gdLst/>
            <a:ahLst/>
            <a:cxnLst/>
            <a:rect l="l" t="t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7">
            <a:solidFill>
              <a:srgbClr val="7F7F7F">
                <a:alpha val="100000"/>
              </a:srgbClr>
            </a:solidFill>
            <a:prstDash val="dash"/>
          </a:ln>
        </p:spPr>
      </p:sp>
      <p:sp>
        <p:nvSpPr>
          <p:cNvPr id="7" name="Freeform 7"/>
          <p:cNvSpPr/>
          <p:nvPr/>
        </p:nvSpPr>
        <p:spPr>
          <a:xfrm flipH="1">
            <a:off x="6763758" y="1914123"/>
            <a:ext cx="2938300" cy="670437"/>
          </a:xfrm>
          <a:custGeom>
            <a:avLst/>
            <a:gdLst/>
            <a:ahLst/>
            <a:cxnLst/>
            <a:rect l="l" t="t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7">
            <a:solidFill>
              <a:srgbClr val="7F7F7F">
                <a:alpha val="100000"/>
              </a:srgbClr>
            </a:solidFill>
            <a:prstDash val="dash"/>
          </a:ln>
        </p:spPr>
      </p:sp>
      <p:sp>
        <p:nvSpPr>
          <p:cNvPr id="8" name="Freeform 8"/>
          <p:cNvSpPr/>
          <p:nvPr/>
        </p:nvSpPr>
        <p:spPr>
          <a:xfrm flipV="1">
            <a:off x="2431768" y="4933967"/>
            <a:ext cx="2938300" cy="668997"/>
          </a:xfrm>
          <a:custGeom>
            <a:avLst/>
            <a:gdLst/>
            <a:ahLst/>
            <a:cxnLst/>
            <a:rect l="l" t="t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7">
            <a:solidFill>
              <a:srgbClr val="7F7F7F">
                <a:alpha val="100000"/>
              </a:srgbClr>
            </a:solidFill>
            <a:prstDash val="dash"/>
          </a:ln>
        </p:spPr>
      </p:sp>
      <p:sp>
        <p:nvSpPr>
          <p:cNvPr id="9" name="Freeform 9"/>
          <p:cNvSpPr/>
          <p:nvPr/>
        </p:nvSpPr>
        <p:spPr>
          <a:xfrm flipH="1" flipV="1">
            <a:off x="6763758" y="4933967"/>
            <a:ext cx="2938300" cy="668997"/>
          </a:xfrm>
          <a:custGeom>
            <a:avLst/>
            <a:gdLst/>
            <a:ahLst/>
            <a:cxnLst/>
            <a:rect l="l" t="t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7">
            <a:solidFill>
              <a:srgbClr val="7F7F7F">
                <a:alpha val="100000"/>
              </a:srgbClr>
            </a:solidFill>
            <a:prstDash val="dash"/>
          </a:ln>
        </p:spPr>
      </p:sp>
      <p:sp>
        <p:nvSpPr>
          <p:cNvPr id="10" name="AutoShape 10"/>
          <p:cNvSpPr/>
          <p:nvPr/>
        </p:nvSpPr>
        <p:spPr>
          <a:xfrm>
            <a:off x="600" y="3302475"/>
            <a:ext cx="12192000" cy="104306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055347" y="1223169"/>
            <a:ext cx="2122629" cy="609770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986382" y="2121410"/>
            <a:ext cx="2677636" cy="984885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打开“LR_Installer.exe”文件，弹出 LoadRunner 的安装界面。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893359" y="1223169"/>
            <a:ext cx="2136266" cy="609770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67701" y="2121410"/>
            <a:ext cx="2676525" cy="984885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点击“更改安装设置”按钮，进入安装路径选择界面。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055347" y="5650443"/>
            <a:ext cx="2277364" cy="578556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986382" y="4438229"/>
            <a:ext cx="2676525" cy="984885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可自定义或使用默认路径进行安装。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893359" y="5650443"/>
            <a:ext cx="2136266" cy="578556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67701" y="4438229"/>
            <a:ext cx="2676525" cy="984885"/>
          </a:xfrm>
          <a:prstGeom prst="rect">
            <a:avLst/>
          </a:prstGeom>
          <a:noFill/>
        </p:spPr>
        <p:txBody>
          <a:bodyPr vert="horz" wrap="square" lIns="82772" tIns="41434" rIns="82772" bIns="41434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点击“下一步”按钮，进入下一步安装步骤。</a:t>
            </a:r>
            <a:endParaRPr lang="en-US" sz="1100"/>
          </a:p>
        </p:txBody>
      </p:sp>
      <p:grpSp>
        <p:nvGrpSpPr>
          <p:cNvPr id="19" name="Group 1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设置安装路径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1" name="AutoShape 41"/>
          <p:cNvSpPr/>
          <p:nvPr/>
        </p:nvSpPr>
        <p:spPr>
          <a:xfrm>
            <a:off x="1924526" y="2519839"/>
            <a:ext cx="1044607" cy="10473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2" name="AutoShape 42"/>
          <p:cNvSpPr/>
          <p:nvPr/>
        </p:nvSpPr>
        <p:spPr>
          <a:xfrm>
            <a:off x="1947577" y="3946970"/>
            <a:ext cx="1044607" cy="1047369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43" name="AutoShape 43"/>
          <p:cNvSpPr/>
          <p:nvPr/>
        </p:nvSpPr>
        <p:spPr>
          <a:xfrm>
            <a:off x="9180481" y="3974306"/>
            <a:ext cx="1044607" cy="1047369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44" name="AutoShape 44"/>
          <p:cNvSpPr/>
          <p:nvPr/>
        </p:nvSpPr>
        <p:spPr>
          <a:xfrm>
            <a:off x="9137428" y="2548604"/>
            <a:ext cx="1046035" cy="10473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5" name="Freeform 45"/>
          <p:cNvSpPr/>
          <p:nvPr/>
        </p:nvSpPr>
        <p:spPr>
          <a:xfrm>
            <a:off x="2220860" y="2861618"/>
            <a:ext cx="451939" cy="36381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6" name="Freeform 46"/>
          <p:cNvSpPr/>
          <p:nvPr/>
        </p:nvSpPr>
        <p:spPr>
          <a:xfrm>
            <a:off x="2222230" y="4203954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323850" h="304800">
                <a:moveTo>
                  <a:pt x="265490" y="266700"/>
                </a:moveTo>
                <a:cubicBezTo>
                  <a:pt x="265490" y="266700"/>
                  <a:pt x="318068" y="266757"/>
                  <a:pt x="325450" y="215313"/>
                </a:cubicBezTo>
                <a:cubicBezTo>
                  <a:pt x="328965" y="159058"/>
                  <a:pt x="274625" y="147971"/>
                  <a:pt x="274625" y="147971"/>
                </a:cubicBezTo>
                <a:cubicBezTo>
                  <a:pt x="274625" y="147971"/>
                  <a:pt x="280807" y="64694"/>
                  <a:pt x="204511" y="55197"/>
                </a:cubicBezTo>
                <a:cubicBezTo>
                  <a:pt x="139122" y="48520"/>
                  <a:pt x="119224" y="109290"/>
                  <a:pt x="119224" y="109290"/>
                </a:cubicBezTo>
                <a:cubicBezTo>
                  <a:pt x="119224" y="109290"/>
                  <a:pt x="99527" y="90354"/>
                  <a:pt x="72809" y="105823"/>
                </a:cubicBezTo>
                <a:cubicBezTo>
                  <a:pt x="48892" y="120587"/>
                  <a:pt x="53121" y="147618"/>
                  <a:pt x="53121" y="147618"/>
                </a:cubicBezTo>
                <a:cubicBezTo>
                  <a:pt x="53121" y="147618"/>
                  <a:pt x="0" y="157944"/>
                  <a:pt x="0" y="212084"/>
                </a:cubicBezTo>
                <a:cubicBezTo>
                  <a:pt x="1191" y="266157"/>
                  <a:pt x="57693" y="266700"/>
                  <a:pt x="57693" y="26670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7" name="Freeform 47"/>
          <p:cNvSpPr/>
          <p:nvPr/>
        </p:nvSpPr>
        <p:spPr>
          <a:xfrm>
            <a:off x="9388983" y="2800826"/>
            <a:ext cx="542925" cy="54292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8" name="Freeform 48"/>
          <p:cNvSpPr/>
          <p:nvPr/>
        </p:nvSpPr>
        <p:spPr>
          <a:xfrm>
            <a:off x="9455134" y="4250341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gwM2UwMzc3NWU0MmUwNWFiM2FkMjlhYzA0OWM5YjI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4F7FF"/>
      </a:lt1>
      <a:dk2>
        <a:srgbClr val="0A0237"/>
      </a:dk2>
      <a:lt2>
        <a:srgbClr val="FFFFFF"/>
      </a:lt2>
      <a:accent1>
        <a:srgbClr val="0084FF"/>
      </a:accent1>
      <a:accent2>
        <a:srgbClr val="5196FF"/>
      </a:accent2>
      <a:accent3>
        <a:srgbClr val="4454DF"/>
      </a:accent3>
      <a:accent4>
        <a:srgbClr val="7FA9F1"/>
      </a:accent4>
      <a:accent5>
        <a:srgbClr val="ABDDFF"/>
      </a:accent5>
      <a:accent6>
        <a:srgbClr val="A2E5B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3292</Words>
  <Application>WPS 演示</Application>
  <PresentationFormat>On-screen Show (4:3)</PresentationFormat>
  <Paragraphs>292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WPS_1672884681</cp:lastModifiedBy>
  <cp:revision>2</cp:revision>
  <dcterms:created xsi:type="dcterms:W3CDTF">2006-08-16T00:00:00Z</dcterms:created>
  <dcterms:modified xsi:type="dcterms:W3CDTF">2024-02-27T02:25:02Z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89169405CAA74528A33114752C9E754C_12</vt:lpwstr>
  </property>
  <property fmtid="{D5CDD505-2E9C-101B-9397-08002B2CF9AE}" pid="3" name="KSOProductBuildVer">
    <vt:lpwstr>2052-12.1.0.16250</vt:lpwstr>
  </property>
</Properties>
</file>