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3400" y="1066800"/>
            <a:ext cx="6245860" cy="2854960"/>
          </a:xfrm>
          <a:prstGeom prst="rect">
            <a:avLst/>
          </a:prstGeom>
        </p:spPr>
        <p:txBody>
          <a:bodyPr vert="horz" wrap="square" lIns="114300" tIns="57150" rIns="114300" bIns="57150" rtlCol="0" anchor="t" anchorCtr="0">
            <a:spAutoFit/>
          </a:bodyPr>
          <a:lstStyle/>
          <a:p>
            <a:pPr>
              <a:lnSpc>
                <a:spcPct val="120000"/>
              </a:lnSpc>
            </a:pPr>
            <a:r>
              <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第七章 Loadrunner-Controller负载生成及运行场景</a:t>
            </a:r>
            <a:endPar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629637" y="1434871"/>
            <a:ext cx="638131" cy="638131"/>
          </a:xfrm>
          <a:prstGeom prst="ellipse">
            <a:avLst/>
          </a:prstGeom>
          <a:solidFill>
            <a:schemeClr val="accent1">
              <a:alpha val="20000"/>
            </a:schemeClr>
          </a:solidFill>
        </p:spPr>
      </p:sp>
      <p:sp>
        <p:nvSpPr>
          <p:cNvPr id="3" name="AutoShape 3"/>
          <p:cNvSpPr/>
          <p:nvPr/>
        </p:nvSpPr>
        <p:spPr>
          <a:xfrm>
            <a:off x="3764381" y="1569615"/>
            <a:ext cx="368642" cy="368642"/>
          </a:xfrm>
          <a:prstGeom prst="ellipse">
            <a:avLst/>
          </a:prstGeom>
          <a:solidFill>
            <a:schemeClr val="accent1">
              <a:alpha val="100000"/>
            </a:schemeClr>
          </a:solidFill>
        </p:spPr>
      </p:sp>
      <p:cxnSp>
        <p:nvCxnSpPr>
          <p:cNvPr id="4" name="Connector 4"/>
          <p:cNvCxnSpPr/>
          <p:nvPr/>
        </p:nvCxnSpPr>
        <p:spPr>
          <a:xfrm>
            <a:off x="3948703" y="2073002"/>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5" name="TextBox 5"/>
          <p:cNvSpPr txBox="1"/>
          <p:nvPr/>
        </p:nvSpPr>
        <p:spPr>
          <a:xfrm>
            <a:off x="4406789" y="1220516"/>
            <a:ext cx="689129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选择计划类型和运行模式</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4406789" y="1769156"/>
            <a:ext cx="6891292"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在“设计”选项卡中，根据需求选择“计划类型”和“运行模式”。计划类型有“实际计划”和“模拟计划”，运行模式有“随机”和“自定义”。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545608" y="2453663"/>
            <a:ext cx="3870955" cy="3870955"/>
          </a:xfrm>
          <a:prstGeom prst="ellipse">
            <a:avLst/>
          </a:prstGeom>
          <a:solidFill>
            <a:schemeClr val="accent2">
              <a:alpha val="100000"/>
            </a:schemeClr>
          </a:solidFill>
        </p:spPr>
      </p:sp>
      <p:pic>
        <p:nvPicPr>
          <p:cNvPr id="8" name="Picture 8"/>
          <p:cNvPicPr>
            <a:picLocks noChangeAspect="1"/>
          </p:cNvPicPr>
          <p:nvPr/>
        </p:nvPicPr>
        <p:blipFill>
          <a:blip r:embed="rId2">
            <a:alphaModFix amt="100000"/>
          </a:blip>
          <a:srcRect l="24292" r="24292"/>
          <a:stretch>
            <a:fillRect/>
          </a:stretch>
        </p:blipFill>
        <p:spPr>
          <a:xfrm>
            <a:off x="-344549" y="2654723"/>
            <a:ext cx="3468836" cy="3468836"/>
          </a:xfrm>
          <a:prstGeom prst="ellipse">
            <a:avLst/>
          </a:prstGeom>
        </p:spPr>
      </p:pic>
      <p:sp>
        <p:nvSpPr>
          <p:cNvPr id="9" name="AutoShape 9"/>
          <p:cNvSpPr/>
          <p:nvPr/>
        </p:nvSpPr>
        <p:spPr>
          <a:xfrm>
            <a:off x="3629637" y="3155196"/>
            <a:ext cx="638131" cy="638131"/>
          </a:xfrm>
          <a:prstGeom prst="ellipse">
            <a:avLst/>
          </a:prstGeom>
          <a:solidFill>
            <a:schemeClr val="accent1">
              <a:alpha val="20000"/>
            </a:schemeClr>
          </a:solidFill>
        </p:spPr>
      </p:sp>
      <p:sp>
        <p:nvSpPr>
          <p:cNvPr id="10" name="AutoShape 10"/>
          <p:cNvSpPr/>
          <p:nvPr/>
        </p:nvSpPr>
        <p:spPr>
          <a:xfrm>
            <a:off x="3764381" y="3289940"/>
            <a:ext cx="368642" cy="368642"/>
          </a:xfrm>
          <a:prstGeom prst="ellipse">
            <a:avLst/>
          </a:prstGeom>
          <a:solidFill>
            <a:schemeClr val="accent1">
              <a:alpha val="100000"/>
            </a:schemeClr>
          </a:solidFill>
        </p:spPr>
      </p:sp>
      <p:cxnSp>
        <p:nvCxnSpPr>
          <p:cNvPr id="11" name="Connector 11"/>
          <p:cNvCxnSpPr/>
          <p:nvPr/>
        </p:nvCxnSpPr>
        <p:spPr>
          <a:xfrm>
            <a:off x="3948703" y="3793327"/>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2" name="TextBox 12"/>
          <p:cNvSpPr txBox="1"/>
          <p:nvPr/>
        </p:nvSpPr>
        <p:spPr>
          <a:xfrm>
            <a:off x="4406789" y="2940841"/>
            <a:ext cx="689129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设置场景计划启动、持续和停止时间</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406789" y="3489481"/>
            <a:ext cx="6891292"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在“计划定义”区域，根据测试需求设置场景计划的启动、持续和停止时间。</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a:off x="3629637" y="4875521"/>
            <a:ext cx="638131" cy="638131"/>
          </a:xfrm>
          <a:prstGeom prst="ellipse">
            <a:avLst/>
          </a:prstGeom>
          <a:solidFill>
            <a:schemeClr val="accent1">
              <a:alpha val="20000"/>
            </a:schemeClr>
          </a:solidFill>
        </p:spPr>
      </p:sp>
      <p:sp>
        <p:nvSpPr>
          <p:cNvPr id="15" name="AutoShape 15"/>
          <p:cNvSpPr/>
          <p:nvPr/>
        </p:nvSpPr>
        <p:spPr>
          <a:xfrm>
            <a:off x="3764381" y="5010265"/>
            <a:ext cx="368642" cy="368642"/>
          </a:xfrm>
          <a:prstGeom prst="ellipse">
            <a:avLst/>
          </a:prstGeom>
          <a:solidFill>
            <a:schemeClr val="accent1">
              <a:alpha val="100000"/>
            </a:schemeClr>
          </a:solidFill>
        </p:spPr>
      </p:sp>
      <p:cxnSp>
        <p:nvCxnSpPr>
          <p:cNvPr id="16" name="Connector 16"/>
          <p:cNvCxnSpPr/>
          <p:nvPr/>
        </p:nvCxnSpPr>
        <p:spPr>
          <a:xfrm>
            <a:off x="3948703" y="551365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4406789" y="4661166"/>
            <a:ext cx="6891292"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双击初始化设置选项</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406789" y="5209806"/>
            <a:ext cx="6891292" cy="12039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双击打开“初始化设置”选项卡，进行高级设置，如启用思考时间、日志记录等。根据需求设置后，单击“确定”关闭对话框。</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脚本详细信息修改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负载生成器配置</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00000"/>
          </a:blip>
          <a:srcRect l="37250" r="37250"/>
          <a:stretch>
            <a:fillRect/>
          </a:stretch>
        </p:blipFill>
        <p:spPr>
          <a:xfrm>
            <a:off x="7092557" y="1559288"/>
            <a:ext cx="4492827" cy="4492828"/>
          </a:xfrm>
          <a:prstGeom prst="roundRect">
            <a:avLst/>
          </a:prstGeom>
        </p:spPr>
      </p:pic>
      <p:sp>
        <p:nvSpPr>
          <p:cNvPr id="3" name="Freeform 3"/>
          <p:cNvSpPr/>
          <p:nvPr/>
        </p:nvSpPr>
        <p:spPr>
          <a:xfrm>
            <a:off x="539110" y="14883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4" name="TextBox 4"/>
          <p:cNvSpPr txBox="1"/>
          <p:nvPr/>
        </p:nvSpPr>
        <p:spPr>
          <a:xfrm>
            <a:off x="739477" y="1370655"/>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Freeform 5"/>
          <p:cNvSpPr/>
          <p:nvPr/>
        </p:nvSpPr>
        <p:spPr>
          <a:xfrm>
            <a:off x="539110" y="320584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6" name="TextBox 6"/>
          <p:cNvSpPr txBox="1"/>
          <p:nvPr/>
        </p:nvSpPr>
        <p:spPr>
          <a:xfrm>
            <a:off x="739477" y="3088125"/>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Freeform 7"/>
          <p:cNvSpPr/>
          <p:nvPr/>
        </p:nvSpPr>
        <p:spPr>
          <a:xfrm>
            <a:off x="539110" y="4984278"/>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2">
              <a:alpha val="100000"/>
            </a:schemeClr>
          </a:solidFill>
        </p:spPr>
      </p:sp>
      <p:sp>
        <p:nvSpPr>
          <p:cNvPr id="8" name="TextBox 8"/>
          <p:cNvSpPr txBox="1"/>
          <p:nvPr/>
        </p:nvSpPr>
        <p:spPr>
          <a:xfrm>
            <a:off x="739477" y="4866556"/>
            <a:ext cx="1111026" cy="1615440"/>
          </a:xfrm>
          <a:prstGeom prst="rect">
            <a:avLst/>
          </a:prstGeom>
        </p:spPr>
        <p:txBody>
          <a:bodyPr vert="horz" wrap="square" lIns="123825" tIns="123825" rIns="57150" bIns="123825"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2248535" y="1715158"/>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计划类型应该根据具体的测试需求来选择。如果需要模拟多个用户同时操作系统，可以选择“实际计划”。</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2248535" y="1250513"/>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选择计划类型</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2248535" y="3368732"/>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运行模式也应该根据测试需求来选择。如果需要测试系统的并发性能，可以选择“混合测试”。</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248535" y="2928472"/>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运行模式</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2248535" y="5134585"/>
            <a:ext cx="4235703"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添加脚本后，可以打开脚本并配置场景组窗格。</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2248535" y="4694325"/>
            <a:ext cx="4219575" cy="62865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添加脚本</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选择计划类型和运行模式</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6667" r="16667"/>
          <a:stretch>
            <a:fillRect/>
          </a:stretch>
        </p:blipFill>
        <p:spPr>
          <a:xfrm>
            <a:off x="705128" y="1258733"/>
            <a:ext cx="5140491" cy="5140490"/>
          </a:xfrm>
          <a:prstGeom prst="roundRect">
            <a:avLst/>
          </a:prstGeom>
        </p:spPr>
      </p:pic>
      <p:sp>
        <p:nvSpPr>
          <p:cNvPr id="3" name="TextBox 3"/>
          <p:cNvSpPr txBox="1"/>
          <p:nvPr/>
        </p:nvSpPr>
        <p:spPr>
          <a:xfrm>
            <a:off x="6422466" y="1924848"/>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启动时间应该根据测试的需求来设置。一般来说，启动时间越早越好，以便在测试开始前，系统能够达到稳定状态。</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422466" y="1539657"/>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启动时间</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6422466" y="3539953"/>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持续时间也应该根据测试的需求来设置。一般来说，持续时间应该在10分钟以上，以便充分测试系统的性能。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422466" y="3191338"/>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持续时间</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422466" y="5213997"/>
            <a:ext cx="506440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停止时间也应该根据测试的需求来设置。一般来说，停止时间应该在测试结束后设置，以便系统能够恢复到正常状态。</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422466" y="4823558"/>
            <a:ext cx="4169507" cy="367284"/>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rPr>
              <a:t>停止时间</a:t>
            </a:r>
            <a:endParaRPr lang="en-US" sz="160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设置场景计划启动、持续和停止时间</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00000"/>
          </a:blip>
          <a:srcRect l="16667" r="16667"/>
          <a:stretch>
            <a:fillRect/>
          </a:stretch>
        </p:blipFill>
        <p:spPr>
          <a:xfrm>
            <a:off x="939482" y="1415327"/>
            <a:ext cx="4843296" cy="4843295"/>
          </a:xfrm>
          <a:prstGeom prst="roundRect">
            <a:avLst/>
          </a:prstGeom>
        </p:spPr>
      </p:pic>
      <p:sp>
        <p:nvSpPr>
          <p:cNvPr id="3" name="TextBox 3"/>
          <p:cNvSpPr txBox="1"/>
          <p:nvPr/>
        </p:nvSpPr>
        <p:spPr>
          <a:xfrm>
            <a:off x="6261748" y="2005888"/>
            <a:ext cx="4762500" cy="183832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通过初始化设置，可以减少CPU的占用，从而提高测试的精度。一般来说，可以选择“思考时间”和“日志记录”等选项。</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261748" y="1352723"/>
            <a:ext cx="4638675" cy="838200"/>
          </a:xfrm>
          <a:prstGeom prst="rect">
            <a:avLst/>
          </a:prstGeom>
        </p:spPr>
        <p:txBody>
          <a:bodyPr vert="horz" wrap="square" lIns="123825" tIns="123825" rIns="57150" bIns="123825" rtlCol="0" anchor="t" anchorCtr="0">
            <a:spAutoFit/>
          </a:bodyPr>
          <a:lstStyle/>
          <a:p>
            <a:pPr>
              <a:lnSpc>
                <a:spcPct val="186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初始化减少CPU占用</a:t>
            </a:r>
            <a:endPar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6261748" y="4499375"/>
            <a:ext cx="4762500" cy="1838325"/>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日志记录可以记录用户在系统中的操作和响应，这个记录可以帮助测试人员分析系统的性能和质量。一般来说，可以选择“发送日志消息”选项，并设置相应的日志级别和输出位置。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261748" y="3870593"/>
            <a:ext cx="5124450" cy="838200"/>
          </a:xfrm>
          <a:prstGeom prst="rect">
            <a:avLst/>
          </a:prstGeom>
        </p:spPr>
        <p:txBody>
          <a:bodyPr vert="horz" wrap="square" lIns="123825" tIns="123825" rIns="57150" bIns="123825" rtlCol="0" anchor="t" anchorCtr="0">
            <a:spAutoFit/>
          </a:bodyPr>
          <a:lstStyle/>
          <a:p>
            <a:pPr>
              <a:lnSpc>
                <a:spcPct val="186000"/>
              </a:lnSpc>
            </a:pPr>
            <a:r>
              <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rPr>
              <a:t>日志记录</a:t>
            </a:r>
            <a:endParaRPr lang="en-US" sz="201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7" name="Group 7"/>
          <p:cNvGrpSpPr/>
          <p:nvPr/>
        </p:nvGrpSpPr>
        <p:grpSpPr>
          <a:xfrm rot="0">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初始化设置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运行时设置</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1103852" y="4838783"/>
            <a:ext cx="10266726" cy="1333500"/>
            <a:chOff x="1103852" y="4838783"/>
            <a:chExt cx="10266726" cy="1333500"/>
          </a:xfrm>
        </p:grpSpPr>
        <p:sp>
          <p:nvSpPr>
            <p:cNvPr id="3" name="AutoShape 3"/>
            <p:cNvSpPr/>
            <p:nvPr/>
          </p:nvSpPr>
          <p:spPr>
            <a:xfrm>
              <a:off x="2377205" y="4838783"/>
              <a:ext cx="8305833" cy="1333500"/>
            </a:xfrm>
            <a:prstGeom prst="rect">
              <a:avLst/>
            </a:prstGeom>
            <a:solidFill>
              <a:schemeClr val="accent1">
                <a:lumMod val="20000"/>
                <a:lumOff val="80000"/>
                <a:alpha val="100000"/>
              </a:schemeClr>
            </a:solidFill>
          </p:spPr>
        </p:sp>
        <p:sp>
          <p:nvSpPr>
            <p:cNvPr id="4" name="Freeform 4"/>
            <p:cNvSpPr/>
            <p:nvPr/>
          </p:nvSpPr>
          <p:spPr>
            <a:xfrm rot="10800000">
              <a:off x="1103852" y="4838783"/>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5" name="Freeform 5"/>
            <p:cNvSpPr/>
            <p:nvPr/>
          </p:nvSpPr>
          <p:spPr>
            <a:xfrm rot="10800000">
              <a:off x="9159730" y="4838783"/>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grpSp>
      <p:grpSp>
        <p:nvGrpSpPr>
          <p:cNvPr id="6" name="Group 6"/>
          <p:cNvGrpSpPr/>
          <p:nvPr/>
        </p:nvGrpSpPr>
        <p:grpSpPr>
          <a:xfrm rot="0">
            <a:off x="1031730" y="3081147"/>
            <a:ext cx="10266726" cy="1333500"/>
            <a:chOff x="1031730" y="3081147"/>
            <a:chExt cx="10266726" cy="1333500"/>
          </a:xfrm>
        </p:grpSpPr>
        <p:sp>
          <p:nvSpPr>
            <p:cNvPr id="7" name="AutoShape 7"/>
            <p:cNvSpPr/>
            <p:nvPr/>
          </p:nvSpPr>
          <p:spPr>
            <a:xfrm>
              <a:off x="2305083" y="3081147"/>
              <a:ext cx="8305833" cy="1333500"/>
            </a:xfrm>
            <a:prstGeom prst="rect">
              <a:avLst/>
            </a:prstGeom>
            <a:solidFill>
              <a:schemeClr val="accent1">
                <a:lumMod val="20000"/>
                <a:lumOff val="80000"/>
                <a:alpha val="100000"/>
              </a:schemeClr>
            </a:solidFill>
          </p:spPr>
        </p:sp>
        <p:sp>
          <p:nvSpPr>
            <p:cNvPr id="8" name="Freeform 8"/>
            <p:cNvSpPr/>
            <p:nvPr/>
          </p:nvSpPr>
          <p:spPr>
            <a:xfrm rot="10800000">
              <a:off x="1031730" y="3081147"/>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Freeform 9"/>
            <p:cNvSpPr/>
            <p:nvPr/>
          </p:nvSpPr>
          <p:spPr>
            <a:xfrm rot="10800000">
              <a:off x="9087608" y="3081147"/>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grpSp>
        <p:nvGrpSpPr>
          <p:cNvPr id="10" name="Group 10"/>
          <p:cNvGrpSpPr/>
          <p:nvPr/>
        </p:nvGrpSpPr>
        <p:grpSpPr>
          <a:xfrm rot="0">
            <a:off x="1103852" y="1348302"/>
            <a:ext cx="10266726" cy="1333500"/>
            <a:chOff x="1103852" y="1348302"/>
            <a:chExt cx="10266726" cy="1333500"/>
          </a:xfrm>
        </p:grpSpPr>
        <p:sp>
          <p:nvSpPr>
            <p:cNvPr id="11" name="AutoShape 11"/>
            <p:cNvSpPr/>
            <p:nvPr/>
          </p:nvSpPr>
          <p:spPr>
            <a:xfrm>
              <a:off x="2377205" y="1348302"/>
              <a:ext cx="8305833" cy="1333500"/>
            </a:xfrm>
            <a:prstGeom prst="rect">
              <a:avLst/>
            </a:prstGeom>
            <a:solidFill>
              <a:schemeClr val="accent1">
                <a:lumMod val="20000"/>
                <a:lumOff val="80000"/>
                <a:alpha val="100000"/>
              </a:schemeClr>
            </a:solidFill>
          </p:spPr>
        </p:sp>
        <p:sp>
          <p:nvSpPr>
            <p:cNvPr id="12" name="Freeform 12"/>
            <p:cNvSpPr/>
            <p:nvPr/>
          </p:nvSpPr>
          <p:spPr>
            <a:xfrm rot="10800000">
              <a:off x="1103852" y="1348302"/>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1348302"/>
              <a:ext cx="2210848" cy="133350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grpSp>
      <p:grpSp>
        <p:nvGrpSpPr>
          <p:cNvPr id="14" name="Group 14"/>
          <p:cNvGrpSpPr/>
          <p:nvPr/>
        </p:nvGrpSpPr>
        <p:grpSpPr>
          <a:xfrm rot="0">
            <a:off x="9997333" y="3400044"/>
            <a:ext cx="685705" cy="695706"/>
            <a:chOff x="9997333" y="3400044"/>
            <a:chExt cx="685705" cy="695706"/>
          </a:xfrm>
        </p:grpSpPr>
        <p:sp>
          <p:nvSpPr>
            <p:cNvPr id="15" name="Freeform 15"/>
            <p:cNvSpPr/>
            <p:nvPr/>
          </p:nvSpPr>
          <p:spPr>
            <a:xfrm>
              <a:off x="10034290" y="3847243"/>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77260" y="3757422"/>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320231" y="3757422"/>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459962" y="3670840"/>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10011525" y="3517678"/>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97333" y="3400044"/>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35480" y="1646434"/>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22" name="Freeform 22"/>
          <p:cNvSpPr/>
          <p:nvPr/>
        </p:nvSpPr>
        <p:spPr>
          <a:xfrm>
            <a:off x="1975414" y="5261363"/>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3" name="Group 23"/>
          <p:cNvGrpSpPr/>
          <p:nvPr/>
        </p:nvGrpSpPr>
        <p:grpSpPr>
          <a:xfrm rot="0">
            <a:off x="454963" y="93878"/>
            <a:ext cx="10641129" cy="914400"/>
            <a:chOff x="454963" y="93878"/>
            <a:chExt cx="10641129" cy="914400"/>
          </a:xfrm>
        </p:grpSpPr>
        <p:sp>
          <p:nvSpPr>
            <p:cNvPr id="24" name="AutoShape 24"/>
            <p:cNvSpPr/>
            <p:nvPr/>
          </p:nvSpPr>
          <p:spPr>
            <a:xfrm>
              <a:off x="454963" y="331168"/>
              <a:ext cx="84147" cy="84147"/>
            </a:xfrm>
            <a:prstGeom prst="ellipse">
              <a:avLst/>
            </a:prstGeom>
            <a:solidFill>
              <a:schemeClr val="accent1">
                <a:alpha val="100000"/>
              </a:schemeClr>
            </a:solidFill>
          </p:spPr>
        </p:sp>
        <p:sp>
          <p:nvSpPr>
            <p:cNvPr id="25" name="AutoShape 25"/>
            <p:cNvSpPr/>
            <p:nvPr/>
          </p:nvSpPr>
          <p:spPr>
            <a:xfrm>
              <a:off x="575049" y="337743"/>
              <a:ext cx="78137" cy="78137"/>
            </a:xfrm>
            <a:prstGeom prst="ellipse">
              <a:avLst/>
            </a:prstGeom>
            <a:solidFill>
              <a:schemeClr val="accent1">
                <a:alpha val="80000"/>
              </a:schemeClr>
            </a:solidFill>
          </p:spPr>
        </p:sp>
        <p:sp>
          <p:nvSpPr>
            <p:cNvPr id="26" name="AutoShape 26"/>
            <p:cNvSpPr/>
            <p:nvPr/>
          </p:nvSpPr>
          <p:spPr>
            <a:xfrm>
              <a:off x="689125" y="339460"/>
              <a:ext cx="74704" cy="74704"/>
            </a:xfrm>
            <a:prstGeom prst="ellipse">
              <a:avLst/>
            </a:prstGeom>
            <a:solidFill>
              <a:schemeClr val="accent1">
                <a:alpha val="60000"/>
              </a:schemeClr>
            </a:solidFill>
          </p:spPr>
        </p:sp>
        <p:sp>
          <p:nvSpPr>
            <p:cNvPr id="27" name="AutoShape 27"/>
            <p:cNvSpPr/>
            <p:nvPr/>
          </p:nvSpPr>
          <p:spPr>
            <a:xfrm>
              <a:off x="799768" y="348430"/>
              <a:ext cx="69238" cy="69238"/>
            </a:xfrm>
            <a:prstGeom prst="ellipse">
              <a:avLst/>
            </a:prstGeom>
            <a:solidFill>
              <a:schemeClr val="accent1">
                <a:alpha val="40000"/>
              </a:schemeClr>
            </a:solidFill>
          </p:spPr>
        </p:sp>
        <p:sp>
          <p:nvSpPr>
            <p:cNvPr id="28" name="AutoShape 28"/>
            <p:cNvSpPr/>
            <p:nvPr/>
          </p:nvSpPr>
          <p:spPr>
            <a:xfrm>
              <a:off x="904945" y="344297"/>
              <a:ext cx="65594" cy="65594"/>
            </a:xfrm>
            <a:prstGeom prst="ellipse">
              <a:avLst/>
            </a:prstGeom>
            <a:solidFill>
              <a:schemeClr val="accent1">
                <a:alpha val="20000"/>
              </a:schemeClr>
            </a:solidFill>
          </p:spPr>
        </p:sp>
        <p:sp>
          <p:nvSpPr>
            <p:cNvPr id="29" name="AutoShape 29"/>
            <p:cNvSpPr/>
            <p:nvPr/>
          </p:nvSpPr>
          <p:spPr>
            <a:xfrm>
              <a:off x="454963" y="448942"/>
              <a:ext cx="84147" cy="84147"/>
            </a:xfrm>
            <a:prstGeom prst="ellipse">
              <a:avLst/>
            </a:prstGeom>
            <a:solidFill>
              <a:schemeClr val="accent1">
                <a:alpha val="100000"/>
              </a:schemeClr>
            </a:solidFill>
          </p:spPr>
        </p:sp>
        <p:sp>
          <p:nvSpPr>
            <p:cNvPr id="30" name="AutoShape 30"/>
            <p:cNvSpPr/>
            <p:nvPr/>
          </p:nvSpPr>
          <p:spPr>
            <a:xfrm>
              <a:off x="575049" y="455517"/>
              <a:ext cx="78137" cy="78137"/>
            </a:xfrm>
            <a:prstGeom prst="ellipse">
              <a:avLst/>
            </a:prstGeom>
            <a:solidFill>
              <a:schemeClr val="accent1">
                <a:alpha val="80000"/>
              </a:schemeClr>
            </a:solidFill>
          </p:spPr>
        </p:sp>
        <p:sp>
          <p:nvSpPr>
            <p:cNvPr id="31" name="AutoShape 31"/>
            <p:cNvSpPr/>
            <p:nvPr/>
          </p:nvSpPr>
          <p:spPr>
            <a:xfrm>
              <a:off x="689125" y="457233"/>
              <a:ext cx="74704" cy="74704"/>
            </a:xfrm>
            <a:prstGeom prst="ellipse">
              <a:avLst/>
            </a:prstGeom>
            <a:solidFill>
              <a:schemeClr val="accent1">
                <a:alpha val="60000"/>
              </a:schemeClr>
            </a:solidFill>
          </p:spPr>
        </p:sp>
        <p:sp>
          <p:nvSpPr>
            <p:cNvPr id="32" name="AutoShape 32"/>
            <p:cNvSpPr/>
            <p:nvPr/>
          </p:nvSpPr>
          <p:spPr>
            <a:xfrm>
              <a:off x="799768" y="466203"/>
              <a:ext cx="69238" cy="69238"/>
            </a:xfrm>
            <a:prstGeom prst="ellipse">
              <a:avLst/>
            </a:prstGeom>
            <a:solidFill>
              <a:schemeClr val="accent1">
                <a:alpha val="40000"/>
              </a:schemeClr>
            </a:solidFill>
          </p:spPr>
        </p:sp>
        <p:sp>
          <p:nvSpPr>
            <p:cNvPr id="33" name="AutoShape 33"/>
            <p:cNvSpPr/>
            <p:nvPr/>
          </p:nvSpPr>
          <p:spPr>
            <a:xfrm>
              <a:off x="904945" y="462070"/>
              <a:ext cx="65594" cy="65594"/>
            </a:xfrm>
            <a:prstGeom prst="ellipse">
              <a:avLst/>
            </a:prstGeom>
            <a:solidFill>
              <a:schemeClr val="accent1">
                <a:alpha val="20000"/>
              </a:schemeClr>
            </a:solidFill>
          </p:spPr>
        </p:sp>
        <p:sp>
          <p:nvSpPr>
            <p:cNvPr id="34" name="AutoShape 34"/>
            <p:cNvSpPr/>
            <p:nvPr/>
          </p:nvSpPr>
          <p:spPr>
            <a:xfrm>
              <a:off x="454963" y="566715"/>
              <a:ext cx="84147" cy="84147"/>
            </a:xfrm>
            <a:prstGeom prst="ellipse">
              <a:avLst/>
            </a:prstGeom>
            <a:solidFill>
              <a:schemeClr val="accent1">
                <a:alpha val="100000"/>
              </a:schemeClr>
            </a:solidFill>
          </p:spPr>
        </p:sp>
        <p:sp>
          <p:nvSpPr>
            <p:cNvPr id="35" name="AutoShape 35"/>
            <p:cNvSpPr/>
            <p:nvPr/>
          </p:nvSpPr>
          <p:spPr>
            <a:xfrm>
              <a:off x="575049" y="573291"/>
              <a:ext cx="78137" cy="78137"/>
            </a:xfrm>
            <a:prstGeom prst="ellipse">
              <a:avLst/>
            </a:prstGeom>
            <a:solidFill>
              <a:schemeClr val="accent1">
                <a:alpha val="80000"/>
              </a:schemeClr>
            </a:solidFill>
          </p:spPr>
        </p:sp>
        <p:sp>
          <p:nvSpPr>
            <p:cNvPr id="36" name="AutoShape 36"/>
            <p:cNvSpPr/>
            <p:nvPr/>
          </p:nvSpPr>
          <p:spPr>
            <a:xfrm>
              <a:off x="689125" y="575007"/>
              <a:ext cx="74704" cy="74704"/>
            </a:xfrm>
            <a:prstGeom prst="ellipse">
              <a:avLst/>
            </a:prstGeom>
            <a:solidFill>
              <a:schemeClr val="accent1">
                <a:alpha val="60000"/>
              </a:schemeClr>
            </a:solidFill>
          </p:spPr>
        </p:sp>
        <p:sp>
          <p:nvSpPr>
            <p:cNvPr id="37" name="AutoShape 37"/>
            <p:cNvSpPr/>
            <p:nvPr/>
          </p:nvSpPr>
          <p:spPr>
            <a:xfrm>
              <a:off x="799768" y="583977"/>
              <a:ext cx="69238" cy="69238"/>
            </a:xfrm>
            <a:prstGeom prst="ellipse">
              <a:avLst/>
            </a:prstGeom>
            <a:solidFill>
              <a:schemeClr val="accent1">
                <a:alpha val="40000"/>
              </a:schemeClr>
            </a:solidFill>
          </p:spPr>
        </p:sp>
        <p:sp>
          <p:nvSpPr>
            <p:cNvPr id="38" name="AutoShape 38"/>
            <p:cNvSpPr/>
            <p:nvPr/>
          </p:nvSpPr>
          <p:spPr>
            <a:xfrm>
              <a:off x="904945" y="579844"/>
              <a:ext cx="65594" cy="65594"/>
            </a:xfrm>
            <a:prstGeom prst="ellipse">
              <a:avLst/>
            </a:prstGeom>
            <a:solidFill>
              <a:schemeClr val="accent1">
                <a:alpha val="20000"/>
              </a:schemeClr>
            </a:solidFill>
          </p:spPr>
        </p:sp>
        <p:sp>
          <p:nvSpPr>
            <p:cNvPr id="39" name="AutoShape 39"/>
            <p:cNvSpPr/>
            <p:nvPr/>
          </p:nvSpPr>
          <p:spPr>
            <a:xfrm>
              <a:off x="454963" y="684489"/>
              <a:ext cx="84147" cy="84147"/>
            </a:xfrm>
            <a:prstGeom prst="ellipse">
              <a:avLst/>
            </a:prstGeom>
            <a:solidFill>
              <a:schemeClr val="accent1">
                <a:alpha val="100000"/>
              </a:schemeClr>
            </a:solidFill>
          </p:spPr>
        </p:sp>
        <p:sp>
          <p:nvSpPr>
            <p:cNvPr id="40" name="AutoShape 40"/>
            <p:cNvSpPr/>
            <p:nvPr/>
          </p:nvSpPr>
          <p:spPr>
            <a:xfrm>
              <a:off x="575049" y="691064"/>
              <a:ext cx="78137" cy="78137"/>
            </a:xfrm>
            <a:prstGeom prst="ellipse">
              <a:avLst/>
            </a:prstGeom>
            <a:solidFill>
              <a:schemeClr val="accent1">
                <a:alpha val="80000"/>
              </a:schemeClr>
            </a:solidFill>
          </p:spPr>
        </p:sp>
        <p:sp>
          <p:nvSpPr>
            <p:cNvPr id="41" name="AutoShape 41"/>
            <p:cNvSpPr/>
            <p:nvPr/>
          </p:nvSpPr>
          <p:spPr>
            <a:xfrm>
              <a:off x="689125" y="692781"/>
              <a:ext cx="74704" cy="74704"/>
            </a:xfrm>
            <a:prstGeom prst="ellipse">
              <a:avLst/>
            </a:prstGeom>
            <a:solidFill>
              <a:schemeClr val="accent1">
                <a:alpha val="60000"/>
              </a:schemeClr>
            </a:solidFill>
          </p:spPr>
        </p:sp>
        <p:sp>
          <p:nvSpPr>
            <p:cNvPr id="42" name="AutoShape 42"/>
            <p:cNvSpPr/>
            <p:nvPr/>
          </p:nvSpPr>
          <p:spPr>
            <a:xfrm>
              <a:off x="799768" y="701751"/>
              <a:ext cx="69238" cy="69238"/>
            </a:xfrm>
            <a:prstGeom prst="ellipse">
              <a:avLst/>
            </a:prstGeom>
            <a:solidFill>
              <a:schemeClr val="accent1">
                <a:alpha val="40000"/>
              </a:schemeClr>
            </a:solidFill>
          </p:spPr>
        </p:sp>
        <p:sp>
          <p:nvSpPr>
            <p:cNvPr id="43" name="AutoShape 43"/>
            <p:cNvSpPr/>
            <p:nvPr/>
          </p:nvSpPr>
          <p:spPr>
            <a:xfrm>
              <a:off x="904945" y="697618"/>
              <a:ext cx="65594" cy="65594"/>
            </a:xfrm>
            <a:prstGeom prst="ellipse">
              <a:avLst/>
            </a:prstGeom>
            <a:solidFill>
              <a:schemeClr val="accent1">
                <a:alpha val="20000"/>
              </a:schemeClr>
            </a:solidFill>
          </p:spPr>
        </p:sp>
        <p:sp>
          <p:nvSpPr>
            <p:cNvPr id="44" name="TextBox 4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启用思考时间和日志记录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5" name="TextBox 45"/>
          <p:cNvSpPr txBox="1"/>
          <p:nvPr/>
        </p:nvSpPr>
        <p:spPr>
          <a:xfrm>
            <a:off x="3314700" y="5303594"/>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rPr>
              <a:t>启用思考时间后，测试人员可设置一定时间段的思考；启用日志记录后，测试过程中会记录关键信息，方便测试人员后续分析。</a:t>
            </a:r>
            <a:endPar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6" name="TextBox 46"/>
          <p:cNvSpPr txBox="1"/>
          <p:nvPr/>
        </p:nvSpPr>
        <p:spPr>
          <a:xfrm>
            <a:off x="3314700" y="4838783"/>
            <a:ext cx="7382690" cy="490334"/>
          </a:xfrm>
          <a:prstGeom prst="rect">
            <a:avLst/>
          </a:prstGeom>
        </p:spPr>
        <p:txBody>
          <a:bodyPr vert="horz" wrap="square" lIns="66008" tIns="33052" rIns="66008" bIns="33052" rtlCol="0" anchor="b"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思考时间和日志记录的作用</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7" name="TextBox 47"/>
          <p:cNvSpPr txBox="1"/>
          <p:nvPr/>
        </p:nvSpPr>
        <p:spPr>
          <a:xfrm>
            <a:off x="3456760" y="1771107"/>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rPr>
              <a:t>在LR中，思考时间指测试人员在测试过程中有意识地进行思考或放松的时间段，用于处理意外情况和恢复测试系统。</a:t>
            </a:r>
            <a:endParaRPr lang="en-US" sz="1275">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8" name="TextBox 48"/>
          <p:cNvSpPr txBox="1"/>
          <p:nvPr/>
        </p:nvSpPr>
        <p:spPr>
          <a:xfrm>
            <a:off x="3456760" y="1395927"/>
            <a:ext cx="7293402"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思考时间的定义</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9" name="TextBox 49"/>
          <p:cNvSpPr txBox="1"/>
          <p:nvPr/>
        </p:nvSpPr>
        <p:spPr>
          <a:xfrm>
            <a:off x="1704918" y="3545958"/>
            <a:ext cx="7382690" cy="863070"/>
          </a:xfrm>
          <a:prstGeom prst="rect">
            <a:avLst/>
          </a:prstGeom>
        </p:spPr>
        <p:txBody>
          <a:bodyPr vert="horz" wrap="square" lIns="66008" tIns="33052" rIns="66008" bIns="33052" rtlCol="0" anchor="ctr" anchorCtr="0">
            <a:normAutofit/>
          </a:bodyPr>
          <a:lstStyle/>
          <a:p>
            <a:pPr algn="l">
              <a:lnSpc>
                <a:spcPct val="186000"/>
              </a:lnSpc>
            </a:pPr>
            <a:r>
              <a:rPr lang="en-US" sz="1425">
                <a:solidFill>
                  <a:srgbClr val="000000">
                    <a:alpha val="100000"/>
                  </a:srgbClr>
                </a:solidFill>
                <a:latin typeface="微软雅黑" panose="020B0503020204020204" charset="-122"/>
                <a:ea typeface="微软雅黑" panose="020B0503020204020204" charset="-122"/>
                <a:cs typeface="微软雅黑" panose="020B0503020204020204" charset="-122"/>
              </a:rPr>
              <a:t>通过“运行时设置”按钮，在弹出的对话框中选择“启用思考时间”和“启用日志记录”。</a:t>
            </a:r>
            <a:endParaRPr lang="en-US" sz="1425">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0" name="TextBox 50"/>
          <p:cNvSpPr txBox="1"/>
          <p:nvPr/>
        </p:nvSpPr>
        <p:spPr>
          <a:xfrm>
            <a:off x="1704918" y="3081147"/>
            <a:ext cx="7382690" cy="490334"/>
          </a:xfrm>
          <a:prstGeom prst="rect">
            <a:avLst/>
          </a:prstGeom>
        </p:spPr>
        <p:txBody>
          <a:bodyPr vert="horz" wrap="square" lIns="66008" tIns="33052" rIns="66008" bIns="33052" rtlCol="0" anchor="b"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启用思考时间和日志记录的方法</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2">
            <a:alphaModFix amt="70000"/>
          </a:blip>
          <a:srcRect/>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设置随机百分比可增加测试随机性和可靠性，使结果更具有代表性。</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在LR中，可以通过“随机百分比”来模拟不同熟练程度的用户，自动分配熟练程度百分比。</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熟练程度百分比对测试结果有较大影响，高熟练度用户对系统压力更大，需合理分配。</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设置随机百分比模拟熟练程度不同的用户</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l="28931" r="28931"/>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在LR中，可以通过发送日志消息来记录测试过程中的关键信息。选择“发送日志消息”后，可以选择要发送的消息内容、发送给谁以及消息类型等。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通过发送日志消息，测试人员可以及时了解测试进展情况、系统运行状态等信息，更好地把握测试进度和调整测试计划。同时，这些日志消息也可以作为后期分析测试结果的参考依据。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发送日志消息</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测试结果分析</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负载测试概述</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场景设计</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负载生成器配置</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运行时设置</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测试结果分析</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endPar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6667" r="16667"/>
          <a:stretch>
            <a:fillRect/>
          </a:stretch>
        </p:blipFill>
        <p:spPr>
          <a:xfrm>
            <a:off x="454963" y="1569535"/>
            <a:ext cx="4219249" cy="4219249"/>
          </a:xfrm>
          <a:prstGeom prst="ellipse">
            <a:avLst/>
          </a:prstGeom>
        </p:spPr>
      </p:pic>
      <p:grpSp>
        <p:nvGrpSpPr>
          <p:cNvPr id="3" name="Group 3"/>
          <p:cNvGrpSpPr/>
          <p:nvPr/>
        </p:nvGrpSpPr>
        <p:grpSpPr>
          <a:xfrm rot="0">
            <a:off x="5163133" y="1294832"/>
            <a:ext cx="6264882" cy="1468186"/>
            <a:chOff x="5163133" y="1294832"/>
            <a:chExt cx="6264882" cy="1468186"/>
          </a:xfrm>
        </p:grpSpPr>
        <p:sp>
          <p:nvSpPr>
            <p:cNvPr id="4" name="AutoShape 4"/>
            <p:cNvSpPr/>
            <p:nvPr/>
          </p:nvSpPr>
          <p:spPr>
            <a:xfrm>
              <a:off x="5328795" y="1294832"/>
              <a:ext cx="6099220" cy="1468186"/>
            </a:xfrm>
            <a:prstGeom prst="rect">
              <a:avLst/>
            </a:prstGeom>
            <a:solidFill>
              <a:schemeClr val="accent2">
                <a:alpha val="100000"/>
              </a:schemeClr>
            </a:solidFill>
          </p:spPr>
        </p:sp>
        <p:sp>
          <p:nvSpPr>
            <p:cNvPr id="5" name="TextBox 5"/>
            <p:cNvSpPr txBox="1"/>
            <p:nvPr/>
          </p:nvSpPr>
          <p:spPr>
            <a:xfrm>
              <a:off x="5632910" y="1424361"/>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测试数据类型</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5632910" y="1910708"/>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包括用户数量、时间、系统资源使用情况等，用于分析系统性能瓶颈、稳定性和可靠性。</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5163133" y="1294832"/>
              <a:ext cx="165663" cy="1468186"/>
            </a:xfrm>
            <a:prstGeom prst="rect">
              <a:avLst/>
            </a:prstGeom>
            <a:solidFill>
              <a:schemeClr val="accent1">
                <a:alpha val="100000"/>
              </a:schemeClr>
            </a:solidFill>
          </p:spPr>
        </p:sp>
      </p:grpSp>
      <p:grpSp>
        <p:nvGrpSpPr>
          <p:cNvPr id="8" name="Group 8"/>
          <p:cNvGrpSpPr/>
          <p:nvPr/>
        </p:nvGrpSpPr>
        <p:grpSpPr>
          <a:xfrm rot="0">
            <a:off x="5163133" y="2945066"/>
            <a:ext cx="6264882" cy="1468186"/>
            <a:chOff x="5163133" y="2945066"/>
            <a:chExt cx="6264882" cy="1468186"/>
          </a:xfrm>
        </p:grpSpPr>
        <p:sp>
          <p:nvSpPr>
            <p:cNvPr id="9" name="AutoShape 9"/>
            <p:cNvSpPr/>
            <p:nvPr/>
          </p:nvSpPr>
          <p:spPr>
            <a:xfrm>
              <a:off x="5328795" y="2945066"/>
              <a:ext cx="6099220" cy="1468186"/>
            </a:xfrm>
            <a:prstGeom prst="rect">
              <a:avLst/>
            </a:prstGeom>
            <a:solidFill>
              <a:schemeClr val="accent2">
                <a:alpha val="100000"/>
              </a:schemeClr>
            </a:solidFill>
          </p:spPr>
        </p:sp>
        <p:sp>
          <p:nvSpPr>
            <p:cNvPr id="10" name="TextBox 10"/>
            <p:cNvSpPr txBox="1"/>
            <p:nvPr/>
          </p:nvSpPr>
          <p:spPr>
            <a:xfrm>
              <a:off x="5632910" y="3074595"/>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错误和异常情况分析</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5632910" y="3560941"/>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了解系统承受压力的能力，评估稳定性和可靠性。</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5163133" y="2945066"/>
              <a:ext cx="165663" cy="1468186"/>
            </a:xfrm>
            <a:prstGeom prst="rect">
              <a:avLst/>
            </a:prstGeom>
            <a:solidFill>
              <a:schemeClr val="accent1">
                <a:alpha val="100000"/>
              </a:schemeClr>
            </a:solidFill>
          </p:spPr>
        </p:sp>
      </p:grpSp>
      <p:grpSp>
        <p:nvGrpSpPr>
          <p:cNvPr id="13" name="Group 13"/>
          <p:cNvGrpSpPr/>
          <p:nvPr/>
        </p:nvGrpSpPr>
        <p:grpSpPr>
          <a:xfrm rot="0">
            <a:off x="5163133" y="4595300"/>
            <a:ext cx="6264882" cy="1468186"/>
            <a:chOff x="5163133" y="4595300"/>
            <a:chExt cx="6264882" cy="1468186"/>
          </a:xfrm>
        </p:grpSpPr>
        <p:sp>
          <p:nvSpPr>
            <p:cNvPr id="14" name="AutoShape 14"/>
            <p:cNvSpPr/>
            <p:nvPr/>
          </p:nvSpPr>
          <p:spPr>
            <a:xfrm>
              <a:off x="5328795" y="4595300"/>
              <a:ext cx="6099220" cy="1468186"/>
            </a:xfrm>
            <a:prstGeom prst="rect">
              <a:avLst/>
            </a:prstGeom>
            <a:solidFill>
              <a:schemeClr val="accent2">
                <a:alpha val="100000"/>
              </a:schemeClr>
            </a:solidFill>
          </p:spPr>
        </p:sp>
        <p:sp>
          <p:nvSpPr>
            <p:cNvPr id="15" name="TextBox 15"/>
            <p:cNvSpPr txBox="1"/>
            <p:nvPr/>
          </p:nvSpPr>
          <p:spPr>
            <a:xfrm>
              <a:off x="5632910" y="4724828"/>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系统性能评价</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5632910" y="5211175"/>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评估系统性能指标是否达到预期，判断性能是否满足用户需求。</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a:off x="5163133" y="4595300"/>
              <a:ext cx="165663" cy="1468186"/>
            </a:xfrm>
            <a:prstGeom prst="rect">
              <a:avLst/>
            </a:prstGeom>
            <a:solidFill>
              <a:schemeClr val="accent1">
                <a:alpha val="100000"/>
              </a:schemeClr>
            </a:solidFill>
          </p:spPr>
        </p:sp>
      </p:gr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分析测试数据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18543" y="2152294"/>
            <a:ext cx="692012"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52135" y="2152294"/>
            <a:ext cx="673724"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5990360" y="2105497"/>
            <a:ext cx="692012" cy="598419"/>
          </a:xfrm>
          <a:prstGeom prst="rect">
            <a:avLst/>
          </a:prstGeom>
        </p:spPr>
        <p:txBody>
          <a:bodyPr vert="horz" wrap="square" lIns="114300" tIns="57150" rIns="114300" bIns="57150" rtlCol="0" anchor="t" anchorCtr="1">
            <a:normAutofit/>
          </a:bodyPr>
          <a:lstStyle/>
          <a:p>
            <a:pPr algn="ctr">
              <a:lnSpc>
                <a:spcPct val="80000"/>
              </a:lnSpc>
              <a:spcBef>
                <a:spcPts val="450"/>
              </a:spcBef>
            </a:pPr>
            <a:r>
              <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cxnSp>
        <p:nvCxnSpPr>
          <p:cNvPr id="10" name="Connector 10"/>
          <p:cNvCxnSpPr/>
          <p:nvPr/>
        </p:nvCxnSpPr>
        <p:spPr>
          <a:xfrm>
            <a:off x="273222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系统性能评估涉及响应时间、处理能力、吞吐量等，用以确定性能瓶颈及系统是否满足需求。</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系统性能评估还应评估可靠性，了解系统的稳定性和可靠性是否达标。</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系统性能评估还需评估可维护性，判断系统是否易于维护和管理。</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4" name="Picture 14"/>
          <p:cNvPicPr>
            <a:picLocks noChangeAspect="1"/>
          </p:cNvPicPr>
          <p:nvPr/>
        </p:nvPicPr>
        <p:blipFill>
          <a:blip r:embed="rId2"/>
          <a:srcRect t="778" b="7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评估系统性能</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5982796" y="3170591"/>
            <a:ext cx="5783287" cy="1172718"/>
            <a:chOff x="5982796" y="3170591"/>
            <a:chExt cx="5783287" cy="1172718"/>
          </a:xfrm>
        </p:grpSpPr>
        <p:sp>
          <p:nvSpPr>
            <p:cNvPr id="3" name="TextBox 3"/>
            <p:cNvSpPr txBox="1"/>
            <p:nvPr/>
          </p:nvSpPr>
          <p:spPr>
            <a:xfrm>
              <a:off x="5982796" y="3170591"/>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程序结构优化的重要性</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5982796" y="3641126"/>
              <a:ext cx="5783287"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通过对程序结构的优化，可以改善程序的性能和质量，提高效率。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grpSp>
        <p:nvGrpSpPr>
          <p:cNvPr id="5" name="Group 5"/>
          <p:cNvGrpSpPr/>
          <p:nvPr/>
        </p:nvGrpSpPr>
        <p:grpSpPr>
          <a:xfrm rot="0">
            <a:off x="5982796" y="4823246"/>
            <a:ext cx="5783287" cy="1172718"/>
            <a:chOff x="5982796" y="4823246"/>
            <a:chExt cx="5783287" cy="1172718"/>
          </a:xfrm>
        </p:grpSpPr>
        <p:sp>
          <p:nvSpPr>
            <p:cNvPr id="6" name="TextBox 6"/>
            <p:cNvSpPr txBox="1"/>
            <p:nvPr/>
          </p:nvSpPr>
          <p:spPr>
            <a:xfrm>
              <a:off x="5982796" y="4823246"/>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算法优化的重要性</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5982796" y="5293781"/>
              <a:ext cx="5783287"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通过对算法的优化，可以减少运算时间和运算量，提高程序的效率和质量。</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8" name="AutoShape 8"/>
          <p:cNvSpPr/>
          <p:nvPr/>
        </p:nvSpPr>
        <p:spPr>
          <a:xfrm>
            <a:off x="4805646" y="4913047"/>
            <a:ext cx="810236" cy="810236"/>
          </a:xfrm>
          <a:prstGeom prst="ellipse">
            <a:avLst/>
          </a:prstGeom>
          <a:solidFill>
            <a:schemeClr val="accent2">
              <a:alpha val="100000"/>
            </a:schemeClr>
          </a:solidFill>
        </p:spPr>
      </p:sp>
      <p:grpSp>
        <p:nvGrpSpPr>
          <p:cNvPr id="9" name="Group 9"/>
          <p:cNvGrpSpPr/>
          <p:nvPr/>
        </p:nvGrpSpPr>
        <p:grpSpPr>
          <a:xfrm rot="0">
            <a:off x="5982796" y="1521950"/>
            <a:ext cx="5687135" cy="1172718"/>
            <a:chOff x="5982796" y="1521950"/>
            <a:chExt cx="5687135" cy="1172718"/>
          </a:xfrm>
        </p:grpSpPr>
        <p:sp>
          <p:nvSpPr>
            <p:cNvPr id="10" name="TextBox 10"/>
            <p:cNvSpPr txBox="1"/>
            <p:nvPr/>
          </p:nvSpPr>
          <p:spPr>
            <a:xfrm>
              <a:off x="5982796" y="1521950"/>
              <a:ext cx="4521094"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系统性能优化的内容</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5982796" y="1992485"/>
              <a:ext cx="5687135"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包括增加系统资源、优化算法或改善程序结构等，以提高系统的处理能力和响应时间、吞吐量和可靠性。</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2" name="AutoShape 12"/>
          <p:cNvSpPr/>
          <p:nvPr/>
        </p:nvSpPr>
        <p:spPr>
          <a:xfrm>
            <a:off x="4805646" y="3272584"/>
            <a:ext cx="810236" cy="810236"/>
          </a:xfrm>
          <a:prstGeom prst="ellipse">
            <a:avLst/>
          </a:prstGeom>
          <a:solidFill>
            <a:schemeClr val="accent1">
              <a:alpha val="100000"/>
            </a:schemeClr>
          </a:solidFill>
        </p:spPr>
      </p:sp>
      <p:sp>
        <p:nvSpPr>
          <p:cNvPr id="13" name="AutoShape 13"/>
          <p:cNvSpPr/>
          <p:nvPr/>
        </p:nvSpPr>
        <p:spPr>
          <a:xfrm>
            <a:off x="4805646" y="1611485"/>
            <a:ext cx="810236" cy="810236"/>
          </a:xfrm>
          <a:prstGeom prst="ellipse">
            <a:avLst/>
          </a:prstGeom>
          <a:solidFill>
            <a:schemeClr val="accent2">
              <a:alpha val="100000"/>
            </a:schemeClr>
          </a:solidFill>
        </p:spPr>
      </p:sp>
      <p:sp>
        <p:nvSpPr>
          <p:cNvPr id="14" name="AutoShape 14"/>
          <p:cNvSpPr/>
          <p:nvPr/>
        </p:nvSpPr>
        <p:spPr>
          <a:xfrm>
            <a:off x="641457" y="1735931"/>
            <a:ext cx="3722789" cy="3981079"/>
          </a:xfrm>
          <a:prstGeom prst="rect">
            <a:avLst/>
          </a:prstGeom>
          <a:solidFill>
            <a:schemeClr val="accent1">
              <a:alpha val="94000"/>
            </a:schemeClr>
          </a:solidFill>
        </p:spPr>
      </p:sp>
      <p:sp>
        <p:nvSpPr>
          <p:cNvPr id="15" name="Freeform 15"/>
          <p:cNvSpPr/>
          <p:nvPr/>
        </p:nvSpPr>
        <p:spPr>
          <a:xfrm>
            <a:off x="5014447" y="3486249"/>
            <a:ext cx="391670" cy="391670"/>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16" name="Freeform 16"/>
          <p:cNvSpPr/>
          <p:nvPr/>
        </p:nvSpPr>
        <p:spPr>
          <a:xfrm>
            <a:off x="5014447" y="1795508"/>
            <a:ext cx="391670" cy="3916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7" name="Freeform 17"/>
          <p:cNvSpPr/>
          <p:nvPr/>
        </p:nvSpPr>
        <p:spPr>
          <a:xfrm>
            <a:off x="5026640" y="5128951"/>
            <a:ext cx="378428" cy="378428"/>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8" name="Picture 18"/>
          <p:cNvPicPr>
            <a:picLocks noChangeAspect="1"/>
          </p:cNvPicPr>
          <p:nvPr/>
        </p:nvPicPr>
        <p:blipFill>
          <a:blip r:embed="rId2">
            <a:alphaModFix amt="100000"/>
          </a:blip>
          <a:srcRect l="12789" r="12789"/>
          <a:stretch>
            <a:fillRect/>
          </a:stretch>
        </p:blipFill>
        <p:spPr>
          <a:xfrm>
            <a:off x="641457" y="1883900"/>
            <a:ext cx="3722788" cy="3671084"/>
          </a:xfrm>
          <a:prstGeom prst="rect">
            <a:avLst/>
          </a:prstGeom>
        </p:spPr>
      </p:pic>
      <p:grpSp>
        <p:nvGrpSpPr>
          <p:cNvPr id="19" name="Group 19"/>
          <p:cNvGrpSpPr/>
          <p:nvPr/>
        </p:nvGrpSpPr>
        <p:grpSpPr>
          <a:xfrm rot="0">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优化系统性能</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8426" y="3429000"/>
            <a:ext cx="6324600" cy="1123950"/>
          </a:xfrm>
          <a:prstGeom prst="rect">
            <a:avLst/>
          </a:prstGeom>
        </p:spPr>
        <p:txBody>
          <a:bodyPr vert="horz" wrap="square" lIns="114300" tIns="57150" rIns="114300" bIns="57150" rtlCol="0" anchor="ctr" anchorCtr="0">
            <a:spAutoFit/>
          </a:bodyPr>
          <a:lstStyle/>
          <a:p>
            <a:pPr algn="ctr">
              <a:lnSpc>
                <a:spcPct val="64000"/>
              </a:lnSpc>
            </a:pPr>
            <a:r>
              <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rPr>
              <a:t>感谢您的观看</a:t>
            </a:r>
            <a:endPar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1670463" y="2261105"/>
            <a:ext cx="4200525" cy="1038225"/>
          </a:xfrm>
          <a:prstGeom prst="rect">
            <a:avLst/>
          </a:prstGeom>
        </p:spPr>
        <p:txBody>
          <a:bodyPr vert="horz" wrap="square" lIns="114300" tIns="57150" rIns="114300" bIns="57150" rtlCol="0" anchor="ctr" anchorCtr="0">
            <a:spAutoFit/>
          </a:bodyPr>
          <a:lstStyle/>
          <a:p>
            <a:pPr algn="ctr">
              <a:lnSpc>
                <a:spcPct val="64000"/>
              </a:lnSpc>
            </a:pPr>
            <a:r>
              <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rPr>
              <a:t>THANKS</a:t>
            </a:r>
            <a:endPar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负载测试概述</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6824385" y="841294"/>
            <a:ext cx="4968572" cy="5706182"/>
            <a:chOff x="6824385" y="841294"/>
            <a:chExt cx="4968572" cy="5706182"/>
          </a:xfrm>
        </p:grpSpPr>
        <p:pic>
          <p:nvPicPr>
            <p:cNvPr id="3" name="Picture 3"/>
            <p:cNvPicPr>
              <a:picLocks noChangeAspect="1"/>
            </p:cNvPicPr>
            <p:nvPr/>
          </p:nvPicPr>
          <p:blipFill>
            <a:blip r:embed="rId2">
              <a:alphaModFix amt="100000"/>
            </a:blip>
            <a:srcRect l="16675" r="16675"/>
            <a:stretch>
              <a:fillRect/>
            </a:stretch>
          </p:blipFill>
          <p:spPr>
            <a:xfrm>
              <a:off x="9032809" y="3787328"/>
              <a:ext cx="2760148" cy="2760148"/>
            </a:xfrm>
            <a:prstGeom prst="parallelogram">
              <a:avLst/>
            </a:prstGeom>
          </p:spPr>
        </p:pic>
        <p:pic>
          <p:nvPicPr>
            <p:cNvPr id="4" name="Picture 4"/>
            <p:cNvPicPr>
              <a:picLocks noChangeAspect="1"/>
            </p:cNvPicPr>
            <p:nvPr/>
          </p:nvPicPr>
          <p:blipFill>
            <a:blip r:embed="rId3">
              <a:alphaModFix amt="100000"/>
            </a:blip>
            <a:srcRect l="14042" r="14042"/>
            <a:stretch>
              <a:fillRect/>
            </a:stretch>
          </p:blipFill>
          <p:spPr>
            <a:xfrm>
              <a:off x="6824385" y="3787328"/>
              <a:ext cx="2760148" cy="2760148"/>
            </a:xfrm>
            <a:prstGeom prst="parallelogram">
              <a:avLst/>
            </a:prstGeom>
          </p:spPr>
        </p:pic>
        <p:pic>
          <p:nvPicPr>
            <p:cNvPr id="5" name="Picture 5"/>
            <p:cNvPicPr>
              <a:picLocks noChangeAspect="1"/>
            </p:cNvPicPr>
            <p:nvPr/>
          </p:nvPicPr>
          <p:blipFill>
            <a:blip r:embed="rId4">
              <a:alphaModFix amt="100000"/>
            </a:blip>
            <a:srcRect l="16292" r="16292"/>
            <a:stretch>
              <a:fillRect/>
            </a:stretch>
          </p:blipFill>
          <p:spPr>
            <a:xfrm>
              <a:off x="8544638" y="841294"/>
              <a:ext cx="2760148" cy="2760148"/>
            </a:xfrm>
            <a:prstGeom prst="parallelogram">
              <a:avLst/>
            </a:prstGeom>
          </p:spPr>
        </p:pic>
      </p:grpSp>
      <p:sp>
        <p:nvSpPr>
          <p:cNvPr id="6" name="Freeform 6"/>
          <p:cNvSpPr/>
          <p:nvPr/>
        </p:nvSpPr>
        <p:spPr>
          <a:xfrm>
            <a:off x="1017623"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alpha val="100000"/>
            </a:schemeClr>
          </a:solidFill>
        </p:spPr>
      </p:sp>
      <p:sp>
        <p:nvSpPr>
          <p:cNvPr id="7" name="Freeform 7"/>
          <p:cNvSpPr/>
          <p:nvPr/>
        </p:nvSpPr>
        <p:spPr>
          <a:xfrm>
            <a:off x="1397964"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lumMod val="60000"/>
              <a:lumOff val="40000"/>
              <a:alpha val="100000"/>
            </a:schemeClr>
          </a:solidFill>
        </p:spPr>
      </p:sp>
      <p:sp>
        <p:nvSpPr>
          <p:cNvPr id="8" name="Freeform 8"/>
          <p:cNvSpPr/>
          <p:nvPr/>
        </p:nvSpPr>
        <p:spPr>
          <a:xfrm>
            <a:off x="1778306" y="5380730"/>
            <a:ext cx="380341" cy="469833"/>
          </a:xfrm>
          <a:custGeom>
            <a:avLst/>
            <a:gdLst/>
            <a:ahLst/>
            <a:cxnLst/>
            <a:rect l="l" t="t" r="r" b="b"/>
            <a:pathLst>
              <a:path w="1905000" h="1905000">
                <a:moveTo>
                  <a:pt x="762000" y="0"/>
                </a:moveTo>
                <a:lnTo>
                  <a:pt x="1905000" y="0"/>
                </a:lnTo>
                <a:lnTo>
                  <a:pt x="1143000" y="952500"/>
                </a:lnTo>
                <a:lnTo>
                  <a:pt x="1905000" y="1905000"/>
                </a:lnTo>
                <a:lnTo>
                  <a:pt x="762000" y="1905000"/>
                </a:lnTo>
                <a:lnTo>
                  <a:pt x="0" y="952500"/>
                </a:lnTo>
                <a:lnTo>
                  <a:pt x="762000" y="0"/>
                </a:lnTo>
                <a:close/>
              </a:path>
            </a:pathLst>
          </a:custGeom>
          <a:solidFill>
            <a:schemeClr val="accent2">
              <a:lumMod val="40000"/>
              <a:lumOff val="60000"/>
              <a:alpha val="100000"/>
            </a:schemeClr>
          </a:solidFill>
        </p:spPr>
      </p:sp>
      <p:sp>
        <p:nvSpPr>
          <p:cNvPr id="9" name="TextBox 9"/>
          <p:cNvSpPr txBox="1"/>
          <p:nvPr/>
        </p:nvSpPr>
        <p:spPr>
          <a:xfrm>
            <a:off x="763201" y="1453600"/>
            <a:ext cx="5647282" cy="3901440"/>
          </a:xfrm>
          <a:prstGeom prst="rect">
            <a:avLst/>
          </a:prstGeom>
        </p:spPr>
        <p:txBody>
          <a:bodyPr vert="horz" wrap="square" lIns="123825" tIns="123825" rIns="57150" bIns="123825" rtlCol="0" anchor="t" anchorCtr="0">
            <a:spAutoFit/>
          </a:bodyPr>
          <a:lstStyle/>
          <a:p>
            <a:pPr>
              <a:lnSpc>
                <a:spcPct val="186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负载测试是为了评估系统的负载能力，通过模拟多个用户同时操作系统，并施加一定的压力，观察系统是否能够承受这样的压力，以及系统的性能表现如何。</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0" name="Group 10"/>
          <p:cNvGrpSpPr/>
          <p:nvPr/>
        </p:nvGrpSpPr>
        <p:grpSpPr>
          <a:xfrm rot="0">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负载测试的定义</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92974"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3" name="AutoShape 3"/>
          <p:cNvSpPr/>
          <p:nvPr/>
        </p:nvSpPr>
        <p:spPr>
          <a:xfrm>
            <a:off x="4367942"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4" name="AutoShape 4"/>
          <p:cNvSpPr/>
          <p:nvPr/>
        </p:nvSpPr>
        <p:spPr>
          <a:xfrm>
            <a:off x="8133696"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5" name="AutoShape 5"/>
          <p:cNvSpPr/>
          <p:nvPr/>
        </p:nvSpPr>
        <p:spPr>
          <a:xfrm rot="-2700000" flipH="1" flipV="1">
            <a:off x="5274866" y="1333321"/>
            <a:ext cx="1642268" cy="1642268"/>
          </a:xfrm>
          <a:prstGeom prst="teardrop">
            <a:avLst/>
          </a:prstGeom>
          <a:solidFill>
            <a:schemeClr val="accent1">
              <a:alpha val="100000"/>
            </a:schemeClr>
          </a:solidFill>
        </p:spPr>
      </p:sp>
      <p:sp>
        <p:nvSpPr>
          <p:cNvPr id="6" name="TextBox 6"/>
          <p:cNvSpPr txBox="1"/>
          <p:nvPr/>
        </p:nvSpPr>
        <p:spPr>
          <a:xfrm>
            <a:off x="4583677" y="3404616"/>
            <a:ext cx="3024645" cy="321754"/>
          </a:xfrm>
          <a:prstGeom prst="rect">
            <a:avLst/>
          </a:prstGeom>
        </p:spPr>
        <p:txBody>
          <a:bodyPr vert="horz" wrap="square" lIns="114300" tIns="57150" rIns="114300" bIns="57150" rtlCol="0" anchor="t" anchorCtr="0">
            <a:spAutoFit/>
          </a:bodyPr>
          <a:lstStyle/>
          <a:p>
            <a:pPr algn="ctr">
              <a:lnSpc>
                <a:spcPct val="64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优化系统性能</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613687" y="3923118"/>
            <a:ext cx="2964626"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通过负载测试，可以对系统的性能进行评估，发现系统的瓶颈和优化点，从而优化系统的性能，提高系统的响应速度和处理能力。</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5818204" y="5524781"/>
            <a:ext cx="555593" cy="81705"/>
          </a:xfrm>
          <a:prstGeom prst="roundRect">
            <a:avLst>
              <a:gd name="adj" fmla="val 12500"/>
            </a:avLst>
          </a:prstGeom>
          <a:solidFill>
            <a:schemeClr val="accent2">
              <a:alpha val="100000"/>
            </a:schemeClr>
          </a:solidFill>
        </p:spPr>
      </p:sp>
      <p:sp>
        <p:nvSpPr>
          <p:cNvPr id="9" name="AutoShape 9"/>
          <p:cNvSpPr/>
          <p:nvPr/>
        </p:nvSpPr>
        <p:spPr>
          <a:xfrm rot="-2700000" flipH="1" flipV="1">
            <a:off x="1499898" y="1333321"/>
            <a:ext cx="1642268" cy="1642268"/>
          </a:xfrm>
          <a:prstGeom prst="teardrop">
            <a:avLst/>
          </a:prstGeom>
          <a:solidFill>
            <a:schemeClr val="accent1">
              <a:alpha val="100000"/>
            </a:schemeClr>
          </a:solidFill>
        </p:spPr>
      </p:sp>
      <p:sp>
        <p:nvSpPr>
          <p:cNvPr id="10" name="TextBox 10"/>
          <p:cNvSpPr txBox="1"/>
          <p:nvPr/>
        </p:nvSpPr>
        <p:spPr>
          <a:xfrm>
            <a:off x="808710" y="3404616"/>
            <a:ext cx="3024645" cy="321754"/>
          </a:xfrm>
          <a:prstGeom prst="rect">
            <a:avLst/>
          </a:prstGeom>
        </p:spPr>
        <p:txBody>
          <a:bodyPr vert="horz" wrap="square" lIns="114300" tIns="57150" rIns="114300" bIns="57150" rtlCol="0" anchor="t" anchorCtr="0">
            <a:spAutoFit/>
          </a:bodyPr>
          <a:lstStyle/>
          <a:p>
            <a:pPr algn="ctr">
              <a:lnSpc>
                <a:spcPct val="64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验证系统的性能</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838719" y="3923118"/>
            <a:ext cx="2964626"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通过负载测试，可以验证系统的性能，包括系统的响应速度、处理能力、可扩展性等方面是否符合预期，从而确定系统是否能够满足需求。</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2043236" y="5524781"/>
            <a:ext cx="555593" cy="81705"/>
          </a:xfrm>
          <a:prstGeom prst="roundRect">
            <a:avLst>
              <a:gd name="adj" fmla="val 12500"/>
            </a:avLst>
          </a:prstGeom>
          <a:solidFill>
            <a:schemeClr val="accent2">
              <a:alpha val="100000"/>
            </a:schemeClr>
          </a:solidFill>
        </p:spPr>
      </p:sp>
      <p:sp>
        <p:nvSpPr>
          <p:cNvPr id="13" name="AutoShape 13"/>
          <p:cNvSpPr/>
          <p:nvPr/>
        </p:nvSpPr>
        <p:spPr>
          <a:xfrm rot="-2700000" flipH="1" flipV="1">
            <a:off x="9040620" y="1333321"/>
            <a:ext cx="1642268" cy="1642268"/>
          </a:xfrm>
          <a:prstGeom prst="teardrop">
            <a:avLst/>
          </a:prstGeom>
          <a:solidFill>
            <a:schemeClr val="accent1">
              <a:alpha val="100000"/>
            </a:schemeClr>
          </a:solidFill>
        </p:spPr>
      </p:sp>
      <p:sp>
        <p:nvSpPr>
          <p:cNvPr id="14" name="TextBox 14"/>
          <p:cNvSpPr txBox="1"/>
          <p:nvPr/>
        </p:nvSpPr>
        <p:spPr>
          <a:xfrm>
            <a:off x="8349432" y="3404616"/>
            <a:ext cx="3024645" cy="321754"/>
          </a:xfrm>
          <a:prstGeom prst="rect">
            <a:avLst/>
          </a:prstGeom>
        </p:spPr>
        <p:txBody>
          <a:bodyPr vert="horz" wrap="square" lIns="114300" tIns="57150" rIns="114300" bIns="57150" rtlCol="0" anchor="t" anchorCtr="0">
            <a:spAutoFit/>
          </a:bodyPr>
          <a:lstStyle/>
          <a:p>
            <a:pPr algn="ctr">
              <a:lnSpc>
                <a:spcPct val="64000"/>
              </a:lnSpc>
            </a:pPr>
            <a:r>
              <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rPr>
              <a:t>减少系统故障</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8379441" y="3923118"/>
            <a:ext cx="2964626"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通过负载测试，可以检测系统中的潜在故障点，从而在正常工作中避免这些故障的发生，减少系统的故障率。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AutoShape 16"/>
          <p:cNvSpPr/>
          <p:nvPr/>
        </p:nvSpPr>
        <p:spPr>
          <a:xfrm>
            <a:off x="9583957" y="5524781"/>
            <a:ext cx="555593" cy="81705"/>
          </a:xfrm>
          <a:prstGeom prst="roundRect">
            <a:avLst>
              <a:gd name="adj" fmla="val 12500"/>
            </a:avLst>
          </a:prstGeom>
          <a:solidFill>
            <a:schemeClr val="accent2">
              <a:alpha val="100000"/>
            </a:schemeClr>
          </a:solidFill>
        </p:spPr>
      </p:sp>
      <p:pic>
        <p:nvPicPr>
          <p:cNvPr id="17" name="Picture 17"/>
          <p:cNvPicPr>
            <a:picLocks noChangeAspect="1"/>
          </p:cNvPicPr>
          <p:nvPr/>
        </p:nvPicPr>
        <p:blipFill>
          <a:blip r:embed="rId2">
            <a:alphaModFix amt="100000"/>
          </a:blip>
          <a:srcRect l="15083" r="15083"/>
          <a:stretch>
            <a:fillRect/>
          </a:stretch>
        </p:blipFill>
        <p:spPr>
          <a:xfrm>
            <a:off x="1583319" y="1416742"/>
            <a:ext cx="1475427" cy="1475427"/>
          </a:xfrm>
          <a:prstGeom prst="ellipse">
            <a:avLst/>
          </a:prstGeom>
        </p:spPr>
      </p:pic>
      <p:pic>
        <p:nvPicPr>
          <p:cNvPr id="18" name="Picture 18"/>
          <p:cNvPicPr>
            <a:picLocks noChangeAspect="1"/>
          </p:cNvPicPr>
          <p:nvPr/>
        </p:nvPicPr>
        <p:blipFill>
          <a:blip r:embed="rId3">
            <a:alphaModFix amt="100000"/>
          </a:blip>
          <a:srcRect l="2458" r="2458"/>
          <a:stretch>
            <a:fillRect/>
          </a:stretch>
        </p:blipFill>
        <p:spPr>
          <a:xfrm>
            <a:off x="5358286" y="1416742"/>
            <a:ext cx="1475427" cy="1475427"/>
          </a:xfrm>
          <a:prstGeom prst="ellipse">
            <a:avLst/>
          </a:prstGeom>
        </p:spPr>
      </p:pic>
      <p:pic>
        <p:nvPicPr>
          <p:cNvPr id="19" name="Picture 19"/>
          <p:cNvPicPr>
            <a:picLocks noChangeAspect="1"/>
          </p:cNvPicPr>
          <p:nvPr/>
        </p:nvPicPr>
        <p:blipFill>
          <a:blip r:embed="rId4">
            <a:alphaModFix amt="100000"/>
          </a:blip>
          <a:srcRect/>
          <a:stretch>
            <a:fillRect/>
          </a:stretch>
        </p:blipFill>
        <p:spPr>
          <a:xfrm>
            <a:off x="9121095" y="1416742"/>
            <a:ext cx="1475427" cy="1475427"/>
          </a:xfrm>
          <a:prstGeom prst="ellipse">
            <a:avLst/>
          </a:prstGeom>
        </p:spPr>
      </p:pic>
      <p:grpSp>
        <p:nvGrpSpPr>
          <p:cNvPr id="20" name="Group 20"/>
          <p:cNvGrpSpPr/>
          <p:nvPr/>
        </p:nvGrpSpPr>
        <p:grpSpPr>
          <a:xfrm rot="0">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负载测试的目的</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85416" y="3075841"/>
            <a:ext cx="1954703" cy="1969616"/>
          </a:xfrm>
          <a:prstGeom prst="ellipse">
            <a:avLst/>
          </a:prstGeom>
          <a:solidFill>
            <a:schemeClr val="accent2">
              <a:alpha val="100000"/>
            </a:schemeClr>
          </a:solidFill>
        </p:spPr>
      </p:sp>
      <p:sp>
        <p:nvSpPr>
          <p:cNvPr id="3" name="AutoShape 3"/>
          <p:cNvSpPr/>
          <p:nvPr/>
        </p:nvSpPr>
        <p:spPr>
          <a:xfrm>
            <a:off x="5660673" y="3426081"/>
            <a:ext cx="2699191" cy="2719784"/>
          </a:xfrm>
          <a:prstGeom prst="ellipse">
            <a:avLst/>
          </a:prstGeom>
          <a:solidFill>
            <a:schemeClr val="accent2">
              <a:alpha val="100000"/>
            </a:schemeClr>
          </a:solidFill>
        </p:spPr>
      </p:sp>
      <p:sp>
        <p:nvSpPr>
          <p:cNvPr id="4" name="AutoShape 4"/>
          <p:cNvSpPr/>
          <p:nvPr/>
        </p:nvSpPr>
        <p:spPr>
          <a:xfrm>
            <a:off x="5288494" y="1513149"/>
            <a:ext cx="1721774" cy="1721774"/>
          </a:xfrm>
          <a:prstGeom prst="ellipse">
            <a:avLst/>
          </a:prstGeom>
          <a:solidFill>
            <a:schemeClr val="accent2">
              <a:alpha val="100000"/>
            </a:schemeClr>
          </a:solidFill>
        </p:spPr>
      </p:sp>
      <p:sp>
        <p:nvSpPr>
          <p:cNvPr id="5" name="TextBox 5"/>
          <p:cNvSpPr txBox="1"/>
          <p:nvPr/>
        </p:nvSpPr>
        <p:spPr>
          <a:xfrm>
            <a:off x="280421" y="2711491"/>
            <a:ext cx="3039989" cy="125730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手动场景是由测试人员根据需求自行设计和实施的场景，可以控制Vuser的数量和时间等。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6" name="Picture 6"/>
          <p:cNvPicPr>
            <a:picLocks noChangeAspect="1"/>
          </p:cNvPicPr>
          <p:nvPr/>
        </p:nvPicPr>
        <p:blipFill>
          <a:blip r:embed="rId2"/>
          <a:srcRect t="16542" b="16542"/>
          <a:stretch>
            <a:fillRect/>
          </a:stretch>
        </p:blipFill>
        <p:spPr>
          <a:xfrm>
            <a:off x="5399254" y="1623909"/>
            <a:ext cx="1500254" cy="1500254"/>
          </a:xfrm>
          <a:prstGeom prst="ellipse">
            <a:avLst/>
          </a:prstGeom>
        </p:spPr>
      </p:pic>
      <p:sp>
        <p:nvSpPr>
          <p:cNvPr id="7" name="TextBox 7"/>
          <p:cNvSpPr txBox="1"/>
          <p:nvPr/>
        </p:nvSpPr>
        <p:spPr>
          <a:xfrm>
            <a:off x="613814" y="2226284"/>
            <a:ext cx="2703493" cy="398526"/>
          </a:xfrm>
          <a:prstGeom prst="rect">
            <a:avLst/>
          </a:prstGeom>
        </p:spPr>
        <p:txBody>
          <a:bodyPr vert="horz" wrap="square" lIns="114300" tIns="57150" rIns="114300" bIns="57150" rtlCol="0" anchor="t" anchorCtr="0">
            <a:spAutoFit/>
          </a:bodyPr>
          <a:lstStyle/>
          <a:p>
            <a:pPr algn="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手动场景</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300757" y="1971492"/>
            <a:ext cx="3121877"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目标导向场景是根据系统的目标和需求，由测试人员自行设计和实施的场景，旨在实现某个特定的目标。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300757" y="1513149"/>
            <a:ext cx="2703493"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目标导向场景</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0" name="Picture 10"/>
          <p:cNvPicPr>
            <a:picLocks noChangeAspect="1"/>
          </p:cNvPicPr>
          <p:nvPr/>
        </p:nvPicPr>
        <p:blipFill>
          <a:blip r:embed="rId3"/>
          <a:srcRect l="16792" r="16792"/>
          <a:stretch>
            <a:fillRect/>
          </a:stretch>
        </p:blipFill>
        <p:spPr>
          <a:xfrm>
            <a:off x="5820153" y="3595858"/>
            <a:ext cx="2380229" cy="2380229"/>
          </a:xfrm>
          <a:prstGeom prst="ellipse">
            <a:avLst/>
          </a:prstGeom>
        </p:spPr>
      </p:pic>
      <p:pic>
        <p:nvPicPr>
          <p:cNvPr id="11" name="Picture 11"/>
          <p:cNvPicPr>
            <a:picLocks noChangeAspect="1"/>
          </p:cNvPicPr>
          <p:nvPr/>
        </p:nvPicPr>
        <p:blipFill>
          <a:blip r:embed="rId4"/>
          <a:srcRect l="16750" r="16750"/>
          <a:stretch>
            <a:fillRect/>
          </a:stretch>
        </p:blipFill>
        <p:spPr>
          <a:xfrm>
            <a:off x="3637042" y="3234923"/>
            <a:ext cx="1651452" cy="1651452"/>
          </a:xfrm>
          <a:prstGeom prst="ellipse">
            <a:avLst/>
          </a:prstGeom>
        </p:spPr>
      </p:pic>
      <p:sp>
        <p:nvSpPr>
          <p:cNvPr id="12" name="TextBox 12"/>
          <p:cNvSpPr txBox="1"/>
          <p:nvPr/>
        </p:nvSpPr>
        <p:spPr>
          <a:xfrm>
            <a:off x="8621512" y="4777233"/>
            <a:ext cx="3219450" cy="125730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混合测试是结合了手动和目标导向场景的测试方法，旨在综合测试系统的性能和可靠性。</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621512" y="4318890"/>
            <a:ext cx="2703493" cy="398526"/>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混合测试</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负载测试的场景类型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场景设计</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2">
            <a:alphaModFix amt="70000"/>
          </a:blip>
          <a:srcRect l="24036" r="24036"/>
          <a:stretch>
            <a:fillRect/>
          </a:stretch>
        </p:blipFill>
        <p:spPr>
          <a:xfrm>
            <a:off x="161995" y="1165346"/>
            <a:ext cx="4300144" cy="5733525"/>
          </a:xfrm>
          <a:prstGeom prst="parallelogram">
            <a:avLst/>
          </a:prstGeom>
        </p:spPr>
      </p:pic>
      <p:sp>
        <p:nvSpPr>
          <p:cNvPr id="4" name="TextBox 4"/>
          <p:cNvSpPr txBox="1"/>
          <p:nvPr/>
        </p:nvSpPr>
        <p:spPr>
          <a:xfrm>
            <a:off x="5272221" y="1165346"/>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选择合适的场景类型</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AutoShape 5"/>
          <p:cNvSpPr/>
          <p:nvPr/>
        </p:nvSpPr>
        <p:spPr>
          <a:xfrm>
            <a:off x="3908867" y="1360418"/>
            <a:ext cx="701468" cy="550104"/>
          </a:xfrm>
          <a:prstGeom prst="rect">
            <a:avLst/>
          </a:prstGeom>
          <a:solidFill>
            <a:schemeClr val="accent2">
              <a:alpha val="100000"/>
            </a:schemeClr>
          </a:solidFill>
        </p:spPr>
      </p:sp>
      <p:sp>
        <p:nvSpPr>
          <p:cNvPr id="6" name="AutoShape 6"/>
          <p:cNvSpPr/>
          <p:nvPr/>
        </p:nvSpPr>
        <p:spPr>
          <a:xfrm>
            <a:off x="4351619" y="1360418"/>
            <a:ext cx="550104" cy="550104"/>
          </a:xfrm>
          <a:prstGeom prst="ellipse">
            <a:avLst/>
          </a:prstGeom>
          <a:solidFill>
            <a:schemeClr val="accent2">
              <a:alpha val="100000"/>
            </a:schemeClr>
          </a:solidFill>
        </p:spPr>
      </p:sp>
      <p:sp>
        <p:nvSpPr>
          <p:cNvPr id="7" name="AutoShape 7"/>
          <p:cNvSpPr/>
          <p:nvPr/>
        </p:nvSpPr>
        <p:spPr>
          <a:xfrm>
            <a:off x="3633815" y="1360418"/>
            <a:ext cx="550104" cy="550104"/>
          </a:xfrm>
          <a:prstGeom prst="ellipse">
            <a:avLst/>
          </a:prstGeom>
          <a:solidFill>
            <a:schemeClr val="accent2">
              <a:alpha val="100000"/>
            </a:schemeClr>
          </a:solidFill>
        </p:spPr>
      </p:sp>
      <p:sp>
        <p:nvSpPr>
          <p:cNvPr id="8" name="TextBox 8"/>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5272221" y="1692114"/>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根据需求，可以选择手动场景或目标导向场景。手动场景可以自行控制用户数量和时间，适合进行个性化测试。目标导向场景则根据系统目标进行测试，更具有针对性。</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832636" y="2904135"/>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确定场景目标和要求</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a:off x="3469283" y="3099207"/>
            <a:ext cx="701468" cy="550104"/>
          </a:xfrm>
          <a:prstGeom prst="rect">
            <a:avLst/>
          </a:prstGeom>
          <a:solidFill>
            <a:schemeClr val="accent2">
              <a:alpha val="100000"/>
            </a:schemeClr>
          </a:solidFill>
        </p:spPr>
      </p:sp>
      <p:sp>
        <p:nvSpPr>
          <p:cNvPr id="12" name="AutoShape 12"/>
          <p:cNvSpPr/>
          <p:nvPr/>
        </p:nvSpPr>
        <p:spPr>
          <a:xfrm>
            <a:off x="3912035" y="3099207"/>
            <a:ext cx="550104" cy="550104"/>
          </a:xfrm>
          <a:prstGeom prst="ellipse">
            <a:avLst/>
          </a:prstGeom>
          <a:solidFill>
            <a:schemeClr val="accent2">
              <a:alpha val="100000"/>
            </a:schemeClr>
          </a:solidFill>
        </p:spPr>
      </p:sp>
      <p:sp>
        <p:nvSpPr>
          <p:cNvPr id="13" name="AutoShape 13"/>
          <p:cNvSpPr/>
          <p:nvPr/>
        </p:nvSpPr>
        <p:spPr>
          <a:xfrm>
            <a:off x="3194231" y="3099207"/>
            <a:ext cx="550104" cy="550104"/>
          </a:xfrm>
          <a:prstGeom prst="ellipse">
            <a:avLst/>
          </a:prstGeom>
          <a:solidFill>
            <a:schemeClr val="accent2">
              <a:alpha val="100000"/>
            </a:schemeClr>
          </a:solidFill>
        </p:spPr>
      </p:sp>
      <p:sp>
        <p:nvSpPr>
          <p:cNvPr id="14" name="TextBox 14"/>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832636" y="3430903"/>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根据场景类型，确定测试的目标和要求。例如，场景目标是测试多个接口的并发性能，那么需要确定并发性能的要求和标准。</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431562" y="4642924"/>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调整百分比模式</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a:off x="3068208" y="4837996"/>
            <a:ext cx="701468" cy="550104"/>
          </a:xfrm>
          <a:prstGeom prst="rect">
            <a:avLst/>
          </a:prstGeom>
          <a:solidFill>
            <a:schemeClr val="accent2">
              <a:alpha val="100000"/>
            </a:schemeClr>
          </a:solidFill>
        </p:spPr>
      </p:sp>
      <p:sp>
        <p:nvSpPr>
          <p:cNvPr id="18" name="AutoShape 18"/>
          <p:cNvSpPr/>
          <p:nvPr/>
        </p:nvSpPr>
        <p:spPr>
          <a:xfrm>
            <a:off x="3510960" y="4837996"/>
            <a:ext cx="550104" cy="550104"/>
          </a:xfrm>
          <a:prstGeom prst="ellipse">
            <a:avLst/>
          </a:prstGeom>
          <a:solidFill>
            <a:schemeClr val="accent2">
              <a:alpha val="100000"/>
            </a:schemeClr>
          </a:solidFill>
        </p:spPr>
      </p:sp>
      <p:sp>
        <p:nvSpPr>
          <p:cNvPr id="19" name="AutoShape 19"/>
          <p:cNvSpPr/>
          <p:nvPr/>
        </p:nvSpPr>
        <p:spPr>
          <a:xfrm>
            <a:off x="2793156" y="4837996"/>
            <a:ext cx="550104" cy="550104"/>
          </a:xfrm>
          <a:prstGeom prst="ellipse">
            <a:avLst/>
          </a:prstGeom>
          <a:solidFill>
            <a:schemeClr val="accent2">
              <a:alpha val="100000"/>
            </a:schemeClr>
          </a:solidFill>
        </p:spPr>
      </p:sp>
      <p:sp>
        <p:nvSpPr>
          <p:cNvPr id="20" name="TextBox 20"/>
          <p:cNvSpPr txBox="1"/>
          <p:nvPr/>
        </p:nvSpPr>
        <p:spPr>
          <a:xfrm>
            <a:off x="2878500"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4431562" y="5169692"/>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如果选择了随机百分比模式，可以根据需要调整百分比，以模拟不同熟练程度用户的执行情况。</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22" name="Group 22"/>
          <p:cNvGrpSpPr/>
          <p:nvPr/>
        </p:nvGrpSpPr>
        <p:grpSpPr>
          <a:xfrm rot="0">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场景选择</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63829" y="1414808"/>
            <a:ext cx="673417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新建脚本</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763829" y="2093647"/>
            <a:ext cx="67341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点击“添加脚本”按钮，在场景中创建新的脚本。</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89593" y="3949139"/>
            <a:ext cx="6524625" cy="885825"/>
          </a:xfrm>
          <a:prstGeom prst="rect">
            <a:avLst/>
          </a:prstGeom>
        </p:spPr>
        <p:txBody>
          <a:bodyPr vert="horz" wrap="square" lIns="123825" tIns="123825" rIns="57150" bIns="123825" rtlCol="0" anchor="t" anchorCtr="0">
            <a:sp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打开脚本并配置场景组窗格</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689593" y="4645945"/>
            <a:ext cx="6810375" cy="132397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在脚本编辑器中，找到并点击“场景组”窗格。在此可设置脚本的基本信息，如名称、描述、类型等。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884406" y="5955116"/>
            <a:ext cx="701468" cy="122998"/>
          </a:xfrm>
          <a:prstGeom prst="rect">
            <a:avLst/>
          </a:prstGeom>
          <a:solidFill>
            <a:schemeClr val="accent1">
              <a:alpha val="100000"/>
            </a:schemeClr>
          </a:solidFill>
        </p:spPr>
      </p:sp>
      <p:sp>
        <p:nvSpPr>
          <p:cNvPr id="7" name="AutoShape 7"/>
          <p:cNvSpPr/>
          <p:nvPr/>
        </p:nvSpPr>
        <p:spPr>
          <a:xfrm>
            <a:off x="831494" y="5955116"/>
            <a:ext cx="122998" cy="122998"/>
          </a:xfrm>
          <a:prstGeom prst="ellipse">
            <a:avLst/>
          </a:prstGeom>
          <a:solidFill>
            <a:schemeClr val="accent1">
              <a:alpha val="100000"/>
            </a:schemeClr>
          </a:solidFill>
        </p:spPr>
      </p:sp>
      <p:sp>
        <p:nvSpPr>
          <p:cNvPr id="8" name="AutoShape 8"/>
          <p:cNvSpPr/>
          <p:nvPr/>
        </p:nvSpPr>
        <p:spPr>
          <a:xfrm>
            <a:off x="1514246" y="5955116"/>
            <a:ext cx="122998" cy="122998"/>
          </a:xfrm>
          <a:prstGeom prst="ellipse">
            <a:avLst/>
          </a:prstGeom>
          <a:solidFill>
            <a:schemeClr val="accent1">
              <a:alpha val="100000"/>
            </a:schemeClr>
          </a:solidFill>
        </p:spPr>
      </p:sp>
      <p:cxnSp>
        <p:nvCxnSpPr>
          <p:cNvPr id="9" name="Connector 9"/>
          <p:cNvCxnSpPr/>
          <p:nvPr/>
        </p:nvCxnSpPr>
        <p:spPr>
          <a:xfrm>
            <a:off x="1585874" y="6029346"/>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0" name="Picture 10"/>
          <p:cNvPicPr>
            <a:picLocks noChangeAspect="1"/>
          </p:cNvPicPr>
          <p:nvPr/>
        </p:nvPicPr>
        <p:blipFill>
          <a:blip r:embed="rId2">
            <a:alphaModFix amt="100000"/>
          </a:blip>
          <a:srcRect l="21406" r="21406"/>
          <a:stretch>
            <a:fillRect/>
          </a:stretch>
        </p:blipFill>
        <p:spPr>
          <a:xfrm>
            <a:off x="7803289" y="1299241"/>
            <a:ext cx="3679824" cy="4906431"/>
          </a:xfrm>
          <a:prstGeom prst="rect">
            <a:avLst/>
          </a:prstGeom>
        </p:spPr>
      </p:pic>
      <p:sp>
        <p:nvSpPr>
          <p:cNvPr id="11" name="AutoShape 11"/>
          <p:cNvSpPr/>
          <p:nvPr/>
        </p:nvSpPr>
        <p:spPr>
          <a:xfrm>
            <a:off x="852680" y="3629459"/>
            <a:ext cx="701468" cy="122998"/>
          </a:xfrm>
          <a:prstGeom prst="rect">
            <a:avLst/>
          </a:prstGeom>
          <a:solidFill>
            <a:schemeClr val="accent1">
              <a:alpha val="100000"/>
            </a:schemeClr>
          </a:solidFill>
        </p:spPr>
      </p:sp>
      <p:sp>
        <p:nvSpPr>
          <p:cNvPr id="12" name="AutoShape 12"/>
          <p:cNvSpPr/>
          <p:nvPr/>
        </p:nvSpPr>
        <p:spPr>
          <a:xfrm>
            <a:off x="799768" y="3629459"/>
            <a:ext cx="122998" cy="122998"/>
          </a:xfrm>
          <a:prstGeom prst="ellipse">
            <a:avLst/>
          </a:prstGeom>
          <a:solidFill>
            <a:schemeClr val="accent1">
              <a:alpha val="100000"/>
            </a:schemeClr>
          </a:solidFill>
        </p:spPr>
      </p:sp>
      <p:sp>
        <p:nvSpPr>
          <p:cNvPr id="13" name="AutoShape 13"/>
          <p:cNvSpPr/>
          <p:nvPr/>
        </p:nvSpPr>
        <p:spPr>
          <a:xfrm>
            <a:off x="1482520" y="3629459"/>
            <a:ext cx="122998" cy="122998"/>
          </a:xfrm>
          <a:prstGeom prst="ellipse">
            <a:avLst/>
          </a:prstGeom>
          <a:solidFill>
            <a:schemeClr val="accent1">
              <a:alpha val="100000"/>
            </a:schemeClr>
          </a:solidFill>
        </p:spPr>
      </p:sp>
      <p:cxnSp>
        <p:nvCxnSpPr>
          <p:cNvPr id="14" name="Connector 14"/>
          <p:cNvCxnSpPr/>
          <p:nvPr/>
        </p:nvCxnSpPr>
        <p:spPr>
          <a:xfrm>
            <a:off x="1554148" y="3703689"/>
            <a:ext cx="6181975"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脚本添加与配置</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tags/tag1.xml><?xml version="1.0" encoding="utf-8"?>
<p:tagLst xmlns:p="http://schemas.openxmlformats.org/presentationml/2006/main">
  <p:tag name="commondata" val="eyJoZGlkIjoiMjgwM2UwMzc3NWU0MmUwNWFiM2FkMjlhYzA0OWM5YjIifQ=="/>
</p:tagLst>
</file>

<file path=ppt/theme/theme1.xml><?xml version="1.0" encoding="utf-8"?>
<a:theme xmlns:a="http://schemas.openxmlformats.org/drawingml/2006/main" name="Office Theme">
  <a:themeElements>
    <a:clrScheme name="Office">
      <a:dk1>
        <a:srgbClr val="000000"/>
      </a:dk1>
      <a:lt1>
        <a:srgbClr val="F4F7FF"/>
      </a:lt1>
      <a:dk2>
        <a:srgbClr val="0A0237"/>
      </a:dk2>
      <a:lt2>
        <a:srgbClr val="FFFFFF"/>
      </a:lt2>
      <a:accent1>
        <a:srgbClr val="0084FF"/>
      </a:accent1>
      <a:accent2>
        <a:srgbClr val="5196FF"/>
      </a:accent2>
      <a:accent3>
        <a:srgbClr val="4454DF"/>
      </a:accent3>
      <a:accent4>
        <a:srgbClr val="7FA9F1"/>
      </a:accent4>
      <a:accent5>
        <a:srgbClr val="ABDDFF"/>
      </a:accent5>
      <a:accent6>
        <a:srgbClr val="A2E5B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2355</Words>
  <Application>WPS 演示</Application>
  <PresentationFormat>On-screen Show (4:3)</PresentationFormat>
  <Paragraphs>232</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vt:lpstr>
      <vt:lpstr>宋体</vt:lpstr>
      <vt:lpstr>Wingdings</vt:lpstr>
      <vt:lpstr>微软雅黑</vt:lpstr>
      <vt:lpstr>Arial</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WPS_1672884681</cp:lastModifiedBy>
  <cp:revision>2</cp:revision>
  <dcterms:created xsi:type="dcterms:W3CDTF">2006-08-16T00:00:00Z</dcterms:created>
  <dcterms:modified xsi:type="dcterms:W3CDTF">2024-02-27T02:41:26Z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9829348883164C279BC96882D99296C0_12</vt:lpwstr>
  </property>
  <property fmtid="{D5CDD505-2E9C-101B-9397-08002B2CF9AE}" pid="3" name="KSOProductBuildVer">
    <vt:lpwstr>2052-12.1.0.16250</vt:lpwstr>
  </property>
</Properties>
</file>