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8"/>
  </p:notesMasterIdLst>
  <p:sldIdLst>
    <p:sldId id="257" r:id="rId2"/>
    <p:sldId id="329" r:id="rId3"/>
    <p:sldId id="258" r:id="rId4"/>
    <p:sldId id="330" r:id="rId5"/>
    <p:sldId id="331" r:id="rId6"/>
    <p:sldId id="332" r:id="rId7"/>
    <p:sldId id="333" r:id="rId8"/>
    <p:sldId id="334" r:id="rId9"/>
    <p:sldId id="335" r:id="rId10"/>
    <p:sldId id="336" r:id="rId11"/>
    <p:sldId id="337" r:id="rId12"/>
    <p:sldId id="338" r:id="rId13"/>
    <p:sldId id="340" r:id="rId14"/>
    <p:sldId id="341"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4" r:id="rId36"/>
    <p:sldId id="363" r:id="rId37"/>
    <p:sldId id="366" r:id="rId38"/>
    <p:sldId id="404" r:id="rId39"/>
    <p:sldId id="405" r:id="rId40"/>
    <p:sldId id="367" r:id="rId41"/>
    <p:sldId id="368" r:id="rId42"/>
    <p:sldId id="369" r:id="rId43"/>
    <p:sldId id="370" r:id="rId44"/>
    <p:sldId id="371" r:id="rId45"/>
    <p:sldId id="372" r:id="rId46"/>
    <p:sldId id="373" r:id="rId47"/>
    <p:sldId id="374" r:id="rId48"/>
    <p:sldId id="375" r:id="rId49"/>
    <p:sldId id="376" r:id="rId50"/>
    <p:sldId id="377" r:id="rId51"/>
    <p:sldId id="378" r:id="rId52"/>
    <p:sldId id="379" r:id="rId53"/>
    <p:sldId id="380" r:id="rId54"/>
    <p:sldId id="381" r:id="rId55"/>
    <p:sldId id="382" r:id="rId56"/>
    <p:sldId id="383" r:id="rId57"/>
    <p:sldId id="384" r:id="rId58"/>
    <p:sldId id="385" r:id="rId59"/>
    <p:sldId id="386" r:id="rId60"/>
    <p:sldId id="387" r:id="rId61"/>
    <p:sldId id="388" r:id="rId62"/>
    <p:sldId id="389" r:id="rId63"/>
    <p:sldId id="390" r:id="rId64"/>
    <p:sldId id="391" r:id="rId65"/>
    <p:sldId id="392" r:id="rId66"/>
    <p:sldId id="393" r:id="rId67"/>
    <p:sldId id="394" r:id="rId68"/>
    <p:sldId id="395" r:id="rId69"/>
    <p:sldId id="396" r:id="rId70"/>
    <p:sldId id="397" r:id="rId71"/>
    <p:sldId id="398" r:id="rId72"/>
    <p:sldId id="399" r:id="rId73"/>
    <p:sldId id="400" r:id="rId74"/>
    <p:sldId id="401" r:id="rId75"/>
    <p:sldId id="402" r:id="rId76"/>
    <p:sldId id="403" r:id="rId77"/>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9FCFF"/>
    <a:srgbClr val="F2F8FF"/>
    <a:srgbClr val="339933"/>
    <a:srgbClr val="CCFFCC"/>
    <a:srgbClr val="CCFFFF"/>
    <a:srgbClr val="3333FF"/>
    <a:srgbClr val="FFCCFF"/>
    <a:srgbClr val="FFFFCC"/>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03" autoAdjust="0"/>
    <p:restoredTop sz="94660"/>
  </p:normalViewPr>
  <p:slideViewPr>
    <p:cSldViewPr snapToGrid="0">
      <p:cViewPr varScale="1">
        <p:scale>
          <a:sx n="75" d="100"/>
          <a:sy n="75" d="100"/>
        </p:scale>
        <p:origin x="107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A53393CC-8D7F-4BDB-94CA-C7BB019C8452}" type="datetimeFigureOut">
              <a:rPr lang="zh-CN" altLang="en-US"/>
              <a:pPr>
                <a:defRPr/>
              </a:pPr>
              <a:t>2019/8/25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109AE62F-EC6B-43AD-B0E6-F90C8FA2C97C}" type="slidenum">
              <a:rPr lang="zh-CN" altLang="en-US"/>
              <a:pPr>
                <a:defRPr/>
              </a:pPr>
              <a:t>‹#›</a:t>
            </a:fld>
            <a:endParaRPr lang="zh-CN" altLang="en-US"/>
          </a:p>
        </p:txBody>
      </p:sp>
    </p:spTree>
    <p:extLst>
      <p:ext uri="{BB962C8B-B14F-4D97-AF65-F5344CB8AC3E}">
        <p14:creationId xmlns:p14="http://schemas.microsoft.com/office/powerpoint/2010/main" val="3949943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1197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7163927"/>
      </p:ext>
    </p:extLst>
  </p:cSld>
  <p:clrMapOvr>
    <a:masterClrMapping/>
  </p:clrMapOvr>
  <p:transition>
    <p:split orient="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48300907"/>
      </p:ext>
    </p:extLst>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7" name="Slide Number Placeholder 5"/>
          <p:cNvSpPr>
            <a:spLocks noGrp="1"/>
          </p:cNvSpPr>
          <p:nvPr userDrawn="1"/>
        </p:nvSpPr>
        <p:spPr>
          <a:xfrm>
            <a:off x="876300" y="6467475"/>
            <a:ext cx="865188" cy="365125"/>
          </a:xfrm>
          <a:prstGeom prst="rect">
            <a:avLst/>
          </a:prstGeom>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defRPr/>
            </a:pPr>
            <a:fld id="{33E7B921-5B34-427A-A8F3-05D4F1911AFB}" type="slidenum">
              <a:rPr lang="zh-CN" altLang="en-US" sz="1400" b="1" smtClean="0">
                <a:solidFill>
                  <a:srgbClr val="6699FF"/>
                </a:solidFill>
                <a:latin typeface="Arial" panose="020B0604020202020204" pitchFamily="34" charset="0"/>
                <a:cs typeface="Arial" panose="020B0604020202020204" pitchFamily="34" charset="0"/>
              </a:rPr>
              <a:pPr algn="r">
                <a:defRPr/>
              </a:pPr>
              <a:t>‹#›</a:t>
            </a:fld>
            <a:r>
              <a:rPr lang="en-US" altLang="zh-CN" sz="1400" b="1" dirty="0" smtClean="0">
                <a:solidFill>
                  <a:srgbClr val="6699FF"/>
                </a:solidFill>
                <a:latin typeface="Arial" panose="020B0604020202020204" pitchFamily="34" charset="0"/>
                <a:cs typeface="Arial" panose="020B0604020202020204" pitchFamily="34" charset="0"/>
              </a:rPr>
              <a:t>/76</a:t>
            </a:r>
            <a:endParaRPr lang="zh-CN" altLang="en-US" sz="1400" b="1" dirty="0">
              <a:solidFill>
                <a:srgbClr val="6699FF"/>
              </a:solidFill>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1.xml"/><Relationship Id="rId4" Type="http://schemas.openxmlformats.org/officeDocument/2006/relationships/image" Target="../media/image10.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image" Target="../media/image8.gif"/></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hyperlink" Target="../&#21345;&#36890;&#22270;&#38598;/&#31526;&#21495;/&#38382;&#21495;/&#38382;&#21495;1.files/10.gif" TargetMode="Externa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gif"/></Relationships>
</file>

<file path=ppt/slides/_rels/slide38.xml.rels><?xml version="1.0" encoding="UTF-8" standalone="yes"?>
<Relationships xmlns="http://schemas.openxmlformats.org/package/2006/relationships"><Relationship Id="rId8" Type="http://schemas.openxmlformats.org/officeDocument/2006/relationships/hyperlink" Target="../../&#21345;&#36890;&#22270;&#38598;/&#31526;&#21495;/&#38382;&#21495;/&#38382;&#21495;1.files/10.gif" TargetMode="External"/><Relationship Id="rId3" Type="http://schemas.openxmlformats.org/officeDocument/2006/relationships/image" Target="../media/image15.gif"/><Relationship Id="rId7"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3.xml"/><Relationship Id="rId6" Type="http://schemas.openxmlformats.org/officeDocument/2006/relationships/image" Target="../media/image12.gif"/><Relationship Id="rId5" Type="http://schemas.openxmlformats.org/officeDocument/2006/relationships/hyperlink" Target="../&#21345;&#36890;&#22270;&#38598;/&#31526;&#21495;/&#38382;&#21495;/&#38382;&#21495;1.files/10.gif" TargetMode="External"/><Relationship Id="rId4" Type="http://schemas.openxmlformats.org/officeDocument/2006/relationships/image" Target="../media/image16.gif"/></Relationships>
</file>

<file path=ppt/slides/_rels/slide3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2.wav"/><Relationship Id="rId1" Type="http://schemas.openxmlformats.org/officeDocument/2006/relationships/slideLayout" Target="../slideLayouts/slideLayout3.xml"/><Relationship Id="rId6" Type="http://schemas.openxmlformats.org/officeDocument/2006/relationships/image" Target="../media/image16.gif"/><Relationship Id="rId5" Type="http://schemas.openxmlformats.org/officeDocument/2006/relationships/image" Target="../media/image12.gif"/><Relationship Id="rId4" Type="http://schemas.openxmlformats.org/officeDocument/2006/relationships/hyperlink" Target="../&#21345;&#36890;&#22270;&#38598;/&#31526;&#21495;/&#38382;&#21495;/&#38382;&#21495;1.files/10.gif" TargetMode="External"/></Relationships>
</file>

<file path=ppt/slides/_rels/slide4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9144000" cy="6858000"/>
            <a:chOff x="0" y="0"/>
            <a:chExt cx="5760" cy="4320"/>
          </a:xfrm>
        </p:grpSpPr>
        <p:sp>
          <p:nvSpPr>
            <p:cNvPr id="7181"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7182" name="Group 4"/>
            <p:cNvGrpSpPr>
              <a:grpSpLocks/>
            </p:cNvGrpSpPr>
            <p:nvPr/>
          </p:nvGrpSpPr>
          <p:grpSpPr bwMode="auto">
            <a:xfrm>
              <a:off x="0" y="0"/>
              <a:ext cx="5760" cy="4320"/>
              <a:chOff x="0" y="0"/>
              <a:chExt cx="5760" cy="4320"/>
            </a:xfrm>
          </p:grpSpPr>
          <p:sp>
            <p:nvSpPr>
              <p:cNvPr id="7183"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60"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7186"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7"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8"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9"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7190" name="Group 12"/>
              <p:cNvGrpSpPr>
                <a:grpSpLocks/>
              </p:cNvGrpSpPr>
              <p:nvPr/>
            </p:nvGrpSpPr>
            <p:grpSpPr bwMode="auto">
              <a:xfrm>
                <a:off x="113" y="3561"/>
                <a:ext cx="862" cy="647"/>
                <a:chOff x="113" y="3561"/>
                <a:chExt cx="862" cy="647"/>
              </a:xfrm>
            </p:grpSpPr>
            <p:grpSp>
              <p:nvGrpSpPr>
                <p:cNvPr id="7191" name="Group 13"/>
                <p:cNvGrpSpPr>
                  <a:grpSpLocks/>
                </p:cNvGrpSpPr>
                <p:nvPr/>
              </p:nvGrpSpPr>
              <p:grpSpPr bwMode="auto">
                <a:xfrm flipH="1">
                  <a:off x="666" y="3561"/>
                  <a:ext cx="309" cy="506"/>
                  <a:chOff x="4694" y="2523"/>
                  <a:chExt cx="350" cy="573"/>
                </a:xfrm>
              </p:grpSpPr>
              <p:sp>
                <p:nvSpPr>
                  <p:cNvPr id="7208"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7209"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7210"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7211"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7212"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7213"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7214"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7192" name="Group 21"/>
                <p:cNvGrpSpPr>
                  <a:grpSpLocks/>
                </p:cNvGrpSpPr>
                <p:nvPr/>
              </p:nvGrpSpPr>
              <p:grpSpPr bwMode="auto">
                <a:xfrm flipH="1">
                  <a:off x="207" y="3972"/>
                  <a:ext cx="232" cy="96"/>
                  <a:chOff x="5301" y="2989"/>
                  <a:chExt cx="263" cy="108"/>
                </a:xfrm>
              </p:grpSpPr>
              <p:sp>
                <p:nvSpPr>
                  <p:cNvPr id="7206"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7207"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7193" name="Group 24"/>
                <p:cNvGrpSpPr>
                  <a:grpSpLocks/>
                </p:cNvGrpSpPr>
                <p:nvPr/>
              </p:nvGrpSpPr>
              <p:grpSpPr bwMode="auto">
                <a:xfrm flipH="1">
                  <a:off x="319" y="4057"/>
                  <a:ext cx="165" cy="143"/>
                  <a:chOff x="5250" y="3085"/>
                  <a:chExt cx="188" cy="162"/>
                </a:xfrm>
              </p:grpSpPr>
              <p:sp>
                <p:nvSpPr>
                  <p:cNvPr id="7204"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5"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4" name="Group 27"/>
                <p:cNvGrpSpPr>
                  <a:grpSpLocks/>
                </p:cNvGrpSpPr>
                <p:nvPr/>
              </p:nvGrpSpPr>
              <p:grpSpPr bwMode="auto">
                <a:xfrm flipH="1">
                  <a:off x="113" y="4095"/>
                  <a:ext cx="196" cy="113"/>
                  <a:chOff x="5449" y="3128"/>
                  <a:chExt cx="222" cy="128"/>
                </a:xfrm>
              </p:grpSpPr>
              <p:sp>
                <p:nvSpPr>
                  <p:cNvPr id="7202"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3"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5" name="Group 30"/>
                <p:cNvGrpSpPr>
                  <a:grpSpLocks/>
                </p:cNvGrpSpPr>
                <p:nvPr/>
              </p:nvGrpSpPr>
              <p:grpSpPr bwMode="auto">
                <a:xfrm flipH="1">
                  <a:off x="445" y="3670"/>
                  <a:ext cx="241" cy="406"/>
                  <a:chOff x="5022" y="2646"/>
                  <a:chExt cx="273" cy="460"/>
                </a:xfrm>
              </p:grpSpPr>
              <p:sp>
                <p:nvSpPr>
                  <p:cNvPr id="7196"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7"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8"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9"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1"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93" name="Group 42"/>
          <p:cNvGrpSpPr>
            <a:grpSpLocks/>
          </p:cNvGrpSpPr>
          <p:nvPr/>
        </p:nvGrpSpPr>
        <p:grpSpPr bwMode="auto">
          <a:xfrm>
            <a:off x="250825" y="2155825"/>
            <a:ext cx="3810000" cy="2209800"/>
            <a:chOff x="249" y="1358"/>
            <a:chExt cx="2400" cy="1392"/>
          </a:xfrm>
        </p:grpSpPr>
        <p:sp>
          <p:nvSpPr>
            <p:cNvPr id="7178" name="Rectangle 43"/>
            <p:cNvSpPr>
              <a:spLocks noChangeArrowheads="1"/>
            </p:cNvSpPr>
            <p:nvPr/>
          </p:nvSpPr>
          <p:spPr bwMode="auto">
            <a:xfrm>
              <a:off x="249" y="2231"/>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栈和队列</a:t>
              </a:r>
            </a:p>
          </p:txBody>
        </p:sp>
        <p:sp>
          <p:nvSpPr>
            <p:cNvPr id="7179"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7180"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3</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97" name="Text Box 46"/>
          <p:cNvSpPr txBox="1">
            <a:spLocks noChangeArrowheads="1"/>
          </p:cNvSpPr>
          <p:nvPr/>
        </p:nvSpPr>
        <p:spPr bwMode="auto">
          <a:xfrm>
            <a:off x="4718050" y="1844675"/>
            <a:ext cx="4175125" cy="308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a:solidFill>
                  <a:schemeClr val="bg1"/>
                </a:solidFill>
                <a:latin typeface="Times New Roman" panose="02020603050405020304" pitchFamily="18" charset="0"/>
                <a:ea typeface="黑体" panose="02010609060101010101" pitchFamily="49" charset="-122"/>
              </a:rPr>
              <a:t>        </a:t>
            </a:r>
            <a:r>
              <a:rPr kumimoji="1" lang="zh-CN" altLang="en-US" sz="2000" b="1">
                <a:solidFill>
                  <a:schemeClr val="bg1"/>
                </a:solidFill>
                <a:latin typeface="Times New Roman" panose="02020603050405020304" pitchFamily="18" charset="0"/>
                <a:ea typeface="黑体" panose="02010609060101010101" pitchFamily="49" charset="-122"/>
              </a:rPr>
              <a:t>栈和队列是两种重要的、特殊的线性数据结构。从数据的逻辑结构看，栈和队列是线性表；从数据的操作角度看，栈和队列的基本操作是线性表操作的子集，是操作受限制的线性表。栈和队列比一般线性表更简单。</a:t>
            </a:r>
          </a:p>
        </p:txBody>
      </p:sp>
      <p:grpSp>
        <p:nvGrpSpPr>
          <p:cNvPr id="7175" name="组合 38"/>
          <p:cNvGrpSpPr>
            <a:grpSpLocks/>
          </p:cNvGrpSpPr>
          <p:nvPr/>
        </p:nvGrpSpPr>
        <p:grpSpPr bwMode="auto">
          <a:xfrm>
            <a:off x="7637463" y="33338"/>
            <a:ext cx="1422400" cy="617537"/>
            <a:chOff x="6053670" y="2277533"/>
            <a:chExt cx="1422400" cy="617092"/>
          </a:xfrm>
        </p:grpSpPr>
        <p:sp>
          <p:nvSpPr>
            <p:cNvPr id="7176"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92" name="直接连接符 91"/>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
        <p:nvSpPr>
          <p:cNvPr id="48"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3</a:t>
            </a: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主要内容</a:t>
            </a:r>
          </a:p>
        </p:txBody>
      </p:sp>
      <p:sp>
        <p:nvSpPr>
          <p:cNvPr id="49"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000" fill="hold"/>
                                        <p:tgtEl>
                                          <p:spTgt spid="48"/>
                                        </p:tgtEl>
                                        <p:attrNameLst>
                                          <p:attrName>ppt_x</p:attrName>
                                        </p:attrNameLst>
                                      </p:cBhvr>
                                      <p:tavLst>
                                        <p:tav tm="0">
                                          <p:val>
                                            <p:strVal val="0-#ppt_w/2"/>
                                          </p:val>
                                        </p:tav>
                                        <p:tav tm="100000">
                                          <p:val>
                                            <p:strVal val="#ppt_x"/>
                                          </p:val>
                                        </p:tav>
                                      </p:tavLst>
                                    </p:anim>
                                    <p:anim calcmode="lin" valueType="num">
                                      <p:cBhvr additive="base">
                                        <p:cTn id="8" dur="2000" fill="hold"/>
                                        <p:tgtEl>
                                          <p:spTgt spid="48"/>
                                        </p:tgtEl>
                                        <p:attrNameLst>
                                          <p:attrName>ppt_y</p:attrName>
                                        </p:attrNameLst>
                                      </p:cBhvr>
                                      <p:tavLst>
                                        <p:tav tm="0">
                                          <p:val>
                                            <p:strVal val="#ppt_y"/>
                                          </p:val>
                                        </p:tav>
                                        <p:tav tm="100000">
                                          <p:val>
                                            <p:strVal val="#ppt_y"/>
                                          </p:val>
                                        </p:tav>
                                      </p:tavLst>
                                    </p:anim>
                                  </p:childTnLst>
                                </p:cTn>
                              </p:par>
                              <p:par>
                                <p:cTn id="9" presetID="7"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000" fill="hold"/>
                                        <p:tgtEl>
                                          <p:spTgt spid="49"/>
                                        </p:tgtEl>
                                        <p:attrNameLst>
                                          <p:attrName>ppt_x</p:attrName>
                                        </p:attrNameLst>
                                      </p:cBhvr>
                                      <p:tavLst>
                                        <p:tav tm="0">
                                          <p:val>
                                            <p:strVal val="1+#ppt_w/2"/>
                                          </p:val>
                                        </p:tav>
                                        <p:tav tm="100000">
                                          <p:val>
                                            <p:strVal val="#ppt_x"/>
                                          </p:val>
                                        </p:tav>
                                      </p:tavLst>
                                    </p:anim>
                                    <p:anim calcmode="lin" valueType="num">
                                      <p:cBhvr additive="base">
                                        <p:cTn id="12" dur="2000" fill="hold"/>
                                        <p:tgtEl>
                                          <p:spTgt spid="49"/>
                                        </p:tgtEl>
                                        <p:attrNameLst>
                                          <p:attrName>ppt_y</p:attrName>
                                        </p:attrNameLst>
                                      </p:cBhvr>
                                      <p:tavLst>
                                        <p:tav tm="0">
                                          <p:val>
                                            <p:strVal val="#ppt_y"/>
                                          </p:val>
                                        </p:tav>
                                        <p:tav tm="100000">
                                          <p:val>
                                            <p:strVal val="#ppt_y"/>
                                          </p:val>
                                        </p:tav>
                                      </p:tavLst>
                                    </p:anim>
                                  </p:childTnLst>
                                </p:cTn>
                              </p:par>
                              <p:par>
                                <p:cTn id="13" presetID="31" presetClass="entr" presetSubtype="0" fill="hold" nodeType="withEffect">
                                  <p:stCondLst>
                                    <p:cond delay="0"/>
                                  </p:stCondLst>
                                  <p:iterate type="lt">
                                    <p:tmPct val="5000"/>
                                  </p:iterate>
                                  <p:childTnLst>
                                    <p:set>
                                      <p:cBhvr>
                                        <p:cTn id="14" dur="1" fill="hold">
                                          <p:stCondLst>
                                            <p:cond delay="0"/>
                                          </p:stCondLst>
                                        </p:cTn>
                                        <p:tgtEl>
                                          <p:spTgt spid="93"/>
                                        </p:tgtEl>
                                        <p:attrNameLst>
                                          <p:attrName>style.visibility</p:attrName>
                                        </p:attrNameLst>
                                      </p:cBhvr>
                                      <p:to>
                                        <p:strVal val="visible"/>
                                      </p:to>
                                    </p:set>
                                    <p:anim calcmode="lin" valueType="num">
                                      <p:cBhvr>
                                        <p:cTn id="15" dur="2000" fill="hold"/>
                                        <p:tgtEl>
                                          <p:spTgt spid="93"/>
                                        </p:tgtEl>
                                        <p:attrNameLst>
                                          <p:attrName>ppt_w</p:attrName>
                                        </p:attrNameLst>
                                      </p:cBhvr>
                                      <p:tavLst>
                                        <p:tav tm="0">
                                          <p:val>
                                            <p:fltVal val="0"/>
                                          </p:val>
                                        </p:tav>
                                        <p:tav tm="100000">
                                          <p:val>
                                            <p:strVal val="#ppt_w"/>
                                          </p:val>
                                        </p:tav>
                                      </p:tavLst>
                                    </p:anim>
                                    <p:anim calcmode="lin" valueType="num">
                                      <p:cBhvr>
                                        <p:cTn id="16" dur="2000" fill="hold"/>
                                        <p:tgtEl>
                                          <p:spTgt spid="93"/>
                                        </p:tgtEl>
                                        <p:attrNameLst>
                                          <p:attrName>ppt_h</p:attrName>
                                        </p:attrNameLst>
                                      </p:cBhvr>
                                      <p:tavLst>
                                        <p:tav tm="0">
                                          <p:val>
                                            <p:fltVal val="0"/>
                                          </p:val>
                                        </p:tav>
                                        <p:tav tm="100000">
                                          <p:val>
                                            <p:strVal val="#ppt_h"/>
                                          </p:val>
                                        </p:tav>
                                      </p:tavLst>
                                    </p:anim>
                                    <p:anim calcmode="lin" valueType="num">
                                      <p:cBhvr>
                                        <p:cTn id="17" dur="2000" fill="hold"/>
                                        <p:tgtEl>
                                          <p:spTgt spid="93"/>
                                        </p:tgtEl>
                                        <p:attrNameLst>
                                          <p:attrName>style.rotation</p:attrName>
                                        </p:attrNameLst>
                                      </p:cBhvr>
                                      <p:tavLst>
                                        <p:tav tm="0">
                                          <p:val>
                                            <p:fltVal val="90"/>
                                          </p:val>
                                        </p:tav>
                                        <p:tav tm="100000">
                                          <p:val>
                                            <p:fltVal val="0"/>
                                          </p:val>
                                        </p:tav>
                                      </p:tavLst>
                                    </p:anim>
                                    <p:animEffect transition="in" filter="fade">
                                      <p:cBhvr>
                                        <p:cTn id="18" dur="2000"/>
                                        <p:tgtEl>
                                          <p:spTgt spid="93"/>
                                        </p:tgtEl>
                                      </p:cBhvr>
                                    </p:animEffect>
                                  </p:childTnLst>
                                </p:cTn>
                              </p:par>
                              <p:par>
                                <p:cTn id="19" presetID="1" presetClass="entr" presetSubtype="0" fill="hold" grpId="0" nodeType="withEffect">
                                  <p:stCondLst>
                                    <p:cond delay="0"/>
                                  </p:stCondLst>
                                  <p:iterate type="lt">
                                    <p:tmAbs val="75"/>
                                  </p:iterate>
                                  <p:childTnLst>
                                    <p:set>
                                      <p:cBhvr>
                                        <p:cTn id="20" dur="1" fill="hold">
                                          <p:stCondLst>
                                            <p:cond delay="74"/>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清空操作</a:t>
            </a:r>
          </a:p>
        </p:txBody>
      </p:sp>
      <p:grpSp>
        <p:nvGrpSpPr>
          <p:cNvPr id="16387" name="组合 2"/>
          <p:cNvGrpSpPr>
            <a:grpSpLocks/>
          </p:cNvGrpSpPr>
          <p:nvPr/>
        </p:nvGrpSpPr>
        <p:grpSpPr bwMode="auto">
          <a:xfrm>
            <a:off x="34925" y="92075"/>
            <a:ext cx="7632700" cy="1601788"/>
            <a:chOff x="34925" y="92075"/>
            <a:chExt cx="7632700" cy="1601788"/>
          </a:xfrm>
        </p:grpSpPr>
        <p:grpSp>
          <p:nvGrpSpPr>
            <p:cNvPr id="16395" name="组合 1"/>
            <p:cNvGrpSpPr>
              <a:grpSpLocks/>
            </p:cNvGrpSpPr>
            <p:nvPr/>
          </p:nvGrpSpPr>
          <p:grpSpPr bwMode="auto">
            <a:xfrm>
              <a:off x="34925" y="92075"/>
              <a:ext cx="7632700" cy="457200"/>
              <a:chOff x="34925" y="92075"/>
              <a:chExt cx="7632700" cy="457200"/>
            </a:xfrm>
          </p:grpSpPr>
          <p:sp>
            <p:nvSpPr>
              <p:cNvPr id="1640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640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6396" name="Group 2"/>
            <p:cNvGrpSpPr>
              <a:grpSpLocks/>
            </p:cNvGrpSpPr>
            <p:nvPr/>
          </p:nvGrpSpPr>
          <p:grpSpPr bwMode="auto">
            <a:xfrm>
              <a:off x="107950" y="620713"/>
              <a:ext cx="5545138" cy="496887"/>
              <a:chOff x="113" y="441"/>
              <a:chExt cx="2098" cy="313"/>
            </a:xfrm>
          </p:grpSpPr>
          <p:sp>
            <p:nvSpPr>
              <p:cNvPr id="1640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1640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6397" name="Group 35"/>
            <p:cNvGrpSpPr>
              <a:grpSpLocks/>
            </p:cNvGrpSpPr>
            <p:nvPr/>
          </p:nvGrpSpPr>
          <p:grpSpPr bwMode="auto">
            <a:xfrm>
              <a:off x="250825" y="1196975"/>
              <a:ext cx="3717925" cy="496888"/>
              <a:chOff x="158" y="754"/>
              <a:chExt cx="2342" cy="313"/>
            </a:xfrm>
          </p:grpSpPr>
          <p:sp>
            <p:nvSpPr>
              <p:cNvPr id="16398"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顺序栈的操作实现</a:t>
                </a:r>
              </a:p>
            </p:txBody>
          </p:sp>
          <p:sp>
            <p:nvSpPr>
              <p:cNvPr id="16399"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4" name="Text Box 21"/>
          <p:cNvSpPr txBox="1">
            <a:spLocks noChangeArrowheads="1"/>
          </p:cNvSpPr>
          <p:nvPr/>
        </p:nvSpPr>
        <p:spPr bwMode="auto">
          <a:xfrm>
            <a:off x="323850" y="1844675"/>
            <a:ext cx="8351838" cy="135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ClearStack_Sq(SqStack &amp;S)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重置顺序栈</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为空栈</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S.top=-1;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ClearStack_Sq</a:t>
            </a:r>
          </a:p>
        </p:txBody>
      </p:sp>
      <p:grpSp>
        <p:nvGrpSpPr>
          <p:cNvPr id="17" name="Group 4"/>
          <p:cNvGrpSpPr>
            <a:grpSpLocks/>
          </p:cNvGrpSpPr>
          <p:nvPr/>
        </p:nvGrpSpPr>
        <p:grpSpPr bwMode="auto">
          <a:xfrm>
            <a:off x="7669213" y="692150"/>
            <a:ext cx="1295400" cy="1008063"/>
            <a:chOff x="4831" y="1253"/>
            <a:chExt cx="816" cy="726"/>
          </a:xfrm>
        </p:grpSpPr>
        <p:sp>
          <p:nvSpPr>
            <p:cNvPr id="1639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639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6"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3-3</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6394"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
          <p:cNvGrpSpPr>
            <a:grpSpLocks/>
          </p:cNvGrpSpPr>
          <p:nvPr/>
        </p:nvGrpSpPr>
        <p:grpSpPr bwMode="auto">
          <a:xfrm>
            <a:off x="4567769" y="4194173"/>
            <a:ext cx="2878138" cy="796925"/>
            <a:chOff x="1020" y="3235"/>
            <a:chExt cx="3856" cy="474"/>
          </a:xfrm>
        </p:grpSpPr>
        <p:sp>
          <p:nvSpPr>
            <p:cNvPr id="22"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3"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290">
                                          <p:stCondLst>
                                            <p:cond delay="0"/>
                                          </p:stCondLst>
                                        </p:cTn>
                                        <p:tgtEl>
                                          <p:spTgt spid="17"/>
                                        </p:tgtEl>
                                      </p:cBhvr>
                                    </p:animEffect>
                                    <p:anim calcmode="lin" valueType="num">
                                      <p:cBhvr>
                                        <p:cTn id="1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23" dur="13">
                                          <p:stCondLst>
                                            <p:cond delay="325"/>
                                          </p:stCondLst>
                                        </p:cTn>
                                        <p:tgtEl>
                                          <p:spTgt spid="17"/>
                                        </p:tgtEl>
                                      </p:cBhvr>
                                      <p:to x="100000" y="60000"/>
                                    </p:animScale>
                                    <p:animScale>
                                      <p:cBhvr>
                                        <p:cTn id="24" dur="83" decel="50000">
                                          <p:stCondLst>
                                            <p:cond delay="338"/>
                                          </p:stCondLst>
                                        </p:cTn>
                                        <p:tgtEl>
                                          <p:spTgt spid="17"/>
                                        </p:tgtEl>
                                      </p:cBhvr>
                                      <p:to x="100000" y="100000"/>
                                    </p:animScale>
                                    <p:animScale>
                                      <p:cBhvr>
                                        <p:cTn id="25" dur="13">
                                          <p:stCondLst>
                                            <p:cond delay="656"/>
                                          </p:stCondLst>
                                        </p:cTn>
                                        <p:tgtEl>
                                          <p:spTgt spid="17"/>
                                        </p:tgtEl>
                                      </p:cBhvr>
                                      <p:to x="100000" y="80000"/>
                                    </p:animScale>
                                    <p:animScale>
                                      <p:cBhvr>
                                        <p:cTn id="26" dur="83" decel="50000">
                                          <p:stCondLst>
                                            <p:cond delay="669"/>
                                          </p:stCondLst>
                                        </p:cTn>
                                        <p:tgtEl>
                                          <p:spTgt spid="17"/>
                                        </p:tgtEl>
                                      </p:cBhvr>
                                      <p:to x="100000" y="100000"/>
                                    </p:animScale>
                                    <p:animScale>
                                      <p:cBhvr>
                                        <p:cTn id="27" dur="13">
                                          <p:stCondLst>
                                            <p:cond delay="821"/>
                                          </p:stCondLst>
                                        </p:cTn>
                                        <p:tgtEl>
                                          <p:spTgt spid="17"/>
                                        </p:tgtEl>
                                      </p:cBhvr>
                                      <p:to x="100000" y="90000"/>
                                    </p:animScale>
                                    <p:animScale>
                                      <p:cBhvr>
                                        <p:cTn id="28" dur="83" decel="50000">
                                          <p:stCondLst>
                                            <p:cond delay="834"/>
                                          </p:stCondLst>
                                        </p:cTn>
                                        <p:tgtEl>
                                          <p:spTgt spid="17"/>
                                        </p:tgtEl>
                                      </p:cBhvr>
                                      <p:to x="100000" y="100000"/>
                                    </p:animScale>
                                    <p:animScale>
                                      <p:cBhvr>
                                        <p:cTn id="29" dur="13">
                                          <p:stCondLst>
                                            <p:cond delay="904"/>
                                          </p:stCondLst>
                                        </p:cTn>
                                        <p:tgtEl>
                                          <p:spTgt spid="17"/>
                                        </p:tgtEl>
                                      </p:cBhvr>
                                      <p:to x="100000" y="95000"/>
                                    </p:animScale>
                                    <p:animScale>
                                      <p:cBhvr>
                                        <p:cTn id="30" dur="83" decel="50000">
                                          <p:stCondLst>
                                            <p:cond delay="917"/>
                                          </p:stCondLst>
                                        </p:cTn>
                                        <p:tgtEl>
                                          <p:spTgt spid="17"/>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strips(upLeft)">
                                      <p:cBhvr>
                                        <p:cTn id="39" dur="500"/>
                                        <p:tgtEl>
                                          <p:spTgt spid="21"/>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求栈长操作</a:t>
            </a:r>
          </a:p>
        </p:txBody>
      </p:sp>
      <p:grpSp>
        <p:nvGrpSpPr>
          <p:cNvPr id="17411" name="组合 2"/>
          <p:cNvGrpSpPr>
            <a:grpSpLocks/>
          </p:cNvGrpSpPr>
          <p:nvPr/>
        </p:nvGrpSpPr>
        <p:grpSpPr bwMode="auto">
          <a:xfrm>
            <a:off x="34925" y="92075"/>
            <a:ext cx="7632700" cy="1601788"/>
            <a:chOff x="34925" y="92075"/>
            <a:chExt cx="7632700" cy="1601788"/>
          </a:xfrm>
        </p:grpSpPr>
        <p:grpSp>
          <p:nvGrpSpPr>
            <p:cNvPr id="17419" name="组合 1"/>
            <p:cNvGrpSpPr>
              <a:grpSpLocks/>
            </p:cNvGrpSpPr>
            <p:nvPr/>
          </p:nvGrpSpPr>
          <p:grpSpPr bwMode="auto">
            <a:xfrm>
              <a:off x="34925" y="92075"/>
              <a:ext cx="7632700" cy="457200"/>
              <a:chOff x="34925" y="92075"/>
              <a:chExt cx="7632700" cy="457200"/>
            </a:xfrm>
          </p:grpSpPr>
          <p:sp>
            <p:nvSpPr>
              <p:cNvPr id="1742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7427"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7420" name="Group 2"/>
            <p:cNvGrpSpPr>
              <a:grpSpLocks/>
            </p:cNvGrpSpPr>
            <p:nvPr/>
          </p:nvGrpSpPr>
          <p:grpSpPr bwMode="auto">
            <a:xfrm>
              <a:off x="107950" y="620713"/>
              <a:ext cx="5545138" cy="496887"/>
              <a:chOff x="113" y="441"/>
              <a:chExt cx="2098" cy="313"/>
            </a:xfrm>
          </p:grpSpPr>
          <p:sp>
            <p:nvSpPr>
              <p:cNvPr id="1742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1742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7421" name="Group 35"/>
            <p:cNvGrpSpPr>
              <a:grpSpLocks/>
            </p:cNvGrpSpPr>
            <p:nvPr/>
          </p:nvGrpSpPr>
          <p:grpSpPr bwMode="auto">
            <a:xfrm>
              <a:off x="250825" y="1196975"/>
              <a:ext cx="3717925" cy="496888"/>
              <a:chOff x="158" y="754"/>
              <a:chExt cx="2342" cy="313"/>
            </a:xfrm>
          </p:grpSpPr>
          <p:sp>
            <p:nvSpPr>
              <p:cNvPr id="17422"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顺序栈的操作实现</a:t>
                </a:r>
              </a:p>
            </p:txBody>
          </p:sp>
          <p:sp>
            <p:nvSpPr>
              <p:cNvPr id="17423"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4" name="Text Box 21"/>
          <p:cNvSpPr txBox="1">
            <a:spLocks noChangeArrowheads="1"/>
          </p:cNvSpPr>
          <p:nvPr/>
        </p:nvSpPr>
        <p:spPr bwMode="auto">
          <a:xfrm>
            <a:off x="323850" y="1844675"/>
            <a:ext cx="8351838" cy="135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int StackLength_Sq(SqStack S)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返回顺序栈</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的长度</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return (S.top+1);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StackLength_Sq</a:t>
            </a:r>
          </a:p>
        </p:txBody>
      </p:sp>
      <p:grpSp>
        <p:nvGrpSpPr>
          <p:cNvPr id="17" name="Group 4"/>
          <p:cNvGrpSpPr>
            <a:grpSpLocks/>
          </p:cNvGrpSpPr>
          <p:nvPr/>
        </p:nvGrpSpPr>
        <p:grpSpPr bwMode="auto">
          <a:xfrm>
            <a:off x="7669213" y="692150"/>
            <a:ext cx="1295400" cy="1008063"/>
            <a:chOff x="4831" y="1253"/>
            <a:chExt cx="816" cy="726"/>
          </a:xfrm>
        </p:grpSpPr>
        <p:sp>
          <p:nvSpPr>
            <p:cNvPr id="1741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741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6"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3-4</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7418"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
          <p:cNvGrpSpPr>
            <a:grpSpLocks/>
          </p:cNvGrpSpPr>
          <p:nvPr/>
        </p:nvGrpSpPr>
        <p:grpSpPr bwMode="auto">
          <a:xfrm>
            <a:off x="4567769" y="4194173"/>
            <a:ext cx="2878138" cy="796925"/>
            <a:chOff x="1020" y="3235"/>
            <a:chExt cx="3856" cy="474"/>
          </a:xfrm>
        </p:grpSpPr>
        <p:sp>
          <p:nvSpPr>
            <p:cNvPr id="22"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3"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290">
                                          <p:stCondLst>
                                            <p:cond delay="0"/>
                                          </p:stCondLst>
                                        </p:cTn>
                                        <p:tgtEl>
                                          <p:spTgt spid="17"/>
                                        </p:tgtEl>
                                      </p:cBhvr>
                                    </p:animEffect>
                                    <p:anim calcmode="lin" valueType="num">
                                      <p:cBhvr>
                                        <p:cTn id="1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23" dur="13">
                                          <p:stCondLst>
                                            <p:cond delay="325"/>
                                          </p:stCondLst>
                                        </p:cTn>
                                        <p:tgtEl>
                                          <p:spTgt spid="17"/>
                                        </p:tgtEl>
                                      </p:cBhvr>
                                      <p:to x="100000" y="60000"/>
                                    </p:animScale>
                                    <p:animScale>
                                      <p:cBhvr>
                                        <p:cTn id="24" dur="83" decel="50000">
                                          <p:stCondLst>
                                            <p:cond delay="338"/>
                                          </p:stCondLst>
                                        </p:cTn>
                                        <p:tgtEl>
                                          <p:spTgt spid="17"/>
                                        </p:tgtEl>
                                      </p:cBhvr>
                                      <p:to x="100000" y="100000"/>
                                    </p:animScale>
                                    <p:animScale>
                                      <p:cBhvr>
                                        <p:cTn id="25" dur="13">
                                          <p:stCondLst>
                                            <p:cond delay="656"/>
                                          </p:stCondLst>
                                        </p:cTn>
                                        <p:tgtEl>
                                          <p:spTgt spid="17"/>
                                        </p:tgtEl>
                                      </p:cBhvr>
                                      <p:to x="100000" y="80000"/>
                                    </p:animScale>
                                    <p:animScale>
                                      <p:cBhvr>
                                        <p:cTn id="26" dur="83" decel="50000">
                                          <p:stCondLst>
                                            <p:cond delay="669"/>
                                          </p:stCondLst>
                                        </p:cTn>
                                        <p:tgtEl>
                                          <p:spTgt spid="17"/>
                                        </p:tgtEl>
                                      </p:cBhvr>
                                      <p:to x="100000" y="100000"/>
                                    </p:animScale>
                                    <p:animScale>
                                      <p:cBhvr>
                                        <p:cTn id="27" dur="13">
                                          <p:stCondLst>
                                            <p:cond delay="821"/>
                                          </p:stCondLst>
                                        </p:cTn>
                                        <p:tgtEl>
                                          <p:spTgt spid="17"/>
                                        </p:tgtEl>
                                      </p:cBhvr>
                                      <p:to x="100000" y="90000"/>
                                    </p:animScale>
                                    <p:animScale>
                                      <p:cBhvr>
                                        <p:cTn id="28" dur="83" decel="50000">
                                          <p:stCondLst>
                                            <p:cond delay="834"/>
                                          </p:stCondLst>
                                        </p:cTn>
                                        <p:tgtEl>
                                          <p:spTgt spid="17"/>
                                        </p:tgtEl>
                                      </p:cBhvr>
                                      <p:to x="100000" y="100000"/>
                                    </p:animScale>
                                    <p:animScale>
                                      <p:cBhvr>
                                        <p:cTn id="29" dur="13">
                                          <p:stCondLst>
                                            <p:cond delay="904"/>
                                          </p:stCondLst>
                                        </p:cTn>
                                        <p:tgtEl>
                                          <p:spTgt spid="17"/>
                                        </p:tgtEl>
                                      </p:cBhvr>
                                      <p:to x="100000" y="95000"/>
                                    </p:animScale>
                                    <p:animScale>
                                      <p:cBhvr>
                                        <p:cTn id="30" dur="83" decel="50000">
                                          <p:stCondLst>
                                            <p:cond delay="917"/>
                                          </p:stCondLst>
                                        </p:cTn>
                                        <p:tgtEl>
                                          <p:spTgt spid="17"/>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strips(upLeft)">
                                      <p:cBhvr>
                                        <p:cTn id="39" dur="500"/>
                                        <p:tgtEl>
                                          <p:spTgt spid="21"/>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取栈顶元素值操作</a:t>
            </a:r>
          </a:p>
        </p:txBody>
      </p:sp>
      <p:grpSp>
        <p:nvGrpSpPr>
          <p:cNvPr id="18435" name="组合 2"/>
          <p:cNvGrpSpPr>
            <a:grpSpLocks/>
          </p:cNvGrpSpPr>
          <p:nvPr/>
        </p:nvGrpSpPr>
        <p:grpSpPr bwMode="auto">
          <a:xfrm>
            <a:off x="34925" y="92075"/>
            <a:ext cx="7632700" cy="1601788"/>
            <a:chOff x="34925" y="92075"/>
            <a:chExt cx="7632700" cy="1601788"/>
          </a:xfrm>
        </p:grpSpPr>
        <p:grpSp>
          <p:nvGrpSpPr>
            <p:cNvPr id="18446" name="组合 1"/>
            <p:cNvGrpSpPr>
              <a:grpSpLocks/>
            </p:cNvGrpSpPr>
            <p:nvPr/>
          </p:nvGrpSpPr>
          <p:grpSpPr bwMode="auto">
            <a:xfrm>
              <a:off x="34925" y="92075"/>
              <a:ext cx="7632700" cy="457200"/>
              <a:chOff x="34925" y="92075"/>
              <a:chExt cx="7632700" cy="457200"/>
            </a:xfrm>
          </p:grpSpPr>
          <p:sp>
            <p:nvSpPr>
              <p:cNvPr id="1845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8454"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8447" name="Group 2"/>
            <p:cNvGrpSpPr>
              <a:grpSpLocks/>
            </p:cNvGrpSpPr>
            <p:nvPr/>
          </p:nvGrpSpPr>
          <p:grpSpPr bwMode="auto">
            <a:xfrm>
              <a:off x="107950" y="620713"/>
              <a:ext cx="5545138" cy="496887"/>
              <a:chOff x="113" y="441"/>
              <a:chExt cx="2098" cy="313"/>
            </a:xfrm>
          </p:grpSpPr>
          <p:sp>
            <p:nvSpPr>
              <p:cNvPr id="1845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1845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8448" name="Group 35"/>
            <p:cNvGrpSpPr>
              <a:grpSpLocks/>
            </p:cNvGrpSpPr>
            <p:nvPr/>
          </p:nvGrpSpPr>
          <p:grpSpPr bwMode="auto">
            <a:xfrm>
              <a:off x="250825" y="1196975"/>
              <a:ext cx="3717925" cy="496888"/>
              <a:chOff x="158" y="754"/>
              <a:chExt cx="2342" cy="313"/>
            </a:xfrm>
          </p:grpSpPr>
          <p:sp>
            <p:nvSpPr>
              <p:cNvPr id="18449"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顺序栈的操作实现</a:t>
                </a:r>
              </a:p>
            </p:txBody>
          </p:sp>
          <p:sp>
            <p:nvSpPr>
              <p:cNvPr id="18450"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4" name="Text Box 21"/>
          <p:cNvSpPr txBox="1">
            <a:spLocks noChangeArrowheads="1"/>
          </p:cNvSpPr>
          <p:nvPr/>
        </p:nvSpPr>
        <p:spPr bwMode="auto">
          <a:xfrm>
            <a:off x="323850" y="1844675"/>
            <a:ext cx="8351838" cy="167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GetTop_Sq(SqStack S,ElemType &amp;e)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若顺序栈</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为空，则给出相应信息并退出运行；否则用</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返回栈顶元素值</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if(S.top==-1)  Error("Stack Empty!");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e=S.elem[S.top];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GetTop_Sq</a:t>
            </a:r>
          </a:p>
        </p:txBody>
      </p:sp>
      <p:grpSp>
        <p:nvGrpSpPr>
          <p:cNvPr id="17" name="Group 34"/>
          <p:cNvGrpSpPr>
            <a:grpSpLocks/>
          </p:cNvGrpSpPr>
          <p:nvPr/>
        </p:nvGrpSpPr>
        <p:grpSpPr bwMode="auto">
          <a:xfrm>
            <a:off x="990600" y="3908425"/>
            <a:ext cx="7459133" cy="1544638"/>
            <a:chOff x="2699" y="3067"/>
            <a:chExt cx="2857" cy="973"/>
          </a:xfrm>
        </p:grpSpPr>
        <p:sp>
          <p:nvSpPr>
            <p:cNvPr id="18" name="AutoShape 35"/>
            <p:cNvSpPr>
              <a:spLocks noChangeArrowheads="1"/>
            </p:cNvSpPr>
            <p:nvPr/>
          </p:nvSpPr>
          <p:spPr bwMode="auto">
            <a:xfrm flipH="1" flipV="1">
              <a:off x="2699" y="3067"/>
              <a:ext cx="2857" cy="973"/>
            </a:xfrm>
            <a:prstGeom prst="wedgeRectCallout">
              <a:avLst>
                <a:gd name="adj1" fmla="val -963"/>
                <a:gd name="adj2" fmla="val 101926"/>
              </a:avLst>
            </a:prstGeom>
            <a:gradFill rotWithShape="0">
              <a:gsLst>
                <a:gs pos="0">
                  <a:srgbClr val="FFCCCC">
                    <a:gamma/>
                    <a:tint val="0"/>
                    <a:invGamma/>
                  </a:srgbClr>
                </a:gs>
                <a:gs pos="100000">
                  <a:srgbClr val="FFCCCC"/>
                </a:gs>
              </a:gsLst>
              <a:lin ang="2700000" scaled="1"/>
            </a:gradFill>
            <a:ln w="57150">
              <a:solidFill>
                <a:srgbClr val="FF0000"/>
              </a:solidFill>
              <a:miter lim="800000"/>
              <a:headEnd/>
              <a:tailEnd/>
            </a:ln>
            <a:effectLst/>
          </p:spPr>
          <p:txBody>
            <a:bodyPr rot="10800000" lIns="180000" rIns="180000"/>
            <a:lstStyle/>
            <a:p>
              <a:pPr algn="ctr" eaLnBrk="1" hangingPunct="1">
                <a:lnSpc>
                  <a:spcPct val="140000"/>
                </a:lnSpc>
                <a:defRPr/>
              </a:pPr>
              <a:endParaRPr kumimoji="1" lang="zh-CN" altLang="zh-CN">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19" name="Text Box 36"/>
            <p:cNvSpPr txBox="1">
              <a:spLocks noChangeArrowheads="1"/>
            </p:cNvSpPr>
            <p:nvPr/>
          </p:nvSpPr>
          <p:spPr bwMode="auto">
            <a:xfrm>
              <a:off x="2749" y="3128"/>
              <a:ext cx="2754" cy="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p>
              <a:pPr algn="just" eaLnBrk="1" hangingPunct="1">
                <a:lnSpc>
                  <a:spcPct val="130000"/>
                </a:lnSpc>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dirty="0" err="1">
                  <a:solidFill>
                    <a:srgbClr val="FF0000"/>
                  </a:solidFill>
                  <a:latin typeface="Arial" panose="020B0604020202020204" pitchFamily="34" charset="0"/>
                  <a:ea typeface="楷体" panose="02010609060101010101" pitchFamily="49" charset="-122"/>
                  <a:cs typeface="Arial" panose="020B0604020202020204" pitchFamily="34" charset="0"/>
                </a:rPr>
                <a:t>S.top</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1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表明</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栈已空，此时若再作取栈顶元素值操作，则将因栈中无元素可“取”而发生溢出，称为“下溢”。栈的下溢常用来作为程序的控制条件。</a:t>
              </a:r>
            </a:p>
          </p:txBody>
        </p:sp>
      </p:grpSp>
      <p:grpSp>
        <p:nvGrpSpPr>
          <p:cNvPr id="27" name="Group 4"/>
          <p:cNvGrpSpPr>
            <a:grpSpLocks/>
          </p:cNvGrpSpPr>
          <p:nvPr/>
        </p:nvGrpSpPr>
        <p:grpSpPr bwMode="auto">
          <a:xfrm>
            <a:off x="7669213" y="692150"/>
            <a:ext cx="1295400" cy="1008063"/>
            <a:chOff x="4831" y="1253"/>
            <a:chExt cx="816" cy="726"/>
          </a:xfrm>
        </p:grpSpPr>
        <p:sp>
          <p:nvSpPr>
            <p:cNvPr id="1844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844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0"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8443"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 name="Group 3"/>
          <p:cNvGrpSpPr>
            <a:grpSpLocks/>
          </p:cNvGrpSpPr>
          <p:nvPr/>
        </p:nvGrpSpPr>
        <p:grpSpPr bwMode="auto">
          <a:xfrm>
            <a:off x="4567769" y="4194173"/>
            <a:ext cx="2878138" cy="796925"/>
            <a:chOff x="1020" y="3235"/>
            <a:chExt cx="3856" cy="474"/>
          </a:xfrm>
        </p:grpSpPr>
        <p:sp>
          <p:nvSpPr>
            <p:cNvPr id="31"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32"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290">
                                          <p:stCondLst>
                                            <p:cond delay="0"/>
                                          </p:stCondLst>
                                        </p:cTn>
                                        <p:tgtEl>
                                          <p:spTgt spid="27"/>
                                        </p:tgtEl>
                                      </p:cBhvr>
                                    </p:animEffect>
                                    <p:anim calcmode="lin" valueType="num">
                                      <p:cBhvr>
                                        <p:cTn id="18"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23" dur="13">
                                          <p:stCondLst>
                                            <p:cond delay="325"/>
                                          </p:stCondLst>
                                        </p:cTn>
                                        <p:tgtEl>
                                          <p:spTgt spid="27"/>
                                        </p:tgtEl>
                                      </p:cBhvr>
                                      <p:to x="100000" y="60000"/>
                                    </p:animScale>
                                    <p:animScale>
                                      <p:cBhvr>
                                        <p:cTn id="24" dur="83" decel="50000">
                                          <p:stCondLst>
                                            <p:cond delay="338"/>
                                          </p:stCondLst>
                                        </p:cTn>
                                        <p:tgtEl>
                                          <p:spTgt spid="27"/>
                                        </p:tgtEl>
                                      </p:cBhvr>
                                      <p:to x="100000" y="100000"/>
                                    </p:animScale>
                                    <p:animScale>
                                      <p:cBhvr>
                                        <p:cTn id="25" dur="13">
                                          <p:stCondLst>
                                            <p:cond delay="656"/>
                                          </p:stCondLst>
                                        </p:cTn>
                                        <p:tgtEl>
                                          <p:spTgt spid="27"/>
                                        </p:tgtEl>
                                      </p:cBhvr>
                                      <p:to x="100000" y="80000"/>
                                    </p:animScale>
                                    <p:animScale>
                                      <p:cBhvr>
                                        <p:cTn id="26" dur="83" decel="50000">
                                          <p:stCondLst>
                                            <p:cond delay="669"/>
                                          </p:stCondLst>
                                        </p:cTn>
                                        <p:tgtEl>
                                          <p:spTgt spid="27"/>
                                        </p:tgtEl>
                                      </p:cBhvr>
                                      <p:to x="100000" y="100000"/>
                                    </p:animScale>
                                    <p:animScale>
                                      <p:cBhvr>
                                        <p:cTn id="27" dur="13">
                                          <p:stCondLst>
                                            <p:cond delay="821"/>
                                          </p:stCondLst>
                                        </p:cTn>
                                        <p:tgtEl>
                                          <p:spTgt spid="27"/>
                                        </p:tgtEl>
                                      </p:cBhvr>
                                      <p:to x="100000" y="90000"/>
                                    </p:animScale>
                                    <p:animScale>
                                      <p:cBhvr>
                                        <p:cTn id="28" dur="83" decel="50000">
                                          <p:stCondLst>
                                            <p:cond delay="834"/>
                                          </p:stCondLst>
                                        </p:cTn>
                                        <p:tgtEl>
                                          <p:spTgt spid="27"/>
                                        </p:tgtEl>
                                      </p:cBhvr>
                                      <p:to x="100000" y="100000"/>
                                    </p:animScale>
                                    <p:animScale>
                                      <p:cBhvr>
                                        <p:cTn id="29" dur="13">
                                          <p:stCondLst>
                                            <p:cond delay="904"/>
                                          </p:stCondLst>
                                        </p:cTn>
                                        <p:tgtEl>
                                          <p:spTgt spid="27"/>
                                        </p:tgtEl>
                                      </p:cBhvr>
                                      <p:to x="100000" y="95000"/>
                                    </p:animScale>
                                    <p:animScale>
                                      <p:cBhvr>
                                        <p:cTn id="30" dur="83" decel="50000">
                                          <p:stCondLst>
                                            <p:cond delay="917"/>
                                          </p:stCondLst>
                                        </p:cTn>
                                        <p:tgtEl>
                                          <p:spTgt spid="27"/>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8" presetClass="entr" presetSubtype="9"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strips(upLeft)">
                                      <p:cBhvr>
                                        <p:cTn id="39" dur="500"/>
                                        <p:tgtEl>
                                          <p:spTgt spid="1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8" presetClass="exit" presetSubtype="9" fill="hold" nodeType="clickEffect">
                                  <p:stCondLst>
                                    <p:cond delay="0"/>
                                  </p:stCondLst>
                                  <p:childTnLst>
                                    <p:animEffect transition="out" filter="strips(upLeft)">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18" presetClass="entr" presetSubtype="9"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strips(upLeft)">
                                      <p:cBhvr>
                                        <p:cTn id="48" dur="500"/>
                                        <p:tgtEl>
                                          <p:spTgt spid="29"/>
                                        </p:tgtEl>
                                      </p:cBhvr>
                                    </p:animEffect>
                                  </p:childTnLst>
                                  <p:subTnLst>
                                    <p:audio>
                                      <p:cMediaNode>
                                        <p:cTn display="0" masterRel="sameClick">
                                          <p:stCondLst>
                                            <p:cond evt="begin" delay="0">
                                              <p:tn val="46"/>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入栈操作</a:t>
            </a:r>
          </a:p>
        </p:txBody>
      </p:sp>
      <p:grpSp>
        <p:nvGrpSpPr>
          <p:cNvPr id="19459" name="组合 2"/>
          <p:cNvGrpSpPr>
            <a:grpSpLocks/>
          </p:cNvGrpSpPr>
          <p:nvPr/>
        </p:nvGrpSpPr>
        <p:grpSpPr bwMode="auto">
          <a:xfrm>
            <a:off x="34925" y="92075"/>
            <a:ext cx="7632700" cy="1601788"/>
            <a:chOff x="34925" y="92075"/>
            <a:chExt cx="7632700" cy="1601788"/>
          </a:xfrm>
        </p:grpSpPr>
        <p:grpSp>
          <p:nvGrpSpPr>
            <p:cNvPr id="19466" name="组合 1"/>
            <p:cNvGrpSpPr>
              <a:grpSpLocks/>
            </p:cNvGrpSpPr>
            <p:nvPr/>
          </p:nvGrpSpPr>
          <p:grpSpPr bwMode="auto">
            <a:xfrm>
              <a:off x="34925" y="92075"/>
              <a:ext cx="7632700" cy="457200"/>
              <a:chOff x="34925" y="92075"/>
              <a:chExt cx="7632700" cy="457200"/>
            </a:xfrm>
          </p:grpSpPr>
          <p:sp>
            <p:nvSpPr>
              <p:cNvPr id="1947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9474"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9467" name="Group 2"/>
            <p:cNvGrpSpPr>
              <a:grpSpLocks/>
            </p:cNvGrpSpPr>
            <p:nvPr/>
          </p:nvGrpSpPr>
          <p:grpSpPr bwMode="auto">
            <a:xfrm>
              <a:off x="107950" y="620713"/>
              <a:ext cx="5545138" cy="496887"/>
              <a:chOff x="113" y="441"/>
              <a:chExt cx="2098" cy="313"/>
            </a:xfrm>
          </p:grpSpPr>
          <p:sp>
            <p:nvSpPr>
              <p:cNvPr id="1947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1947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9468" name="Group 35"/>
            <p:cNvGrpSpPr>
              <a:grpSpLocks/>
            </p:cNvGrpSpPr>
            <p:nvPr/>
          </p:nvGrpSpPr>
          <p:grpSpPr bwMode="auto">
            <a:xfrm>
              <a:off x="250825" y="1196975"/>
              <a:ext cx="3717925" cy="496888"/>
              <a:chOff x="158" y="754"/>
              <a:chExt cx="2342" cy="313"/>
            </a:xfrm>
          </p:grpSpPr>
          <p:sp>
            <p:nvSpPr>
              <p:cNvPr id="19469"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顺序栈的操作实现</a:t>
                </a:r>
              </a:p>
            </p:txBody>
          </p:sp>
          <p:sp>
            <p:nvSpPr>
              <p:cNvPr id="19470"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7" name="Group 8"/>
          <p:cNvGrpSpPr>
            <a:grpSpLocks/>
          </p:cNvGrpSpPr>
          <p:nvPr/>
        </p:nvGrpSpPr>
        <p:grpSpPr bwMode="auto">
          <a:xfrm>
            <a:off x="7669213" y="620713"/>
            <a:ext cx="1295400" cy="1079500"/>
            <a:chOff x="4831" y="391"/>
            <a:chExt cx="816" cy="773"/>
          </a:xfrm>
        </p:grpSpPr>
        <p:sp>
          <p:nvSpPr>
            <p:cNvPr id="19462"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9463"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9464"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5"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8" name="Text Box 6"/>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判断当前存储空间是否已满，如果已满，则需要系统增加空间；</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先将栈顶指针</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，再将新数据元素入栈顶。</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290">
                                          <p:stCondLst>
                                            <p:cond delay="0"/>
                                          </p:stCondLst>
                                        </p:cTn>
                                        <p:tgtEl>
                                          <p:spTgt spid="17"/>
                                        </p:tgtEl>
                                      </p:cBhvr>
                                    </p:animEffect>
                                    <p:anim calcmode="lin" valueType="num">
                                      <p:cBhvr>
                                        <p:cTn id="1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23" dur="13">
                                          <p:stCondLst>
                                            <p:cond delay="325"/>
                                          </p:stCondLst>
                                        </p:cTn>
                                        <p:tgtEl>
                                          <p:spTgt spid="17"/>
                                        </p:tgtEl>
                                      </p:cBhvr>
                                      <p:to x="100000" y="60000"/>
                                    </p:animScale>
                                    <p:animScale>
                                      <p:cBhvr>
                                        <p:cTn id="24" dur="83" decel="50000">
                                          <p:stCondLst>
                                            <p:cond delay="338"/>
                                          </p:stCondLst>
                                        </p:cTn>
                                        <p:tgtEl>
                                          <p:spTgt spid="17"/>
                                        </p:tgtEl>
                                      </p:cBhvr>
                                      <p:to x="100000" y="100000"/>
                                    </p:animScale>
                                    <p:animScale>
                                      <p:cBhvr>
                                        <p:cTn id="25" dur="13">
                                          <p:stCondLst>
                                            <p:cond delay="656"/>
                                          </p:stCondLst>
                                        </p:cTn>
                                        <p:tgtEl>
                                          <p:spTgt spid="17"/>
                                        </p:tgtEl>
                                      </p:cBhvr>
                                      <p:to x="100000" y="80000"/>
                                    </p:animScale>
                                    <p:animScale>
                                      <p:cBhvr>
                                        <p:cTn id="26" dur="83" decel="50000">
                                          <p:stCondLst>
                                            <p:cond delay="669"/>
                                          </p:stCondLst>
                                        </p:cTn>
                                        <p:tgtEl>
                                          <p:spTgt spid="17"/>
                                        </p:tgtEl>
                                      </p:cBhvr>
                                      <p:to x="100000" y="100000"/>
                                    </p:animScale>
                                    <p:animScale>
                                      <p:cBhvr>
                                        <p:cTn id="27" dur="13">
                                          <p:stCondLst>
                                            <p:cond delay="821"/>
                                          </p:stCondLst>
                                        </p:cTn>
                                        <p:tgtEl>
                                          <p:spTgt spid="17"/>
                                        </p:tgtEl>
                                      </p:cBhvr>
                                      <p:to x="100000" y="90000"/>
                                    </p:animScale>
                                    <p:animScale>
                                      <p:cBhvr>
                                        <p:cTn id="28" dur="83" decel="50000">
                                          <p:stCondLst>
                                            <p:cond delay="834"/>
                                          </p:stCondLst>
                                        </p:cTn>
                                        <p:tgtEl>
                                          <p:spTgt spid="17"/>
                                        </p:tgtEl>
                                      </p:cBhvr>
                                      <p:to x="100000" y="100000"/>
                                    </p:animScale>
                                    <p:animScale>
                                      <p:cBhvr>
                                        <p:cTn id="29" dur="13">
                                          <p:stCondLst>
                                            <p:cond delay="904"/>
                                          </p:stCondLst>
                                        </p:cTn>
                                        <p:tgtEl>
                                          <p:spTgt spid="17"/>
                                        </p:tgtEl>
                                      </p:cBhvr>
                                      <p:to x="100000" y="95000"/>
                                    </p:animScale>
                                    <p:animScale>
                                      <p:cBhvr>
                                        <p:cTn id="30" dur="83" decel="50000">
                                          <p:stCondLst>
                                            <p:cond delay="917"/>
                                          </p:stCondLst>
                                        </p:cTn>
                                        <p:tgtEl>
                                          <p:spTgt spid="17"/>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8">
                                            <p:txEl>
                                              <p:pRg st="0" end="0"/>
                                            </p:txEl>
                                          </p:spTgt>
                                        </p:tgtEl>
                                        <p:attrNameLst>
                                          <p:attrName>style.visibility</p:attrName>
                                        </p:attrNameLst>
                                      </p:cBhvr>
                                      <p:to>
                                        <p:strVal val="visible"/>
                                      </p:to>
                                    </p:set>
                                    <p:animEffect transition="in" filter="slide(fromBottom)">
                                      <p:cBhvr>
                                        <p:cTn id="35" dur="500"/>
                                        <p:tgtEl>
                                          <p:spTgt spid="28">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8">
                                            <p:txEl>
                                              <p:pRg st="1" end="1"/>
                                            </p:txEl>
                                          </p:spTgt>
                                        </p:tgtEl>
                                        <p:attrNameLst>
                                          <p:attrName>style.visibility</p:attrName>
                                        </p:attrNameLst>
                                      </p:cBhvr>
                                      <p:to>
                                        <p:strVal val="visible"/>
                                      </p:to>
                                    </p:set>
                                    <p:animEffect transition="in" filter="slide(fromBottom)">
                                      <p:cBhvr>
                                        <p:cTn id="40" dur="500"/>
                                        <p:tgtEl>
                                          <p:spTgt spid="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3"/>
          <p:cNvGrpSpPr>
            <a:grpSpLocks/>
          </p:cNvGrpSpPr>
          <p:nvPr/>
        </p:nvGrpSpPr>
        <p:grpSpPr bwMode="auto">
          <a:xfrm>
            <a:off x="34925" y="92075"/>
            <a:ext cx="7632700" cy="1601788"/>
            <a:chOff x="34925" y="92075"/>
            <a:chExt cx="7632700" cy="1601788"/>
          </a:xfrm>
        </p:grpSpPr>
        <p:sp>
          <p:nvSpPr>
            <p:cNvPr id="20489" name="Text Box 7"/>
            <p:cNvSpPr txBox="1">
              <a:spLocks noChangeArrowheads="1"/>
            </p:cNvSpPr>
            <p:nvPr/>
          </p:nvSpPr>
          <p:spPr bwMode="auto">
            <a:xfrm>
              <a:off x="2995607"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入栈操作</a:t>
              </a:r>
            </a:p>
          </p:txBody>
        </p:sp>
        <p:grpSp>
          <p:nvGrpSpPr>
            <p:cNvPr id="20490" name="组合 2"/>
            <p:cNvGrpSpPr>
              <a:grpSpLocks/>
            </p:cNvGrpSpPr>
            <p:nvPr/>
          </p:nvGrpSpPr>
          <p:grpSpPr bwMode="auto">
            <a:xfrm>
              <a:off x="34925" y="92075"/>
              <a:ext cx="7632700" cy="1601788"/>
              <a:chOff x="34925" y="92075"/>
              <a:chExt cx="7632700" cy="1601788"/>
            </a:xfrm>
          </p:grpSpPr>
          <p:grpSp>
            <p:nvGrpSpPr>
              <p:cNvPr id="20491" name="组合 1"/>
              <p:cNvGrpSpPr>
                <a:grpSpLocks/>
              </p:cNvGrpSpPr>
              <p:nvPr/>
            </p:nvGrpSpPr>
            <p:grpSpPr bwMode="auto">
              <a:xfrm>
                <a:off x="34925" y="92075"/>
                <a:ext cx="7632700" cy="457200"/>
                <a:chOff x="34925" y="92075"/>
                <a:chExt cx="7632700" cy="457200"/>
              </a:xfrm>
            </p:grpSpPr>
            <p:sp>
              <p:nvSpPr>
                <p:cNvPr id="2049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049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0492" name="Group 2"/>
              <p:cNvGrpSpPr>
                <a:grpSpLocks/>
              </p:cNvGrpSpPr>
              <p:nvPr/>
            </p:nvGrpSpPr>
            <p:grpSpPr bwMode="auto">
              <a:xfrm>
                <a:off x="107950" y="620713"/>
                <a:ext cx="5545138" cy="496887"/>
                <a:chOff x="113" y="441"/>
                <a:chExt cx="2098" cy="313"/>
              </a:xfrm>
            </p:grpSpPr>
            <p:sp>
              <p:nvSpPr>
                <p:cNvPr id="2049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2049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0493" name="Group 35"/>
              <p:cNvGrpSpPr>
                <a:grpSpLocks/>
              </p:cNvGrpSpPr>
              <p:nvPr/>
            </p:nvGrpSpPr>
            <p:grpSpPr bwMode="auto">
              <a:xfrm>
                <a:off x="250825" y="1196975"/>
                <a:ext cx="3717925" cy="496888"/>
                <a:chOff x="158" y="754"/>
                <a:chExt cx="2342" cy="313"/>
              </a:xfrm>
            </p:grpSpPr>
            <p:sp>
              <p:nvSpPr>
                <p:cNvPr id="20494"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顺序栈的操作实现</a:t>
                  </a:r>
                </a:p>
              </p:txBody>
            </p:sp>
            <p:sp>
              <p:nvSpPr>
                <p:cNvPr id="20495"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grpSp>
        <p:nvGrpSpPr>
          <p:cNvPr id="24" name="Group 4"/>
          <p:cNvGrpSpPr>
            <a:grpSpLocks/>
          </p:cNvGrpSpPr>
          <p:nvPr/>
        </p:nvGrpSpPr>
        <p:grpSpPr bwMode="auto">
          <a:xfrm>
            <a:off x="7669213" y="692150"/>
            <a:ext cx="1295400" cy="1008063"/>
            <a:chOff x="4831" y="1253"/>
            <a:chExt cx="816" cy="726"/>
          </a:xfrm>
        </p:grpSpPr>
        <p:sp>
          <p:nvSpPr>
            <p:cNvPr id="2048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048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0"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048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 Box 2"/>
          <p:cNvSpPr txBox="1">
            <a:spLocks noChangeArrowheads="1"/>
          </p:cNvSpPr>
          <p:nvPr/>
        </p:nvSpPr>
        <p:spPr bwMode="auto">
          <a:xfrm>
            <a:off x="323850" y="1844675"/>
            <a:ext cx="8351838" cy="1372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Push_Sq(SqStack &amp;S, ElemType e)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插入元素</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de-DE" sz="1600" b="1" dirty="0">
                <a:latin typeface="Courier New" panose="02070309020205020404" pitchFamily="49" charset="0"/>
                <a:ea typeface="仿宋" panose="02010609060101010101" pitchFamily="49" charset="-122"/>
                <a:cs typeface="Courier New" panose="02070309020205020404" pitchFamily="49" charset="0"/>
              </a:rPr>
              <a: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作为新的栈顶元素</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if(S.top==(S.stacksize-1))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若当前存储空间已满，则增加空间</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Increment(L); </a:t>
            </a:r>
          </a:p>
        </p:txBody>
      </p:sp>
      <p:sp>
        <p:nvSpPr>
          <p:cNvPr id="21" name="Text Box 2"/>
          <p:cNvSpPr txBox="1">
            <a:spLocks noChangeArrowheads="1"/>
          </p:cNvSpPr>
          <p:nvPr/>
        </p:nvSpPr>
        <p:spPr bwMode="auto">
          <a:xfrm>
            <a:off x="318561" y="3108183"/>
            <a:ext cx="8351838" cy="732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S.elem[++S.top]=e;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栈顶指针先加</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，再将</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压入栈顶</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Push_Sq</a:t>
            </a:r>
          </a:p>
        </p:txBody>
      </p:sp>
      <p:sp>
        <p:nvSpPr>
          <p:cNvPr id="22" name="Text Box 2"/>
          <p:cNvSpPr txBox="1">
            <a:spLocks noChangeArrowheads="1"/>
          </p:cNvSpPr>
          <p:nvPr/>
        </p:nvSpPr>
        <p:spPr bwMode="auto">
          <a:xfrm>
            <a:off x="180975" y="3218009"/>
            <a:ext cx="8783638" cy="3491689"/>
          </a:xfrm>
          <a:prstGeom prst="rect">
            <a:avLst/>
          </a:prstGeom>
          <a:solidFill>
            <a:srgbClr val="FFFFCC"/>
          </a:solidFill>
          <a:ln w="38100">
            <a:solidFill>
              <a:srgbClr val="FF0000"/>
            </a:solidFill>
            <a:miter lim="800000"/>
            <a:headEnd/>
            <a:tailEnd/>
          </a:ln>
        </p:spPr>
        <p:txBody>
          <a:bodyPr lIns="252000" tIns="108000" bIns="180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Increment</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(SqStack &amp;S)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为顺序栈</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扩充</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STACK_INCREMENT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个数据元素的空间</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newstack=new ElemType[S.stacksize+STACK_INCREMENT</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smtClean="0">
                <a:latin typeface="Courier New" panose="02070309020205020404" pitchFamily="49" charset="0"/>
                <a:ea typeface="仿宋" panose="02010609060101010101" pitchFamily="49" charset="-122"/>
                <a:cs typeface="Courier New" panose="02070309020205020404" pitchFamily="49" charset="0"/>
              </a:rPr>
              <a:t>增加存储分配</a:t>
            </a:r>
          </a:p>
          <a:p>
            <a:pPr eaLnBrk="1" hangingPunct="1">
              <a:lnSpc>
                <a:spcPct val="130000"/>
              </a:lnSpc>
            </a:pP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if(!newstack) Error("Overflow!");	  // </a:t>
            </a:r>
            <a:r>
              <a:rPr lang="zh-CN" altLang="en-US" sz="1600" b="1" dirty="0" smtClean="0">
                <a:latin typeface="Courier New" panose="02070309020205020404" pitchFamily="49" charset="0"/>
                <a:ea typeface="仿宋" panose="02010609060101010101" pitchFamily="49" charset="-122"/>
                <a:cs typeface="Courier New" panose="02070309020205020404" pitchFamily="49" charset="0"/>
              </a:rPr>
              <a:t>存储分配失败</a:t>
            </a:r>
          </a:p>
          <a:p>
            <a:pPr eaLnBrk="1" hangingPunct="1">
              <a:lnSpc>
                <a:spcPct val="130000"/>
              </a:lnSpc>
            </a:pP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for(i=0;i&lt;=S.top;i</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newstack[i]=S.elem[i];	  // </a:t>
            </a:r>
            <a:r>
              <a:rPr lang="zh-CN" altLang="en-US" sz="1600" b="1" dirty="0" smtClean="0">
                <a:latin typeface="Courier New" panose="02070309020205020404" pitchFamily="49" charset="0"/>
                <a:ea typeface="仿宋" panose="02010609060101010101" pitchFamily="49" charset="-122"/>
                <a:cs typeface="Courier New" panose="02070309020205020404" pitchFamily="49" charset="0"/>
              </a:rPr>
              <a:t>腾挪原空间中的数据到</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newstack</a:t>
            </a:r>
            <a:r>
              <a:rPr lang="zh-CN" altLang="en-US" sz="1600" b="1" dirty="0" smtClean="0">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delete []S.elem;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释放元素所占用的原空间</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S.elem</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S.elem=newstack;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移交空间首地址</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S.stacksize+=STACK_INCREMENT;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扩充后的顺序栈的最大空间</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Increment</a:t>
            </a:r>
          </a:p>
        </p:txBody>
      </p:sp>
      <p:grpSp>
        <p:nvGrpSpPr>
          <p:cNvPr id="23" name="Group 3"/>
          <p:cNvGrpSpPr>
            <a:grpSpLocks/>
          </p:cNvGrpSpPr>
          <p:nvPr/>
        </p:nvGrpSpPr>
        <p:grpSpPr bwMode="auto">
          <a:xfrm>
            <a:off x="4142889" y="4897092"/>
            <a:ext cx="4108069" cy="1208425"/>
            <a:chOff x="1020" y="3235"/>
            <a:chExt cx="3933" cy="1202"/>
          </a:xfrm>
        </p:grpSpPr>
        <p:sp>
          <p:nvSpPr>
            <p:cNvPr id="25" name="AutoShape 4"/>
            <p:cNvSpPr>
              <a:spLocks noChangeArrowheads="1"/>
            </p:cNvSpPr>
            <p:nvPr/>
          </p:nvSpPr>
          <p:spPr bwMode="auto">
            <a:xfrm flipH="1" flipV="1">
              <a:off x="1020" y="3235"/>
              <a:ext cx="3855" cy="1202"/>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6" name="Text Box 5"/>
            <p:cNvSpPr txBox="1">
              <a:spLocks noChangeArrowheads="1"/>
            </p:cNvSpPr>
            <p:nvPr/>
          </p:nvSpPr>
          <p:spPr bwMode="auto">
            <a:xfrm>
              <a:off x="1231" y="3318"/>
              <a:ext cx="3722" cy="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eaLnBrk="1" hangingPunct="1">
                <a:lnSpc>
                  <a:spcPct val="140000"/>
                </a:lnSpc>
              </a:pPr>
              <a:r>
                <a:rPr kumimoji="1" lang="zh-CN" altLang="en-US"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没有上溢，时间</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复杂度 </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a:t>
              </a:r>
              <a:endParaRPr kumimoji="1" lang="en-US" altLang="zh-CN"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endParaRPr>
            </a:p>
            <a:p>
              <a:pPr algn="just" eaLnBrk="1" hangingPunct="1">
                <a:lnSpc>
                  <a:spcPct val="140000"/>
                </a:lnSpc>
              </a:pPr>
              <a:r>
                <a:rPr kumimoji="1" lang="zh-CN" altLang="en-US"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发生上溢，</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O(n)</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290">
                                          <p:stCondLst>
                                            <p:cond delay="0"/>
                                          </p:stCondLst>
                                        </p:cTn>
                                        <p:tgtEl>
                                          <p:spTgt spid="24"/>
                                        </p:tgtEl>
                                      </p:cBhvr>
                                    </p:animEffect>
                                    <p:anim calcmode="lin" valueType="num">
                                      <p:cBhvr>
                                        <p:cTn id="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 dur="13">
                                          <p:stCondLst>
                                            <p:cond delay="325"/>
                                          </p:stCondLst>
                                        </p:cTn>
                                        <p:tgtEl>
                                          <p:spTgt spid="24"/>
                                        </p:tgtEl>
                                      </p:cBhvr>
                                      <p:to x="100000" y="60000"/>
                                    </p:animScale>
                                    <p:animScale>
                                      <p:cBhvr>
                                        <p:cTn id="14" dur="83" decel="50000">
                                          <p:stCondLst>
                                            <p:cond delay="338"/>
                                          </p:stCondLst>
                                        </p:cTn>
                                        <p:tgtEl>
                                          <p:spTgt spid="24"/>
                                        </p:tgtEl>
                                      </p:cBhvr>
                                      <p:to x="100000" y="100000"/>
                                    </p:animScale>
                                    <p:animScale>
                                      <p:cBhvr>
                                        <p:cTn id="15" dur="13">
                                          <p:stCondLst>
                                            <p:cond delay="656"/>
                                          </p:stCondLst>
                                        </p:cTn>
                                        <p:tgtEl>
                                          <p:spTgt spid="24"/>
                                        </p:tgtEl>
                                      </p:cBhvr>
                                      <p:to x="100000" y="80000"/>
                                    </p:animScale>
                                    <p:animScale>
                                      <p:cBhvr>
                                        <p:cTn id="16" dur="83" decel="50000">
                                          <p:stCondLst>
                                            <p:cond delay="669"/>
                                          </p:stCondLst>
                                        </p:cTn>
                                        <p:tgtEl>
                                          <p:spTgt spid="24"/>
                                        </p:tgtEl>
                                      </p:cBhvr>
                                      <p:to x="100000" y="100000"/>
                                    </p:animScale>
                                    <p:animScale>
                                      <p:cBhvr>
                                        <p:cTn id="17" dur="13">
                                          <p:stCondLst>
                                            <p:cond delay="821"/>
                                          </p:stCondLst>
                                        </p:cTn>
                                        <p:tgtEl>
                                          <p:spTgt spid="24"/>
                                        </p:tgtEl>
                                      </p:cBhvr>
                                      <p:to x="100000" y="90000"/>
                                    </p:animScale>
                                    <p:animScale>
                                      <p:cBhvr>
                                        <p:cTn id="18" dur="83" decel="50000">
                                          <p:stCondLst>
                                            <p:cond delay="834"/>
                                          </p:stCondLst>
                                        </p:cTn>
                                        <p:tgtEl>
                                          <p:spTgt spid="24"/>
                                        </p:tgtEl>
                                      </p:cBhvr>
                                      <p:to x="100000" y="100000"/>
                                    </p:animScale>
                                    <p:animScale>
                                      <p:cBhvr>
                                        <p:cTn id="19" dur="13">
                                          <p:stCondLst>
                                            <p:cond delay="904"/>
                                          </p:stCondLst>
                                        </p:cTn>
                                        <p:tgtEl>
                                          <p:spTgt spid="24"/>
                                        </p:tgtEl>
                                      </p:cBhvr>
                                      <p:to x="100000" y="95000"/>
                                    </p:animScale>
                                    <p:animScale>
                                      <p:cBhvr>
                                        <p:cTn id="20" dur="83" decel="50000">
                                          <p:stCondLst>
                                            <p:cond delay="917"/>
                                          </p:stCondLst>
                                        </p:cTn>
                                        <p:tgtEl>
                                          <p:spTgt spid="24"/>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xit" presetSubtype="4" fill="hold" grpId="1" nodeType="clickEffect">
                                  <p:stCondLst>
                                    <p:cond delay="0"/>
                                  </p:stCondLst>
                                  <p:childTnLst>
                                    <p:animEffect transition="out" filter="wipe(down)">
                                      <p:cBhvr>
                                        <p:cTn id="33" dur="500"/>
                                        <p:tgtEl>
                                          <p:spTgt spid="22"/>
                                        </p:tgtEl>
                                      </p:cBhvr>
                                    </p:animEffect>
                                    <p:set>
                                      <p:cBhvr>
                                        <p:cTn id="34" dur="1" fill="hold">
                                          <p:stCondLst>
                                            <p:cond delay="499"/>
                                          </p:stCondLst>
                                        </p:cTn>
                                        <p:tgtEl>
                                          <p:spTgt spid="22"/>
                                        </p:tgtEl>
                                        <p:attrNameLst>
                                          <p:attrName>style.visibility</p:attrName>
                                        </p:attrNameLst>
                                      </p:cBhvr>
                                      <p:to>
                                        <p:strVal val="hidden"/>
                                      </p:to>
                                    </p:se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up)">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9"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strips(upLeft)">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1" grpId="0"/>
      <p:bldP spid="22" grpId="0" animBg="1"/>
      <p:bldP spid="22"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出栈操作</a:t>
            </a:r>
          </a:p>
        </p:txBody>
      </p:sp>
      <p:grpSp>
        <p:nvGrpSpPr>
          <p:cNvPr id="22531" name="组合 2"/>
          <p:cNvGrpSpPr>
            <a:grpSpLocks/>
          </p:cNvGrpSpPr>
          <p:nvPr/>
        </p:nvGrpSpPr>
        <p:grpSpPr bwMode="auto">
          <a:xfrm>
            <a:off x="34925" y="92075"/>
            <a:ext cx="7632700" cy="1601788"/>
            <a:chOff x="34925" y="92075"/>
            <a:chExt cx="7632700" cy="1601788"/>
          </a:xfrm>
        </p:grpSpPr>
        <p:grpSp>
          <p:nvGrpSpPr>
            <p:cNvPr id="22538" name="组合 1"/>
            <p:cNvGrpSpPr>
              <a:grpSpLocks/>
            </p:cNvGrpSpPr>
            <p:nvPr/>
          </p:nvGrpSpPr>
          <p:grpSpPr bwMode="auto">
            <a:xfrm>
              <a:off x="34925" y="92075"/>
              <a:ext cx="7632700" cy="457200"/>
              <a:chOff x="34925" y="92075"/>
              <a:chExt cx="7632700" cy="457200"/>
            </a:xfrm>
          </p:grpSpPr>
          <p:sp>
            <p:nvSpPr>
              <p:cNvPr id="2254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2546"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2539" name="Group 2"/>
            <p:cNvGrpSpPr>
              <a:grpSpLocks/>
            </p:cNvGrpSpPr>
            <p:nvPr/>
          </p:nvGrpSpPr>
          <p:grpSpPr bwMode="auto">
            <a:xfrm>
              <a:off x="107950" y="620713"/>
              <a:ext cx="5545138" cy="496887"/>
              <a:chOff x="113" y="441"/>
              <a:chExt cx="2098" cy="313"/>
            </a:xfrm>
          </p:grpSpPr>
          <p:sp>
            <p:nvSpPr>
              <p:cNvPr id="2254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2254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2540" name="Group 35"/>
            <p:cNvGrpSpPr>
              <a:grpSpLocks/>
            </p:cNvGrpSpPr>
            <p:nvPr/>
          </p:nvGrpSpPr>
          <p:grpSpPr bwMode="auto">
            <a:xfrm>
              <a:off x="250825" y="1196975"/>
              <a:ext cx="3717925" cy="496888"/>
              <a:chOff x="158" y="754"/>
              <a:chExt cx="2342" cy="313"/>
            </a:xfrm>
          </p:grpSpPr>
          <p:sp>
            <p:nvSpPr>
              <p:cNvPr id="22541"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顺序栈的操作实现</a:t>
                </a:r>
              </a:p>
            </p:txBody>
          </p:sp>
          <p:sp>
            <p:nvSpPr>
              <p:cNvPr id="22542"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7" name="Group 8"/>
          <p:cNvGrpSpPr>
            <a:grpSpLocks/>
          </p:cNvGrpSpPr>
          <p:nvPr/>
        </p:nvGrpSpPr>
        <p:grpSpPr bwMode="auto">
          <a:xfrm>
            <a:off x="7669213" y="620713"/>
            <a:ext cx="1295400" cy="1079500"/>
            <a:chOff x="4831" y="391"/>
            <a:chExt cx="816" cy="773"/>
          </a:xfrm>
        </p:grpSpPr>
        <p:sp>
          <p:nvSpPr>
            <p:cNvPr id="22534"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2535"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22536"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7"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8" name="Text Box 6"/>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判断当前顺序栈是否为空，如果为空，则给出相应信息并退出运行；</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先用取出栈顶数据元素值，再将栈顶指针</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减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290">
                                          <p:stCondLst>
                                            <p:cond delay="0"/>
                                          </p:stCondLst>
                                        </p:cTn>
                                        <p:tgtEl>
                                          <p:spTgt spid="17"/>
                                        </p:tgtEl>
                                      </p:cBhvr>
                                    </p:animEffect>
                                    <p:anim calcmode="lin" valueType="num">
                                      <p:cBhvr>
                                        <p:cTn id="1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23" dur="13">
                                          <p:stCondLst>
                                            <p:cond delay="325"/>
                                          </p:stCondLst>
                                        </p:cTn>
                                        <p:tgtEl>
                                          <p:spTgt spid="17"/>
                                        </p:tgtEl>
                                      </p:cBhvr>
                                      <p:to x="100000" y="60000"/>
                                    </p:animScale>
                                    <p:animScale>
                                      <p:cBhvr>
                                        <p:cTn id="24" dur="83" decel="50000">
                                          <p:stCondLst>
                                            <p:cond delay="338"/>
                                          </p:stCondLst>
                                        </p:cTn>
                                        <p:tgtEl>
                                          <p:spTgt spid="17"/>
                                        </p:tgtEl>
                                      </p:cBhvr>
                                      <p:to x="100000" y="100000"/>
                                    </p:animScale>
                                    <p:animScale>
                                      <p:cBhvr>
                                        <p:cTn id="25" dur="13">
                                          <p:stCondLst>
                                            <p:cond delay="656"/>
                                          </p:stCondLst>
                                        </p:cTn>
                                        <p:tgtEl>
                                          <p:spTgt spid="17"/>
                                        </p:tgtEl>
                                      </p:cBhvr>
                                      <p:to x="100000" y="80000"/>
                                    </p:animScale>
                                    <p:animScale>
                                      <p:cBhvr>
                                        <p:cTn id="26" dur="83" decel="50000">
                                          <p:stCondLst>
                                            <p:cond delay="669"/>
                                          </p:stCondLst>
                                        </p:cTn>
                                        <p:tgtEl>
                                          <p:spTgt spid="17"/>
                                        </p:tgtEl>
                                      </p:cBhvr>
                                      <p:to x="100000" y="100000"/>
                                    </p:animScale>
                                    <p:animScale>
                                      <p:cBhvr>
                                        <p:cTn id="27" dur="13">
                                          <p:stCondLst>
                                            <p:cond delay="821"/>
                                          </p:stCondLst>
                                        </p:cTn>
                                        <p:tgtEl>
                                          <p:spTgt spid="17"/>
                                        </p:tgtEl>
                                      </p:cBhvr>
                                      <p:to x="100000" y="90000"/>
                                    </p:animScale>
                                    <p:animScale>
                                      <p:cBhvr>
                                        <p:cTn id="28" dur="83" decel="50000">
                                          <p:stCondLst>
                                            <p:cond delay="834"/>
                                          </p:stCondLst>
                                        </p:cTn>
                                        <p:tgtEl>
                                          <p:spTgt spid="17"/>
                                        </p:tgtEl>
                                      </p:cBhvr>
                                      <p:to x="100000" y="100000"/>
                                    </p:animScale>
                                    <p:animScale>
                                      <p:cBhvr>
                                        <p:cTn id="29" dur="13">
                                          <p:stCondLst>
                                            <p:cond delay="904"/>
                                          </p:stCondLst>
                                        </p:cTn>
                                        <p:tgtEl>
                                          <p:spTgt spid="17"/>
                                        </p:tgtEl>
                                      </p:cBhvr>
                                      <p:to x="100000" y="95000"/>
                                    </p:animScale>
                                    <p:animScale>
                                      <p:cBhvr>
                                        <p:cTn id="30" dur="83" decel="50000">
                                          <p:stCondLst>
                                            <p:cond delay="917"/>
                                          </p:stCondLst>
                                        </p:cTn>
                                        <p:tgtEl>
                                          <p:spTgt spid="17"/>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8">
                                            <p:txEl>
                                              <p:pRg st="0" end="0"/>
                                            </p:txEl>
                                          </p:spTgt>
                                        </p:tgtEl>
                                        <p:attrNameLst>
                                          <p:attrName>style.visibility</p:attrName>
                                        </p:attrNameLst>
                                      </p:cBhvr>
                                      <p:to>
                                        <p:strVal val="visible"/>
                                      </p:to>
                                    </p:set>
                                    <p:animEffect transition="in" filter="slide(fromBottom)">
                                      <p:cBhvr>
                                        <p:cTn id="35" dur="500"/>
                                        <p:tgtEl>
                                          <p:spTgt spid="28">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8">
                                            <p:txEl>
                                              <p:pRg st="1" end="1"/>
                                            </p:txEl>
                                          </p:spTgt>
                                        </p:tgtEl>
                                        <p:attrNameLst>
                                          <p:attrName>style.visibility</p:attrName>
                                        </p:attrNameLst>
                                      </p:cBhvr>
                                      <p:to>
                                        <p:strVal val="visible"/>
                                      </p:to>
                                    </p:set>
                                    <p:animEffect transition="in" filter="slide(fromBottom)">
                                      <p:cBhvr>
                                        <p:cTn id="40" dur="500"/>
                                        <p:tgtEl>
                                          <p:spTgt spid="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3"/>
          <p:cNvGrpSpPr>
            <a:grpSpLocks/>
          </p:cNvGrpSpPr>
          <p:nvPr/>
        </p:nvGrpSpPr>
        <p:grpSpPr bwMode="auto">
          <a:xfrm>
            <a:off x="34925" y="92075"/>
            <a:ext cx="7632700" cy="1601788"/>
            <a:chOff x="34925" y="92075"/>
            <a:chExt cx="7632700" cy="1601788"/>
          </a:xfrm>
        </p:grpSpPr>
        <p:sp>
          <p:nvSpPr>
            <p:cNvPr id="23562" name="Text Box 7"/>
            <p:cNvSpPr txBox="1">
              <a:spLocks noChangeArrowheads="1"/>
            </p:cNvSpPr>
            <p:nvPr/>
          </p:nvSpPr>
          <p:spPr bwMode="auto">
            <a:xfrm>
              <a:off x="2995607"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出栈操作</a:t>
              </a:r>
            </a:p>
          </p:txBody>
        </p:sp>
        <p:grpSp>
          <p:nvGrpSpPr>
            <p:cNvPr id="23563" name="组合 2"/>
            <p:cNvGrpSpPr>
              <a:grpSpLocks/>
            </p:cNvGrpSpPr>
            <p:nvPr/>
          </p:nvGrpSpPr>
          <p:grpSpPr bwMode="auto">
            <a:xfrm>
              <a:off x="34925" y="92075"/>
              <a:ext cx="7632700" cy="1601788"/>
              <a:chOff x="34925" y="92075"/>
              <a:chExt cx="7632700" cy="1601788"/>
            </a:xfrm>
          </p:grpSpPr>
          <p:grpSp>
            <p:nvGrpSpPr>
              <p:cNvPr id="23564" name="组合 1"/>
              <p:cNvGrpSpPr>
                <a:grpSpLocks/>
              </p:cNvGrpSpPr>
              <p:nvPr/>
            </p:nvGrpSpPr>
            <p:grpSpPr bwMode="auto">
              <a:xfrm>
                <a:off x="34925" y="92075"/>
                <a:ext cx="7632700" cy="457200"/>
                <a:chOff x="34925" y="92075"/>
                <a:chExt cx="7632700" cy="457200"/>
              </a:xfrm>
            </p:grpSpPr>
            <p:sp>
              <p:nvSpPr>
                <p:cNvPr id="23571"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3572"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3565" name="Group 2"/>
              <p:cNvGrpSpPr>
                <a:grpSpLocks/>
              </p:cNvGrpSpPr>
              <p:nvPr/>
            </p:nvGrpSpPr>
            <p:grpSpPr bwMode="auto">
              <a:xfrm>
                <a:off x="107950" y="620713"/>
                <a:ext cx="5545138" cy="496887"/>
                <a:chOff x="113" y="441"/>
                <a:chExt cx="2098" cy="313"/>
              </a:xfrm>
            </p:grpSpPr>
            <p:sp>
              <p:nvSpPr>
                <p:cNvPr id="2356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2357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3566" name="Group 35"/>
              <p:cNvGrpSpPr>
                <a:grpSpLocks/>
              </p:cNvGrpSpPr>
              <p:nvPr/>
            </p:nvGrpSpPr>
            <p:grpSpPr bwMode="auto">
              <a:xfrm>
                <a:off x="250825" y="1196975"/>
                <a:ext cx="3717925" cy="496888"/>
                <a:chOff x="158" y="754"/>
                <a:chExt cx="2342" cy="313"/>
              </a:xfrm>
            </p:grpSpPr>
            <p:sp>
              <p:nvSpPr>
                <p:cNvPr id="23567"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顺序栈的操作实现</a:t>
                  </a:r>
                </a:p>
              </p:txBody>
            </p:sp>
            <p:sp>
              <p:nvSpPr>
                <p:cNvPr id="23568"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grpSp>
        <p:nvGrpSpPr>
          <p:cNvPr id="24" name="Group 4"/>
          <p:cNvGrpSpPr>
            <a:grpSpLocks/>
          </p:cNvGrpSpPr>
          <p:nvPr/>
        </p:nvGrpSpPr>
        <p:grpSpPr bwMode="auto">
          <a:xfrm>
            <a:off x="7669213" y="692150"/>
            <a:ext cx="1295400" cy="1008063"/>
            <a:chOff x="4831" y="1253"/>
            <a:chExt cx="816" cy="726"/>
          </a:xfrm>
        </p:grpSpPr>
        <p:sp>
          <p:nvSpPr>
            <p:cNvPr id="23558"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3559"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0"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3561"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 Box 2"/>
          <p:cNvSpPr txBox="1">
            <a:spLocks noChangeArrowheads="1"/>
          </p:cNvSpPr>
          <p:nvPr/>
        </p:nvSpPr>
        <p:spPr bwMode="auto">
          <a:xfrm>
            <a:off x="323850" y="1844675"/>
            <a:ext cx="8351838"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Pop_Sq(SqStack &amp;S,ElemType &amp;e)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若顺序栈</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为空，给出相应信息并退出运行；否则用</a:t>
            </a:r>
            <a:r>
              <a:rPr lang="de-DE"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返回栈顶元素值并修改栈顶指针</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if(S.top==-1)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Error("Stack Empty!");	// </a:t>
            </a:r>
            <a:r>
              <a:rPr lang="zh-CN" altLang="en-US" sz="1600" b="1">
                <a:latin typeface="Courier New" panose="02070309020205020404" pitchFamily="49" charset="0"/>
                <a:ea typeface="仿宋" panose="02010609060101010101" pitchFamily="49" charset="-122"/>
                <a:cs typeface="Courier New" panose="02070309020205020404" pitchFamily="49" charset="0"/>
              </a:rPr>
              <a:t>栈空，给出相应信息并退出运行</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e=S.elem[S.top--];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Pop_Sq</a:t>
            </a:r>
          </a:p>
        </p:txBody>
      </p:sp>
      <p:grpSp>
        <p:nvGrpSpPr>
          <p:cNvPr id="21" name="Group 3"/>
          <p:cNvGrpSpPr>
            <a:grpSpLocks/>
          </p:cNvGrpSpPr>
          <p:nvPr/>
        </p:nvGrpSpPr>
        <p:grpSpPr bwMode="auto">
          <a:xfrm>
            <a:off x="4567769" y="4194173"/>
            <a:ext cx="2878138" cy="796925"/>
            <a:chOff x="1020" y="3235"/>
            <a:chExt cx="3856" cy="474"/>
          </a:xfrm>
        </p:grpSpPr>
        <p:sp>
          <p:nvSpPr>
            <p:cNvPr id="22"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3"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290">
                                          <p:stCondLst>
                                            <p:cond delay="0"/>
                                          </p:stCondLst>
                                        </p:cTn>
                                        <p:tgtEl>
                                          <p:spTgt spid="24"/>
                                        </p:tgtEl>
                                      </p:cBhvr>
                                    </p:animEffect>
                                    <p:anim calcmode="lin" valueType="num">
                                      <p:cBhvr>
                                        <p:cTn id="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 dur="13">
                                          <p:stCondLst>
                                            <p:cond delay="325"/>
                                          </p:stCondLst>
                                        </p:cTn>
                                        <p:tgtEl>
                                          <p:spTgt spid="24"/>
                                        </p:tgtEl>
                                      </p:cBhvr>
                                      <p:to x="100000" y="60000"/>
                                    </p:animScale>
                                    <p:animScale>
                                      <p:cBhvr>
                                        <p:cTn id="14" dur="83" decel="50000">
                                          <p:stCondLst>
                                            <p:cond delay="338"/>
                                          </p:stCondLst>
                                        </p:cTn>
                                        <p:tgtEl>
                                          <p:spTgt spid="24"/>
                                        </p:tgtEl>
                                      </p:cBhvr>
                                      <p:to x="100000" y="100000"/>
                                    </p:animScale>
                                    <p:animScale>
                                      <p:cBhvr>
                                        <p:cTn id="15" dur="13">
                                          <p:stCondLst>
                                            <p:cond delay="656"/>
                                          </p:stCondLst>
                                        </p:cTn>
                                        <p:tgtEl>
                                          <p:spTgt spid="24"/>
                                        </p:tgtEl>
                                      </p:cBhvr>
                                      <p:to x="100000" y="80000"/>
                                    </p:animScale>
                                    <p:animScale>
                                      <p:cBhvr>
                                        <p:cTn id="16" dur="83" decel="50000">
                                          <p:stCondLst>
                                            <p:cond delay="669"/>
                                          </p:stCondLst>
                                        </p:cTn>
                                        <p:tgtEl>
                                          <p:spTgt spid="24"/>
                                        </p:tgtEl>
                                      </p:cBhvr>
                                      <p:to x="100000" y="100000"/>
                                    </p:animScale>
                                    <p:animScale>
                                      <p:cBhvr>
                                        <p:cTn id="17" dur="13">
                                          <p:stCondLst>
                                            <p:cond delay="821"/>
                                          </p:stCondLst>
                                        </p:cTn>
                                        <p:tgtEl>
                                          <p:spTgt spid="24"/>
                                        </p:tgtEl>
                                      </p:cBhvr>
                                      <p:to x="100000" y="90000"/>
                                    </p:animScale>
                                    <p:animScale>
                                      <p:cBhvr>
                                        <p:cTn id="18" dur="83" decel="50000">
                                          <p:stCondLst>
                                            <p:cond delay="834"/>
                                          </p:stCondLst>
                                        </p:cTn>
                                        <p:tgtEl>
                                          <p:spTgt spid="24"/>
                                        </p:tgtEl>
                                      </p:cBhvr>
                                      <p:to x="100000" y="100000"/>
                                    </p:animScale>
                                    <p:animScale>
                                      <p:cBhvr>
                                        <p:cTn id="19" dur="13">
                                          <p:stCondLst>
                                            <p:cond delay="904"/>
                                          </p:stCondLst>
                                        </p:cTn>
                                        <p:tgtEl>
                                          <p:spTgt spid="24"/>
                                        </p:tgtEl>
                                      </p:cBhvr>
                                      <p:to x="100000" y="95000"/>
                                    </p:animScale>
                                    <p:animScale>
                                      <p:cBhvr>
                                        <p:cTn id="20" dur="83" decel="50000">
                                          <p:stCondLst>
                                            <p:cond delay="917"/>
                                          </p:stCondLst>
                                        </p:cTn>
                                        <p:tgtEl>
                                          <p:spTgt spid="24"/>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9"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strips(upLeft)">
                                      <p:cBhvr>
                                        <p:cTn id="29" dur="500"/>
                                        <p:tgtEl>
                                          <p:spTgt spid="21"/>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2"/>
          <p:cNvGrpSpPr>
            <a:grpSpLocks/>
          </p:cNvGrpSpPr>
          <p:nvPr/>
        </p:nvGrpSpPr>
        <p:grpSpPr bwMode="auto">
          <a:xfrm>
            <a:off x="34925" y="92075"/>
            <a:ext cx="7632700" cy="1025525"/>
            <a:chOff x="34925" y="92075"/>
            <a:chExt cx="7632700" cy="1025525"/>
          </a:xfrm>
        </p:grpSpPr>
        <p:grpSp>
          <p:nvGrpSpPr>
            <p:cNvPr id="24582" name="组合 1"/>
            <p:cNvGrpSpPr>
              <a:grpSpLocks/>
            </p:cNvGrpSpPr>
            <p:nvPr/>
          </p:nvGrpSpPr>
          <p:grpSpPr bwMode="auto">
            <a:xfrm>
              <a:off x="34925" y="92075"/>
              <a:ext cx="7632700" cy="457200"/>
              <a:chOff x="34925" y="92075"/>
              <a:chExt cx="7632700" cy="457200"/>
            </a:xfrm>
          </p:grpSpPr>
          <p:sp>
            <p:nvSpPr>
              <p:cNvPr id="2458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4587"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4583" name="Group 2"/>
            <p:cNvGrpSpPr>
              <a:grpSpLocks/>
            </p:cNvGrpSpPr>
            <p:nvPr/>
          </p:nvGrpSpPr>
          <p:grpSpPr bwMode="auto">
            <a:xfrm>
              <a:off x="107950" y="620713"/>
              <a:ext cx="5545138" cy="496887"/>
              <a:chOff x="113" y="441"/>
              <a:chExt cx="2098" cy="313"/>
            </a:xfrm>
          </p:grpSpPr>
          <p:sp>
            <p:nvSpPr>
              <p:cNvPr id="2458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2458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9" name="Group 49"/>
          <p:cNvGrpSpPr>
            <a:grpSpLocks/>
          </p:cNvGrpSpPr>
          <p:nvPr/>
        </p:nvGrpSpPr>
        <p:grpSpPr bwMode="auto">
          <a:xfrm>
            <a:off x="3348038" y="4568825"/>
            <a:ext cx="2514600" cy="1524000"/>
            <a:chOff x="2109" y="1298"/>
            <a:chExt cx="1584" cy="960"/>
          </a:xfrm>
        </p:grpSpPr>
        <p:sp>
          <p:nvSpPr>
            <p:cNvPr id="120" name="Cloud"/>
            <p:cNvSpPr>
              <a:spLocks noChangeAspect="1" noEditPoints="1" noChangeArrowheads="1"/>
            </p:cNvSpPr>
            <p:nvPr/>
          </p:nvSpPr>
          <p:spPr bwMode="auto">
            <a:xfrm rot="389414">
              <a:off x="2109" y="1298"/>
              <a:ext cx="1584"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973 w 21600"/>
                <a:gd name="T13" fmla="*/ 3263 h 21600"/>
                <a:gd name="T14" fmla="*/ 17086 w 21600"/>
                <a:gd name="T15" fmla="*/ 17348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rotWithShape="0">
              <a:gsLst>
                <a:gs pos="0">
                  <a:srgbClr val="FFFFFF"/>
                </a:gs>
                <a:gs pos="100000">
                  <a:srgbClr val="FFCCCC"/>
                </a:gs>
              </a:gsLst>
              <a:path path="rect">
                <a:fillToRect l="50000" t="50000" r="50000" b="50000"/>
              </a:path>
            </a:gradFill>
            <a:ln w="57150">
              <a:solidFill>
                <a:srgbClr val="FF0000"/>
              </a:solidFill>
              <a:miter lim="800000"/>
              <a:headEnd/>
              <a:tailEnd/>
            </a:ln>
            <a:effectLst>
              <a:outerShdw dist="107763" dir="2700000" algn="ctr" rotWithShape="0">
                <a:schemeClr val="tx1">
                  <a:alpha val="50000"/>
                </a:schemeClr>
              </a:outerShdw>
            </a:effectLst>
          </p:spPr>
          <p:txBody>
            <a:bodyPr/>
            <a:lstStyle/>
            <a:p>
              <a:endParaRPr lang="zh-CN" altLang="en-US"/>
            </a:p>
          </p:txBody>
        </p:sp>
        <p:sp>
          <p:nvSpPr>
            <p:cNvPr id="121" name="Text Box 51"/>
            <p:cNvSpPr txBox="1">
              <a:spLocks noChangeArrowheads="1"/>
            </p:cNvSpPr>
            <p:nvPr/>
          </p:nvSpPr>
          <p:spPr bwMode="auto">
            <a:xfrm>
              <a:off x="2154" y="1442"/>
              <a:ext cx="1488" cy="558"/>
            </a:xfrm>
            <a:prstGeom prst="rect">
              <a:avLst/>
            </a:prstGeom>
            <a:noFill/>
            <a:ln>
              <a:noFill/>
            </a:ln>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链式栈</a:t>
              </a:r>
            </a:p>
            <a:p>
              <a:pPr algn="ctr">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没有栈满问题</a:t>
              </a:r>
            </a:p>
          </p:txBody>
        </p:sp>
      </p:grpSp>
      <p:grpSp>
        <p:nvGrpSpPr>
          <p:cNvPr id="122" name="Group 5"/>
          <p:cNvGrpSpPr>
            <a:grpSpLocks/>
          </p:cNvGrpSpPr>
          <p:nvPr/>
        </p:nvGrpSpPr>
        <p:grpSpPr bwMode="auto">
          <a:xfrm>
            <a:off x="250825" y="1196975"/>
            <a:ext cx="2663825" cy="496888"/>
            <a:chOff x="113" y="441"/>
            <a:chExt cx="1440" cy="313"/>
          </a:xfrm>
        </p:grpSpPr>
        <p:sp>
          <p:nvSpPr>
            <p:cNvPr id="123"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链栈的定义</a:t>
              </a:r>
            </a:p>
          </p:txBody>
        </p:sp>
        <p:sp>
          <p:nvSpPr>
            <p:cNvPr id="124"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grpSp>
      <p:sp>
        <p:nvSpPr>
          <p:cNvPr id="125" name="Text Box 8"/>
          <p:cNvSpPr txBox="1">
            <a:spLocks noChangeArrowheads="1"/>
          </p:cNvSpPr>
          <p:nvPr/>
        </p:nvSpPr>
        <p:spPr bwMode="auto">
          <a:xfrm>
            <a:off x="179388" y="1773238"/>
            <a:ext cx="8785225" cy="94615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栈的链式存储结构称为</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链栈</a:t>
            </a:r>
            <a:r>
              <a:rPr kumimoji="1" lang="zh-CN" altLang="en-US" sz="2000" b="1">
                <a:latin typeface="Arial" panose="020B0604020202020204" pitchFamily="34" charset="0"/>
                <a:ea typeface="仿宋" panose="02010609060101010101" pitchFamily="49" charset="-122"/>
                <a:cs typeface="Arial" panose="020B0604020202020204" pitchFamily="34" charset="0"/>
              </a:rPr>
              <a:t>。通常用单链表表示，并以单链表的头部做为栈顶，进行入栈和出栈操作。</a:t>
            </a:r>
          </a:p>
        </p:txBody>
      </p:sp>
      <p:grpSp>
        <p:nvGrpSpPr>
          <p:cNvPr id="126" name="Group 12"/>
          <p:cNvGrpSpPr>
            <a:grpSpLocks/>
          </p:cNvGrpSpPr>
          <p:nvPr/>
        </p:nvGrpSpPr>
        <p:grpSpPr bwMode="auto">
          <a:xfrm>
            <a:off x="179388" y="2924175"/>
            <a:ext cx="5661025" cy="1609725"/>
            <a:chOff x="113" y="1842"/>
            <a:chExt cx="3566" cy="1014"/>
          </a:xfrm>
        </p:grpSpPr>
        <p:sp>
          <p:nvSpPr>
            <p:cNvPr id="127" name="Rectangle 13"/>
            <p:cNvSpPr>
              <a:spLocks noChangeArrowheads="1"/>
            </p:cNvSpPr>
            <p:nvPr/>
          </p:nvSpPr>
          <p:spPr bwMode="auto">
            <a:xfrm>
              <a:off x="1609" y="2568"/>
              <a:ext cx="1088" cy="28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非空链栈</a:t>
              </a:r>
            </a:p>
          </p:txBody>
        </p:sp>
        <p:sp>
          <p:nvSpPr>
            <p:cNvPr id="128" name="Rectangle 14"/>
            <p:cNvSpPr>
              <a:spLocks noChangeArrowheads="1"/>
            </p:cNvSpPr>
            <p:nvPr/>
          </p:nvSpPr>
          <p:spPr bwMode="auto">
            <a:xfrm>
              <a:off x="113" y="2078"/>
              <a:ext cx="277"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p>
          </p:txBody>
        </p:sp>
        <p:sp>
          <p:nvSpPr>
            <p:cNvPr id="129" name="Rectangle 15" descr="浅色上对角线"/>
            <p:cNvSpPr>
              <a:spLocks noChangeArrowheads="1"/>
            </p:cNvSpPr>
            <p:nvPr/>
          </p:nvSpPr>
          <p:spPr bwMode="auto">
            <a:xfrm>
              <a:off x="662" y="2078"/>
              <a:ext cx="229" cy="236"/>
            </a:xfrm>
            <a:prstGeom prst="rect">
              <a:avLst/>
            </a:prstGeom>
            <a:pattFill prst="ltUpDiag">
              <a:fgClr>
                <a:srgbClr val="3333FF"/>
              </a:fgClr>
              <a:bgClr>
                <a:srgbClr val="FFFF99"/>
              </a:bgClr>
            </a:patt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30" name="Rectangle 16"/>
            <p:cNvSpPr>
              <a:spLocks noChangeArrowheads="1"/>
            </p:cNvSpPr>
            <p:nvPr/>
          </p:nvSpPr>
          <p:spPr bwMode="auto">
            <a:xfrm>
              <a:off x="891" y="2078"/>
              <a:ext cx="228" cy="236"/>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31" name="Line 17"/>
            <p:cNvSpPr>
              <a:spLocks noChangeShapeType="1"/>
            </p:cNvSpPr>
            <p:nvPr/>
          </p:nvSpPr>
          <p:spPr bwMode="auto">
            <a:xfrm>
              <a:off x="1027" y="2196"/>
              <a:ext cx="275" cy="0"/>
            </a:xfrm>
            <a:prstGeom prst="line">
              <a:avLst/>
            </a:prstGeom>
            <a:noFill/>
            <a:ln w="38100">
              <a:solidFill>
                <a:srgbClr val="3333FF"/>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grpSp>
          <p:nvGrpSpPr>
            <p:cNvPr id="132" name="Group 18"/>
            <p:cNvGrpSpPr>
              <a:grpSpLocks/>
            </p:cNvGrpSpPr>
            <p:nvPr/>
          </p:nvGrpSpPr>
          <p:grpSpPr bwMode="auto">
            <a:xfrm>
              <a:off x="1302" y="2078"/>
              <a:ext cx="457" cy="236"/>
              <a:chOff x="4269" y="4052"/>
              <a:chExt cx="630" cy="312"/>
            </a:xfrm>
          </p:grpSpPr>
          <p:sp>
            <p:nvSpPr>
              <p:cNvPr id="148" name="Rectangle 19"/>
              <p:cNvSpPr>
                <a:spLocks noChangeArrowheads="1"/>
              </p:cNvSpPr>
              <p:nvPr/>
            </p:nvSpPr>
            <p:spPr bwMode="auto">
              <a:xfrm>
                <a:off x="4269" y="4052"/>
                <a:ext cx="316"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endPar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49" name="Rectangle 20"/>
              <p:cNvSpPr>
                <a:spLocks noChangeArrowheads="1"/>
              </p:cNvSpPr>
              <p:nvPr/>
            </p:nvSpPr>
            <p:spPr bwMode="auto">
              <a:xfrm>
                <a:off x="4585" y="4052"/>
                <a:ext cx="314"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133" name="Group 21"/>
            <p:cNvGrpSpPr>
              <a:grpSpLocks/>
            </p:cNvGrpSpPr>
            <p:nvPr/>
          </p:nvGrpSpPr>
          <p:grpSpPr bwMode="auto">
            <a:xfrm>
              <a:off x="1942" y="2078"/>
              <a:ext cx="457" cy="236"/>
              <a:chOff x="4269" y="4052"/>
              <a:chExt cx="630" cy="312"/>
            </a:xfrm>
          </p:grpSpPr>
          <p:sp>
            <p:nvSpPr>
              <p:cNvPr id="146" name="Rectangle 22"/>
              <p:cNvSpPr>
                <a:spLocks noChangeArrowheads="1"/>
              </p:cNvSpPr>
              <p:nvPr/>
            </p:nvSpPr>
            <p:spPr bwMode="auto">
              <a:xfrm>
                <a:off x="4269" y="4052"/>
                <a:ext cx="316"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endPar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47" name="Rectangle 23"/>
              <p:cNvSpPr>
                <a:spLocks noChangeArrowheads="1"/>
              </p:cNvSpPr>
              <p:nvPr/>
            </p:nvSpPr>
            <p:spPr bwMode="auto">
              <a:xfrm>
                <a:off x="4585" y="4052"/>
                <a:ext cx="314"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134" name="Group 24"/>
            <p:cNvGrpSpPr>
              <a:grpSpLocks/>
            </p:cNvGrpSpPr>
            <p:nvPr/>
          </p:nvGrpSpPr>
          <p:grpSpPr bwMode="auto">
            <a:xfrm>
              <a:off x="3222" y="2078"/>
              <a:ext cx="457" cy="236"/>
              <a:chOff x="4269" y="4052"/>
              <a:chExt cx="630" cy="312"/>
            </a:xfrm>
          </p:grpSpPr>
          <p:sp>
            <p:nvSpPr>
              <p:cNvPr id="144" name="Rectangle 25"/>
              <p:cNvSpPr>
                <a:spLocks noChangeArrowheads="1"/>
              </p:cNvSpPr>
              <p:nvPr/>
            </p:nvSpPr>
            <p:spPr bwMode="auto">
              <a:xfrm>
                <a:off x="4269" y="4052"/>
                <a:ext cx="316"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n</a:t>
                </a:r>
                <a:endPar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45" name="Rectangle 26"/>
              <p:cNvSpPr>
                <a:spLocks noChangeArrowheads="1"/>
              </p:cNvSpPr>
              <p:nvPr/>
            </p:nvSpPr>
            <p:spPr bwMode="auto">
              <a:xfrm>
                <a:off x="4585" y="4052"/>
                <a:ext cx="314"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p>
            </p:txBody>
          </p:sp>
        </p:grpSp>
        <p:sp>
          <p:nvSpPr>
            <p:cNvPr id="135" name="Line 27"/>
            <p:cNvSpPr>
              <a:spLocks noChangeShapeType="1"/>
            </p:cNvSpPr>
            <p:nvPr/>
          </p:nvSpPr>
          <p:spPr bwMode="auto">
            <a:xfrm>
              <a:off x="1667" y="2196"/>
              <a:ext cx="275" cy="0"/>
            </a:xfrm>
            <a:prstGeom prst="line">
              <a:avLst/>
            </a:prstGeom>
            <a:noFill/>
            <a:ln w="38100">
              <a:solidFill>
                <a:srgbClr val="3333FF"/>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136" name="Line 28"/>
            <p:cNvSpPr>
              <a:spLocks noChangeShapeType="1"/>
            </p:cNvSpPr>
            <p:nvPr/>
          </p:nvSpPr>
          <p:spPr bwMode="auto">
            <a:xfrm>
              <a:off x="2307" y="2196"/>
              <a:ext cx="275" cy="0"/>
            </a:xfrm>
            <a:prstGeom prst="line">
              <a:avLst/>
            </a:prstGeom>
            <a:noFill/>
            <a:ln w="38100">
              <a:solidFill>
                <a:srgbClr val="3333FF"/>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137" name="Line 29"/>
            <p:cNvSpPr>
              <a:spLocks noChangeShapeType="1"/>
            </p:cNvSpPr>
            <p:nvPr/>
          </p:nvSpPr>
          <p:spPr bwMode="auto">
            <a:xfrm>
              <a:off x="387" y="2196"/>
              <a:ext cx="275"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138" name="Line 30"/>
            <p:cNvSpPr>
              <a:spLocks noChangeShapeType="1"/>
            </p:cNvSpPr>
            <p:nvPr/>
          </p:nvSpPr>
          <p:spPr bwMode="auto">
            <a:xfrm>
              <a:off x="2948" y="2196"/>
              <a:ext cx="274"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139" name="Line 31"/>
            <p:cNvSpPr>
              <a:spLocks noChangeShapeType="1"/>
            </p:cNvSpPr>
            <p:nvPr/>
          </p:nvSpPr>
          <p:spPr bwMode="auto">
            <a:xfrm>
              <a:off x="2632" y="2196"/>
              <a:ext cx="275" cy="0"/>
            </a:xfrm>
            <a:prstGeom prst="line">
              <a:avLst/>
            </a:prstGeom>
            <a:noFill/>
            <a:ln w="38100">
              <a:solidFill>
                <a:srgbClr val="3333FF"/>
              </a:solidFill>
              <a:prstDash val="sysDot"/>
              <a:round/>
              <a:headEn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140" name="Text Box 32"/>
            <p:cNvSpPr txBox="1">
              <a:spLocks noChangeArrowheads="1"/>
            </p:cNvSpPr>
            <p:nvPr/>
          </p:nvSpPr>
          <p:spPr bwMode="auto">
            <a:xfrm>
              <a:off x="1126" y="1842"/>
              <a:ext cx="475"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data</a:t>
              </a:r>
            </a:p>
          </p:txBody>
        </p:sp>
        <p:sp>
          <p:nvSpPr>
            <p:cNvPr id="141" name="Text Box 33"/>
            <p:cNvSpPr txBox="1">
              <a:spLocks noChangeArrowheads="1"/>
            </p:cNvSpPr>
            <p:nvPr/>
          </p:nvSpPr>
          <p:spPr bwMode="auto">
            <a:xfrm>
              <a:off x="1462" y="1842"/>
              <a:ext cx="475"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next</a:t>
              </a:r>
            </a:p>
          </p:txBody>
        </p:sp>
        <p:sp>
          <p:nvSpPr>
            <p:cNvPr id="142" name="Text Box 34"/>
            <p:cNvSpPr txBox="1">
              <a:spLocks noChangeArrowheads="1"/>
            </p:cNvSpPr>
            <p:nvPr/>
          </p:nvSpPr>
          <p:spPr bwMode="auto">
            <a:xfrm>
              <a:off x="1279" y="2387"/>
              <a:ext cx="475"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栈顶</a:t>
              </a:r>
            </a:p>
          </p:txBody>
        </p:sp>
        <p:sp>
          <p:nvSpPr>
            <p:cNvPr id="143" name="Text Box 35"/>
            <p:cNvSpPr txBox="1">
              <a:spLocks noChangeArrowheads="1"/>
            </p:cNvSpPr>
            <p:nvPr/>
          </p:nvSpPr>
          <p:spPr bwMode="auto">
            <a:xfrm>
              <a:off x="3203" y="2387"/>
              <a:ext cx="476"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栈底</a:t>
              </a:r>
            </a:p>
          </p:txBody>
        </p:sp>
      </p:grpSp>
      <p:grpSp>
        <p:nvGrpSpPr>
          <p:cNvPr id="150" name="Group 39"/>
          <p:cNvGrpSpPr>
            <a:grpSpLocks/>
          </p:cNvGrpSpPr>
          <p:nvPr/>
        </p:nvGrpSpPr>
        <p:grpSpPr bwMode="auto">
          <a:xfrm>
            <a:off x="6732588" y="3341688"/>
            <a:ext cx="1943100" cy="1166812"/>
            <a:chOff x="4241" y="2105"/>
            <a:chExt cx="1224" cy="735"/>
          </a:xfrm>
        </p:grpSpPr>
        <p:sp>
          <p:nvSpPr>
            <p:cNvPr id="151" name="Rectangle 40"/>
            <p:cNvSpPr>
              <a:spLocks noChangeArrowheads="1"/>
            </p:cNvSpPr>
            <p:nvPr/>
          </p:nvSpPr>
          <p:spPr bwMode="auto">
            <a:xfrm>
              <a:off x="4377" y="2552"/>
              <a:ext cx="1088" cy="28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空链栈</a:t>
              </a:r>
            </a:p>
          </p:txBody>
        </p:sp>
        <p:grpSp>
          <p:nvGrpSpPr>
            <p:cNvPr id="152" name="Group 41"/>
            <p:cNvGrpSpPr>
              <a:grpSpLocks/>
            </p:cNvGrpSpPr>
            <p:nvPr/>
          </p:nvGrpSpPr>
          <p:grpSpPr bwMode="auto">
            <a:xfrm>
              <a:off x="4241" y="2105"/>
              <a:ext cx="1030" cy="236"/>
              <a:chOff x="4377" y="2786"/>
              <a:chExt cx="1030" cy="236"/>
            </a:xfrm>
          </p:grpSpPr>
          <p:sp>
            <p:nvSpPr>
              <p:cNvPr id="153" name="Rectangle 42"/>
              <p:cNvSpPr>
                <a:spLocks noChangeArrowheads="1"/>
              </p:cNvSpPr>
              <p:nvPr/>
            </p:nvSpPr>
            <p:spPr bwMode="auto">
              <a:xfrm>
                <a:off x="4377" y="2786"/>
                <a:ext cx="284"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S</a:t>
                </a:r>
              </a:p>
            </p:txBody>
          </p:sp>
          <p:sp>
            <p:nvSpPr>
              <p:cNvPr id="154" name="Rectangle 43" descr="浅色上对角线"/>
              <p:cNvSpPr>
                <a:spLocks noChangeArrowheads="1"/>
              </p:cNvSpPr>
              <p:nvPr/>
            </p:nvSpPr>
            <p:spPr bwMode="auto">
              <a:xfrm>
                <a:off x="4939" y="2786"/>
                <a:ext cx="234" cy="236"/>
              </a:xfrm>
              <a:prstGeom prst="rect">
                <a:avLst/>
              </a:prstGeom>
              <a:pattFill prst="ltUpDiag">
                <a:fgClr>
                  <a:srgbClr val="3333FF"/>
                </a:fgClr>
                <a:bgClr>
                  <a:srgbClr val="FFFF99"/>
                </a:bgClr>
              </a:patt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55" name="Rectangle 44"/>
              <p:cNvSpPr>
                <a:spLocks noChangeArrowheads="1"/>
              </p:cNvSpPr>
              <p:nvPr/>
            </p:nvSpPr>
            <p:spPr bwMode="auto">
              <a:xfrm>
                <a:off x="5173" y="2786"/>
                <a:ext cx="234" cy="236"/>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p>
            </p:txBody>
          </p:sp>
          <p:sp>
            <p:nvSpPr>
              <p:cNvPr id="156" name="Line 45"/>
              <p:cNvSpPr>
                <a:spLocks noChangeShapeType="1"/>
              </p:cNvSpPr>
              <p:nvPr/>
            </p:nvSpPr>
            <p:spPr bwMode="auto">
              <a:xfrm>
                <a:off x="4658" y="2904"/>
                <a:ext cx="281"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wipe(left)">
                                      <p:cBhvr>
                                        <p:cTn id="7" dur="500"/>
                                        <p:tgtEl>
                                          <p:spTgt spid="12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5">
                                            <p:txEl>
                                              <p:pRg st="0" end="0"/>
                                            </p:txEl>
                                          </p:spTgt>
                                        </p:tgtEl>
                                        <p:attrNameLst>
                                          <p:attrName>style.visibility</p:attrName>
                                        </p:attrNameLst>
                                      </p:cBhvr>
                                      <p:to>
                                        <p:strVal val="visible"/>
                                      </p:to>
                                    </p:set>
                                    <p:animEffect transition="in" filter="blinds(horizontal)">
                                      <p:cBhvr>
                                        <p:cTn id="12" dur="500"/>
                                        <p:tgtEl>
                                          <p:spTgt spid="12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wipe(left)">
                                      <p:cBhvr>
                                        <p:cTn id="17" dur="500"/>
                                        <p:tgtEl>
                                          <p:spTgt spid="126"/>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150"/>
                                        </p:tgtEl>
                                        <p:attrNameLst>
                                          <p:attrName>style.visibility</p:attrName>
                                        </p:attrNameLst>
                                      </p:cBhvr>
                                      <p:to>
                                        <p:strVal val="visible"/>
                                      </p:to>
                                    </p:set>
                                    <p:animEffect transition="in" filter="wipe(left)">
                                      <p:cBhvr>
                                        <p:cTn id="21" dur="500"/>
                                        <p:tgtEl>
                                          <p:spTgt spid="15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fade">
                                      <p:cBhvr>
                                        <p:cTn id="26" dur="1000"/>
                                        <p:tgtEl>
                                          <p:spTgt spid="119"/>
                                        </p:tgtEl>
                                      </p:cBhvr>
                                    </p:animEffect>
                                    <p:anim calcmode="lin" valueType="num">
                                      <p:cBhvr>
                                        <p:cTn id="27" dur="1000" fill="hold"/>
                                        <p:tgtEl>
                                          <p:spTgt spid="119"/>
                                        </p:tgtEl>
                                        <p:attrNameLst>
                                          <p:attrName>ppt_x</p:attrName>
                                        </p:attrNameLst>
                                      </p:cBhvr>
                                      <p:tavLst>
                                        <p:tav tm="0">
                                          <p:val>
                                            <p:strVal val="#ppt_x"/>
                                          </p:val>
                                        </p:tav>
                                        <p:tav tm="100000">
                                          <p:val>
                                            <p:strVal val="#ppt_x"/>
                                          </p:val>
                                        </p:tav>
                                      </p:tavLst>
                                    </p:anim>
                                    <p:anim calcmode="lin" valueType="num">
                                      <p:cBhvr>
                                        <p:cTn id="28" dur="1000" fill="hold"/>
                                        <p:tgtEl>
                                          <p:spTgt spid="11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2"/>
          <p:cNvGrpSpPr>
            <a:grpSpLocks/>
          </p:cNvGrpSpPr>
          <p:nvPr/>
        </p:nvGrpSpPr>
        <p:grpSpPr bwMode="auto">
          <a:xfrm>
            <a:off x="34925" y="92075"/>
            <a:ext cx="7632700" cy="1025525"/>
            <a:chOff x="34925" y="92075"/>
            <a:chExt cx="7632700" cy="1025525"/>
          </a:xfrm>
        </p:grpSpPr>
        <p:grpSp>
          <p:nvGrpSpPr>
            <p:cNvPr id="25666" name="组合 1"/>
            <p:cNvGrpSpPr>
              <a:grpSpLocks/>
            </p:cNvGrpSpPr>
            <p:nvPr/>
          </p:nvGrpSpPr>
          <p:grpSpPr bwMode="auto">
            <a:xfrm>
              <a:off x="34925" y="92075"/>
              <a:ext cx="7632700" cy="457200"/>
              <a:chOff x="34925" y="92075"/>
              <a:chExt cx="7632700" cy="457200"/>
            </a:xfrm>
          </p:grpSpPr>
          <p:sp>
            <p:nvSpPr>
              <p:cNvPr id="2567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5671"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5667" name="Group 2"/>
            <p:cNvGrpSpPr>
              <a:grpSpLocks/>
            </p:cNvGrpSpPr>
            <p:nvPr/>
          </p:nvGrpSpPr>
          <p:grpSpPr bwMode="auto">
            <a:xfrm>
              <a:off x="107950" y="620713"/>
              <a:ext cx="5545138" cy="496887"/>
              <a:chOff x="113" y="441"/>
              <a:chExt cx="2098" cy="313"/>
            </a:xfrm>
          </p:grpSpPr>
          <p:sp>
            <p:nvSpPr>
              <p:cNvPr id="2566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2566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2" name="Text Box 7"/>
          <p:cNvSpPr txBox="1">
            <a:spLocks noChangeArrowheads="1"/>
          </p:cNvSpPr>
          <p:nvPr/>
        </p:nvSpPr>
        <p:spPr bwMode="auto">
          <a:xfrm>
            <a:off x="228600" y="1284288"/>
            <a:ext cx="8686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3-1</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数制</a:t>
            </a:r>
            <a:r>
              <a:rPr kumimoji="1" lang="zh-CN" altLang="en-US" sz="2000" b="1" dirty="0">
                <a:solidFill>
                  <a:srgbClr val="000000"/>
                </a:solidFill>
                <a:latin typeface="+mj-lt"/>
                <a:ea typeface="仿宋" panose="02010609060101010101" pitchFamily="49" charset="-122"/>
              </a:rPr>
              <a:t>转换问题</a:t>
            </a:r>
            <a:r>
              <a:rPr kumimoji="1" lang="zh-CN" altLang="en-US" sz="2000" b="1" dirty="0" smtClean="0">
                <a:solidFill>
                  <a:srgbClr val="000000"/>
                </a:solidFill>
                <a:latin typeface="+mj-lt"/>
                <a:ea typeface="仿宋" panose="02010609060101010101" pitchFamily="49" charset="-122"/>
              </a:rPr>
              <a:t>。</a:t>
            </a:r>
            <a:endParaRPr kumimoji="1" lang="en-US" altLang="zh-CN" sz="2000" b="1" dirty="0" smtClean="0">
              <a:solidFill>
                <a:srgbClr val="000000"/>
              </a:solidFill>
              <a:latin typeface="+mj-lt"/>
              <a:ea typeface="仿宋" panose="02010609060101010101" pitchFamily="49" charset="-122"/>
            </a:endParaRPr>
          </a:p>
        </p:txBody>
      </p:sp>
      <p:cxnSp>
        <p:nvCxnSpPr>
          <p:cNvPr id="19" name="直接连接符 18"/>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5" name="Group 8"/>
          <p:cNvGrpSpPr>
            <a:grpSpLocks/>
          </p:cNvGrpSpPr>
          <p:nvPr/>
        </p:nvGrpSpPr>
        <p:grpSpPr bwMode="auto">
          <a:xfrm>
            <a:off x="7669213" y="620713"/>
            <a:ext cx="1295400" cy="1079500"/>
            <a:chOff x="4831" y="391"/>
            <a:chExt cx="816" cy="773"/>
          </a:xfrm>
        </p:grpSpPr>
        <p:sp>
          <p:nvSpPr>
            <p:cNvPr id="25662"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5663"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25664"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65"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nvGrpSpPr>
          <p:cNvPr id="99" name="Group 2"/>
          <p:cNvGrpSpPr>
            <a:grpSpLocks/>
          </p:cNvGrpSpPr>
          <p:nvPr/>
        </p:nvGrpSpPr>
        <p:grpSpPr bwMode="auto">
          <a:xfrm>
            <a:off x="1763713" y="3509965"/>
            <a:ext cx="5616575" cy="2808287"/>
            <a:chOff x="1111" y="2069"/>
            <a:chExt cx="3538" cy="1769"/>
          </a:xfrm>
        </p:grpSpPr>
        <p:sp>
          <p:nvSpPr>
            <p:cNvPr id="100" name="Rectangle 3"/>
            <p:cNvSpPr>
              <a:spLocks noChangeArrowheads="1"/>
            </p:cNvSpPr>
            <p:nvPr/>
          </p:nvSpPr>
          <p:spPr bwMode="auto">
            <a:xfrm>
              <a:off x="1111" y="2069"/>
              <a:ext cx="3538" cy="1769"/>
            </a:xfrm>
            <a:prstGeom prst="rect">
              <a:avLst/>
            </a:prstGeom>
            <a:solidFill>
              <a:srgbClr val="E7FFE7"/>
            </a:solidFill>
            <a:ln w="9525">
              <a:solidFill>
                <a:srgbClr val="3399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01" name="Text Box 4"/>
            <p:cNvSpPr txBox="1">
              <a:spLocks noChangeArrowheads="1"/>
            </p:cNvSpPr>
            <p:nvPr/>
          </p:nvSpPr>
          <p:spPr bwMode="auto">
            <a:xfrm>
              <a:off x="1210" y="2112"/>
              <a:ext cx="3394" cy="512"/>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en-US" altLang="zh-CN" b="1">
                  <a:latin typeface="Arial" panose="020B0604020202020204" pitchFamily="34" charset="0"/>
                  <a:ea typeface="楷体_GB2312"/>
                  <a:cs typeface="Arial" panose="020B0604020202020204" pitchFamily="34" charset="0"/>
                </a:rPr>
                <a:t>        </a:t>
              </a:r>
              <a:r>
                <a:rPr kumimoji="1" lang="zh-CN" altLang="en-US"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b="1">
                  <a:latin typeface="Arial" panose="020B0604020202020204" pitchFamily="34" charset="0"/>
                  <a:ea typeface="楷体" panose="02010609060101010101" pitchFamily="49" charset="-122"/>
                  <a:cs typeface="Arial" panose="020B0604020202020204" pitchFamily="34" charset="0"/>
                </a:rPr>
                <a:t>一个非负十进制整数转换成八进制，即 </a:t>
              </a:r>
              <a:r>
                <a:rPr kumimoji="1" lang="en-US" altLang="zh-CN" b="1">
                  <a:latin typeface="Arial" panose="020B0604020202020204" pitchFamily="34" charset="0"/>
                  <a:ea typeface="楷体" panose="02010609060101010101" pitchFamily="49" charset="-122"/>
                  <a:cs typeface="Arial" panose="020B0604020202020204" pitchFamily="34" charset="0"/>
                </a:rPr>
                <a:t>(1348)</a:t>
              </a:r>
              <a:r>
                <a:rPr kumimoji="1" lang="en-US" altLang="zh-CN" b="1" baseline="-30000">
                  <a:latin typeface="Arial" panose="020B0604020202020204" pitchFamily="34" charset="0"/>
                  <a:ea typeface="楷体" panose="02010609060101010101" pitchFamily="49" charset="-122"/>
                  <a:cs typeface="Arial" panose="020B0604020202020204" pitchFamily="34" charset="0"/>
                </a:rPr>
                <a:t>10</a:t>
              </a:r>
              <a:r>
                <a:rPr kumimoji="1" lang="en-US" altLang="zh-CN" b="1">
                  <a:latin typeface="Arial" panose="020B0604020202020204" pitchFamily="34" charset="0"/>
                  <a:ea typeface="楷体" panose="02010609060101010101" pitchFamily="49" charset="-122"/>
                  <a:cs typeface="Arial" panose="020B0604020202020204" pitchFamily="34" charset="0"/>
                </a:rPr>
                <a:t> = (2504)</a:t>
              </a:r>
              <a:r>
                <a:rPr kumimoji="1" lang="en-US" altLang="zh-CN" b="1" baseline="-30000">
                  <a:latin typeface="Arial" panose="020B0604020202020204" pitchFamily="34" charset="0"/>
                  <a:ea typeface="楷体" panose="02010609060101010101" pitchFamily="49" charset="-122"/>
                  <a:cs typeface="Arial" panose="020B0604020202020204" pitchFamily="34" charset="0"/>
                </a:rPr>
                <a:t>8 </a:t>
              </a:r>
              <a:r>
                <a:rPr kumimoji="1" lang="zh-CN" altLang="en-US" b="1">
                  <a:latin typeface="Arial" panose="020B0604020202020204" pitchFamily="34" charset="0"/>
                  <a:ea typeface="楷体" panose="02010609060101010101" pitchFamily="49" charset="-122"/>
                  <a:cs typeface="Arial" panose="020B0604020202020204" pitchFamily="34" charset="0"/>
                </a:rPr>
                <a:t>，其运算过程如下： </a:t>
              </a:r>
            </a:p>
          </p:txBody>
        </p:sp>
        <p:grpSp>
          <p:nvGrpSpPr>
            <p:cNvPr id="102" name="Group 5"/>
            <p:cNvGrpSpPr>
              <a:grpSpLocks/>
            </p:cNvGrpSpPr>
            <p:nvPr/>
          </p:nvGrpSpPr>
          <p:grpSpPr bwMode="auto">
            <a:xfrm>
              <a:off x="1233" y="2654"/>
              <a:ext cx="3302" cy="1057"/>
              <a:chOff x="1258" y="2906"/>
              <a:chExt cx="3302" cy="1174"/>
            </a:xfrm>
          </p:grpSpPr>
          <p:sp>
            <p:nvSpPr>
              <p:cNvPr id="103" name="Rectangle 6"/>
              <p:cNvSpPr>
                <a:spLocks noChangeArrowheads="1"/>
              </p:cNvSpPr>
              <p:nvPr/>
            </p:nvSpPr>
            <p:spPr bwMode="auto">
              <a:xfrm>
                <a:off x="1323" y="2906"/>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N</a:t>
                </a:r>
              </a:p>
            </p:txBody>
          </p:sp>
          <p:sp>
            <p:nvSpPr>
              <p:cNvPr id="104" name="Rectangle 7"/>
              <p:cNvSpPr>
                <a:spLocks noChangeArrowheads="1"/>
              </p:cNvSpPr>
              <p:nvPr/>
            </p:nvSpPr>
            <p:spPr bwMode="auto">
              <a:xfrm>
                <a:off x="1258" y="2906"/>
                <a:ext cx="1101"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05" name="Rectangle 8"/>
              <p:cNvSpPr>
                <a:spLocks noChangeArrowheads="1"/>
              </p:cNvSpPr>
              <p:nvPr/>
            </p:nvSpPr>
            <p:spPr bwMode="auto">
              <a:xfrm>
                <a:off x="2424" y="2906"/>
                <a:ext cx="970"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N  DIV  8</a:t>
                </a:r>
              </a:p>
            </p:txBody>
          </p:sp>
          <p:sp>
            <p:nvSpPr>
              <p:cNvPr id="106" name="Rectangle 9"/>
              <p:cNvSpPr>
                <a:spLocks noChangeArrowheads="1"/>
              </p:cNvSpPr>
              <p:nvPr/>
            </p:nvSpPr>
            <p:spPr bwMode="auto">
              <a:xfrm>
                <a:off x="2359" y="2906"/>
                <a:ext cx="1100"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07" name="Rectangle 10"/>
              <p:cNvSpPr>
                <a:spLocks noChangeArrowheads="1"/>
              </p:cNvSpPr>
              <p:nvPr/>
            </p:nvSpPr>
            <p:spPr bwMode="auto">
              <a:xfrm>
                <a:off x="3524" y="2906"/>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N  MOD  8</a:t>
                </a:r>
              </a:p>
            </p:txBody>
          </p:sp>
          <p:sp>
            <p:nvSpPr>
              <p:cNvPr id="108" name="Rectangle 11"/>
              <p:cNvSpPr>
                <a:spLocks noChangeArrowheads="1"/>
              </p:cNvSpPr>
              <p:nvPr/>
            </p:nvSpPr>
            <p:spPr bwMode="auto">
              <a:xfrm>
                <a:off x="3459" y="2906"/>
                <a:ext cx="1101"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09" name="Rectangle 12"/>
              <p:cNvSpPr>
                <a:spLocks noChangeArrowheads="1"/>
              </p:cNvSpPr>
              <p:nvPr/>
            </p:nvSpPr>
            <p:spPr bwMode="auto">
              <a:xfrm>
                <a:off x="1323" y="3141"/>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1348</a:t>
                </a:r>
              </a:p>
            </p:txBody>
          </p:sp>
          <p:sp>
            <p:nvSpPr>
              <p:cNvPr id="110" name="Rectangle 13"/>
              <p:cNvSpPr>
                <a:spLocks noChangeArrowheads="1"/>
              </p:cNvSpPr>
              <p:nvPr/>
            </p:nvSpPr>
            <p:spPr bwMode="auto">
              <a:xfrm>
                <a:off x="1258" y="3141"/>
                <a:ext cx="1101"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11" name="Rectangle 14"/>
              <p:cNvSpPr>
                <a:spLocks noChangeArrowheads="1"/>
              </p:cNvSpPr>
              <p:nvPr/>
            </p:nvSpPr>
            <p:spPr bwMode="auto">
              <a:xfrm>
                <a:off x="2424" y="3141"/>
                <a:ext cx="970"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168</a:t>
                </a:r>
              </a:p>
            </p:txBody>
          </p:sp>
          <p:sp>
            <p:nvSpPr>
              <p:cNvPr id="112" name="Rectangle 15"/>
              <p:cNvSpPr>
                <a:spLocks noChangeArrowheads="1"/>
              </p:cNvSpPr>
              <p:nvPr/>
            </p:nvSpPr>
            <p:spPr bwMode="auto">
              <a:xfrm>
                <a:off x="2359" y="3141"/>
                <a:ext cx="1100"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13" name="Rectangle 16"/>
              <p:cNvSpPr>
                <a:spLocks noChangeArrowheads="1"/>
              </p:cNvSpPr>
              <p:nvPr/>
            </p:nvSpPr>
            <p:spPr bwMode="auto">
              <a:xfrm>
                <a:off x="3524" y="3141"/>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4</a:t>
                </a:r>
              </a:p>
            </p:txBody>
          </p:sp>
          <p:sp>
            <p:nvSpPr>
              <p:cNvPr id="114" name="Rectangle 17"/>
              <p:cNvSpPr>
                <a:spLocks noChangeArrowheads="1"/>
              </p:cNvSpPr>
              <p:nvPr/>
            </p:nvSpPr>
            <p:spPr bwMode="auto">
              <a:xfrm>
                <a:off x="3459" y="3141"/>
                <a:ext cx="1101"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15" name="Rectangle 18"/>
              <p:cNvSpPr>
                <a:spLocks noChangeArrowheads="1"/>
              </p:cNvSpPr>
              <p:nvPr/>
            </p:nvSpPr>
            <p:spPr bwMode="auto">
              <a:xfrm>
                <a:off x="1323" y="3376"/>
                <a:ext cx="971"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168</a:t>
                </a:r>
              </a:p>
            </p:txBody>
          </p:sp>
          <p:sp>
            <p:nvSpPr>
              <p:cNvPr id="116" name="Rectangle 19"/>
              <p:cNvSpPr>
                <a:spLocks noChangeArrowheads="1"/>
              </p:cNvSpPr>
              <p:nvPr/>
            </p:nvSpPr>
            <p:spPr bwMode="auto">
              <a:xfrm>
                <a:off x="1258" y="3376"/>
                <a:ext cx="1101" cy="234"/>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17" name="Rectangle 20"/>
              <p:cNvSpPr>
                <a:spLocks noChangeArrowheads="1"/>
              </p:cNvSpPr>
              <p:nvPr/>
            </p:nvSpPr>
            <p:spPr bwMode="auto">
              <a:xfrm>
                <a:off x="2424" y="3376"/>
                <a:ext cx="970"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21</a:t>
                </a:r>
              </a:p>
            </p:txBody>
          </p:sp>
          <p:sp>
            <p:nvSpPr>
              <p:cNvPr id="118" name="Rectangle 21"/>
              <p:cNvSpPr>
                <a:spLocks noChangeArrowheads="1"/>
              </p:cNvSpPr>
              <p:nvPr/>
            </p:nvSpPr>
            <p:spPr bwMode="auto">
              <a:xfrm>
                <a:off x="2359" y="3376"/>
                <a:ext cx="1100" cy="234"/>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19" name="Rectangle 22"/>
              <p:cNvSpPr>
                <a:spLocks noChangeArrowheads="1"/>
              </p:cNvSpPr>
              <p:nvPr/>
            </p:nvSpPr>
            <p:spPr bwMode="auto">
              <a:xfrm>
                <a:off x="3524" y="3376"/>
                <a:ext cx="971"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0</a:t>
                </a:r>
              </a:p>
            </p:txBody>
          </p:sp>
          <p:sp>
            <p:nvSpPr>
              <p:cNvPr id="120" name="Rectangle 23"/>
              <p:cNvSpPr>
                <a:spLocks noChangeArrowheads="1"/>
              </p:cNvSpPr>
              <p:nvPr/>
            </p:nvSpPr>
            <p:spPr bwMode="auto">
              <a:xfrm>
                <a:off x="3459" y="3376"/>
                <a:ext cx="1101" cy="234"/>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21" name="Rectangle 24"/>
              <p:cNvSpPr>
                <a:spLocks noChangeArrowheads="1"/>
              </p:cNvSpPr>
              <p:nvPr/>
            </p:nvSpPr>
            <p:spPr bwMode="auto">
              <a:xfrm>
                <a:off x="1323" y="3610"/>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21</a:t>
                </a:r>
              </a:p>
            </p:txBody>
          </p:sp>
          <p:sp>
            <p:nvSpPr>
              <p:cNvPr id="122" name="Rectangle 25"/>
              <p:cNvSpPr>
                <a:spLocks noChangeArrowheads="1"/>
              </p:cNvSpPr>
              <p:nvPr/>
            </p:nvSpPr>
            <p:spPr bwMode="auto">
              <a:xfrm>
                <a:off x="1258" y="3610"/>
                <a:ext cx="1101"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23" name="Rectangle 26"/>
              <p:cNvSpPr>
                <a:spLocks noChangeArrowheads="1"/>
              </p:cNvSpPr>
              <p:nvPr/>
            </p:nvSpPr>
            <p:spPr bwMode="auto">
              <a:xfrm>
                <a:off x="2424" y="3610"/>
                <a:ext cx="970"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2</a:t>
                </a:r>
              </a:p>
            </p:txBody>
          </p:sp>
          <p:sp>
            <p:nvSpPr>
              <p:cNvPr id="124" name="Rectangle 27"/>
              <p:cNvSpPr>
                <a:spLocks noChangeArrowheads="1"/>
              </p:cNvSpPr>
              <p:nvPr/>
            </p:nvSpPr>
            <p:spPr bwMode="auto">
              <a:xfrm>
                <a:off x="2359" y="3610"/>
                <a:ext cx="1100"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25" name="Rectangle 28"/>
              <p:cNvSpPr>
                <a:spLocks noChangeArrowheads="1"/>
              </p:cNvSpPr>
              <p:nvPr/>
            </p:nvSpPr>
            <p:spPr bwMode="auto">
              <a:xfrm>
                <a:off x="3524" y="3610"/>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5</a:t>
                </a:r>
              </a:p>
            </p:txBody>
          </p:sp>
          <p:sp>
            <p:nvSpPr>
              <p:cNvPr id="126" name="Rectangle 29"/>
              <p:cNvSpPr>
                <a:spLocks noChangeArrowheads="1"/>
              </p:cNvSpPr>
              <p:nvPr/>
            </p:nvSpPr>
            <p:spPr bwMode="auto">
              <a:xfrm>
                <a:off x="3459" y="3610"/>
                <a:ext cx="1101"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27" name="Rectangle 30"/>
              <p:cNvSpPr>
                <a:spLocks noChangeArrowheads="1"/>
              </p:cNvSpPr>
              <p:nvPr/>
            </p:nvSpPr>
            <p:spPr bwMode="auto">
              <a:xfrm>
                <a:off x="1323" y="3845"/>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2</a:t>
                </a:r>
              </a:p>
            </p:txBody>
          </p:sp>
          <p:sp>
            <p:nvSpPr>
              <p:cNvPr id="128" name="Rectangle 31"/>
              <p:cNvSpPr>
                <a:spLocks noChangeArrowheads="1"/>
              </p:cNvSpPr>
              <p:nvPr/>
            </p:nvSpPr>
            <p:spPr bwMode="auto">
              <a:xfrm>
                <a:off x="1258" y="3845"/>
                <a:ext cx="1101"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29" name="Rectangle 32"/>
              <p:cNvSpPr>
                <a:spLocks noChangeArrowheads="1"/>
              </p:cNvSpPr>
              <p:nvPr/>
            </p:nvSpPr>
            <p:spPr bwMode="auto">
              <a:xfrm>
                <a:off x="2424" y="3845"/>
                <a:ext cx="970"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0</a:t>
                </a:r>
              </a:p>
            </p:txBody>
          </p:sp>
          <p:sp>
            <p:nvSpPr>
              <p:cNvPr id="130" name="Rectangle 33"/>
              <p:cNvSpPr>
                <a:spLocks noChangeArrowheads="1"/>
              </p:cNvSpPr>
              <p:nvPr/>
            </p:nvSpPr>
            <p:spPr bwMode="auto">
              <a:xfrm>
                <a:off x="2359" y="3845"/>
                <a:ext cx="1100"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131" name="Rectangle 34"/>
              <p:cNvSpPr>
                <a:spLocks noChangeArrowheads="1"/>
              </p:cNvSpPr>
              <p:nvPr/>
            </p:nvSpPr>
            <p:spPr bwMode="auto">
              <a:xfrm>
                <a:off x="3524" y="3845"/>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_GB2312"/>
                    <a:cs typeface="Arial" panose="020B0604020202020204" pitchFamily="34" charset="0"/>
                  </a:rPr>
                  <a:t>2</a:t>
                </a:r>
              </a:p>
            </p:txBody>
          </p:sp>
          <p:sp>
            <p:nvSpPr>
              <p:cNvPr id="132" name="Rectangle 35"/>
              <p:cNvSpPr>
                <a:spLocks noChangeArrowheads="1"/>
              </p:cNvSpPr>
              <p:nvPr/>
            </p:nvSpPr>
            <p:spPr bwMode="auto">
              <a:xfrm>
                <a:off x="3459" y="3845"/>
                <a:ext cx="1101" cy="235"/>
              </a:xfrm>
              <a:prstGeom prst="rect">
                <a:avLst/>
              </a:prstGeom>
              <a:noFill/>
              <a:ln w="38100">
                <a:solidFill>
                  <a:srgbClr val="33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grpSp>
      </p:grpSp>
      <p:grpSp>
        <p:nvGrpSpPr>
          <p:cNvPr id="133" name="Group 36"/>
          <p:cNvGrpSpPr>
            <a:grpSpLocks/>
          </p:cNvGrpSpPr>
          <p:nvPr/>
        </p:nvGrpSpPr>
        <p:grpSpPr bwMode="auto">
          <a:xfrm>
            <a:off x="1763713" y="3509965"/>
            <a:ext cx="5616575" cy="2808287"/>
            <a:chOff x="1111" y="2069"/>
            <a:chExt cx="3538" cy="1769"/>
          </a:xfrm>
        </p:grpSpPr>
        <p:sp>
          <p:nvSpPr>
            <p:cNvPr id="134" name="Rectangle 37"/>
            <p:cNvSpPr>
              <a:spLocks noChangeArrowheads="1"/>
            </p:cNvSpPr>
            <p:nvPr/>
          </p:nvSpPr>
          <p:spPr bwMode="auto">
            <a:xfrm>
              <a:off x="1111" y="2069"/>
              <a:ext cx="3538" cy="1769"/>
            </a:xfrm>
            <a:prstGeom prst="rect">
              <a:avLst/>
            </a:prstGeom>
            <a:solidFill>
              <a:srgbClr val="FFDDFF"/>
            </a:solidFill>
            <a:ln w="9525">
              <a:solidFill>
                <a:srgbClr val="FF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35" name="Text Box 38"/>
            <p:cNvSpPr txBox="1">
              <a:spLocks noChangeArrowheads="1"/>
            </p:cNvSpPr>
            <p:nvPr/>
          </p:nvSpPr>
          <p:spPr bwMode="auto">
            <a:xfrm>
              <a:off x="1210" y="2112"/>
              <a:ext cx="3394" cy="50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en-US" altLang="zh-CN" b="1">
                  <a:latin typeface="Arial" panose="020B0604020202020204" pitchFamily="34" charset="0"/>
                  <a:ea typeface="楷体" panose="02010609060101010101" pitchFamily="49" charset="-122"/>
                  <a:cs typeface="Arial" panose="020B0604020202020204" pitchFamily="34" charset="0"/>
                </a:rPr>
                <a:t>        </a:t>
              </a:r>
              <a:r>
                <a:rPr kumimoji="1" lang="zh-CN" altLang="en-US" b="1">
                  <a:solidFill>
                    <a:srgbClr val="3333FF"/>
                  </a:solidFill>
                  <a:latin typeface="Arial" panose="020B0604020202020204" pitchFamily="34" charset="0"/>
                  <a:ea typeface="黑体" panose="02010609060101010101" pitchFamily="49" charset="-122"/>
                  <a:cs typeface="Arial" panose="020B0604020202020204" pitchFamily="34" charset="0"/>
                </a:rPr>
                <a:t>又如：</a:t>
              </a:r>
              <a:r>
                <a:rPr kumimoji="1" lang="zh-CN" altLang="en-US" b="1">
                  <a:latin typeface="Arial" panose="020B0604020202020204" pitchFamily="34" charset="0"/>
                  <a:ea typeface="楷体" panose="02010609060101010101" pitchFamily="49" charset="-122"/>
                  <a:cs typeface="Arial" panose="020B0604020202020204" pitchFamily="34" charset="0"/>
                </a:rPr>
                <a:t>一个非负十进制整数转换成二进制，即 </a:t>
              </a:r>
              <a:r>
                <a:rPr kumimoji="1" lang="en-US" altLang="zh-CN" b="1">
                  <a:latin typeface="Arial" panose="020B0604020202020204" pitchFamily="34" charset="0"/>
                  <a:ea typeface="楷体" panose="02010609060101010101" pitchFamily="49" charset="-122"/>
                  <a:cs typeface="Arial" panose="020B0604020202020204" pitchFamily="34" charset="0"/>
                </a:rPr>
                <a:t>(13)</a:t>
              </a:r>
              <a:r>
                <a:rPr kumimoji="1" lang="en-US" altLang="zh-CN" b="1" baseline="-30000">
                  <a:latin typeface="Arial" panose="020B0604020202020204" pitchFamily="34" charset="0"/>
                  <a:ea typeface="楷体" panose="02010609060101010101" pitchFamily="49" charset="-122"/>
                  <a:cs typeface="Arial" panose="020B0604020202020204" pitchFamily="34" charset="0"/>
                </a:rPr>
                <a:t>10</a:t>
              </a:r>
              <a:r>
                <a:rPr kumimoji="1" lang="en-US" altLang="zh-CN" b="1">
                  <a:latin typeface="Arial" panose="020B0604020202020204" pitchFamily="34" charset="0"/>
                  <a:ea typeface="楷体" panose="02010609060101010101" pitchFamily="49" charset="-122"/>
                  <a:cs typeface="Arial" panose="020B0604020202020204" pitchFamily="34" charset="0"/>
                </a:rPr>
                <a:t> = (1101)</a:t>
              </a:r>
              <a:r>
                <a:rPr kumimoji="1" lang="en-US" altLang="zh-CN" b="1" baseline="-30000">
                  <a:latin typeface="Arial" panose="020B0604020202020204" pitchFamily="34" charset="0"/>
                  <a:ea typeface="楷体" panose="02010609060101010101" pitchFamily="49" charset="-122"/>
                  <a:cs typeface="Arial" panose="020B0604020202020204" pitchFamily="34" charset="0"/>
                </a:rPr>
                <a:t>2 </a:t>
              </a:r>
              <a:r>
                <a:rPr kumimoji="1" lang="zh-CN" altLang="en-US" b="1">
                  <a:latin typeface="Arial" panose="020B0604020202020204" pitchFamily="34" charset="0"/>
                  <a:ea typeface="楷体" panose="02010609060101010101" pitchFamily="49" charset="-122"/>
                  <a:cs typeface="Arial" panose="020B0604020202020204" pitchFamily="34" charset="0"/>
                </a:rPr>
                <a:t>，其运算过程如下： </a:t>
              </a:r>
            </a:p>
          </p:txBody>
        </p:sp>
        <p:grpSp>
          <p:nvGrpSpPr>
            <p:cNvPr id="136" name="Group 39"/>
            <p:cNvGrpSpPr>
              <a:grpSpLocks/>
            </p:cNvGrpSpPr>
            <p:nvPr/>
          </p:nvGrpSpPr>
          <p:grpSpPr bwMode="auto">
            <a:xfrm>
              <a:off x="1233" y="2654"/>
              <a:ext cx="3302" cy="1057"/>
              <a:chOff x="1258" y="2906"/>
              <a:chExt cx="3302" cy="1174"/>
            </a:xfrm>
          </p:grpSpPr>
          <p:sp>
            <p:nvSpPr>
              <p:cNvPr id="137" name="Rectangle 40"/>
              <p:cNvSpPr>
                <a:spLocks noChangeArrowheads="1"/>
              </p:cNvSpPr>
              <p:nvPr/>
            </p:nvSpPr>
            <p:spPr bwMode="auto">
              <a:xfrm>
                <a:off x="1323" y="2906"/>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N</a:t>
                </a:r>
              </a:p>
            </p:txBody>
          </p:sp>
          <p:sp>
            <p:nvSpPr>
              <p:cNvPr id="138" name="Rectangle 41"/>
              <p:cNvSpPr>
                <a:spLocks noChangeArrowheads="1"/>
              </p:cNvSpPr>
              <p:nvPr/>
            </p:nvSpPr>
            <p:spPr bwMode="auto">
              <a:xfrm>
                <a:off x="1258" y="2906"/>
                <a:ext cx="1101" cy="235"/>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39" name="Rectangle 42"/>
              <p:cNvSpPr>
                <a:spLocks noChangeArrowheads="1"/>
              </p:cNvSpPr>
              <p:nvPr/>
            </p:nvSpPr>
            <p:spPr bwMode="auto">
              <a:xfrm>
                <a:off x="2424" y="2906"/>
                <a:ext cx="970"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N  DIV  2</a:t>
                </a:r>
              </a:p>
            </p:txBody>
          </p:sp>
          <p:sp>
            <p:nvSpPr>
              <p:cNvPr id="140" name="Rectangle 43"/>
              <p:cNvSpPr>
                <a:spLocks noChangeArrowheads="1"/>
              </p:cNvSpPr>
              <p:nvPr/>
            </p:nvSpPr>
            <p:spPr bwMode="auto">
              <a:xfrm>
                <a:off x="2359" y="2906"/>
                <a:ext cx="1100" cy="235"/>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41" name="Rectangle 44"/>
              <p:cNvSpPr>
                <a:spLocks noChangeArrowheads="1"/>
              </p:cNvSpPr>
              <p:nvPr/>
            </p:nvSpPr>
            <p:spPr bwMode="auto">
              <a:xfrm>
                <a:off x="3524" y="2906"/>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N  MOD  2</a:t>
                </a:r>
              </a:p>
            </p:txBody>
          </p:sp>
          <p:sp>
            <p:nvSpPr>
              <p:cNvPr id="142" name="Rectangle 45"/>
              <p:cNvSpPr>
                <a:spLocks noChangeArrowheads="1"/>
              </p:cNvSpPr>
              <p:nvPr/>
            </p:nvSpPr>
            <p:spPr bwMode="auto">
              <a:xfrm>
                <a:off x="3459" y="2906"/>
                <a:ext cx="1101" cy="235"/>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43" name="Rectangle 46"/>
              <p:cNvSpPr>
                <a:spLocks noChangeArrowheads="1"/>
              </p:cNvSpPr>
              <p:nvPr/>
            </p:nvSpPr>
            <p:spPr bwMode="auto">
              <a:xfrm>
                <a:off x="1323" y="3141"/>
                <a:ext cx="97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13</a:t>
                </a:r>
              </a:p>
            </p:txBody>
          </p:sp>
          <p:sp>
            <p:nvSpPr>
              <p:cNvPr id="144" name="Rectangle 47"/>
              <p:cNvSpPr>
                <a:spLocks noChangeArrowheads="1"/>
              </p:cNvSpPr>
              <p:nvPr/>
            </p:nvSpPr>
            <p:spPr bwMode="auto">
              <a:xfrm>
                <a:off x="1258" y="3141"/>
                <a:ext cx="1101" cy="231"/>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45" name="Rectangle 48"/>
              <p:cNvSpPr>
                <a:spLocks noChangeArrowheads="1"/>
              </p:cNvSpPr>
              <p:nvPr/>
            </p:nvSpPr>
            <p:spPr bwMode="auto">
              <a:xfrm>
                <a:off x="2424" y="3141"/>
                <a:ext cx="97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6</a:t>
                </a:r>
              </a:p>
            </p:txBody>
          </p:sp>
          <p:sp>
            <p:nvSpPr>
              <p:cNvPr id="146" name="Rectangle 49"/>
              <p:cNvSpPr>
                <a:spLocks noChangeArrowheads="1"/>
              </p:cNvSpPr>
              <p:nvPr/>
            </p:nvSpPr>
            <p:spPr bwMode="auto">
              <a:xfrm>
                <a:off x="2359" y="3141"/>
                <a:ext cx="1100" cy="231"/>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47" name="Rectangle 50"/>
              <p:cNvSpPr>
                <a:spLocks noChangeArrowheads="1"/>
              </p:cNvSpPr>
              <p:nvPr/>
            </p:nvSpPr>
            <p:spPr bwMode="auto">
              <a:xfrm>
                <a:off x="3524" y="3141"/>
                <a:ext cx="97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148" name="Rectangle 51"/>
              <p:cNvSpPr>
                <a:spLocks noChangeArrowheads="1"/>
              </p:cNvSpPr>
              <p:nvPr/>
            </p:nvSpPr>
            <p:spPr bwMode="auto">
              <a:xfrm>
                <a:off x="3459" y="3141"/>
                <a:ext cx="1101" cy="231"/>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49" name="Rectangle 52"/>
              <p:cNvSpPr>
                <a:spLocks noChangeArrowheads="1"/>
              </p:cNvSpPr>
              <p:nvPr/>
            </p:nvSpPr>
            <p:spPr bwMode="auto">
              <a:xfrm>
                <a:off x="1323" y="3376"/>
                <a:ext cx="971"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6</a:t>
                </a:r>
              </a:p>
            </p:txBody>
          </p:sp>
          <p:sp>
            <p:nvSpPr>
              <p:cNvPr id="150" name="Rectangle 53"/>
              <p:cNvSpPr>
                <a:spLocks noChangeArrowheads="1"/>
              </p:cNvSpPr>
              <p:nvPr/>
            </p:nvSpPr>
            <p:spPr bwMode="auto">
              <a:xfrm>
                <a:off x="1258" y="3376"/>
                <a:ext cx="1101" cy="234"/>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51" name="Rectangle 54"/>
              <p:cNvSpPr>
                <a:spLocks noChangeArrowheads="1"/>
              </p:cNvSpPr>
              <p:nvPr/>
            </p:nvSpPr>
            <p:spPr bwMode="auto">
              <a:xfrm>
                <a:off x="2424" y="3376"/>
                <a:ext cx="970"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3</a:t>
                </a:r>
              </a:p>
            </p:txBody>
          </p:sp>
          <p:sp>
            <p:nvSpPr>
              <p:cNvPr id="152" name="Rectangle 55"/>
              <p:cNvSpPr>
                <a:spLocks noChangeArrowheads="1"/>
              </p:cNvSpPr>
              <p:nvPr/>
            </p:nvSpPr>
            <p:spPr bwMode="auto">
              <a:xfrm>
                <a:off x="2359" y="3376"/>
                <a:ext cx="1100" cy="234"/>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53" name="Rectangle 56"/>
              <p:cNvSpPr>
                <a:spLocks noChangeArrowheads="1"/>
              </p:cNvSpPr>
              <p:nvPr/>
            </p:nvSpPr>
            <p:spPr bwMode="auto">
              <a:xfrm>
                <a:off x="3524" y="3376"/>
                <a:ext cx="971"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0</a:t>
                </a:r>
              </a:p>
            </p:txBody>
          </p:sp>
          <p:sp>
            <p:nvSpPr>
              <p:cNvPr id="154" name="Rectangle 57"/>
              <p:cNvSpPr>
                <a:spLocks noChangeArrowheads="1"/>
              </p:cNvSpPr>
              <p:nvPr/>
            </p:nvSpPr>
            <p:spPr bwMode="auto">
              <a:xfrm>
                <a:off x="3459" y="3376"/>
                <a:ext cx="1101" cy="234"/>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55" name="Rectangle 58"/>
              <p:cNvSpPr>
                <a:spLocks noChangeArrowheads="1"/>
              </p:cNvSpPr>
              <p:nvPr/>
            </p:nvSpPr>
            <p:spPr bwMode="auto">
              <a:xfrm>
                <a:off x="1323" y="3610"/>
                <a:ext cx="971"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3</a:t>
                </a:r>
              </a:p>
            </p:txBody>
          </p:sp>
          <p:sp>
            <p:nvSpPr>
              <p:cNvPr id="156" name="Rectangle 59"/>
              <p:cNvSpPr>
                <a:spLocks noChangeArrowheads="1"/>
              </p:cNvSpPr>
              <p:nvPr/>
            </p:nvSpPr>
            <p:spPr bwMode="auto">
              <a:xfrm>
                <a:off x="1258" y="3610"/>
                <a:ext cx="1101" cy="234"/>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57" name="Rectangle 60"/>
              <p:cNvSpPr>
                <a:spLocks noChangeArrowheads="1"/>
              </p:cNvSpPr>
              <p:nvPr/>
            </p:nvSpPr>
            <p:spPr bwMode="auto">
              <a:xfrm>
                <a:off x="2424" y="3610"/>
                <a:ext cx="970"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158" name="Rectangle 61"/>
              <p:cNvSpPr>
                <a:spLocks noChangeArrowheads="1"/>
              </p:cNvSpPr>
              <p:nvPr/>
            </p:nvSpPr>
            <p:spPr bwMode="auto">
              <a:xfrm>
                <a:off x="2359" y="3610"/>
                <a:ext cx="1100" cy="234"/>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59" name="Rectangle 62"/>
              <p:cNvSpPr>
                <a:spLocks noChangeArrowheads="1"/>
              </p:cNvSpPr>
              <p:nvPr/>
            </p:nvSpPr>
            <p:spPr bwMode="auto">
              <a:xfrm>
                <a:off x="3524" y="3610"/>
                <a:ext cx="971"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160" name="Rectangle 63"/>
              <p:cNvSpPr>
                <a:spLocks noChangeArrowheads="1"/>
              </p:cNvSpPr>
              <p:nvPr/>
            </p:nvSpPr>
            <p:spPr bwMode="auto">
              <a:xfrm>
                <a:off x="3459" y="3610"/>
                <a:ext cx="1101" cy="234"/>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61" name="Rectangle 64"/>
              <p:cNvSpPr>
                <a:spLocks noChangeArrowheads="1"/>
              </p:cNvSpPr>
              <p:nvPr/>
            </p:nvSpPr>
            <p:spPr bwMode="auto">
              <a:xfrm>
                <a:off x="1323" y="3845"/>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162" name="Rectangle 65"/>
              <p:cNvSpPr>
                <a:spLocks noChangeArrowheads="1"/>
              </p:cNvSpPr>
              <p:nvPr/>
            </p:nvSpPr>
            <p:spPr bwMode="auto">
              <a:xfrm>
                <a:off x="1258" y="3845"/>
                <a:ext cx="1101" cy="235"/>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63" name="Rectangle 66"/>
              <p:cNvSpPr>
                <a:spLocks noChangeArrowheads="1"/>
              </p:cNvSpPr>
              <p:nvPr/>
            </p:nvSpPr>
            <p:spPr bwMode="auto">
              <a:xfrm>
                <a:off x="2424" y="3845"/>
                <a:ext cx="970"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0</a:t>
                </a:r>
              </a:p>
            </p:txBody>
          </p:sp>
          <p:sp>
            <p:nvSpPr>
              <p:cNvPr id="164" name="Rectangle 67"/>
              <p:cNvSpPr>
                <a:spLocks noChangeArrowheads="1"/>
              </p:cNvSpPr>
              <p:nvPr/>
            </p:nvSpPr>
            <p:spPr bwMode="auto">
              <a:xfrm>
                <a:off x="2359" y="3845"/>
                <a:ext cx="1100" cy="235"/>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65" name="Rectangle 68"/>
              <p:cNvSpPr>
                <a:spLocks noChangeArrowheads="1"/>
              </p:cNvSpPr>
              <p:nvPr/>
            </p:nvSpPr>
            <p:spPr bwMode="auto">
              <a:xfrm>
                <a:off x="3524" y="3845"/>
                <a:ext cx="97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latin typeface="Arial" panose="020B0604020202020204" pitchFamily="34" charset="0"/>
                    <a:ea typeface="楷体" panose="02010609060101010101" pitchFamily="49" charset="-122"/>
                    <a:cs typeface="Arial" panose="020B0604020202020204" pitchFamily="34" charset="0"/>
                  </a:rPr>
                  <a:t>1</a:t>
                </a:r>
              </a:p>
            </p:txBody>
          </p:sp>
          <p:sp>
            <p:nvSpPr>
              <p:cNvPr id="166" name="Rectangle 69"/>
              <p:cNvSpPr>
                <a:spLocks noChangeArrowheads="1"/>
              </p:cNvSpPr>
              <p:nvPr/>
            </p:nvSpPr>
            <p:spPr bwMode="auto">
              <a:xfrm>
                <a:off x="3459" y="3845"/>
                <a:ext cx="1101" cy="235"/>
              </a:xfrm>
              <a:prstGeom prst="rect">
                <a:avLst/>
              </a:prstGeom>
              <a:noFill/>
              <a:ln w="38100">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grpSp>
      </p:grpSp>
      <p:sp>
        <p:nvSpPr>
          <p:cNvPr id="167" name="Text Box 83"/>
          <p:cNvSpPr txBox="1">
            <a:spLocks noChangeArrowheads="1"/>
          </p:cNvSpPr>
          <p:nvPr/>
        </p:nvSpPr>
        <p:spPr bwMode="auto">
          <a:xfrm>
            <a:off x="179388" y="1852615"/>
            <a:ext cx="8785225" cy="1384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十进制数 </a:t>
            </a:r>
            <a:r>
              <a:rPr kumimoji="1" lang="en-US" altLang="zh-CN" sz="2000" b="1">
                <a:latin typeface="Arial" panose="020B0604020202020204" pitchFamily="34" charset="0"/>
                <a:ea typeface="仿宋" panose="02010609060101010101" pitchFamily="49" charset="-122"/>
                <a:cs typeface="Arial" panose="020B0604020202020204" pitchFamily="34" charset="0"/>
              </a:rPr>
              <a:t>N </a:t>
            </a:r>
            <a:r>
              <a:rPr kumimoji="1" lang="zh-CN" altLang="en-US" sz="2000" b="1">
                <a:latin typeface="Arial" panose="020B0604020202020204" pitchFamily="34" charset="0"/>
                <a:ea typeface="仿宋" panose="02010609060101010101" pitchFamily="49" charset="-122"/>
                <a:cs typeface="Arial" panose="020B0604020202020204" pitchFamily="34" charset="0"/>
              </a:rPr>
              <a:t>和其他 </a:t>
            </a:r>
            <a:r>
              <a:rPr kumimoji="1" lang="en-US" altLang="zh-CN" sz="2000" b="1">
                <a:latin typeface="Arial" panose="020B0604020202020204" pitchFamily="34" charset="0"/>
                <a:ea typeface="仿宋" panose="02010609060101010101" pitchFamily="49" charset="-122"/>
                <a:cs typeface="Arial" panose="020B0604020202020204" pitchFamily="34" charset="0"/>
              </a:rPr>
              <a:t>D </a:t>
            </a:r>
            <a:r>
              <a:rPr kumimoji="1" lang="zh-CN" altLang="en-US" sz="2000" b="1">
                <a:latin typeface="Arial" panose="020B0604020202020204" pitchFamily="34" charset="0"/>
                <a:ea typeface="仿宋" panose="02010609060101010101" pitchFamily="49" charset="-122"/>
                <a:cs typeface="Arial" panose="020B0604020202020204" pitchFamily="34" charset="0"/>
              </a:rPr>
              <a:t>进制数转换的简单算法基于原理：</a:t>
            </a:r>
          </a:p>
          <a:p>
            <a:pPr algn="ctr"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N = ( N / D )×D + N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MOD</a:t>
            </a:r>
            <a:r>
              <a:rPr kumimoji="1" lang="en-US" altLang="zh-CN" sz="2000" b="1">
                <a:latin typeface="Arial" panose="020B0604020202020204" pitchFamily="34" charset="0"/>
                <a:ea typeface="仿宋" panose="02010609060101010101" pitchFamily="49" charset="-122"/>
                <a:cs typeface="Arial" panose="020B0604020202020204" pitchFamily="34" charset="0"/>
              </a:rPr>
              <a:t> D</a:t>
            </a:r>
          </a:p>
          <a:p>
            <a:pPr algn="just" eaLnBrk="1" hangingPunct="1">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其中：</a:t>
            </a:r>
            <a:r>
              <a:rPr kumimoji="1" lang="en-US" altLang="zh-CN" sz="2000" b="1">
                <a:latin typeface="Arial" panose="020B0604020202020204" pitchFamily="34" charset="0"/>
                <a:ea typeface="仿宋" panose="02010609060101010101" pitchFamily="49" charset="-122"/>
                <a:cs typeface="Arial" panose="020B0604020202020204" pitchFamily="34" charset="0"/>
              </a:rPr>
              <a:t>MOD </a:t>
            </a:r>
            <a:r>
              <a:rPr kumimoji="1" lang="zh-CN" altLang="en-US" sz="2000" b="1">
                <a:latin typeface="Arial" panose="020B0604020202020204" pitchFamily="34" charset="0"/>
                <a:ea typeface="仿宋" panose="02010609060101010101" pitchFamily="49" charset="-122"/>
                <a:cs typeface="Arial" panose="020B0604020202020204" pitchFamily="34" charset="0"/>
              </a:rPr>
              <a:t>为求余运算（取模），</a:t>
            </a:r>
            <a:r>
              <a:rPr kumimoji="1" lang="en-US" altLang="zh-CN" sz="2000" b="1">
                <a:latin typeface="Arial" panose="020B0604020202020204" pitchFamily="34" charset="0"/>
                <a:ea typeface="仿宋" panose="02010609060101010101" pitchFamily="49" charset="-122"/>
                <a:cs typeface="Arial" panose="020B0604020202020204" pitchFamily="34" charset="0"/>
              </a:rPr>
              <a:t>D </a:t>
            </a:r>
            <a:r>
              <a:rPr kumimoji="1" lang="zh-CN" altLang="en-US" sz="2000" b="1">
                <a:latin typeface="Arial" panose="020B0604020202020204" pitchFamily="34" charset="0"/>
                <a:ea typeface="仿宋" panose="02010609060101010101" pitchFamily="49" charset="-122"/>
                <a:cs typeface="Arial" panose="020B0604020202020204" pitchFamily="34" charset="0"/>
              </a:rPr>
              <a:t>为数制。 </a:t>
            </a:r>
          </a:p>
        </p:txBody>
      </p:sp>
      <p:sp>
        <p:nvSpPr>
          <p:cNvPr id="168" name="Text Box 84"/>
          <p:cNvSpPr txBox="1">
            <a:spLocks noChangeArrowheads="1"/>
          </p:cNvSpPr>
          <p:nvPr/>
        </p:nvSpPr>
        <p:spPr bwMode="auto">
          <a:xfrm>
            <a:off x="179388" y="3149602"/>
            <a:ext cx="8785225" cy="1384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基于上述原理，</a:t>
            </a:r>
          </a:p>
          <a:p>
            <a:pPr algn="just" eaLnBrk="1" hangingPunct="1">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a:latin typeface="Arial" panose="020B0604020202020204" pitchFamily="34" charset="0"/>
                <a:ea typeface="仿宋" panose="02010609060101010101" pitchFamily="49" charset="-122"/>
                <a:cs typeface="Arial" panose="020B0604020202020204" pitchFamily="34" charset="0"/>
              </a:rPr>
              <a:t> 计算过程是从低位到高位的顺序产生 </a:t>
            </a:r>
            <a:r>
              <a:rPr kumimoji="1" lang="en-US" altLang="zh-CN" sz="2000" b="1">
                <a:latin typeface="Arial" panose="020B0604020202020204" pitchFamily="34" charset="0"/>
                <a:ea typeface="仿宋" panose="02010609060101010101" pitchFamily="49" charset="-122"/>
                <a:cs typeface="Arial" panose="020B0604020202020204" pitchFamily="34" charset="0"/>
              </a:rPr>
              <a:t>D </a:t>
            </a:r>
            <a:r>
              <a:rPr kumimoji="1" lang="zh-CN" altLang="en-US" sz="2000" b="1">
                <a:latin typeface="Arial" panose="020B0604020202020204" pitchFamily="34" charset="0"/>
                <a:ea typeface="仿宋" panose="02010609060101010101" pitchFamily="49" charset="-122"/>
                <a:cs typeface="Arial" panose="020B0604020202020204" pitchFamily="34" charset="0"/>
              </a:rPr>
              <a:t>进制数的各个数位；</a:t>
            </a:r>
          </a:p>
          <a:p>
            <a:pPr algn="just" eaLnBrk="1" hangingPunct="1">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a:latin typeface="Arial" panose="020B0604020202020204" pitchFamily="34" charset="0"/>
                <a:ea typeface="仿宋" panose="02010609060101010101" pitchFamily="49" charset="-122"/>
                <a:cs typeface="Arial" panose="020B0604020202020204" pitchFamily="34" charset="0"/>
              </a:rPr>
              <a:t> 打印输出应该从高位到低位进行，恰好和计算过程相反。</a:t>
            </a:r>
          </a:p>
        </p:txBody>
      </p:sp>
      <p:grpSp>
        <p:nvGrpSpPr>
          <p:cNvPr id="169" name="Group 85"/>
          <p:cNvGrpSpPr>
            <a:grpSpLocks/>
          </p:cNvGrpSpPr>
          <p:nvPr/>
        </p:nvGrpSpPr>
        <p:grpSpPr bwMode="auto">
          <a:xfrm>
            <a:off x="900113" y="4941890"/>
            <a:ext cx="7631112" cy="1519237"/>
            <a:chOff x="703" y="3017"/>
            <a:chExt cx="4626" cy="957"/>
          </a:xfrm>
        </p:grpSpPr>
        <p:sp>
          <p:nvSpPr>
            <p:cNvPr id="170" name="AutoShape 86"/>
            <p:cNvSpPr>
              <a:spLocks noChangeArrowheads="1"/>
            </p:cNvSpPr>
            <p:nvPr/>
          </p:nvSpPr>
          <p:spPr bwMode="auto">
            <a:xfrm flipH="1" flipV="1">
              <a:off x="703" y="3017"/>
              <a:ext cx="4626" cy="957"/>
            </a:xfrm>
            <a:prstGeom prst="wedgeRectCallout">
              <a:avLst>
                <a:gd name="adj1" fmla="val -4866"/>
                <a:gd name="adj2" fmla="val 72255"/>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sp>
          <p:nvSpPr>
            <p:cNvPr id="171" name="Text Box 87"/>
            <p:cNvSpPr txBox="1">
              <a:spLocks noChangeArrowheads="1"/>
            </p:cNvSpPr>
            <p:nvPr/>
          </p:nvSpPr>
          <p:spPr bwMode="auto">
            <a:xfrm>
              <a:off x="821" y="3076"/>
              <a:ext cx="4378" cy="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如果将计算中得到的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D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进制数各位顺序进栈，则按出栈序列打印输出的即为与输入对应的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D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进制数。这是利用栈的“后进先出”操作特性的最简单例子。</a:t>
              </a:r>
              <a:r>
                <a:rPr kumimoji="1"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nodeType="afterGroup">
                            <p:stCondLst>
                              <p:cond delay="500"/>
                            </p:stCondLst>
                            <p:childTnLst>
                              <p:par>
                                <p:cTn id="10" presetID="6" presetClass="entr" presetSubtype="32"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ircle(out)">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290">
                                          <p:stCondLst>
                                            <p:cond delay="0"/>
                                          </p:stCondLst>
                                        </p:cTn>
                                        <p:tgtEl>
                                          <p:spTgt spid="25"/>
                                        </p:tgtEl>
                                      </p:cBhvr>
                                    </p:animEffect>
                                    <p:anim calcmode="lin" valueType="num">
                                      <p:cBhvr>
                                        <p:cTn id="1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23" dur="13">
                                          <p:stCondLst>
                                            <p:cond delay="325"/>
                                          </p:stCondLst>
                                        </p:cTn>
                                        <p:tgtEl>
                                          <p:spTgt spid="25"/>
                                        </p:tgtEl>
                                      </p:cBhvr>
                                      <p:to x="100000" y="60000"/>
                                    </p:animScale>
                                    <p:animScale>
                                      <p:cBhvr>
                                        <p:cTn id="24" dur="83" decel="50000">
                                          <p:stCondLst>
                                            <p:cond delay="338"/>
                                          </p:stCondLst>
                                        </p:cTn>
                                        <p:tgtEl>
                                          <p:spTgt spid="25"/>
                                        </p:tgtEl>
                                      </p:cBhvr>
                                      <p:to x="100000" y="100000"/>
                                    </p:animScale>
                                    <p:animScale>
                                      <p:cBhvr>
                                        <p:cTn id="25" dur="13">
                                          <p:stCondLst>
                                            <p:cond delay="656"/>
                                          </p:stCondLst>
                                        </p:cTn>
                                        <p:tgtEl>
                                          <p:spTgt spid="25"/>
                                        </p:tgtEl>
                                      </p:cBhvr>
                                      <p:to x="100000" y="80000"/>
                                    </p:animScale>
                                    <p:animScale>
                                      <p:cBhvr>
                                        <p:cTn id="26" dur="83" decel="50000">
                                          <p:stCondLst>
                                            <p:cond delay="669"/>
                                          </p:stCondLst>
                                        </p:cTn>
                                        <p:tgtEl>
                                          <p:spTgt spid="25"/>
                                        </p:tgtEl>
                                      </p:cBhvr>
                                      <p:to x="100000" y="100000"/>
                                    </p:animScale>
                                    <p:animScale>
                                      <p:cBhvr>
                                        <p:cTn id="27" dur="13">
                                          <p:stCondLst>
                                            <p:cond delay="821"/>
                                          </p:stCondLst>
                                        </p:cTn>
                                        <p:tgtEl>
                                          <p:spTgt spid="25"/>
                                        </p:tgtEl>
                                      </p:cBhvr>
                                      <p:to x="100000" y="90000"/>
                                    </p:animScale>
                                    <p:animScale>
                                      <p:cBhvr>
                                        <p:cTn id="28" dur="83" decel="50000">
                                          <p:stCondLst>
                                            <p:cond delay="834"/>
                                          </p:stCondLst>
                                        </p:cTn>
                                        <p:tgtEl>
                                          <p:spTgt spid="25"/>
                                        </p:tgtEl>
                                      </p:cBhvr>
                                      <p:to x="100000" y="100000"/>
                                    </p:animScale>
                                    <p:animScale>
                                      <p:cBhvr>
                                        <p:cTn id="29" dur="13">
                                          <p:stCondLst>
                                            <p:cond delay="904"/>
                                          </p:stCondLst>
                                        </p:cTn>
                                        <p:tgtEl>
                                          <p:spTgt spid="25"/>
                                        </p:tgtEl>
                                      </p:cBhvr>
                                      <p:to x="100000" y="95000"/>
                                    </p:animScale>
                                    <p:animScale>
                                      <p:cBhvr>
                                        <p:cTn id="30" dur="83" decel="50000">
                                          <p:stCondLst>
                                            <p:cond delay="917"/>
                                          </p:stCondLst>
                                        </p:cTn>
                                        <p:tgtEl>
                                          <p:spTgt spid="25"/>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67"/>
                                        </p:tgtEl>
                                        <p:attrNameLst>
                                          <p:attrName>style.visibility</p:attrName>
                                        </p:attrNameLst>
                                      </p:cBhvr>
                                      <p:to>
                                        <p:strVal val="visible"/>
                                      </p:to>
                                    </p:set>
                                    <p:animEffect transition="in" filter="blinds(horizontal)">
                                      <p:cBhvr>
                                        <p:cTn id="35" dur="500"/>
                                        <p:tgtEl>
                                          <p:spTgt spid="16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99"/>
                                        </p:tgtEl>
                                        <p:attrNameLst>
                                          <p:attrName>style.visibility</p:attrName>
                                        </p:attrNameLst>
                                      </p:cBhvr>
                                      <p:to>
                                        <p:strVal val="visible"/>
                                      </p:to>
                                    </p:set>
                                    <p:animEffect transition="in" filter="dissolve">
                                      <p:cBhvr>
                                        <p:cTn id="40" dur="500"/>
                                        <p:tgtEl>
                                          <p:spTgt spid="99"/>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xit" presetSubtype="16" fill="hold" nodeType="clickEffect">
                                  <p:stCondLst>
                                    <p:cond delay="0"/>
                                  </p:stCondLst>
                                  <p:childTnLst>
                                    <p:animEffect transition="out" filter="box(in)">
                                      <p:cBhvr>
                                        <p:cTn id="44" dur="500"/>
                                        <p:tgtEl>
                                          <p:spTgt spid="99"/>
                                        </p:tgtEl>
                                      </p:cBhvr>
                                    </p:animEffect>
                                    <p:set>
                                      <p:cBhvr>
                                        <p:cTn id="45" dur="1" fill="hold">
                                          <p:stCondLst>
                                            <p:cond delay="499"/>
                                          </p:stCondLst>
                                        </p:cTn>
                                        <p:tgtEl>
                                          <p:spTgt spid="99"/>
                                        </p:tgtEl>
                                        <p:attrNameLst>
                                          <p:attrName>style.visibility</p:attrName>
                                        </p:attrNameLst>
                                      </p:cBhvr>
                                      <p:to>
                                        <p:strVal val="hidden"/>
                                      </p:to>
                                    </p:set>
                                  </p:childTnLst>
                                </p:cTn>
                              </p:par>
                            </p:childTnLst>
                          </p:cTn>
                        </p:par>
                        <p:par>
                          <p:cTn id="46" fill="hold">
                            <p:stCondLst>
                              <p:cond delay="500"/>
                            </p:stCondLst>
                            <p:childTnLst>
                              <p:par>
                                <p:cTn id="47" presetID="9" presetClass="entr" presetSubtype="0" fill="hold" nodeType="afterEffect">
                                  <p:stCondLst>
                                    <p:cond delay="0"/>
                                  </p:stCondLst>
                                  <p:childTnLst>
                                    <p:set>
                                      <p:cBhvr>
                                        <p:cTn id="48" dur="1" fill="hold">
                                          <p:stCondLst>
                                            <p:cond delay="0"/>
                                          </p:stCondLst>
                                        </p:cTn>
                                        <p:tgtEl>
                                          <p:spTgt spid="133"/>
                                        </p:tgtEl>
                                        <p:attrNameLst>
                                          <p:attrName>style.visibility</p:attrName>
                                        </p:attrNameLst>
                                      </p:cBhvr>
                                      <p:to>
                                        <p:strVal val="visible"/>
                                      </p:to>
                                    </p:set>
                                    <p:animEffect transition="in" filter="dissolve">
                                      <p:cBhvr>
                                        <p:cTn id="49" dur="500"/>
                                        <p:tgtEl>
                                          <p:spTgt spid="133"/>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xit" presetSubtype="16" fill="hold" nodeType="clickEffect">
                                  <p:stCondLst>
                                    <p:cond delay="0"/>
                                  </p:stCondLst>
                                  <p:childTnLst>
                                    <p:animEffect transition="out" filter="box(in)">
                                      <p:cBhvr>
                                        <p:cTn id="53" dur="500"/>
                                        <p:tgtEl>
                                          <p:spTgt spid="133"/>
                                        </p:tgtEl>
                                      </p:cBhvr>
                                    </p:animEffect>
                                    <p:set>
                                      <p:cBhvr>
                                        <p:cTn id="54" dur="1" fill="hold">
                                          <p:stCondLst>
                                            <p:cond delay="499"/>
                                          </p:stCondLst>
                                        </p:cTn>
                                        <p:tgtEl>
                                          <p:spTgt spid="133"/>
                                        </p:tgtEl>
                                        <p:attrNameLst>
                                          <p:attrName>style.visibility</p:attrName>
                                        </p:attrNameLst>
                                      </p:cBhvr>
                                      <p:to>
                                        <p:strVal val="hidden"/>
                                      </p:to>
                                    </p:set>
                                  </p:childTnLst>
                                </p:cTn>
                              </p:par>
                            </p:childTnLst>
                          </p:cTn>
                        </p:par>
                        <p:par>
                          <p:cTn id="55" fill="hold">
                            <p:stCondLst>
                              <p:cond delay="500"/>
                            </p:stCondLst>
                            <p:childTnLst>
                              <p:par>
                                <p:cTn id="56" presetID="3" presetClass="entr" presetSubtype="10" fill="hold" grpId="0" nodeType="afterEffect">
                                  <p:stCondLst>
                                    <p:cond delay="0"/>
                                  </p:stCondLst>
                                  <p:childTnLst>
                                    <p:set>
                                      <p:cBhvr>
                                        <p:cTn id="57" dur="1" fill="hold">
                                          <p:stCondLst>
                                            <p:cond delay="0"/>
                                          </p:stCondLst>
                                        </p:cTn>
                                        <p:tgtEl>
                                          <p:spTgt spid="168"/>
                                        </p:tgtEl>
                                        <p:attrNameLst>
                                          <p:attrName>style.visibility</p:attrName>
                                        </p:attrNameLst>
                                      </p:cBhvr>
                                      <p:to>
                                        <p:strVal val="visible"/>
                                      </p:to>
                                    </p:set>
                                    <p:animEffect transition="in" filter="blinds(horizontal)">
                                      <p:cBhvr>
                                        <p:cTn id="58" dur="500"/>
                                        <p:tgtEl>
                                          <p:spTgt spid="168"/>
                                        </p:tgtEl>
                                      </p:cBhvr>
                                    </p:animEffect>
                                  </p:childTnLst>
                                </p:cTn>
                              </p:par>
                            </p:childTnLst>
                          </p:cTn>
                        </p:par>
                      </p:childTnLst>
                    </p:cTn>
                  </p:par>
                  <p:par>
                    <p:cTn id="59" fill="hold">
                      <p:stCondLst>
                        <p:cond delay="indefinite"/>
                      </p:stCondLst>
                      <p:childTnLst>
                        <p:par>
                          <p:cTn id="60" fill="hold">
                            <p:stCondLst>
                              <p:cond delay="0"/>
                            </p:stCondLst>
                            <p:childTnLst>
                              <p:par>
                                <p:cTn id="61" presetID="18" presetClass="entr" presetSubtype="9" fill="hold" nodeType="clickEffect">
                                  <p:stCondLst>
                                    <p:cond delay="0"/>
                                  </p:stCondLst>
                                  <p:childTnLst>
                                    <p:set>
                                      <p:cBhvr>
                                        <p:cTn id="62" dur="1" fill="hold">
                                          <p:stCondLst>
                                            <p:cond delay="0"/>
                                          </p:stCondLst>
                                        </p:cTn>
                                        <p:tgtEl>
                                          <p:spTgt spid="169"/>
                                        </p:tgtEl>
                                        <p:attrNameLst>
                                          <p:attrName>style.visibility</p:attrName>
                                        </p:attrNameLst>
                                      </p:cBhvr>
                                      <p:to>
                                        <p:strVal val="visible"/>
                                      </p:to>
                                    </p:set>
                                    <p:animEffect transition="in" filter="strips(upLeft)">
                                      <p:cBhvr>
                                        <p:cTn id="63"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67" grpId="0" autoUpdateAnimBg="0"/>
      <p:bldP spid="16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2"/>
          <p:cNvGrpSpPr>
            <a:grpSpLocks/>
          </p:cNvGrpSpPr>
          <p:nvPr/>
        </p:nvGrpSpPr>
        <p:grpSpPr bwMode="auto">
          <a:xfrm>
            <a:off x="34925" y="92075"/>
            <a:ext cx="7632700" cy="1025525"/>
            <a:chOff x="34925" y="92075"/>
            <a:chExt cx="7632700" cy="1025525"/>
          </a:xfrm>
        </p:grpSpPr>
        <p:grpSp>
          <p:nvGrpSpPr>
            <p:cNvPr id="26635" name="组合 1"/>
            <p:cNvGrpSpPr>
              <a:grpSpLocks/>
            </p:cNvGrpSpPr>
            <p:nvPr/>
          </p:nvGrpSpPr>
          <p:grpSpPr bwMode="auto">
            <a:xfrm>
              <a:off x="34925" y="92075"/>
              <a:ext cx="7632700" cy="457200"/>
              <a:chOff x="34925" y="92075"/>
              <a:chExt cx="7632700" cy="457200"/>
            </a:xfrm>
          </p:grpSpPr>
          <p:sp>
            <p:nvSpPr>
              <p:cNvPr id="2663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64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6636" name="Group 2"/>
            <p:cNvGrpSpPr>
              <a:grpSpLocks/>
            </p:cNvGrpSpPr>
            <p:nvPr/>
          </p:nvGrpSpPr>
          <p:grpSpPr bwMode="auto">
            <a:xfrm>
              <a:off x="107950" y="620713"/>
              <a:ext cx="5545138" cy="496887"/>
              <a:chOff x="113" y="441"/>
              <a:chExt cx="2098" cy="313"/>
            </a:xfrm>
          </p:grpSpPr>
          <p:sp>
            <p:nvSpPr>
              <p:cNvPr id="2663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2663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2" name="Text Box 7"/>
          <p:cNvSpPr txBox="1">
            <a:spLocks noChangeArrowheads="1"/>
          </p:cNvSpPr>
          <p:nvPr/>
        </p:nvSpPr>
        <p:spPr bwMode="auto">
          <a:xfrm>
            <a:off x="228600" y="1284288"/>
            <a:ext cx="8686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3-1</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数制</a:t>
            </a:r>
            <a:r>
              <a:rPr kumimoji="1" lang="zh-CN" altLang="en-US" sz="2000" b="1" dirty="0">
                <a:solidFill>
                  <a:srgbClr val="000000"/>
                </a:solidFill>
                <a:latin typeface="+mj-lt"/>
                <a:ea typeface="仿宋" panose="02010609060101010101" pitchFamily="49" charset="-122"/>
              </a:rPr>
              <a:t>转换问题</a:t>
            </a:r>
            <a:r>
              <a:rPr kumimoji="1" lang="zh-CN" altLang="en-US" sz="2000" b="1" dirty="0" smtClean="0">
                <a:solidFill>
                  <a:srgbClr val="000000"/>
                </a:solidFill>
                <a:latin typeface="+mj-lt"/>
                <a:ea typeface="仿宋" panose="02010609060101010101" pitchFamily="49" charset="-122"/>
              </a:rPr>
              <a:t>。</a:t>
            </a:r>
            <a:endParaRPr kumimoji="1" lang="en-US" altLang="zh-CN" sz="2000" b="1" dirty="0" smtClean="0">
              <a:solidFill>
                <a:srgbClr val="000000"/>
              </a:solidFill>
              <a:latin typeface="+mj-lt"/>
              <a:ea typeface="仿宋" panose="02010609060101010101" pitchFamily="49" charset="-122"/>
            </a:endParaRPr>
          </a:p>
        </p:txBody>
      </p:sp>
      <p:cxnSp>
        <p:nvCxnSpPr>
          <p:cNvPr id="19" name="直接连接符 18"/>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0" name="Group 4"/>
          <p:cNvGrpSpPr>
            <a:grpSpLocks/>
          </p:cNvGrpSpPr>
          <p:nvPr/>
        </p:nvGrpSpPr>
        <p:grpSpPr bwMode="auto">
          <a:xfrm>
            <a:off x="7669213" y="692150"/>
            <a:ext cx="1295400" cy="1008063"/>
            <a:chOff x="4831" y="1253"/>
            <a:chExt cx="816" cy="726"/>
          </a:xfrm>
        </p:grpSpPr>
        <p:sp>
          <p:nvSpPr>
            <p:cNvPr id="2663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663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3-8</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663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 Box 2"/>
          <p:cNvSpPr txBox="1">
            <a:spLocks noChangeArrowheads="1"/>
          </p:cNvSpPr>
          <p:nvPr/>
        </p:nvSpPr>
        <p:spPr bwMode="auto">
          <a:xfrm>
            <a:off x="323850" y="1844675"/>
            <a:ext cx="8351838"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Conversion()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对于输入的任意非负十进制整数，打印输出与其等值的其他进制数</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InitStack_Sq(S);			// </a:t>
            </a:r>
            <a:r>
              <a:rPr lang="zh-CN" altLang="en-US" sz="1600" b="1">
                <a:latin typeface="Courier New" panose="02070309020205020404" pitchFamily="49" charset="0"/>
                <a:ea typeface="仿宋" panose="02010609060101010101" pitchFamily="49" charset="-122"/>
                <a:cs typeface="Courier New" panose="02070309020205020404" pitchFamily="49" charset="0"/>
              </a:rPr>
              <a:t>构造空顺序栈</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cin&gt;&gt;N;				// </a:t>
            </a:r>
            <a:r>
              <a:rPr lang="zh-CN" altLang="en-US" sz="1600" b="1">
                <a:latin typeface="Courier New" panose="02070309020205020404" pitchFamily="49" charset="0"/>
                <a:ea typeface="仿宋" panose="02010609060101010101" pitchFamily="49" charset="-122"/>
                <a:cs typeface="Courier New" panose="02070309020205020404" pitchFamily="49" charset="0"/>
              </a:rPr>
              <a:t>输入任意非负十进制数</a:t>
            </a:r>
            <a:r>
              <a:rPr lang="de-DE" altLang="zh-CN" sz="1600" b="1">
                <a:latin typeface="Courier New" panose="02070309020205020404" pitchFamily="49" charset="0"/>
                <a:ea typeface="仿宋" panose="02010609060101010101" pitchFamily="49" charset="-122"/>
                <a:cs typeface="Courier New" panose="02070309020205020404" pitchFamily="49" charset="0"/>
              </a:rPr>
              <a:t>N</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cin&gt;&gt;D;				// </a:t>
            </a:r>
            <a:r>
              <a:rPr lang="zh-CN" altLang="en-US" sz="1600" b="1">
                <a:latin typeface="Courier New" panose="02070309020205020404" pitchFamily="49" charset="0"/>
                <a:ea typeface="仿宋" panose="02010609060101010101" pitchFamily="49" charset="-122"/>
                <a:cs typeface="Courier New" panose="02070309020205020404" pitchFamily="49" charset="0"/>
              </a:rPr>
              <a:t>输入任意基数</a:t>
            </a:r>
            <a:r>
              <a:rPr lang="de-DE" altLang="zh-CN" sz="1600" b="1">
                <a:latin typeface="Courier New" panose="02070309020205020404" pitchFamily="49" charset="0"/>
                <a:ea typeface="仿宋" panose="02010609060101010101" pitchFamily="49" charset="-122"/>
                <a:cs typeface="Courier New" panose="02070309020205020404" pitchFamily="49" charset="0"/>
              </a:rPr>
              <a:t>D</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while(N)  {			// </a:t>
            </a:r>
            <a:r>
              <a:rPr lang="zh-CN" altLang="en-US" sz="1600" b="1">
                <a:latin typeface="Courier New" panose="02070309020205020404" pitchFamily="49" charset="0"/>
                <a:ea typeface="仿宋" panose="02010609060101010101" pitchFamily="49" charset="-122"/>
                <a:cs typeface="Courier New" panose="02070309020205020404" pitchFamily="49" charset="0"/>
              </a:rPr>
              <a:t>从低到高位产生</a:t>
            </a:r>
            <a:r>
              <a:rPr lang="de-DE" altLang="zh-CN" sz="1600" b="1">
                <a:latin typeface="Courier New" panose="02070309020205020404" pitchFamily="49" charset="0"/>
                <a:ea typeface="仿宋" panose="02010609060101010101" pitchFamily="49" charset="-122"/>
                <a:cs typeface="Courier New" panose="02070309020205020404" pitchFamily="49" charset="0"/>
              </a:rPr>
              <a:t>D</a:t>
            </a:r>
            <a:r>
              <a:rPr lang="zh-CN" altLang="en-US" sz="1600" b="1">
                <a:latin typeface="Courier New" panose="02070309020205020404" pitchFamily="49" charset="0"/>
                <a:ea typeface="仿宋" panose="02010609060101010101" pitchFamily="49" charset="-122"/>
                <a:cs typeface="Courier New" panose="02070309020205020404" pitchFamily="49" charset="0"/>
              </a:rPr>
              <a:t>进制数各个数位</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Push_Sq(S,N%D);		// </a:t>
            </a:r>
            <a:r>
              <a:rPr lang="zh-CN" altLang="en-US" sz="1600" b="1">
                <a:latin typeface="Courier New" panose="02070309020205020404" pitchFamily="49" charset="0"/>
                <a:ea typeface="仿宋" panose="02010609060101010101" pitchFamily="49" charset="-122"/>
                <a:cs typeface="Courier New" panose="02070309020205020404" pitchFamily="49" charset="0"/>
              </a:rPr>
              <a:t>将</a:t>
            </a:r>
            <a:r>
              <a:rPr lang="de-DE" altLang="zh-CN" sz="1600" b="1">
                <a:latin typeface="Courier New" panose="02070309020205020404" pitchFamily="49" charset="0"/>
                <a:ea typeface="仿宋" panose="02010609060101010101" pitchFamily="49" charset="-122"/>
                <a:cs typeface="Courier New" panose="02070309020205020404" pitchFamily="49" charset="0"/>
              </a:rPr>
              <a:t>N</a:t>
            </a:r>
            <a:r>
              <a:rPr lang="zh-CN" altLang="en-US" sz="1600" b="1">
                <a:latin typeface="Courier New" panose="02070309020205020404" pitchFamily="49" charset="0"/>
                <a:ea typeface="仿宋" panose="02010609060101010101" pitchFamily="49" charset="-122"/>
                <a:cs typeface="Courier New" panose="02070309020205020404" pitchFamily="49" charset="0"/>
              </a:rPr>
              <a:t>取模</a:t>
            </a:r>
            <a:r>
              <a:rPr lang="de-DE" altLang="zh-CN" sz="1600" b="1">
                <a:latin typeface="Courier New" panose="02070309020205020404" pitchFamily="49" charset="0"/>
                <a:ea typeface="仿宋" panose="02010609060101010101" pitchFamily="49" charset="-122"/>
                <a:cs typeface="Courier New" panose="02070309020205020404" pitchFamily="49" charset="0"/>
              </a:rPr>
              <a:t>D</a:t>
            </a:r>
            <a:r>
              <a:rPr lang="zh-CN" altLang="en-US" sz="1600" b="1">
                <a:latin typeface="Courier New" panose="02070309020205020404" pitchFamily="49" charset="0"/>
                <a:ea typeface="仿宋" panose="02010609060101010101" pitchFamily="49" charset="-122"/>
                <a:cs typeface="Courier New" panose="02070309020205020404" pitchFamily="49" charset="0"/>
              </a:rPr>
              <a:t>后入栈</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N=N/D;				// </a:t>
            </a:r>
            <a:r>
              <a:rPr lang="zh-CN" altLang="en-US" sz="1600" b="1">
                <a:latin typeface="Courier New" panose="02070309020205020404" pitchFamily="49" charset="0"/>
                <a:ea typeface="仿宋" panose="02010609060101010101" pitchFamily="49" charset="-122"/>
                <a:cs typeface="Courier New" panose="02070309020205020404" pitchFamily="49" charset="0"/>
              </a:rPr>
              <a:t>将</a:t>
            </a:r>
            <a:r>
              <a:rPr lang="de-DE" altLang="zh-CN" sz="1600" b="1">
                <a:latin typeface="Courier New" panose="02070309020205020404" pitchFamily="49" charset="0"/>
                <a:ea typeface="仿宋" panose="02010609060101010101" pitchFamily="49" charset="-122"/>
                <a:cs typeface="Courier New" panose="02070309020205020404" pitchFamily="49" charset="0"/>
              </a:rPr>
              <a:t>N</a:t>
            </a:r>
            <a:r>
              <a:rPr lang="zh-CN" altLang="en-US" sz="1600" b="1">
                <a:latin typeface="Courier New" panose="02070309020205020404" pitchFamily="49" charset="0"/>
                <a:ea typeface="仿宋" panose="02010609060101010101" pitchFamily="49" charset="-122"/>
                <a:cs typeface="Courier New" panose="02070309020205020404" pitchFamily="49" charset="0"/>
              </a:rPr>
              <a:t>整除</a:t>
            </a:r>
            <a:r>
              <a:rPr lang="de-DE" altLang="zh-CN" sz="1600" b="1">
                <a:latin typeface="Courier New" panose="02070309020205020404" pitchFamily="49" charset="0"/>
                <a:ea typeface="仿宋" panose="02010609060101010101" pitchFamily="49" charset="-122"/>
                <a:cs typeface="Courier New" panose="02070309020205020404" pitchFamily="49" charset="0"/>
              </a:rPr>
              <a:t>D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while(!(S.top==-1)) {		// </a:t>
            </a:r>
            <a:r>
              <a:rPr lang="zh-CN" altLang="en-US" sz="1600" b="1">
                <a:latin typeface="Courier New" panose="02070309020205020404" pitchFamily="49" charset="0"/>
                <a:ea typeface="仿宋" panose="02010609060101010101" pitchFamily="49" charset="-122"/>
                <a:cs typeface="Courier New" panose="02070309020205020404" pitchFamily="49" charset="0"/>
              </a:rPr>
              <a:t>从高到低位输出</a:t>
            </a:r>
            <a:r>
              <a:rPr lang="de-DE" altLang="zh-CN" sz="1600" b="1">
                <a:latin typeface="Courier New" panose="02070309020205020404" pitchFamily="49" charset="0"/>
                <a:ea typeface="仿宋" panose="02010609060101010101" pitchFamily="49" charset="-122"/>
                <a:cs typeface="Courier New" panose="02070309020205020404" pitchFamily="49" charset="0"/>
              </a:rPr>
              <a:t>D</a:t>
            </a:r>
            <a:r>
              <a:rPr lang="zh-CN" altLang="en-US" sz="1600" b="1">
                <a:latin typeface="Courier New" panose="02070309020205020404" pitchFamily="49" charset="0"/>
                <a:ea typeface="仿宋" panose="02010609060101010101" pitchFamily="49" charset="-122"/>
                <a:cs typeface="Courier New" panose="02070309020205020404" pitchFamily="49" charset="0"/>
              </a:rPr>
              <a:t>进制数各个数位</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Pop_Sq(S,e);			// </a:t>
            </a:r>
            <a:r>
              <a:rPr lang="zh-CN" altLang="en-US" sz="1600" b="1">
                <a:latin typeface="Courier New" panose="02070309020205020404" pitchFamily="49" charset="0"/>
                <a:ea typeface="仿宋" panose="02010609060101010101" pitchFamily="49" charset="-122"/>
                <a:cs typeface="Courier New" panose="02070309020205020404" pitchFamily="49" charset="0"/>
              </a:rPr>
              <a:t>将转换后的</a:t>
            </a:r>
            <a:r>
              <a:rPr lang="de-DE" altLang="zh-CN" sz="1600" b="1">
                <a:latin typeface="Courier New" panose="02070309020205020404" pitchFamily="49" charset="0"/>
                <a:ea typeface="仿宋" panose="02010609060101010101" pitchFamily="49" charset="-122"/>
                <a:cs typeface="Courier New" panose="02070309020205020404" pitchFamily="49" charset="0"/>
              </a:rPr>
              <a:t>D</a:t>
            </a:r>
            <a:r>
              <a:rPr lang="zh-CN" altLang="en-US" sz="1600" b="1">
                <a:latin typeface="Courier New" panose="02070309020205020404" pitchFamily="49" charset="0"/>
                <a:ea typeface="仿宋" panose="02010609060101010101" pitchFamily="49" charset="-122"/>
                <a:cs typeface="Courier New" panose="02070309020205020404" pitchFamily="49" charset="0"/>
              </a:rPr>
              <a:t>进制数出栈</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cout&lt;&lt;e;			// </a:t>
            </a:r>
            <a:r>
              <a:rPr lang="zh-CN" altLang="en-US" sz="1600" b="1">
                <a:latin typeface="Courier New" panose="02070309020205020404" pitchFamily="49" charset="0"/>
                <a:ea typeface="仿宋" panose="02010609060101010101" pitchFamily="49" charset="-122"/>
                <a:cs typeface="Courier New" panose="02070309020205020404" pitchFamily="49" charset="0"/>
              </a:rPr>
              <a:t>输出</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r>
              <a:rPr lang="de-DE" altLang="zh-CN" sz="1600" b="1">
                <a:latin typeface="Courier New" panose="02070309020205020404" pitchFamily="49" charset="0"/>
                <a:ea typeface="仿宋" panose="02010609060101010101" pitchFamily="49" charset="-122"/>
                <a:cs typeface="Courier New" panose="02070309020205020404" pitchFamily="49" charset="0"/>
              </a:rPr>
              <a:t>Conversion</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290">
                                          <p:stCondLst>
                                            <p:cond delay="0"/>
                                          </p:stCondLst>
                                        </p:cTn>
                                        <p:tgtEl>
                                          <p:spTgt spid="20"/>
                                        </p:tgtEl>
                                      </p:cBhvr>
                                    </p:animEffect>
                                    <p:anim calcmode="lin" valueType="num">
                                      <p:cBhvr>
                                        <p:cTn id="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3" dur="13">
                                          <p:stCondLst>
                                            <p:cond delay="325"/>
                                          </p:stCondLst>
                                        </p:cTn>
                                        <p:tgtEl>
                                          <p:spTgt spid="20"/>
                                        </p:tgtEl>
                                      </p:cBhvr>
                                      <p:to x="100000" y="60000"/>
                                    </p:animScale>
                                    <p:animScale>
                                      <p:cBhvr>
                                        <p:cTn id="14" dur="83" decel="50000">
                                          <p:stCondLst>
                                            <p:cond delay="338"/>
                                          </p:stCondLst>
                                        </p:cTn>
                                        <p:tgtEl>
                                          <p:spTgt spid="20"/>
                                        </p:tgtEl>
                                      </p:cBhvr>
                                      <p:to x="100000" y="100000"/>
                                    </p:animScale>
                                    <p:animScale>
                                      <p:cBhvr>
                                        <p:cTn id="15" dur="13">
                                          <p:stCondLst>
                                            <p:cond delay="656"/>
                                          </p:stCondLst>
                                        </p:cTn>
                                        <p:tgtEl>
                                          <p:spTgt spid="20"/>
                                        </p:tgtEl>
                                      </p:cBhvr>
                                      <p:to x="100000" y="80000"/>
                                    </p:animScale>
                                    <p:animScale>
                                      <p:cBhvr>
                                        <p:cTn id="16" dur="83" decel="50000">
                                          <p:stCondLst>
                                            <p:cond delay="669"/>
                                          </p:stCondLst>
                                        </p:cTn>
                                        <p:tgtEl>
                                          <p:spTgt spid="20"/>
                                        </p:tgtEl>
                                      </p:cBhvr>
                                      <p:to x="100000" y="100000"/>
                                    </p:animScale>
                                    <p:animScale>
                                      <p:cBhvr>
                                        <p:cTn id="17" dur="13">
                                          <p:stCondLst>
                                            <p:cond delay="821"/>
                                          </p:stCondLst>
                                        </p:cTn>
                                        <p:tgtEl>
                                          <p:spTgt spid="20"/>
                                        </p:tgtEl>
                                      </p:cBhvr>
                                      <p:to x="100000" y="90000"/>
                                    </p:animScale>
                                    <p:animScale>
                                      <p:cBhvr>
                                        <p:cTn id="18" dur="83" decel="50000">
                                          <p:stCondLst>
                                            <p:cond delay="834"/>
                                          </p:stCondLst>
                                        </p:cTn>
                                        <p:tgtEl>
                                          <p:spTgt spid="20"/>
                                        </p:tgtEl>
                                      </p:cBhvr>
                                      <p:to x="100000" y="100000"/>
                                    </p:animScale>
                                    <p:animScale>
                                      <p:cBhvr>
                                        <p:cTn id="19" dur="13">
                                          <p:stCondLst>
                                            <p:cond delay="904"/>
                                          </p:stCondLst>
                                        </p:cTn>
                                        <p:tgtEl>
                                          <p:spTgt spid="20"/>
                                        </p:tgtEl>
                                      </p:cBhvr>
                                      <p:to x="100000" y="95000"/>
                                    </p:animScale>
                                    <p:animScale>
                                      <p:cBhvr>
                                        <p:cTn id="20" dur="83" decel="50000">
                                          <p:stCondLst>
                                            <p:cond delay="917"/>
                                          </p:stCondLst>
                                        </p:cTn>
                                        <p:tgtEl>
                                          <p:spTgt spid="20"/>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up)">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0" y="0"/>
            <a:ext cx="9144000" cy="6858000"/>
            <a:chOff x="0" y="0"/>
            <a:chExt cx="5760" cy="4320"/>
          </a:xfrm>
        </p:grpSpPr>
        <p:sp>
          <p:nvSpPr>
            <p:cNvPr id="8205"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8206" name="Group 4"/>
            <p:cNvGrpSpPr>
              <a:grpSpLocks/>
            </p:cNvGrpSpPr>
            <p:nvPr/>
          </p:nvGrpSpPr>
          <p:grpSpPr bwMode="auto">
            <a:xfrm>
              <a:off x="0" y="0"/>
              <a:ext cx="5760" cy="4320"/>
              <a:chOff x="0" y="0"/>
              <a:chExt cx="5760" cy="4320"/>
            </a:xfrm>
          </p:grpSpPr>
          <p:sp>
            <p:nvSpPr>
              <p:cNvPr id="8207"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56"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8210"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11"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12"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13"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8214" name="Group 12"/>
              <p:cNvGrpSpPr>
                <a:grpSpLocks/>
              </p:cNvGrpSpPr>
              <p:nvPr/>
            </p:nvGrpSpPr>
            <p:grpSpPr bwMode="auto">
              <a:xfrm>
                <a:off x="113" y="3561"/>
                <a:ext cx="862" cy="647"/>
                <a:chOff x="113" y="3561"/>
                <a:chExt cx="862" cy="647"/>
              </a:xfrm>
            </p:grpSpPr>
            <p:grpSp>
              <p:nvGrpSpPr>
                <p:cNvPr id="8215" name="Group 13"/>
                <p:cNvGrpSpPr>
                  <a:grpSpLocks/>
                </p:cNvGrpSpPr>
                <p:nvPr/>
              </p:nvGrpSpPr>
              <p:grpSpPr bwMode="auto">
                <a:xfrm flipH="1">
                  <a:off x="666" y="3561"/>
                  <a:ext cx="309" cy="506"/>
                  <a:chOff x="4694" y="2523"/>
                  <a:chExt cx="350" cy="573"/>
                </a:xfrm>
              </p:grpSpPr>
              <p:sp>
                <p:nvSpPr>
                  <p:cNvPr id="8232"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8233"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8234"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8235"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8236"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8237"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8238"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8216" name="Group 21"/>
                <p:cNvGrpSpPr>
                  <a:grpSpLocks/>
                </p:cNvGrpSpPr>
                <p:nvPr/>
              </p:nvGrpSpPr>
              <p:grpSpPr bwMode="auto">
                <a:xfrm flipH="1">
                  <a:off x="207" y="3972"/>
                  <a:ext cx="232" cy="96"/>
                  <a:chOff x="5301" y="2989"/>
                  <a:chExt cx="263" cy="108"/>
                </a:xfrm>
              </p:grpSpPr>
              <p:sp>
                <p:nvSpPr>
                  <p:cNvPr id="8230"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8231"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8217" name="Group 24"/>
                <p:cNvGrpSpPr>
                  <a:grpSpLocks/>
                </p:cNvGrpSpPr>
                <p:nvPr/>
              </p:nvGrpSpPr>
              <p:grpSpPr bwMode="auto">
                <a:xfrm flipH="1">
                  <a:off x="319" y="4057"/>
                  <a:ext cx="165" cy="143"/>
                  <a:chOff x="5250" y="3085"/>
                  <a:chExt cx="188" cy="162"/>
                </a:xfrm>
              </p:grpSpPr>
              <p:sp>
                <p:nvSpPr>
                  <p:cNvPr id="8228"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9"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8" name="Group 27"/>
                <p:cNvGrpSpPr>
                  <a:grpSpLocks/>
                </p:cNvGrpSpPr>
                <p:nvPr/>
              </p:nvGrpSpPr>
              <p:grpSpPr bwMode="auto">
                <a:xfrm flipH="1">
                  <a:off x="113" y="4095"/>
                  <a:ext cx="196" cy="113"/>
                  <a:chOff x="5449" y="3128"/>
                  <a:chExt cx="222" cy="128"/>
                </a:xfrm>
              </p:grpSpPr>
              <p:sp>
                <p:nvSpPr>
                  <p:cNvPr id="8226"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7"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9" name="Group 30"/>
                <p:cNvGrpSpPr>
                  <a:grpSpLocks/>
                </p:cNvGrpSpPr>
                <p:nvPr/>
              </p:nvGrpSpPr>
              <p:grpSpPr bwMode="auto">
                <a:xfrm flipH="1">
                  <a:off x="445" y="3670"/>
                  <a:ext cx="241" cy="406"/>
                  <a:chOff x="5022" y="2646"/>
                  <a:chExt cx="273" cy="460"/>
                </a:xfrm>
              </p:grpSpPr>
              <p:sp>
                <p:nvSpPr>
                  <p:cNvPr id="8220"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1"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2"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3"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4"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5"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sp>
        <p:nvSpPr>
          <p:cNvPr id="54"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3</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章主要内容</a:t>
            </a:r>
          </a:p>
        </p:txBody>
      </p:sp>
      <p:grpSp>
        <p:nvGrpSpPr>
          <p:cNvPr id="8196" name="组合 38"/>
          <p:cNvGrpSpPr>
            <a:grpSpLocks/>
          </p:cNvGrpSpPr>
          <p:nvPr/>
        </p:nvGrpSpPr>
        <p:grpSpPr bwMode="auto">
          <a:xfrm>
            <a:off x="7637463" y="33338"/>
            <a:ext cx="1422400" cy="617537"/>
            <a:chOff x="6053670" y="2277533"/>
            <a:chExt cx="1422400" cy="617092"/>
          </a:xfrm>
        </p:grpSpPr>
        <p:sp>
          <p:nvSpPr>
            <p:cNvPr id="8203"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59" name="直接连接符 58"/>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grpSp>
        <p:nvGrpSpPr>
          <p:cNvPr id="8198" name="Group 42"/>
          <p:cNvGrpSpPr>
            <a:grpSpLocks/>
          </p:cNvGrpSpPr>
          <p:nvPr/>
        </p:nvGrpSpPr>
        <p:grpSpPr bwMode="auto">
          <a:xfrm>
            <a:off x="250825" y="2155825"/>
            <a:ext cx="3810000" cy="2209800"/>
            <a:chOff x="249" y="1358"/>
            <a:chExt cx="2400" cy="1392"/>
          </a:xfrm>
        </p:grpSpPr>
        <p:sp>
          <p:nvSpPr>
            <p:cNvPr id="8200" name="Rectangle 43"/>
            <p:cNvSpPr>
              <a:spLocks noChangeArrowheads="1"/>
            </p:cNvSpPr>
            <p:nvPr/>
          </p:nvSpPr>
          <p:spPr bwMode="auto">
            <a:xfrm>
              <a:off x="249" y="2231"/>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栈和队列</a:t>
              </a:r>
            </a:p>
          </p:txBody>
        </p:sp>
        <p:sp>
          <p:nvSpPr>
            <p:cNvPr id="8201"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8202"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3</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53" name="Text Box 46"/>
          <p:cNvSpPr txBox="1">
            <a:spLocks noChangeArrowheads="1"/>
          </p:cNvSpPr>
          <p:nvPr/>
        </p:nvSpPr>
        <p:spPr bwMode="auto">
          <a:xfrm>
            <a:off x="5943600" y="1916113"/>
            <a:ext cx="1963738" cy="230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300000"/>
              </a:lnSpc>
            </a:pPr>
            <a:r>
              <a:rPr kumimoji="1" lang="en-US" altLang="zh-CN" sz="2400" b="1">
                <a:solidFill>
                  <a:srgbClr val="FF9900"/>
                </a:solidFill>
                <a:latin typeface="Arial" panose="020B0604020202020204" pitchFamily="34" charset="0"/>
                <a:ea typeface="黑体" panose="02010609060101010101" pitchFamily="49" charset="-122"/>
              </a:rPr>
              <a:t>3.1</a:t>
            </a:r>
            <a:r>
              <a:rPr kumimoji="1" lang="en-US" altLang="zh-CN" sz="2400" b="1">
                <a:solidFill>
                  <a:schemeClr val="bg1"/>
                </a:solidFill>
                <a:latin typeface="Arial" panose="020B0604020202020204" pitchFamily="34" charset="0"/>
                <a:ea typeface="黑体" panose="02010609060101010101" pitchFamily="49" charset="-122"/>
              </a:rPr>
              <a:t>  </a:t>
            </a:r>
            <a:r>
              <a:rPr kumimoji="1" lang="zh-CN" altLang="en-US" sz="2400" b="1">
                <a:solidFill>
                  <a:schemeClr val="bg1"/>
                </a:solidFill>
                <a:latin typeface="Arial" panose="020B0604020202020204" pitchFamily="34" charset="0"/>
                <a:ea typeface="黑体" panose="02010609060101010101" pitchFamily="49" charset="-122"/>
              </a:rPr>
              <a:t>栈</a:t>
            </a:r>
          </a:p>
          <a:p>
            <a:pPr eaLnBrk="1" hangingPunct="1">
              <a:lnSpc>
                <a:spcPct val="300000"/>
              </a:lnSpc>
            </a:pPr>
            <a:r>
              <a:rPr kumimoji="1" lang="en-US" altLang="zh-CN" sz="2400" b="1">
                <a:solidFill>
                  <a:srgbClr val="FF9900"/>
                </a:solidFill>
                <a:latin typeface="Arial" panose="020B0604020202020204" pitchFamily="34" charset="0"/>
                <a:ea typeface="黑体" panose="02010609060101010101" pitchFamily="49" charset="-122"/>
              </a:rPr>
              <a:t>3.2</a:t>
            </a:r>
            <a:r>
              <a:rPr kumimoji="1" lang="en-US" altLang="zh-CN" sz="2400" b="1">
                <a:solidFill>
                  <a:schemeClr val="bg1"/>
                </a:solidFill>
                <a:latin typeface="Arial" panose="020B0604020202020204" pitchFamily="34" charset="0"/>
                <a:ea typeface="黑体" panose="02010609060101010101" pitchFamily="49" charset="-122"/>
              </a:rPr>
              <a:t>  </a:t>
            </a:r>
            <a:r>
              <a:rPr kumimoji="1" lang="zh-CN" altLang="en-US" sz="2400" b="1">
                <a:solidFill>
                  <a:schemeClr val="bg1"/>
                </a:solidFill>
                <a:latin typeface="Arial" panose="020B0604020202020204" pitchFamily="34" charset="0"/>
                <a:ea typeface="黑体" panose="02010609060101010101" pitchFamily="49" charset="-122"/>
              </a:rPr>
              <a:t>队列</a:t>
            </a:r>
          </a:p>
        </p:txBody>
      </p:sp>
      <p:sp>
        <p:nvSpPr>
          <p:cNvPr id="48"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Effect transition="in" filter="fade">
                                      <p:cBhvr>
                                        <p:cTn id="7" dur="100"/>
                                        <p:tgtEl>
                                          <p:spTgt spid="53"/>
                                        </p:tgtEl>
                                      </p:cBhvr>
                                    </p:animEffect>
                                    <p:anim calcmode="lin" valueType="num">
                                      <p:cBhvr>
                                        <p:cTn id="8" dur="400" fill="hold"/>
                                        <p:tgtEl>
                                          <p:spTgt spid="53"/>
                                        </p:tgtEl>
                                        <p:attrNameLst>
                                          <p:attrName>ppt_x</p:attrName>
                                        </p:attrNameLst>
                                      </p:cBhvr>
                                      <p:tavLst>
                                        <p:tav tm="0">
                                          <p:val>
                                            <p:strVal val="#ppt_x"/>
                                          </p:val>
                                        </p:tav>
                                        <p:tav tm="100000">
                                          <p:val>
                                            <p:strVal val="#ppt_x"/>
                                          </p:val>
                                        </p:tav>
                                      </p:tavLst>
                                    </p:anim>
                                    <p:anim calcmode="lin" valueType="num">
                                      <p:cBhvr>
                                        <p:cTn id="9" dur="400" fill="hold"/>
                                        <p:tgtEl>
                                          <p:spTgt spid="5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2"/>
          <p:cNvGrpSpPr>
            <a:grpSpLocks/>
          </p:cNvGrpSpPr>
          <p:nvPr/>
        </p:nvGrpSpPr>
        <p:grpSpPr bwMode="auto">
          <a:xfrm>
            <a:off x="34925" y="92075"/>
            <a:ext cx="7632700" cy="1025525"/>
            <a:chOff x="34925" y="92075"/>
            <a:chExt cx="7632700" cy="1025525"/>
          </a:xfrm>
        </p:grpSpPr>
        <p:grpSp>
          <p:nvGrpSpPr>
            <p:cNvPr id="27659" name="组合 1"/>
            <p:cNvGrpSpPr>
              <a:grpSpLocks/>
            </p:cNvGrpSpPr>
            <p:nvPr/>
          </p:nvGrpSpPr>
          <p:grpSpPr bwMode="auto">
            <a:xfrm>
              <a:off x="34925" y="92075"/>
              <a:ext cx="7632700" cy="457200"/>
              <a:chOff x="34925" y="92075"/>
              <a:chExt cx="7632700" cy="457200"/>
            </a:xfrm>
          </p:grpSpPr>
          <p:sp>
            <p:nvSpPr>
              <p:cNvPr id="2766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7664"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7660" name="Group 2"/>
            <p:cNvGrpSpPr>
              <a:grpSpLocks/>
            </p:cNvGrpSpPr>
            <p:nvPr/>
          </p:nvGrpSpPr>
          <p:grpSpPr bwMode="auto">
            <a:xfrm>
              <a:off x="107950" y="620713"/>
              <a:ext cx="5545138" cy="496887"/>
              <a:chOff x="113" y="441"/>
              <a:chExt cx="2098" cy="313"/>
            </a:xfrm>
          </p:grpSpPr>
          <p:sp>
            <p:nvSpPr>
              <p:cNvPr id="2766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2766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2" name="Text Box 7"/>
          <p:cNvSpPr txBox="1">
            <a:spLocks noChangeArrowheads="1"/>
          </p:cNvSpPr>
          <p:nvPr/>
        </p:nvSpPr>
        <p:spPr bwMode="auto">
          <a:xfrm>
            <a:off x="228600" y="1284288"/>
            <a:ext cx="8686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3-1</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数制</a:t>
            </a:r>
            <a:r>
              <a:rPr kumimoji="1" lang="zh-CN" altLang="en-US" sz="2000" b="1" dirty="0">
                <a:solidFill>
                  <a:srgbClr val="000000"/>
                </a:solidFill>
                <a:latin typeface="+mj-lt"/>
                <a:ea typeface="仿宋" panose="02010609060101010101" pitchFamily="49" charset="-122"/>
              </a:rPr>
              <a:t>转换问题</a:t>
            </a:r>
            <a:r>
              <a:rPr kumimoji="1" lang="zh-CN" altLang="en-US" sz="2000" b="1" dirty="0" smtClean="0">
                <a:solidFill>
                  <a:srgbClr val="000000"/>
                </a:solidFill>
                <a:latin typeface="+mj-lt"/>
                <a:ea typeface="仿宋" panose="02010609060101010101" pitchFamily="49" charset="-122"/>
              </a:rPr>
              <a:t>。</a:t>
            </a:r>
            <a:endParaRPr kumimoji="1" lang="en-US" altLang="zh-CN" sz="2000" b="1" dirty="0" smtClean="0">
              <a:solidFill>
                <a:srgbClr val="000000"/>
              </a:solidFill>
              <a:latin typeface="+mj-lt"/>
              <a:ea typeface="仿宋" panose="02010609060101010101" pitchFamily="49" charset="-122"/>
            </a:endParaRPr>
          </a:p>
        </p:txBody>
      </p:sp>
      <p:cxnSp>
        <p:nvCxnSpPr>
          <p:cNvPr id="19" name="直接连接符 18"/>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7" name="组合 16"/>
          <p:cNvGrpSpPr>
            <a:grpSpLocks/>
          </p:cNvGrpSpPr>
          <p:nvPr/>
        </p:nvGrpSpPr>
        <p:grpSpPr bwMode="auto">
          <a:xfrm>
            <a:off x="7669213" y="731838"/>
            <a:ext cx="1295400" cy="968375"/>
            <a:chOff x="7669213" y="731152"/>
            <a:chExt cx="1295400" cy="969061"/>
          </a:xfrm>
        </p:grpSpPr>
        <p:sp>
          <p:nvSpPr>
            <p:cNvPr id="27655"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7656"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27658"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Text Box 6"/>
          <p:cNvSpPr txBox="1">
            <a:spLocks noChangeArrowheads="1"/>
          </p:cNvSpPr>
          <p:nvPr/>
        </p:nvSpPr>
        <p:spPr bwMode="auto">
          <a:xfrm>
            <a:off x="179388" y="1841500"/>
            <a:ext cx="8785225" cy="181588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问题规模：待转换的非负“十进制数”</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“基”</a:t>
            </a:r>
            <a:r>
              <a:rPr kumimoji="1" lang="en-US" altLang="zh-CN" sz="2000" b="1" dirty="0">
                <a:latin typeface="Arial" panose="020B0604020202020204" pitchFamily="34" charset="0"/>
                <a:ea typeface="仿宋" panose="02010609060101010101" pitchFamily="49" charset="-122"/>
                <a:cs typeface="Arial" panose="020B0604020202020204" pitchFamily="34" charset="0"/>
              </a:rPr>
              <a:t>D</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栈、出栈操作</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时间分析：算法执行时间主要花费在</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两个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循环基本</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操作上，两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的执行次数均</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log</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D</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log</a:t>
            </a:r>
            <a:r>
              <a:rPr kumimoji="1"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D</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slide(fromBottom)">
                                      <p:cBhvr>
                                        <p:cTn id="25" dur="500"/>
                                        <p:tgtEl>
                                          <p:spTgt spid="29">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slide(fromBottom)">
                                      <p:cBhvr>
                                        <p:cTn id="30" dur="500"/>
                                        <p:tgtEl>
                                          <p:spTgt spid="29">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9">
                                            <p:txEl>
                                              <p:pRg st="2" end="2"/>
                                            </p:txEl>
                                          </p:spTgt>
                                        </p:tgtEl>
                                        <p:attrNameLst>
                                          <p:attrName>style.visibility</p:attrName>
                                        </p:attrNameLst>
                                      </p:cBhvr>
                                      <p:to>
                                        <p:strVal val="visible"/>
                                      </p:to>
                                    </p:set>
                                    <p:animEffect transition="in" filter="slide(fromBottom)">
                                      <p:cBhvr>
                                        <p:cTn id="35" dur="500"/>
                                        <p:tgtEl>
                                          <p:spTgt spid="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合 2"/>
          <p:cNvGrpSpPr>
            <a:grpSpLocks/>
          </p:cNvGrpSpPr>
          <p:nvPr/>
        </p:nvGrpSpPr>
        <p:grpSpPr bwMode="auto">
          <a:xfrm>
            <a:off x="34925" y="92075"/>
            <a:ext cx="7632700" cy="1025525"/>
            <a:chOff x="34925" y="92075"/>
            <a:chExt cx="7632700" cy="1025525"/>
          </a:xfrm>
        </p:grpSpPr>
        <p:grpSp>
          <p:nvGrpSpPr>
            <p:cNvPr id="28689" name="组合 1"/>
            <p:cNvGrpSpPr>
              <a:grpSpLocks/>
            </p:cNvGrpSpPr>
            <p:nvPr/>
          </p:nvGrpSpPr>
          <p:grpSpPr bwMode="auto">
            <a:xfrm>
              <a:off x="34925" y="92075"/>
              <a:ext cx="7632700" cy="457200"/>
              <a:chOff x="34925" y="92075"/>
              <a:chExt cx="7632700" cy="457200"/>
            </a:xfrm>
          </p:grpSpPr>
          <p:sp>
            <p:nvSpPr>
              <p:cNvPr id="2869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8694"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8690" name="Group 2"/>
            <p:cNvGrpSpPr>
              <a:grpSpLocks/>
            </p:cNvGrpSpPr>
            <p:nvPr/>
          </p:nvGrpSpPr>
          <p:grpSpPr bwMode="auto">
            <a:xfrm>
              <a:off x="107950" y="620713"/>
              <a:ext cx="5545138" cy="496887"/>
              <a:chOff x="113" y="441"/>
              <a:chExt cx="2098" cy="313"/>
            </a:xfrm>
          </p:grpSpPr>
          <p:sp>
            <p:nvSpPr>
              <p:cNvPr id="2869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2869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2"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3-2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括号</a:t>
            </a:r>
            <a:r>
              <a:rPr kumimoji="1" lang="zh-CN" altLang="en-US" sz="2000" b="1" dirty="0">
                <a:solidFill>
                  <a:srgbClr val="000000"/>
                </a:solidFill>
                <a:ea typeface="仿宋" panose="02010609060101010101" pitchFamily="49" charset="-122"/>
                <a:cs typeface="Arial" panose="020B0604020202020204" pitchFamily="34" charset="0"/>
              </a:rPr>
              <a:t>匹配</a:t>
            </a:r>
            <a:r>
              <a:rPr kumimoji="1" lang="zh-CN" altLang="en-US" sz="2000" b="1" dirty="0" smtClean="0">
                <a:solidFill>
                  <a:srgbClr val="000000"/>
                </a:solidFill>
                <a:ea typeface="仿宋" panose="02010609060101010101" pitchFamily="49" charset="-122"/>
                <a:cs typeface="Arial" panose="020B0604020202020204" pitchFamily="34" charset="0"/>
              </a:rPr>
              <a:t>检验。对输入表达式中任意</a:t>
            </a:r>
            <a:r>
              <a:rPr kumimoji="1" lang="zh-CN" altLang="en-US" sz="2000" b="1" dirty="0">
                <a:solidFill>
                  <a:srgbClr val="000000"/>
                </a:solidFill>
                <a:ea typeface="仿宋" panose="02010609060101010101" pitchFamily="49" charset="-122"/>
                <a:cs typeface="Arial" panose="020B0604020202020204" pitchFamily="34" charset="0"/>
              </a:rPr>
              <a:t>括号串进行配对检测。</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sp>
        <p:nvSpPr>
          <p:cNvPr id="18" name="Text Box 6"/>
          <p:cNvSpPr txBox="1">
            <a:spLocks noChangeArrowheads="1"/>
          </p:cNvSpPr>
          <p:nvPr/>
        </p:nvSpPr>
        <p:spPr bwMode="auto">
          <a:xfrm>
            <a:off x="179388" y="1841500"/>
            <a:ext cx="8785225" cy="138499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基本原理：在表达式中，可包含有括号“</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”，且可嵌套使用，但需要检测表达式中的括号输入是否匹配：若是“</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”序列或“</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”序列，则为配对正确；若是“</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”序列或“</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”序列，则为配对不正确。</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p:txBody>
      </p:sp>
      <p:cxnSp>
        <p:nvCxnSpPr>
          <p:cNvPr id="19" name="直接连接符 18"/>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5" name="Group 8"/>
          <p:cNvGrpSpPr>
            <a:grpSpLocks/>
          </p:cNvGrpSpPr>
          <p:nvPr/>
        </p:nvGrpSpPr>
        <p:grpSpPr bwMode="auto">
          <a:xfrm>
            <a:off x="7669213" y="620713"/>
            <a:ext cx="1295400" cy="1079500"/>
            <a:chOff x="4831" y="391"/>
            <a:chExt cx="816" cy="773"/>
          </a:xfrm>
        </p:grpSpPr>
        <p:sp>
          <p:nvSpPr>
            <p:cNvPr id="28685"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8686"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pic>
          <p:nvPicPr>
            <p:cNvPr id="28687"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8" name="Text Box 12"/>
            <p:cNvSpPr txBox="1">
              <a:spLocks noChangeArrowheads="1"/>
            </p:cNvSpPr>
            <p:nvPr/>
          </p:nvSpPr>
          <p:spPr bwMode="gray">
            <a:xfrm>
              <a:off x="4967" y="804"/>
              <a:ext cx="545" cy="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Arial" panose="020B0604020202020204" pitchFamily="34" charset="0"/>
                  <a:ea typeface="方正舒体" panose="02010601030101010101" pitchFamily="2" charset="-122"/>
                  <a:cs typeface="Arial" panose="020B0604020202020204" pitchFamily="34" charset="0"/>
                </a:rPr>
                <a:t>设计</a:t>
              </a:r>
            </a:p>
          </p:txBody>
        </p:sp>
      </p:grpSp>
      <p:sp>
        <p:nvSpPr>
          <p:cNvPr id="31" name="Text Box 6"/>
          <p:cNvSpPr txBox="1">
            <a:spLocks noChangeArrowheads="1"/>
          </p:cNvSpPr>
          <p:nvPr/>
        </p:nvSpPr>
        <p:spPr bwMode="auto">
          <a:xfrm>
            <a:off x="179388" y="3119438"/>
            <a:ext cx="8785225" cy="172402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检测表达式中的括号输入是否匹配的方法可采用“期待的急迫程度”这个概念来描述。例如：</a:t>
            </a:r>
            <a:endParaRPr kumimoji="1" lang="en-US" altLang="zh-CN" sz="2000" b="1">
              <a:latin typeface="Arial" panose="020B0604020202020204" pitchFamily="34" charset="0"/>
              <a:ea typeface="仿宋" panose="02010609060101010101" pitchFamily="49" charset="-122"/>
              <a:cs typeface="Arial" panose="020B0604020202020204" pitchFamily="34" charset="0"/>
            </a:endParaRPr>
          </a:p>
          <a:p>
            <a:pPr algn="ctr">
              <a:spcBef>
                <a:spcPts val="1200"/>
              </a:spcBef>
            </a:pPr>
            <a:r>
              <a:rPr lang="en-US" altLang="zh-CN" sz="2000">
                <a:latin typeface="Arial" panose="020B0604020202020204" pitchFamily="34" charset="0"/>
                <a:cs typeface="Arial" panose="020B0604020202020204" pitchFamily="34" charset="0"/>
              </a:rPr>
              <a:t>( …	( …	( …	( …	) …	) …	) …	)</a:t>
            </a:r>
            <a:endParaRPr lang="zh-CN" altLang="zh-CN" sz="2000">
              <a:latin typeface="Arial" panose="020B0604020202020204" pitchFamily="34" charset="0"/>
              <a:cs typeface="Arial" panose="020B0604020202020204" pitchFamily="34" charset="0"/>
            </a:endParaRPr>
          </a:p>
          <a:p>
            <a:pPr algn="ctr"/>
            <a:r>
              <a:rPr lang="en-US" altLang="zh-CN" sz="2000">
                <a:latin typeface="Arial" panose="020B0604020202020204" pitchFamily="34" charset="0"/>
                <a:cs typeface="Arial" panose="020B0604020202020204" pitchFamily="34" charset="0"/>
              </a:rPr>
              <a:t>1	2	3	4	5	6	7	8</a:t>
            </a:r>
            <a:endParaRPr lang="zh-CN" altLang="zh-CN" sz="2000">
              <a:latin typeface="Arial" panose="020B0604020202020204" pitchFamily="34" charset="0"/>
              <a:cs typeface="Arial" panose="020B0604020202020204" pitchFamily="34" charset="0"/>
            </a:endParaRPr>
          </a:p>
        </p:txBody>
      </p:sp>
      <p:grpSp>
        <p:nvGrpSpPr>
          <p:cNvPr id="32" name="Group 34"/>
          <p:cNvGrpSpPr>
            <a:grpSpLocks/>
          </p:cNvGrpSpPr>
          <p:nvPr/>
        </p:nvGrpSpPr>
        <p:grpSpPr bwMode="auto">
          <a:xfrm>
            <a:off x="107950" y="658813"/>
            <a:ext cx="8826500" cy="2547937"/>
            <a:chOff x="2699" y="2658"/>
            <a:chExt cx="2857" cy="1605"/>
          </a:xfrm>
        </p:grpSpPr>
        <p:sp>
          <p:nvSpPr>
            <p:cNvPr id="33" name="AutoShape 35"/>
            <p:cNvSpPr>
              <a:spLocks noChangeArrowheads="1"/>
            </p:cNvSpPr>
            <p:nvPr/>
          </p:nvSpPr>
          <p:spPr bwMode="auto">
            <a:xfrm flipH="1" flipV="1">
              <a:off x="2699" y="2658"/>
              <a:ext cx="2857" cy="1605"/>
            </a:xfrm>
            <a:prstGeom prst="wedgeRectCallout">
              <a:avLst>
                <a:gd name="adj1" fmla="val 3199"/>
                <a:gd name="adj2" fmla="val -77327"/>
              </a:avLst>
            </a:prstGeom>
            <a:gradFill rotWithShape="0">
              <a:gsLst>
                <a:gs pos="0">
                  <a:srgbClr val="FFCCCC">
                    <a:gamma/>
                    <a:tint val="0"/>
                    <a:invGamma/>
                  </a:srgbClr>
                </a:gs>
                <a:gs pos="100000">
                  <a:srgbClr val="FFCCCC"/>
                </a:gs>
              </a:gsLst>
              <a:lin ang="2700000" scaled="1"/>
            </a:gradFill>
            <a:ln w="57150">
              <a:solidFill>
                <a:srgbClr val="FF0000"/>
              </a:solidFill>
              <a:miter lim="800000"/>
              <a:headEnd/>
              <a:tailEnd/>
            </a:ln>
            <a:effectLst/>
          </p:spPr>
          <p:txBody>
            <a:bodyPr rot="10800000" lIns="180000" rIns="180000"/>
            <a:lstStyle/>
            <a:p>
              <a:pPr algn="ctr" eaLnBrk="1" hangingPunct="1">
                <a:lnSpc>
                  <a:spcPct val="140000"/>
                </a:lnSpc>
                <a:defRPr/>
              </a:pPr>
              <a:endParaRPr kumimoji="1" lang="zh-CN" altLang="zh-CN">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34" name="Text Box 36"/>
            <p:cNvSpPr txBox="1">
              <a:spLocks noChangeArrowheads="1"/>
            </p:cNvSpPr>
            <p:nvPr/>
          </p:nvSpPr>
          <p:spPr bwMode="auto">
            <a:xfrm>
              <a:off x="2702" y="2805"/>
              <a:ext cx="2851" cy="1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p>
              <a:pPr algn="just" eaLnBrk="1" hangingPunct="1">
                <a:lnSpc>
                  <a:spcPct val="130000"/>
                </a:lnSpc>
                <a:defRPr/>
              </a:pP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        当计算机接受了</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第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1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个</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左括号后，期待与其匹配的</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第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8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个</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右括号出现，可等来</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的第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2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个</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左括号；此时</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第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1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个</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左</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括号暂时</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放到一边，而迫切期待与</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第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2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个</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左括号匹配的</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第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7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个</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右括号</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出现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第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4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个</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左括号在接受了</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第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5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个</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右括号之后，期待得到满足；消解之后，</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第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3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个</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左括号的匹配就成为当前最急迫的任务了</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；依次类推。可见，这个处理过程与栈的操作相同。</a:t>
              </a:r>
            </a:p>
          </p:txBody>
        </p:sp>
      </p:grpSp>
      <p:sp>
        <p:nvSpPr>
          <p:cNvPr id="35" name="Text Box 6"/>
          <p:cNvSpPr txBox="1">
            <a:spLocks noChangeArrowheads="1"/>
          </p:cNvSpPr>
          <p:nvPr/>
        </p:nvSpPr>
        <p:spPr bwMode="auto">
          <a:xfrm>
            <a:off x="179388" y="3119438"/>
            <a:ext cx="8785225" cy="95410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由此，可以自左至右扫描表达式（以回车键结束），并基于顺序栈设计一个算法来判断输入的一串括号是否配对正确。</a:t>
            </a:r>
            <a:endParaRPr kumimoji="1" lang="en-US" altLang="zh-CN" sz="2000" b="1">
              <a:latin typeface="Arial" panose="020B0604020202020204" pitchFamily="34" charset="0"/>
              <a:ea typeface="仿宋" panose="02010609060101010101" pitchFamily="49" charset="-122"/>
              <a:cs typeface="Arial" panose="020B0604020202020204" pitchFamily="34" charset="0"/>
            </a:endParaRPr>
          </a:p>
        </p:txBody>
      </p:sp>
      <p:sp>
        <p:nvSpPr>
          <p:cNvPr id="36" name="Text Box 6"/>
          <p:cNvSpPr txBox="1">
            <a:spLocks noChangeArrowheads="1"/>
          </p:cNvSpPr>
          <p:nvPr/>
        </p:nvSpPr>
        <p:spPr bwMode="auto">
          <a:xfrm>
            <a:off x="179388" y="3967163"/>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lang="zh-CN" altLang="en-US" sz="2000" b="1" dirty="0">
                <a:latin typeface="Arial" panose="020B0604020202020204" pitchFamily="34" charset="0"/>
                <a:ea typeface="仿宋" panose="02010609060101010101" pitchFamily="49" charset="-122"/>
                <a:cs typeface="Arial" panose="020B0604020202020204" pitchFamily="34" charset="0"/>
              </a:rPr>
              <a:t> ② 实现方法：先将读到的左括号“</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en-US" sz="2000" b="1" dirty="0">
                <a:latin typeface="Arial" panose="020B0604020202020204" pitchFamily="34" charset="0"/>
                <a:ea typeface="仿宋" panose="02010609060101010101" pitchFamily="49" charset="-122"/>
                <a:cs typeface="Arial" panose="020B0604020202020204" pitchFamily="34" charset="0"/>
              </a:rPr>
              <a:t>”压入栈中，当读到右括号“</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en-US" sz="2000" b="1" dirty="0">
                <a:latin typeface="Arial" panose="020B0604020202020204" pitchFamily="34" charset="0"/>
                <a:ea typeface="仿宋" panose="02010609060101010101" pitchFamily="49" charset="-122"/>
                <a:cs typeface="Arial" panose="020B0604020202020204" pitchFamily="34" charset="0"/>
              </a:rPr>
              <a:t>”时就和栈中左括号配对消解，即将栈顶的左括号弹出栈。若栈顶弹不出左括号，则表示输入括号匹配出错；若括号串已读完，栈中仍有左括号存在，则也表示输入括号匹配出错。</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nodeType="afterGroup">
                            <p:stCondLst>
                              <p:cond delay="500"/>
                            </p:stCondLst>
                            <p:childTnLst>
                              <p:par>
                                <p:cTn id="10" presetID="6" presetClass="entr" presetSubtype="32"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ircle(out)">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290">
                                          <p:stCondLst>
                                            <p:cond delay="0"/>
                                          </p:stCondLst>
                                        </p:cTn>
                                        <p:tgtEl>
                                          <p:spTgt spid="25"/>
                                        </p:tgtEl>
                                      </p:cBhvr>
                                    </p:animEffect>
                                    <p:anim calcmode="lin" valueType="num">
                                      <p:cBhvr>
                                        <p:cTn id="1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23" dur="13">
                                          <p:stCondLst>
                                            <p:cond delay="325"/>
                                          </p:stCondLst>
                                        </p:cTn>
                                        <p:tgtEl>
                                          <p:spTgt spid="25"/>
                                        </p:tgtEl>
                                      </p:cBhvr>
                                      <p:to x="100000" y="60000"/>
                                    </p:animScale>
                                    <p:animScale>
                                      <p:cBhvr>
                                        <p:cTn id="24" dur="83" decel="50000">
                                          <p:stCondLst>
                                            <p:cond delay="338"/>
                                          </p:stCondLst>
                                        </p:cTn>
                                        <p:tgtEl>
                                          <p:spTgt spid="25"/>
                                        </p:tgtEl>
                                      </p:cBhvr>
                                      <p:to x="100000" y="100000"/>
                                    </p:animScale>
                                    <p:animScale>
                                      <p:cBhvr>
                                        <p:cTn id="25" dur="13">
                                          <p:stCondLst>
                                            <p:cond delay="656"/>
                                          </p:stCondLst>
                                        </p:cTn>
                                        <p:tgtEl>
                                          <p:spTgt spid="25"/>
                                        </p:tgtEl>
                                      </p:cBhvr>
                                      <p:to x="100000" y="80000"/>
                                    </p:animScale>
                                    <p:animScale>
                                      <p:cBhvr>
                                        <p:cTn id="26" dur="83" decel="50000">
                                          <p:stCondLst>
                                            <p:cond delay="669"/>
                                          </p:stCondLst>
                                        </p:cTn>
                                        <p:tgtEl>
                                          <p:spTgt spid="25"/>
                                        </p:tgtEl>
                                      </p:cBhvr>
                                      <p:to x="100000" y="100000"/>
                                    </p:animScale>
                                    <p:animScale>
                                      <p:cBhvr>
                                        <p:cTn id="27" dur="13">
                                          <p:stCondLst>
                                            <p:cond delay="821"/>
                                          </p:stCondLst>
                                        </p:cTn>
                                        <p:tgtEl>
                                          <p:spTgt spid="25"/>
                                        </p:tgtEl>
                                      </p:cBhvr>
                                      <p:to x="100000" y="90000"/>
                                    </p:animScale>
                                    <p:animScale>
                                      <p:cBhvr>
                                        <p:cTn id="28" dur="83" decel="50000">
                                          <p:stCondLst>
                                            <p:cond delay="834"/>
                                          </p:stCondLst>
                                        </p:cTn>
                                        <p:tgtEl>
                                          <p:spTgt spid="25"/>
                                        </p:tgtEl>
                                      </p:cBhvr>
                                      <p:to x="100000" y="100000"/>
                                    </p:animScale>
                                    <p:animScale>
                                      <p:cBhvr>
                                        <p:cTn id="29" dur="13">
                                          <p:stCondLst>
                                            <p:cond delay="904"/>
                                          </p:stCondLst>
                                        </p:cTn>
                                        <p:tgtEl>
                                          <p:spTgt spid="25"/>
                                        </p:tgtEl>
                                      </p:cBhvr>
                                      <p:to x="100000" y="95000"/>
                                    </p:animScale>
                                    <p:animScale>
                                      <p:cBhvr>
                                        <p:cTn id="30" dur="83" decel="50000">
                                          <p:stCondLst>
                                            <p:cond delay="917"/>
                                          </p:stCondLst>
                                        </p:cTn>
                                        <p:tgtEl>
                                          <p:spTgt spid="25"/>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anim calcmode="lin" valueType="num">
                                      <p:cBhvr additive="base">
                                        <p:cTn id="35" dur="500"/>
                                        <p:tgtEl>
                                          <p:spTgt spid="18">
                                            <p:txEl>
                                              <p:pRg st="0" end="0"/>
                                            </p:txEl>
                                          </p:spTgt>
                                        </p:tgtEl>
                                        <p:attrNameLst>
                                          <p:attrName>ppt_y</p:attrName>
                                        </p:attrNameLst>
                                      </p:cBhvr>
                                      <p:tavLst>
                                        <p:tav tm="0">
                                          <p:val>
                                            <p:strVal val="#ppt_y+#ppt_h*1.125000"/>
                                          </p:val>
                                        </p:tav>
                                        <p:tav tm="100000">
                                          <p:val>
                                            <p:strVal val="#ppt_y"/>
                                          </p:val>
                                        </p:tav>
                                      </p:tavLst>
                                    </p:anim>
                                    <p:animEffect transition="in" filter="wipe(up)">
                                      <p:cBhvr>
                                        <p:cTn id="36" dur="500"/>
                                        <p:tgtEl>
                                          <p:spTgt spid="18">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p:tgtEl>
                                          <p:spTgt spid="31"/>
                                        </p:tgtEl>
                                        <p:attrNameLst>
                                          <p:attrName>ppt_y</p:attrName>
                                        </p:attrNameLst>
                                      </p:cBhvr>
                                      <p:tavLst>
                                        <p:tav tm="0">
                                          <p:val>
                                            <p:strVal val="#ppt_y+#ppt_h*1.125000"/>
                                          </p:val>
                                        </p:tav>
                                        <p:tav tm="100000">
                                          <p:val>
                                            <p:strVal val="#ppt_y"/>
                                          </p:val>
                                        </p:tav>
                                      </p:tavLst>
                                    </p:anim>
                                    <p:animEffect transition="in" filter="wipe(up)">
                                      <p:cBhvr>
                                        <p:cTn id="42" dur="500"/>
                                        <p:tgtEl>
                                          <p:spTgt spid="3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8" presetClass="entr" presetSubtype="6"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strips(downRight)">
                                      <p:cBhvr>
                                        <p:cTn id="47" dur="500"/>
                                        <p:tgtEl>
                                          <p:spTgt spid="3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8" presetClass="exit" presetSubtype="6" fill="hold" nodeType="clickEffect">
                                  <p:stCondLst>
                                    <p:cond delay="0"/>
                                  </p:stCondLst>
                                  <p:childTnLst>
                                    <p:animEffect transition="out" filter="strips(downRight)">
                                      <p:cBhvr>
                                        <p:cTn id="51" dur="500"/>
                                        <p:tgtEl>
                                          <p:spTgt spid="32"/>
                                        </p:tgtEl>
                                      </p:cBhvr>
                                    </p:animEffect>
                                    <p:set>
                                      <p:cBhvr>
                                        <p:cTn id="52" dur="1" fill="hold">
                                          <p:stCondLst>
                                            <p:cond delay="499"/>
                                          </p:stCondLst>
                                        </p:cTn>
                                        <p:tgtEl>
                                          <p:spTgt spid="32"/>
                                        </p:tgtEl>
                                        <p:attrNameLst>
                                          <p:attrName>style.visibility</p:attrName>
                                        </p:attrNameLst>
                                      </p:cBhvr>
                                      <p:to>
                                        <p:strVal val="hidden"/>
                                      </p:to>
                                    </p:set>
                                  </p:childTnLst>
                                </p:cTn>
                              </p:par>
                              <p:par>
                                <p:cTn id="53" presetID="42" presetClass="exit" presetSubtype="0" fill="hold" grpId="1" nodeType="withEffect">
                                  <p:stCondLst>
                                    <p:cond delay="0"/>
                                  </p:stCondLst>
                                  <p:childTnLst>
                                    <p:animEffect transition="out" filter="fade">
                                      <p:cBhvr>
                                        <p:cTn id="54" dur="1000"/>
                                        <p:tgtEl>
                                          <p:spTgt spid="31"/>
                                        </p:tgtEl>
                                      </p:cBhvr>
                                    </p:animEffect>
                                    <p:anim calcmode="lin" valueType="num">
                                      <p:cBhvr>
                                        <p:cTn id="55" dur="1000"/>
                                        <p:tgtEl>
                                          <p:spTgt spid="31"/>
                                        </p:tgtEl>
                                        <p:attrNameLst>
                                          <p:attrName>ppt_x</p:attrName>
                                        </p:attrNameLst>
                                      </p:cBhvr>
                                      <p:tavLst>
                                        <p:tav tm="0">
                                          <p:val>
                                            <p:strVal val="ppt_x"/>
                                          </p:val>
                                        </p:tav>
                                        <p:tav tm="100000">
                                          <p:val>
                                            <p:strVal val="ppt_x"/>
                                          </p:val>
                                        </p:tav>
                                      </p:tavLst>
                                    </p:anim>
                                    <p:anim calcmode="lin" valueType="num">
                                      <p:cBhvr>
                                        <p:cTn id="56" dur="1000"/>
                                        <p:tgtEl>
                                          <p:spTgt spid="31"/>
                                        </p:tgtEl>
                                        <p:attrNameLst>
                                          <p:attrName>ppt_y</p:attrName>
                                        </p:attrNameLst>
                                      </p:cBhvr>
                                      <p:tavLst>
                                        <p:tav tm="0">
                                          <p:val>
                                            <p:strVal val="ppt_y"/>
                                          </p:val>
                                        </p:tav>
                                        <p:tav tm="100000">
                                          <p:val>
                                            <p:strVal val="ppt_y+.1"/>
                                          </p:val>
                                        </p:tav>
                                      </p:tavLst>
                                    </p:anim>
                                    <p:set>
                                      <p:cBhvr>
                                        <p:cTn id="57" dur="1" fill="hold">
                                          <p:stCondLst>
                                            <p:cond delay="999"/>
                                          </p:stCondLst>
                                        </p:cTn>
                                        <p:tgtEl>
                                          <p:spTgt spid="31"/>
                                        </p:tgtEl>
                                        <p:attrNameLst>
                                          <p:attrName>style.visibility</p:attrName>
                                        </p:attrNameLst>
                                      </p:cBhvr>
                                      <p:to>
                                        <p:strVal val="hidden"/>
                                      </p:to>
                                    </p:set>
                                  </p:childTnLst>
                                </p:cTn>
                              </p:par>
                            </p:childTnLst>
                          </p:cTn>
                        </p:par>
                        <p:par>
                          <p:cTn id="58" fill="hold" nodeType="afterGroup">
                            <p:stCondLst>
                              <p:cond delay="1000"/>
                            </p:stCondLst>
                            <p:childTnLst>
                              <p:par>
                                <p:cTn id="59" presetID="12" presetClass="entr" presetSubtype="4"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p:tgtEl>
                                          <p:spTgt spid="35"/>
                                        </p:tgtEl>
                                        <p:attrNameLst>
                                          <p:attrName>ppt_y</p:attrName>
                                        </p:attrNameLst>
                                      </p:cBhvr>
                                      <p:tavLst>
                                        <p:tav tm="0">
                                          <p:val>
                                            <p:strVal val="#ppt_y+#ppt_h*1.125000"/>
                                          </p:val>
                                        </p:tav>
                                        <p:tav tm="100000">
                                          <p:val>
                                            <p:strVal val="#ppt_y"/>
                                          </p:val>
                                        </p:tav>
                                      </p:tavLst>
                                    </p:anim>
                                    <p:animEffect transition="in" filter="wipe(up)">
                                      <p:cBhvr>
                                        <p:cTn id="62" dur="500"/>
                                        <p:tgtEl>
                                          <p:spTgt spid="3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36">
                                            <p:txEl>
                                              <p:pRg st="0" end="0"/>
                                            </p:txEl>
                                          </p:spTgt>
                                        </p:tgtEl>
                                        <p:attrNameLst>
                                          <p:attrName>style.visibility</p:attrName>
                                        </p:attrNameLst>
                                      </p:cBhvr>
                                      <p:to>
                                        <p:strVal val="visible"/>
                                      </p:to>
                                    </p:set>
                                    <p:anim calcmode="lin" valueType="num">
                                      <p:cBhvr additive="base">
                                        <p:cTn id="67" dur="500"/>
                                        <p:tgtEl>
                                          <p:spTgt spid="36">
                                            <p:txEl>
                                              <p:pRg st="0" end="0"/>
                                            </p:txEl>
                                          </p:spTgt>
                                        </p:tgtEl>
                                        <p:attrNameLst>
                                          <p:attrName>ppt_y</p:attrName>
                                        </p:attrNameLst>
                                      </p:cBhvr>
                                      <p:tavLst>
                                        <p:tav tm="0">
                                          <p:val>
                                            <p:strVal val="#ppt_y+#ppt_h*1.125000"/>
                                          </p:val>
                                        </p:tav>
                                        <p:tav tm="100000">
                                          <p:val>
                                            <p:strVal val="#ppt_y"/>
                                          </p:val>
                                        </p:tav>
                                      </p:tavLst>
                                    </p:anim>
                                    <p:animEffect transition="in" filter="wipe(up)">
                                      <p:cBhvr>
                                        <p:cTn id="68"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8" grpId="0" build="p" autoUpdateAnimBg="0"/>
      <p:bldP spid="31" grpId="0" autoUpdateAnimBg="0"/>
      <p:bldP spid="31" grpId="1"/>
      <p:bldP spid="35" grpId="0" autoUpdateAnimBg="0"/>
      <p:bldP spid="36"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1"/>
          <p:cNvGrpSpPr>
            <a:grpSpLocks/>
          </p:cNvGrpSpPr>
          <p:nvPr/>
        </p:nvGrpSpPr>
        <p:grpSpPr bwMode="auto">
          <a:xfrm>
            <a:off x="34925" y="92075"/>
            <a:ext cx="8963025" cy="1714500"/>
            <a:chOff x="34925" y="92075"/>
            <a:chExt cx="8963025" cy="1714500"/>
          </a:xfrm>
        </p:grpSpPr>
        <p:grpSp>
          <p:nvGrpSpPr>
            <p:cNvPr id="29705" name="组合 2"/>
            <p:cNvGrpSpPr>
              <a:grpSpLocks/>
            </p:cNvGrpSpPr>
            <p:nvPr/>
          </p:nvGrpSpPr>
          <p:grpSpPr bwMode="auto">
            <a:xfrm>
              <a:off x="34925" y="92075"/>
              <a:ext cx="7632700" cy="1025525"/>
              <a:chOff x="34925" y="92075"/>
              <a:chExt cx="7632700" cy="1025525"/>
            </a:xfrm>
          </p:grpSpPr>
          <p:grpSp>
            <p:nvGrpSpPr>
              <p:cNvPr id="29708" name="组合 1"/>
              <p:cNvGrpSpPr>
                <a:grpSpLocks/>
              </p:cNvGrpSpPr>
              <p:nvPr/>
            </p:nvGrpSpPr>
            <p:grpSpPr bwMode="auto">
              <a:xfrm>
                <a:off x="34925" y="92075"/>
                <a:ext cx="7632700" cy="457200"/>
                <a:chOff x="34925" y="92075"/>
                <a:chExt cx="7632700" cy="457200"/>
              </a:xfrm>
            </p:grpSpPr>
            <p:sp>
              <p:nvSpPr>
                <p:cNvPr id="2971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971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9709" name="Group 2"/>
              <p:cNvGrpSpPr>
                <a:grpSpLocks/>
              </p:cNvGrpSpPr>
              <p:nvPr/>
            </p:nvGrpSpPr>
            <p:grpSpPr bwMode="auto">
              <a:xfrm>
                <a:off x="107950" y="620713"/>
                <a:ext cx="5545138" cy="496887"/>
                <a:chOff x="113" y="441"/>
                <a:chExt cx="2098" cy="313"/>
              </a:xfrm>
            </p:grpSpPr>
            <p:sp>
              <p:nvSpPr>
                <p:cNvPr id="2971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2971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2" name="Text Box 7"/>
            <p:cNvSpPr txBox="1">
              <a:spLocks noChangeArrowheads="1"/>
            </p:cNvSpPr>
            <p:nvPr/>
          </p:nvSpPr>
          <p:spPr bwMode="auto">
            <a:xfrm>
              <a:off x="228600" y="1284288"/>
              <a:ext cx="8686800" cy="448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3-2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括号</a:t>
              </a:r>
              <a:r>
                <a:rPr kumimoji="1" lang="zh-CN" altLang="en-US" sz="2000" b="1" dirty="0">
                  <a:solidFill>
                    <a:srgbClr val="000000"/>
                  </a:solidFill>
                  <a:ea typeface="仿宋" panose="02010609060101010101" pitchFamily="49" charset="-122"/>
                  <a:cs typeface="Arial" panose="020B0604020202020204" pitchFamily="34" charset="0"/>
                </a:rPr>
                <a:t>匹配</a:t>
              </a:r>
              <a:r>
                <a:rPr kumimoji="1" lang="zh-CN" altLang="en-US" sz="2000" b="1" dirty="0" smtClean="0">
                  <a:solidFill>
                    <a:srgbClr val="000000"/>
                  </a:solidFill>
                  <a:ea typeface="仿宋" panose="02010609060101010101" pitchFamily="49" charset="-122"/>
                  <a:cs typeface="Arial" panose="020B0604020202020204" pitchFamily="34" charset="0"/>
                </a:rPr>
                <a:t>检验。对输入表达式中任意</a:t>
              </a:r>
              <a:r>
                <a:rPr kumimoji="1" lang="zh-CN" altLang="en-US" sz="2000" b="1" dirty="0">
                  <a:solidFill>
                    <a:srgbClr val="000000"/>
                  </a:solidFill>
                  <a:ea typeface="仿宋" panose="02010609060101010101" pitchFamily="49" charset="-122"/>
                  <a:cs typeface="Arial" panose="020B0604020202020204" pitchFamily="34" charset="0"/>
                </a:rPr>
                <a:t>括号串进行配对检测。</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19" name="直接连接符 18"/>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4" name="Group 4"/>
          <p:cNvGrpSpPr>
            <a:grpSpLocks/>
          </p:cNvGrpSpPr>
          <p:nvPr/>
        </p:nvGrpSpPr>
        <p:grpSpPr bwMode="auto">
          <a:xfrm>
            <a:off x="7669213" y="692150"/>
            <a:ext cx="1295400" cy="1008063"/>
            <a:chOff x="4831" y="1253"/>
            <a:chExt cx="816" cy="726"/>
          </a:xfrm>
        </p:grpSpPr>
        <p:sp>
          <p:nvSpPr>
            <p:cNvPr id="2970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970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8"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3-9</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970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Text Box 2"/>
          <p:cNvSpPr txBox="1">
            <a:spLocks noChangeArrowheads="1"/>
          </p:cNvSpPr>
          <p:nvPr/>
        </p:nvSpPr>
        <p:spPr bwMode="auto">
          <a:xfrm>
            <a:off x="323850" y="1844675"/>
            <a:ext cx="8820150" cy="469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int matching()  {</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检验表达式中所含括号是否正确嵌套；若是则返回</a:t>
            </a:r>
            <a:r>
              <a:rPr lang="en-US" altLang="zh-CN" sz="1600" b="1">
                <a:latin typeface="Courier New" panose="02070309020205020404" pitchFamily="49" charset="0"/>
                <a:ea typeface="仿宋" panose="02010609060101010101" pitchFamily="49" charset="-122"/>
                <a:cs typeface="Courier New" panose="02070309020205020404" pitchFamily="49" charset="0"/>
              </a:rPr>
              <a:t>1</a:t>
            </a:r>
            <a:r>
              <a:rPr lang="zh-CN" altLang="en-US" sz="1600" b="1">
                <a:latin typeface="Courier New" panose="02070309020205020404" pitchFamily="49" charset="0"/>
                <a:ea typeface="仿宋" panose="02010609060101010101" pitchFamily="49" charset="-122"/>
                <a:cs typeface="Courier New" panose="02070309020205020404" pitchFamily="49" charset="0"/>
              </a:rPr>
              <a:t>，否则返回</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InitStack_Sq(S);			// </a:t>
            </a:r>
            <a:r>
              <a:rPr lang="zh-CN" altLang="en-US" sz="1600" b="1">
                <a:latin typeface="Courier New" panose="02070309020205020404" pitchFamily="49" charset="0"/>
                <a:ea typeface="仿宋" panose="02010609060101010101" pitchFamily="49" charset="-122"/>
                <a:cs typeface="Courier New" panose="02070309020205020404" pitchFamily="49" charset="0"/>
              </a:rPr>
              <a:t>构造空顺序栈</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Push_Sq(S,‘#‘);			// </a:t>
            </a:r>
            <a:r>
              <a:rPr lang="zh-CN" altLang="en-US" sz="1600" b="1">
                <a:latin typeface="Courier New" panose="02070309020205020404" pitchFamily="49" charset="0"/>
                <a:ea typeface="仿宋" panose="02010609060101010101" pitchFamily="49" charset="-122"/>
                <a:cs typeface="Courier New" panose="02070309020205020404" pitchFamily="49" charset="0"/>
              </a:rPr>
              <a:t>将</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r>
              <a:rPr lang="zh-CN" altLang="en-US" sz="1600" b="1">
                <a:latin typeface="Courier New" panose="02070309020205020404" pitchFamily="49" charset="0"/>
                <a:ea typeface="仿宋" panose="02010609060101010101" pitchFamily="49" charset="-122"/>
                <a:cs typeface="Courier New" panose="02070309020205020404" pitchFamily="49" charset="0"/>
              </a:rPr>
              <a:t>入栈表示括号串开始</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ch=getchar();	 		// </a:t>
            </a:r>
            <a:r>
              <a:rPr lang="zh-CN" altLang="en-US" sz="1600" b="1">
                <a:latin typeface="Courier New" panose="02070309020205020404" pitchFamily="49" charset="0"/>
                <a:ea typeface="仿宋" panose="02010609060101010101" pitchFamily="49" charset="-122"/>
                <a:cs typeface="Courier New" panose="02070309020205020404" pitchFamily="49" charset="0"/>
              </a:rPr>
              <a:t>读取表达式中的一个字符</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state=1;				// state=1</a:t>
            </a:r>
            <a:r>
              <a:rPr lang="zh-CN" altLang="de-DE" sz="1600" b="1">
                <a:latin typeface="Courier New" panose="02070309020205020404" pitchFamily="49" charset="0"/>
                <a:ea typeface="仿宋" panose="02010609060101010101" pitchFamily="49" charset="-122"/>
                <a:cs typeface="Courier New" panose="02070309020205020404" pitchFamily="49" charset="0"/>
              </a:rPr>
              <a:t>，</a:t>
            </a:r>
            <a:r>
              <a:rPr lang="zh-CN" altLang="en-US" sz="1600" b="1">
                <a:latin typeface="Courier New" panose="02070309020205020404" pitchFamily="49" charset="0"/>
                <a:ea typeface="仿宋" panose="02010609060101010101" pitchFamily="49" charset="-122"/>
                <a:cs typeface="Courier New" panose="02070309020205020404" pitchFamily="49" charset="0"/>
              </a:rPr>
              <a:t>正确；</a:t>
            </a:r>
            <a:r>
              <a:rPr lang="de-DE" altLang="zh-CN" sz="1600" b="1">
                <a:latin typeface="Courier New" panose="02070309020205020404" pitchFamily="49" charset="0"/>
                <a:ea typeface="仿宋" panose="02010609060101010101" pitchFamily="49" charset="-122"/>
                <a:cs typeface="Courier New" panose="02070309020205020404" pitchFamily="49" charset="0"/>
              </a:rPr>
              <a:t>state=0</a:t>
            </a:r>
            <a:r>
              <a:rPr lang="zh-CN" altLang="de-DE" sz="1600" b="1">
                <a:latin typeface="Courier New" panose="02070309020205020404" pitchFamily="49" charset="0"/>
                <a:ea typeface="仿宋" panose="02010609060101010101" pitchFamily="49" charset="-122"/>
                <a:cs typeface="Courier New" panose="02070309020205020404" pitchFamily="49" charset="0"/>
              </a:rPr>
              <a:t>，</a:t>
            </a:r>
            <a:r>
              <a:rPr lang="zh-CN" altLang="en-US" sz="1600" b="1">
                <a:latin typeface="Courier New" panose="02070309020205020404" pitchFamily="49" charset="0"/>
                <a:ea typeface="仿宋" panose="02010609060101010101" pitchFamily="49" charset="-122"/>
                <a:cs typeface="Courier New" panose="02070309020205020404" pitchFamily="49" charset="0"/>
              </a:rPr>
              <a:t>出错</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while((ch!='\n')&amp;&amp;state)  {	// </a:t>
            </a:r>
            <a:r>
              <a:rPr lang="zh-CN" altLang="en-US" sz="1600" b="1">
                <a:latin typeface="Courier New" panose="02070309020205020404" pitchFamily="49" charset="0"/>
                <a:ea typeface="仿宋" panose="02010609060101010101" pitchFamily="49" charset="-122"/>
                <a:cs typeface="Courier New" panose="02070309020205020404" pitchFamily="49" charset="0"/>
              </a:rPr>
              <a:t>表达式未结束且检验未出错继续检验</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if(ch=='(')  Push_Sq(S,ch);	// </a:t>
            </a:r>
            <a:r>
              <a:rPr lang="zh-CN" altLang="en-US" sz="1600" b="1">
                <a:latin typeface="Courier New" panose="02070309020205020404" pitchFamily="49" charset="0"/>
                <a:ea typeface="仿宋" panose="02010609060101010101" pitchFamily="49" charset="-122"/>
                <a:cs typeface="Courier New" panose="02070309020205020404" pitchFamily="49" charset="0"/>
              </a:rPr>
              <a:t>若遇左括号则左括号入栈</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if(ch==')')  {</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GetTop_Sq(S,e);		// </a:t>
            </a:r>
            <a:r>
              <a:rPr lang="zh-CN" altLang="en-US" sz="1600" b="1">
                <a:latin typeface="Courier New" panose="02070309020205020404" pitchFamily="49" charset="0"/>
                <a:ea typeface="仿宋" panose="02010609060101010101" pitchFamily="49" charset="-122"/>
                <a:cs typeface="Courier New" panose="02070309020205020404" pitchFamily="49" charset="0"/>
              </a:rPr>
              <a:t>取栈顶元素</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if(e=='#')  state=0;	// </a:t>
            </a:r>
            <a:r>
              <a:rPr lang="zh-CN" altLang="en-US" sz="1600" b="1">
                <a:latin typeface="Courier New" panose="02070309020205020404" pitchFamily="49" charset="0"/>
                <a:ea typeface="仿宋" panose="02010609060101010101" pitchFamily="49" charset="-122"/>
                <a:cs typeface="Courier New" panose="02070309020205020404" pitchFamily="49" charset="0"/>
              </a:rPr>
              <a:t>若栈顶元素</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r>
              <a:rPr lang="zh-CN" altLang="en-US" sz="1600" b="1">
                <a:latin typeface="Courier New" panose="02070309020205020404" pitchFamily="49" charset="0"/>
                <a:ea typeface="仿宋" panose="02010609060101010101" pitchFamily="49" charset="-122"/>
                <a:cs typeface="Courier New" panose="02070309020205020404" pitchFamily="49" charset="0"/>
              </a:rPr>
              <a:t>，则无左括号配对</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Pop_Sq(S,e);	// </a:t>
            </a:r>
            <a:r>
              <a:rPr lang="zh-CN" altLang="en-US" sz="1600" b="1">
                <a:latin typeface="Courier New" panose="02070309020205020404" pitchFamily="49" charset="0"/>
                <a:ea typeface="仿宋" panose="02010609060101010101" pitchFamily="49" charset="-122"/>
                <a:cs typeface="Courier New" panose="02070309020205020404" pitchFamily="49" charset="0"/>
              </a:rPr>
              <a:t>若有左括号配对则消解</a:t>
            </a:r>
          </a:p>
          <a:p>
            <a:pPr eaLnBrk="1" hangingPunct="1">
              <a:lnSpc>
                <a:spcPct val="125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ch=getchar();</a:t>
            </a:r>
          </a:p>
          <a:p>
            <a:pPr eaLnBrk="1" hangingPunct="1">
              <a:lnSpc>
                <a:spcPct val="125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290">
                                          <p:stCondLst>
                                            <p:cond delay="0"/>
                                          </p:stCondLst>
                                        </p:cTn>
                                        <p:tgtEl>
                                          <p:spTgt spid="24"/>
                                        </p:tgtEl>
                                      </p:cBhvr>
                                    </p:animEffect>
                                    <p:anim calcmode="lin" valueType="num">
                                      <p:cBhvr>
                                        <p:cTn id="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 dur="13">
                                          <p:stCondLst>
                                            <p:cond delay="325"/>
                                          </p:stCondLst>
                                        </p:cTn>
                                        <p:tgtEl>
                                          <p:spTgt spid="24"/>
                                        </p:tgtEl>
                                      </p:cBhvr>
                                      <p:to x="100000" y="60000"/>
                                    </p:animScale>
                                    <p:animScale>
                                      <p:cBhvr>
                                        <p:cTn id="14" dur="83" decel="50000">
                                          <p:stCondLst>
                                            <p:cond delay="338"/>
                                          </p:stCondLst>
                                        </p:cTn>
                                        <p:tgtEl>
                                          <p:spTgt spid="24"/>
                                        </p:tgtEl>
                                      </p:cBhvr>
                                      <p:to x="100000" y="100000"/>
                                    </p:animScale>
                                    <p:animScale>
                                      <p:cBhvr>
                                        <p:cTn id="15" dur="13">
                                          <p:stCondLst>
                                            <p:cond delay="656"/>
                                          </p:stCondLst>
                                        </p:cTn>
                                        <p:tgtEl>
                                          <p:spTgt spid="24"/>
                                        </p:tgtEl>
                                      </p:cBhvr>
                                      <p:to x="100000" y="80000"/>
                                    </p:animScale>
                                    <p:animScale>
                                      <p:cBhvr>
                                        <p:cTn id="16" dur="83" decel="50000">
                                          <p:stCondLst>
                                            <p:cond delay="669"/>
                                          </p:stCondLst>
                                        </p:cTn>
                                        <p:tgtEl>
                                          <p:spTgt spid="24"/>
                                        </p:tgtEl>
                                      </p:cBhvr>
                                      <p:to x="100000" y="100000"/>
                                    </p:animScale>
                                    <p:animScale>
                                      <p:cBhvr>
                                        <p:cTn id="17" dur="13">
                                          <p:stCondLst>
                                            <p:cond delay="821"/>
                                          </p:stCondLst>
                                        </p:cTn>
                                        <p:tgtEl>
                                          <p:spTgt spid="24"/>
                                        </p:tgtEl>
                                      </p:cBhvr>
                                      <p:to x="100000" y="90000"/>
                                    </p:animScale>
                                    <p:animScale>
                                      <p:cBhvr>
                                        <p:cTn id="18" dur="83" decel="50000">
                                          <p:stCondLst>
                                            <p:cond delay="834"/>
                                          </p:stCondLst>
                                        </p:cTn>
                                        <p:tgtEl>
                                          <p:spTgt spid="24"/>
                                        </p:tgtEl>
                                      </p:cBhvr>
                                      <p:to x="100000" y="100000"/>
                                    </p:animScale>
                                    <p:animScale>
                                      <p:cBhvr>
                                        <p:cTn id="19" dur="13">
                                          <p:stCondLst>
                                            <p:cond delay="904"/>
                                          </p:stCondLst>
                                        </p:cTn>
                                        <p:tgtEl>
                                          <p:spTgt spid="24"/>
                                        </p:tgtEl>
                                      </p:cBhvr>
                                      <p:to x="100000" y="95000"/>
                                    </p:animScale>
                                    <p:animScale>
                                      <p:cBhvr>
                                        <p:cTn id="20" dur="83" decel="50000">
                                          <p:stCondLst>
                                            <p:cond delay="917"/>
                                          </p:stCondLst>
                                        </p:cTn>
                                        <p:tgtEl>
                                          <p:spTgt spid="24"/>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up)">
                                      <p:cBhvr>
                                        <p:cTn id="2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2"/>
          <p:cNvGrpSpPr>
            <a:grpSpLocks/>
          </p:cNvGrpSpPr>
          <p:nvPr/>
        </p:nvGrpSpPr>
        <p:grpSpPr bwMode="auto">
          <a:xfrm>
            <a:off x="34925" y="92075"/>
            <a:ext cx="8963025" cy="1714500"/>
            <a:chOff x="34925" y="92075"/>
            <a:chExt cx="8963025" cy="1714500"/>
          </a:xfrm>
        </p:grpSpPr>
        <p:grpSp>
          <p:nvGrpSpPr>
            <p:cNvPr id="30724" name="组合 1"/>
            <p:cNvGrpSpPr>
              <a:grpSpLocks/>
            </p:cNvGrpSpPr>
            <p:nvPr/>
          </p:nvGrpSpPr>
          <p:grpSpPr bwMode="auto">
            <a:xfrm>
              <a:off x="34925" y="92075"/>
              <a:ext cx="8963025" cy="1714500"/>
              <a:chOff x="34925" y="92075"/>
              <a:chExt cx="8963025" cy="1714500"/>
            </a:xfrm>
          </p:grpSpPr>
          <p:grpSp>
            <p:nvGrpSpPr>
              <p:cNvPr id="30730" name="组合 2"/>
              <p:cNvGrpSpPr>
                <a:grpSpLocks/>
              </p:cNvGrpSpPr>
              <p:nvPr/>
            </p:nvGrpSpPr>
            <p:grpSpPr bwMode="auto">
              <a:xfrm>
                <a:off x="34925" y="92075"/>
                <a:ext cx="7632700" cy="1025525"/>
                <a:chOff x="34925" y="92075"/>
                <a:chExt cx="7632700" cy="1025525"/>
              </a:xfrm>
            </p:grpSpPr>
            <p:grpSp>
              <p:nvGrpSpPr>
                <p:cNvPr id="30733" name="组合 1"/>
                <p:cNvGrpSpPr>
                  <a:grpSpLocks/>
                </p:cNvGrpSpPr>
                <p:nvPr/>
              </p:nvGrpSpPr>
              <p:grpSpPr bwMode="auto">
                <a:xfrm>
                  <a:off x="34925" y="92075"/>
                  <a:ext cx="7632700" cy="457200"/>
                  <a:chOff x="34925" y="92075"/>
                  <a:chExt cx="7632700" cy="457200"/>
                </a:xfrm>
              </p:grpSpPr>
              <p:sp>
                <p:nvSpPr>
                  <p:cNvPr id="3073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073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3.1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栈</a:t>
                    </a:r>
                  </a:p>
                </p:txBody>
              </p:sp>
            </p:grpSp>
            <p:grpSp>
              <p:nvGrpSpPr>
                <p:cNvPr id="30734" name="Group 2"/>
                <p:cNvGrpSpPr>
                  <a:grpSpLocks/>
                </p:cNvGrpSpPr>
                <p:nvPr/>
              </p:nvGrpSpPr>
              <p:grpSpPr bwMode="auto">
                <a:xfrm>
                  <a:off x="107950" y="620713"/>
                  <a:ext cx="5545138" cy="496887"/>
                  <a:chOff x="113" y="441"/>
                  <a:chExt cx="2098" cy="313"/>
                </a:xfrm>
              </p:grpSpPr>
              <p:sp>
                <p:nvSpPr>
                  <p:cNvPr id="3073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cs typeface="Arial" panose="020B0604020202020204" pitchFamily="34" charset="0"/>
                      </a:rPr>
                      <a:t>3.1.2  </a:t>
                    </a:r>
                    <a:r>
                      <a:rPr kumimoji="1" lang="zh-CN" altLang="en-US" sz="2200" b="1">
                        <a:solidFill>
                          <a:srgbClr val="3333FF"/>
                        </a:solidFill>
                        <a:latin typeface="Arial" panose="020B0604020202020204" pitchFamily="34" charset="0"/>
                        <a:ea typeface="黑体" panose="02010609060101010101" pitchFamily="49" charset="-122"/>
                        <a:cs typeface="Arial" panose="020B0604020202020204" pitchFamily="34" charset="0"/>
                      </a:rPr>
                      <a:t>栈的存储表示及操作实现</a:t>
                    </a:r>
                  </a:p>
                </p:txBody>
              </p:sp>
              <p:sp>
                <p:nvSpPr>
                  <p:cNvPr id="3073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grpSp>
          <p:sp>
            <p:nvSpPr>
              <p:cNvPr id="12"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3-2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括号</a:t>
                </a:r>
                <a:r>
                  <a:rPr kumimoji="1" lang="zh-CN" altLang="en-US" sz="2000" b="1" dirty="0">
                    <a:solidFill>
                      <a:srgbClr val="000000"/>
                    </a:solidFill>
                    <a:ea typeface="仿宋" panose="02010609060101010101" pitchFamily="49" charset="-122"/>
                    <a:cs typeface="Arial" panose="020B0604020202020204" pitchFamily="34" charset="0"/>
                  </a:rPr>
                  <a:t>匹配</a:t>
                </a:r>
                <a:r>
                  <a:rPr kumimoji="1" lang="zh-CN" altLang="en-US" sz="2000" b="1" dirty="0" smtClean="0">
                    <a:solidFill>
                      <a:srgbClr val="000000"/>
                    </a:solidFill>
                    <a:ea typeface="仿宋" panose="02010609060101010101" pitchFamily="49" charset="-122"/>
                    <a:cs typeface="Arial" panose="020B0604020202020204" pitchFamily="34" charset="0"/>
                  </a:rPr>
                  <a:t>检验。对输入表达式中任意</a:t>
                </a:r>
                <a:r>
                  <a:rPr kumimoji="1" lang="zh-CN" altLang="en-US" sz="2000" b="1" dirty="0">
                    <a:solidFill>
                      <a:srgbClr val="000000"/>
                    </a:solidFill>
                    <a:ea typeface="仿宋" panose="02010609060101010101" pitchFamily="49" charset="-122"/>
                    <a:cs typeface="Arial" panose="020B0604020202020204" pitchFamily="34" charset="0"/>
                  </a:rPr>
                  <a:t>括号串进行配对检测。</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19" name="直接连接符 18"/>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30725" name="Group 4"/>
            <p:cNvGrpSpPr>
              <a:grpSpLocks/>
            </p:cNvGrpSpPr>
            <p:nvPr/>
          </p:nvGrpSpPr>
          <p:grpSpPr bwMode="auto">
            <a:xfrm>
              <a:off x="7669213" y="692150"/>
              <a:ext cx="1295400" cy="1008063"/>
              <a:chOff x="4831" y="1253"/>
              <a:chExt cx="816" cy="726"/>
            </a:xfrm>
          </p:grpSpPr>
          <p:sp>
            <p:nvSpPr>
              <p:cNvPr id="3072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072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8"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3-9</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0729"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40" name="Text Box 2"/>
          <p:cNvSpPr txBox="1">
            <a:spLocks noChangeArrowheads="1"/>
          </p:cNvSpPr>
          <p:nvPr/>
        </p:nvSpPr>
        <p:spPr bwMode="auto">
          <a:xfrm>
            <a:off x="323850" y="1844675"/>
            <a:ext cx="8820150" cy="16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GetTop_Sq(S,e);</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if(e!='#')  state=0;		// </a:t>
            </a:r>
            <a:r>
              <a:rPr lang="zh-CN" altLang="en-US" sz="1600" b="1">
                <a:latin typeface="Courier New" panose="02070309020205020404" pitchFamily="49" charset="0"/>
                <a:ea typeface="仿宋" panose="02010609060101010101" pitchFamily="49" charset="-122"/>
                <a:cs typeface="Courier New" panose="02070309020205020404" pitchFamily="49" charset="0"/>
              </a:rPr>
              <a:t>若栈顶元素≠</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r>
              <a:rPr lang="zh-CN" altLang="en-US" sz="1600" b="1">
                <a:latin typeface="Courier New" panose="02070309020205020404" pitchFamily="49" charset="0"/>
                <a:ea typeface="仿宋" panose="02010609060101010101" pitchFamily="49" charset="-122"/>
                <a:cs typeface="Courier New" panose="02070309020205020404" pitchFamily="49" charset="0"/>
              </a:rPr>
              <a:t>则左括号数多于右括号</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if(state)  return 1; 		// </a:t>
            </a:r>
            <a:r>
              <a:rPr lang="zh-CN" altLang="en-US" sz="1600" b="1">
                <a:latin typeface="Courier New" panose="02070309020205020404" pitchFamily="49" charset="0"/>
                <a:ea typeface="仿宋" panose="02010609060101010101" pitchFamily="49" charset="-122"/>
                <a:cs typeface="Courier New" panose="02070309020205020404" pitchFamily="49" charset="0"/>
              </a:rPr>
              <a:t>表达式中所含括号是正确嵌套，返回</a:t>
            </a:r>
            <a:r>
              <a:rPr lang="en-US" altLang="zh-CN" sz="1600" b="1">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return 0;			// </a:t>
            </a:r>
            <a:r>
              <a:rPr lang="zh-CN" altLang="en-US" sz="1600" b="1">
                <a:latin typeface="Courier New" panose="02070309020205020404" pitchFamily="49" charset="0"/>
                <a:ea typeface="仿宋" panose="02010609060101010101" pitchFamily="49" charset="-122"/>
                <a:cs typeface="Courier New" panose="02070309020205020404" pitchFamily="49" charset="0"/>
              </a:rPr>
              <a:t>表达式中所含括号非正确嵌套，返回</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r>
              <a:rPr lang="de-DE" altLang="zh-CN" sz="1600" b="1">
                <a:latin typeface="Courier New" panose="02070309020205020404" pitchFamily="49" charset="0"/>
                <a:ea typeface="仿宋" panose="02010609060101010101" pitchFamily="49" charset="-122"/>
                <a:cs typeface="Courier New" panose="02070309020205020404" pitchFamily="49" charset="0"/>
              </a:rPr>
              <a:t>matching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组合 1"/>
          <p:cNvGrpSpPr>
            <a:grpSpLocks/>
          </p:cNvGrpSpPr>
          <p:nvPr/>
        </p:nvGrpSpPr>
        <p:grpSpPr bwMode="auto">
          <a:xfrm>
            <a:off x="34925" y="92075"/>
            <a:ext cx="8963025" cy="1714500"/>
            <a:chOff x="34925" y="92075"/>
            <a:chExt cx="8963025" cy="1714500"/>
          </a:xfrm>
        </p:grpSpPr>
        <p:grpSp>
          <p:nvGrpSpPr>
            <p:cNvPr id="31753" name="组合 2"/>
            <p:cNvGrpSpPr>
              <a:grpSpLocks/>
            </p:cNvGrpSpPr>
            <p:nvPr/>
          </p:nvGrpSpPr>
          <p:grpSpPr bwMode="auto">
            <a:xfrm>
              <a:off x="34925" y="92075"/>
              <a:ext cx="7632700" cy="1025525"/>
              <a:chOff x="34925" y="92075"/>
              <a:chExt cx="7632700" cy="1025525"/>
            </a:xfrm>
          </p:grpSpPr>
          <p:grpSp>
            <p:nvGrpSpPr>
              <p:cNvPr id="31756" name="组合 1"/>
              <p:cNvGrpSpPr>
                <a:grpSpLocks/>
              </p:cNvGrpSpPr>
              <p:nvPr/>
            </p:nvGrpSpPr>
            <p:grpSpPr bwMode="auto">
              <a:xfrm>
                <a:off x="34925" y="92075"/>
                <a:ext cx="7632700" cy="457200"/>
                <a:chOff x="34925" y="92075"/>
                <a:chExt cx="7632700" cy="457200"/>
              </a:xfrm>
            </p:grpSpPr>
            <p:sp>
              <p:nvSpPr>
                <p:cNvPr id="3176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1761"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31757" name="Group 2"/>
              <p:cNvGrpSpPr>
                <a:grpSpLocks/>
              </p:cNvGrpSpPr>
              <p:nvPr/>
            </p:nvGrpSpPr>
            <p:grpSpPr bwMode="auto">
              <a:xfrm>
                <a:off x="107950" y="620713"/>
                <a:ext cx="5545138" cy="496887"/>
                <a:chOff x="113" y="441"/>
                <a:chExt cx="2098" cy="313"/>
              </a:xfrm>
            </p:grpSpPr>
            <p:sp>
              <p:nvSpPr>
                <p:cNvPr id="3175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3175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2"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3-2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括号</a:t>
              </a:r>
              <a:r>
                <a:rPr kumimoji="1" lang="zh-CN" altLang="en-US" sz="2000" b="1" dirty="0">
                  <a:solidFill>
                    <a:srgbClr val="000000"/>
                  </a:solidFill>
                  <a:ea typeface="仿宋" panose="02010609060101010101" pitchFamily="49" charset="-122"/>
                  <a:cs typeface="Arial" panose="020B0604020202020204" pitchFamily="34" charset="0"/>
                </a:rPr>
                <a:t>匹配</a:t>
              </a:r>
              <a:r>
                <a:rPr kumimoji="1" lang="zh-CN" altLang="en-US" sz="2000" b="1" dirty="0" smtClean="0">
                  <a:solidFill>
                    <a:srgbClr val="000000"/>
                  </a:solidFill>
                  <a:ea typeface="仿宋" panose="02010609060101010101" pitchFamily="49" charset="-122"/>
                  <a:cs typeface="Arial" panose="020B0604020202020204" pitchFamily="34" charset="0"/>
                </a:rPr>
                <a:t>检验。对输入表达式中任意</a:t>
              </a:r>
              <a:r>
                <a:rPr kumimoji="1" lang="zh-CN" altLang="en-US" sz="2000" b="1" dirty="0">
                  <a:solidFill>
                    <a:srgbClr val="000000"/>
                  </a:solidFill>
                  <a:ea typeface="仿宋" panose="02010609060101010101" pitchFamily="49" charset="-122"/>
                  <a:cs typeface="Arial" panose="020B0604020202020204" pitchFamily="34" charset="0"/>
                </a:rPr>
                <a:t>括号串进行配对检测。</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19" name="直接连接符 18"/>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a:grpSpLocks/>
          </p:cNvGrpSpPr>
          <p:nvPr/>
        </p:nvGrpSpPr>
        <p:grpSpPr bwMode="auto">
          <a:xfrm>
            <a:off x="7669213" y="731838"/>
            <a:ext cx="1295400" cy="968375"/>
            <a:chOff x="7669213" y="731152"/>
            <a:chExt cx="1295400" cy="969061"/>
          </a:xfrm>
        </p:grpSpPr>
        <p:sp>
          <p:nvSpPr>
            <p:cNvPr id="31749"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1750"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1"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31752"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 Box 6"/>
          <p:cNvSpPr txBox="1">
            <a:spLocks noChangeArrowheads="1"/>
          </p:cNvSpPr>
          <p:nvPr/>
        </p:nvSpPr>
        <p:spPr bwMode="auto">
          <a:xfrm>
            <a:off x="179388" y="1841500"/>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问题规模：表达式串的“长度”（设值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基本操作：字符比较；</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的基本操作上，执行次数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，所以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slide(fromBottom)">
                                      <p:cBhvr>
                                        <p:cTn id="25" dur="500"/>
                                        <p:tgtEl>
                                          <p:spTgt spid="2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5">
                                            <p:txEl>
                                              <p:pRg st="1" end="1"/>
                                            </p:txEl>
                                          </p:spTgt>
                                        </p:tgtEl>
                                        <p:attrNameLst>
                                          <p:attrName>style.visibility</p:attrName>
                                        </p:attrNameLst>
                                      </p:cBhvr>
                                      <p:to>
                                        <p:strVal val="visible"/>
                                      </p:to>
                                    </p:set>
                                    <p:animEffect transition="in" filter="slide(fromBottom)">
                                      <p:cBhvr>
                                        <p:cTn id="30" dur="500"/>
                                        <p:tgtEl>
                                          <p:spTgt spid="25">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5">
                                            <p:txEl>
                                              <p:pRg st="2" end="2"/>
                                            </p:txEl>
                                          </p:spTgt>
                                        </p:tgtEl>
                                        <p:attrNameLst>
                                          <p:attrName>style.visibility</p:attrName>
                                        </p:attrNameLst>
                                      </p:cBhvr>
                                      <p:to>
                                        <p:strVal val="visible"/>
                                      </p:to>
                                    </p:set>
                                    <p:animEffect transition="in" filter="slide(fromBottom)">
                                      <p:cBhvr>
                                        <p:cTn id="35"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1"/>
          <p:cNvGrpSpPr>
            <a:grpSpLocks/>
          </p:cNvGrpSpPr>
          <p:nvPr/>
        </p:nvGrpSpPr>
        <p:grpSpPr bwMode="auto">
          <a:xfrm>
            <a:off x="34925" y="92075"/>
            <a:ext cx="7632700" cy="457200"/>
            <a:chOff x="34925" y="92075"/>
            <a:chExt cx="7632700" cy="457200"/>
          </a:xfrm>
        </p:grpSpPr>
        <p:sp>
          <p:nvSpPr>
            <p:cNvPr id="3278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279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4" name="Group 2"/>
          <p:cNvGrpSpPr>
            <a:grpSpLocks/>
          </p:cNvGrpSpPr>
          <p:nvPr/>
        </p:nvGrpSpPr>
        <p:grpSpPr bwMode="auto">
          <a:xfrm>
            <a:off x="250825" y="1196975"/>
            <a:ext cx="2952750" cy="496888"/>
            <a:chOff x="113" y="441"/>
            <a:chExt cx="1440" cy="313"/>
          </a:xfrm>
        </p:grpSpPr>
        <p:sp>
          <p:nvSpPr>
            <p:cNvPr id="32787"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递归算法的设计</a:t>
              </a:r>
            </a:p>
          </p:txBody>
        </p:sp>
        <p:sp>
          <p:nvSpPr>
            <p:cNvPr id="32788"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7" name="Group 14"/>
          <p:cNvGrpSpPr>
            <a:grpSpLocks/>
          </p:cNvGrpSpPr>
          <p:nvPr/>
        </p:nvGrpSpPr>
        <p:grpSpPr bwMode="auto">
          <a:xfrm>
            <a:off x="107950" y="620713"/>
            <a:ext cx="5024438" cy="496887"/>
            <a:chOff x="68" y="391"/>
            <a:chExt cx="3165" cy="313"/>
          </a:xfrm>
        </p:grpSpPr>
        <p:sp>
          <p:nvSpPr>
            <p:cNvPr id="32785" name="Text Box 15"/>
            <p:cNvSpPr txBox="1">
              <a:spLocks noChangeArrowheads="1"/>
            </p:cNvSpPr>
            <p:nvPr/>
          </p:nvSpPr>
          <p:spPr bwMode="auto">
            <a:xfrm>
              <a:off x="68" y="391"/>
              <a:ext cx="316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3.1.4  </a:t>
              </a:r>
              <a:r>
                <a:rPr kumimoji="1" lang="zh-CN" altLang="en-US" sz="2200" b="1">
                  <a:solidFill>
                    <a:srgbClr val="3333FF"/>
                  </a:solidFill>
                  <a:latin typeface="Arial" panose="020B0604020202020204" pitchFamily="34" charset="0"/>
                  <a:ea typeface="黑体" panose="02010609060101010101" pitchFamily="49" charset="-122"/>
                </a:rPr>
                <a:t>栈与递归问题</a:t>
              </a:r>
            </a:p>
          </p:txBody>
        </p:sp>
        <p:sp>
          <p:nvSpPr>
            <p:cNvPr id="32786" name="Rectangle 16"/>
            <p:cNvSpPr>
              <a:spLocks noChangeArrowheads="1"/>
            </p:cNvSpPr>
            <p:nvPr/>
          </p:nvSpPr>
          <p:spPr bwMode="auto">
            <a:xfrm>
              <a:off x="143" y="660"/>
              <a:ext cx="1832"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4" name="Group 6"/>
          <p:cNvGrpSpPr>
            <a:grpSpLocks/>
          </p:cNvGrpSpPr>
          <p:nvPr/>
        </p:nvGrpSpPr>
        <p:grpSpPr bwMode="auto">
          <a:xfrm>
            <a:off x="682625" y="1824038"/>
            <a:ext cx="2952750" cy="496887"/>
            <a:chOff x="113" y="441"/>
            <a:chExt cx="1440" cy="313"/>
          </a:xfrm>
        </p:grpSpPr>
        <p:sp>
          <p:nvSpPr>
            <p:cNvPr id="32783"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dirty="0">
                  <a:solidFill>
                    <a:srgbClr val="339933"/>
                  </a:solidFill>
                  <a:latin typeface="Arial" panose="020B0604020202020204" pitchFamily="34" charset="0"/>
                </a:rPr>
                <a:t>●</a:t>
              </a:r>
              <a:r>
                <a:rPr kumimoji="1" lang="en-US" altLang="zh-CN" sz="2200" dirty="0">
                  <a:solidFill>
                    <a:srgbClr val="FF9900"/>
                  </a:solidFill>
                  <a:latin typeface="Arial" panose="020B0604020202020204" pitchFamily="34" charset="0"/>
                </a:rPr>
                <a:t> </a:t>
              </a:r>
              <a:r>
                <a:rPr kumimoji="1" lang="zh-CN" altLang="en-US" sz="2200" b="1" dirty="0">
                  <a:solidFill>
                    <a:srgbClr val="FF9900"/>
                  </a:solidFill>
                  <a:latin typeface="Arial" panose="020B0604020202020204" pitchFamily="34" charset="0"/>
                  <a:ea typeface="黑体" panose="02010609060101010101" pitchFamily="49" charset="-122"/>
                </a:rPr>
                <a:t>递归基本步骤</a:t>
              </a:r>
            </a:p>
          </p:txBody>
        </p:sp>
        <p:sp>
          <p:nvSpPr>
            <p:cNvPr id="32784" name="Rectangle 8"/>
            <p:cNvSpPr>
              <a:spLocks noChangeArrowheads="1"/>
            </p:cNvSpPr>
            <p:nvPr/>
          </p:nvSpPr>
          <p:spPr bwMode="auto">
            <a:xfrm>
              <a:off x="173" y="710"/>
              <a:ext cx="1328" cy="44"/>
            </a:xfrm>
            <a:prstGeom prst="rect">
              <a:avLst/>
            </a:prstGeom>
            <a:gradFill rotWithShape="1">
              <a:gsLst>
                <a:gs pos="0">
                  <a:srgbClr val="339933"/>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9933"/>
                </a:solidFill>
                <a:latin typeface="Arial" panose="020B0604020202020204" pitchFamily="34" charset="0"/>
                <a:ea typeface="幼圆" panose="02010509060101010101" pitchFamily="49" charset="-122"/>
              </a:endParaRPr>
            </a:p>
          </p:txBody>
        </p:sp>
      </p:grpSp>
      <p:sp>
        <p:nvSpPr>
          <p:cNvPr id="47" name="Text Box 9"/>
          <p:cNvSpPr txBox="1">
            <a:spLocks noChangeArrowheads="1"/>
          </p:cNvSpPr>
          <p:nvPr/>
        </p:nvSpPr>
        <p:spPr bwMode="auto">
          <a:xfrm>
            <a:off x="179388" y="2387600"/>
            <a:ext cx="8785225"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dirty="0">
                <a:latin typeface="+mn-lt"/>
                <a:ea typeface="仿宋" panose="02010609060101010101" pitchFamily="49" charset="-122"/>
              </a:rPr>
              <a:t>        </a:t>
            </a:r>
            <a:r>
              <a:rPr lang="zh-CN" altLang="en-US" sz="2000" b="1" dirty="0">
                <a:latin typeface="+mn-lt"/>
                <a:ea typeface="仿宋" panose="02010609060101010101" pitchFamily="49" charset="-122"/>
              </a:rPr>
              <a:t>将规模较大的原问题分解为一个或多个规模更小、但具有类似于原问题特性的子问题。即较大的问题递归地用较小的子问题来描述，解原问题的方法同样可用来解这些子问题。</a:t>
            </a:r>
            <a:r>
              <a:rPr lang="zh-CN" altLang="en-US" sz="2000" dirty="0">
                <a:latin typeface="+mn-lt"/>
                <a:ea typeface="仿宋" panose="02010609060101010101" pitchFamily="49" charset="-122"/>
              </a:rPr>
              <a:t> </a:t>
            </a:r>
          </a:p>
        </p:txBody>
      </p:sp>
      <p:grpSp>
        <p:nvGrpSpPr>
          <p:cNvPr id="48" name="Group 10"/>
          <p:cNvGrpSpPr>
            <a:grpSpLocks/>
          </p:cNvGrpSpPr>
          <p:nvPr/>
        </p:nvGrpSpPr>
        <p:grpSpPr bwMode="auto">
          <a:xfrm>
            <a:off x="682625" y="3835400"/>
            <a:ext cx="2952750" cy="496888"/>
            <a:chOff x="113" y="441"/>
            <a:chExt cx="1440" cy="313"/>
          </a:xfrm>
        </p:grpSpPr>
        <p:sp>
          <p:nvSpPr>
            <p:cNvPr id="32781" name="Text Box 11"/>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Arial" panose="020B0604020202020204" pitchFamily="34" charset="0"/>
                </a:rPr>
                <a:t>●</a:t>
              </a:r>
              <a:r>
                <a:rPr kumimoji="1" lang="en-US" altLang="zh-CN" sz="2200">
                  <a:solidFill>
                    <a:srgbClr val="FF9900"/>
                  </a:solidFill>
                  <a:latin typeface="Arial" panose="020B0604020202020204" pitchFamily="34" charset="0"/>
                </a:rPr>
                <a:t> </a:t>
              </a:r>
              <a:r>
                <a:rPr kumimoji="1" lang="zh-CN" altLang="en-US" sz="2200" b="1">
                  <a:solidFill>
                    <a:srgbClr val="FF9900"/>
                  </a:solidFill>
                  <a:latin typeface="Arial" panose="020B0604020202020204" pitchFamily="34" charset="0"/>
                  <a:ea typeface="黑体" panose="02010609060101010101" pitchFamily="49" charset="-122"/>
                </a:rPr>
                <a:t>递归终止条件</a:t>
              </a:r>
            </a:p>
          </p:txBody>
        </p:sp>
        <p:sp>
          <p:nvSpPr>
            <p:cNvPr id="32782" name="Rectangle 12"/>
            <p:cNvSpPr>
              <a:spLocks noChangeArrowheads="1"/>
            </p:cNvSpPr>
            <p:nvPr/>
          </p:nvSpPr>
          <p:spPr bwMode="auto">
            <a:xfrm>
              <a:off x="173" y="710"/>
              <a:ext cx="1328"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51" name="Text Box 13"/>
          <p:cNvSpPr txBox="1">
            <a:spLocks noChangeArrowheads="1"/>
          </p:cNvSpPr>
          <p:nvPr/>
        </p:nvSpPr>
        <p:spPr bwMode="auto">
          <a:xfrm>
            <a:off x="179388" y="4398963"/>
            <a:ext cx="87852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a:latin typeface="+mn-lt"/>
                <a:ea typeface="仿宋" panose="02010609060101010101" pitchFamily="49" charset="-122"/>
              </a:rPr>
              <a:t>        </a:t>
            </a:r>
            <a:r>
              <a:rPr lang="zh-CN" altLang="en-US" sz="2000" b="1">
                <a:latin typeface="+mn-lt"/>
                <a:ea typeface="仿宋" panose="02010609060101010101" pitchFamily="49" charset="-122"/>
              </a:rPr>
              <a:t>确定一个或多个无须分解、可直接求解的最小子问题。</a:t>
            </a:r>
            <a:r>
              <a:rPr lang="zh-CN" altLang="en-US" sz="2000">
                <a:latin typeface="+mn-lt"/>
                <a:ea typeface="仿宋" panose="02010609060101010101" pitchFamily="49" charset="-122"/>
              </a:rPr>
              <a:t> </a:t>
            </a:r>
            <a:endParaRPr lang="zh-CN" altLang="en-US" sz="2000" b="1">
              <a:solidFill>
                <a:srgbClr val="000000"/>
              </a:solidFill>
              <a:latin typeface="+mn-lt"/>
              <a:ea typeface="仿宋" panose="02010609060101010101" pitchFamily="49" charset="-122"/>
            </a:endParaRPr>
          </a:p>
        </p:txBody>
      </p:sp>
      <p:grpSp>
        <p:nvGrpSpPr>
          <p:cNvPr id="52" name="Group 17"/>
          <p:cNvGrpSpPr>
            <a:grpSpLocks/>
          </p:cNvGrpSpPr>
          <p:nvPr/>
        </p:nvGrpSpPr>
        <p:grpSpPr bwMode="auto">
          <a:xfrm>
            <a:off x="3708400" y="5308600"/>
            <a:ext cx="5184775" cy="1441450"/>
            <a:chOff x="2336" y="2114"/>
            <a:chExt cx="3266" cy="908"/>
          </a:xfrm>
        </p:grpSpPr>
        <p:sp>
          <p:nvSpPr>
            <p:cNvPr id="32778" name="AutoShape 18"/>
            <p:cNvSpPr>
              <a:spLocks noChangeArrowheads="1"/>
            </p:cNvSpPr>
            <p:nvPr/>
          </p:nvSpPr>
          <p:spPr bwMode="auto">
            <a:xfrm flipH="1">
              <a:off x="2336" y="2114"/>
              <a:ext cx="3266" cy="908"/>
            </a:xfrm>
            <a:prstGeom prst="wedgeRectCallout">
              <a:avLst>
                <a:gd name="adj1" fmla="val -2097"/>
                <a:gd name="adj2" fmla="val -76495"/>
              </a:avLst>
            </a:prstGeom>
            <a:gradFill rotWithShape="0">
              <a:gsLst>
                <a:gs pos="0">
                  <a:srgbClr val="FFFFFF"/>
                </a:gs>
                <a:gs pos="100000">
                  <a:srgbClr val="CCFFCC"/>
                </a:gs>
              </a:gsLst>
              <a:lin ang="18900000" scaled="1"/>
            </a:gradFill>
            <a:ln w="57150">
              <a:solidFill>
                <a:srgbClr val="006600"/>
              </a:solidFill>
              <a:miter lim="800000"/>
              <a:headEnd/>
              <a:tailEnd/>
            </a:ln>
            <a:effectLst>
              <a:outerShdw dist="17961" dir="2700000" algn="ctr" rotWithShape="0">
                <a:schemeClr val="bg1"/>
              </a:outerShdw>
            </a:effectLst>
          </p:spPr>
          <p:txBody>
            <a:bodyPr t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_GB2312" pitchFamily="49" charset="-122"/>
              </a:endParaRPr>
            </a:p>
          </p:txBody>
        </p:sp>
        <p:sp>
          <p:nvSpPr>
            <p:cNvPr id="54" name="Text Box 19"/>
            <p:cNvSpPr txBox="1">
              <a:spLocks noChangeArrowheads="1"/>
            </p:cNvSpPr>
            <p:nvPr/>
          </p:nvSpPr>
          <p:spPr bwMode="auto">
            <a:xfrm>
              <a:off x="2517" y="2190"/>
              <a:ext cx="3039" cy="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140000"/>
                </a:lnSpc>
                <a:buClr>
                  <a:schemeClr val="accent2"/>
                </a:buClr>
                <a:buSzPct val="80000"/>
                <a:buFont typeface="Wingdings" panose="05000000000000000000" pitchFamily="2" charset="2"/>
                <a:buNone/>
                <a:defRPr/>
              </a:pPr>
              <a:r>
                <a:rPr kumimoji="1" lang="zh-CN" altLang="en-US" sz="2000" b="1" dirty="0">
                  <a:solidFill>
                    <a:srgbClr val="FF0000"/>
                  </a:solidFill>
                  <a:ea typeface="黑体" panose="02010609060101010101" pitchFamily="49" charset="-122"/>
                </a:rPr>
                <a:t>例如，</a:t>
              </a:r>
              <a:r>
                <a:rPr kumimoji="1" lang="zh-CN" altLang="en-US" sz="2000" b="1" dirty="0">
                  <a:latin typeface="+mn-lt"/>
                  <a:ea typeface="楷体" panose="02010609060101010101" pitchFamily="49" charset="-122"/>
                </a:rPr>
                <a:t>非负整数 </a:t>
              </a:r>
              <a:r>
                <a:rPr kumimoji="1" lang="en-US" altLang="zh-CN" sz="2000" b="1" dirty="0">
                  <a:latin typeface="+mn-lt"/>
                  <a:ea typeface="楷体" panose="02010609060101010101" pitchFamily="49" charset="-122"/>
                </a:rPr>
                <a:t>n </a:t>
              </a:r>
              <a:r>
                <a:rPr kumimoji="1" lang="zh-CN" altLang="en-US" sz="2000" b="1" dirty="0">
                  <a:latin typeface="+mn-lt"/>
                  <a:ea typeface="楷体" panose="02010609060101010101" pitchFamily="49" charset="-122"/>
                </a:rPr>
                <a:t>的阶乘可递归定义为：</a:t>
              </a:r>
              <a:r>
                <a:rPr kumimoji="1" lang="zh-CN" altLang="en-US" sz="2000" b="1" dirty="0">
                  <a:ea typeface="楷体_GB2312" pitchFamily="49" charset="-122"/>
                </a:rPr>
                <a:t> </a:t>
              </a:r>
            </a:p>
          </p:txBody>
        </p:sp>
        <p:pic>
          <p:nvPicPr>
            <p:cNvPr id="32780" name="Picture 2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24" y="2549"/>
              <a:ext cx="1134"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blinds(horizontal)">
                                      <p:cBhvr>
                                        <p:cTn id="22" dur="500"/>
                                        <p:tgtEl>
                                          <p:spTgt spid="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blinds(horizontal)">
                                      <p:cBhvr>
                                        <p:cTn id="32" dur="500"/>
                                        <p:tgtEl>
                                          <p:spTgt spid="5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9"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strips(upLeft)">
                                      <p:cBhvr>
                                        <p:cTn id="37" dur="500"/>
                                        <p:tgtEl>
                                          <p:spTgt spid="5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xit" presetSubtype="9" fill="hold" nodeType="clickEffect">
                                  <p:stCondLst>
                                    <p:cond delay="0"/>
                                  </p:stCondLst>
                                  <p:childTnLst>
                                    <p:animEffect transition="out" filter="strips(upLeft)">
                                      <p:cBhvr>
                                        <p:cTn id="41" dur="500"/>
                                        <p:tgtEl>
                                          <p:spTgt spid="52"/>
                                        </p:tgtEl>
                                      </p:cBhvr>
                                    </p:animEffect>
                                    <p:set>
                                      <p:cBhvr>
                                        <p:cTn id="42"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utoUpdateAnimBg="0"/>
      <p:bldP spid="51"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1"/>
          <p:cNvGrpSpPr>
            <a:grpSpLocks/>
          </p:cNvGrpSpPr>
          <p:nvPr/>
        </p:nvGrpSpPr>
        <p:grpSpPr bwMode="auto">
          <a:xfrm>
            <a:off x="34925" y="92075"/>
            <a:ext cx="7632700" cy="1025525"/>
            <a:chOff x="34925" y="92075"/>
            <a:chExt cx="7632700" cy="1025525"/>
          </a:xfrm>
        </p:grpSpPr>
        <p:grpSp>
          <p:nvGrpSpPr>
            <p:cNvPr id="33818" name="组合 1"/>
            <p:cNvGrpSpPr>
              <a:grpSpLocks/>
            </p:cNvGrpSpPr>
            <p:nvPr/>
          </p:nvGrpSpPr>
          <p:grpSpPr bwMode="auto">
            <a:xfrm>
              <a:off x="34925" y="92075"/>
              <a:ext cx="7632700" cy="457200"/>
              <a:chOff x="34925" y="92075"/>
              <a:chExt cx="7632700" cy="457200"/>
            </a:xfrm>
          </p:grpSpPr>
          <p:sp>
            <p:nvSpPr>
              <p:cNvPr id="3382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382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33819" name="Group 14"/>
            <p:cNvGrpSpPr>
              <a:grpSpLocks/>
            </p:cNvGrpSpPr>
            <p:nvPr/>
          </p:nvGrpSpPr>
          <p:grpSpPr bwMode="auto">
            <a:xfrm>
              <a:off x="107950" y="620713"/>
              <a:ext cx="5024438" cy="496887"/>
              <a:chOff x="68" y="391"/>
              <a:chExt cx="3165" cy="313"/>
            </a:xfrm>
          </p:grpSpPr>
          <p:sp>
            <p:nvSpPr>
              <p:cNvPr id="33820" name="Text Box 15"/>
              <p:cNvSpPr txBox="1">
                <a:spLocks noChangeArrowheads="1"/>
              </p:cNvSpPr>
              <p:nvPr/>
            </p:nvSpPr>
            <p:spPr bwMode="auto">
              <a:xfrm>
                <a:off x="68" y="391"/>
                <a:ext cx="316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3.1.4  </a:t>
                </a:r>
                <a:r>
                  <a:rPr kumimoji="1" lang="zh-CN" altLang="en-US" sz="2200" b="1">
                    <a:solidFill>
                      <a:srgbClr val="3333FF"/>
                    </a:solidFill>
                    <a:latin typeface="Arial" panose="020B0604020202020204" pitchFamily="34" charset="0"/>
                    <a:ea typeface="黑体" panose="02010609060101010101" pitchFamily="49" charset="-122"/>
                  </a:rPr>
                  <a:t>栈与递归问题</a:t>
                </a:r>
              </a:p>
            </p:txBody>
          </p:sp>
          <p:sp>
            <p:nvSpPr>
              <p:cNvPr id="33821" name="Rectangle 16"/>
              <p:cNvSpPr>
                <a:spLocks noChangeArrowheads="1"/>
              </p:cNvSpPr>
              <p:nvPr/>
            </p:nvSpPr>
            <p:spPr bwMode="auto">
              <a:xfrm>
                <a:off x="143" y="660"/>
                <a:ext cx="1832"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5" name="Group 2"/>
          <p:cNvGrpSpPr>
            <a:grpSpLocks/>
          </p:cNvGrpSpPr>
          <p:nvPr/>
        </p:nvGrpSpPr>
        <p:grpSpPr bwMode="auto">
          <a:xfrm>
            <a:off x="323850" y="1196975"/>
            <a:ext cx="5543550" cy="496888"/>
            <a:chOff x="204" y="754"/>
            <a:chExt cx="3356" cy="313"/>
          </a:xfrm>
        </p:grpSpPr>
        <p:sp>
          <p:nvSpPr>
            <p:cNvPr id="33816" name="Text Box 3"/>
            <p:cNvSpPr txBox="1">
              <a:spLocks noChangeArrowheads="1"/>
            </p:cNvSpPr>
            <p:nvPr/>
          </p:nvSpPr>
          <p:spPr bwMode="auto">
            <a:xfrm>
              <a:off x="204" y="754"/>
              <a:ext cx="335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栈在递归算法内部实现中所起的作用</a:t>
              </a:r>
            </a:p>
          </p:txBody>
        </p:sp>
        <p:sp>
          <p:nvSpPr>
            <p:cNvPr id="33817" name="Rectangle 4"/>
            <p:cNvSpPr>
              <a:spLocks noChangeArrowheads="1"/>
            </p:cNvSpPr>
            <p:nvPr/>
          </p:nvSpPr>
          <p:spPr bwMode="auto">
            <a:xfrm>
              <a:off x="295" y="1023"/>
              <a:ext cx="3095"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0" name="Group 5"/>
          <p:cNvGrpSpPr>
            <a:grpSpLocks/>
          </p:cNvGrpSpPr>
          <p:nvPr/>
        </p:nvGrpSpPr>
        <p:grpSpPr bwMode="auto">
          <a:xfrm>
            <a:off x="539750" y="1779588"/>
            <a:ext cx="2447925" cy="496887"/>
            <a:chOff x="340" y="1121"/>
            <a:chExt cx="1542" cy="313"/>
          </a:xfrm>
        </p:grpSpPr>
        <p:sp>
          <p:nvSpPr>
            <p:cNvPr id="33814" name="Text Box 6"/>
            <p:cNvSpPr txBox="1">
              <a:spLocks noChangeArrowheads="1"/>
            </p:cNvSpPr>
            <p:nvPr/>
          </p:nvSpPr>
          <p:spPr bwMode="auto">
            <a:xfrm>
              <a:off x="340" y="1121"/>
              <a:ext cx="1542"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FF9900"/>
                  </a:solidFill>
                  <a:latin typeface="Times New Roman" panose="02020603050405020304" pitchFamily="18" charset="0"/>
                  <a:ea typeface="黑体" panose="02010609060101010101" pitchFamily="49" charset="-122"/>
                </a:rPr>
                <a:t>调用函数前</a:t>
              </a:r>
            </a:p>
          </p:txBody>
        </p:sp>
        <p:sp>
          <p:nvSpPr>
            <p:cNvPr id="33815" name="Rectangle 7"/>
            <p:cNvSpPr>
              <a:spLocks noChangeArrowheads="1"/>
            </p:cNvSpPr>
            <p:nvPr/>
          </p:nvSpPr>
          <p:spPr bwMode="auto">
            <a:xfrm>
              <a:off x="415" y="1390"/>
              <a:ext cx="1422"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3" name="Group 8"/>
          <p:cNvGrpSpPr>
            <a:grpSpLocks/>
          </p:cNvGrpSpPr>
          <p:nvPr/>
        </p:nvGrpSpPr>
        <p:grpSpPr bwMode="auto">
          <a:xfrm>
            <a:off x="395288" y="2276475"/>
            <a:ext cx="8064500" cy="1800225"/>
            <a:chOff x="113" y="1473"/>
            <a:chExt cx="5080" cy="1134"/>
          </a:xfrm>
        </p:grpSpPr>
        <p:sp>
          <p:nvSpPr>
            <p:cNvPr id="34" name="Text Box 9"/>
            <p:cNvSpPr txBox="1">
              <a:spLocks noChangeArrowheads="1"/>
            </p:cNvSpPr>
            <p:nvPr/>
          </p:nvSpPr>
          <p:spPr bwMode="auto">
            <a:xfrm>
              <a:off x="113" y="1473"/>
              <a:ext cx="5080" cy="1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dirty="0">
                  <a:latin typeface="+mn-lt"/>
                  <a:ea typeface="仿宋" panose="02010609060101010101" pitchFamily="49" charset="-122"/>
                </a:rPr>
                <a:t>       </a:t>
              </a:r>
              <a:r>
                <a:rPr lang="zh-CN" altLang="en-US" sz="2000" b="1" dirty="0">
                  <a:latin typeface="+mn-lt"/>
                  <a:ea typeface="仿宋" panose="02010609060101010101" pitchFamily="49" charset="-122"/>
                </a:rPr>
                <a:t>系统需要先完成三件事情：</a:t>
              </a:r>
            </a:p>
            <a:p>
              <a:pPr algn="just" eaLnBrk="1" hangingPunct="1">
                <a:lnSpc>
                  <a:spcPct val="140000"/>
                </a:lnSpc>
                <a:defRPr/>
              </a:pPr>
              <a:r>
                <a:rPr kumimoji="1" lang="zh-CN" altLang="en-US" sz="2000" dirty="0">
                  <a:solidFill>
                    <a:srgbClr val="3333FF"/>
                  </a:solidFill>
                  <a:latin typeface="+mn-lt"/>
                  <a:ea typeface="仿宋" panose="02010609060101010101" pitchFamily="49" charset="-122"/>
                </a:rPr>
                <a:t>        </a:t>
              </a:r>
              <a:r>
                <a:rPr kumimoji="1" lang="zh-CN" altLang="en-US" sz="2000" dirty="0">
                  <a:solidFill>
                    <a:srgbClr val="339933"/>
                  </a:solidFill>
                  <a:latin typeface="+mn-lt"/>
                  <a:ea typeface="仿宋" panose="02010609060101010101" pitchFamily="49" charset="-122"/>
                </a:rPr>
                <a:t>      </a:t>
              </a:r>
              <a:r>
                <a:rPr lang="zh-CN" altLang="en-US" sz="2000" b="1" dirty="0">
                  <a:latin typeface="+mn-lt"/>
                  <a:ea typeface="仿宋" panose="02010609060101010101" pitchFamily="49" charset="-122"/>
                </a:rPr>
                <a:t>将所有实参、返回地址等信息传递给被调用函数保存；</a:t>
              </a:r>
            </a:p>
            <a:p>
              <a:pPr algn="just" eaLnBrk="1" hangingPunct="1">
                <a:lnSpc>
                  <a:spcPct val="140000"/>
                </a:lnSpc>
                <a:defRPr/>
              </a:pPr>
              <a:r>
                <a:rPr kumimoji="1" lang="zh-CN" altLang="en-US" sz="2000" dirty="0">
                  <a:solidFill>
                    <a:srgbClr val="3333FF"/>
                  </a:solidFill>
                  <a:latin typeface="+mn-lt"/>
                  <a:ea typeface="仿宋" panose="02010609060101010101" pitchFamily="49" charset="-122"/>
                </a:rPr>
                <a:t>        </a:t>
              </a:r>
              <a:r>
                <a:rPr kumimoji="1" lang="zh-CN" altLang="en-US" sz="2000" dirty="0">
                  <a:solidFill>
                    <a:srgbClr val="339933"/>
                  </a:solidFill>
                  <a:latin typeface="+mn-lt"/>
                  <a:ea typeface="仿宋" panose="02010609060101010101" pitchFamily="49" charset="-122"/>
                </a:rPr>
                <a:t>      </a:t>
              </a:r>
              <a:r>
                <a:rPr lang="zh-CN" altLang="en-US" sz="2000" b="1" dirty="0">
                  <a:latin typeface="+mn-lt"/>
                  <a:ea typeface="仿宋" panose="02010609060101010101" pitchFamily="49" charset="-122"/>
                </a:rPr>
                <a:t>为被调用函数的局部变量分配存储区；</a:t>
              </a:r>
            </a:p>
            <a:p>
              <a:pPr algn="just" eaLnBrk="1" hangingPunct="1">
                <a:lnSpc>
                  <a:spcPct val="140000"/>
                </a:lnSpc>
                <a:defRPr/>
              </a:pPr>
              <a:r>
                <a:rPr kumimoji="1" lang="zh-CN" altLang="en-US" sz="2000" dirty="0">
                  <a:solidFill>
                    <a:srgbClr val="3333FF"/>
                  </a:solidFill>
                  <a:latin typeface="+mn-lt"/>
                  <a:ea typeface="仿宋" panose="02010609060101010101" pitchFamily="49" charset="-122"/>
                </a:rPr>
                <a:t>        </a:t>
              </a:r>
              <a:r>
                <a:rPr kumimoji="1" lang="zh-CN" altLang="en-US" sz="2000" dirty="0">
                  <a:solidFill>
                    <a:srgbClr val="339933"/>
                  </a:solidFill>
                  <a:latin typeface="+mn-lt"/>
                  <a:ea typeface="仿宋" panose="02010609060101010101" pitchFamily="49" charset="-122"/>
                </a:rPr>
                <a:t>      </a:t>
              </a:r>
              <a:r>
                <a:rPr lang="zh-CN" altLang="en-US" sz="2000" b="1" dirty="0">
                  <a:latin typeface="+mn-lt"/>
                  <a:ea typeface="仿宋" panose="02010609060101010101" pitchFamily="49" charset="-122"/>
                </a:rPr>
                <a:t>将控制权转移到被调用函数的入口。</a:t>
              </a:r>
            </a:p>
          </p:txBody>
        </p:sp>
        <p:pic>
          <p:nvPicPr>
            <p:cNvPr id="33811" name="Picture 10" descr="147"/>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a:stretch>
              <a:fillRect/>
            </a:stretch>
          </p:blipFill>
          <p:spPr bwMode="auto">
            <a:xfrm>
              <a:off x="477" y="1842"/>
              <a:ext cx="18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2" name="Picture 11" descr="143"/>
            <p:cNvPicPr>
              <a:picLocks noChangeAspect="1" noChangeArrowheads="1"/>
            </p:cNvPicPr>
            <p:nvPr/>
          </p:nvPicPr>
          <p:blipFill>
            <a:blip r:embed="rId3">
              <a:lum bright="-12000" contrast="30000"/>
              <a:extLst>
                <a:ext uri="{28A0092B-C50C-407E-A947-70E740481C1C}">
                  <a14:useLocalDpi xmlns:a14="http://schemas.microsoft.com/office/drawing/2010/main" val="0"/>
                </a:ext>
              </a:extLst>
            </a:blip>
            <a:srcRect/>
            <a:stretch>
              <a:fillRect/>
            </a:stretch>
          </p:blipFill>
          <p:spPr bwMode="auto">
            <a:xfrm>
              <a:off x="476" y="2375"/>
              <a:ext cx="18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3" name="Picture 12" descr="129"/>
            <p:cNvPicPr>
              <a:picLocks noChangeAspect="1" noChangeArrowheads="1"/>
            </p:cNvPicPr>
            <p:nvPr/>
          </p:nvPicPr>
          <p:blipFill>
            <a:blip r:embed="rId4">
              <a:lum bright="-12000" contrast="30000"/>
              <a:extLst>
                <a:ext uri="{28A0092B-C50C-407E-A947-70E740481C1C}">
                  <a14:useLocalDpi xmlns:a14="http://schemas.microsoft.com/office/drawing/2010/main" val="0"/>
                </a:ext>
              </a:extLst>
            </a:blip>
            <a:srcRect/>
            <a:stretch>
              <a:fillRect/>
            </a:stretch>
          </p:blipFill>
          <p:spPr bwMode="auto">
            <a:xfrm>
              <a:off x="476" y="2116"/>
              <a:ext cx="18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Group 20"/>
          <p:cNvGrpSpPr>
            <a:grpSpLocks/>
          </p:cNvGrpSpPr>
          <p:nvPr/>
        </p:nvGrpSpPr>
        <p:grpSpPr bwMode="auto">
          <a:xfrm>
            <a:off x="539750" y="4165600"/>
            <a:ext cx="2447925" cy="496888"/>
            <a:chOff x="340" y="1121"/>
            <a:chExt cx="1542" cy="313"/>
          </a:xfrm>
        </p:grpSpPr>
        <p:sp>
          <p:nvSpPr>
            <p:cNvPr id="33808" name="Text Box 21"/>
            <p:cNvSpPr txBox="1">
              <a:spLocks noChangeArrowheads="1"/>
            </p:cNvSpPr>
            <p:nvPr/>
          </p:nvSpPr>
          <p:spPr bwMode="auto">
            <a:xfrm>
              <a:off x="340" y="1121"/>
              <a:ext cx="1542"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FF9900"/>
                  </a:solidFill>
                  <a:latin typeface="Times New Roman" panose="02020603050405020304" pitchFamily="18" charset="0"/>
                  <a:ea typeface="黑体" panose="02010609060101010101" pitchFamily="49" charset="-122"/>
                </a:rPr>
                <a:t>调用函数后</a:t>
              </a:r>
            </a:p>
          </p:txBody>
        </p:sp>
        <p:sp>
          <p:nvSpPr>
            <p:cNvPr id="33809" name="Rectangle 22"/>
            <p:cNvSpPr>
              <a:spLocks noChangeArrowheads="1"/>
            </p:cNvSpPr>
            <p:nvPr/>
          </p:nvSpPr>
          <p:spPr bwMode="auto">
            <a:xfrm>
              <a:off x="415" y="1390"/>
              <a:ext cx="1422"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6" name="Group 23"/>
          <p:cNvGrpSpPr>
            <a:grpSpLocks/>
          </p:cNvGrpSpPr>
          <p:nvPr/>
        </p:nvGrpSpPr>
        <p:grpSpPr bwMode="auto">
          <a:xfrm>
            <a:off x="395288" y="4662488"/>
            <a:ext cx="8280400" cy="1800225"/>
            <a:chOff x="113" y="1473"/>
            <a:chExt cx="5216" cy="1134"/>
          </a:xfrm>
        </p:grpSpPr>
        <p:sp>
          <p:nvSpPr>
            <p:cNvPr id="57" name="Text Box 24"/>
            <p:cNvSpPr txBox="1">
              <a:spLocks noChangeArrowheads="1"/>
            </p:cNvSpPr>
            <p:nvPr/>
          </p:nvSpPr>
          <p:spPr bwMode="auto">
            <a:xfrm>
              <a:off x="113" y="1473"/>
              <a:ext cx="5216" cy="1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dirty="0">
                  <a:latin typeface="+mn-lt"/>
                  <a:ea typeface="仿宋" panose="02010609060101010101" pitchFamily="49" charset="-122"/>
                </a:rPr>
                <a:t>       </a:t>
              </a:r>
              <a:r>
                <a:rPr lang="zh-CN" altLang="en-US" sz="2000" b="1" dirty="0">
                  <a:latin typeface="+mn-lt"/>
                  <a:ea typeface="仿宋" panose="02010609060101010101" pitchFamily="49" charset="-122"/>
                </a:rPr>
                <a:t>系统也应该完成三件事情：</a:t>
              </a:r>
            </a:p>
            <a:p>
              <a:pPr algn="just" eaLnBrk="1" hangingPunct="1">
                <a:lnSpc>
                  <a:spcPct val="140000"/>
                </a:lnSpc>
                <a:defRPr/>
              </a:pPr>
              <a:r>
                <a:rPr kumimoji="1" lang="zh-CN" altLang="en-US" sz="2000" dirty="0">
                  <a:solidFill>
                    <a:srgbClr val="3333FF"/>
                  </a:solidFill>
                  <a:latin typeface="+mn-lt"/>
                  <a:ea typeface="仿宋" panose="02010609060101010101" pitchFamily="49" charset="-122"/>
                </a:rPr>
                <a:t>        </a:t>
              </a:r>
              <a:r>
                <a:rPr kumimoji="1" lang="zh-CN" altLang="en-US" sz="2000" dirty="0">
                  <a:solidFill>
                    <a:srgbClr val="339933"/>
                  </a:solidFill>
                  <a:latin typeface="+mn-lt"/>
                  <a:ea typeface="仿宋" panose="02010609060101010101" pitchFamily="49" charset="-122"/>
                </a:rPr>
                <a:t>      </a:t>
              </a:r>
              <a:r>
                <a:rPr lang="zh-CN" altLang="en-US" sz="2000" b="1" dirty="0">
                  <a:latin typeface="+mn-lt"/>
                  <a:ea typeface="仿宋" panose="02010609060101010101" pitchFamily="49" charset="-122"/>
                </a:rPr>
                <a:t>保存被调用函数的计算结果；</a:t>
              </a:r>
            </a:p>
            <a:p>
              <a:pPr algn="just" eaLnBrk="1" hangingPunct="1">
                <a:lnSpc>
                  <a:spcPct val="140000"/>
                </a:lnSpc>
                <a:defRPr/>
              </a:pPr>
              <a:r>
                <a:rPr kumimoji="1" lang="zh-CN" altLang="en-US" sz="2000" dirty="0">
                  <a:solidFill>
                    <a:srgbClr val="3333FF"/>
                  </a:solidFill>
                  <a:latin typeface="+mn-lt"/>
                  <a:ea typeface="仿宋" panose="02010609060101010101" pitchFamily="49" charset="-122"/>
                </a:rPr>
                <a:t>        </a:t>
              </a:r>
              <a:r>
                <a:rPr kumimoji="1" lang="zh-CN" altLang="en-US" sz="2000" dirty="0">
                  <a:solidFill>
                    <a:srgbClr val="339933"/>
                  </a:solidFill>
                  <a:latin typeface="+mn-lt"/>
                  <a:ea typeface="仿宋" panose="02010609060101010101" pitchFamily="49" charset="-122"/>
                </a:rPr>
                <a:t>      </a:t>
              </a:r>
              <a:r>
                <a:rPr lang="zh-CN" altLang="en-US" sz="2000" b="1" dirty="0">
                  <a:latin typeface="+mn-lt"/>
                  <a:ea typeface="仿宋" panose="02010609060101010101" pitchFamily="49" charset="-122"/>
                </a:rPr>
                <a:t>释放被调用函数的数据区；</a:t>
              </a:r>
            </a:p>
            <a:p>
              <a:pPr algn="just" eaLnBrk="1" hangingPunct="1">
                <a:lnSpc>
                  <a:spcPct val="140000"/>
                </a:lnSpc>
                <a:defRPr/>
              </a:pPr>
              <a:r>
                <a:rPr kumimoji="1" lang="zh-CN" altLang="en-US" sz="2000" dirty="0">
                  <a:solidFill>
                    <a:srgbClr val="3333FF"/>
                  </a:solidFill>
                  <a:latin typeface="+mn-lt"/>
                  <a:ea typeface="仿宋" panose="02010609060101010101" pitchFamily="49" charset="-122"/>
                </a:rPr>
                <a:t>        </a:t>
              </a:r>
              <a:r>
                <a:rPr kumimoji="1" lang="zh-CN" altLang="en-US" sz="2000" dirty="0">
                  <a:solidFill>
                    <a:srgbClr val="339933"/>
                  </a:solidFill>
                  <a:latin typeface="+mn-lt"/>
                  <a:ea typeface="仿宋" panose="02010609060101010101" pitchFamily="49" charset="-122"/>
                </a:rPr>
                <a:t>      </a:t>
              </a:r>
              <a:r>
                <a:rPr lang="zh-CN" altLang="en-US" sz="2000" b="1" dirty="0">
                  <a:latin typeface="+mn-lt"/>
                  <a:ea typeface="仿宋" panose="02010609060101010101" pitchFamily="49" charset="-122"/>
                </a:rPr>
                <a:t>依照被调用函数保存的返回地址将控制权转移到调用函数。</a:t>
              </a:r>
            </a:p>
          </p:txBody>
        </p:sp>
        <p:pic>
          <p:nvPicPr>
            <p:cNvPr id="33805" name="Picture 25" descr="147"/>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a:stretch>
              <a:fillRect/>
            </a:stretch>
          </p:blipFill>
          <p:spPr bwMode="auto">
            <a:xfrm>
              <a:off x="477" y="1842"/>
              <a:ext cx="18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6" name="Picture 26" descr="143"/>
            <p:cNvPicPr>
              <a:picLocks noChangeAspect="1" noChangeArrowheads="1"/>
            </p:cNvPicPr>
            <p:nvPr/>
          </p:nvPicPr>
          <p:blipFill>
            <a:blip r:embed="rId3">
              <a:lum bright="-12000" contrast="30000"/>
              <a:extLst>
                <a:ext uri="{28A0092B-C50C-407E-A947-70E740481C1C}">
                  <a14:useLocalDpi xmlns:a14="http://schemas.microsoft.com/office/drawing/2010/main" val="0"/>
                </a:ext>
              </a:extLst>
            </a:blip>
            <a:srcRect/>
            <a:stretch>
              <a:fillRect/>
            </a:stretch>
          </p:blipFill>
          <p:spPr bwMode="auto">
            <a:xfrm>
              <a:off x="476" y="2375"/>
              <a:ext cx="18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7" name="Picture 27" descr="129"/>
            <p:cNvPicPr>
              <a:picLocks noChangeAspect="1" noChangeArrowheads="1"/>
            </p:cNvPicPr>
            <p:nvPr/>
          </p:nvPicPr>
          <p:blipFill>
            <a:blip r:embed="rId4">
              <a:lum bright="-12000" contrast="30000"/>
              <a:extLst>
                <a:ext uri="{28A0092B-C50C-407E-A947-70E740481C1C}">
                  <a14:useLocalDpi xmlns:a14="http://schemas.microsoft.com/office/drawing/2010/main" val="0"/>
                </a:ext>
              </a:extLst>
            </a:blip>
            <a:srcRect/>
            <a:stretch>
              <a:fillRect/>
            </a:stretch>
          </p:blipFill>
          <p:spPr bwMode="auto">
            <a:xfrm>
              <a:off x="476" y="2116"/>
              <a:ext cx="18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 name="Text Box 7"/>
          <p:cNvSpPr txBox="1">
            <a:spLocks noChangeArrowheads="1"/>
          </p:cNvSpPr>
          <p:nvPr/>
        </p:nvSpPr>
        <p:spPr bwMode="auto">
          <a:xfrm>
            <a:off x="5281613" y="1171575"/>
            <a:ext cx="355758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多个函数的嵌套调用</a:t>
            </a:r>
          </a:p>
        </p:txBody>
      </p:sp>
      <p:grpSp>
        <p:nvGrpSpPr>
          <p:cNvPr id="62" name="Group 34"/>
          <p:cNvGrpSpPr>
            <a:grpSpLocks/>
          </p:cNvGrpSpPr>
          <p:nvPr/>
        </p:nvGrpSpPr>
        <p:grpSpPr bwMode="auto">
          <a:xfrm>
            <a:off x="4625975" y="4025900"/>
            <a:ext cx="4291013" cy="1917700"/>
            <a:chOff x="2699" y="3067"/>
            <a:chExt cx="2857" cy="1208"/>
          </a:xfrm>
        </p:grpSpPr>
        <p:sp>
          <p:nvSpPr>
            <p:cNvPr id="63" name="AutoShape 35"/>
            <p:cNvSpPr>
              <a:spLocks noChangeArrowheads="1"/>
            </p:cNvSpPr>
            <p:nvPr/>
          </p:nvSpPr>
          <p:spPr bwMode="auto">
            <a:xfrm flipH="1" flipV="1">
              <a:off x="2699" y="3067"/>
              <a:ext cx="2857" cy="1208"/>
            </a:xfrm>
            <a:prstGeom prst="wedgeRectCallout">
              <a:avLst>
                <a:gd name="adj1" fmla="val -3725"/>
                <a:gd name="adj2" fmla="val 70226"/>
              </a:avLst>
            </a:prstGeom>
            <a:gradFill rotWithShape="0">
              <a:gsLst>
                <a:gs pos="0">
                  <a:srgbClr val="FFCCCC">
                    <a:gamma/>
                    <a:tint val="0"/>
                    <a:invGamma/>
                  </a:srgbClr>
                </a:gs>
                <a:gs pos="100000">
                  <a:srgbClr val="FFCCCC"/>
                </a:gs>
              </a:gsLst>
              <a:lin ang="2700000" scaled="1"/>
            </a:gradFill>
            <a:ln w="57150">
              <a:solidFill>
                <a:srgbClr val="FF0000"/>
              </a:solidFill>
              <a:miter lim="800000"/>
              <a:headEnd/>
              <a:tailEnd/>
            </a:ln>
            <a:effectLst/>
          </p:spPr>
          <p:txBody>
            <a:bodyPr rot="10800000" lIns="180000" rIns="180000"/>
            <a:lstStyle/>
            <a:p>
              <a:pPr algn="ctr" eaLnBrk="1" hangingPunct="1">
                <a:lnSpc>
                  <a:spcPct val="140000"/>
                </a:lnSpc>
                <a:defRPr/>
              </a:pPr>
              <a:endParaRPr kumimoji="1" lang="zh-CN" altLang="zh-CN">
                <a:solidFill>
                  <a:srgbClr val="FF33CC"/>
                </a:solidFill>
                <a:latin typeface="+mn-lt"/>
                <a:ea typeface="楷体" panose="02010609060101010101" pitchFamily="49" charset="-122"/>
              </a:endParaRPr>
            </a:p>
          </p:txBody>
        </p:sp>
        <p:sp>
          <p:nvSpPr>
            <p:cNvPr id="64" name="Text Box 36"/>
            <p:cNvSpPr txBox="1">
              <a:spLocks noChangeArrowheads="1"/>
            </p:cNvSpPr>
            <p:nvPr/>
          </p:nvSpPr>
          <p:spPr bwMode="auto">
            <a:xfrm>
              <a:off x="2749" y="3138"/>
              <a:ext cx="2754"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p>
              <a:pPr algn="just" eaLnBrk="1" hangingPunct="1">
                <a:lnSpc>
                  <a:spcPct val="130000"/>
                </a:lnSpc>
                <a:defRPr/>
              </a:pPr>
              <a:r>
                <a:rPr kumimoji="1" lang="en-US" altLang="zh-CN" sz="2000" b="1" dirty="0">
                  <a:solidFill>
                    <a:srgbClr val="FF0000"/>
                  </a:solidFill>
                  <a:latin typeface="+mn-lt"/>
                  <a:ea typeface="楷体" panose="02010609060101010101" pitchFamily="49" charset="-122"/>
                </a:rPr>
                <a:t>        </a:t>
              </a:r>
              <a:r>
                <a:rPr kumimoji="1" lang="zh-CN" altLang="en-US" sz="2000" b="1" dirty="0">
                  <a:solidFill>
                    <a:srgbClr val="FF0000"/>
                  </a:solidFill>
                  <a:latin typeface="+mn-lt"/>
                  <a:ea typeface="楷体" panose="02010609060101010101" pitchFamily="49" charset="-122"/>
                </a:rPr>
                <a:t>当有多个函数构成嵌套调用时，按照“后调用先返回”的原则，函数之间的信息传递和控制全转移必须通过“栈”来实现。</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nodeType="afterGroup">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800" decel="100000"/>
                                        <p:tgtEl>
                                          <p:spTgt spid="61"/>
                                        </p:tgtEl>
                                      </p:cBhvr>
                                    </p:animEffect>
                                    <p:anim calcmode="lin" valueType="num">
                                      <p:cBhvr>
                                        <p:cTn id="12" dur="800" decel="100000" fill="hold"/>
                                        <p:tgtEl>
                                          <p:spTgt spid="61"/>
                                        </p:tgtEl>
                                        <p:attrNameLst>
                                          <p:attrName>style.rotation</p:attrName>
                                        </p:attrNameLst>
                                      </p:cBhvr>
                                      <p:tavLst>
                                        <p:tav tm="0">
                                          <p:val>
                                            <p:fltVal val="-90"/>
                                          </p:val>
                                        </p:tav>
                                        <p:tav tm="100000">
                                          <p:val>
                                            <p:fltVal val="0"/>
                                          </p:val>
                                        </p:tav>
                                      </p:tavLst>
                                    </p:anim>
                                    <p:anim calcmode="lin" valueType="num">
                                      <p:cBhvr>
                                        <p:cTn id="13" dur="800" decel="100000" fill="hold"/>
                                        <p:tgtEl>
                                          <p:spTgt spid="61"/>
                                        </p:tgtEl>
                                        <p:attrNameLst>
                                          <p:attrName>ppt_x</p:attrName>
                                        </p:attrNameLst>
                                      </p:cBhvr>
                                      <p:tavLst>
                                        <p:tav tm="0">
                                          <p:val>
                                            <p:strVal val="#ppt_x+0.4"/>
                                          </p:val>
                                        </p:tav>
                                        <p:tav tm="100000">
                                          <p:val>
                                            <p:strVal val="#ppt_x-0.05"/>
                                          </p:val>
                                        </p:tav>
                                      </p:tavLst>
                                    </p:anim>
                                    <p:anim calcmode="lin" valueType="num">
                                      <p:cBhvr>
                                        <p:cTn id="14" dur="800" decel="100000" fill="hold"/>
                                        <p:tgtEl>
                                          <p:spTgt spid="61"/>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1"/>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1"/>
                                        </p:tgtEl>
                                        <p:attrNameLst>
                                          <p:attrName>ppt_y</p:attrName>
                                        </p:attrNameLst>
                                      </p:cBhvr>
                                      <p:tavLst>
                                        <p:tav tm="0">
                                          <p:val>
                                            <p:strVal val="#ppt_y+0.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blinds(horizontal)">
                                      <p:cBhvr>
                                        <p:cTn id="26" dur="500"/>
                                        <p:tgtEl>
                                          <p:spTgt spid="3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500"/>
                                        <p:tgtEl>
                                          <p:spTgt spid="4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blinds(horizontal)">
                                      <p:cBhvr>
                                        <p:cTn id="36" dur="500"/>
                                        <p:tgtEl>
                                          <p:spTgt spid="5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8" presetClass="entr" presetSubtype="9"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strips(upLeft)">
                                      <p:cBhvr>
                                        <p:cTn id="4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2"/>
          <p:cNvGrpSpPr>
            <a:grpSpLocks/>
          </p:cNvGrpSpPr>
          <p:nvPr/>
        </p:nvGrpSpPr>
        <p:grpSpPr bwMode="auto">
          <a:xfrm>
            <a:off x="34925" y="92075"/>
            <a:ext cx="7632700" cy="1601788"/>
            <a:chOff x="34925" y="92075"/>
            <a:chExt cx="7632700" cy="1601788"/>
          </a:xfrm>
        </p:grpSpPr>
        <p:grpSp>
          <p:nvGrpSpPr>
            <p:cNvPr id="34828" name="组合 1"/>
            <p:cNvGrpSpPr>
              <a:grpSpLocks/>
            </p:cNvGrpSpPr>
            <p:nvPr/>
          </p:nvGrpSpPr>
          <p:grpSpPr bwMode="auto">
            <a:xfrm>
              <a:off x="34925" y="92075"/>
              <a:ext cx="7632700" cy="1025525"/>
              <a:chOff x="34925" y="92075"/>
              <a:chExt cx="7632700" cy="1025525"/>
            </a:xfrm>
          </p:grpSpPr>
          <p:grpSp>
            <p:nvGrpSpPr>
              <p:cNvPr id="34832" name="组合 1"/>
              <p:cNvGrpSpPr>
                <a:grpSpLocks/>
              </p:cNvGrpSpPr>
              <p:nvPr/>
            </p:nvGrpSpPr>
            <p:grpSpPr bwMode="auto">
              <a:xfrm>
                <a:off x="34925" y="92075"/>
                <a:ext cx="7632700" cy="457200"/>
                <a:chOff x="34925" y="92075"/>
                <a:chExt cx="7632700" cy="457200"/>
              </a:xfrm>
            </p:grpSpPr>
            <p:sp>
              <p:nvSpPr>
                <p:cNvPr id="3483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4837"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34833" name="Group 14"/>
              <p:cNvGrpSpPr>
                <a:grpSpLocks/>
              </p:cNvGrpSpPr>
              <p:nvPr/>
            </p:nvGrpSpPr>
            <p:grpSpPr bwMode="auto">
              <a:xfrm>
                <a:off x="107950" y="620713"/>
                <a:ext cx="5024438" cy="496887"/>
                <a:chOff x="68" y="391"/>
                <a:chExt cx="3165" cy="313"/>
              </a:xfrm>
            </p:grpSpPr>
            <p:sp>
              <p:nvSpPr>
                <p:cNvPr id="34834" name="Text Box 15"/>
                <p:cNvSpPr txBox="1">
                  <a:spLocks noChangeArrowheads="1"/>
                </p:cNvSpPr>
                <p:nvPr/>
              </p:nvSpPr>
              <p:spPr bwMode="auto">
                <a:xfrm>
                  <a:off x="68" y="391"/>
                  <a:ext cx="316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3.1.4  </a:t>
                  </a:r>
                  <a:r>
                    <a:rPr kumimoji="1" lang="zh-CN" altLang="en-US" sz="2200" b="1">
                      <a:solidFill>
                        <a:srgbClr val="3333FF"/>
                      </a:solidFill>
                      <a:latin typeface="Arial" panose="020B0604020202020204" pitchFamily="34" charset="0"/>
                      <a:ea typeface="黑体" panose="02010609060101010101" pitchFamily="49" charset="-122"/>
                    </a:rPr>
                    <a:t>栈与递归问题</a:t>
                  </a:r>
                </a:p>
              </p:txBody>
            </p:sp>
            <p:sp>
              <p:nvSpPr>
                <p:cNvPr id="34835" name="Rectangle 16"/>
                <p:cNvSpPr>
                  <a:spLocks noChangeArrowheads="1"/>
                </p:cNvSpPr>
                <p:nvPr/>
              </p:nvSpPr>
              <p:spPr bwMode="auto">
                <a:xfrm>
                  <a:off x="143" y="660"/>
                  <a:ext cx="1832"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4829" name="Group 2"/>
            <p:cNvGrpSpPr>
              <a:grpSpLocks/>
            </p:cNvGrpSpPr>
            <p:nvPr/>
          </p:nvGrpSpPr>
          <p:grpSpPr bwMode="auto">
            <a:xfrm>
              <a:off x="323850" y="1196975"/>
              <a:ext cx="5543550" cy="496888"/>
              <a:chOff x="204" y="754"/>
              <a:chExt cx="3356" cy="313"/>
            </a:xfrm>
          </p:grpSpPr>
          <p:sp>
            <p:nvSpPr>
              <p:cNvPr id="34830" name="Text Box 3"/>
              <p:cNvSpPr txBox="1">
                <a:spLocks noChangeArrowheads="1"/>
              </p:cNvSpPr>
              <p:nvPr/>
            </p:nvSpPr>
            <p:spPr bwMode="auto">
              <a:xfrm>
                <a:off x="204" y="754"/>
                <a:ext cx="335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栈在递归算法内部实现中所起的作用</a:t>
                </a:r>
              </a:p>
            </p:txBody>
          </p:sp>
          <p:sp>
            <p:nvSpPr>
              <p:cNvPr id="34831" name="Rectangle 4"/>
              <p:cNvSpPr>
                <a:spLocks noChangeArrowheads="1"/>
              </p:cNvSpPr>
              <p:nvPr/>
            </p:nvSpPr>
            <p:spPr bwMode="auto">
              <a:xfrm>
                <a:off x="295" y="1023"/>
                <a:ext cx="3095"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0" name="Group 5"/>
          <p:cNvGrpSpPr>
            <a:grpSpLocks/>
          </p:cNvGrpSpPr>
          <p:nvPr/>
        </p:nvGrpSpPr>
        <p:grpSpPr bwMode="auto">
          <a:xfrm>
            <a:off x="539750" y="1779588"/>
            <a:ext cx="2447925" cy="496887"/>
            <a:chOff x="340" y="1121"/>
            <a:chExt cx="1542" cy="313"/>
          </a:xfrm>
        </p:grpSpPr>
        <p:sp>
          <p:nvSpPr>
            <p:cNvPr id="34826" name="Text Box 6"/>
            <p:cNvSpPr txBox="1">
              <a:spLocks noChangeArrowheads="1"/>
            </p:cNvSpPr>
            <p:nvPr/>
          </p:nvSpPr>
          <p:spPr bwMode="auto">
            <a:xfrm>
              <a:off x="340" y="1121"/>
              <a:ext cx="1542"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FF9900"/>
                  </a:solidFill>
                  <a:latin typeface="Times New Roman" panose="02020603050405020304" pitchFamily="18" charset="0"/>
                  <a:ea typeface="黑体" panose="02010609060101010101" pitchFamily="49" charset="-122"/>
                </a:rPr>
                <a:t>递归层次</a:t>
              </a:r>
            </a:p>
          </p:txBody>
        </p:sp>
        <p:sp>
          <p:nvSpPr>
            <p:cNvPr id="34827" name="Rectangle 7"/>
            <p:cNvSpPr>
              <a:spLocks noChangeArrowheads="1"/>
            </p:cNvSpPr>
            <p:nvPr/>
          </p:nvSpPr>
          <p:spPr bwMode="auto">
            <a:xfrm>
              <a:off x="415" y="1390"/>
              <a:ext cx="1422"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1" name="Group 20"/>
          <p:cNvGrpSpPr>
            <a:grpSpLocks/>
          </p:cNvGrpSpPr>
          <p:nvPr/>
        </p:nvGrpSpPr>
        <p:grpSpPr bwMode="auto">
          <a:xfrm>
            <a:off x="539750" y="4165600"/>
            <a:ext cx="2447925" cy="496888"/>
            <a:chOff x="340" y="1121"/>
            <a:chExt cx="1542" cy="313"/>
          </a:xfrm>
        </p:grpSpPr>
        <p:sp>
          <p:nvSpPr>
            <p:cNvPr id="34824" name="Text Box 21"/>
            <p:cNvSpPr txBox="1">
              <a:spLocks noChangeArrowheads="1"/>
            </p:cNvSpPr>
            <p:nvPr/>
          </p:nvSpPr>
          <p:spPr bwMode="auto">
            <a:xfrm>
              <a:off x="340" y="1121"/>
              <a:ext cx="1542"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339933"/>
                  </a:solidFill>
                  <a:latin typeface="Times New Roman" panose="02020603050405020304" pitchFamily="18" charset="0"/>
                </a:rPr>
                <a:t>●</a:t>
              </a:r>
              <a:r>
                <a:rPr kumimoji="1" lang="en-US" altLang="zh-CN" sz="2200">
                  <a:solidFill>
                    <a:srgbClr val="FF9900"/>
                  </a:solidFill>
                  <a:latin typeface="Times New Roman" panose="02020603050405020304" pitchFamily="18" charset="0"/>
                </a:rPr>
                <a:t> </a:t>
              </a:r>
              <a:r>
                <a:rPr kumimoji="1" lang="zh-CN" altLang="en-US" sz="2200" b="1">
                  <a:solidFill>
                    <a:srgbClr val="FF9900"/>
                  </a:solidFill>
                  <a:latin typeface="Times New Roman" panose="02020603050405020304" pitchFamily="18" charset="0"/>
                  <a:ea typeface="黑体" panose="02010609060101010101" pitchFamily="49" charset="-122"/>
                </a:rPr>
                <a:t>递归工作栈</a:t>
              </a:r>
            </a:p>
          </p:txBody>
        </p:sp>
        <p:sp>
          <p:nvSpPr>
            <p:cNvPr id="34825" name="Rectangle 22"/>
            <p:cNvSpPr>
              <a:spLocks noChangeArrowheads="1"/>
            </p:cNvSpPr>
            <p:nvPr/>
          </p:nvSpPr>
          <p:spPr bwMode="auto">
            <a:xfrm>
              <a:off x="415" y="1390"/>
              <a:ext cx="1422" cy="44"/>
            </a:xfrm>
            <a:prstGeom prst="rect">
              <a:avLst/>
            </a:prstGeom>
            <a:gradFill rotWithShape="0">
              <a:gsLst>
                <a:gs pos="0">
                  <a:srgbClr val="339933"/>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1" name="Text Box 7"/>
          <p:cNvSpPr txBox="1">
            <a:spLocks noChangeArrowheads="1"/>
          </p:cNvSpPr>
          <p:nvPr/>
        </p:nvSpPr>
        <p:spPr bwMode="auto">
          <a:xfrm>
            <a:off x="5281613" y="1171575"/>
            <a:ext cx="355758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递归函数的运行过程</a:t>
            </a:r>
          </a:p>
        </p:txBody>
      </p:sp>
      <p:sp>
        <p:nvSpPr>
          <p:cNvPr id="45" name="Text Box 9"/>
          <p:cNvSpPr txBox="1">
            <a:spLocks noChangeArrowheads="1"/>
          </p:cNvSpPr>
          <p:nvPr/>
        </p:nvSpPr>
        <p:spPr bwMode="auto">
          <a:xfrm>
            <a:off x="179388" y="2311400"/>
            <a:ext cx="878522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en-US" sz="2000" b="1" dirty="0">
                <a:latin typeface="Arial" panose="020B0604020202020204" pitchFamily="34" charset="0"/>
                <a:ea typeface="仿宋" panose="02010609060101010101" pitchFamily="49" charset="-122"/>
                <a:cs typeface="Arial" panose="020B0604020202020204" pitchFamily="34" charset="0"/>
              </a:rPr>
              <a:t>类似于多个函数的嵌套调用，只是调用函数和被调用函数是同一个函数，因此和每次调用相关的一个重要概念是递归函数运行的“层次”。假设调用该递归函数的主函数为</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层</a:t>
            </a:r>
            <a:r>
              <a:rPr lang="zh-CN" altLang="en-US" sz="2000" b="1" dirty="0">
                <a:latin typeface="Arial" panose="020B0604020202020204" pitchFamily="34" charset="0"/>
                <a:ea typeface="仿宋" panose="02010609060101010101" pitchFamily="49" charset="-122"/>
                <a:cs typeface="Arial" panose="020B0604020202020204" pitchFamily="34" charset="0"/>
              </a:rPr>
              <a:t>，则从主函数调用递归函数就为</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1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层</a:t>
            </a:r>
            <a:r>
              <a:rPr lang="zh-CN" altLang="en-US" sz="2000" b="1" dirty="0">
                <a:latin typeface="Arial" panose="020B0604020202020204" pitchFamily="34" charset="0"/>
                <a:ea typeface="仿宋" panose="02010609060101010101" pitchFamily="49" charset="-122"/>
                <a:cs typeface="Arial" panose="020B0604020202020204" pitchFamily="34" charset="0"/>
              </a:rPr>
              <a:t>；从</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层</a:t>
            </a:r>
            <a:r>
              <a:rPr lang="zh-CN" altLang="en-US" sz="2000" b="1" dirty="0">
                <a:latin typeface="Arial" panose="020B0604020202020204" pitchFamily="34" charset="0"/>
                <a:ea typeface="仿宋" panose="02010609060101010101" pitchFamily="49" charset="-122"/>
                <a:cs typeface="Arial" panose="020B0604020202020204" pitchFamily="34" charset="0"/>
              </a:rPr>
              <a:t>递归调用本函数为进入“下一层”，即</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层</a:t>
            </a:r>
            <a:r>
              <a:rPr lang="zh-CN" altLang="en-US" sz="2000" b="1" dirty="0">
                <a:latin typeface="Arial" panose="020B0604020202020204" pitchFamily="34" charset="0"/>
                <a:ea typeface="仿宋" panose="02010609060101010101" pitchFamily="49" charset="-122"/>
                <a:cs typeface="Arial" panose="020B0604020202020204" pitchFamily="34" charset="0"/>
              </a:rPr>
              <a:t>。</a:t>
            </a:r>
            <a:endParaRPr lang="zh-CN" altLang="en-US" sz="2000" dirty="0">
              <a:latin typeface="Arial" panose="020B0604020202020204" pitchFamily="34" charset="0"/>
              <a:ea typeface="仿宋" panose="02010609060101010101" pitchFamily="49" charset="-122"/>
              <a:cs typeface="Arial" panose="020B0604020202020204" pitchFamily="34" charset="0"/>
            </a:endParaRPr>
          </a:p>
        </p:txBody>
      </p:sp>
      <p:sp>
        <p:nvSpPr>
          <p:cNvPr id="46" name="Text Box 9"/>
          <p:cNvSpPr txBox="1">
            <a:spLocks noChangeArrowheads="1"/>
          </p:cNvSpPr>
          <p:nvPr/>
        </p:nvSpPr>
        <p:spPr bwMode="auto">
          <a:xfrm>
            <a:off x="179388" y="4708525"/>
            <a:ext cx="878522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en-US" sz="2000" b="1" dirty="0">
                <a:latin typeface="Arial" panose="020B0604020202020204" pitchFamily="34" charset="0"/>
                <a:ea typeface="仿宋" panose="02010609060101010101" pitchFamily="49" charset="-122"/>
                <a:cs typeface="Arial" panose="020B0604020202020204" pitchFamily="34" charset="0"/>
              </a:rPr>
              <a:t>为保证递归函数正确执行，系统设立一个“递归工作栈”作为整个递归期间的数据存储区。每一层递归所需信息构成一个“工作记录”。每进入一层递归，就产生一个新工作记录压入栈顶；每退出一层递归，就从栈顶弹出一个工作记录，则当前执行层的工作记录必是递归工作栈栈顶的工作记录。</a:t>
            </a:r>
            <a:endParaRPr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800" decel="100000"/>
                                        <p:tgtEl>
                                          <p:spTgt spid="61"/>
                                        </p:tgtEl>
                                      </p:cBhvr>
                                    </p:animEffect>
                                    <p:anim calcmode="lin" valueType="num">
                                      <p:cBhvr>
                                        <p:cTn id="8" dur="800" decel="100000" fill="hold"/>
                                        <p:tgtEl>
                                          <p:spTgt spid="61"/>
                                        </p:tgtEl>
                                        <p:attrNameLst>
                                          <p:attrName>style.rotation</p:attrName>
                                        </p:attrNameLst>
                                      </p:cBhvr>
                                      <p:tavLst>
                                        <p:tav tm="0">
                                          <p:val>
                                            <p:fltVal val="-90"/>
                                          </p:val>
                                        </p:tav>
                                        <p:tav tm="100000">
                                          <p:val>
                                            <p:fltVal val="0"/>
                                          </p:val>
                                        </p:tav>
                                      </p:tavLst>
                                    </p:anim>
                                    <p:anim calcmode="lin" valueType="num">
                                      <p:cBhvr>
                                        <p:cTn id="9" dur="800" decel="100000" fill="hold"/>
                                        <p:tgtEl>
                                          <p:spTgt spid="61"/>
                                        </p:tgtEl>
                                        <p:attrNameLst>
                                          <p:attrName>ppt_x</p:attrName>
                                        </p:attrNameLst>
                                      </p:cBhvr>
                                      <p:tavLst>
                                        <p:tav tm="0">
                                          <p:val>
                                            <p:strVal val="#ppt_x+0.4"/>
                                          </p:val>
                                        </p:tav>
                                        <p:tav tm="100000">
                                          <p:val>
                                            <p:strVal val="#ppt_x-0.05"/>
                                          </p:val>
                                        </p:tav>
                                      </p:tavLst>
                                    </p:anim>
                                    <p:anim calcmode="lin" valueType="num">
                                      <p:cBhvr>
                                        <p:cTn id="10" dur="800" decel="100000" fill="hold"/>
                                        <p:tgtEl>
                                          <p:spTgt spid="6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1"/>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500"/>
                                        <p:tgtEl>
                                          <p:spTgt spid="4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blinds(horizontal)">
                                      <p:cBhvr>
                                        <p:cTn id="27" dur="500"/>
                                        <p:tgtEl>
                                          <p:spTgt spid="4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blinds(horizontal)">
                                      <p:cBhvr>
                                        <p:cTn id="3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45" grpId="0" autoUpdateAnimBg="0"/>
      <p:bldP spid="46"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3"/>
          <p:cNvGrpSpPr>
            <a:grpSpLocks/>
          </p:cNvGrpSpPr>
          <p:nvPr/>
        </p:nvGrpSpPr>
        <p:grpSpPr bwMode="auto">
          <a:xfrm>
            <a:off x="34925" y="92075"/>
            <a:ext cx="8804275" cy="1601788"/>
            <a:chOff x="34925" y="92075"/>
            <a:chExt cx="8804281" cy="1601788"/>
          </a:xfrm>
        </p:grpSpPr>
        <p:grpSp>
          <p:nvGrpSpPr>
            <p:cNvPr id="35889" name="组合 2"/>
            <p:cNvGrpSpPr>
              <a:grpSpLocks/>
            </p:cNvGrpSpPr>
            <p:nvPr/>
          </p:nvGrpSpPr>
          <p:grpSpPr bwMode="auto">
            <a:xfrm>
              <a:off x="34925" y="92075"/>
              <a:ext cx="7632700" cy="1601788"/>
              <a:chOff x="34925" y="92075"/>
              <a:chExt cx="7632700" cy="1601788"/>
            </a:xfrm>
          </p:grpSpPr>
          <p:grpSp>
            <p:nvGrpSpPr>
              <p:cNvPr id="35891" name="组合 1"/>
              <p:cNvGrpSpPr>
                <a:grpSpLocks/>
              </p:cNvGrpSpPr>
              <p:nvPr/>
            </p:nvGrpSpPr>
            <p:grpSpPr bwMode="auto">
              <a:xfrm>
                <a:off x="34925" y="92075"/>
                <a:ext cx="7632700" cy="1025525"/>
                <a:chOff x="34925" y="92075"/>
                <a:chExt cx="7632700" cy="1025525"/>
              </a:xfrm>
            </p:grpSpPr>
            <p:grpSp>
              <p:nvGrpSpPr>
                <p:cNvPr id="35895" name="组合 1"/>
                <p:cNvGrpSpPr>
                  <a:grpSpLocks/>
                </p:cNvGrpSpPr>
                <p:nvPr/>
              </p:nvGrpSpPr>
              <p:grpSpPr bwMode="auto">
                <a:xfrm>
                  <a:off x="34925" y="92075"/>
                  <a:ext cx="7632700" cy="457200"/>
                  <a:chOff x="34925" y="92075"/>
                  <a:chExt cx="7632700" cy="457200"/>
                </a:xfrm>
              </p:grpSpPr>
              <p:sp>
                <p:nvSpPr>
                  <p:cNvPr id="3589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590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35896" name="Group 14"/>
                <p:cNvGrpSpPr>
                  <a:grpSpLocks/>
                </p:cNvGrpSpPr>
                <p:nvPr/>
              </p:nvGrpSpPr>
              <p:grpSpPr bwMode="auto">
                <a:xfrm>
                  <a:off x="107950" y="620713"/>
                  <a:ext cx="5024438" cy="496887"/>
                  <a:chOff x="68" y="391"/>
                  <a:chExt cx="3165" cy="313"/>
                </a:xfrm>
              </p:grpSpPr>
              <p:sp>
                <p:nvSpPr>
                  <p:cNvPr id="35897" name="Text Box 15"/>
                  <p:cNvSpPr txBox="1">
                    <a:spLocks noChangeArrowheads="1"/>
                  </p:cNvSpPr>
                  <p:nvPr/>
                </p:nvSpPr>
                <p:spPr bwMode="auto">
                  <a:xfrm>
                    <a:off x="68" y="391"/>
                    <a:ext cx="316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3.1.4  </a:t>
                    </a:r>
                    <a:r>
                      <a:rPr kumimoji="1" lang="zh-CN" altLang="en-US" sz="2200" b="1">
                        <a:solidFill>
                          <a:srgbClr val="3333FF"/>
                        </a:solidFill>
                        <a:latin typeface="Arial" panose="020B0604020202020204" pitchFamily="34" charset="0"/>
                        <a:ea typeface="黑体" panose="02010609060101010101" pitchFamily="49" charset="-122"/>
                      </a:rPr>
                      <a:t>栈与递归问题</a:t>
                    </a:r>
                  </a:p>
                </p:txBody>
              </p:sp>
              <p:sp>
                <p:nvSpPr>
                  <p:cNvPr id="35898" name="Rectangle 16"/>
                  <p:cNvSpPr>
                    <a:spLocks noChangeArrowheads="1"/>
                  </p:cNvSpPr>
                  <p:nvPr/>
                </p:nvSpPr>
                <p:spPr bwMode="auto">
                  <a:xfrm>
                    <a:off x="143" y="660"/>
                    <a:ext cx="1832"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5892" name="Group 2"/>
              <p:cNvGrpSpPr>
                <a:grpSpLocks/>
              </p:cNvGrpSpPr>
              <p:nvPr/>
            </p:nvGrpSpPr>
            <p:grpSpPr bwMode="auto">
              <a:xfrm>
                <a:off x="323850" y="1196975"/>
                <a:ext cx="5543550" cy="496888"/>
                <a:chOff x="204" y="754"/>
                <a:chExt cx="3356" cy="313"/>
              </a:xfrm>
            </p:grpSpPr>
            <p:sp>
              <p:nvSpPr>
                <p:cNvPr id="35893" name="Text Box 3"/>
                <p:cNvSpPr txBox="1">
                  <a:spLocks noChangeArrowheads="1"/>
                </p:cNvSpPr>
                <p:nvPr/>
              </p:nvSpPr>
              <p:spPr bwMode="auto">
                <a:xfrm>
                  <a:off x="204" y="754"/>
                  <a:ext cx="335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栈在递归算法内部实现中所起的作用</a:t>
                  </a:r>
                </a:p>
              </p:txBody>
            </p:sp>
            <p:sp>
              <p:nvSpPr>
                <p:cNvPr id="35894" name="Rectangle 4"/>
                <p:cNvSpPr>
                  <a:spLocks noChangeArrowheads="1"/>
                </p:cNvSpPr>
                <p:nvPr/>
              </p:nvSpPr>
              <p:spPr bwMode="auto">
                <a:xfrm>
                  <a:off x="295" y="1023"/>
                  <a:ext cx="3095"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5890" name="Text Box 7"/>
            <p:cNvSpPr txBox="1">
              <a:spLocks noChangeArrowheads="1"/>
            </p:cNvSpPr>
            <p:nvPr/>
          </p:nvSpPr>
          <p:spPr bwMode="auto">
            <a:xfrm>
              <a:off x="5281619" y="1171575"/>
              <a:ext cx="355758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递归函数的运行过程</a:t>
              </a:r>
            </a:p>
          </p:txBody>
        </p:sp>
      </p:grpSp>
      <p:sp>
        <p:nvSpPr>
          <p:cNvPr id="23" name="Text Box 17"/>
          <p:cNvSpPr txBox="1">
            <a:spLocks noChangeArrowheads="1"/>
          </p:cNvSpPr>
          <p:nvPr/>
        </p:nvSpPr>
        <p:spPr bwMode="auto">
          <a:xfrm>
            <a:off x="755650" y="2513013"/>
            <a:ext cx="3384550" cy="231457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kumimoji="1" lang="en-US" altLang="zh-CN" sz="1600" b="1">
                <a:solidFill>
                  <a:srgbClr val="FF0000"/>
                </a:solidFill>
                <a:latin typeface="Courier New" panose="02070309020205020404" pitchFamily="49" charset="0"/>
                <a:cs typeface="Courier New" panose="02070309020205020404" pitchFamily="49" charset="0"/>
              </a:rPr>
              <a:t>1</a:t>
            </a:r>
            <a:r>
              <a:rPr kumimoji="1" lang="en-US" altLang="zh-CN" sz="1600" b="1">
                <a:latin typeface="Courier New" panose="02070309020205020404" pitchFamily="49" charset="0"/>
                <a:cs typeface="Courier New" panose="02070309020205020404" pitchFamily="49" charset="0"/>
              </a:rPr>
              <a:t>  int fact(int n) {</a:t>
            </a:r>
          </a:p>
          <a:p>
            <a:pPr eaLnBrk="1" hangingPunct="1">
              <a:lnSpc>
                <a:spcPct val="130000"/>
              </a:lnSpc>
            </a:pPr>
            <a:r>
              <a:rPr kumimoji="1" lang="en-US" altLang="zh-CN" sz="1600" b="1">
                <a:solidFill>
                  <a:srgbClr val="FF0000"/>
                </a:solidFill>
                <a:latin typeface="Courier New" panose="02070309020205020404" pitchFamily="49" charset="0"/>
                <a:cs typeface="Courier New" panose="02070309020205020404" pitchFamily="49" charset="0"/>
              </a:rPr>
              <a:t>2</a:t>
            </a:r>
            <a:r>
              <a:rPr kumimoji="1" lang="en-US" altLang="zh-CN" sz="1600" b="1">
                <a:latin typeface="Courier New" panose="02070309020205020404" pitchFamily="49" charset="0"/>
                <a:cs typeface="Courier New" panose="02070309020205020404" pitchFamily="49" charset="0"/>
              </a:rPr>
              <a:t>    if(n==0)  return 1;</a:t>
            </a:r>
          </a:p>
          <a:p>
            <a:pPr eaLnBrk="1" hangingPunct="1">
              <a:lnSpc>
                <a:spcPct val="130000"/>
              </a:lnSpc>
            </a:pPr>
            <a:r>
              <a:rPr kumimoji="1" lang="en-US" altLang="zh-CN" sz="1600" b="1">
                <a:solidFill>
                  <a:srgbClr val="FF0000"/>
                </a:solidFill>
                <a:latin typeface="Courier New" panose="02070309020205020404" pitchFamily="49" charset="0"/>
                <a:cs typeface="Courier New" panose="02070309020205020404" pitchFamily="49" charset="0"/>
              </a:rPr>
              <a:t>3</a:t>
            </a:r>
            <a:r>
              <a:rPr kumimoji="1" lang="en-US" altLang="zh-CN" sz="1600" b="1">
                <a:latin typeface="Courier New" panose="02070309020205020404" pitchFamily="49" charset="0"/>
                <a:cs typeface="Courier New" panose="02070309020205020404" pitchFamily="49" charset="0"/>
              </a:rPr>
              <a:t>    else {</a:t>
            </a:r>
          </a:p>
          <a:p>
            <a:pPr eaLnBrk="1" hangingPunct="1">
              <a:lnSpc>
                <a:spcPct val="130000"/>
              </a:lnSpc>
            </a:pPr>
            <a:r>
              <a:rPr kumimoji="1" lang="en-US" altLang="zh-CN" sz="1600" b="1">
                <a:solidFill>
                  <a:srgbClr val="FF0000"/>
                </a:solidFill>
                <a:latin typeface="Courier New" panose="02070309020205020404" pitchFamily="49" charset="0"/>
                <a:cs typeface="Courier New" panose="02070309020205020404" pitchFamily="49" charset="0"/>
              </a:rPr>
              <a:t>4</a:t>
            </a:r>
            <a:r>
              <a:rPr kumimoji="1" lang="en-US" altLang="zh-CN" sz="1600" b="1">
                <a:latin typeface="Courier New" panose="02070309020205020404" pitchFamily="49" charset="0"/>
                <a:cs typeface="Courier New" panose="02070309020205020404" pitchFamily="49" charset="0"/>
              </a:rPr>
              <a:t>      temp=fact(n-1);</a:t>
            </a:r>
          </a:p>
          <a:p>
            <a:pPr eaLnBrk="1" hangingPunct="1">
              <a:lnSpc>
                <a:spcPct val="130000"/>
              </a:lnSpc>
            </a:pPr>
            <a:r>
              <a:rPr kumimoji="1" lang="en-US" altLang="zh-CN" sz="1600" b="1">
                <a:solidFill>
                  <a:srgbClr val="FF0000"/>
                </a:solidFill>
                <a:latin typeface="Courier New" panose="02070309020205020404" pitchFamily="49" charset="0"/>
                <a:cs typeface="Courier New" panose="02070309020205020404" pitchFamily="49" charset="0"/>
              </a:rPr>
              <a:t>5</a:t>
            </a:r>
            <a:r>
              <a:rPr kumimoji="1" lang="en-US" altLang="zh-CN" sz="1600" b="1">
                <a:latin typeface="Courier New" panose="02070309020205020404" pitchFamily="49" charset="0"/>
                <a:cs typeface="Courier New" panose="02070309020205020404" pitchFamily="49" charset="0"/>
              </a:rPr>
              <a:t>      return n*temp;</a:t>
            </a:r>
          </a:p>
          <a:p>
            <a:pPr eaLnBrk="1" hangingPunct="1">
              <a:lnSpc>
                <a:spcPct val="130000"/>
              </a:lnSpc>
            </a:pPr>
            <a:r>
              <a:rPr kumimoji="1" lang="en-US" altLang="zh-CN" sz="1600" b="1">
                <a:solidFill>
                  <a:srgbClr val="FF0000"/>
                </a:solidFill>
                <a:latin typeface="Courier New" panose="02070309020205020404" pitchFamily="49" charset="0"/>
                <a:cs typeface="Courier New" panose="02070309020205020404" pitchFamily="49" charset="0"/>
              </a:rPr>
              <a:t>6</a:t>
            </a:r>
            <a:r>
              <a:rPr kumimoji="1" lang="en-US" altLang="zh-CN" sz="1600" b="1">
                <a:latin typeface="Courier New" panose="02070309020205020404" pitchFamily="49" charset="0"/>
                <a:cs typeface="Courier New" panose="02070309020205020404" pitchFamily="49" charset="0"/>
              </a:rPr>
              <a:t>    }</a:t>
            </a:r>
          </a:p>
          <a:p>
            <a:pPr eaLnBrk="1" hangingPunct="1">
              <a:lnSpc>
                <a:spcPct val="130000"/>
              </a:lnSpc>
            </a:pPr>
            <a:r>
              <a:rPr kumimoji="1" lang="en-US" altLang="zh-CN" sz="1600" b="1">
                <a:solidFill>
                  <a:srgbClr val="FF0000"/>
                </a:solidFill>
                <a:latin typeface="Courier New" panose="02070309020205020404" pitchFamily="49" charset="0"/>
                <a:cs typeface="Courier New" panose="02070309020205020404" pitchFamily="49" charset="0"/>
              </a:rPr>
              <a:t>7</a:t>
            </a:r>
            <a:r>
              <a:rPr kumimoji="1" lang="en-US" altLang="zh-CN" sz="1600" b="1">
                <a:latin typeface="Courier New" panose="02070309020205020404" pitchFamily="49" charset="0"/>
                <a:cs typeface="Courier New" panose="02070309020205020404" pitchFamily="49" charset="0"/>
              </a:rPr>
              <a:t>  }</a:t>
            </a:r>
          </a:p>
        </p:txBody>
      </p:sp>
      <p:sp>
        <p:nvSpPr>
          <p:cNvPr id="24" name="AutoShape 18"/>
          <p:cNvSpPr>
            <a:spLocks noChangeArrowheads="1"/>
          </p:cNvSpPr>
          <p:nvPr/>
        </p:nvSpPr>
        <p:spPr bwMode="auto">
          <a:xfrm flipH="1">
            <a:off x="7524750" y="1863725"/>
            <a:ext cx="1368425" cy="504825"/>
          </a:xfrm>
          <a:prstGeom prst="flowChartMagneticTape">
            <a:avLst/>
          </a:prstGeom>
          <a:gradFill rotWithShape="1">
            <a:gsLst>
              <a:gs pos="0">
                <a:srgbClr val="FFCCCC">
                  <a:gamma/>
                  <a:tint val="0"/>
                  <a:invGamma/>
                </a:srgbClr>
              </a:gs>
              <a:gs pos="100000">
                <a:srgbClr val="FFCCCC"/>
              </a:gs>
            </a:gsLst>
            <a:lin ang="0" scaled="1"/>
          </a:gra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zh-CN" altLang="en-US" b="1">
                <a:solidFill>
                  <a:srgbClr val="FF0000"/>
                </a:solidFill>
                <a:latin typeface="+mn-lt"/>
                <a:ea typeface="楷体" panose="02010609060101010101" pitchFamily="49" charset="-122"/>
              </a:rPr>
              <a:t>求 </a:t>
            </a:r>
            <a:r>
              <a:rPr lang="en-US" altLang="zh-CN" b="1">
                <a:solidFill>
                  <a:srgbClr val="FF0000"/>
                </a:solidFill>
                <a:latin typeface="+mn-lt"/>
                <a:ea typeface="楷体" panose="02010609060101010101" pitchFamily="49" charset="-122"/>
              </a:rPr>
              <a:t>fact(4)</a:t>
            </a:r>
          </a:p>
        </p:txBody>
      </p:sp>
      <p:grpSp>
        <p:nvGrpSpPr>
          <p:cNvPr id="26" name="Group 19"/>
          <p:cNvGrpSpPr>
            <a:grpSpLocks/>
          </p:cNvGrpSpPr>
          <p:nvPr/>
        </p:nvGrpSpPr>
        <p:grpSpPr bwMode="auto">
          <a:xfrm>
            <a:off x="5219700" y="2513013"/>
            <a:ext cx="1874838" cy="2232025"/>
            <a:chOff x="3151" y="2568"/>
            <a:chExt cx="1181" cy="1406"/>
          </a:xfrm>
        </p:grpSpPr>
        <p:sp>
          <p:nvSpPr>
            <p:cNvPr id="27" name="Rectangle 20"/>
            <p:cNvSpPr>
              <a:spLocks noChangeArrowheads="1"/>
            </p:cNvSpPr>
            <p:nvPr/>
          </p:nvSpPr>
          <p:spPr bwMode="auto">
            <a:xfrm>
              <a:off x="3151" y="2568"/>
              <a:ext cx="589" cy="22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38100">
                  <a:solidFill>
                    <a:srgbClr val="3333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zh-CN" altLang="en-US" b="1">
                  <a:solidFill>
                    <a:srgbClr val="3333FF"/>
                  </a:solidFill>
                  <a:latin typeface="+mn-lt"/>
                  <a:ea typeface="楷体" panose="02010609060101010101" pitchFamily="49" charset="-122"/>
                </a:rPr>
                <a:t>参数</a:t>
              </a:r>
            </a:p>
          </p:txBody>
        </p:sp>
        <p:sp>
          <p:nvSpPr>
            <p:cNvPr id="33" name="Rectangle 21"/>
            <p:cNvSpPr>
              <a:spLocks noChangeArrowheads="1"/>
            </p:cNvSpPr>
            <p:nvPr/>
          </p:nvSpPr>
          <p:spPr bwMode="auto">
            <a:xfrm>
              <a:off x="3742" y="2569"/>
              <a:ext cx="589" cy="22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38100">
                  <a:solidFill>
                    <a:srgbClr val="3333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zh-CN" altLang="en-US" b="1">
                  <a:solidFill>
                    <a:srgbClr val="3333FF"/>
                  </a:solidFill>
                  <a:latin typeface="+mn-lt"/>
                  <a:ea typeface="楷体" panose="02010609060101010101" pitchFamily="49" charset="-122"/>
                </a:rPr>
                <a:t>返址</a:t>
              </a:r>
            </a:p>
          </p:txBody>
        </p:sp>
        <p:sp>
          <p:nvSpPr>
            <p:cNvPr id="34" name="Rectangle 22"/>
            <p:cNvSpPr>
              <a:spLocks noChangeArrowheads="1"/>
            </p:cNvSpPr>
            <p:nvPr/>
          </p:nvSpPr>
          <p:spPr bwMode="auto">
            <a:xfrm>
              <a:off x="3152" y="2840"/>
              <a:ext cx="589" cy="1134"/>
            </a:xfrm>
            <a:prstGeom prst="rect">
              <a:avLst/>
            </a:prstGeom>
            <a:noFill/>
            <a:ln w="38100">
              <a:solidFill>
                <a:srgbClr val="3333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mn-lt"/>
                <a:ea typeface="楷体" panose="02010609060101010101" pitchFamily="49" charset="-122"/>
              </a:endParaRPr>
            </a:p>
          </p:txBody>
        </p:sp>
        <p:sp>
          <p:nvSpPr>
            <p:cNvPr id="35" name="Rectangle 23"/>
            <p:cNvSpPr>
              <a:spLocks noChangeArrowheads="1"/>
            </p:cNvSpPr>
            <p:nvPr/>
          </p:nvSpPr>
          <p:spPr bwMode="auto">
            <a:xfrm>
              <a:off x="3742" y="2840"/>
              <a:ext cx="590" cy="1134"/>
            </a:xfrm>
            <a:prstGeom prst="rect">
              <a:avLst/>
            </a:prstGeom>
            <a:noFill/>
            <a:ln w="38100">
              <a:solidFill>
                <a:srgbClr val="3333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zh-CN" altLang="en-US">
                <a:latin typeface="+mn-lt"/>
                <a:ea typeface="楷体" panose="02010609060101010101" pitchFamily="49" charset="-122"/>
              </a:endParaRPr>
            </a:p>
          </p:txBody>
        </p:sp>
      </p:grpSp>
      <p:sp>
        <p:nvSpPr>
          <p:cNvPr id="36" name="Line 24"/>
          <p:cNvSpPr>
            <a:spLocks noChangeShapeType="1"/>
          </p:cNvSpPr>
          <p:nvPr/>
        </p:nvSpPr>
        <p:spPr bwMode="auto">
          <a:xfrm>
            <a:off x="4862513" y="4889500"/>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40" name="Text Box 25"/>
          <p:cNvSpPr txBox="1">
            <a:spLocks noChangeArrowheads="1"/>
          </p:cNvSpPr>
          <p:nvPr/>
        </p:nvSpPr>
        <p:spPr bwMode="auto">
          <a:xfrm>
            <a:off x="4286250" y="4673600"/>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sp>
        <p:nvSpPr>
          <p:cNvPr id="44" name="Rectangle 26"/>
          <p:cNvSpPr>
            <a:spLocks noChangeArrowheads="1"/>
          </p:cNvSpPr>
          <p:nvPr/>
        </p:nvSpPr>
        <p:spPr bwMode="auto">
          <a:xfrm>
            <a:off x="5222875" y="4383088"/>
            <a:ext cx="935038" cy="36036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4</a:t>
            </a:r>
          </a:p>
        </p:txBody>
      </p:sp>
      <p:sp>
        <p:nvSpPr>
          <p:cNvPr id="47" name="Rectangle 27"/>
          <p:cNvSpPr>
            <a:spLocks noChangeArrowheads="1"/>
          </p:cNvSpPr>
          <p:nvPr/>
        </p:nvSpPr>
        <p:spPr bwMode="auto">
          <a:xfrm>
            <a:off x="6157913" y="4384675"/>
            <a:ext cx="936625" cy="360363"/>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0</a:t>
            </a:r>
          </a:p>
        </p:txBody>
      </p:sp>
      <p:sp>
        <p:nvSpPr>
          <p:cNvPr id="48" name="Line 28"/>
          <p:cNvSpPr>
            <a:spLocks noChangeShapeType="1"/>
          </p:cNvSpPr>
          <p:nvPr/>
        </p:nvSpPr>
        <p:spPr bwMode="auto">
          <a:xfrm>
            <a:off x="4862513" y="4529138"/>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49" name="Text Box 29"/>
          <p:cNvSpPr txBox="1">
            <a:spLocks noChangeArrowheads="1"/>
          </p:cNvSpPr>
          <p:nvPr/>
        </p:nvSpPr>
        <p:spPr bwMode="auto">
          <a:xfrm>
            <a:off x="4286250" y="4313238"/>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sp>
        <p:nvSpPr>
          <p:cNvPr id="50" name="Rectangle 30"/>
          <p:cNvSpPr>
            <a:spLocks noChangeArrowheads="1"/>
          </p:cNvSpPr>
          <p:nvPr/>
        </p:nvSpPr>
        <p:spPr bwMode="auto">
          <a:xfrm>
            <a:off x="5221288" y="4022725"/>
            <a:ext cx="935037" cy="360363"/>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3</a:t>
            </a:r>
          </a:p>
        </p:txBody>
      </p:sp>
      <p:sp>
        <p:nvSpPr>
          <p:cNvPr id="51" name="Rectangle 31"/>
          <p:cNvSpPr>
            <a:spLocks noChangeArrowheads="1"/>
          </p:cNvSpPr>
          <p:nvPr/>
        </p:nvSpPr>
        <p:spPr bwMode="auto">
          <a:xfrm>
            <a:off x="6156325" y="4024313"/>
            <a:ext cx="936625" cy="36036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5</a:t>
            </a:r>
          </a:p>
        </p:txBody>
      </p:sp>
      <p:sp>
        <p:nvSpPr>
          <p:cNvPr id="52" name="Line 32"/>
          <p:cNvSpPr>
            <a:spLocks noChangeShapeType="1"/>
          </p:cNvSpPr>
          <p:nvPr/>
        </p:nvSpPr>
        <p:spPr bwMode="auto">
          <a:xfrm>
            <a:off x="4860925" y="4170363"/>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53" name="Text Box 33"/>
          <p:cNvSpPr txBox="1">
            <a:spLocks noChangeArrowheads="1"/>
          </p:cNvSpPr>
          <p:nvPr/>
        </p:nvSpPr>
        <p:spPr bwMode="auto">
          <a:xfrm>
            <a:off x="4284663" y="3954463"/>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sp>
        <p:nvSpPr>
          <p:cNvPr id="54" name="Rectangle 34"/>
          <p:cNvSpPr>
            <a:spLocks noChangeArrowheads="1"/>
          </p:cNvSpPr>
          <p:nvPr/>
        </p:nvSpPr>
        <p:spPr bwMode="auto">
          <a:xfrm>
            <a:off x="5222875" y="3663950"/>
            <a:ext cx="935038" cy="360363"/>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2</a:t>
            </a:r>
          </a:p>
        </p:txBody>
      </p:sp>
      <p:sp>
        <p:nvSpPr>
          <p:cNvPr id="55" name="Rectangle 35"/>
          <p:cNvSpPr>
            <a:spLocks noChangeArrowheads="1"/>
          </p:cNvSpPr>
          <p:nvPr/>
        </p:nvSpPr>
        <p:spPr bwMode="auto">
          <a:xfrm>
            <a:off x="6157913" y="3665538"/>
            <a:ext cx="936625" cy="36036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5</a:t>
            </a:r>
          </a:p>
        </p:txBody>
      </p:sp>
      <p:sp>
        <p:nvSpPr>
          <p:cNvPr id="56" name="Line 36"/>
          <p:cNvSpPr>
            <a:spLocks noChangeShapeType="1"/>
          </p:cNvSpPr>
          <p:nvPr/>
        </p:nvSpPr>
        <p:spPr bwMode="auto">
          <a:xfrm>
            <a:off x="4860925" y="3810000"/>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57" name="Text Box 37"/>
          <p:cNvSpPr txBox="1">
            <a:spLocks noChangeArrowheads="1"/>
          </p:cNvSpPr>
          <p:nvPr/>
        </p:nvSpPr>
        <p:spPr bwMode="auto">
          <a:xfrm>
            <a:off x="4284663" y="3594100"/>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sp>
        <p:nvSpPr>
          <p:cNvPr id="58" name="Rectangle 38"/>
          <p:cNvSpPr>
            <a:spLocks noChangeArrowheads="1"/>
          </p:cNvSpPr>
          <p:nvPr/>
        </p:nvSpPr>
        <p:spPr bwMode="auto">
          <a:xfrm>
            <a:off x="5221288" y="3303588"/>
            <a:ext cx="935037" cy="36036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1</a:t>
            </a:r>
          </a:p>
        </p:txBody>
      </p:sp>
      <p:sp>
        <p:nvSpPr>
          <p:cNvPr id="59" name="Rectangle 39"/>
          <p:cNvSpPr>
            <a:spLocks noChangeArrowheads="1"/>
          </p:cNvSpPr>
          <p:nvPr/>
        </p:nvSpPr>
        <p:spPr bwMode="auto">
          <a:xfrm>
            <a:off x="6156325" y="3305175"/>
            <a:ext cx="936625" cy="360363"/>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5</a:t>
            </a:r>
          </a:p>
        </p:txBody>
      </p:sp>
      <p:sp>
        <p:nvSpPr>
          <p:cNvPr id="60" name="Line 40"/>
          <p:cNvSpPr>
            <a:spLocks noChangeShapeType="1"/>
          </p:cNvSpPr>
          <p:nvPr/>
        </p:nvSpPr>
        <p:spPr bwMode="auto">
          <a:xfrm>
            <a:off x="4860925" y="3449638"/>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62" name="Text Box 41"/>
          <p:cNvSpPr txBox="1">
            <a:spLocks noChangeArrowheads="1"/>
          </p:cNvSpPr>
          <p:nvPr/>
        </p:nvSpPr>
        <p:spPr bwMode="auto">
          <a:xfrm>
            <a:off x="4284663" y="3233738"/>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sp>
        <p:nvSpPr>
          <p:cNvPr id="63" name="Rectangle 42"/>
          <p:cNvSpPr>
            <a:spLocks noChangeArrowheads="1"/>
          </p:cNvSpPr>
          <p:nvPr/>
        </p:nvSpPr>
        <p:spPr bwMode="auto">
          <a:xfrm>
            <a:off x="5221288" y="2943225"/>
            <a:ext cx="935037" cy="360363"/>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0</a:t>
            </a:r>
          </a:p>
        </p:txBody>
      </p:sp>
      <p:sp>
        <p:nvSpPr>
          <p:cNvPr id="64" name="Rectangle 43"/>
          <p:cNvSpPr>
            <a:spLocks noChangeArrowheads="1"/>
          </p:cNvSpPr>
          <p:nvPr/>
        </p:nvSpPr>
        <p:spPr bwMode="auto">
          <a:xfrm>
            <a:off x="6156325" y="2944813"/>
            <a:ext cx="936625" cy="36036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altLang="zh-CN" b="1">
                <a:solidFill>
                  <a:srgbClr val="3333FF"/>
                </a:solidFill>
                <a:latin typeface="+mn-lt"/>
                <a:ea typeface="楷体" panose="02010609060101010101" pitchFamily="49" charset="-122"/>
              </a:rPr>
              <a:t>5</a:t>
            </a:r>
          </a:p>
        </p:txBody>
      </p:sp>
      <p:sp>
        <p:nvSpPr>
          <p:cNvPr id="65" name="Line 44"/>
          <p:cNvSpPr>
            <a:spLocks noChangeShapeType="1"/>
          </p:cNvSpPr>
          <p:nvPr/>
        </p:nvSpPr>
        <p:spPr bwMode="auto">
          <a:xfrm>
            <a:off x="395288" y="3051175"/>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 name="Text Box 45"/>
          <p:cNvSpPr txBox="1">
            <a:spLocks noChangeArrowheads="1"/>
          </p:cNvSpPr>
          <p:nvPr/>
        </p:nvSpPr>
        <p:spPr bwMode="auto">
          <a:xfrm>
            <a:off x="7308850" y="2944813"/>
            <a:ext cx="1655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en-US" b="1">
                <a:solidFill>
                  <a:srgbClr val="FF0000"/>
                </a:solidFill>
                <a:latin typeface="+mn-lt"/>
                <a:ea typeface="楷体" panose="02010609060101010101" pitchFamily="49" charset="-122"/>
              </a:rPr>
              <a:t>返回 </a:t>
            </a:r>
            <a:r>
              <a:rPr lang="en-US" altLang="zh-CN" b="1">
                <a:solidFill>
                  <a:srgbClr val="FF0000"/>
                </a:solidFill>
                <a:latin typeface="+mn-lt"/>
                <a:ea typeface="楷体" panose="02010609060101010101" pitchFamily="49" charset="-122"/>
              </a:rPr>
              <a:t>1</a:t>
            </a:r>
          </a:p>
        </p:txBody>
      </p:sp>
      <p:sp>
        <p:nvSpPr>
          <p:cNvPr id="67" name="Text Box 46"/>
          <p:cNvSpPr txBox="1">
            <a:spLocks noChangeArrowheads="1"/>
          </p:cNvSpPr>
          <p:nvPr/>
        </p:nvSpPr>
        <p:spPr bwMode="auto">
          <a:xfrm>
            <a:off x="7308850" y="3305175"/>
            <a:ext cx="16557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en-US" b="1">
                <a:solidFill>
                  <a:srgbClr val="FF0000"/>
                </a:solidFill>
                <a:latin typeface="+mn-lt"/>
                <a:ea typeface="楷体" panose="02010609060101010101" pitchFamily="49" charset="-122"/>
              </a:rPr>
              <a:t>返回 </a:t>
            </a:r>
            <a:r>
              <a:rPr lang="en-US" altLang="zh-CN" b="1">
                <a:solidFill>
                  <a:srgbClr val="FF0000"/>
                </a:solidFill>
                <a:latin typeface="+mn-lt"/>
                <a:ea typeface="楷体" panose="02010609060101010101" pitchFamily="49" charset="-122"/>
              </a:rPr>
              <a:t>1*1=1</a:t>
            </a:r>
          </a:p>
        </p:txBody>
      </p:sp>
      <p:sp>
        <p:nvSpPr>
          <p:cNvPr id="68" name="Text Box 47"/>
          <p:cNvSpPr txBox="1">
            <a:spLocks noChangeArrowheads="1"/>
          </p:cNvSpPr>
          <p:nvPr/>
        </p:nvSpPr>
        <p:spPr bwMode="auto">
          <a:xfrm>
            <a:off x="7308850" y="3665538"/>
            <a:ext cx="1655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en-US" b="1">
                <a:solidFill>
                  <a:srgbClr val="FF0000"/>
                </a:solidFill>
                <a:latin typeface="+mn-lt"/>
                <a:ea typeface="楷体" panose="02010609060101010101" pitchFamily="49" charset="-122"/>
              </a:rPr>
              <a:t>返回 </a:t>
            </a:r>
            <a:r>
              <a:rPr lang="en-US" altLang="zh-CN" b="1">
                <a:solidFill>
                  <a:srgbClr val="FF0000"/>
                </a:solidFill>
                <a:latin typeface="+mn-lt"/>
                <a:ea typeface="楷体" panose="02010609060101010101" pitchFamily="49" charset="-122"/>
              </a:rPr>
              <a:t>2*1=2</a:t>
            </a:r>
          </a:p>
        </p:txBody>
      </p:sp>
      <p:sp>
        <p:nvSpPr>
          <p:cNvPr id="69" name="Text Box 48"/>
          <p:cNvSpPr txBox="1">
            <a:spLocks noChangeArrowheads="1"/>
          </p:cNvSpPr>
          <p:nvPr/>
        </p:nvSpPr>
        <p:spPr bwMode="auto">
          <a:xfrm>
            <a:off x="7308850" y="4019550"/>
            <a:ext cx="16557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en-US" b="1">
                <a:solidFill>
                  <a:srgbClr val="FF0000"/>
                </a:solidFill>
                <a:latin typeface="+mn-lt"/>
                <a:ea typeface="楷体" panose="02010609060101010101" pitchFamily="49" charset="-122"/>
              </a:rPr>
              <a:t>返回 </a:t>
            </a:r>
            <a:r>
              <a:rPr lang="en-US" altLang="zh-CN" b="1">
                <a:solidFill>
                  <a:srgbClr val="FF0000"/>
                </a:solidFill>
                <a:latin typeface="+mn-lt"/>
                <a:ea typeface="楷体" panose="02010609060101010101" pitchFamily="49" charset="-122"/>
              </a:rPr>
              <a:t>3*2=6</a:t>
            </a:r>
          </a:p>
        </p:txBody>
      </p:sp>
      <p:sp>
        <p:nvSpPr>
          <p:cNvPr id="70" name="Text Box 49"/>
          <p:cNvSpPr txBox="1">
            <a:spLocks noChangeArrowheads="1"/>
          </p:cNvSpPr>
          <p:nvPr/>
        </p:nvSpPr>
        <p:spPr bwMode="auto">
          <a:xfrm>
            <a:off x="7308850" y="4378325"/>
            <a:ext cx="16557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en-US" b="1">
                <a:solidFill>
                  <a:srgbClr val="FF0000"/>
                </a:solidFill>
                <a:latin typeface="+mn-lt"/>
                <a:ea typeface="楷体" panose="02010609060101010101" pitchFamily="49" charset="-122"/>
              </a:rPr>
              <a:t>返回 </a:t>
            </a:r>
            <a:r>
              <a:rPr lang="en-US" altLang="zh-CN" b="1">
                <a:solidFill>
                  <a:srgbClr val="FF0000"/>
                </a:solidFill>
                <a:latin typeface="+mn-lt"/>
                <a:ea typeface="楷体" panose="02010609060101010101" pitchFamily="49" charset="-122"/>
              </a:rPr>
              <a:t>4*6=24</a:t>
            </a:r>
          </a:p>
        </p:txBody>
      </p:sp>
      <p:sp>
        <p:nvSpPr>
          <p:cNvPr id="71" name="Line 50"/>
          <p:cNvSpPr>
            <a:spLocks noChangeShapeType="1"/>
          </p:cNvSpPr>
          <p:nvPr/>
        </p:nvSpPr>
        <p:spPr bwMode="auto">
          <a:xfrm>
            <a:off x="4860925" y="3803650"/>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72" name="Text Box 51"/>
          <p:cNvSpPr txBox="1">
            <a:spLocks noChangeArrowheads="1"/>
          </p:cNvSpPr>
          <p:nvPr/>
        </p:nvSpPr>
        <p:spPr bwMode="auto">
          <a:xfrm>
            <a:off x="4284663" y="3587750"/>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sp>
        <p:nvSpPr>
          <p:cNvPr id="73" name="Line 52"/>
          <p:cNvSpPr>
            <a:spLocks noChangeShapeType="1"/>
          </p:cNvSpPr>
          <p:nvPr/>
        </p:nvSpPr>
        <p:spPr bwMode="auto">
          <a:xfrm>
            <a:off x="4860925" y="4162425"/>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74" name="Text Box 53"/>
          <p:cNvSpPr txBox="1">
            <a:spLocks noChangeArrowheads="1"/>
          </p:cNvSpPr>
          <p:nvPr/>
        </p:nvSpPr>
        <p:spPr bwMode="auto">
          <a:xfrm>
            <a:off x="4284663" y="3946525"/>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sp>
        <p:nvSpPr>
          <p:cNvPr id="75" name="Line 54"/>
          <p:cNvSpPr>
            <a:spLocks noChangeShapeType="1"/>
          </p:cNvSpPr>
          <p:nvPr/>
        </p:nvSpPr>
        <p:spPr bwMode="auto">
          <a:xfrm>
            <a:off x="4860925" y="4522788"/>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76" name="Text Box 55"/>
          <p:cNvSpPr txBox="1">
            <a:spLocks noChangeArrowheads="1"/>
          </p:cNvSpPr>
          <p:nvPr/>
        </p:nvSpPr>
        <p:spPr bwMode="auto">
          <a:xfrm>
            <a:off x="4284663" y="4306888"/>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sp>
        <p:nvSpPr>
          <p:cNvPr id="77" name="Line 56"/>
          <p:cNvSpPr>
            <a:spLocks noChangeShapeType="1"/>
          </p:cNvSpPr>
          <p:nvPr/>
        </p:nvSpPr>
        <p:spPr bwMode="auto">
          <a:xfrm>
            <a:off x="4860925" y="4883150"/>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78" name="Text Box 57"/>
          <p:cNvSpPr txBox="1">
            <a:spLocks noChangeArrowheads="1"/>
          </p:cNvSpPr>
          <p:nvPr/>
        </p:nvSpPr>
        <p:spPr bwMode="auto">
          <a:xfrm>
            <a:off x="4284663" y="4667250"/>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sp>
        <p:nvSpPr>
          <p:cNvPr id="79" name="Line 58"/>
          <p:cNvSpPr>
            <a:spLocks noChangeShapeType="1"/>
          </p:cNvSpPr>
          <p:nvPr/>
        </p:nvSpPr>
        <p:spPr bwMode="auto">
          <a:xfrm>
            <a:off x="4860925" y="3089275"/>
            <a:ext cx="3587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mn-lt"/>
              <a:ea typeface="楷体" panose="02010609060101010101" pitchFamily="49" charset="-122"/>
            </a:endParaRPr>
          </a:p>
        </p:txBody>
      </p:sp>
      <p:sp>
        <p:nvSpPr>
          <p:cNvPr id="80" name="Text Box 59"/>
          <p:cNvSpPr txBox="1">
            <a:spLocks noChangeArrowheads="1"/>
          </p:cNvSpPr>
          <p:nvPr/>
        </p:nvSpPr>
        <p:spPr bwMode="auto">
          <a:xfrm>
            <a:off x="4284663" y="2873375"/>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zh-CN" b="1">
                <a:solidFill>
                  <a:srgbClr val="3333FF"/>
                </a:solidFill>
                <a:latin typeface="+mn-lt"/>
                <a:ea typeface="楷体" panose="02010609060101010101" pitchFamily="49" charset="-122"/>
              </a:rPr>
              <a:t>top</a:t>
            </a:r>
          </a:p>
        </p:txBody>
      </p:sp>
      <p:grpSp>
        <p:nvGrpSpPr>
          <p:cNvPr id="81" name="Group 60"/>
          <p:cNvGrpSpPr>
            <a:grpSpLocks/>
          </p:cNvGrpSpPr>
          <p:nvPr/>
        </p:nvGrpSpPr>
        <p:grpSpPr bwMode="auto">
          <a:xfrm>
            <a:off x="684213" y="1816100"/>
            <a:ext cx="6551612" cy="552450"/>
            <a:chOff x="431" y="2084"/>
            <a:chExt cx="4127" cy="348"/>
          </a:xfrm>
        </p:grpSpPr>
        <p:sp>
          <p:nvSpPr>
            <p:cNvPr id="82" name="Text Box 61"/>
            <p:cNvSpPr txBox="1">
              <a:spLocks noChangeArrowheads="1"/>
            </p:cNvSpPr>
            <p:nvPr/>
          </p:nvSpPr>
          <p:spPr bwMode="auto">
            <a:xfrm>
              <a:off x="431" y="2084"/>
              <a:ext cx="390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solidFill>
                    <a:srgbClr val="FF0000"/>
                  </a:solidFill>
                  <a:ea typeface="黑体" panose="02010609060101010101" pitchFamily="49" charset="-122"/>
                </a:rPr>
                <a:t>例如，</a:t>
              </a:r>
              <a:r>
                <a:rPr kumimoji="1" lang="zh-CN" altLang="en-US" sz="2000" b="1" dirty="0">
                  <a:latin typeface="+mn-lt"/>
                  <a:ea typeface="仿宋" panose="02010609060101010101" pitchFamily="49" charset="-122"/>
                </a:rPr>
                <a:t>非负整数 </a:t>
              </a:r>
              <a:r>
                <a:rPr kumimoji="1" lang="en-US" altLang="zh-CN" sz="2000" b="1" dirty="0">
                  <a:latin typeface="+mn-lt"/>
                  <a:ea typeface="仿宋" panose="02010609060101010101" pitchFamily="49" charset="-122"/>
                </a:rPr>
                <a:t>n </a:t>
              </a:r>
              <a:r>
                <a:rPr kumimoji="1" lang="zh-CN" altLang="en-US" sz="2000" b="1" dirty="0">
                  <a:latin typeface="+mn-lt"/>
                  <a:ea typeface="仿宋" panose="02010609060101010101" pitchFamily="49" charset="-122"/>
                </a:rPr>
                <a:t>的阶乘可递归定义为： </a:t>
              </a:r>
            </a:p>
          </p:txBody>
        </p:sp>
        <p:pic>
          <p:nvPicPr>
            <p:cNvPr id="35884" name="Picture 6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24" y="2116"/>
              <a:ext cx="1134"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blinds(horizontal)">
                                      <p:cBhvr>
                                        <p:cTn id="7" dur="500"/>
                                        <p:tgtEl>
                                          <p:spTgt spid="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ssolve">
                                      <p:cBhvr>
                                        <p:cTn id="12" dur="500"/>
                                        <p:tgtEl>
                                          <p:spTgt spid="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childTnLst>
                          </p:cTn>
                        </p:par>
                        <p:par>
                          <p:cTn id="18" fill="hold" nodeType="afterGroup">
                            <p:stCondLst>
                              <p:cond delay="500"/>
                            </p:stCondLst>
                            <p:childTnLst>
                              <p:par>
                                <p:cTn id="19" presetID="22" presetClass="entr" presetSubtype="1"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up)">
                                      <p:cBhvr>
                                        <p:cTn id="21" dur="500"/>
                                        <p:tgtEl>
                                          <p:spTgt spid="26"/>
                                        </p:tgtEl>
                                      </p:cBhvr>
                                    </p:animEffect>
                                  </p:childTnLst>
                                </p:cTn>
                              </p:par>
                            </p:childTnLst>
                          </p:cTn>
                        </p:par>
                        <p:par>
                          <p:cTn id="22" fill="hold" nodeType="afterGroup">
                            <p:stCondLst>
                              <p:cond delay="1000"/>
                            </p:stCondLst>
                            <p:childTnLst>
                              <p:par>
                                <p:cTn id="23" presetID="9"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dissolve">
                                      <p:cBhvr>
                                        <p:cTn id="25" dur="500"/>
                                        <p:tgtEl>
                                          <p:spTgt spid="40"/>
                                        </p:tgtEl>
                                      </p:cBhvr>
                                    </p:animEffect>
                                  </p:childTnLst>
                                </p:cTn>
                              </p:par>
                            </p:childTnLst>
                          </p:cTn>
                        </p:par>
                        <p:par>
                          <p:cTn id="26" fill="hold" nodeType="afterGroup">
                            <p:stCondLst>
                              <p:cond delay="1500"/>
                            </p:stCondLst>
                            <p:childTnLst>
                              <p:par>
                                <p:cTn id="27" presetID="22" presetClass="entr" presetSubtype="8"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1000"/>
                                        <p:tgtEl>
                                          <p:spTgt spid="3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xit" presetSubtype="16" fill="hold" grpId="1" nodeType="clickEffect">
                                  <p:stCondLst>
                                    <p:cond delay="0"/>
                                  </p:stCondLst>
                                  <p:childTnLst>
                                    <p:animEffect transition="out" filter="box(in)">
                                      <p:cBhvr>
                                        <p:cTn id="33" dur="500"/>
                                        <p:tgtEl>
                                          <p:spTgt spid="40"/>
                                        </p:tgtEl>
                                      </p:cBhvr>
                                    </p:animEffect>
                                    <p:set>
                                      <p:cBhvr>
                                        <p:cTn id="34" dur="1" fill="hold">
                                          <p:stCondLst>
                                            <p:cond delay="499"/>
                                          </p:stCondLst>
                                        </p:cTn>
                                        <p:tgtEl>
                                          <p:spTgt spid="40"/>
                                        </p:tgtEl>
                                        <p:attrNameLst>
                                          <p:attrName>style.visibility</p:attrName>
                                        </p:attrNameLst>
                                      </p:cBhvr>
                                      <p:to>
                                        <p:strVal val="hidden"/>
                                      </p:to>
                                    </p:set>
                                  </p:childTnLst>
                                </p:cTn>
                              </p:par>
                              <p:par>
                                <p:cTn id="35" presetID="4" presetClass="exit" presetSubtype="16" fill="hold" nodeType="withEffect">
                                  <p:stCondLst>
                                    <p:cond delay="0"/>
                                  </p:stCondLst>
                                  <p:childTnLst>
                                    <p:animEffect transition="out" filter="box(in)">
                                      <p:cBhvr>
                                        <p:cTn id="36" dur="500"/>
                                        <p:tgtEl>
                                          <p:spTgt spid="36"/>
                                        </p:tgtEl>
                                      </p:cBhvr>
                                    </p:animEffect>
                                    <p:set>
                                      <p:cBhvr>
                                        <p:cTn id="37" dur="1" fill="hold">
                                          <p:stCondLst>
                                            <p:cond delay="499"/>
                                          </p:stCondLst>
                                        </p:cTn>
                                        <p:tgtEl>
                                          <p:spTgt spid="36"/>
                                        </p:tgtEl>
                                        <p:attrNameLst>
                                          <p:attrName>style.visibility</p:attrName>
                                        </p:attrNameLst>
                                      </p:cBhvr>
                                      <p:to>
                                        <p:strVal val="hidden"/>
                                      </p:to>
                                    </p:set>
                                  </p:childTnLst>
                                </p:cTn>
                              </p:par>
                            </p:childTnLst>
                          </p:cTn>
                        </p:par>
                        <p:par>
                          <p:cTn id="38" fill="hold" nodeType="afterGroup">
                            <p:stCondLst>
                              <p:cond delay="500"/>
                            </p:stCondLst>
                            <p:childTnLst>
                              <p:par>
                                <p:cTn id="39" presetID="9"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dissolve">
                                      <p:cBhvr>
                                        <p:cTn id="41" dur="500"/>
                                        <p:tgtEl>
                                          <p:spTgt spid="49"/>
                                        </p:tgtEl>
                                      </p:cBhvr>
                                    </p:animEffect>
                                  </p:childTnLst>
                                </p:cTn>
                              </p:par>
                            </p:childTnLst>
                          </p:cTn>
                        </p:par>
                        <p:par>
                          <p:cTn id="42" fill="hold" nodeType="afterGroup">
                            <p:stCondLst>
                              <p:cond delay="1000"/>
                            </p:stCondLst>
                            <p:childTnLst>
                              <p:par>
                                <p:cTn id="43" presetID="22" presetClass="entr" presetSubtype="8"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left)">
                                      <p:cBhvr>
                                        <p:cTn id="45" dur="1000"/>
                                        <p:tgtEl>
                                          <p:spTgt spid="48"/>
                                        </p:tgtEl>
                                      </p:cBhvr>
                                    </p:animEffect>
                                  </p:childTnLst>
                                </p:cTn>
                              </p:par>
                            </p:childTnLst>
                          </p:cTn>
                        </p:par>
                        <p:par>
                          <p:cTn id="46" fill="hold" nodeType="afterGroup">
                            <p:stCondLst>
                              <p:cond delay="2000"/>
                            </p:stCondLst>
                            <p:childTnLst>
                              <p:par>
                                <p:cTn id="47" presetID="2" presetClass="entr" presetSubtype="1"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1000" fill="hold"/>
                                        <p:tgtEl>
                                          <p:spTgt spid="44"/>
                                        </p:tgtEl>
                                        <p:attrNameLst>
                                          <p:attrName>ppt_x</p:attrName>
                                        </p:attrNameLst>
                                      </p:cBhvr>
                                      <p:tavLst>
                                        <p:tav tm="0">
                                          <p:val>
                                            <p:strVal val="#ppt_x"/>
                                          </p:val>
                                        </p:tav>
                                        <p:tav tm="100000">
                                          <p:val>
                                            <p:strVal val="#ppt_x"/>
                                          </p:val>
                                        </p:tav>
                                      </p:tavLst>
                                    </p:anim>
                                    <p:anim calcmode="lin" valueType="num">
                                      <p:cBhvr additive="base">
                                        <p:cTn id="50" dur="1000" fill="hold"/>
                                        <p:tgtEl>
                                          <p:spTgt spid="44"/>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1000" fill="hold"/>
                                        <p:tgtEl>
                                          <p:spTgt spid="47"/>
                                        </p:tgtEl>
                                        <p:attrNameLst>
                                          <p:attrName>ppt_x</p:attrName>
                                        </p:attrNameLst>
                                      </p:cBhvr>
                                      <p:tavLst>
                                        <p:tav tm="0">
                                          <p:val>
                                            <p:strVal val="#ppt_x"/>
                                          </p:val>
                                        </p:tav>
                                        <p:tav tm="100000">
                                          <p:val>
                                            <p:strVal val="#ppt_x"/>
                                          </p:val>
                                        </p:tav>
                                      </p:tavLst>
                                    </p:anim>
                                    <p:anim calcmode="lin" valueType="num">
                                      <p:cBhvr additive="base">
                                        <p:cTn id="54" dur="10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4" presetClass="exit" presetSubtype="16" fill="hold" grpId="1" nodeType="clickEffect">
                                  <p:stCondLst>
                                    <p:cond delay="0"/>
                                  </p:stCondLst>
                                  <p:childTnLst>
                                    <p:animEffect transition="out" filter="box(in)">
                                      <p:cBhvr>
                                        <p:cTn id="58" dur="500"/>
                                        <p:tgtEl>
                                          <p:spTgt spid="49"/>
                                        </p:tgtEl>
                                      </p:cBhvr>
                                    </p:animEffect>
                                    <p:set>
                                      <p:cBhvr>
                                        <p:cTn id="59" dur="1" fill="hold">
                                          <p:stCondLst>
                                            <p:cond delay="499"/>
                                          </p:stCondLst>
                                        </p:cTn>
                                        <p:tgtEl>
                                          <p:spTgt spid="49"/>
                                        </p:tgtEl>
                                        <p:attrNameLst>
                                          <p:attrName>style.visibility</p:attrName>
                                        </p:attrNameLst>
                                      </p:cBhvr>
                                      <p:to>
                                        <p:strVal val="hidden"/>
                                      </p:to>
                                    </p:set>
                                  </p:childTnLst>
                                </p:cTn>
                              </p:par>
                              <p:par>
                                <p:cTn id="60" presetID="4" presetClass="exit" presetSubtype="16" fill="hold" nodeType="withEffect">
                                  <p:stCondLst>
                                    <p:cond delay="0"/>
                                  </p:stCondLst>
                                  <p:childTnLst>
                                    <p:animEffect transition="out" filter="box(in)">
                                      <p:cBhvr>
                                        <p:cTn id="61" dur="500"/>
                                        <p:tgtEl>
                                          <p:spTgt spid="48"/>
                                        </p:tgtEl>
                                      </p:cBhvr>
                                    </p:animEffect>
                                    <p:set>
                                      <p:cBhvr>
                                        <p:cTn id="62" dur="1" fill="hold">
                                          <p:stCondLst>
                                            <p:cond delay="499"/>
                                          </p:stCondLst>
                                        </p:cTn>
                                        <p:tgtEl>
                                          <p:spTgt spid="48"/>
                                        </p:tgtEl>
                                        <p:attrNameLst>
                                          <p:attrName>style.visibility</p:attrName>
                                        </p:attrNameLst>
                                      </p:cBhvr>
                                      <p:to>
                                        <p:strVal val="hidden"/>
                                      </p:to>
                                    </p:set>
                                  </p:childTnLst>
                                </p:cTn>
                              </p:par>
                            </p:childTnLst>
                          </p:cTn>
                        </p:par>
                        <p:par>
                          <p:cTn id="63" fill="hold" nodeType="afterGroup">
                            <p:stCondLst>
                              <p:cond delay="500"/>
                            </p:stCondLst>
                            <p:childTnLst>
                              <p:par>
                                <p:cTn id="64" presetID="9" presetClass="entr" presetSubtype="0"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dissolve">
                                      <p:cBhvr>
                                        <p:cTn id="66" dur="500"/>
                                        <p:tgtEl>
                                          <p:spTgt spid="53"/>
                                        </p:tgtEl>
                                      </p:cBhvr>
                                    </p:animEffect>
                                  </p:childTnLst>
                                </p:cTn>
                              </p:par>
                            </p:childTnLst>
                          </p:cTn>
                        </p:par>
                        <p:par>
                          <p:cTn id="67" fill="hold" nodeType="afterGroup">
                            <p:stCondLst>
                              <p:cond delay="1000"/>
                            </p:stCondLst>
                            <p:childTnLst>
                              <p:par>
                                <p:cTn id="68" presetID="22" presetClass="entr" presetSubtype="8" fill="hold" nodeType="after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left)">
                                      <p:cBhvr>
                                        <p:cTn id="70" dur="1000"/>
                                        <p:tgtEl>
                                          <p:spTgt spid="52"/>
                                        </p:tgtEl>
                                      </p:cBhvr>
                                    </p:animEffect>
                                  </p:childTnLst>
                                </p:cTn>
                              </p:par>
                            </p:childTnLst>
                          </p:cTn>
                        </p:par>
                        <p:par>
                          <p:cTn id="71" fill="hold" nodeType="afterGroup">
                            <p:stCondLst>
                              <p:cond delay="2000"/>
                            </p:stCondLst>
                            <p:childTnLst>
                              <p:par>
                                <p:cTn id="72" presetID="2" presetClass="entr" presetSubtype="1" fill="hold" grpId="0" nodeType="after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additive="base">
                                        <p:cTn id="74" dur="1000" fill="hold"/>
                                        <p:tgtEl>
                                          <p:spTgt spid="50"/>
                                        </p:tgtEl>
                                        <p:attrNameLst>
                                          <p:attrName>ppt_x</p:attrName>
                                        </p:attrNameLst>
                                      </p:cBhvr>
                                      <p:tavLst>
                                        <p:tav tm="0">
                                          <p:val>
                                            <p:strVal val="#ppt_x"/>
                                          </p:val>
                                        </p:tav>
                                        <p:tav tm="100000">
                                          <p:val>
                                            <p:strVal val="#ppt_x"/>
                                          </p:val>
                                        </p:tav>
                                      </p:tavLst>
                                    </p:anim>
                                    <p:anim calcmode="lin" valueType="num">
                                      <p:cBhvr additive="base">
                                        <p:cTn id="75" dur="1000" fill="hold"/>
                                        <p:tgtEl>
                                          <p:spTgt spid="50"/>
                                        </p:tgtEl>
                                        <p:attrNameLst>
                                          <p:attrName>ppt_y</p:attrName>
                                        </p:attrNameLst>
                                      </p:cBhvr>
                                      <p:tavLst>
                                        <p:tav tm="0">
                                          <p:val>
                                            <p:strVal val="0-#ppt_h/2"/>
                                          </p:val>
                                        </p:tav>
                                        <p:tav tm="100000">
                                          <p:val>
                                            <p:strVal val="#ppt_y"/>
                                          </p:val>
                                        </p:tav>
                                      </p:tavLst>
                                    </p:anim>
                                  </p:childTnLst>
                                </p:cTn>
                              </p:par>
                              <p:par>
                                <p:cTn id="76" presetID="2" presetClass="entr" presetSubtype="1" fill="hold" grpId="0" nodeType="with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additive="base">
                                        <p:cTn id="78" dur="1000" fill="hold"/>
                                        <p:tgtEl>
                                          <p:spTgt spid="51"/>
                                        </p:tgtEl>
                                        <p:attrNameLst>
                                          <p:attrName>ppt_x</p:attrName>
                                        </p:attrNameLst>
                                      </p:cBhvr>
                                      <p:tavLst>
                                        <p:tav tm="0">
                                          <p:val>
                                            <p:strVal val="#ppt_x"/>
                                          </p:val>
                                        </p:tav>
                                        <p:tav tm="100000">
                                          <p:val>
                                            <p:strVal val="#ppt_x"/>
                                          </p:val>
                                        </p:tav>
                                      </p:tavLst>
                                    </p:anim>
                                    <p:anim calcmode="lin" valueType="num">
                                      <p:cBhvr additive="base">
                                        <p:cTn id="79" dur="1000" fill="hold"/>
                                        <p:tgtEl>
                                          <p:spTgt spid="51"/>
                                        </p:tgtEl>
                                        <p:attrNameLst>
                                          <p:attrName>ppt_y</p:attrName>
                                        </p:attrNameLst>
                                      </p:cBhvr>
                                      <p:tavLst>
                                        <p:tav tm="0">
                                          <p:val>
                                            <p:strVal val="0-#ppt_h/2"/>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4" presetClass="exit" presetSubtype="16" fill="hold" grpId="1" nodeType="clickEffect">
                                  <p:stCondLst>
                                    <p:cond delay="0"/>
                                  </p:stCondLst>
                                  <p:childTnLst>
                                    <p:animEffect transition="out" filter="box(in)">
                                      <p:cBhvr>
                                        <p:cTn id="83" dur="500"/>
                                        <p:tgtEl>
                                          <p:spTgt spid="53"/>
                                        </p:tgtEl>
                                      </p:cBhvr>
                                    </p:animEffect>
                                    <p:set>
                                      <p:cBhvr>
                                        <p:cTn id="84" dur="1" fill="hold">
                                          <p:stCondLst>
                                            <p:cond delay="499"/>
                                          </p:stCondLst>
                                        </p:cTn>
                                        <p:tgtEl>
                                          <p:spTgt spid="53"/>
                                        </p:tgtEl>
                                        <p:attrNameLst>
                                          <p:attrName>style.visibility</p:attrName>
                                        </p:attrNameLst>
                                      </p:cBhvr>
                                      <p:to>
                                        <p:strVal val="hidden"/>
                                      </p:to>
                                    </p:set>
                                  </p:childTnLst>
                                </p:cTn>
                              </p:par>
                              <p:par>
                                <p:cTn id="85" presetID="4" presetClass="exit" presetSubtype="16" fill="hold" nodeType="withEffect">
                                  <p:stCondLst>
                                    <p:cond delay="0"/>
                                  </p:stCondLst>
                                  <p:childTnLst>
                                    <p:animEffect transition="out" filter="box(in)">
                                      <p:cBhvr>
                                        <p:cTn id="86" dur="500"/>
                                        <p:tgtEl>
                                          <p:spTgt spid="52"/>
                                        </p:tgtEl>
                                      </p:cBhvr>
                                    </p:animEffect>
                                    <p:set>
                                      <p:cBhvr>
                                        <p:cTn id="87" dur="1" fill="hold">
                                          <p:stCondLst>
                                            <p:cond delay="499"/>
                                          </p:stCondLst>
                                        </p:cTn>
                                        <p:tgtEl>
                                          <p:spTgt spid="52"/>
                                        </p:tgtEl>
                                        <p:attrNameLst>
                                          <p:attrName>style.visibility</p:attrName>
                                        </p:attrNameLst>
                                      </p:cBhvr>
                                      <p:to>
                                        <p:strVal val="hidden"/>
                                      </p:to>
                                    </p:set>
                                  </p:childTnLst>
                                </p:cTn>
                              </p:par>
                            </p:childTnLst>
                          </p:cTn>
                        </p:par>
                        <p:par>
                          <p:cTn id="88" fill="hold" nodeType="afterGroup">
                            <p:stCondLst>
                              <p:cond delay="500"/>
                            </p:stCondLst>
                            <p:childTnLst>
                              <p:par>
                                <p:cTn id="89" presetID="9" presetClass="entr" presetSubtype="0"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dissolve">
                                      <p:cBhvr>
                                        <p:cTn id="91" dur="500"/>
                                        <p:tgtEl>
                                          <p:spTgt spid="57"/>
                                        </p:tgtEl>
                                      </p:cBhvr>
                                    </p:animEffect>
                                  </p:childTnLst>
                                </p:cTn>
                              </p:par>
                            </p:childTnLst>
                          </p:cTn>
                        </p:par>
                        <p:par>
                          <p:cTn id="92" fill="hold" nodeType="afterGroup">
                            <p:stCondLst>
                              <p:cond delay="1000"/>
                            </p:stCondLst>
                            <p:childTnLst>
                              <p:par>
                                <p:cTn id="93" presetID="22" presetClass="entr" presetSubtype="8" fill="hold" nodeType="after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wipe(left)">
                                      <p:cBhvr>
                                        <p:cTn id="95" dur="1000"/>
                                        <p:tgtEl>
                                          <p:spTgt spid="56"/>
                                        </p:tgtEl>
                                      </p:cBhvr>
                                    </p:animEffect>
                                  </p:childTnLst>
                                </p:cTn>
                              </p:par>
                            </p:childTnLst>
                          </p:cTn>
                        </p:par>
                        <p:par>
                          <p:cTn id="96" fill="hold" nodeType="afterGroup">
                            <p:stCondLst>
                              <p:cond delay="2000"/>
                            </p:stCondLst>
                            <p:childTnLst>
                              <p:par>
                                <p:cTn id="97" presetID="2" presetClass="entr" presetSubtype="1" fill="hold" grpId="0" nodeType="afterEffect">
                                  <p:stCondLst>
                                    <p:cond delay="0"/>
                                  </p:stCondLst>
                                  <p:childTnLst>
                                    <p:set>
                                      <p:cBhvr>
                                        <p:cTn id="98" dur="1" fill="hold">
                                          <p:stCondLst>
                                            <p:cond delay="0"/>
                                          </p:stCondLst>
                                        </p:cTn>
                                        <p:tgtEl>
                                          <p:spTgt spid="54"/>
                                        </p:tgtEl>
                                        <p:attrNameLst>
                                          <p:attrName>style.visibility</p:attrName>
                                        </p:attrNameLst>
                                      </p:cBhvr>
                                      <p:to>
                                        <p:strVal val="visible"/>
                                      </p:to>
                                    </p:set>
                                    <p:anim calcmode="lin" valueType="num">
                                      <p:cBhvr additive="base">
                                        <p:cTn id="99" dur="1000" fill="hold"/>
                                        <p:tgtEl>
                                          <p:spTgt spid="54"/>
                                        </p:tgtEl>
                                        <p:attrNameLst>
                                          <p:attrName>ppt_x</p:attrName>
                                        </p:attrNameLst>
                                      </p:cBhvr>
                                      <p:tavLst>
                                        <p:tav tm="0">
                                          <p:val>
                                            <p:strVal val="#ppt_x"/>
                                          </p:val>
                                        </p:tav>
                                        <p:tav tm="100000">
                                          <p:val>
                                            <p:strVal val="#ppt_x"/>
                                          </p:val>
                                        </p:tav>
                                      </p:tavLst>
                                    </p:anim>
                                    <p:anim calcmode="lin" valueType="num">
                                      <p:cBhvr additive="base">
                                        <p:cTn id="100" dur="1000" fill="hold"/>
                                        <p:tgtEl>
                                          <p:spTgt spid="54"/>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stCondLst>
                                    <p:cond delay="0"/>
                                  </p:stCondLst>
                                  <p:childTnLst>
                                    <p:set>
                                      <p:cBhvr>
                                        <p:cTn id="102" dur="1" fill="hold">
                                          <p:stCondLst>
                                            <p:cond delay="0"/>
                                          </p:stCondLst>
                                        </p:cTn>
                                        <p:tgtEl>
                                          <p:spTgt spid="55"/>
                                        </p:tgtEl>
                                        <p:attrNameLst>
                                          <p:attrName>style.visibility</p:attrName>
                                        </p:attrNameLst>
                                      </p:cBhvr>
                                      <p:to>
                                        <p:strVal val="visible"/>
                                      </p:to>
                                    </p:set>
                                    <p:anim calcmode="lin" valueType="num">
                                      <p:cBhvr additive="base">
                                        <p:cTn id="103" dur="1000" fill="hold"/>
                                        <p:tgtEl>
                                          <p:spTgt spid="55"/>
                                        </p:tgtEl>
                                        <p:attrNameLst>
                                          <p:attrName>ppt_x</p:attrName>
                                        </p:attrNameLst>
                                      </p:cBhvr>
                                      <p:tavLst>
                                        <p:tav tm="0">
                                          <p:val>
                                            <p:strVal val="#ppt_x"/>
                                          </p:val>
                                        </p:tav>
                                        <p:tav tm="100000">
                                          <p:val>
                                            <p:strVal val="#ppt_x"/>
                                          </p:val>
                                        </p:tav>
                                      </p:tavLst>
                                    </p:anim>
                                    <p:anim calcmode="lin" valueType="num">
                                      <p:cBhvr additive="base">
                                        <p:cTn id="104" dur="1000" fill="hold"/>
                                        <p:tgtEl>
                                          <p:spTgt spid="55"/>
                                        </p:tgtEl>
                                        <p:attrNameLst>
                                          <p:attrName>ppt_y</p:attrName>
                                        </p:attrNameLst>
                                      </p:cBhvr>
                                      <p:tavLst>
                                        <p:tav tm="0">
                                          <p:val>
                                            <p:strVal val="0-#ppt_h/2"/>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4" presetClass="exit" presetSubtype="16" fill="hold" grpId="1" nodeType="clickEffect">
                                  <p:stCondLst>
                                    <p:cond delay="0"/>
                                  </p:stCondLst>
                                  <p:childTnLst>
                                    <p:animEffect transition="out" filter="box(in)">
                                      <p:cBhvr>
                                        <p:cTn id="108" dur="500"/>
                                        <p:tgtEl>
                                          <p:spTgt spid="57"/>
                                        </p:tgtEl>
                                      </p:cBhvr>
                                    </p:animEffect>
                                    <p:set>
                                      <p:cBhvr>
                                        <p:cTn id="109" dur="1" fill="hold">
                                          <p:stCondLst>
                                            <p:cond delay="499"/>
                                          </p:stCondLst>
                                        </p:cTn>
                                        <p:tgtEl>
                                          <p:spTgt spid="57"/>
                                        </p:tgtEl>
                                        <p:attrNameLst>
                                          <p:attrName>style.visibility</p:attrName>
                                        </p:attrNameLst>
                                      </p:cBhvr>
                                      <p:to>
                                        <p:strVal val="hidden"/>
                                      </p:to>
                                    </p:set>
                                  </p:childTnLst>
                                </p:cTn>
                              </p:par>
                              <p:par>
                                <p:cTn id="110" presetID="4" presetClass="exit" presetSubtype="16" fill="hold" nodeType="withEffect">
                                  <p:stCondLst>
                                    <p:cond delay="0"/>
                                  </p:stCondLst>
                                  <p:childTnLst>
                                    <p:animEffect transition="out" filter="box(in)">
                                      <p:cBhvr>
                                        <p:cTn id="111" dur="500"/>
                                        <p:tgtEl>
                                          <p:spTgt spid="56"/>
                                        </p:tgtEl>
                                      </p:cBhvr>
                                    </p:animEffect>
                                    <p:set>
                                      <p:cBhvr>
                                        <p:cTn id="112" dur="1" fill="hold">
                                          <p:stCondLst>
                                            <p:cond delay="499"/>
                                          </p:stCondLst>
                                        </p:cTn>
                                        <p:tgtEl>
                                          <p:spTgt spid="56"/>
                                        </p:tgtEl>
                                        <p:attrNameLst>
                                          <p:attrName>style.visibility</p:attrName>
                                        </p:attrNameLst>
                                      </p:cBhvr>
                                      <p:to>
                                        <p:strVal val="hidden"/>
                                      </p:to>
                                    </p:set>
                                  </p:childTnLst>
                                </p:cTn>
                              </p:par>
                            </p:childTnLst>
                          </p:cTn>
                        </p:par>
                        <p:par>
                          <p:cTn id="113" fill="hold" nodeType="afterGroup">
                            <p:stCondLst>
                              <p:cond delay="500"/>
                            </p:stCondLst>
                            <p:childTnLst>
                              <p:par>
                                <p:cTn id="114" presetID="9" presetClass="entr" presetSubtype="0" fill="hold" grpId="0" nodeType="after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dissolve">
                                      <p:cBhvr>
                                        <p:cTn id="116" dur="500"/>
                                        <p:tgtEl>
                                          <p:spTgt spid="62"/>
                                        </p:tgtEl>
                                      </p:cBhvr>
                                    </p:animEffect>
                                  </p:childTnLst>
                                </p:cTn>
                              </p:par>
                            </p:childTnLst>
                          </p:cTn>
                        </p:par>
                        <p:par>
                          <p:cTn id="117" fill="hold" nodeType="afterGroup">
                            <p:stCondLst>
                              <p:cond delay="1000"/>
                            </p:stCondLst>
                            <p:childTnLst>
                              <p:par>
                                <p:cTn id="118" presetID="22" presetClass="entr" presetSubtype="8" fill="hold" nodeType="afterEffect">
                                  <p:stCondLst>
                                    <p:cond delay="0"/>
                                  </p:stCondLst>
                                  <p:childTnLst>
                                    <p:set>
                                      <p:cBhvr>
                                        <p:cTn id="119" dur="1" fill="hold">
                                          <p:stCondLst>
                                            <p:cond delay="0"/>
                                          </p:stCondLst>
                                        </p:cTn>
                                        <p:tgtEl>
                                          <p:spTgt spid="60"/>
                                        </p:tgtEl>
                                        <p:attrNameLst>
                                          <p:attrName>style.visibility</p:attrName>
                                        </p:attrNameLst>
                                      </p:cBhvr>
                                      <p:to>
                                        <p:strVal val="visible"/>
                                      </p:to>
                                    </p:set>
                                    <p:animEffect transition="in" filter="wipe(left)">
                                      <p:cBhvr>
                                        <p:cTn id="120" dur="1000"/>
                                        <p:tgtEl>
                                          <p:spTgt spid="60"/>
                                        </p:tgtEl>
                                      </p:cBhvr>
                                    </p:animEffect>
                                  </p:childTnLst>
                                </p:cTn>
                              </p:par>
                            </p:childTnLst>
                          </p:cTn>
                        </p:par>
                        <p:par>
                          <p:cTn id="121" fill="hold" nodeType="afterGroup">
                            <p:stCondLst>
                              <p:cond delay="2000"/>
                            </p:stCondLst>
                            <p:childTnLst>
                              <p:par>
                                <p:cTn id="122" presetID="2" presetClass="entr" presetSubtype="1" fill="hold" grpId="0" nodeType="afterEffect">
                                  <p:stCondLst>
                                    <p:cond delay="0"/>
                                  </p:stCondLst>
                                  <p:childTnLst>
                                    <p:set>
                                      <p:cBhvr>
                                        <p:cTn id="123" dur="1" fill="hold">
                                          <p:stCondLst>
                                            <p:cond delay="0"/>
                                          </p:stCondLst>
                                        </p:cTn>
                                        <p:tgtEl>
                                          <p:spTgt spid="58"/>
                                        </p:tgtEl>
                                        <p:attrNameLst>
                                          <p:attrName>style.visibility</p:attrName>
                                        </p:attrNameLst>
                                      </p:cBhvr>
                                      <p:to>
                                        <p:strVal val="visible"/>
                                      </p:to>
                                    </p:set>
                                    <p:anim calcmode="lin" valueType="num">
                                      <p:cBhvr additive="base">
                                        <p:cTn id="124" dur="1000" fill="hold"/>
                                        <p:tgtEl>
                                          <p:spTgt spid="58"/>
                                        </p:tgtEl>
                                        <p:attrNameLst>
                                          <p:attrName>ppt_x</p:attrName>
                                        </p:attrNameLst>
                                      </p:cBhvr>
                                      <p:tavLst>
                                        <p:tav tm="0">
                                          <p:val>
                                            <p:strVal val="#ppt_x"/>
                                          </p:val>
                                        </p:tav>
                                        <p:tav tm="100000">
                                          <p:val>
                                            <p:strVal val="#ppt_x"/>
                                          </p:val>
                                        </p:tav>
                                      </p:tavLst>
                                    </p:anim>
                                    <p:anim calcmode="lin" valueType="num">
                                      <p:cBhvr additive="base">
                                        <p:cTn id="125" dur="1000" fill="hold"/>
                                        <p:tgtEl>
                                          <p:spTgt spid="58"/>
                                        </p:tgtEl>
                                        <p:attrNameLst>
                                          <p:attrName>ppt_y</p:attrName>
                                        </p:attrNameLst>
                                      </p:cBhvr>
                                      <p:tavLst>
                                        <p:tav tm="0">
                                          <p:val>
                                            <p:strVal val="0-#ppt_h/2"/>
                                          </p:val>
                                        </p:tav>
                                        <p:tav tm="100000">
                                          <p:val>
                                            <p:strVal val="#ppt_y"/>
                                          </p:val>
                                        </p:tav>
                                      </p:tavLst>
                                    </p:anim>
                                  </p:childTnLst>
                                </p:cTn>
                              </p:par>
                              <p:par>
                                <p:cTn id="126" presetID="2" presetClass="entr" presetSubtype="1" fill="hold" grpId="0" nodeType="withEffect">
                                  <p:stCondLst>
                                    <p:cond delay="0"/>
                                  </p:stCondLst>
                                  <p:childTnLst>
                                    <p:set>
                                      <p:cBhvr>
                                        <p:cTn id="127" dur="1" fill="hold">
                                          <p:stCondLst>
                                            <p:cond delay="0"/>
                                          </p:stCondLst>
                                        </p:cTn>
                                        <p:tgtEl>
                                          <p:spTgt spid="59"/>
                                        </p:tgtEl>
                                        <p:attrNameLst>
                                          <p:attrName>style.visibility</p:attrName>
                                        </p:attrNameLst>
                                      </p:cBhvr>
                                      <p:to>
                                        <p:strVal val="visible"/>
                                      </p:to>
                                    </p:set>
                                    <p:anim calcmode="lin" valueType="num">
                                      <p:cBhvr additive="base">
                                        <p:cTn id="128" dur="1000" fill="hold"/>
                                        <p:tgtEl>
                                          <p:spTgt spid="59"/>
                                        </p:tgtEl>
                                        <p:attrNameLst>
                                          <p:attrName>ppt_x</p:attrName>
                                        </p:attrNameLst>
                                      </p:cBhvr>
                                      <p:tavLst>
                                        <p:tav tm="0">
                                          <p:val>
                                            <p:strVal val="#ppt_x"/>
                                          </p:val>
                                        </p:tav>
                                        <p:tav tm="100000">
                                          <p:val>
                                            <p:strVal val="#ppt_x"/>
                                          </p:val>
                                        </p:tav>
                                      </p:tavLst>
                                    </p:anim>
                                    <p:anim calcmode="lin" valueType="num">
                                      <p:cBhvr additive="base">
                                        <p:cTn id="129" dur="1000" fill="hold"/>
                                        <p:tgtEl>
                                          <p:spTgt spid="59"/>
                                        </p:tgtEl>
                                        <p:attrNameLst>
                                          <p:attrName>ppt_y</p:attrName>
                                        </p:attrNameLst>
                                      </p:cBhvr>
                                      <p:tavLst>
                                        <p:tav tm="0">
                                          <p:val>
                                            <p:strVal val="0-#ppt_h/2"/>
                                          </p:val>
                                        </p:tav>
                                        <p:tav tm="100000">
                                          <p:val>
                                            <p:strVal val="#ppt_y"/>
                                          </p:val>
                                        </p:tav>
                                      </p:tavLst>
                                    </p:anim>
                                  </p:childTnLst>
                                </p:cTn>
                              </p:par>
                            </p:childTnLst>
                          </p:cTn>
                        </p:par>
                      </p:childTnLst>
                    </p:cTn>
                  </p:par>
                  <p:par>
                    <p:cTn id="130" fill="hold" nodeType="clickPar">
                      <p:stCondLst>
                        <p:cond delay="indefinite"/>
                      </p:stCondLst>
                      <p:childTnLst>
                        <p:par>
                          <p:cTn id="131" fill="hold" nodeType="withGroup">
                            <p:stCondLst>
                              <p:cond delay="0"/>
                            </p:stCondLst>
                            <p:childTnLst>
                              <p:par>
                                <p:cTn id="132" presetID="4" presetClass="exit" presetSubtype="16" fill="hold" grpId="2" nodeType="clickEffect">
                                  <p:stCondLst>
                                    <p:cond delay="0"/>
                                  </p:stCondLst>
                                  <p:childTnLst>
                                    <p:animEffect transition="out" filter="box(in)">
                                      <p:cBhvr>
                                        <p:cTn id="133" dur="500"/>
                                        <p:tgtEl>
                                          <p:spTgt spid="62"/>
                                        </p:tgtEl>
                                      </p:cBhvr>
                                    </p:animEffect>
                                    <p:set>
                                      <p:cBhvr>
                                        <p:cTn id="134" dur="1" fill="hold">
                                          <p:stCondLst>
                                            <p:cond delay="499"/>
                                          </p:stCondLst>
                                        </p:cTn>
                                        <p:tgtEl>
                                          <p:spTgt spid="62"/>
                                        </p:tgtEl>
                                        <p:attrNameLst>
                                          <p:attrName>style.visibility</p:attrName>
                                        </p:attrNameLst>
                                      </p:cBhvr>
                                      <p:to>
                                        <p:strVal val="hidden"/>
                                      </p:to>
                                    </p:set>
                                  </p:childTnLst>
                                </p:cTn>
                              </p:par>
                              <p:par>
                                <p:cTn id="135" presetID="4" presetClass="exit" presetSubtype="16" fill="hold" nodeType="withEffect">
                                  <p:stCondLst>
                                    <p:cond delay="0"/>
                                  </p:stCondLst>
                                  <p:childTnLst>
                                    <p:animEffect transition="out" filter="box(in)">
                                      <p:cBhvr>
                                        <p:cTn id="136" dur="500"/>
                                        <p:tgtEl>
                                          <p:spTgt spid="60"/>
                                        </p:tgtEl>
                                      </p:cBhvr>
                                    </p:animEffect>
                                    <p:set>
                                      <p:cBhvr>
                                        <p:cTn id="137" dur="1" fill="hold">
                                          <p:stCondLst>
                                            <p:cond delay="499"/>
                                          </p:stCondLst>
                                        </p:cTn>
                                        <p:tgtEl>
                                          <p:spTgt spid="60"/>
                                        </p:tgtEl>
                                        <p:attrNameLst>
                                          <p:attrName>style.visibility</p:attrName>
                                        </p:attrNameLst>
                                      </p:cBhvr>
                                      <p:to>
                                        <p:strVal val="hidden"/>
                                      </p:to>
                                    </p:set>
                                  </p:childTnLst>
                                </p:cTn>
                              </p:par>
                            </p:childTnLst>
                          </p:cTn>
                        </p:par>
                        <p:par>
                          <p:cTn id="138" fill="hold" nodeType="afterGroup">
                            <p:stCondLst>
                              <p:cond delay="500"/>
                            </p:stCondLst>
                            <p:childTnLst>
                              <p:par>
                                <p:cTn id="139" presetID="9" presetClass="entr" presetSubtype="0" fill="hold" grpId="0" nodeType="afterEffect">
                                  <p:stCondLst>
                                    <p:cond delay="0"/>
                                  </p:stCondLst>
                                  <p:childTnLst>
                                    <p:set>
                                      <p:cBhvr>
                                        <p:cTn id="140" dur="1" fill="hold">
                                          <p:stCondLst>
                                            <p:cond delay="0"/>
                                          </p:stCondLst>
                                        </p:cTn>
                                        <p:tgtEl>
                                          <p:spTgt spid="80"/>
                                        </p:tgtEl>
                                        <p:attrNameLst>
                                          <p:attrName>style.visibility</p:attrName>
                                        </p:attrNameLst>
                                      </p:cBhvr>
                                      <p:to>
                                        <p:strVal val="visible"/>
                                      </p:to>
                                    </p:set>
                                    <p:animEffect transition="in" filter="dissolve">
                                      <p:cBhvr>
                                        <p:cTn id="141" dur="500"/>
                                        <p:tgtEl>
                                          <p:spTgt spid="80"/>
                                        </p:tgtEl>
                                      </p:cBhvr>
                                    </p:animEffect>
                                  </p:childTnLst>
                                </p:cTn>
                              </p:par>
                            </p:childTnLst>
                          </p:cTn>
                        </p:par>
                        <p:par>
                          <p:cTn id="142" fill="hold" nodeType="afterGroup">
                            <p:stCondLst>
                              <p:cond delay="1000"/>
                            </p:stCondLst>
                            <p:childTnLst>
                              <p:par>
                                <p:cTn id="143" presetID="22" presetClass="entr" presetSubtype="8" fill="hold" nodeType="afterEffect">
                                  <p:stCondLst>
                                    <p:cond delay="0"/>
                                  </p:stCondLst>
                                  <p:childTnLst>
                                    <p:set>
                                      <p:cBhvr>
                                        <p:cTn id="144" dur="1" fill="hold">
                                          <p:stCondLst>
                                            <p:cond delay="0"/>
                                          </p:stCondLst>
                                        </p:cTn>
                                        <p:tgtEl>
                                          <p:spTgt spid="79"/>
                                        </p:tgtEl>
                                        <p:attrNameLst>
                                          <p:attrName>style.visibility</p:attrName>
                                        </p:attrNameLst>
                                      </p:cBhvr>
                                      <p:to>
                                        <p:strVal val="visible"/>
                                      </p:to>
                                    </p:set>
                                    <p:animEffect transition="in" filter="wipe(left)">
                                      <p:cBhvr>
                                        <p:cTn id="145" dur="1000"/>
                                        <p:tgtEl>
                                          <p:spTgt spid="79"/>
                                        </p:tgtEl>
                                      </p:cBhvr>
                                    </p:animEffect>
                                  </p:childTnLst>
                                </p:cTn>
                              </p:par>
                            </p:childTnLst>
                          </p:cTn>
                        </p:par>
                        <p:par>
                          <p:cTn id="146" fill="hold" nodeType="afterGroup">
                            <p:stCondLst>
                              <p:cond delay="2000"/>
                            </p:stCondLst>
                            <p:childTnLst>
                              <p:par>
                                <p:cTn id="147" presetID="2" presetClass="entr" presetSubtype="1" fill="hold" grpId="0" nodeType="afterEffect">
                                  <p:stCondLst>
                                    <p:cond delay="0"/>
                                  </p:stCondLst>
                                  <p:childTnLst>
                                    <p:set>
                                      <p:cBhvr>
                                        <p:cTn id="148" dur="1" fill="hold">
                                          <p:stCondLst>
                                            <p:cond delay="0"/>
                                          </p:stCondLst>
                                        </p:cTn>
                                        <p:tgtEl>
                                          <p:spTgt spid="63"/>
                                        </p:tgtEl>
                                        <p:attrNameLst>
                                          <p:attrName>style.visibility</p:attrName>
                                        </p:attrNameLst>
                                      </p:cBhvr>
                                      <p:to>
                                        <p:strVal val="visible"/>
                                      </p:to>
                                    </p:set>
                                    <p:anim calcmode="lin" valueType="num">
                                      <p:cBhvr additive="base">
                                        <p:cTn id="149" dur="1000" fill="hold"/>
                                        <p:tgtEl>
                                          <p:spTgt spid="63"/>
                                        </p:tgtEl>
                                        <p:attrNameLst>
                                          <p:attrName>ppt_x</p:attrName>
                                        </p:attrNameLst>
                                      </p:cBhvr>
                                      <p:tavLst>
                                        <p:tav tm="0">
                                          <p:val>
                                            <p:strVal val="#ppt_x"/>
                                          </p:val>
                                        </p:tav>
                                        <p:tav tm="100000">
                                          <p:val>
                                            <p:strVal val="#ppt_x"/>
                                          </p:val>
                                        </p:tav>
                                      </p:tavLst>
                                    </p:anim>
                                    <p:anim calcmode="lin" valueType="num">
                                      <p:cBhvr additive="base">
                                        <p:cTn id="150" dur="1000" fill="hold"/>
                                        <p:tgtEl>
                                          <p:spTgt spid="63"/>
                                        </p:tgtEl>
                                        <p:attrNameLst>
                                          <p:attrName>ppt_y</p:attrName>
                                        </p:attrNameLst>
                                      </p:cBhvr>
                                      <p:tavLst>
                                        <p:tav tm="0">
                                          <p:val>
                                            <p:strVal val="0-#ppt_h/2"/>
                                          </p:val>
                                        </p:tav>
                                        <p:tav tm="100000">
                                          <p:val>
                                            <p:strVal val="#ppt_y"/>
                                          </p:val>
                                        </p:tav>
                                      </p:tavLst>
                                    </p:anim>
                                  </p:childTnLst>
                                </p:cTn>
                              </p:par>
                              <p:par>
                                <p:cTn id="151" presetID="2" presetClass="entr" presetSubtype="1" fill="hold" grpId="0" nodeType="withEffect">
                                  <p:stCondLst>
                                    <p:cond delay="0"/>
                                  </p:stCondLst>
                                  <p:childTnLst>
                                    <p:set>
                                      <p:cBhvr>
                                        <p:cTn id="152" dur="1" fill="hold">
                                          <p:stCondLst>
                                            <p:cond delay="0"/>
                                          </p:stCondLst>
                                        </p:cTn>
                                        <p:tgtEl>
                                          <p:spTgt spid="64"/>
                                        </p:tgtEl>
                                        <p:attrNameLst>
                                          <p:attrName>style.visibility</p:attrName>
                                        </p:attrNameLst>
                                      </p:cBhvr>
                                      <p:to>
                                        <p:strVal val="visible"/>
                                      </p:to>
                                    </p:set>
                                    <p:anim calcmode="lin" valueType="num">
                                      <p:cBhvr additive="base">
                                        <p:cTn id="153" dur="1000" fill="hold"/>
                                        <p:tgtEl>
                                          <p:spTgt spid="64"/>
                                        </p:tgtEl>
                                        <p:attrNameLst>
                                          <p:attrName>ppt_x</p:attrName>
                                        </p:attrNameLst>
                                      </p:cBhvr>
                                      <p:tavLst>
                                        <p:tav tm="0">
                                          <p:val>
                                            <p:strVal val="#ppt_x"/>
                                          </p:val>
                                        </p:tav>
                                        <p:tav tm="100000">
                                          <p:val>
                                            <p:strVal val="#ppt_x"/>
                                          </p:val>
                                        </p:tav>
                                      </p:tavLst>
                                    </p:anim>
                                    <p:anim calcmode="lin" valueType="num">
                                      <p:cBhvr additive="base">
                                        <p:cTn id="154" dur="1000" fill="hold"/>
                                        <p:tgtEl>
                                          <p:spTgt spid="64"/>
                                        </p:tgtEl>
                                        <p:attrNameLst>
                                          <p:attrName>ppt_y</p:attrName>
                                        </p:attrNameLst>
                                      </p:cBhvr>
                                      <p:tavLst>
                                        <p:tav tm="0">
                                          <p:val>
                                            <p:strVal val="0-#ppt_h/2"/>
                                          </p:val>
                                        </p:tav>
                                        <p:tav tm="100000">
                                          <p:val>
                                            <p:strVal val="#ppt_y"/>
                                          </p:val>
                                        </p:tav>
                                      </p:tavLst>
                                    </p:anim>
                                  </p:childTnLst>
                                </p:cTn>
                              </p:par>
                            </p:childTnLst>
                          </p:cTn>
                        </p:par>
                      </p:childTnLst>
                    </p:cTn>
                  </p:par>
                  <p:par>
                    <p:cTn id="155" fill="hold" nodeType="clickPar">
                      <p:stCondLst>
                        <p:cond delay="indefinite"/>
                      </p:stCondLst>
                      <p:childTnLst>
                        <p:par>
                          <p:cTn id="156" fill="hold" nodeType="withGroup">
                            <p:stCondLst>
                              <p:cond delay="0"/>
                            </p:stCondLst>
                            <p:childTnLst>
                              <p:par>
                                <p:cTn id="157" presetID="22" presetClass="entr" presetSubtype="8" fill="hold" grpId="0" nodeType="clickEffect">
                                  <p:stCondLst>
                                    <p:cond delay="0"/>
                                  </p:stCondLst>
                                  <p:childTnLst>
                                    <p:set>
                                      <p:cBhvr>
                                        <p:cTn id="158" dur="1" fill="hold">
                                          <p:stCondLst>
                                            <p:cond delay="0"/>
                                          </p:stCondLst>
                                        </p:cTn>
                                        <p:tgtEl>
                                          <p:spTgt spid="65"/>
                                        </p:tgtEl>
                                        <p:attrNameLst>
                                          <p:attrName>style.visibility</p:attrName>
                                        </p:attrNameLst>
                                      </p:cBhvr>
                                      <p:to>
                                        <p:strVal val="visible"/>
                                      </p:to>
                                    </p:set>
                                    <p:animEffect transition="in" filter="wipe(left)">
                                      <p:cBhvr>
                                        <p:cTn id="159" dur="1000"/>
                                        <p:tgtEl>
                                          <p:spTgt spid="65"/>
                                        </p:tgtEl>
                                      </p:cBhvr>
                                    </p:animEffect>
                                  </p:childTnLst>
                                  <p:subTnLst>
                                    <p:audio>
                                      <p:cMediaNode>
                                        <p:cTn display="0" masterRel="sameClick">
                                          <p:stCondLst>
                                            <p:cond evt="begin" delay="0">
                                              <p:tn val="157"/>
                                            </p:cond>
                                          </p:stCondLst>
                                          <p:endCondLst>
                                            <p:cond evt="onStopAudio" delay="0">
                                              <p:tgtEl>
                                                <p:sldTgt/>
                                              </p:tgtEl>
                                            </p:cond>
                                          </p:endCondLst>
                                        </p:cTn>
                                        <p:tgtEl>
                                          <p:sndTgt r:embed="rId2" name="chimes.wav"/>
                                        </p:tgtEl>
                                      </p:cMediaNode>
                                    </p:audio>
                                  </p:subTnLst>
                                </p:cTn>
                              </p:par>
                            </p:childTnLst>
                          </p:cTn>
                        </p:par>
                      </p:childTnLst>
                    </p:cTn>
                  </p:par>
                  <p:par>
                    <p:cTn id="160" fill="hold" nodeType="clickPar">
                      <p:stCondLst>
                        <p:cond delay="indefinite"/>
                      </p:stCondLst>
                      <p:childTnLst>
                        <p:par>
                          <p:cTn id="161" fill="hold" nodeType="withGroup">
                            <p:stCondLst>
                              <p:cond delay="0"/>
                            </p:stCondLst>
                            <p:childTnLst>
                              <p:par>
                                <p:cTn id="162" presetID="22" presetClass="exit" presetSubtype="2" fill="hold" grpId="1" nodeType="clickEffect">
                                  <p:stCondLst>
                                    <p:cond delay="0"/>
                                  </p:stCondLst>
                                  <p:childTnLst>
                                    <p:animEffect transition="out" filter="wipe(right)">
                                      <p:cBhvr>
                                        <p:cTn id="163" dur="500"/>
                                        <p:tgtEl>
                                          <p:spTgt spid="65"/>
                                        </p:tgtEl>
                                      </p:cBhvr>
                                    </p:animEffect>
                                    <p:set>
                                      <p:cBhvr>
                                        <p:cTn id="164" dur="1" fill="hold">
                                          <p:stCondLst>
                                            <p:cond delay="499"/>
                                          </p:stCondLst>
                                        </p:cTn>
                                        <p:tgtEl>
                                          <p:spTgt spid="65"/>
                                        </p:tgtEl>
                                        <p:attrNameLst>
                                          <p:attrName>style.visibility</p:attrName>
                                        </p:attrNameLst>
                                      </p:cBhvr>
                                      <p:to>
                                        <p:strVal val="hidden"/>
                                      </p:to>
                                    </p:set>
                                  </p:childTnLst>
                                </p:cTn>
                              </p:par>
                            </p:childTnLst>
                          </p:cTn>
                        </p:par>
                        <p:par>
                          <p:cTn id="165" fill="hold" nodeType="afterGroup">
                            <p:stCondLst>
                              <p:cond delay="500"/>
                            </p:stCondLst>
                            <p:childTnLst>
                              <p:par>
                                <p:cTn id="166" presetID="9" presetClass="entr" presetSubtype="0" fill="hold" grpId="0" nodeType="afterEffect">
                                  <p:stCondLst>
                                    <p:cond delay="0"/>
                                  </p:stCondLst>
                                  <p:childTnLst>
                                    <p:set>
                                      <p:cBhvr>
                                        <p:cTn id="167" dur="1" fill="hold">
                                          <p:stCondLst>
                                            <p:cond delay="0"/>
                                          </p:stCondLst>
                                        </p:cTn>
                                        <p:tgtEl>
                                          <p:spTgt spid="66"/>
                                        </p:tgtEl>
                                        <p:attrNameLst>
                                          <p:attrName>style.visibility</p:attrName>
                                        </p:attrNameLst>
                                      </p:cBhvr>
                                      <p:to>
                                        <p:strVal val="visible"/>
                                      </p:to>
                                    </p:set>
                                    <p:animEffect transition="in" filter="dissolve">
                                      <p:cBhvr>
                                        <p:cTn id="168" dur="500"/>
                                        <p:tgtEl>
                                          <p:spTgt spid="66"/>
                                        </p:tgtEl>
                                      </p:cBhvr>
                                    </p:animEffect>
                                  </p:childTnLst>
                                  <p:subTnLst>
                                    <p:audio>
                                      <p:cMediaNode>
                                        <p:cTn display="0" masterRel="sameClick">
                                          <p:stCondLst>
                                            <p:cond evt="begin" delay="0">
                                              <p:tn val="166"/>
                                            </p:cond>
                                          </p:stCondLst>
                                          <p:endCondLst>
                                            <p:cond evt="onStopAudio" delay="0">
                                              <p:tgtEl>
                                                <p:sldTgt/>
                                              </p:tgtEl>
                                            </p:cond>
                                          </p:endCondLst>
                                        </p:cTn>
                                        <p:tgtEl>
                                          <p:sndTgt r:embed="rId3" name="camera.wav"/>
                                        </p:tgtEl>
                                      </p:cMediaNode>
                                    </p:audio>
                                  </p:subTnLst>
                                </p:cTn>
                              </p:par>
                            </p:childTnLst>
                          </p:cTn>
                        </p:par>
                      </p:childTnLst>
                    </p:cTn>
                  </p:par>
                  <p:par>
                    <p:cTn id="169" fill="hold" nodeType="clickPar">
                      <p:stCondLst>
                        <p:cond delay="indefinite"/>
                      </p:stCondLst>
                      <p:childTnLst>
                        <p:par>
                          <p:cTn id="170" fill="hold" nodeType="withGroup">
                            <p:stCondLst>
                              <p:cond delay="0"/>
                            </p:stCondLst>
                            <p:childTnLst>
                              <p:par>
                                <p:cTn id="171" presetID="2" presetClass="exit" presetSubtype="1" fill="hold" grpId="1" nodeType="clickEffect">
                                  <p:stCondLst>
                                    <p:cond delay="0"/>
                                  </p:stCondLst>
                                  <p:childTnLst>
                                    <p:anim calcmode="lin" valueType="num">
                                      <p:cBhvr additive="base">
                                        <p:cTn id="172" dur="1000"/>
                                        <p:tgtEl>
                                          <p:spTgt spid="63"/>
                                        </p:tgtEl>
                                        <p:attrNameLst>
                                          <p:attrName>ppt_x</p:attrName>
                                        </p:attrNameLst>
                                      </p:cBhvr>
                                      <p:tavLst>
                                        <p:tav tm="0">
                                          <p:val>
                                            <p:strVal val="ppt_x"/>
                                          </p:val>
                                        </p:tav>
                                        <p:tav tm="100000">
                                          <p:val>
                                            <p:strVal val="ppt_x"/>
                                          </p:val>
                                        </p:tav>
                                      </p:tavLst>
                                    </p:anim>
                                    <p:anim calcmode="lin" valueType="num">
                                      <p:cBhvr additive="base">
                                        <p:cTn id="173" dur="1000"/>
                                        <p:tgtEl>
                                          <p:spTgt spid="63"/>
                                        </p:tgtEl>
                                        <p:attrNameLst>
                                          <p:attrName>ppt_y</p:attrName>
                                        </p:attrNameLst>
                                      </p:cBhvr>
                                      <p:tavLst>
                                        <p:tav tm="0">
                                          <p:val>
                                            <p:strVal val="ppt_y"/>
                                          </p:val>
                                        </p:tav>
                                        <p:tav tm="100000">
                                          <p:val>
                                            <p:strVal val="0-ppt_h/2"/>
                                          </p:val>
                                        </p:tav>
                                      </p:tavLst>
                                    </p:anim>
                                    <p:set>
                                      <p:cBhvr>
                                        <p:cTn id="174" dur="1" fill="hold">
                                          <p:stCondLst>
                                            <p:cond delay="999"/>
                                          </p:stCondLst>
                                        </p:cTn>
                                        <p:tgtEl>
                                          <p:spTgt spid="63"/>
                                        </p:tgtEl>
                                        <p:attrNameLst>
                                          <p:attrName>style.visibility</p:attrName>
                                        </p:attrNameLst>
                                      </p:cBhvr>
                                      <p:to>
                                        <p:strVal val="hidden"/>
                                      </p:to>
                                    </p:set>
                                  </p:childTnLst>
                                </p:cTn>
                              </p:par>
                              <p:par>
                                <p:cTn id="175" presetID="2" presetClass="exit" presetSubtype="1" fill="hold" grpId="1" nodeType="withEffect">
                                  <p:stCondLst>
                                    <p:cond delay="0"/>
                                  </p:stCondLst>
                                  <p:childTnLst>
                                    <p:anim calcmode="lin" valueType="num">
                                      <p:cBhvr additive="base">
                                        <p:cTn id="176" dur="1000"/>
                                        <p:tgtEl>
                                          <p:spTgt spid="64"/>
                                        </p:tgtEl>
                                        <p:attrNameLst>
                                          <p:attrName>ppt_x</p:attrName>
                                        </p:attrNameLst>
                                      </p:cBhvr>
                                      <p:tavLst>
                                        <p:tav tm="0">
                                          <p:val>
                                            <p:strVal val="ppt_x"/>
                                          </p:val>
                                        </p:tav>
                                        <p:tav tm="100000">
                                          <p:val>
                                            <p:strVal val="ppt_x"/>
                                          </p:val>
                                        </p:tav>
                                      </p:tavLst>
                                    </p:anim>
                                    <p:anim calcmode="lin" valueType="num">
                                      <p:cBhvr additive="base">
                                        <p:cTn id="177" dur="1000"/>
                                        <p:tgtEl>
                                          <p:spTgt spid="64"/>
                                        </p:tgtEl>
                                        <p:attrNameLst>
                                          <p:attrName>ppt_y</p:attrName>
                                        </p:attrNameLst>
                                      </p:cBhvr>
                                      <p:tavLst>
                                        <p:tav tm="0">
                                          <p:val>
                                            <p:strVal val="ppt_y"/>
                                          </p:val>
                                        </p:tav>
                                        <p:tav tm="100000">
                                          <p:val>
                                            <p:strVal val="0-ppt_h/2"/>
                                          </p:val>
                                        </p:tav>
                                      </p:tavLst>
                                    </p:anim>
                                    <p:set>
                                      <p:cBhvr>
                                        <p:cTn id="178" dur="1" fill="hold">
                                          <p:stCondLst>
                                            <p:cond delay="999"/>
                                          </p:stCondLst>
                                        </p:cTn>
                                        <p:tgtEl>
                                          <p:spTgt spid="64"/>
                                        </p:tgtEl>
                                        <p:attrNameLst>
                                          <p:attrName>style.visibility</p:attrName>
                                        </p:attrNameLst>
                                      </p:cBhvr>
                                      <p:to>
                                        <p:strVal val="hidden"/>
                                      </p:to>
                                    </p:set>
                                  </p:childTnLst>
                                </p:cTn>
                              </p:par>
                            </p:childTnLst>
                          </p:cTn>
                        </p:par>
                        <p:par>
                          <p:cTn id="179" fill="hold" nodeType="afterGroup">
                            <p:stCondLst>
                              <p:cond delay="1000"/>
                            </p:stCondLst>
                            <p:childTnLst>
                              <p:par>
                                <p:cTn id="180" presetID="4" presetClass="exit" presetSubtype="16" fill="hold" grpId="1" nodeType="afterEffect">
                                  <p:stCondLst>
                                    <p:cond delay="0"/>
                                  </p:stCondLst>
                                  <p:childTnLst>
                                    <p:animEffect transition="out" filter="box(in)">
                                      <p:cBhvr>
                                        <p:cTn id="181" dur="500"/>
                                        <p:tgtEl>
                                          <p:spTgt spid="80"/>
                                        </p:tgtEl>
                                      </p:cBhvr>
                                    </p:animEffect>
                                    <p:set>
                                      <p:cBhvr>
                                        <p:cTn id="182" dur="1" fill="hold">
                                          <p:stCondLst>
                                            <p:cond delay="499"/>
                                          </p:stCondLst>
                                        </p:cTn>
                                        <p:tgtEl>
                                          <p:spTgt spid="80"/>
                                        </p:tgtEl>
                                        <p:attrNameLst>
                                          <p:attrName>style.visibility</p:attrName>
                                        </p:attrNameLst>
                                      </p:cBhvr>
                                      <p:to>
                                        <p:strVal val="hidden"/>
                                      </p:to>
                                    </p:set>
                                  </p:childTnLst>
                                </p:cTn>
                              </p:par>
                              <p:par>
                                <p:cTn id="183" presetID="4" presetClass="exit" presetSubtype="16" fill="hold" nodeType="withEffect">
                                  <p:stCondLst>
                                    <p:cond delay="0"/>
                                  </p:stCondLst>
                                  <p:childTnLst>
                                    <p:animEffect transition="out" filter="box(in)">
                                      <p:cBhvr>
                                        <p:cTn id="184" dur="500"/>
                                        <p:tgtEl>
                                          <p:spTgt spid="79"/>
                                        </p:tgtEl>
                                      </p:cBhvr>
                                    </p:animEffect>
                                    <p:set>
                                      <p:cBhvr>
                                        <p:cTn id="185" dur="1" fill="hold">
                                          <p:stCondLst>
                                            <p:cond delay="499"/>
                                          </p:stCondLst>
                                        </p:cTn>
                                        <p:tgtEl>
                                          <p:spTgt spid="79"/>
                                        </p:tgtEl>
                                        <p:attrNameLst>
                                          <p:attrName>style.visibility</p:attrName>
                                        </p:attrNameLst>
                                      </p:cBhvr>
                                      <p:to>
                                        <p:strVal val="hidden"/>
                                      </p:to>
                                    </p:set>
                                  </p:childTnLst>
                                </p:cTn>
                              </p:par>
                            </p:childTnLst>
                          </p:cTn>
                        </p:par>
                        <p:par>
                          <p:cTn id="186" fill="hold" nodeType="afterGroup">
                            <p:stCondLst>
                              <p:cond delay="1500"/>
                            </p:stCondLst>
                            <p:childTnLst>
                              <p:par>
                                <p:cTn id="187" presetID="9" presetClass="entr" presetSubtype="0" fill="hold" grpId="3" nodeType="afterEffect">
                                  <p:stCondLst>
                                    <p:cond delay="0"/>
                                  </p:stCondLst>
                                  <p:childTnLst>
                                    <p:set>
                                      <p:cBhvr>
                                        <p:cTn id="188" dur="1" fill="hold">
                                          <p:stCondLst>
                                            <p:cond delay="0"/>
                                          </p:stCondLst>
                                        </p:cTn>
                                        <p:tgtEl>
                                          <p:spTgt spid="62"/>
                                        </p:tgtEl>
                                        <p:attrNameLst>
                                          <p:attrName>style.visibility</p:attrName>
                                        </p:attrNameLst>
                                      </p:cBhvr>
                                      <p:to>
                                        <p:strVal val="visible"/>
                                      </p:to>
                                    </p:set>
                                    <p:animEffect transition="in" filter="dissolve">
                                      <p:cBhvr>
                                        <p:cTn id="189" dur="500"/>
                                        <p:tgtEl>
                                          <p:spTgt spid="62"/>
                                        </p:tgtEl>
                                      </p:cBhvr>
                                    </p:animEffect>
                                  </p:childTnLst>
                                </p:cTn>
                              </p:par>
                            </p:childTnLst>
                          </p:cTn>
                        </p:par>
                        <p:par>
                          <p:cTn id="190" fill="hold" nodeType="afterGroup">
                            <p:stCondLst>
                              <p:cond delay="2000"/>
                            </p:stCondLst>
                            <p:childTnLst>
                              <p:par>
                                <p:cTn id="191" presetID="22" presetClass="entr" presetSubtype="8" fill="hold" nodeType="afterEffect">
                                  <p:stCondLst>
                                    <p:cond delay="0"/>
                                  </p:stCondLst>
                                  <p:childTnLst>
                                    <p:set>
                                      <p:cBhvr>
                                        <p:cTn id="192" dur="1" fill="hold">
                                          <p:stCondLst>
                                            <p:cond delay="0"/>
                                          </p:stCondLst>
                                        </p:cTn>
                                        <p:tgtEl>
                                          <p:spTgt spid="60"/>
                                        </p:tgtEl>
                                        <p:attrNameLst>
                                          <p:attrName>style.visibility</p:attrName>
                                        </p:attrNameLst>
                                      </p:cBhvr>
                                      <p:to>
                                        <p:strVal val="visible"/>
                                      </p:to>
                                    </p:set>
                                    <p:animEffect transition="in" filter="wipe(left)">
                                      <p:cBhvr>
                                        <p:cTn id="193" dur="500"/>
                                        <p:tgtEl>
                                          <p:spTgt spid="60"/>
                                        </p:tgtEl>
                                      </p:cBhvr>
                                    </p:animEffect>
                                  </p:childTnLst>
                                </p:cTn>
                              </p:par>
                            </p:childTnLst>
                          </p:cTn>
                        </p:par>
                        <p:par>
                          <p:cTn id="194" fill="hold" nodeType="afterGroup">
                            <p:stCondLst>
                              <p:cond delay="2500"/>
                            </p:stCondLst>
                            <p:childTnLst>
                              <p:par>
                                <p:cTn id="195" presetID="9" presetClass="entr" presetSubtype="0" fill="hold" grpId="0" nodeType="afterEffect">
                                  <p:stCondLst>
                                    <p:cond delay="0"/>
                                  </p:stCondLst>
                                  <p:childTnLst>
                                    <p:set>
                                      <p:cBhvr>
                                        <p:cTn id="196" dur="1" fill="hold">
                                          <p:stCondLst>
                                            <p:cond delay="0"/>
                                          </p:stCondLst>
                                        </p:cTn>
                                        <p:tgtEl>
                                          <p:spTgt spid="67"/>
                                        </p:tgtEl>
                                        <p:attrNameLst>
                                          <p:attrName>style.visibility</p:attrName>
                                        </p:attrNameLst>
                                      </p:cBhvr>
                                      <p:to>
                                        <p:strVal val="visible"/>
                                      </p:to>
                                    </p:set>
                                    <p:animEffect transition="in" filter="dissolve">
                                      <p:cBhvr>
                                        <p:cTn id="197" dur="500"/>
                                        <p:tgtEl>
                                          <p:spTgt spid="67"/>
                                        </p:tgtEl>
                                      </p:cBhvr>
                                    </p:animEffect>
                                  </p:childTnLst>
                                  <p:subTnLst>
                                    <p:audio>
                                      <p:cMediaNode>
                                        <p:cTn display="0" masterRel="sameClick">
                                          <p:stCondLst>
                                            <p:cond evt="begin" delay="0">
                                              <p:tn val="195"/>
                                            </p:cond>
                                          </p:stCondLst>
                                          <p:endCondLst>
                                            <p:cond evt="onStopAudio" delay="0">
                                              <p:tgtEl>
                                                <p:sldTgt/>
                                              </p:tgtEl>
                                            </p:cond>
                                          </p:endCondLst>
                                        </p:cTn>
                                        <p:tgtEl>
                                          <p:sndTgt r:embed="rId3" name="camera.wav"/>
                                        </p:tgtEl>
                                      </p:cMediaNode>
                                    </p:audio>
                                  </p:subTnLst>
                                </p:cTn>
                              </p:par>
                            </p:childTnLst>
                          </p:cTn>
                        </p:par>
                      </p:childTnLst>
                    </p:cTn>
                  </p:par>
                  <p:par>
                    <p:cTn id="198" fill="hold" nodeType="clickPar">
                      <p:stCondLst>
                        <p:cond delay="indefinite"/>
                      </p:stCondLst>
                      <p:childTnLst>
                        <p:par>
                          <p:cTn id="199" fill="hold" nodeType="withGroup">
                            <p:stCondLst>
                              <p:cond delay="0"/>
                            </p:stCondLst>
                            <p:childTnLst>
                              <p:par>
                                <p:cTn id="200" presetID="2" presetClass="exit" presetSubtype="1" fill="hold" grpId="1" nodeType="clickEffect">
                                  <p:stCondLst>
                                    <p:cond delay="0"/>
                                  </p:stCondLst>
                                  <p:childTnLst>
                                    <p:anim calcmode="lin" valueType="num">
                                      <p:cBhvr additive="base">
                                        <p:cTn id="201" dur="1000"/>
                                        <p:tgtEl>
                                          <p:spTgt spid="58"/>
                                        </p:tgtEl>
                                        <p:attrNameLst>
                                          <p:attrName>ppt_x</p:attrName>
                                        </p:attrNameLst>
                                      </p:cBhvr>
                                      <p:tavLst>
                                        <p:tav tm="0">
                                          <p:val>
                                            <p:strVal val="ppt_x"/>
                                          </p:val>
                                        </p:tav>
                                        <p:tav tm="100000">
                                          <p:val>
                                            <p:strVal val="ppt_x"/>
                                          </p:val>
                                        </p:tav>
                                      </p:tavLst>
                                    </p:anim>
                                    <p:anim calcmode="lin" valueType="num">
                                      <p:cBhvr additive="base">
                                        <p:cTn id="202" dur="1000"/>
                                        <p:tgtEl>
                                          <p:spTgt spid="58"/>
                                        </p:tgtEl>
                                        <p:attrNameLst>
                                          <p:attrName>ppt_y</p:attrName>
                                        </p:attrNameLst>
                                      </p:cBhvr>
                                      <p:tavLst>
                                        <p:tav tm="0">
                                          <p:val>
                                            <p:strVal val="ppt_y"/>
                                          </p:val>
                                        </p:tav>
                                        <p:tav tm="100000">
                                          <p:val>
                                            <p:strVal val="0-ppt_h/2"/>
                                          </p:val>
                                        </p:tav>
                                      </p:tavLst>
                                    </p:anim>
                                    <p:set>
                                      <p:cBhvr>
                                        <p:cTn id="203" dur="1" fill="hold">
                                          <p:stCondLst>
                                            <p:cond delay="999"/>
                                          </p:stCondLst>
                                        </p:cTn>
                                        <p:tgtEl>
                                          <p:spTgt spid="58"/>
                                        </p:tgtEl>
                                        <p:attrNameLst>
                                          <p:attrName>style.visibility</p:attrName>
                                        </p:attrNameLst>
                                      </p:cBhvr>
                                      <p:to>
                                        <p:strVal val="hidden"/>
                                      </p:to>
                                    </p:set>
                                  </p:childTnLst>
                                </p:cTn>
                              </p:par>
                              <p:par>
                                <p:cTn id="204" presetID="2" presetClass="exit" presetSubtype="1" fill="hold" grpId="1" nodeType="withEffect">
                                  <p:stCondLst>
                                    <p:cond delay="0"/>
                                  </p:stCondLst>
                                  <p:childTnLst>
                                    <p:anim calcmode="lin" valueType="num">
                                      <p:cBhvr additive="base">
                                        <p:cTn id="205" dur="1000"/>
                                        <p:tgtEl>
                                          <p:spTgt spid="59"/>
                                        </p:tgtEl>
                                        <p:attrNameLst>
                                          <p:attrName>ppt_x</p:attrName>
                                        </p:attrNameLst>
                                      </p:cBhvr>
                                      <p:tavLst>
                                        <p:tav tm="0">
                                          <p:val>
                                            <p:strVal val="ppt_x"/>
                                          </p:val>
                                        </p:tav>
                                        <p:tav tm="100000">
                                          <p:val>
                                            <p:strVal val="ppt_x"/>
                                          </p:val>
                                        </p:tav>
                                      </p:tavLst>
                                    </p:anim>
                                    <p:anim calcmode="lin" valueType="num">
                                      <p:cBhvr additive="base">
                                        <p:cTn id="206" dur="1000"/>
                                        <p:tgtEl>
                                          <p:spTgt spid="59"/>
                                        </p:tgtEl>
                                        <p:attrNameLst>
                                          <p:attrName>ppt_y</p:attrName>
                                        </p:attrNameLst>
                                      </p:cBhvr>
                                      <p:tavLst>
                                        <p:tav tm="0">
                                          <p:val>
                                            <p:strVal val="ppt_y"/>
                                          </p:val>
                                        </p:tav>
                                        <p:tav tm="100000">
                                          <p:val>
                                            <p:strVal val="0-ppt_h/2"/>
                                          </p:val>
                                        </p:tav>
                                      </p:tavLst>
                                    </p:anim>
                                    <p:set>
                                      <p:cBhvr>
                                        <p:cTn id="207" dur="1" fill="hold">
                                          <p:stCondLst>
                                            <p:cond delay="999"/>
                                          </p:stCondLst>
                                        </p:cTn>
                                        <p:tgtEl>
                                          <p:spTgt spid="59"/>
                                        </p:tgtEl>
                                        <p:attrNameLst>
                                          <p:attrName>style.visibility</p:attrName>
                                        </p:attrNameLst>
                                      </p:cBhvr>
                                      <p:to>
                                        <p:strVal val="hidden"/>
                                      </p:to>
                                    </p:set>
                                  </p:childTnLst>
                                </p:cTn>
                              </p:par>
                            </p:childTnLst>
                          </p:cTn>
                        </p:par>
                        <p:par>
                          <p:cTn id="208" fill="hold" nodeType="afterGroup">
                            <p:stCondLst>
                              <p:cond delay="1000"/>
                            </p:stCondLst>
                            <p:childTnLst>
                              <p:par>
                                <p:cTn id="209" presetID="4" presetClass="exit" presetSubtype="16" fill="hold" grpId="1" nodeType="afterEffect">
                                  <p:stCondLst>
                                    <p:cond delay="0"/>
                                  </p:stCondLst>
                                  <p:childTnLst>
                                    <p:animEffect transition="out" filter="box(in)">
                                      <p:cBhvr>
                                        <p:cTn id="210" dur="500"/>
                                        <p:tgtEl>
                                          <p:spTgt spid="62"/>
                                        </p:tgtEl>
                                      </p:cBhvr>
                                    </p:animEffect>
                                    <p:set>
                                      <p:cBhvr>
                                        <p:cTn id="211" dur="1" fill="hold">
                                          <p:stCondLst>
                                            <p:cond delay="499"/>
                                          </p:stCondLst>
                                        </p:cTn>
                                        <p:tgtEl>
                                          <p:spTgt spid="62"/>
                                        </p:tgtEl>
                                        <p:attrNameLst>
                                          <p:attrName>style.visibility</p:attrName>
                                        </p:attrNameLst>
                                      </p:cBhvr>
                                      <p:to>
                                        <p:strVal val="hidden"/>
                                      </p:to>
                                    </p:set>
                                  </p:childTnLst>
                                </p:cTn>
                              </p:par>
                              <p:par>
                                <p:cTn id="212" presetID="4" presetClass="exit" presetSubtype="16" fill="hold" nodeType="withEffect">
                                  <p:stCondLst>
                                    <p:cond delay="0"/>
                                  </p:stCondLst>
                                  <p:childTnLst>
                                    <p:animEffect transition="out" filter="box(in)">
                                      <p:cBhvr>
                                        <p:cTn id="213" dur="500"/>
                                        <p:tgtEl>
                                          <p:spTgt spid="60"/>
                                        </p:tgtEl>
                                      </p:cBhvr>
                                    </p:animEffect>
                                    <p:set>
                                      <p:cBhvr>
                                        <p:cTn id="214" dur="1" fill="hold">
                                          <p:stCondLst>
                                            <p:cond delay="499"/>
                                          </p:stCondLst>
                                        </p:cTn>
                                        <p:tgtEl>
                                          <p:spTgt spid="60"/>
                                        </p:tgtEl>
                                        <p:attrNameLst>
                                          <p:attrName>style.visibility</p:attrName>
                                        </p:attrNameLst>
                                      </p:cBhvr>
                                      <p:to>
                                        <p:strVal val="hidden"/>
                                      </p:to>
                                    </p:set>
                                  </p:childTnLst>
                                </p:cTn>
                              </p:par>
                            </p:childTnLst>
                          </p:cTn>
                        </p:par>
                        <p:par>
                          <p:cTn id="215" fill="hold" nodeType="afterGroup">
                            <p:stCondLst>
                              <p:cond delay="1500"/>
                            </p:stCondLst>
                            <p:childTnLst>
                              <p:par>
                                <p:cTn id="216" presetID="9" presetClass="entr" presetSubtype="0" fill="hold" grpId="0" nodeType="afterEffect">
                                  <p:stCondLst>
                                    <p:cond delay="0"/>
                                  </p:stCondLst>
                                  <p:childTnLst>
                                    <p:set>
                                      <p:cBhvr>
                                        <p:cTn id="217" dur="1" fill="hold">
                                          <p:stCondLst>
                                            <p:cond delay="0"/>
                                          </p:stCondLst>
                                        </p:cTn>
                                        <p:tgtEl>
                                          <p:spTgt spid="72"/>
                                        </p:tgtEl>
                                        <p:attrNameLst>
                                          <p:attrName>style.visibility</p:attrName>
                                        </p:attrNameLst>
                                      </p:cBhvr>
                                      <p:to>
                                        <p:strVal val="visible"/>
                                      </p:to>
                                    </p:set>
                                    <p:animEffect transition="in" filter="dissolve">
                                      <p:cBhvr>
                                        <p:cTn id="218" dur="500"/>
                                        <p:tgtEl>
                                          <p:spTgt spid="72"/>
                                        </p:tgtEl>
                                      </p:cBhvr>
                                    </p:animEffect>
                                  </p:childTnLst>
                                </p:cTn>
                              </p:par>
                            </p:childTnLst>
                          </p:cTn>
                        </p:par>
                        <p:par>
                          <p:cTn id="219" fill="hold" nodeType="afterGroup">
                            <p:stCondLst>
                              <p:cond delay="2000"/>
                            </p:stCondLst>
                            <p:childTnLst>
                              <p:par>
                                <p:cTn id="220" presetID="22" presetClass="entr" presetSubtype="8" fill="hold" nodeType="afterEffect">
                                  <p:stCondLst>
                                    <p:cond delay="0"/>
                                  </p:stCondLst>
                                  <p:childTnLst>
                                    <p:set>
                                      <p:cBhvr>
                                        <p:cTn id="221" dur="1" fill="hold">
                                          <p:stCondLst>
                                            <p:cond delay="0"/>
                                          </p:stCondLst>
                                        </p:cTn>
                                        <p:tgtEl>
                                          <p:spTgt spid="71"/>
                                        </p:tgtEl>
                                        <p:attrNameLst>
                                          <p:attrName>style.visibility</p:attrName>
                                        </p:attrNameLst>
                                      </p:cBhvr>
                                      <p:to>
                                        <p:strVal val="visible"/>
                                      </p:to>
                                    </p:set>
                                    <p:animEffect transition="in" filter="wipe(left)">
                                      <p:cBhvr>
                                        <p:cTn id="222" dur="1000"/>
                                        <p:tgtEl>
                                          <p:spTgt spid="71"/>
                                        </p:tgtEl>
                                      </p:cBhvr>
                                    </p:animEffect>
                                  </p:childTnLst>
                                </p:cTn>
                              </p:par>
                            </p:childTnLst>
                          </p:cTn>
                        </p:par>
                        <p:par>
                          <p:cTn id="223" fill="hold" nodeType="afterGroup">
                            <p:stCondLst>
                              <p:cond delay="3000"/>
                            </p:stCondLst>
                            <p:childTnLst>
                              <p:par>
                                <p:cTn id="224" presetID="9" presetClass="entr" presetSubtype="0" fill="hold" grpId="0" nodeType="afterEffect">
                                  <p:stCondLst>
                                    <p:cond delay="0"/>
                                  </p:stCondLst>
                                  <p:childTnLst>
                                    <p:set>
                                      <p:cBhvr>
                                        <p:cTn id="225" dur="1" fill="hold">
                                          <p:stCondLst>
                                            <p:cond delay="0"/>
                                          </p:stCondLst>
                                        </p:cTn>
                                        <p:tgtEl>
                                          <p:spTgt spid="68"/>
                                        </p:tgtEl>
                                        <p:attrNameLst>
                                          <p:attrName>style.visibility</p:attrName>
                                        </p:attrNameLst>
                                      </p:cBhvr>
                                      <p:to>
                                        <p:strVal val="visible"/>
                                      </p:to>
                                    </p:set>
                                    <p:animEffect transition="in" filter="dissolve">
                                      <p:cBhvr>
                                        <p:cTn id="226" dur="500"/>
                                        <p:tgtEl>
                                          <p:spTgt spid="68"/>
                                        </p:tgtEl>
                                      </p:cBhvr>
                                    </p:animEffect>
                                  </p:childTnLst>
                                  <p:subTnLst>
                                    <p:audio>
                                      <p:cMediaNode>
                                        <p:cTn display="0" masterRel="sameClick">
                                          <p:stCondLst>
                                            <p:cond evt="begin" delay="0">
                                              <p:tn val="224"/>
                                            </p:cond>
                                          </p:stCondLst>
                                          <p:endCondLst>
                                            <p:cond evt="onStopAudio" delay="0">
                                              <p:tgtEl>
                                                <p:sldTgt/>
                                              </p:tgtEl>
                                            </p:cond>
                                          </p:endCondLst>
                                        </p:cTn>
                                        <p:tgtEl>
                                          <p:sndTgt r:embed="rId3" name="camera.wav"/>
                                        </p:tgtEl>
                                      </p:cMediaNode>
                                    </p:audio>
                                  </p:subTnLst>
                                </p:cTn>
                              </p:par>
                            </p:childTnLst>
                          </p:cTn>
                        </p:par>
                      </p:childTnLst>
                    </p:cTn>
                  </p:par>
                  <p:par>
                    <p:cTn id="227" fill="hold" nodeType="clickPar">
                      <p:stCondLst>
                        <p:cond delay="indefinite"/>
                      </p:stCondLst>
                      <p:childTnLst>
                        <p:par>
                          <p:cTn id="228" fill="hold" nodeType="withGroup">
                            <p:stCondLst>
                              <p:cond delay="0"/>
                            </p:stCondLst>
                            <p:childTnLst>
                              <p:par>
                                <p:cTn id="229" presetID="2" presetClass="exit" presetSubtype="1" fill="hold" grpId="1" nodeType="clickEffect">
                                  <p:stCondLst>
                                    <p:cond delay="0"/>
                                  </p:stCondLst>
                                  <p:childTnLst>
                                    <p:anim calcmode="lin" valueType="num">
                                      <p:cBhvr additive="base">
                                        <p:cTn id="230" dur="1000"/>
                                        <p:tgtEl>
                                          <p:spTgt spid="54"/>
                                        </p:tgtEl>
                                        <p:attrNameLst>
                                          <p:attrName>ppt_x</p:attrName>
                                        </p:attrNameLst>
                                      </p:cBhvr>
                                      <p:tavLst>
                                        <p:tav tm="0">
                                          <p:val>
                                            <p:strVal val="ppt_x"/>
                                          </p:val>
                                        </p:tav>
                                        <p:tav tm="100000">
                                          <p:val>
                                            <p:strVal val="ppt_x"/>
                                          </p:val>
                                        </p:tav>
                                      </p:tavLst>
                                    </p:anim>
                                    <p:anim calcmode="lin" valueType="num">
                                      <p:cBhvr additive="base">
                                        <p:cTn id="231" dur="1000"/>
                                        <p:tgtEl>
                                          <p:spTgt spid="54"/>
                                        </p:tgtEl>
                                        <p:attrNameLst>
                                          <p:attrName>ppt_y</p:attrName>
                                        </p:attrNameLst>
                                      </p:cBhvr>
                                      <p:tavLst>
                                        <p:tav tm="0">
                                          <p:val>
                                            <p:strVal val="ppt_y"/>
                                          </p:val>
                                        </p:tav>
                                        <p:tav tm="100000">
                                          <p:val>
                                            <p:strVal val="0-ppt_h/2"/>
                                          </p:val>
                                        </p:tav>
                                      </p:tavLst>
                                    </p:anim>
                                    <p:set>
                                      <p:cBhvr>
                                        <p:cTn id="232" dur="1" fill="hold">
                                          <p:stCondLst>
                                            <p:cond delay="999"/>
                                          </p:stCondLst>
                                        </p:cTn>
                                        <p:tgtEl>
                                          <p:spTgt spid="54"/>
                                        </p:tgtEl>
                                        <p:attrNameLst>
                                          <p:attrName>style.visibility</p:attrName>
                                        </p:attrNameLst>
                                      </p:cBhvr>
                                      <p:to>
                                        <p:strVal val="hidden"/>
                                      </p:to>
                                    </p:set>
                                  </p:childTnLst>
                                </p:cTn>
                              </p:par>
                              <p:par>
                                <p:cTn id="233" presetID="2" presetClass="exit" presetSubtype="1" fill="hold" grpId="1" nodeType="withEffect">
                                  <p:stCondLst>
                                    <p:cond delay="0"/>
                                  </p:stCondLst>
                                  <p:childTnLst>
                                    <p:anim calcmode="lin" valueType="num">
                                      <p:cBhvr additive="base">
                                        <p:cTn id="234" dur="1000"/>
                                        <p:tgtEl>
                                          <p:spTgt spid="55"/>
                                        </p:tgtEl>
                                        <p:attrNameLst>
                                          <p:attrName>ppt_x</p:attrName>
                                        </p:attrNameLst>
                                      </p:cBhvr>
                                      <p:tavLst>
                                        <p:tav tm="0">
                                          <p:val>
                                            <p:strVal val="ppt_x"/>
                                          </p:val>
                                        </p:tav>
                                        <p:tav tm="100000">
                                          <p:val>
                                            <p:strVal val="ppt_x"/>
                                          </p:val>
                                        </p:tav>
                                      </p:tavLst>
                                    </p:anim>
                                    <p:anim calcmode="lin" valueType="num">
                                      <p:cBhvr additive="base">
                                        <p:cTn id="235" dur="1000"/>
                                        <p:tgtEl>
                                          <p:spTgt spid="55"/>
                                        </p:tgtEl>
                                        <p:attrNameLst>
                                          <p:attrName>ppt_y</p:attrName>
                                        </p:attrNameLst>
                                      </p:cBhvr>
                                      <p:tavLst>
                                        <p:tav tm="0">
                                          <p:val>
                                            <p:strVal val="ppt_y"/>
                                          </p:val>
                                        </p:tav>
                                        <p:tav tm="100000">
                                          <p:val>
                                            <p:strVal val="0-ppt_h/2"/>
                                          </p:val>
                                        </p:tav>
                                      </p:tavLst>
                                    </p:anim>
                                    <p:set>
                                      <p:cBhvr>
                                        <p:cTn id="236" dur="1" fill="hold">
                                          <p:stCondLst>
                                            <p:cond delay="999"/>
                                          </p:stCondLst>
                                        </p:cTn>
                                        <p:tgtEl>
                                          <p:spTgt spid="55"/>
                                        </p:tgtEl>
                                        <p:attrNameLst>
                                          <p:attrName>style.visibility</p:attrName>
                                        </p:attrNameLst>
                                      </p:cBhvr>
                                      <p:to>
                                        <p:strVal val="hidden"/>
                                      </p:to>
                                    </p:set>
                                  </p:childTnLst>
                                </p:cTn>
                              </p:par>
                            </p:childTnLst>
                          </p:cTn>
                        </p:par>
                        <p:par>
                          <p:cTn id="237" fill="hold" nodeType="afterGroup">
                            <p:stCondLst>
                              <p:cond delay="1000"/>
                            </p:stCondLst>
                            <p:childTnLst>
                              <p:par>
                                <p:cTn id="238" presetID="4" presetClass="exit" presetSubtype="16" fill="hold" grpId="1" nodeType="afterEffect">
                                  <p:stCondLst>
                                    <p:cond delay="0"/>
                                  </p:stCondLst>
                                  <p:childTnLst>
                                    <p:animEffect transition="out" filter="box(in)">
                                      <p:cBhvr>
                                        <p:cTn id="239" dur="500"/>
                                        <p:tgtEl>
                                          <p:spTgt spid="72"/>
                                        </p:tgtEl>
                                      </p:cBhvr>
                                    </p:animEffect>
                                    <p:set>
                                      <p:cBhvr>
                                        <p:cTn id="240" dur="1" fill="hold">
                                          <p:stCondLst>
                                            <p:cond delay="499"/>
                                          </p:stCondLst>
                                        </p:cTn>
                                        <p:tgtEl>
                                          <p:spTgt spid="72"/>
                                        </p:tgtEl>
                                        <p:attrNameLst>
                                          <p:attrName>style.visibility</p:attrName>
                                        </p:attrNameLst>
                                      </p:cBhvr>
                                      <p:to>
                                        <p:strVal val="hidden"/>
                                      </p:to>
                                    </p:set>
                                  </p:childTnLst>
                                </p:cTn>
                              </p:par>
                              <p:par>
                                <p:cTn id="241" presetID="4" presetClass="exit" presetSubtype="16" fill="hold" nodeType="withEffect">
                                  <p:stCondLst>
                                    <p:cond delay="0"/>
                                  </p:stCondLst>
                                  <p:childTnLst>
                                    <p:animEffect transition="out" filter="box(in)">
                                      <p:cBhvr>
                                        <p:cTn id="242" dur="500"/>
                                        <p:tgtEl>
                                          <p:spTgt spid="71"/>
                                        </p:tgtEl>
                                      </p:cBhvr>
                                    </p:animEffect>
                                    <p:set>
                                      <p:cBhvr>
                                        <p:cTn id="243" dur="1" fill="hold">
                                          <p:stCondLst>
                                            <p:cond delay="499"/>
                                          </p:stCondLst>
                                        </p:cTn>
                                        <p:tgtEl>
                                          <p:spTgt spid="71"/>
                                        </p:tgtEl>
                                        <p:attrNameLst>
                                          <p:attrName>style.visibility</p:attrName>
                                        </p:attrNameLst>
                                      </p:cBhvr>
                                      <p:to>
                                        <p:strVal val="hidden"/>
                                      </p:to>
                                    </p:set>
                                  </p:childTnLst>
                                </p:cTn>
                              </p:par>
                            </p:childTnLst>
                          </p:cTn>
                        </p:par>
                        <p:par>
                          <p:cTn id="244" fill="hold" nodeType="afterGroup">
                            <p:stCondLst>
                              <p:cond delay="1500"/>
                            </p:stCondLst>
                            <p:childTnLst>
                              <p:par>
                                <p:cTn id="245" presetID="9" presetClass="entr" presetSubtype="0" fill="hold" grpId="0" nodeType="afterEffect">
                                  <p:stCondLst>
                                    <p:cond delay="0"/>
                                  </p:stCondLst>
                                  <p:childTnLst>
                                    <p:set>
                                      <p:cBhvr>
                                        <p:cTn id="246" dur="1" fill="hold">
                                          <p:stCondLst>
                                            <p:cond delay="0"/>
                                          </p:stCondLst>
                                        </p:cTn>
                                        <p:tgtEl>
                                          <p:spTgt spid="74"/>
                                        </p:tgtEl>
                                        <p:attrNameLst>
                                          <p:attrName>style.visibility</p:attrName>
                                        </p:attrNameLst>
                                      </p:cBhvr>
                                      <p:to>
                                        <p:strVal val="visible"/>
                                      </p:to>
                                    </p:set>
                                    <p:animEffect transition="in" filter="dissolve">
                                      <p:cBhvr>
                                        <p:cTn id="247" dur="500"/>
                                        <p:tgtEl>
                                          <p:spTgt spid="74"/>
                                        </p:tgtEl>
                                      </p:cBhvr>
                                    </p:animEffect>
                                  </p:childTnLst>
                                </p:cTn>
                              </p:par>
                            </p:childTnLst>
                          </p:cTn>
                        </p:par>
                        <p:par>
                          <p:cTn id="248" fill="hold" nodeType="afterGroup">
                            <p:stCondLst>
                              <p:cond delay="2000"/>
                            </p:stCondLst>
                            <p:childTnLst>
                              <p:par>
                                <p:cTn id="249" presetID="22" presetClass="entr" presetSubtype="8" fill="hold" nodeType="afterEffect">
                                  <p:stCondLst>
                                    <p:cond delay="0"/>
                                  </p:stCondLst>
                                  <p:childTnLst>
                                    <p:set>
                                      <p:cBhvr>
                                        <p:cTn id="250" dur="1" fill="hold">
                                          <p:stCondLst>
                                            <p:cond delay="0"/>
                                          </p:stCondLst>
                                        </p:cTn>
                                        <p:tgtEl>
                                          <p:spTgt spid="73"/>
                                        </p:tgtEl>
                                        <p:attrNameLst>
                                          <p:attrName>style.visibility</p:attrName>
                                        </p:attrNameLst>
                                      </p:cBhvr>
                                      <p:to>
                                        <p:strVal val="visible"/>
                                      </p:to>
                                    </p:set>
                                    <p:animEffect transition="in" filter="wipe(left)">
                                      <p:cBhvr>
                                        <p:cTn id="251" dur="1000"/>
                                        <p:tgtEl>
                                          <p:spTgt spid="73"/>
                                        </p:tgtEl>
                                      </p:cBhvr>
                                    </p:animEffect>
                                  </p:childTnLst>
                                </p:cTn>
                              </p:par>
                            </p:childTnLst>
                          </p:cTn>
                        </p:par>
                        <p:par>
                          <p:cTn id="252" fill="hold" nodeType="afterGroup">
                            <p:stCondLst>
                              <p:cond delay="3000"/>
                            </p:stCondLst>
                            <p:childTnLst>
                              <p:par>
                                <p:cTn id="253" presetID="9" presetClass="entr" presetSubtype="0" fill="hold" grpId="0" nodeType="afterEffect">
                                  <p:stCondLst>
                                    <p:cond delay="0"/>
                                  </p:stCondLst>
                                  <p:childTnLst>
                                    <p:set>
                                      <p:cBhvr>
                                        <p:cTn id="254" dur="1" fill="hold">
                                          <p:stCondLst>
                                            <p:cond delay="0"/>
                                          </p:stCondLst>
                                        </p:cTn>
                                        <p:tgtEl>
                                          <p:spTgt spid="69"/>
                                        </p:tgtEl>
                                        <p:attrNameLst>
                                          <p:attrName>style.visibility</p:attrName>
                                        </p:attrNameLst>
                                      </p:cBhvr>
                                      <p:to>
                                        <p:strVal val="visible"/>
                                      </p:to>
                                    </p:set>
                                    <p:animEffect transition="in" filter="dissolve">
                                      <p:cBhvr>
                                        <p:cTn id="255" dur="500"/>
                                        <p:tgtEl>
                                          <p:spTgt spid="69"/>
                                        </p:tgtEl>
                                      </p:cBhvr>
                                    </p:animEffect>
                                  </p:childTnLst>
                                  <p:subTnLst>
                                    <p:audio>
                                      <p:cMediaNode>
                                        <p:cTn display="0" masterRel="sameClick">
                                          <p:stCondLst>
                                            <p:cond evt="begin" delay="0">
                                              <p:tn val="253"/>
                                            </p:cond>
                                          </p:stCondLst>
                                          <p:endCondLst>
                                            <p:cond evt="onStopAudio" delay="0">
                                              <p:tgtEl>
                                                <p:sldTgt/>
                                              </p:tgtEl>
                                            </p:cond>
                                          </p:endCondLst>
                                        </p:cTn>
                                        <p:tgtEl>
                                          <p:sndTgt r:embed="rId3" name="camera.wav"/>
                                        </p:tgtEl>
                                      </p:cMediaNode>
                                    </p:audio>
                                  </p:subTnLst>
                                </p:cTn>
                              </p:par>
                            </p:childTnLst>
                          </p:cTn>
                        </p:par>
                      </p:childTnLst>
                    </p:cTn>
                  </p:par>
                  <p:par>
                    <p:cTn id="256" fill="hold" nodeType="clickPar">
                      <p:stCondLst>
                        <p:cond delay="indefinite"/>
                      </p:stCondLst>
                      <p:childTnLst>
                        <p:par>
                          <p:cTn id="257" fill="hold" nodeType="withGroup">
                            <p:stCondLst>
                              <p:cond delay="0"/>
                            </p:stCondLst>
                            <p:childTnLst>
                              <p:par>
                                <p:cTn id="258" presetID="2" presetClass="exit" presetSubtype="1" fill="hold" grpId="1" nodeType="clickEffect">
                                  <p:stCondLst>
                                    <p:cond delay="0"/>
                                  </p:stCondLst>
                                  <p:childTnLst>
                                    <p:anim calcmode="lin" valueType="num">
                                      <p:cBhvr additive="base">
                                        <p:cTn id="259" dur="1000"/>
                                        <p:tgtEl>
                                          <p:spTgt spid="50"/>
                                        </p:tgtEl>
                                        <p:attrNameLst>
                                          <p:attrName>ppt_x</p:attrName>
                                        </p:attrNameLst>
                                      </p:cBhvr>
                                      <p:tavLst>
                                        <p:tav tm="0">
                                          <p:val>
                                            <p:strVal val="ppt_x"/>
                                          </p:val>
                                        </p:tav>
                                        <p:tav tm="100000">
                                          <p:val>
                                            <p:strVal val="ppt_x"/>
                                          </p:val>
                                        </p:tav>
                                      </p:tavLst>
                                    </p:anim>
                                    <p:anim calcmode="lin" valueType="num">
                                      <p:cBhvr additive="base">
                                        <p:cTn id="260" dur="1000"/>
                                        <p:tgtEl>
                                          <p:spTgt spid="50"/>
                                        </p:tgtEl>
                                        <p:attrNameLst>
                                          <p:attrName>ppt_y</p:attrName>
                                        </p:attrNameLst>
                                      </p:cBhvr>
                                      <p:tavLst>
                                        <p:tav tm="0">
                                          <p:val>
                                            <p:strVal val="ppt_y"/>
                                          </p:val>
                                        </p:tav>
                                        <p:tav tm="100000">
                                          <p:val>
                                            <p:strVal val="0-ppt_h/2"/>
                                          </p:val>
                                        </p:tav>
                                      </p:tavLst>
                                    </p:anim>
                                    <p:set>
                                      <p:cBhvr>
                                        <p:cTn id="261" dur="1" fill="hold">
                                          <p:stCondLst>
                                            <p:cond delay="999"/>
                                          </p:stCondLst>
                                        </p:cTn>
                                        <p:tgtEl>
                                          <p:spTgt spid="50"/>
                                        </p:tgtEl>
                                        <p:attrNameLst>
                                          <p:attrName>style.visibility</p:attrName>
                                        </p:attrNameLst>
                                      </p:cBhvr>
                                      <p:to>
                                        <p:strVal val="hidden"/>
                                      </p:to>
                                    </p:set>
                                  </p:childTnLst>
                                </p:cTn>
                              </p:par>
                              <p:par>
                                <p:cTn id="262" presetID="2" presetClass="exit" presetSubtype="1" fill="hold" grpId="1" nodeType="withEffect">
                                  <p:stCondLst>
                                    <p:cond delay="0"/>
                                  </p:stCondLst>
                                  <p:childTnLst>
                                    <p:anim calcmode="lin" valueType="num">
                                      <p:cBhvr additive="base">
                                        <p:cTn id="263" dur="1000"/>
                                        <p:tgtEl>
                                          <p:spTgt spid="51"/>
                                        </p:tgtEl>
                                        <p:attrNameLst>
                                          <p:attrName>ppt_x</p:attrName>
                                        </p:attrNameLst>
                                      </p:cBhvr>
                                      <p:tavLst>
                                        <p:tav tm="0">
                                          <p:val>
                                            <p:strVal val="ppt_x"/>
                                          </p:val>
                                        </p:tav>
                                        <p:tav tm="100000">
                                          <p:val>
                                            <p:strVal val="ppt_x"/>
                                          </p:val>
                                        </p:tav>
                                      </p:tavLst>
                                    </p:anim>
                                    <p:anim calcmode="lin" valueType="num">
                                      <p:cBhvr additive="base">
                                        <p:cTn id="264" dur="1000"/>
                                        <p:tgtEl>
                                          <p:spTgt spid="51"/>
                                        </p:tgtEl>
                                        <p:attrNameLst>
                                          <p:attrName>ppt_y</p:attrName>
                                        </p:attrNameLst>
                                      </p:cBhvr>
                                      <p:tavLst>
                                        <p:tav tm="0">
                                          <p:val>
                                            <p:strVal val="ppt_y"/>
                                          </p:val>
                                        </p:tav>
                                        <p:tav tm="100000">
                                          <p:val>
                                            <p:strVal val="0-ppt_h/2"/>
                                          </p:val>
                                        </p:tav>
                                      </p:tavLst>
                                    </p:anim>
                                    <p:set>
                                      <p:cBhvr>
                                        <p:cTn id="265" dur="1" fill="hold">
                                          <p:stCondLst>
                                            <p:cond delay="999"/>
                                          </p:stCondLst>
                                        </p:cTn>
                                        <p:tgtEl>
                                          <p:spTgt spid="51"/>
                                        </p:tgtEl>
                                        <p:attrNameLst>
                                          <p:attrName>style.visibility</p:attrName>
                                        </p:attrNameLst>
                                      </p:cBhvr>
                                      <p:to>
                                        <p:strVal val="hidden"/>
                                      </p:to>
                                    </p:set>
                                  </p:childTnLst>
                                </p:cTn>
                              </p:par>
                            </p:childTnLst>
                          </p:cTn>
                        </p:par>
                        <p:par>
                          <p:cTn id="266" fill="hold" nodeType="afterGroup">
                            <p:stCondLst>
                              <p:cond delay="1000"/>
                            </p:stCondLst>
                            <p:childTnLst>
                              <p:par>
                                <p:cTn id="267" presetID="4" presetClass="exit" presetSubtype="16" fill="hold" grpId="1" nodeType="afterEffect">
                                  <p:stCondLst>
                                    <p:cond delay="0"/>
                                  </p:stCondLst>
                                  <p:childTnLst>
                                    <p:animEffect transition="out" filter="box(in)">
                                      <p:cBhvr>
                                        <p:cTn id="268" dur="500"/>
                                        <p:tgtEl>
                                          <p:spTgt spid="74"/>
                                        </p:tgtEl>
                                      </p:cBhvr>
                                    </p:animEffect>
                                    <p:set>
                                      <p:cBhvr>
                                        <p:cTn id="269" dur="1" fill="hold">
                                          <p:stCondLst>
                                            <p:cond delay="499"/>
                                          </p:stCondLst>
                                        </p:cTn>
                                        <p:tgtEl>
                                          <p:spTgt spid="74"/>
                                        </p:tgtEl>
                                        <p:attrNameLst>
                                          <p:attrName>style.visibility</p:attrName>
                                        </p:attrNameLst>
                                      </p:cBhvr>
                                      <p:to>
                                        <p:strVal val="hidden"/>
                                      </p:to>
                                    </p:set>
                                  </p:childTnLst>
                                </p:cTn>
                              </p:par>
                              <p:par>
                                <p:cTn id="270" presetID="4" presetClass="exit" presetSubtype="16" fill="hold" nodeType="withEffect">
                                  <p:stCondLst>
                                    <p:cond delay="0"/>
                                  </p:stCondLst>
                                  <p:childTnLst>
                                    <p:animEffect transition="out" filter="box(in)">
                                      <p:cBhvr>
                                        <p:cTn id="271" dur="500"/>
                                        <p:tgtEl>
                                          <p:spTgt spid="73"/>
                                        </p:tgtEl>
                                      </p:cBhvr>
                                    </p:animEffect>
                                    <p:set>
                                      <p:cBhvr>
                                        <p:cTn id="272" dur="1" fill="hold">
                                          <p:stCondLst>
                                            <p:cond delay="499"/>
                                          </p:stCondLst>
                                        </p:cTn>
                                        <p:tgtEl>
                                          <p:spTgt spid="73"/>
                                        </p:tgtEl>
                                        <p:attrNameLst>
                                          <p:attrName>style.visibility</p:attrName>
                                        </p:attrNameLst>
                                      </p:cBhvr>
                                      <p:to>
                                        <p:strVal val="hidden"/>
                                      </p:to>
                                    </p:set>
                                  </p:childTnLst>
                                </p:cTn>
                              </p:par>
                            </p:childTnLst>
                          </p:cTn>
                        </p:par>
                        <p:par>
                          <p:cTn id="273" fill="hold" nodeType="afterGroup">
                            <p:stCondLst>
                              <p:cond delay="1500"/>
                            </p:stCondLst>
                            <p:childTnLst>
                              <p:par>
                                <p:cTn id="274" presetID="9" presetClass="entr" presetSubtype="0" fill="hold" grpId="0" nodeType="afterEffect">
                                  <p:stCondLst>
                                    <p:cond delay="0"/>
                                  </p:stCondLst>
                                  <p:childTnLst>
                                    <p:set>
                                      <p:cBhvr>
                                        <p:cTn id="275" dur="1" fill="hold">
                                          <p:stCondLst>
                                            <p:cond delay="0"/>
                                          </p:stCondLst>
                                        </p:cTn>
                                        <p:tgtEl>
                                          <p:spTgt spid="76"/>
                                        </p:tgtEl>
                                        <p:attrNameLst>
                                          <p:attrName>style.visibility</p:attrName>
                                        </p:attrNameLst>
                                      </p:cBhvr>
                                      <p:to>
                                        <p:strVal val="visible"/>
                                      </p:to>
                                    </p:set>
                                    <p:animEffect transition="in" filter="dissolve">
                                      <p:cBhvr>
                                        <p:cTn id="276" dur="500"/>
                                        <p:tgtEl>
                                          <p:spTgt spid="76"/>
                                        </p:tgtEl>
                                      </p:cBhvr>
                                    </p:animEffect>
                                  </p:childTnLst>
                                </p:cTn>
                              </p:par>
                            </p:childTnLst>
                          </p:cTn>
                        </p:par>
                        <p:par>
                          <p:cTn id="277" fill="hold" nodeType="afterGroup">
                            <p:stCondLst>
                              <p:cond delay="2000"/>
                            </p:stCondLst>
                            <p:childTnLst>
                              <p:par>
                                <p:cTn id="278" presetID="22" presetClass="entr" presetSubtype="8" fill="hold" nodeType="afterEffect">
                                  <p:stCondLst>
                                    <p:cond delay="0"/>
                                  </p:stCondLst>
                                  <p:childTnLst>
                                    <p:set>
                                      <p:cBhvr>
                                        <p:cTn id="279" dur="1" fill="hold">
                                          <p:stCondLst>
                                            <p:cond delay="0"/>
                                          </p:stCondLst>
                                        </p:cTn>
                                        <p:tgtEl>
                                          <p:spTgt spid="75"/>
                                        </p:tgtEl>
                                        <p:attrNameLst>
                                          <p:attrName>style.visibility</p:attrName>
                                        </p:attrNameLst>
                                      </p:cBhvr>
                                      <p:to>
                                        <p:strVal val="visible"/>
                                      </p:to>
                                    </p:set>
                                    <p:animEffect transition="in" filter="wipe(left)">
                                      <p:cBhvr>
                                        <p:cTn id="280" dur="1000"/>
                                        <p:tgtEl>
                                          <p:spTgt spid="75"/>
                                        </p:tgtEl>
                                      </p:cBhvr>
                                    </p:animEffect>
                                  </p:childTnLst>
                                </p:cTn>
                              </p:par>
                            </p:childTnLst>
                          </p:cTn>
                        </p:par>
                        <p:par>
                          <p:cTn id="281" fill="hold" nodeType="afterGroup">
                            <p:stCondLst>
                              <p:cond delay="3000"/>
                            </p:stCondLst>
                            <p:childTnLst>
                              <p:par>
                                <p:cTn id="282" presetID="9" presetClass="entr" presetSubtype="0" fill="hold" grpId="0" nodeType="afterEffect">
                                  <p:stCondLst>
                                    <p:cond delay="0"/>
                                  </p:stCondLst>
                                  <p:childTnLst>
                                    <p:set>
                                      <p:cBhvr>
                                        <p:cTn id="283" dur="1" fill="hold">
                                          <p:stCondLst>
                                            <p:cond delay="0"/>
                                          </p:stCondLst>
                                        </p:cTn>
                                        <p:tgtEl>
                                          <p:spTgt spid="70"/>
                                        </p:tgtEl>
                                        <p:attrNameLst>
                                          <p:attrName>style.visibility</p:attrName>
                                        </p:attrNameLst>
                                      </p:cBhvr>
                                      <p:to>
                                        <p:strVal val="visible"/>
                                      </p:to>
                                    </p:set>
                                    <p:animEffect transition="in" filter="dissolve">
                                      <p:cBhvr>
                                        <p:cTn id="284" dur="500"/>
                                        <p:tgtEl>
                                          <p:spTgt spid="70"/>
                                        </p:tgtEl>
                                      </p:cBhvr>
                                    </p:animEffect>
                                  </p:childTnLst>
                                  <p:subTnLst>
                                    <p:audio>
                                      <p:cMediaNode>
                                        <p:cTn display="0" masterRel="sameClick">
                                          <p:stCondLst>
                                            <p:cond evt="begin" delay="0">
                                              <p:tn val="282"/>
                                            </p:cond>
                                          </p:stCondLst>
                                          <p:endCondLst>
                                            <p:cond evt="onStopAudio" delay="0">
                                              <p:tgtEl>
                                                <p:sldTgt/>
                                              </p:tgtEl>
                                            </p:cond>
                                          </p:endCondLst>
                                        </p:cTn>
                                        <p:tgtEl>
                                          <p:sndTgt r:embed="rId3" name="camera.wav"/>
                                        </p:tgtEl>
                                      </p:cMediaNode>
                                    </p:audio>
                                  </p:subTnLst>
                                </p:cTn>
                              </p:par>
                            </p:childTnLst>
                          </p:cTn>
                        </p:par>
                      </p:childTnLst>
                    </p:cTn>
                  </p:par>
                  <p:par>
                    <p:cTn id="285" fill="hold" nodeType="clickPar">
                      <p:stCondLst>
                        <p:cond delay="indefinite"/>
                      </p:stCondLst>
                      <p:childTnLst>
                        <p:par>
                          <p:cTn id="286" fill="hold" nodeType="withGroup">
                            <p:stCondLst>
                              <p:cond delay="0"/>
                            </p:stCondLst>
                            <p:childTnLst>
                              <p:par>
                                <p:cTn id="287" presetID="2" presetClass="exit" presetSubtype="1" fill="hold" grpId="1" nodeType="clickEffect">
                                  <p:stCondLst>
                                    <p:cond delay="0"/>
                                  </p:stCondLst>
                                  <p:childTnLst>
                                    <p:anim calcmode="lin" valueType="num">
                                      <p:cBhvr additive="base">
                                        <p:cTn id="288" dur="1000"/>
                                        <p:tgtEl>
                                          <p:spTgt spid="44"/>
                                        </p:tgtEl>
                                        <p:attrNameLst>
                                          <p:attrName>ppt_x</p:attrName>
                                        </p:attrNameLst>
                                      </p:cBhvr>
                                      <p:tavLst>
                                        <p:tav tm="0">
                                          <p:val>
                                            <p:strVal val="ppt_x"/>
                                          </p:val>
                                        </p:tav>
                                        <p:tav tm="100000">
                                          <p:val>
                                            <p:strVal val="ppt_x"/>
                                          </p:val>
                                        </p:tav>
                                      </p:tavLst>
                                    </p:anim>
                                    <p:anim calcmode="lin" valueType="num">
                                      <p:cBhvr additive="base">
                                        <p:cTn id="289" dur="1000"/>
                                        <p:tgtEl>
                                          <p:spTgt spid="44"/>
                                        </p:tgtEl>
                                        <p:attrNameLst>
                                          <p:attrName>ppt_y</p:attrName>
                                        </p:attrNameLst>
                                      </p:cBhvr>
                                      <p:tavLst>
                                        <p:tav tm="0">
                                          <p:val>
                                            <p:strVal val="ppt_y"/>
                                          </p:val>
                                        </p:tav>
                                        <p:tav tm="100000">
                                          <p:val>
                                            <p:strVal val="0-ppt_h/2"/>
                                          </p:val>
                                        </p:tav>
                                      </p:tavLst>
                                    </p:anim>
                                    <p:set>
                                      <p:cBhvr>
                                        <p:cTn id="290" dur="1" fill="hold">
                                          <p:stCondLst>
                                            <p:cond delay="999"/>
                                          </p:stCondLst>
                                        </p:cTn>
                                        <p:tgtEl>
                                          <p:spTgt spid="44"/>
                                        </p:tgtEl>
                                        <p:attrNameLst>
                                          <p:attrName>style.visibility</p:attrName>
                                        </p:attrNameLst>
                                      </p:cBhvr>
                                      <p:to>
                                        <p:strVal val="hidden"/>
                                      </p:to>
                                    </p:set>
                                  </p:childTnLst>
                                </p:cTn>
                              </p:par>
                              <p:par>
                                <p:cTn id="291" presetID="2" presetClass="exit" presetSubtype="1" fill="hold" grpId="1" nodeType="withEffect">
                                  <p:stCondLst>
                                    <p:cond delay="0"/>
                                  </p:stCondLst>
                                  <p:childTnLst>
                                    <p:anim calcmode="lin" valueType="num">
                                      <p:cBhvr additive="base">
                                        <p:cTn id="292" dur="1000"/>
                                        <p:tgtEl>
                                          <p:spTgt spid="47"/>
                                        </p:tgtEl>
                                        <p:attrNameLst>
                                          <p:attrName>ppt_x</p:attrName>
                                        </p:attrNameLst>
                                      </p:cBhvr>
                                      <p:tavLst>
                                        <p:tav tm="0">
                                          <p:val>
                                            <p:strVal val="ppt_x"/>
                                          </p:val>
                                        </p:tav>
                                        <p:tav tm="100000">
                                          <p:val>
                                            <p:strVal val="ppt_x"/>
                                          </p:val>
                                        </p:tav>
                                      </p:tavLst>
                                    </p:anim>
                                    <p:anim calcmode="lin" valueType="num">
                                      <p:cBhvr additive="base">
                                        <p:cTn id="293" dur="1000"/>
                                        <p:tgtEl>
                                          <p:spTgt spid="47"/>
                                        </p:tgtEl>
                                        <p:attrNameLst>
                                          <p:attrName>ppt_y</p:attrName>
                                        </p:attrNameLst>
                                      </p:cBhvr>
                                      <p:tavLst>
                                        <p:tav tm="0">
                                          <p:val>
                                            <p:strVal val="ppt_y"/>
                                          </p:val>
                                        </p:tav>
                                        <p:tav tm="100000">
                                          <p:val>
                                            <p:strVal val="0-ppt_h/2"/>
                                          </p:val>
                                        </p:tav>
                                      </p:tavLst>
                                    </p:anim>
                                    <p:set>
                                      <p:cBhvr>
                                        <p:cTn id="294" dur="1" fill="hold">
                                          <p:stCondLst>
                                            <p:cond delay="999"/>
                                          </p:stCondLst>
                                        </p:cTn>
                                        <p:tgtEl>
                                          <p:spTgt spid="47"/>
                                        </p:tgtEl>
                                        <p:attrNameLst>
                                          <p:attrName>style.visibility</p:attrName>
                                        </p:attrNameLst>
                                      </p:cBhvr>
                                      <p:to>
                                        <p:strVal val="hidden"/>
                                      </p:to>
                                    </p:set>
                                  </p:childTnLst>
                                </p:cTn>
                              </p:par>
                            </p:childTnLst>
                          </p:cTn>
                        </p:par>
                        <p:par>
                          <p:cTn id="295" fill="hold" nodeType="afterGroup">
                            <p:stCondLst>
                              <p:cond delay="1000"/>
                            </p:stCondLst>
                            <p:childTnLst>
                              <p:par>
                                <p:cTn id="296" presetID="4" presetClass="exit" presetSubtype="16" fill="hold" grpId="1" nodeType="afterEffect">
                                  <p:stCondLst>
                                    <p:cond delay="0"/>
                                  </p:stCondLst>
                                  <p:childTnLst>
                                    <p:animEffect transition="out" filter="box(in)">
                                      <p:cBhvr>
                                        <p:cTn id="297" dur="500"/>
                                        <p:tgtEl>
                                          <p:spTgt spid="76"/>
                                        </p:tgtEl>
                                      </p:cBhvr>
                                    </p:animEffect>
                                    <p:set>
                                      <p:cBhvr>
                                        <p:cTn id="298" dur="1" fill="hold">
                                          <p:stCondLst>
                                            <p:cond delay="499"/>
                                          </p:stCondLst>
                                        </p:cTn>
                                        <p:tgtEl>
                                          <p:spTgt spid="76"/>
                                        </p:tgtEl>
                                        <p:attrNameLst>
                                          <p:attrName>style.visibility</p:attrName>
                                        </p:attrNameLst>
                                      </p:cBhvr>
                                      <p:to>
                                        <p:strVal val="hidden"/>
                                      </p:to>
                                    </p:set>
                                  </p:childTnLst>
                                </p:cTn>
                              </p:par>
                              <p:par>
                                <p:cTn id="299" presetID="4" presetClass="exit" presetSubtype="16" fill="hold" nodeType="withEffect">
                                  <p:stCondLst>
                                    <p:cond delay="0"/>
                                  </p:stCondLst>
                                  <p:childTnLst>
                                    <p:animEffect transition="out" filter="box(in)">
                                      <p:cBhvr>
                                        <p:cTn id="300" dur="500"/>
                                        <p:tgtEl>
                                          <p:spTgt spid="75"/>
                                        </p:tgtEl>
                                      </p:cBhvr>
                                    </p:animEffect>
                                    <p:set>
                                      <p:cBhvr>
                                        <p:cTn id="301" dur="1" fill="hold">
                                          <p:stCondLst>
                                            <p:cond delay="499"/>
                                          </p:stCondLst>
                                        </p:cTn>
                                        <p:tgtEl>
                                          <p:spTgt spid="75"/>
                                        </p:tgtEl>
                                        <p:attrNameLst>
                                          <p:attrName>style.visibility</p:attrName>
                                        </p:attrNameLst>
                                      </p:cBhvr>
                                      <p:to>
                                        <p:strVal val="hidden"/>
                                      </p:to>
                                    </p:set>
                                  </p:childTnLst>
                                </p:cTn>
                              </p:par>
                            </p:childTnLst>
                          </p:cTn>
                        </p:par>
                        <p:par>
                          <p:cTn id="302" fill="hold" nodeType="afterGroup">
                            <p:stCondLst>
                              <p:cond delay="1500"/>
                            </p:stCondLst>
                            <p:childTnLst>
                              <p:par>
                                <p:cTn id="303" presetID="9" presetClass="entr" presetSubtype="0" fill="hold" grpId="0" nodeType="afterEffect">
                                  <p:stCondLst>
                                    <p:cond delay="0"/>
                                  </p:stCondLst>
                                  <p:childTnLst>
                                    <p:set>
                                      <p:cBhvr>
                                        <p:cTn id="304" dur="1" fill="hold">
                                          <p:stCondLst>
                                            <p:cond delay="0"/>
                                          </p:stCondLst>
                                        </p:cTn>
                                        <p:tgtEl>
                                          <p:spTgt spid="78"/>
                                        </p:tgtEl>
                                        <p:attrNameLst>
                                          <p:attrName>style.visibility</p:attrName>
                                        </p:attrNameLst>
                                      </p:cBhvr>
                                      <p:to>
                                        <p:strVal val="visible"/>
                                      </p:to>
                                    </p:set>
                                    <p:animEffect transition="in" filter="dissolve">
                                      <p:cBhvr>
                                        <p:cTn id="305" dur="500"/>
                                        <p:tgtEl>
                                          <p:spTgt spid="78"/>
                                        </p:tgtEl>
                                      </p:cBhvr>
                                    </p:animEffect>
                                  </p:childTnLst>
                                </p:cTn>
                              </p:par>
                            </p:childTnLst>
                          </p:cTn>
                        </p:par>
                        <p:par>
                          <p:cTn id="306" fill="hold" nodeType="afterGroup">
                            <p:stCondLst>
                              <p:cond delay="2000"/>
                            </p:stCondLst>
                            <p:childTnLst>
                              <p:par>
                                <p:cTn id="307" presetID="22" presetClass="entr" presetSubtype="8" fill="hold" nodeType="afterEffect">
                                  <p:stCondLst>
                                    <p:cond delay="0"/>
                                  </p:stCondLst>
                                  <p:childTnLst>
                                    <p:set>
                                      <p:cBhvr>
                                        <p:cTn id="308" dur="1" fill="hold">
                                          <p:stCondLst>
                                            <p:cond delay="0"/>
                                          </p:stCondLst>
                                        </p:cTn>
                                        <p:tgtEl>
                                          <p:spTgt spid="77"/>
                                        </p:tgtEl>
                                        <p:attrNameLst>
                                          <p:attrName>style.visibility</p:attrName>
                                        </p:attrNameLst>
                                      </p:cBhvr>
                                      <p:to>
                                        <p:strVal val="visible"/>
                                      </p:to>
                                    </p:set>
                                    <p:animEffect transition="in" filter="wipe(left)">
                                      <p:cBhvr>
                                        <p:cTn id="309"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40" grpId="0"/>
      <p:bldP spid="40" grpId="1"/>
      <p:bldP spid="44" grpId="0" animBg="1"/>
      <p:bldP spid="44" grpId="1" animBg="1"/>
      <p:bldP spid="47" grpId="0" animBg="1"/>
      <p:bldP spid="47" grpId="1" animBg="1"/>
      <p:bldP spid="49" grpId="0"/>
      <p:bldP spid="49" grpId="1"/>
      <p:bldP spid="50" grpId="0" animBg="1"/>
      <p:bldP spid="50" grpId="1" animBg="1"/>
      <p:bldP spid="51" grpId="0" animBg="1"/>
      <p:bldP spid="51" grpId="1" animBg="1"/>
      <p:bldP spid="53" grpId="0"/>
      <p:bldP spid="53" grpId="1"/>
      <p:bldP spid="54" grpId="0" animBg="1"/>
      <p:bldP spid="54" grpId="1" animBg="1"/>
      <p:bldP spid="55" grpId="0" animBg="1"/>
      <p:bldP spid="55" grpId="1" animBg="1"/>
      <p:bldP spid="57" grpId="0"/>
      <p:bldP spid="57" grpId="1"/>
      <p:bldP spid="58" grpId="0" animBg="1"/>
      <p:bldP spid="58" grpId="1" animBg="1"/>
      <p:bldP spid="59" grpId="0" animBg="1"/>
      <p:bldP spid="59" grpId="1" animBg="1"/>
      <p:bldP spid="62" grpId="0"/>
      <p:bldP spid="62" grpId="1"/>
      <p:bldP spid="62" grpId="2"/>
      <p:bldP spid="62" grpId="3"/>
      <p:bldP spid="63" grpId="0" animBg="1"/>
      <p:bldP spid="63" grpId="1" animBg="1"/>
      <p:bldP spid="64" grpId="0" animBg="1"/>
      <p:bldP spid="64" grpId="1" animBg="1"/>
      <p:bldP spid="65" grpId="0" animBg="1"/>
      <p:bldP spid="65" grpId="1" animBg="1"/>
      <p:bldP spid="66" grpId="0"/>
      <p:bldP spid="67" grpId="0"/>
      <p:bldP spid="68" grpId="0"/>
      <p:bldP spid="69" grpId="0"/>
      <p:bldP spid="70" grpId="0"/>
      <p:bldP spid="72" grpId="0"/>
      <p:bldP spid="72" grpId="1"/>
      <p:bldP spid="74" grpId="0"/>
      <p:bldP spid="74" grpId="1"/>
      <p:bldP spid="76" grpId="0"/>
      <p:bldP spid="76" grpId="1"/>
      <p:bldP spid="78" grpId="0"/>
      <p:bldP spid="80" grpId="0"/>
      <p:bldP spid="8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1"/>
          <p:cNvGrpSpPr>
            <a:grpSpLocks/>
          </p:cNvGrpSpPr>
          <p:nvPr/>
        </p:nvGrpSpPr>
        <p:grpSpPr bwMode="auto">
          <a:xfrm>
            <a:off x="34925" y="92075"/>
            <a:ext cx="7632700" cy="457200"/>
            <a:chOff x="34925" y="92075"/>
            <a:chExt cx="7632700" cy="457200"/>
          </a:xfrm>
        </p:grpSpPr>
        <p:sp>
          <p:nvSpPr>
            <p:cNvPr id="3689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689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24" name="Group 2"/>
          <p:cNvGrpSpPr>
            <a:grpSpLocks/>
          </p:cNvGrpSpPr>
          <p:nvPr/>
        </p:nvGrpSpPr>
        <p:grpSpPr bwMode="auto">
          <a:xfrm>
            <a:off x="250825" y="1196975"/>
            <a:ext cx="2952750" cy="496888"/>
            <a:chOff x="113" y="441"/>
            <a:chExt cx="1440" cy="313"/>
          </a:xfrm>
        </p:grpSpPr>
        <p:sp>
          <p:nvSpPr>
            <p:cNvPr id="36890"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汉诺塔问题</a:t>
              </a:r>
            </a:p>
          </p:txBody>
        </p:sp>
        <p:sp>
          <p:nvSpPr>
            <p:cNvPr id="36891"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7" name="Group 14"/>
          <p:cNvGrpSpPr>
            <a:grpSpLocks/>
          </p:cNvGrpSpPr>
          <p:nvPr/>
        </p:nvGrpSpPr>
        <p:grpSpPr bwMode="auto">
          <a:xfrm>
            <a:off x="107950" y="620713"/>
            <a:ext cx="5024438" cy="496887"/>
            <a:chOff x="68" y="391"/>
            <a:chExt cx="3165" cy="313"/>
          </a:xfrm>
        </p:grpSpPr>
        <p:sp>
          <p:nvSpPr>
            <p:cNvPr id="36888" name="Text Box 15"/>
            <p:cNvSpPr txBox="1">
              <a:spLocks noChangeArrowheads="1"/>
            </p:cNvSpPr>
            <p:nvPr/>
          </p:nvSpPr>
          <p:spPr bwMode="auto">
            <a:xfrm>
              <a:off x="68" y="391"/>
              <a:ext cx="316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3.1.4  </a:t>
              </a:r>
              <a:r>
                <a:rPr kumimoji="1" lang="zh-CN" altLang="en-US" sz="2200" b="1">
                  <a:solidFill>
                    <a:srgbClr val="3333FF"/>
                  </a:solidFill>
                  <a:latin typeface="Arial" panose="020B0604020202020204" pitchFamily="34" charset="0"/>
                  <a:ea typeface="黑体" panose="02010609060101010101" pitchFamily="49" charset="-122"/>
                </a:rPr>
                <a:t>栈与递归问题</a:t>
              </a:r>
            </a:p>
          </p:txBody>
        </p:sp>
        <p:sp>
          <p:nvSpPr>
            <p:cNvPr id="36889" name="Rectangle 16"/>
            <p:cNvSpPr>
              <a:spLocks noChangeArrowheads="1"/>
            </p:cNvSpPr>
            <p:nvPr/>
          </p:nvSpPr>
          <p:spPr bwMode="auto">
            <a:xfrm>
              <a:off x="143" y="660"/>
              <a:ext cx="1832"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0" name="Text Box 6"/>
          <p:cNvSpPr txBox="1">
            <a:spLocks noChangeArrowheads="1"/>
          </p:cNvSpPr>
          <p:nvPr/>
        </p:nvSpPr>
        <p:spPr bwMode="auto">
          <a:xfrm>
            <a:off x="179388" y="1773238"/>
            <a:ext cx="8785225"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在世界刚被创建时有一座钻石宝塔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，上有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64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个金碟。所有碟子按从大到小次序从塔底堆放至塔顶。该塔边有另外两个钻石宝塔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B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和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C</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。从世界创始之日起，婆罗门的牧师们就一直在试图把塔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 </a:t>
            </a:r>
            <a:r>
              <a:rPr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上碟子</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移到塔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C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上去，其间借助于塔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B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的帮助。每次只能移动一个碟子，任何时候都不能把一个碟子放在比它小的碟子上面。当牧师们完成任务时，世界末日也就到了。</a:t>
            </a:r>
          </a:p>
        </p:txBody>
      </p:sp>
      <p:grpSp>
        <p:nvGrpSpPr>
          <p:cNvPr id="89" name="Group 14"/>
          <p:cNvGrpSpPr>
            <a:grpSpLocks/>
          </p:cNvGrpSpPr>
          <p:nvPr/>
        </p:nvGrpSpPr>
        <p:grpSpPr bwMode="auto">
          <a:xfrm>
            <a:off x="179388" y="4221163"/>
            <a:ext cx="8785225" cy="2016125"/>
            <a:chOff x="113" y="2614"/>
            <a:chExt cx="5534" cy="1270"/>
          </a:xfrm>
        </p:grpSpPr>
        <p:grpSp>
          <p:nvGrpSpPr>
            <p:cNvPr id="36871" name="Group 15"/>
            <p:cNvGrpSpPr>
              <a:grpSpLocks/>
            </p:cNvGrpSpPr>
            <p:nvPr/>
          </p:nvGrpSpPr>
          <p:grpSpPr bwMode="auto">
            <a:xfrm>
              <a:off x="113" y="2614"/>
              <a:ext cx="5534" cy="1270"/>
              <a:chOff x="113" y="2614"/>
              <a:chExt cx="5534" cy="1270"/>
            </a:xfrm>
          </p:grpSpPr>
          <p:sp>
            <p:nvSpPr>
              <p:cNvPr id="36886" name="Rectangle 16"/>
              <p:cNvSpPr>
                <a:spLocks noChangeArrowheads="1"/>
              </p:cNvSpPr>
              <p:nvPr/>
            </p:nvSpPr>
            <p:spPr bwMode="auto">
              <a:xfrm>
                <a:off x="158" y="2614"/>
                <a:ext cx="5444" cy="127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cs typeface="Arial" panose="020B0604020202020204" pitchFamily="34" charset="0"/>
                </a:endParaRPr>
              </a:p>
            </p:txBody>
          </p:sp>
          <p:sp>
            <p:nvSpPr>
              <p:cNvPr id="106" name="Text Box 17"/>
              <p:cNvSpPr txBox="1">
                <a:spLocks noChangeArrowheads="1"/>
              </p:cNvSpPr>
              <p:nvPr/>
            </p:nvSpPr>
            <p:spPr bwMode="auto">
              <a:xfrm>
                <a:off x="113" y="2660"/>
                <a:ext cx="5534" cy="1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40000"/>
                  </a:lnSpc>
                  <a:defRPr/>
                </a:pPr>
                <a:r>
                  <a:rPr kumimoji="1" lang="en-US" altLang="zh-CN" sz="2000" b="1" dirty="0">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移动规则：</a:t>
                </a:r>
              </a:p>
              <a:p>
                <a:pPr algn="just">
                  <a:lnSpc>
                    <a:spcPct val="140000"/>
                  </a:lnSpc>
                  <a:defRPr/>
                </a:pPr>
                <a:r>
                  <a:rPr kumimoji="1" lang="zh-CN" altLang="en-US" sz="2000" dirty="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dirty="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每次只能移动一个</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金碟</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a:lnSpc>
                    <a:spcPct val="140000"/>
                  </a:lnSpc>
                  <a:defRPr/>
                </a:pPr>
                <a:r>
                  <a:rPr kumimoji="1" lang="zh-CN" altLang="en-US" sz="2000" dirty="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dirty="0">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dirty="0">
                    <a:solidFill>
                      <a:srgbClr val="FF9900"/>
                    </a:solidFill>
                    <a:latin typeface="Arial" panose="020B0604020202020204" pitchFamily="34" charset="0"/>
                    <a:ea typeface="仿宋" panose="02010609060101010101" pitchFamily="49" charset="-122"/>
                    <a:cs typeface="Arial" panose="020B0604020202020204" pitchFamily="34" charset="0"/>
                  </a:rPr>
                  <a:t>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金碟</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可以插在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中任一塔座上；</a:t>
                </a:r>
              </a:p>
              <a:p>
                <a:pPr algn="just">
                  <a:lnSpc>
                    <a:spcPct val="140000"/>
                  </a:lnSpc>
                  <a:defRPr/>
                </a:pPr>
                <a:r>
                  <a:rPr kumimoji="1" lang="zh-CN" altLang="en-US" sz="2000" dirty="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dirty="0">
                    <a:solidFill>
                      <a:srgbClr val="CC66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dirty="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任何时刻都不能将一个较大</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金碟</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压在较小</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金碟</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之上。</a:t>
                </a:r>
              </a:p>
            </p:txBody>
          </p:sp>
        </p:grpSp>
        <p:grpSp>
          <p:nvGrpSpPr>
            <p:cNvPr id="36872" name="Group 18"/>
            <p:cNvGrpSpPr>
              <a:grpSpLocks/>
            </p:cNvGrpSpPr>
            <p:nvPr/>
          </p:nvGrpSpPr>
          <p:grpSpPr bwMode="auto">
            <a:xfrm>
              <a:off x="3560" y="2713"/>
              <a:ext cx="1950" cy="779"/>
              <a:chOff x="3678" y="2713"/>
              <a:chExt cx="1832" cy="779"/>
            </a:xfrm>
          </p:grpSpPr>
          <p:sp>
            <p:nvSpPr>
              <p:cNvPr id="36873" name="Line 19"/>
              <p:cNvSpPr>
                <a:spLocks noChangeShapeType="1"/>
              </p:cNvSpPr>
              <p:nvPr/>
            </p:nvSpPr>
            <p:spPr bwMode="auto">
              <a:xfrm>
                <a:off x="3977" y="2713"/>
                <a:ext cx="0" cy="506"/>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grpSp>
            <p:nvGrpSpPr>
              <p:cNvPr id="36874" name="Group 20"/>
              <p:cNvGrpSpPr>
                <a:grpSpLocks/>
              </p:cNvGrpSpPr>
              <p:nvPr/>
            </p:nvGrpSpPr>
            <p:grpSpPr bwMode="auto">
              <a:xfrm>
                <a:off x="3787" y="2966"/>
                <a:ext cx="363" cy="253"/>
                <a:chOff x="1247" y="3612"/>
                <a:chExt cx="680" cy="272"/>
              </a:xfrm>
            </p:grpSpPr>
            <p:sp>
              <p:nvSpPr>
                <p:cNvPr id="36883" name="Rectangle 21"/>
                <p:cNvSpPr>
                  <a:spLocks noChangeArrowheads="1"/>
                </p:cNvSpPr>
                <p:nvPr/>
              </p:nvSpPr>
              <p:spPr bwMode="auto">
                <a:xfrm>
                  <a:off x="1247" y="3793"/>
                  <a:ext cx="680" cy="91"/>
                </a:xfrm>
                <a:prstGeom prst="rect">
                  <a:avLst/>
                </a:prstGeom>
                <a:solidFill>
                  <a:srgbClr val="FFCCFF"/>
                </a:solidFill>
                <a:ln w="28575">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cs typeface="Arial" panose="020B0604020202020204" pitchFamily="34" charset="0"/>
                  </a:endParaRPr>
                </a:p>
              </p:txBody>
            </p:sp>
            <p:sp>
              <p:nvSpPr>
                <p:cNvPr id="36884" name="Rectangle 22"/>
                <p:cNvSpPr>
                  <a:spLocks noChangeArrowheads="1"/>
                </p:cNvSpPr>
                <p:nvPr/>
              </p:nvSpPr>
              <p:spPr bwMode="auto">
                <a:xfrm>
                  <a:off x="1338" y="3702"/>
                  <a:ext cx="499" cy="91"/>
                </a:xfrm>
                <a:prstGeom prst="rect">
                  <a:avLst/>
                </a:prstGeom>
                <a:solidFill>
                  <a:srgbClr val="FFCCFF"/>
                </a:solidFill>
                <a:ln w="28575">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cs typeface="Arial" panose="020B0604020202020204" pitchFamily="34" charset="0"/>
                  </a:endParaRPr>
                </a:p>
              </p:txBody>
            </p:sp>
            <p:sp>
              <p:nvSpPr>
                <p:cNvPr id="36885" name="Rectangle 23"/>
                <p:cNvSpPr>
                  <a:spLocks noChangeArrowheads="1"/>
                </p:cNvSpPr>
                <p:nvPr/>
              </p:nvSpPr>
              <p:spPr bwMode="auto">
                <a:xfrm>
                  <a:off x="1428" y="3612"/>
                  <a:ext cx="318" cy="90"/>
                </a:xfrm>
                <a:prstGeom prst="rect">
                  <a:avLst/>
                </a:prstGeom>
                <a:solidFill>
                  <a:srgbClr val="FFCCFF"/>
                </a:solidFill>
                <a:ln w="28575">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cs typeface="Arial" panose="020B0604020202020204" pitchFamily="34" charset="0"/>
                  </a:endParaRPr>
                </a:p>
              </p:txBody>
            </p:sp>
          </p:grpSp>
          <p:sp>
            <p:nvSpPr>
              <p:cNvPr id="36875" name="Line 24"/>
              <p:cNvSpPr>
                <a:spLocks noChangeShapeType="1"/>
              </p:cNvSpPr>
              <p:nvPr/>
            </p:nvSpPr>
            <p:spPr bwMode="auto">
              <a:xfrm>
                <a:off x="4603" y="2713"/>
                <a:ext cx="0" cy="506"/>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6876" name="Line 25"/>
              <p:cNvSpPr>
                <a:spLocks noChangeShapeType="1"/>
              </p:cNvSpPr>
              <p:nvPr/>
            </p:nvSpPr>
            <p:spPr bwMode="auto">
              <a:xfrm>
                <a:off x="4321" y="3219"/>
                <a:ext cx="564" cy="0"/>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6877" name="Line 26"/>
              <p:cNvSpPr>
                <a:spLocks noChangeShapeType="1"/>
              </p:cNvSpPr>
              <p:nvPr/>
            </p:nvSpPr>
            <p:spPr bwMode="auto">
              <a:xfrm>
                <a:off x="5228" y="2713"/>
                <a:ext cx="0" cy="506"/>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6878" name="Line 27"/>
              <p:cNvSpPr>
                <a:spLocks noChangeShapeType="1"/>
              </p:cNvSpPr>
              <p:nvPr/>
            </p:nvSpPr>
            <p:spPr bwMode="auto">
              <a:xfrm>
                <a:off x="4947" y="3219"/>
                <a:ext cx="563" cy="0"/>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6879" name="Text Box 28"/>
              <p:cNvSpPr txBox="1">
                <a:spLocks noChangeArrowheads="1"/>
              </p:cNvSpPr>
              <p:nvPr/>
            </p:nvSpPr>
            <p:spPr bwMode="auto">
              <a:xfrm>
                <a:off x="3821" y="3261"/>
                <a:ext cx="2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幼圆" panose="02010509060101010101" pitchFamily="49" charset="-122"/>
                    <a:cs typeface="Arial" panose="020B0604020202020204" pitchFamily="34" charset="0"/>
                  </a:rPr>
                  <a:t>A</a:t>
                </a:r>
              </a:p>
            </p:txBody>
          </p:sp>
          <p:sp>
            <p:nvSpPr>
              <p:cNvPr id="36880" name="Text Box 29"/>
              <p:cNvSpPr txBox="1">
                <a:spLocks noChangeArrowheads="1"/>
              </p:cNvSpPr>
              <p:nvPr/>
            </p:nvSpPr>
            <p:spPr bwMode="auto">
              <a:xfrm>
                <a:off x="4446" y="3261"/>
                <a:ext cx="2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幼圆" panose="02010509060101010101" pitchFamily="49" charset="-122"/>
                    <a:cs typeface="Arial" panose="020B0604020202020204" pitchFamily="34" charset="0"/>
                  </a:rPr>
                  <a:t>B</a:t>
                </a:r>
              </a:p>
            </p:txBody>
          </p:sp>
          <p:sp>
            <p:nvSpPr>
              <p:cNvPr id="36881" name="Text Box 30"/>
              <p:cNvSpPr txBox="1">
                <a:spLocks noChangeArrowheads="1"/>
              </p:cNvSpPr>
              <p:nvPr/>
            </p:nvSpPr>
            <p:spPr bwMode="auto">
              <a:xfrm>
                <a:off x="5072" y="3261"/>
                <a:ext cx="2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幼圆" panose="02010509060101010101" pitchFamily="49" charset="-122"/>
                    <a:cs typeface="Arial" panose="020B0604020202020204" pitchFamily="34" charset="0"/>
                  </a:rPr>
                  <a:t>C</a:t>
                </a:r>
              </a:p>
            </p:txBody>
          </p:sp>
          <p:sp>
            <p:nvSpPr>
              <p:cNvPr id="36882" name="Line 31"/>
              <p:cNvSpPr>
                <a:spLocks noChangeShapeType="1"/>
              </p:cNvSpPr>
              <p:nvPr/>
            </p:nvSpPr>
            <p:spPr bwMode="auto">
              <a:xfrm>
                <a:off x="3678" y="3219"/>
                <a:ext cx="563" cy="0"/>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blinds(horizontal)">
                                      <p:cBhvr>
                                        <p:cTn id="17" dur="500"/>
                                        <p:tgtEl>
                                          <p:spTgt spid="7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dissolve">
                                      <p:cBhvr>
                                        <p:cTn id="22"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nvGrpSpPr>
          <p:cNvPr id="9" name="Group 4"/>
          <p:cNvGrpSpPr>
            <a:grpSpLocks/>
          </p:cNvGrpSpPr>
          <p:nvPr/>
        </p:nvGrpSpPr>
        <p:grpSpPr bwMode="auto">
          <a:xfrm>
            <a:off x="1979613" y="549275"/>
            <a:ext cx="5353050" cy="5472113"/>
            <a:chOff x="1292" y="346"/>
            <a:chExt cx="3372" cy="3447"/>
          </a:xfrm>
        </p:grpSpPr>
        <p:pic>
          <p:nvPicPr>
            <p:cNvPr id="9221" name="Picture 5"/>
            <p:cNvPicPr>
              <a:picLocks noChangeAspect="1" noChangeArrowheads="1"/>
            </p:cNvPicPr>
            <p:nvPr/>
          </p:nvPicPr>
          <p:blipFill>
            <a:blip r:embed="rId3">
              <a:clrChange>
                <a:clrFrom>
                  <a:srgbClr val="FFFF00"/>
                </a:clrFrom>
                <a:clrTo>
                  <a:srgbClr val="FFFF00">
                    <a:alpha val="0"/>
                  </a:srgbClr>
                </a:clrTo>
              </a:clrChange>
              <a:extLst>
                <a:ext uri="{28A0092B-C50C-407E-A947-70E740481C1C}">
                  <a14:useLocalDpi xmlns:a14="http://schemas.microsoft.com/office/drawing/2010/main" val="0"/>
                </a:ext>
              </a:extLst>
            </a:blip>
            <a:srcRect/>
            <a:stretch>
              <a:fillRect/>
            </a:stretch>
          </p:blipFill>
          <p:spPr bwMode="auto">
            <a:xfrm>
              <a:off x="1292" y="346"/>
              <a:ext cx="3372" cy="3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
            <p:cNvSpPr txBox="1">
              <a:spLocks noChangeArrowheads="1"/>
            </p:cNvSpPr>
            <p:nvPr/>
          </p:nvSpPr>
          <p:spPr bwMode="auto">
            <a:xfrm>
              <a:off x="1882" y="1512"/>
              <a:ext cx="2450" cy="1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5000"/>
                </a:lnSpc>
                <a:defRPr/>
              </a:pPr>
              <a:r>
                <a:rPr kumimoji="1" lang="en-US" altLang="zh-CN" sz="2000" b="1" dirty="0">
                  <a:solidFill>
                    <a:srgbClr val="3333FF"/>
                  </a:solidFill>
                  <a:latin typeface="+mn-lt"/>
                  <a:ea typeface="楷体" panose="02010609060101010101" pitchFamily="49" charset="-122"/>
                </a:rPr>
                <a:t>        </a:t>
              </a:r>
              <a:r>
                <a:rPr kumimoji="1" lang="zh-CN" altLang="en-US" sz="2000" b="1" dirty="0">
                  <a:solidFill>
                    <a:srgbClr val="3333FF"/>
                  </a:solidFill>
                  <a:latin typeface="+mn-lt"/>
                  <a:ea typeface="楷体" panose="02010609060101010101" pitchFamily="49" charset="-122"/>
                </a:rPr>
                <a:t>栈的特点在于其基本操作的特殊性，即它必须按照“后进先出” 规则进行操作。与线性表相比，其插入和删除操作受到更多的约束和限定。</a:t>
              </a:r>
              <a:r>
                <a:rPr kumimoji="1" lang="zh-CN" altLang="en-US" sz="2000" dirty="0">
                  <a:latin typeface="+mn-lt"/>
                  <a:ea typeface="楷体" panose="02010609060101010101" pitchFamily="49" charset="-122"/>
                </a:rPr>
                <a:t> </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100"/>
                                        <p:tgtEl>
                                          <p:spTgt spid="8"/>
                                        </p:tgtEl>
                                      </p:cBhvr>
                                    </p:animEffect>
                                    <p:anim calcmode="lin" valueType="num">
                                      <p:cBhvr>
                                        <p:cTn id="8" dur="400" fill="hold"/>
                                        <p:tgtEl>
                                          <p:spTgt spid="8"/>
                                        </p:tgtEl>
                                        <p:attrNameLst>
                                          <p:attrName>ppt_x</p:attrName>
                                        </p:attrNameLst>
                                      </p:cBhvr>
                                      <p:tavLst>
                                        <p:tav tm="0">
                                          <p:val>
                                            <p:strVal val="#ppt_x"/>
                                          </p:val>
                                        </p:tav>
                                        <p:tav tm="100000">
                                          <p:val>
                                            <p:strVal val="#ppt_x"/>
                                          </p:val>
                                        </p:tav>
                                      </p:tavLst>
                                    </p:anim>
                                    <p:anim calcmode="lin" valueType="num">
                                      <p:cBhvr>
                                        <p:cTn id="9" dur="400" fill="hold"/>
                                        <p:tgtEl>
                                          <p:spTgt spid="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3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nodeType="afterGroup">
                            <p:stCondLst>
                              <p:cond delay="1800"/>
                            </p:stCondLst>
                            <p:childTnLst>
                              <p:par>
                                <p:cTn id="17" presetID="18" presetClass="entr" presetSubtype="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Right)">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1"/>
          <p:cNvGrpSpPr>
            <a:grpSpLocks/>
          </p:cNvGrpSpPr>
          <p:nvPr/>
        </p:nvGrpSpPr>
        <p:grpSpPr bwMode="auto">
          <a:xfrm>
            <a:off x="34925" y="92075"/>
            <a:ext cx="7632700" cy="1601788"/>
            <a:chOff x="34925" y="92075"/>
            <a:chExt cx="7632700" cy="1601788"/>
          </a:xfrm>
        </p:grpSpPr>
        <p:grpSp>
          <p:nvGrpSpPr>
            <p:cNvPr id="37919" name="组合 1"/>
            <p:cNvGrpSpPr>
              <a:grpSpLocks/>
            </p:cNvGrpSpPr>
            <p:nvPr/>
          </p:nvGrpSpPr>
          <p:grpSpPr bwMode="auto">
            <a:xfrm>
              <a:off x="34925" y="92075"/>
              <a:ext cx="7632700" cy="457200"/>
              <a:chOff x="34925" y="92075"/>
              <a:chExt cx="7632700" cy="457200"/>
            </a:xfrm>
          </p:grpSpPr>
          <p:sp>
            <p:nvSpPr>
              <p:cNvPr id="3792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7927"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37920" name="Group 2"/>
            <p:cNvGrpSpPr>
              <a:grpSpLocks/>
            </p:cNvGrpSpPr>
            <p:nvPr/>
          </p:nvGrpSpPr>
          <p:grpSpPr bwMode="auto">
            <a:xfrm>
              <a:off x="250825" y="1196975"/>
              <a:ext cx="2952750" cy="496888"/>
              <a:chOff x="113" y="441"/>
              <a:chExt cx="1440" cy="313"/>
            </a:xfrm>
          </p:grpSpPr>
          <p:sp>
            <p:nvSpPr>
              <p:cNvPr id="37924"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汉诺塔问题</a:t>
                </a:r>
              </a:p>
            </p:txBody>
          </p:sp>
          <p:sp>
            <p:nvSpPr>
              <p:cNvPr id="37925"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7921" name="Group 14"/>
            <p:cNvGrpSpPr>
              <a:grpSpLocks/>
            </p:cNvGrpSpPr>
            <p:nvPr/>
          </p:nvGrpSpPr>
          <p:grpSpPr bwMode="auto">
            <a:xfrm>
              <a:off x="107950" y="620713"/>
              <a:ext cx="5024438" cy="496887"/>
              <a:chOff x="68" y="391"/>
              <a:chExt cx="3165" cy="313"/>
            </a:xfrm>
          </p:grpSpPr>
          <p:sp>
            <p:nvSpPr>
              <p:cNvPr id="37922" name="Text Box 15"/>
              <p:cNvSpPr txBox="1">
                <a:spLocks noChangeArrowheads="1"/>
              </p:cNvSpPr>
              <p:nvPr/>
            </p:nvSpPr>
            <p:spPr bwMode="auto">
              <a:xfrm>
                <a:off x="68" y="391"/>
                <a:ext cx="316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3.1.4  </a:t>
                </a:r>
                <a:r>
                  <a:rPr kumimoji="1" lang="zh-CN" altLang="en-US" sz="2200" b="1">
                    <a:solidFill>
                      <a:srgbClr val="3333FF"/>
                    </a:solidFill>
                    <a:latin typeface="Arial" panose="020B0604020202020204" pitchFamily="34" charset="0"/>
                    <a:ea typeface="黑体" panose="02010609060101010101" pitchFamily="49" charset="-122"/>
                  </a:rPr>
                  <a:t>栈与递归问题</a:t>
                </a:r>
              </a:p>
            </p:txBody>
          </p:sp>
          <p:sp>
            <p:nvSpPr>
              <p:cNvPr id="37923" name="Rectangle 16"/>
              <p:cNvSpPr>
                <a:spLocks noChangeArrowheads="1"/>
              </p:cNvSpPr>
              <p:nvPr/>
            </p:nvSpPr>
            <p:spPr bwMode="auto">
              <a:xfrm>
                <a:off x="143" y="660"/>
                <a:ext cx="1832"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1" name="Group 2"/>
          <p:cNvGrpSpPr>
            <a:grpSpLocks/>
          </p:cNvGrpSpPr>
          <p:nvPr/>
        </p:nvGrpSpPr>
        <p:grpSpPr bwMode="auto">
          <a:xfrm>
            <a:off x="7669213" y="620713"/>
            <a:ext cx="1295400" cy="1227137"/>
            <a:chOff x="4831" y="391"/>
            <a:chExt cx="816" cy="773"/>
          </a:xfrm>
        </p:grpSpPr>
        <p:sp>
          <p:nvSpPr>
            <p:cNvPr id="37915" name="Oval 3"/>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7916" name="Freeform 4"/>
            <p:cNvSpPr>
              <a:spLocks/>
            </p:cNvSpPr>
            <p:nvPr/>
          </p:nvSpPr>
          <p:spPr bwMode="gray">
            <a:xfrm>
              <a:off x="4925" y="628"/>
              <a:ext cx="629" cy="206"/>
            </a:xfrm>
            <a:custGeom>
              <a:avLst/>
              <a:gdLst>
                <a:gd name="T0" fmla="*/ 32 w 1321"/>
                <a:gd name="T1" fmla="*/ 1 h 712"/>
                <a:gd name="T2" fmla="*/ 32 w 1321"/>
                <a:gd name="T3" fmla="*/ 1 h 712"/>
                <a:gd name="T4" fmla="*/ 32 w 1321"/>
                <a:gd name="T5" fmla="*/ 1 h 712"/>
                <a:gd name="T6" fmla="*/ 32 w 1321"/>
                <a:gd name="T7" fmla="*/ 1 h 712"/>
                <a:gd name="T8" fmla="*/ 32 w 1321"/>
                <a:gd name="T9" fmla="*/ 1 h 712"/>
                <a:gd name="T10" fmla="*/ 31 w 1321"/>
                <a:gd name="T11" fmla="*/ 1 h 712"/>
                <a:gd name="T12" fmla="*/ 30 w 1321"/>
                <a:gd name="T13" fmla="*/ 1 h 712"/>
                <a:gd name="T14" fmla="*/ 29 w 1321"/>
                <a:gd name="T15" fmla="*/ 1 h 712"/>
                <a:gd name="T16" fmla="*/ 28 w 1321"/>
                <a:gd name="T17" fmla="*/ 1 h 712"/>
                <a:gd name="T18" fmla="*/ 27 w 1321"/>
                <a:gd name="T19" fmla="*/ 1 h 712"/>
                <a:gd name="T20" fmla="*/ 25 w 1321"/>
                <a:gd name="T21" fmla="*/ 1 h 712"/>
                <a:gd name="T22" fmla="*/ 24 w 1321"/>
                <a:gd name="T23" fmla="*/ 1 h 712"/>
                <a:gd name="T24" fmla="*/ 22 w 1321"/>
                <a:gd name="T25" fmla="*/ 1 h 712"/>
                <a:gd name="T26" fmla="*/ 20 w 1321"/>
                <a:gd name="T27" fmla="*/ 1 h 712"/>
                <a:gd name="T28" fmla="*/ 20 w 1321"/>
                <a:gd name="T29" fmla="*/ 1 h 712"/>
                <a:gd name="T30" fmla="*/ 11 w 1321"/>
                <a:gd name="T31" fmla="*/ 1 h 712"/>
                <a:gd name="T32" fmla="*/ 11 w 1321"/>
                <a:gd name="T33" fmla="*/ 1 h 712"/>
                <a:gd name="T34" fmla="*/ 10 w 1321"/>
                <a:gd name="T35" fmla="*/ 1 h 712"/>
                <a:gd name="T36" fmla="*/ 9 w 1321"/>
                <a:gd name="T37" fmla="*/ 1 h 712"/>
                <a:gd name="T38" fmla="*/ 7 w 1321"/>
                <a:gd name="T39" fmla="*/ 1 h 712"/>
                <a:gd name="T40" fmla="*/ 6 w 1321"/>
                <a:gd name="T41" fmla="*/ 1 h 712"/>
                <a:gd name="T42" fmla="*/ 5 w 1321"/>
                <a:gd name="T43" fmla="*/ 1 h 712"/>
                <a:gd name="T44" fmla="*/ 3 w 1321"/>
                <a:gd name="T45" fmla="*/ 1 h 712"/>
                <a:gd name="T46" fmla="*/ 2 w 1321"/>
                <a:gd name="T47" fmla="*/ 1 h 712"/>
                <a:gd name="T48" fmla="*/ 1 w 1321"/>
                <a:gd name="T49" fmla="*/ 1 h 712"/>
                <a:gd name="T50" fmla="*/ 1 w 1321"/>
                <a:gd name="T51" fmla="*/ 1 h 712"/>
                <a:gd name="T52" fmla="*/ 0 w 1321"/>
                <a:gd name="T53" fmla="*/ 1 h 712"/>
                <a:gd name="T54" fmla="*/ 0 w 1321"/>
                <a:gd name="T55" fmla="*/ 1 h 712"/>
                <a:gd name="T56" fmla="*/ 0 w 1321"/>
                <a:gd name="T57" fmla="*/ 1 h 712"/>
                <a:gd name="T58" fmla="*/ 0 w 1321"/>
                <a:gd name="T59" fmla="*/ 1 h 712"/>
                <a:gd name="T60" fmla="*/ 0 w 1321"/>
                <a:gd name="T61" fmla="*/ 1 h 712"/>
                <a:gd name="T62" fmla="*/ 0 w 1321"/>
                <a:gd name="T63" fmla="*/ 1 h 712"/>
                <a:gd name="T64" fmla="*/ 1 w 1321"/>
                <a:gd name="T65" fmla="*/ 1 h 712"/>
                <a:gd name="T66" fmla="*/ 2 w 1321"/>
                <a:gd name="T67" fmla="*/ 1 h 712"/>
                <a:gd name="T68" fmla="*/ 4 w 1321"/>
                <a:gd name="T69" fmla="*/ 1 h 712"/>
                <a:gd name="T70" fmla="*/ 5 w 1321"/>
                <a:gd name="T71" fmla="*/ 0 h 712"/>
                <a:gd name="T72" fmla="*/ 7 w 1321"/>
                <a:gd name="T73" fmla="*/ 0 h 712"/>
                <a:gd name="T74" fmla="*/ 9 w 1321"/>
                <a:gd name="T75" fmla="*/ 0 h 712"/>
                <a:gd name="T76" fmla="*/ 10 w 1321"/>
                <a:gd name="T77" fmla="*/ 0 h 712"/>
                <a:gd name="T78" fmla="*/ 12 w 1321"/>
                <a:gd name="T79" fmla="*/ 0 h 712"/>
                <a:gd name="T80" fmla="*/ 14 w 1321"/>
                <a:gd name="T81" fmla="*/ 0 h 712"/>
                <a:gd name="T82" fmla="*/ 16 w 1321"/>
                <a:gd name="T83" fmla="*/ 0 h 712"/>
                <a:gd name="T84" fmla="*/ 16 w 1321"/>
                <a:gd name="T85" fmla="*/ 0 h 712"/>
                <a:gd name="T86" fmla="*/ 19 w 1321"/>
                <a:gd name="T87" fmla="*/ 0 h 712"/>
                <a:gd name="T88" fmla="*/ 20 w 1321"/>
                <a:gd name="T89" fmla="*/ 0 h 712"/>
                <a:gd name="T90" fmla="*/ 23 w 1321"/>
                <a:gd name="T91" fmla="*/ 0 h 712"/>
                <a:gd name="T92" fmla="*/ 25 w 1321"/>
                <a:gd name="T93" fmla="*/ 0 h 712"/>
                <a:gd name="T94" fmla="*/ 27 w 1321"/>
                <a:gd name="T95" fmla="*/ 0 h 712"/>
                <a:gd name="T96" fmla="*/ 28 w 1321"/>
                <a:gd name="T97" fmla="*/ 0 h 712"/>
                <a:gd name="T98" fmla="*/ 30 w 1321"/>
                <a:gd name="T99" fmla="*/ 1 h 712"/>
                <a:gd name="T100" fmla="*/ 31 w 1321"/>
                <a:gd name="T101" fmla="*/ 1 h 712"/>
                <a:gd name="T102" fmla="*/ 32 w 1321"/>
                <a:gd name="T103" fmla="*/ 1 h 712"/>
                <a:gd name="T104" fmla="*/ 32 w 1321"/>
                <a:gd name="T105" fmla="*/ 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7917" name="Picture 5"/>
            <p:cNvPicPr>
              <a:picLocks noChangeAspect="1" noChangeArrowheads="1"/>
            </p:cNvPicPr>
            <p:nvPr/>
          </p:nvPicPr>
          <p:blipFill>
            <a:blip r:embed="rId3" cstate="print">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18" name="Text Box 6"/>
            <p:cNvSpPr txBox="1">
              <a:spLocks noChangeArrowheads="1"/>
            </p:cNvSpPr>
            <p:nvPr/>
          </p:nvSpPr>
          <p:spPr bwMode="gray">
            <a:xfrm>
              <a:off x="4967" y="804"/>
              <a:ext cx="545" cy="269"/>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nvGrpSpPr>
          <p:cNvPr id="36" name="Group 7"/>
          <p:cNvGrpSpPr>
            <a:grpSpLocks/>
          </p:cNvGrpSpPr>
          <p:nvPr/>
        </p:nvGrpSpPr>
        <p:grpSpPr bwMode="auto">
          <a:xfrm>
            <a:off x="179388" y="1773238"/>
            <a:ext cx="8785225" cy="2246312"/>
            <a:chOff x="113" y="1117"/>
            <a:chExt cx="5534" cy="1415"/>
          </a:xfrm>
        </p:grpSpPr>
        <p:sp>
          <p:nvSpPr>
            <p:cNvPr id="40" name="Text Box 8"/>
            <p:cNvSpPr txBox="1">
              <a:spLocks noChangeArrowheads="1"/>
            </p:cNvSpPr>
            <p:nvPr/>
          </p:nvSpPr>
          <p:spPr bwMode="auto">
            <a:xfrm>
              <a:off x="113" y="1117"/>
              <a:ext cx="5534" cy="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当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n=1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时，将编号为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1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的金碟从塔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移至塔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C</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a:lnSpc>
                  <a:spcPct val="140000"/>
                </a:lnSpc>
                <a:defRPr/>
              </a:pP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当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n&gt;1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a:t>
              </a:r>
            </a:p>
            <a:p>
              <a:pPr algn="just">
                <a:lnSpc>
                  <a:spcPct val="140000"/>
                </a:lnSpc>
                <a:defRPr/>
              </a:pP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将压在编号为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的金碟之上的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n-1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个金碟从塔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移至塔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B</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a:lnSpc>
                  <a:spcPct val="140000"/>
                </a:lnSpc>
                <a:defRPr/>
              </a:pP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将编号为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的金碟移至塔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C</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a:lnSpc>
                  <a:spcPct val="140000"/>
                </a:lnSpc>
                <a:defRPr/>
              </a:pP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将塔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B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上的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n-1 </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个金碟移至塔 </a:t>
              </a:r>
              <a:r>
                <a:rPr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C</a:t>
              </a:r>
              <a:r>
                <a:rPr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p:txBody>
        </p:sp>
        <p:grpSp>
          <p:nvGrpSpPr>
            <p:cNvPr id="37911" name="Group 9"/>
            <p:cNvGrpSpPr>
              <a:grpSpLocks/>
            </p:cNvGrpSpPr>
            <p:nvPr/>
          </p:nvGrpSpPr>
          <p:grpSpPr bwMode="auto">
            <a:xfrm>
              <a:off x="498" y="1759"/>
              <a:ext cx="181" cy="713"/>
              <a:chOff x="521" y="1759"/>
              <a:chExt cx="181" cy="713"/>
            </a:xfrm>
          </p:grpSpPr>
          <p:pic>
            <p:nvPicPr>
              <p:cNvPr id="37912" name="Picture 10" descr="147"/>
              <p:cNvPicPr>
                <a:picLocks noChangeAspect="1" noChangeArrowheads="1"/>
              </p:cNvPicPr>
              <p:nvPr/>
            </p:nvPicPr>
            <p:blipFill>
              <a:blip r:embed="rId4">
                <a:lum bright="-12000" contrast="30000"/>
                <a:extLst>
                  <a:ext uri="{28A0092B-C50C-407E-A947-70E740481C1C}">
                    <a14:useLocalDpi xmlns:a14="http://schemas.microsoft.com/office/drawing/2010/main" val="0"/>
                  </a:ext>
                </a:extLst>
              </a:blip>
              <a:srcRect/>
              <a:stretch>
                <a:fillRect/>
              </a:stretch>
            </p:blipFill>
            <p:spPr bwMode="auto">
              <a:xfrm>
                <a:off x="522" y="1759"/>
                <a:ext cx="18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3" name="Picture 11" descr="143"/>
              <p:cNvPicPr>
                <a:picLocks noChangeAspect="1" noChangeArrowheads="1"/>
              </p:cNvPicPr>
              <p:nvPr/>
            </p:nvPicPr>
            <p:blipFill>
              <a:blip r:embed="rId5">
                <a:lum bright="-12000" contrast="30000"/>
                <a:extLst>
                  <a:ext uri="{28A0092B-C50C-407E-A947-70E740481C1C}">
                    <a14:useLocalDpi xmlns:a14="http://schemas.microsoft.com/office/drawing/2010/main" val="0"/>
                  </a:ext>
                </a:extLst>
              </a:blip>
              <a:srcRect/>
              <a:stretch>
                <a:fillRect/>
              </a:stretch>
            </p:blipFill>
            <p:spPr bwMode="auto">
              <a:xfrm>
                <a:off x="521" y="2292"/>
                <a:ext cx="18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4" name="Picture 12" descr="129"/>
              <p:cNvPicPr>
                <a:picLocks noChangeAspect="1" noChangeArrowheads="1"/>
              </p:cNvPicPr>
              <p:nvPr/>
            </p:nvPicPr>
            <p:blipFill>
              <a:blip r:embed="rId6">
                <a:lum bright="-12000" contrast="30000"/>
                <a:extLst>
                  <a:ext uri="{28A0092B-C50C-407E-A947-70E740481C1C}">
                    <a14:useLocalDpi xmlns:a14="http://schemas.microsoft.com/office/drawing/2010/main" val="0"/>
                  </a:ext>
                </a:extLst>
              </a:blip>
              <a:srcRect/>
              <a:stretch>
                <a:fillRect/>
              </a:stretch>
            </p:blipFill>
            <p:spPr bwMode="auto">
              <a:xfrm>
                <a:off x="521" y="2033"/>
                <a:ext cx="18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45" name="Group 13"/>
          <p:cNvGrpSpPr>
            <a:grpSpLocks/>
          </p:cNvGrpSpPr>
          <p:nvPr/>
        </p:nvGrpSpPr>
        <p:grpSpPr bwMode="auto">
          <a:xfrm>
            <a:off x="1187450" y="4672013"/>
            <a:ext cx="7129463" cy="1133475"/>
            <a:chOff x="2744" y="1706"/>
            <a:chExt cx="2812" cy="714"/>
          </a:xfrm>
        </p:grpSpPr>
        <p:sp>
          <p:nvSpPr>
            <p:cNvPr id="37908" name="AutoShape 14"/>
            <p:cNvSpPr>
              <a:spLocks noChangeArrowheads="1"/>
            </p:cNvSpPr>
            <p:nvPr/>
          </p:nvSpPr>
          <p:spPr bwMode="auto">
            <a:xfrm flipH="1" flipV="1">
              <a:off x="2744" y="1706"/>
              <a:ext cx="2812" cy="714"/>
            </a:xfrm>
            <a:prstGeom prst="wedgeRectCallout">
              <a:avLst>
                <a:gd name="adj1" fmla="val -856"/>
                <a:gd name="adj2" fmla="val 93556"/>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47" name="Text Box 15"/>
            <p:cNvSpPr txBox="1">
              <a:spLocks noChangeArrowheads="1"/>
            </p:cNvSpPr>
            <p:nvPr/>
          </p:nvSpPr>
          <p:spPr bwMode="auto">
            <a:xfrm>
              <a:off x="2793" y="1745"/>
              <a:ext cx="2714" cy="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40000"/>
                </a:lnSpc>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将一个</a:t>
              </a:r>
              <a:r>
                <a:rPr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金碟从一个塔移至另一个塔的问题是一个和原问题具有相同特征属性的问题，只是问题的规模小 </a:t>
              </a:r>
              <a:r>
                <a:rPr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1</a:t>
              </a:r>
              <a:r>
                <a:rPr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endPar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48" name="Group 16"/>
          <p:cNvGrpSpPr>
            <a:grpSpLocks/>
          </p:cNvGrpSpPr>
          <p:nvPr/>
        </p:nvGrpSpPr>
        <p:grpSpPr bwMode="auto">
          <a:xfrm>
            <a:off x="3636963" y="620713"/>
            <a:ext cx="3095625" cy="1236662"/>
            <a:chOff x="3678" y="2713"/>
            <a:chExt cx="1832" cy="779"/>
          </a:xfrm>
        </p:grpSpPr>
        <p:sp>
          <p:nvSpPr>
            <p:cNvPr id="37895" name="Line 17"/>
            <p:cNvSpPr>
              <a:spLocks noChangeShapeType="1"/>
            </p:cNvSpPr>
            <p:nvPr/>
          </p:nvSpPr>
          <p:spPr bwMode="auto">
            <a:xfrm>
              <a:off x="3977" y="2713"/>
              <a:ext cx="0" cy="506"/>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7896" name="Group 18"/>
            <p:cNvGrpSpPr>
              <a:grpSpLocks/>
            </p:cNvGrpSpPr>
            <p:nvPr/>
          </p:nvGrpSpPr>
          <p:grpSpPr bwMode="auto">
            <a:xfrm>
              <a:off x="3787" y="2966"/>
              <a:ext cx="363" cy="253"/>
              <a:chOff x="1247" y="3612"/>
              <a:chExt cx="680" cy="272"/>
            </a:xfrm>
          </p:grpSpPr>
          <p:sp>
            <p:nvSpPr>
              <p:cNvPr id="37905" name="Rectangle 19"/>
              <p:cNvSpPr>
                <a:spLocks noChangeArrowheads="1"/>
              </p:cNvSpPr>
              <p:nvPr/>
            </p:nvSpPr>
            <p:spPr bwMode="auto">
              <a:xfrm>
                <a:off x="1247" y="3793"/>
                <a:ext cx="680" cy="91"/>
              </a:xfrm>
              <a:prstGeom prst="rect">
                <a:avLst/>
              </a:prstGeom>
              <a:solidFill>
                <a:srgbClr val="FFCCFF"/>
              </a:solidFill>
              <a:ln w="28575">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7906" name="Rectangle 20"/>
              <p:cNvSpPr>
                <a:spLocks noChangeArrowheads="1"/>
              </p:cNvSpPr>
              <p:nvPr/>
            </p:nvSpPr>
            <p:spPr bwMode="auto">
              <a:xfrm>
                <a:off x="1338" y="3702"/>
                <a:ext cx="499" cy="91"/>
              </a:xfrm>
              <a:prstGeom prst="rect">
                <a:avLst/>
              </a:prstGeom>
              <a:solidFill>
                <a:srgbClr val="FFCCFF"/>
              </a:solidFill>
              <a:ln w="28575">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7907" name="Rectangle 21"/>
              <p:cNvSpPr>
                <a:spLocks noChangeArrowheads="1"/>
              </p:cNvSpPr>
              <p:nvPr/>
            </p:nvSpPr>
            <p:spPr bwMode="auto">
              <a:xfrm>
                <a:off x="1428" y="3612"/>
                <a:ext cx="318" cy="90"/>
              </a:xfrm>
              <a:prstGeom prst="rect">
                <a:avLst/>
              </a:prstGeom>
              <a:solidFill>
                <a:srgbClr val="FFCCFF"/>
              </a:solidFill>
              <a:ln w="28575">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37897" name="Line 22"/>
            <p:cNvSpPr>
              <a:spLocks noChangeShapeType="1"/>
            </p:cNvSpPr>
            <p:nvPr/>
          </p:nvSpPr>
          <p:spPr bwMode="auto">
            <a:xfrm>
              <a:off x="4603" y="2713"/>
              <a:ext cx="0" cy="506"/>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898" name="Line 23"/>
            <p:cNvSpPr>
              <a:spLocks noChangeShapeType="1"/>
            </p:cNvSpPr>
            <p:nvPr/>
          </p:nvSpPr>
          <p:spPr bwMode="auto">
            <a:xfrm>
              <a:off x="4321" y="3219"/>
              <a:ext cx="564" cy="0"/>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899" name="Line 24"/>
            <p:cNvSpPr>
              <a:spLocks noChangeShapeType="1"/>
            </p:cNvSpPr>
            <p:nvPr/>
          </p:nvSpPr>
          <p:spPr bwMode="auto">
            <a:xfrm>
              <a:off x="5228" y="2713"/>
              <a:ext cx="0" cy="506"/>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0" name="Line 25"/>
            <p:cNvSpPr>
              <a:spLocks noChangeShapeType="1"/>
            </p:cNvSpPr>
            <p:nvPr/>
          </p:nvSpPr>
          <p:spPr bwMode="auto">
            <a:xfrm>
              <a:off x="4947" y="3219"/>
              <a:ext cx="563" cy="0"/>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1" name="Text Box 26"/>
            <p:cNvSpPr txBox="1">
              <a:spLocks noChangeArrowheads="1"/>
            </p:cNvSpPr>
            <p:nvPr/>
          </p:nvSpPr>
          <p:spPr bwMode="auto">
            <a:xfrm>
              <a:off x="3821" y="3261"/>
              <a:ext cx="2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ea typeface="幼圆" panose="02010509060101010101" pitchFamily="49" charset="-122"/>
                </a:rPr>
                <a:t>A</a:t>
              </a:r>
            </a:p>
          </p:txBody>
        </p:sp>
        <p:sp>
          <p:nvSpPr>
            <p:cNvPr id="37902" name="Text Box 27"/>
            <p:cNvSpPr txBox="1">
              <a:spLocks noChangeArrowheads="1"/>
            </p:cNvSpPr>
            <p:nvPr/>
          </p:nvSpPr>
          <p:spPr bwMode="auto">
            <a:xfrm>
              <a:off x="4446" y="3261"/>
              <a:ext cx="2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ea typeface="幼圆" panose="02010509060101010101" pitchFamily="49" charset="-122"/>
                </a:rPr>
                <a:t>B</a:t>
              </a:r>
            </a:p>
          </p:txBody>
        </p:sp>
        <p:sp>
          <p:nvSpPr>
            <p:cNvPr id="37903" name="Text Box 28"/>
            <p:cNvSpPr txBox="1">
              <a:spLocks noChangeArrowheads="1"/>
            </p:cNvSpPr>
            <p:nvPr/>
          </p:nvSpPr>
          <p:spPr bwMode="auto">
            <a:xfrm>
              <a:off x="5072" y="3261"/>
              <a:ext cx="2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ea typeface="幼圆" panose="02010509060101010101" pitchFamily="49" charset="-122"/>
                </a:rPr>
                <a:t>C</a:t>
              </a:r>
            </a:p>
          </p:txBody>
        </p:sp>
        <p:sp>
          <p:nvSpPr>
            <p:cNvPr id="37904" name="Line 29"/>
            <p:cNvSpPr>
              <a:spLocks noChangeShapeType="1"/>
            </p:cNvSpPr>
            <p:nvPr/>
          </p:nvSpPr>
          <p:spPr bwMode="auto">
            <a:xfrm>
              <a:off x="3678" y="3219"/>
              <a:ext cx="563" cy="0"/>
            </a:xfrm>
            <a:prstGeom prst="line">
              <a:avLst/>
            </a:prstGeom>
            <a:noFill/>
            <a:ln w="28575">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290">
                                          <p:stCondLst>
                                            <p:cond delay="0"/>
                                          </p:stCondLst>
                                        </p:cTn>
                                        <p:tgtEl>
                                          <p:spTgt spid="31"/>
                                        </p:tgtEl>
                                      </p:cBhvr>
                                    </p:animEffect>
                                    <p:anim calcmode="lin" valueType="num">
                                      <p:cBhvr>
                                        <p:cTn id="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13" dur="13">
                                          <p:stCondLst>
                                            <p:cond delay="325"/>
                                          </p:stCondLst>
                                        </p:cTn>
                                        <p:tgtEl>
                                          <p:spTgt spid="31"/>
                                        </p:tgtEl>
                                      </p:cBhvr>
                                      <p:to x="100000" y="60000"/>
                                    </p:animScale>
                                    <p:animScale>
                                      <p:cBhvr>
                                        <p:cTn id="14" dur="83" decel="50000">
                                          <p:stCondLst>
                                            <p:cond delay="338"/>
                                          </p:stCondLst>
                                        </p:cTn>
                                        <p:tgtEl>
                                          <p:spTgt spid="31"/>
                                        </p:tgtEl>
                                      </p:cBhvr>
                                      <p:to x="100000" y="100000"/>
                                    </p:animScale>
                                    <p:animScale>
                                      <p:cBhvr>
                                        <p:cTn id="15" dur="13">
                                          <p:stCondLst>
                                            <p:cond delay="656"/>
                                          </p:stCondLst>
                                        </p:cTn>
                                        <p:tgtEl>
                                          <p:spTgt spid="31"/>
                                        </p:tgtEl>
                                      </p:cBhvr>
                                      <p:to x="100000" y="80000"/>
                                    </p:animScale>
                                    <p:animScale>
                                      <p:cBhvr>
                                        <p:cTn id="16" dur="83" decel="50000">
                                          <p:stCondLst>
                                            <p:cond delay="669"/>
                                          </p:stCondLst>
                                        </p:cTn>
                                        <p:tgtEl>
                                          <p:spTgt spid="31"/>
                                        </p:tgtEl>
                                      </p:cBhvr>
                                      <p:to x="100000" y="100000"/>
                                    </p:animScale>
                                    <p:animScale>
                                      <p:cBhvr>
                                        <p:cTn id="17" dur="13">
                                          <p:stCondLst>
                                            <p:cond delay="821"/>
                                          </p:stCondLst>
                                        </p:cTn>
                                        <p:tgtEl>
                                          <p:spTgt spid="31"/>
                                        </p:tgtEl>
                                      </p:cBhvr>
                                      <p:to x="100000" y="90000"/>
                                    </p:animScale>
                                    <p:animScale>
                                      <p:cBhvr>
                                        <p:cTn id="18" dur="83" decel="50000">
                                          <p:stCondLst>
                                            <p:cond delay="834"/>
                                          </p:stCondLst>
                                        </p:cTn>
                                        <p:tgtEl>
                                          <p:spTgt spid="31"/>
                                        </p:tgtEl>
                                      </p:cBhvr>
                                      <p:to x="100000" y="100000"/>
                                    </p:animScale>
                                    <p:animScale>
                                      <p:cBhvr>
                                        <p:cTn id="19" dur="13">
                                          <p:stCondLst>
                                            <p:cond delay="904"/>
                                          </p:stCondLst>
                                        </p:cTn>
                                        <p:tgtEl>
                                          <p:spTgt spid="31"/>
                                        </p:tgtEl>
                                      </p:cBhvr>
                                      <p:to x="100000" y="95000"/>
                                    </p:animScale>
                                    <p:animScale>
                                      <p:cBhvr>
                                        <p:cTn id="20" dur="83" decel="50000">
                                          <p:stCondLst>
                                            <p:cond delay="917"/>
                                          </p:stCondLst>
                                        </p:cTn>
                                        <p:tgtEl>
                                          <p:spTgt spid="31"/>
                                        </p:tgtEl>
                                      </p:cBhvr>
                                      <p:to x="100000" y="100000"/>
                                    </p:animScale>
                                  </p:childTnLst>
                                </p:cTn>
                              </p:par>
                            </p:childTnLst>
                          </p:cTn>
                        </p:par>
                        <p:par>
                          <p:cTn id="21" fill="hold" nodeType="afterGroup">
                            <p:stCondLst>
                              <p:cond delay="1000"/>
                            </p:stCondLst>
                            <p:childTnLst>
                              <p:par>
                                <p:cTn id="22" presetID="9"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dissolve">
                                      <p:cBhvr>
                                        <p:cTn id="24" dur="500"/>
                                        <p:tgtEl>
                                          <p:spTgt spid="4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blinds(horizontal)">
                                      <p:cBhvr>
                                        <p:cTn id="29" dur="500"/>
                                        <p:tgtEl>
                                          <p:spTgt spid="3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9" fill="hold" nodeType="click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strips(upLeft)">
                                      <p:cBhvr>
                                        <p:cTn id="34" dur="500"/>
                                        <p:tgtEl>
                                          <p:spTgt spid="45"/>
                                        </p:tgtEl>
                                      </p:cBhvr>
                                    </p:animEffect>
                                  </p:childTnLst>
                                  <p:subTnLst>
                                    <p:audio>
                                      <p:cMediaNode>
                                        <p:cTn display="0" masterRel="sameClick">
                                          <p:stCondLst>
                                            <p:cond evt="begin" delay="0">
                                              <p:tn val="32"/>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1"/>
          <p:cNvGrpSpPr>
            <a:grpSpLocks/>
          </p:cNvGrpSpPr>
          <p:nvPr/>
        </p:nvGrpSpPr>
        <p:grpSpPr bwMode="auto">
          <a:xfrm>
            <a:off x="34925" y="92075"/>
            <a:ext cx="7632700" cy="1601788"/>
            <a:chOff x="34925" y="92075"/>
            <a:chExt cx="7632700" cy="1601788"/>
          </a:xfrm>
        </p:grpSpPr>
        <p:grpSp>
          <p:nvGrpSpPr>
            <p:cNvPr id="38925" name="组合 1"/>
            <p:cNvGrpSpPr>
              <a:grpSpLocks/>
            </p:cNvGrpSpPr>
            <p:nvPr/>
          </p:nvGrpSpPr>
          <p:grpSpPr bwMode="auto">
            <a:xfrm>
              <a:off x="34925" y="92075"/>
              <a:ext cx="7632700" cy="457200"/>
              <a:chOff x="34925" y="92075"/>
              <a:chExt cx="7632700" cy="457200"/>
            </a:xfrm>
          </p:grpSpPr>
          <p:sp>
            <p:nvSpPr>
              <p:cNvPr id="3893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893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38926" name="Group 2"/>
            <p:cNvGrpSpPr>
              <a:grpSpLocks/>
            </p:cNvGrpSpPr>
            <p:nvPr/>
          </p:nvGrpSpPr>
          <p:grpSpPr bwMode="auto">
            <a:xfrm>
              <a:off x="250825" y="1196975"/>
              <a:ext cx="2952750" cy="496888"/>
              <a:chOff x="113" y="441"/>
              <a:chExt cx="1440" cy="313"/>
            </a:xfrm>
          </p:grpSpPr>
          <p:sp>
            <p:nvSpPr>
              <p:cNvPr id="38930"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汉诺塔问题</a:t>
                </a:r>
              </a:p>
            </p:txBody>
          </p:sp>
          <p:sp>
            <p:nvSpPr>
              <p:cNvPr id="38931"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8927" name="Group 14"/>
            <p:cNvGrpSpPr>
              <a:grpSpLocks/>
            </p:cNvGrpSpPr>
            <p:nvPr/>
          </p:nvGrpSpPr>
          <p:grpSpPr bwMode="auto">
            <a:xfrm>
              <a:off x="107950" y="620713"/>
              <a:ext cx="5024438" cy="496887"/>
              <a:chOff x="68" y="391"/>
              <a:chExt cx="3165" cy="313"/>
            </a:xfrm>
          </p:grpSpPr>
          <p:sp>
            <p:nvSpPr>
              <p:cNvPr id="38928" name="Text Box 15"/>
              <p:cNvSpPr txBox="1">
                <a:spLocks noChangeArrowheads="1"/>
              </p:cNvSpPr>
              <p:nvPr/>
            </p:nvSpPr>
            <p:spPr bwMode="auto">
              <a:xfrm>
                <a:off x="68" y="391"/>
                <a:ext cx="3165"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3.1.4  </a:t>
                </a:r>
                <a:r>
                  <a:rPr kumimoji="1" lang="zh-CN" altLang="en-US" sz="2200" b="1">
                    <a:solidFill>
                      <a:srgbClr val="3333FF"/>
                    </a:solidFill>
                    <a:latin typeface="Arial" panose="020B0604020202020204" pitchFamily="34" charset="0"/>
                    <a:ea typeface="黑体" panose="02010609060101010101" pitchFamily="49" charset="-122"/>
                  </a:rPr>
                  <a:t>栈与递归问题</a:t>
                </a:r>
              </a:p>
            </p:txBody>
          </p:sp>
          <p:sp>
            <p:nvSpPr>
              <p:cNvPr id="38929" name="Rectangle 16"/>
              <p:cNvSpPr>
                <a:spLocks noChangeArrowheads="1"/>
              </p:cNvSpPr>
              <p:nvPr/>
            </p:nvSpPr>
            <p:spPr bwMode="auto">
              <a:xfrm>
                <a:off x="143" y="660"/>
                <a:ext cx="1832"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67" name="Text Box 18"/>
          <p:cNvSpPr txBox="1">
            <a:spLocks noChangeArrowheads="1"/>
          </p:cNvSpPr>
          <p:nvPr/>
        </p:nvSpPr>
        <p:spPr bwMode="auto">
          <a:xfrm>
            <a:off x="323850" y="1844675"/>
            <a:ext cx="8351838" cy="2663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5000"/>
              </a:lnSpc>
            </a:pPr>
            <a:r>
              <a:rPr lang="de-DE" altLang="zh-CN" sz="1500" b="1">
                <a:solidFill>
                  <a:srgbClr val="FF0000"/>
                </a:solidFill>
                <a:latin typeface="Courier New" panose="02070309020205020404" pitchFamily="49" charset="0"/>
                <a:ea typeface="仿宋" panose="02010609060101010101" pitchFamily="49" charset="-122"/>
                <a:cs typeface="Courier New" panose="02070309020205020404" pitchFamily="49" charset="0"/>
              </a:rPr>
              <a:t>1</a:t>
            </a:r>
            <a:r>
              <a:rPr lang="de-DE" altLang="zh-CN" sz="1500" b="1">
                <a:latin typeface="Courier New" panose="02070309020205020404" pitchFamily="49" charset="0"/>
                <a:ea typeface="仿宋" panose="02010609060101010101" pitchFamily="49" charset="-122"/>
                <a:cs typeface="Courier New" panose="02070309020205020404" pitchFamily="49" charset="0"/>
              </a:rPr>
              <a:t>  void hanoi(int n,char A,char B,char C) {</a:t>
            </a:r>
          </a:p>
          <a:p>
            <a:pPr>
              <a:lnSpc>
                <a:spcPct val="125000"/>
              </a:lnSpc>
            </a:pPr>
            <a:r>
              <a:rPr lang="de-DE" altLang="zh-CN" sz="1500" b="1">
                <a:latin typeface="Courier New" panose="02070309020205020404" pitchFamily="49" charset="0"/>
                <a:ea typeface="仿宋" panose="02010609060101010101" pitchFamily="49" charset="-122"/>
                <a:cs typeface="Courier New" panose="02070309020205020404" pitchFamily="49" charset="0"/>
              </a:rPr>
              <a:t>   // </a:t>
            </a:r>
            <a:r>
              <a:rPr lang="zh-CN" altLang="de-DE" sz="1500" b="1">
                <a:latin typeface="Courier New" panose="02070309020205020404" pitchFamily="49" charset="0"/>
                <a:ea typeface="仿宋" panose="02010609060101010101" pitchFamily="49" charset="-122"/>
                <a:cs typeface="Courier New" panose="02070309020205020404" pitchFamily="49" charset="0"/>
              </a:rPr>
              <a:t>将</a:t>
            </a:r>
            <a:r>
              <a:rPr lang="de-DE" altLang="zh-CN" sz="1500" b="1">
                <a:latin typeface="Courier New" panose="02070309020205020404" pitchFamily="49" charset="0"/>
                <a:ea typeface="仿宋" panose="02010609060101010101" pitchFamily="49" charset="-122"/>
                <a:cs typeface="Courier New" panose="02070309020205020404" pitchFamily="49" charset="0"/>
              </a:rPr>
              <a:t>A</a:t>
            </a:r>
            <a:r>
              <a:rPr lang="zh-CN" altLang="de-DE" sz="1500" b="1">
                <a:latin typeface="Courier New" panose="02070309020205020404" pitchFamily="49" charset="0"/>
                <a:ea typeface="仿宋" panose="02010609060101010101" pitchFamily="49" charset="-122"/>
                <a:cs typeface="Courier New" panose="02070309020205020404" pitchFamily="49" charset="0"/>
              </a:rPr>
              <a:t>上按直径由大到小且自上而下编号为</a:t>
            </a:r>
            <a:r>
              <a:rPr lang="en-US" altLang="zh-CN" sz="1500" b="1">
                <a:latin typeface="Courier New" panose="02070309020205020404" pitchFamily="49" charset="0"/>
                <a:ea typeface="仿宋" panose="02010609060101010101" pitchFamily="49" charset="-122"/>
                <a:cs typeface="Courier New" panose="02070309020205020404" pitchFamily="49" charset="0"/>
              </a:rPr>
              <a:t>1</a:t>
            </a:r>
            <a:r>
              <a:rPr lang="zh-CN" altLang="en-US" sz="1500" b="1">
                <a:latin typeface="Courier New" panose="02070309020205020404" pitchFamily="49" charset="0"/>
                <a:ea typeface="仿宋" panose="02010609060101010101" pitchFamily="49" charset="-122"/>
                <a:cs typeface="Courier New" panose="02070309020205020404" pitchFamily="49" charset="0"/>
              </a:rPr>
              <a:t>到</a:t>
            </a:r>
            <a:r>
              <a:rPr lang="en-US" altLang="zh-CN" sz="1500" b="1">
                <a:latin typeface="Courier New" panose="02070309020205020404" pitchFamily="49" charset="0"/>
                <a:ea typeface="仿宋" panose="02010609060101010101" pitchFamily="49" charset="-122"/>
                <a:cs typeface="Courier New" panose="02070309020205020404" pitchFamily="49" charset="0"/>
              </a:rPr>
              <a:t>n</a:t>
            </a:r>
            <a:r>
              <a:rPr lang="zh-CN" altLang="en-US" sz="1500" b="1">
                <a:latin typeface="Courier New" panose="02070309020205020404" pitchFamily="49" charset="0"/>
                <a:ea typeface="仿宋" panose="02010609060101010101" pitchFamily="49" charset="-122"/>
                <a:cs typeface="Courier New" panose="02070309020205020404" pitchFamily="49" charset="0"/>
              </a:rPr>
              <a:t>的</a:t>
            </a:r>
            <a:r>
              <a:rPr lang="en-US" altLang="zh-CN" sz="1500" b="1">
                <a:latin typeface="Courier New" panose="02070309020205020404" pitchFamily="49" charset="0"/>
                <a:ea typeface="仿宋" panose="02010609060101010101" pitchFamily="49" charset="-122"/>
                <a:cs typeface="Courier New" panose="02070309020205020404" pitchFamily="49" charset="0"/>
              </a:rPr>
              <a:t>n</a:t>
            </a:r>
            <a:r>
              <a:rPr lang="zh-CN" altLang="en-US" sz="1500" b="1">
                <a:latin typeface="Courier New" panose="02070309020205020404" pitchFamily="49" charset="0"/>
                <a:ea typeface="仿宋" panose="02010609060101010101" pitchFamily="49" charset="-122"/>
                <a:cs typeface="Courier New" panose="02070309020205020404" pitchFamily="49" charset="0"/>
              </a:rPr>
              <a:t>个金碟按规则搬到</a:t>
            </a:r>
            <a:r>
              <a:rPr lang="en-US" altLang="zh-CN" sz="1500" b="1">
                <a:latin typeface="Courier New" panose="02070309020205020404" pitchFamily="49" charset="0"/>
                <a:ea typeface="仿宋" panose="02010609060101010101" pitchFamily="49" charset="-122"/>
                <a:cs typeface="Courier New" panose="02070309020205020404" pitchFamily="49" charset="0"/>
              </a:rPr>
              <a:t>C</a:t>
            </a:r>
            <a:r>
              <a:rPr lang="zh-CN" altLang="en-US" sz="1500" b="1">
                <a:latin typeface="Courier New" panose="02070309020205020404" pitchFamily="49" charset="0"/>
                <a:ea typeface="仿宋" panose="02010609060101010101" pitchFamily="49" charset="-122"/>
                <a:cs typeface="Courier New" panose="02070309020205020404" pitchFamily="49" charset="0"/>
              </a:rPr>
              <a:t>上，</a:t>
            </a:r>
            <a:r>
              <a:rPr lang="en-US" altLang="zh-CN" sz="1500" b="1">
                <a:latin typeface="Courier New" panose="02070309020205020404" pitchFamily="49" charset="0"/>
                <a:ea typeface="仿宋" panose="02010609060101010101" pitchFamily="49" charset="-122"/>
                <a:cs typeface="Courier New" panose="02070309020205020404" pitchFamily="49" charset="0"/>
              </a:rPr>
              <a:t>B</a:t>
            </a:r>
            <a:r>
              <a:rPr lang="zh-CN" altLang="en-US" sz="1500" b="1">
                <a:latin typeface="Courier New" panose="02070309020205020404" pitchFamily="49" charset="0"/>
                <a:ea typeface="仿宋" panose="02010609060101010101" pitchFamily="49" charset="-122"/>
                <a:cs typeface="Courier New" panose="02070309020205020404" pitchFamily="49" charset="0"/>
              </a:rPr>
              <a:t>作辅助</a:t>
            </a:r>
          </a:p>
          <a:p>
            <a:pPr>
              <a:lnSpc>
                <a:spcPct val="125000"/>
              </a:lnSpc>
            </a:pPr>
            <a:r>
              <a:rPr lang="en-US" altLang="zh-CN" sz="1500" b="1">
                <a:solidFill>
                  <a:srgbClr val="FF0000"/>
                </a:solidFill>
                <a:latin typeface="Courier New" panose="02070309020205020404" pitchFamily="49" charset="0"/>
                <a:ea typeface="仿宋" panose="02010609060101010101" pitchFamily="49" charset="-122"/>
                <a:cs typeface="Courier New" panose="02070309020205020404" pitchFamily="49" charset="0"/>
              </a:rPr>
              <a:t>2</a:t>
            </a:r>
            <a:r>
              <a:rPr lang="en-US" altLang="zh-CN" sz="1500" b="1">
                <a:latin typeface="Courier New" panose="02070309020205020404" pitchFamily="49" charset="0"/>
                <a:ea typeface="仿宋" panose="02010609060101010101" pitchFamily="49" charset="-122"/>
                <a:cs typeface="Courier New" panose="02070309020205020404" pitchFamily="49" charset="0"/>
              </a:rPr>
              <a:t>    if(n==1) move(A,1,C);	// </a:t>
            </a:r>
            <a:r>
              <a:rPr lang="zh-CN" altLang="en-US" sz="1500" b="1">
                <a:latin typeface="Courier New" panose="02070309020205020404" pitchFamily="49" charset="0"/>
                <a:ea typeface="仿宋" panose="02010609060101010101" pitchFamily="49" charset="-122"/>
                <a:cs typeface="Courier New" panose="02070309020205020404" pitchFamily="49" charset="0"/>
              </a:rPr>
              <a:t>将编号为</a:t>
            </a:r>
            <a:r>
              <a:rPr lang="en-US" altLang="zh-CN" sz="1500" b="1">
                <a:latin typeface="Courier New" panose="02070309020205020404" pitchFamily="49" charset="0"/>
                <a:ea typeface="仿宋" panose="02010609060101010101" pitchFamily="49" charset="-122"/>
                <a:cs typeface="Courier New" panose="02070309020205020404" pitchFamily="49" charset="0"/>
              </a:rPr>
              <a:t>1</a:t>
            </a:r>
            <a:r>
              <a:rPr lang="zh-CN" altLang="en-US" sz="1500" b="1">
                <a:latin typeface="Courier New" panose="02070309020205020404" pitchFamily="49" charset="0"/>
                <a:ea typeface="仿宋" panose="02010609060101010101" pitchFamily="49" charset="-122"/>
                <a:cs typeface="Courier New" panose="02070309020205020404" pitchFamily="49" charset="0"/>
              </a:rPr>
              <a:t>的金碟从</a:t>
            </a:r>
            <a:r>
              <a:rPr lang="en-US" altLang="zh-CN" sz="1500" b="1">
                <a:latin typeface="Courier New" panose="02070309020205020404" pitchFamily="49" charset="0"/>
                <a:ea typeface="仿宋" panose="02010609060101010101" pitchFamily="49" charset="-122"/>
                <a:cs typeface="Courier New" panose="02070309020205020404" pitchFamily="49" charset="0"/>
              </a:rPr>
              <a:t>A</a:t>
            </a:r>
            <a:r>
              <a:rPr lang="zh-CN" altLang="en-US" sz="1500" b="1">
                <a:latin typeface="Courier New" panose="02070309020205020404" pitchFamily="49" charset="0"/>
                <a:ea typeface="仿宋" panose="02010609060101010101" pitchFamily="49" charset="-122"/>
                <a:cs typeface="Courier New" panose="02070309020205020404" pitchFamily="49" charset="0"/>
              </a:rPr>
              <a:t>移到</a:t>
            </a:r>
            <a:r>
              <a:rPr lang="en-US" altLang="zh-CN" sz="1500" b="1">
                <a:latin typeface="Courier New" panose="02070309020205020404" pitchFamily="49" charset="0"/>
                <a:ea typeface="仿宋" panose="02010609060101010101" pitchFamily="49" charset="-122"/>
                <a:cs typeface="Courier New" panose="02070309020205020404" pitchFamily="49" charset="0"/>
              </a:rPr>
              <a:t>C</a:t>
            </a:r>
          </a:p>
          <a:p>
            <a:pPr>
              <a:lnSpc>
                <a:spcPct val="125000"/>
              </a:lnSpc>
            </a:pPr>
            <a:r>
              <a:rPr lang="en-US" altLang="zh-CN" sz="1500" b="1">
                <a:solidFill>
                  <a:srgbClr val="FF0000"/>
                </a:solidFill>
                <a:latin typeface="Courier New" panose="02070309020205020404" pitchFamily="49" charset="0"/>
                <a:ea typeface="仿宋" panose="02010609060101010101" pitchFamily="49" charset="-122"/>
                <a:cs typeface="Courier New" panose="02070309020205020404" pitchFamily="49" charset="0"/>
              </a:rPr>
              <a:t>3</a:t>
            </a:r>
            <a:r>
              <a:rPr lang="en-US" altLang="zh-CN" sz="1500" b="1">
                <a:latin typeface="Courier New" panose="02070309020205020404" pitchFamily="49" charset="0"/>
                <a:ea typeface="仿宋" panose="02010609060101010101" pitchFamily="49" charset="-122"/>
                <a:cs typeface="Courier New" panose="02070309020205020404" pitchFamily="49" charset="0"/>
              </a:rPr>
              <a:t>    else {</a:t>
            </a:r>
          </a:p>
          <a:p>
            <a:pPr>
              <a:lnSpc>
                <a:spcPct val="125000"/>
              </a:lnSpc>
            </a:pPr>
            <a:r>
              <a:rPr lang="en-US" altLang="zh-CN" sz="1500" b="1">
                <a:solidFill>
                  <a:srgbClr val="FF0000"/>
                </a:solidFill>
                <a:latin typeface="Courier New" panose="02070309020205020404" pitchFamily="49" charset="0"/>
                <a:ea typeface="仿宋" panose="02010609060101010101" pitchFamily="49" charset="-122"/>
                <a:cs typeface="Courier New" panose="02070309020205020404" pitchFamily="49" charset="0"/>
              </a:rPr>
              <a:t>4</a:t>
            </a:r>
            <a:r>
              <a:rPr lang="en-US" altLang="zh-CN" sz="1500" b="1">
                <a:latin typeface="Courier New" panose="02070309020205020404" pitchFamily="49" charset="0"/>
                <a:ea typeface="仿宋" panose="02010609060101010101" pitchFamily="49" charset="-122"/>
                <a:cs typeface="Courier New" panose="02070309020205020404" pitchFamily="49" charset="0"/>
              </a:rPr>
              <a:t>      hanoi(n-1,A,C,B);	// </a:t>
            </a:r>
            <a:r>
              <a:rPr lang="zh-CN" altLang="en-US" sz="1500" b="1">
                <a:latin typeface="Courier New" panose="02070309020205020404" pitchFamily="49" charset="0"/>
                <a:ea typeface="仿宋" panose="02010609060101010101" pitchFamily="49" charset="-122"/>
                <a:cs typeface="Courier New" panose="02070309020205020404" pitchFamily="49" charset="0"/>
              </a:rPr>
              <a:t>将</a:t>
            </a:r>
            <a:r>
              <a:rPr lang="en-US" altLang="zh-CN" sz="1500" b="1">
                <a:latin typeface="Courier New" panose="02070309020205020404" pitchFamily="49" charset="0"/>
                <a:ea typeface="仿宋" panose="02010609060101010101" pitchFamily="49" charset="-122"/>
                <a:cs typeface="Courier New" panose="02070309020205020404" pitchFamily="49" charset="0"/>
              </a:rPr>
              <a:t>A</a:t>
            </a:r>
            <a:r>
              <a:rPr lang="zh-CN" altLang="en-US" sz="1500" b="1">
                <a:latin typeface="Courier New" panose="02070309020205020404" pitchFamily="49" charset="0"/>
                <a:ea typeface="仿宋" panose="02010609060101010101" pitchFamily="49" charset="-122"/>
                <a:cs typeface="Courier New" panose="02070309020205020404" pitchFamily="49" charset="0"/>
              </a:rPr>
              <a:t>上编号为</a:t>
            </a:r>
            <a:r>
              <a:rPr lang="en-US" altLang="zh-CN" sz="1500" b="1">
                <a:latin typeface="Courier New" panose="02070309020205020404" pitchFamily="49" charset="0"/>
                <a:ea typeface="仿宋" panose="02010609060101010101" pitchFamily="49" charset="-122"/>
                <a:cs typeface="Courier New" panose="02070309020205020404" pitchFamily="49" charset="0"/>
              </a:rPr>
              <a:t>n-1</a:t>
            </a:r>
            <a:r>
              <a:rPr lang="zh-CN" altLang="en-US" sz="1500" b="1">
                <a:latin typeface="Courier New" panose="02070309020205020404" pitchFamily="49" charset="0"/>
                <a:ea typeface="仿宋" panose="02010609060101010101" pitchFamily="49" charset="-122"/>
                <a:cs typeface="Courier New" panose="02070309020205020404" pitchFamily="49" charset="0"/>
              </a:rPr>
              <a:t>的金碟移到</a:t>
            </a:r>
            <a:r>
              <a:rPr lang="en-US" altLang="zh-CN" sz="1500" b="1">
                <a:latin typeface="Courier New" panose="02070309020205020404" pitchFamily="49" charset="0"/>
                <a:ea typeface="仿宋" panose="02010609060101010101" pitchFamily="49" charset="-122"/>
                <a:cs typeface="Courier New" panose="02070309020205020404" pitchFamily="49" charset="0"/>
              </a:rPr>
              <a:t>B</a:t>
            </a:r>
            <a:r>
              <a:rPr lang="zh-CN" altLang="en-US" sz="1500" b="1">
                <a:latin typeface="Courier New" panose="02070309020205020404" pitchFamily="49" charset="0"/>
                <a:ea typeface="仿宋" panose="02010609060101010101" pitchFamily="49" charset="-122"/>
                <a:cs typeface="Courier New" panose="02070309020205020404" pitchFamily="49" charset="0"/>
              </a:rPr>
              <a:t>，</a:t>
            </a:r>
            <a:r>
              <a:rPr lang="en-US" altLang="zh-CN" sz="1500" b="1">
                <a:latin typeface="Courier New" panose="02070309020205020404" pitchFamily="49" charset="0"/>
                <a:ea typeface="仿宋" panose="02010609060101010101" pitchFamily="49" charset="-122"/>
                <a:cs typeface="Courier New" panose="02070309020205020404" pitchFamily="49" charset="0"/>
              </a:rPr>
              <a:t>C</a:t>
            </a:r>
            <a:r>
              <a:rPr lang="zh-CN" altLang="en-US" sz="1500" b="1">
                <a:latin typeface="Courier New" panose="02070309020205020404" pitchFamily="49" charset="0"/>
                <a:ea typeface="仿宋" panose="02010609060101010101" pitchFamily="49" charset="-122"/>
                <a:cs typeface="Courier New" panose="02070309020205020404" pitchFamily="49" charset="0"/>
              </a:rPr>
              <a:t>作辅助</a:t>
            </a:r>
          </a:p>
          <a:p>
            <a:pPr>
              <a:lnSpc>
                <a:spcPct val="125000"/>
              </a:lnSpc>
            </a:pPr>
            <a:r>
              <a:rPr lang="en-US" altLang="zh-CN" sz="1500" b="1">
                <a:solidFill>
                  <a:srgbClr val="FF0000"/>
                </a:solidFill>
                <a:latin typeface="Courier New" panose="02070309020205020404" pitchFamily="49" charset="0"/>
                <a:ea typeface="仿宋" panose="02010609060101010101" pitchFamily="49" charset="-122"/>
                <a:cs typeface="Courier New" panose="02070309020205020404" pitchFamily="49" charset="0"/>
              </a:rPr>
              <a:t>5</a:t>
            </a:r>
            <a:r>
              <a:rPr lang="en-US" altLang="zh-CN" sz="1500" b="1">
                <a:latin typeface="Courier New" panose="02070309020205020404" pitchFamily="49" charset="0"/>
                <a:ea typeface="仿宋" panose="02010609060101010101" pitchFamily="49" charset="-122"/>
                <a:cs typeface="Courier New" panose="02070309020205020404" pitchFamily="49" charset="0"/>
              </a:rPr>
              <a:t>      move(A,n,C);		// </a:t>
            </a:r>
            <a:r>
              <a:rPr lang="zh-CN" altLang="en-US" sz="1500" b="1">
                <a:latin typeface="Courier New" panose="02070309020205020404" pitchFamily="49" charset="0"/>
                <a:ea typeface="仿宋" panose="02010609060101010101" pitchFamily="49" charset="-122"/>
                <a:cs typeface="Courier New" panose="02070309020205020404" pitchFamily="49" charset="0"/>
              </a:rPr>
              <a:t>将编号为</a:t>
            </a:r>
            <a:r>
              <a:rPr lang="en-US" altLang="zh-CN" sz="1500" b="1">
                <a:latin typeface="Courier New" panose="02070309020205020404" pitchFamily="49" charset="0"/>
                <a:ea typeface="仿宋" panose="02010609060101010101" pitchFamily="49" charset="-122"/>
                <a:cs typeface="Courier New" panose="02070309020205020404" pitchFamily="49" charset="0"/>
              </a:rPr>
              <a:t>n</a:t>
            </a:r>
            <a:r>
              <a:rPr lang="zh-CN" altLang="en-US" sz="1500" b="1">
                <a:latin typeface="Courier New" panose="02070309020205020404" pitchFamily="49" charset="0"/>
                <a:ea typeface="仿宋" panose="02010609060101010101" pitchFamily="49" charset="-122"/>
                <a:cs typeface="Courier New" panose="02070309020205020404" pitchFamily="49" charset="0"/>
              </a:rPr>
              <a:t>的金碟从</a:t>
            </a:r>
            <a:r>
              <a:rPr lang="en-US" altLang="zh-CN" sz="1500" b="1">
                <a:latin typeface="Courier New" panose="02070309020205020404" pitchFamily="49" charset="0"/>
                <a:ea typeface="仿宋" panose="02010609060101010101" pitchFamily="49" charset="-122"/>
                <a:cs typeface="Courier New" panose="02070309020205020404" pitchFamily="49" charset="0"/>
              </a:rPr>
              <a:t>A</a:t>
            </a:r>
            <a:r>
              <a:rPr lang="zh-CN" altLang="en-US" sz="1500" b="1">
                <a:latin typeface="Courier New" panose="02070309020205020404" pitchFamily="49" charset="0"/>
                <a:ea typeface="仿宋" panose="02010609060101010101" pitchFamily="49" charset="-122"/>
                <a:cs typeface="Courier New" panose="02070309020205020404" pitchFamily="49" charset="0"/>
              </a:rPr>
              <a:t>移到</a:t>
            </a:r>
            <a:r>
              <a:rPr lang="en-US" altLang="zh-CN" sz="1500" b="1">
                <a:latin typeface="Courier New" panose="02070309020205020404" pitchFamily="49" charset="0"/>
                <a:ea typeface="仿宋" panose="02010609060101010101" pitchFamily="49" charset="-122"/>
                <a:cs typeface="Courier New" panose="02070309020205020404" pitchFamily="49" charset="0"/>
              </a:rPr>
              <a:t>C</a:t>
            </a:r>
          </a:p>
          <a:p>
            <a:pPr>
              <a:lnSpc>
                <a:spcPct val="125000"/>
              </a:lnSpc>
            </a:pPr>
            <a:r>
              <a:rPr lang="en-US" altLang="zh-CN" sz="1500" b="1">
                <a:solidFill>
                  <a:srgbClr val="FF0000"/>
                </a:solidFill>
                <a:latin typeface="Courier New" panose="02070309020205020404" pitchFamily="49" charset="0"/>
                <a:ea typeface="仿宋" panose="02010609060101010101" pitchFamily="49" charset="-122"/>
                <a:cs typeface="Courier New" panose="02070309020205020404" pitchFamily="49" charset="0"/>
              </a:rPr>
              <a:t>6</a:t>
            </a:r>
            <a:r>
              <a:rPr lang="en-US" altLang="zh-CN" sz="1500" b="1">
                <a:latin typeface="Courier New" panose="02070309020205020404" pitchFamily="49" charset="0"/>
                <a:ea typeface="仿宋" panose="02010609060101010101" pitchFamily="49" charset="-122"/>
                <a:cs typeface="Courier New" panose="02070309020205020404" pitchFamily="49" charset="0"/>
              </a:rPr>
              <a:t>      hanoi(n-1,B,A,C);	// </a:t>
            </a:r>
            <a:r>
              <a:rPr lang="zh-CN" altLang="en-US" sz="1500" b="1">
                <a:latin typeface="Courier New" panose="02070309020205020404" pitchFamily="49" charset="0"/>
                <a:ea typeface="仿宋" panose="02010609060101010101" pitchFamily="49" charset="-122"/>
                <a:cs typeface="Courier New" panose="02070309020205020404" pitchFamily="49" charset="0"/>
              </a:rPr>
              <a:t>将</a:t>
            </a:r>
            <a:r>
              <a:rPr lang="en-US" altLang="zh-CN" sz="1500" b="1">
                <a:latin typeface="Courier New" panose="02070309020205020404" pitchFamily="49" charset="0"/>
                <a:ea typeface="仿宋" panose="02010609060101010101" pitchFamily="49" charset="-122"/>
                <a:cs typeface="Courier New" panose="02070309020205020404" pitchFamily="49" charset="0"/>
              </a:rPr>
              <a:t>B</a:t>
            </a:r>
            <a:r>
              <a:rPr lang="zh-CN" altLang="en-US" sz="1500" b="1">
                <a:latin typeface="Courier New" panose="02070309020205020404" pitchFamily="49" charset="0"/>
                <a:ea typeface="仿宋" panose="02010609060101010101" pitchFamily="49" charset="-122"/>
                <a:cs typeface="Courier New" panose="02070309020205020404" pitchFamily="49" charset="0"/>
              </a:rPr>
              <a:t>上编号为</a:t>
            </a:r>
            <a:r>
              <a:rPr lang="en-US" altLang="zh-CN" sz="1500" b="1">
                <a:latin typeface="Courier New" panose="02070309020205020404" pitchFamily="49" charset="0"/>
                <a:ea typeface="仿宋" panose="02010609060101010101" pitchFamily="49" charset="-122"/>
                <a:cs typeface="Courier New" panose="02070309020205020404" pitchFamily="49" charset="0"/>
              </a:rPr>
              <a:t>n-1</a:t>
            </a:r>
            <a:r>
              <a:rPr lang="zh-CN" altLang="en-US" sz="1500" b="1">
                <a:latin typeface="Courier New" panose="02070309020205020404" pitchFamily="49" charset="0"/>
                <a:ea typeface="仿宋" panose="02010609060101010101" pitchFamily="49" charset="-122"/>
                <a:cs typeface="Courier New" panose="02070309020205020404" pitchFamily="49" charset="0"/>
              </a:rPr>
              <a:t>的金碟移到</a:t>
            </a:r>
            <a:r>
              <a:rPr lang="en-US" altLang="zh-CN" sz="1500" b="1">
                <a:latin typeface="Courier New" panose="02070309020205020404" pitchFamily="49" charset="0"/>
                <a:ea typeface="仿宋" panose="02010609060101010101" pitchFamily="49" charset="-122"/>
                <a:cs typeface="Courier New" panose="02070309020205020404" pitchFamily="49" charset="0"/>
              </a:rPr>
              <a:t>C</a:t>
            </a:r>
            <a:r>
              <a:rPr lang="zh-CN" altLang="en-US" sz="1500" b="1">
                <a:latin typeface="Courier New" panose="02070309020205020404" pitchFamily="49" charset="0"/>
                <a:ea typeface="仿宋" panose="02010609060101010101" pitchFamily="49" charset="-122"/>
                <a:cs typeface="Courier New" panose="02070309020205020404" pitchFamily="49" charset="0"/>
              </a:rPr>
              <a:t>，</a:t>
            </a:r>
            <a:r>
              <a:rPr lang="en-US" altLang="zh-CN" sz="1500" b="1">
                <a:latin typeface="Courier New" panose="02070309020205020404" pitchFamily="49" charset="0"/>
                <a:ea typeface="仿宋" panose="02010609060101010101" pitchFamily="49" charset="-122"/>
                <a:cs typeface="Courier New" panose="02070309020205020404" pitchFamily="49" charset="0"/>
              </a:rPr>
              <a:t>A</a:t>
            </a:r>
            <a:r>
              <a:rPr lang="zh-CN" altLang="en-US" sz="1500" b="1">
                <a:latin typeface="Courier New" panose="02070309020205020404" pitchFamily="49" charset="0"/>
                <a:ea typeface="仿宋" panose="02010609060101010101" pitchFamily="49" charset="-122"/>
                <a:cs typeface="Courier New" panose="02070309020205020404" pitchFamily="49" charset="0"/>
              </a:rPr>
              <a:t>作辅助</a:t>
            </a:r>
          </a:p>
          <a:p>
            <a:pPr>
              <a:lnSpc>
                <a:spcPct val="125000"/>
              </a:lnSpc>
            </a:pPr>
            <a:r>
              <a:rPr lang="en-US" altLang="zh-CN" sz="1500" b="1">
                <a:solidFill>
                  <a:srgbClr val="FF0000"/>
                </a:solidFill>
                <a:latin typeface="Courier New" panose="02070309020205020404" pitchFamily="49" charset="0"/>
                <a:ea typeface="仿宋" panose="02010609060101010101" pitchFamily="49" charset="-122"/>
                <a:cs typeface="Courier New" panose="02070309020205020404" pitchFamily="49" charset="0"/>
              </a:rPr>
              <a:t>7</a:t>
            </a:r>
            <a:r>
              <a:rPr lang="en-US" altLang="zh-CN" sz="1500" b="1">
                <a:latin typeface="Courier New" panose="02070309020205020404" pitchFamily="49" charset="0"/>
                <a:ea typeface="仿宋" panose="02010609060101010101" pitchFamily="49" charset="-122"/>
                <a:cs typeface="Courier New" panose="02070309020205020404" pitchFamily="49" charset="0"/>
              </a:rPr>
              <a:t>    }</a:t>
            </a:r>
          </a:p>
          <a:p>
            <a:pPr>
              <a:lnSpc>
                <a:spcPct val="125000"/>
              </a:lnSpc>
            </a:pPr>
            <a:r>
              <a:rPr lang="en-US" altLang="zh-CN" sz="1500" b="1">
                <a:solidFill>
                  <a:srgbClr val="FF0000"/>
                </a:solidFill>
                <a:latin typeface="Courier New" panose="02070309020205020404" pitchFamily="49" charset="0"/>
                <a:ea typeface="仿宋" panose="02010609060101010101" pitchFamily="49" charset="-122"/>
                <a:cs typeface="Courier New" panose="02070309020205020404" pitchFamily="49" charset="0"/>
              </a:rPr>
              <a:t>8</a:t>
            </a:r>
            <a:r>
              <a:rPr lang="en-US" altLang="zh-CN" sz="1500" b="1">
                <a:latin typeface="Courier New" panose="02070309020205020404" pitchFamily="49" charset="0"/>
                <a:ea typeface="仿宋" panose="02010609060101010101" pitchFamily="49" charset="-122"/>
                <a:cs typeface="Courier New" panose="02070309020205020404" pitchFamily="49" charset="0"/>
              </a:rPr>
              <a:t>  } // hanoi</a:t>
            </a:r>
          </a:p>
        </p:txBody>
      </p:sp>
      <p:sp>
        <p:nvSpPr>
          <p:cNvPr id="68" name="AutoShape 19"/>
          <p:cNvSpPr>
            <a:spLocks noChangeArrowheads="1"/>
          </p:cNvSpPr>
          <p:nvPr/>
        </p:nvSpPr>
        <p:spPr bwMode="auto">
          <a:xfrm flipH="1">
            <a:off x="3708400" y="1195388"/>
            <a:ext cx="2376488" cy="504825"/>
          </a:xfrm>
          <a:prstGeom prst="flowChartMagneticTape">
            <a:avLst/>
          </a:prstGeom>
          <a:gradFill rotWithShape="1">
            <a:gsLst>
              <a:gs pos="0">
                <a:srgbClr val="FFCCCC">
                  <a:gamma/>
                  <a:tint val="0"/>
                  <a:invGamma/>
                </a:srgbClr>
              </a:gs>
              <a:gs pos="100000">
                <a:srgbClr val="FFCCCC"/>
              </a:gs>
            </a:gsLst>
            <a:lin ang="0" scaled="1"/>
          </a:gradFill>
          <a:ln w="38100">
            <a:solidFill>
              <a:srgbClr val="FF0000"/>
            </a:solidFill>
            <a:miter lim="800000"/>
            <a:headEnd/>
            <a:tailEnd/>
          </a:ln>
          <a:effectLst/>
        </p:spPr>
        <p:txBody>
          <a:bodyPr wrap="none" anchor="ctr"/>
          <a:lstStyle/>
          <a:p>
            <a:pPr algn="ctr">
              <a:defRPr/>
            </a:pPr>
            <a:r>
              <a:rPr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求 </a:t>
            </a:r>
            <a:r>
              <a:rPr lang="en-US" altLang="zh-CN" b="1" dirty="0" err="1">
                <a:solidFill>
                  <a:srgbClr val="FF0000"/>
                </a:solidFill>
                <a:latin typeface="Arial" panose="020B0604020202020204" pitchFamily="34" charset="0"/>
                <a:ea typeface="楷体" panose="02010609060101010101" pitchFamily="49" charset="-122"/>
                <a:cs typeface="Arial" panose="020B0604020202020204" pitchFamily="34" charset="0"/>
              </a:rPr>
              <a:t>hanoi</a:t>
            </a:r>
            <a:r>
              <a:rPr lang="en-US" altLang="zh-CN" b="1" dirty="0">
                <a:solidFill>
                  <a:srgbClr val="FF0000"/>
                </a:solidFill>
                <a:latin typeface="Arial" panose="020B0604020202020204" pitchFamily="34" charset="0"/>
                <a:ea typeface="楷体" panose="02010609060101010101" pitchFamily="49" charset="-122"/>
                <a:cs typeface="Arial" panose="020B0604020202020204" pitchFamily="34" charset="0"/>
              </a:rPr>
              <a:t>(3,A,B,C)</a:t>
            </a:r>
          </a:p>
        </p:txBody>
      </p:sp>
      <p:grpSp>
        <p:nvGrpSpPr>
          <p:cNvPr id="69" name="Group 62"/>
          <p:cNvGrpSpPr>
            <a:grpSpLocks/>
          </p:cNvGrpSpPr>
          <p:nvPr/>
        </p:nvGrpSpPr>
        <p:grpSpPr bwMode="auto">
          <a:xfrm>
            <a:off x="179388" y="4724400"/>
            <a:ext cx="8713787" cy="1657350"/>
            <a:chOff x="113" y="2976"/>
            <a:chExt cx="5489" cy="1044"/>
          </a:xfrm>
        </p:grpSpPr>
        <p:sp>
          <p:nvSpPr>
            <p:cNvPr id="70" name="AutoShape 63"/>
            <p:cNvSpPr>
              <a:spLocks noChangeArrowheads="1"/>
            </p:cNvSpPr>
            <p:nvPr/>
          </p:nvSpPr>
          <p:spPr bwMode="auto">
            <a:xfrm>
              <a:off x="113" y="2976"/>
              <a:ext cx="5489" cy="1044"/>
            </a:xfrm>
            <a:prstGeom prst="foldedCorner">
              <a:avLst>
                <a:gd name="adj" fmla="val 12500"/>
              </a:avLst>
            </a:prstGeom>
            <a:gradFill rotWithShape="1">
              <a:gsLst>
                <a:gs pos="0">
                  <a:srgbClr val="FF8200"/>
                </a:gs>
                <a:gs pos="10001">
                  <a:srgbClr val="FF0000"/>
                </a:gs>
                <a:gs pos="35001">
                  <a:srgbClr val="BA0066"/>
                </a:gs>
                <a:gs pos="70000">
                  <a:srgbClr val="66008F"/>
                </a:gs>
                <a:gs pos="100000">
                  <a:srgbClr val="000082"/>
                </a:gs>
              </a:gsLst>
              <a:lin ang="2700000" scaled="1"/>
            </a:gradFill>
            <a:ln w="57150">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1" name="Text Box 64"/>
            <p:cNvSpPr txBox="1">
              <a:spLocks noChangeArrowheads="1"/>
            </p:cNvSpPr>
            <p:nvPr/>
          </p:nvSpPr>
          <p:spPr bwMode="auto">
            <a:xfrm>
              <a:off x="191" y="3032"/>
              <a:ext cx="5350" cy="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40000"/>
                </a:lnSpc>
                <a:defRPr/>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de-DE" sz="2000" b="1" dirty="0">
                  <a:solidFill>
                    <a:srgbClr val="FFFF00"/>
                  </a:solidFill>
                  <a:latin typeface="Arial" panose="020B0604020202020204" pitchFamily="34" charset="0"/>
                  <a:ea typeface="楷体" panose="02010609060101010101" pitchFamily="49" charset="-122"/>
                  <a:cs typeface="Arial" panose="020B0604020202020204" pitchFamily="34" charset="0"/>
                </a:rPr>
                <a:t>由于递归函数结构清晰，程序易读，且其正确性也容易得到证明，因此利用允许递归调用的语言进行程序设计时，给用户编程和调试带来很大方便，且对这类问题编程时不需要用户而由系统来管理递归工作栈。</a:t>
              </a:r>
              <a:r>
                <a:rPr kumimoji="1" lang="zh-CN" altLang="de-DE" sz="2000" dirty="0">
                  <a:solidFill>
                    <a:srgbClr val="FFFF00"/>
                  </a:solidFill>
                  <a:latin typeface="Arial" panose="020B0604020202020204" pitchFamily="34" charset="0"/>
                  <a:ea typeface="楷体" panose="02010609060101010101" pitchFamily="49" charset="-122"/>
                  <a:cs typeface="Arial" panose="020B0604020202020204" pitchFamily="34" charset="0"/>
                </a:rPr>
                <a:t> </a:t>
              </a:r>
              <a:endParaRPr kumimoji="1" lang="zh-CN" altLang="en-US" sz="2000" dirty="0">
                <a:solidFill>
                  <a:srgbClr val="FFFF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72" name="Group 4"/>
          <p:cNvGrpSpPr>
            <a:grpSpLocks/>
          </p:cNvGrpSpPr>
          <p:nvPr/>
        </p:nvGrpSpPr>
        <p:grpSpPr bwMode="auto">
          <a:xfrm>
            <a:off x="7669213" y="692150"/>
            <a:ext cx="1295400" cy="1008063"/>
            <a:chOff x="4831" y="1253"/>
            <a:chExt cx="816" cy="726"/>
          </a:xfrm>
        </p:grpSpPr>
        <p:sp>
          <p:nvSpPr>
            <p:cNvPr id="3891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892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75"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3-10</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8922"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down)">
                                      <p:cBhvr>
                                        <p:cTn id="7" dur="290">
                                          <p:stCondLst>
                                            <p:cond delay="0"/>
                                          </p:stCondLst>
                                        </p:cTn>
                                        <p:tgtEl>
                                          <p:spTgt spid="72"/>
                                        </p:tgtEl>
                                      </p:cBhvr>
                                    </p:animEffect>
                                    <p:anim calcmode="lin" valueType="num">
                                      <p:cBhvr>
                                        <p:cTn id="8" dur="911" tmFilter="0,0; 0.14,0.36; 0.43,0.73; 0.71,0.91; 1.0,1.0">
                                          <p:stCondLst>
                                            <p:cond delay="0"/>
                                          </p:stCondLst>
                                        </p:cTn>
                                        <p:tgtEl>
                                          <p:spTgt spid="7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7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7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7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72"/>
                                        </p:tgtEl>
                                        <p:attrNameLst>
                                          <p:attrName>ppt_y</p:attrName>
                                        </p:attrNameLst>
                                      </p:cBhvr>
                                      <p:tavLst>
                                        <p:tav tm="0" fmla="#ppt_y-sin(pi*$)/81">
                                          <p:val>
                                            <p:fltVal val="0"/>
                                          </p:val>
                                        </p:tav>
                                        <p:tav tm="100000">
                                          <p:val>
                                            <p:fltVal val="1"/>
                                          </p:val>
                                        </p:tav>
                                      </p:tavLst>
                                    </p:anim>
                                    <p:animScale>
                                      <p:cBhvr>
                                        <p:cTn id="13" dur="13">
                                          <p:stCondLst>
                                            <p:cond delay="325"/>
                                          </p:stCondLst>
                                        </p:cTn>
                                        <p:tgtEl>
                                          <p:spTgt spid="72"/>
                                        </p:tgtEl>
                                      </p:cBhvr>
                                      <p:to x="100000" y="60000"/>
                                    </p:animScale>
                                    <p:animScale>
                                      <p:cBhvr>
                                        <p:cTn id="14" dur="83" decel="50000">
                                          <p:stCondLst>
                                            <p:cond delay="338"/>
                                          </p:stCondLst>
                                        </p:cTn>
                                        <p:tgtEl>
                                          <p:spTgt spid="72"/>
                                        </p:tgtEl>
                                      </p:cBhvr>
                                      <p:to x="100000" y="100000"/>
                                    </p:animScale>
                                    <p:animScale>
                                      <p:cBhvr>
                                        <p:cTn id="15" dur="13">
                                          <p:stCondLst>
                                            <p:cond delay="656"/>
                                          </p:stCondLst>
                                        </p:cTn>
                                        <p:tgtEl>
                                          <p:spTgt spid="72"/>
                                        </p:tgtEl>
                                      </p:cBhvr>
                                      <p:to x="100000" y="80000"/>
                                    </p:animScale>
                                    <p:animScale>
                                      <p:cBhvr>
                                        <p:cTn id="16" dur="83" decel="50000">
                                          <p:stCondLst>
                                            <p:cond delay="669"/>
                                          </p:stCondLst>
                                        </p:cTn>
                                        <p:tgtEl>
                                          <p:spTgt spid="72"/>
                                        </p:tgtEl>
                                      </p:cBhvr>
                                      <p:to x="100000" y="100000"/>
                                    </p:animScale>
                                    <p:animScale>
                                      <p:cBhvr>
                                        <p:cTn id="17" dur="13">
                                          <p:stCondLst>
                                            <p:cond delay="821"/>
                                          </p:stCondLst>
                                        </p:cTn>
                                        <p:tgtEl>
                                          <p:spTgt spid="72"/>
                                        </p:tgtEl>
                                      </p:cBhvr>
                                      <p:to x="100000" y="90000"/>
                                    </p:animScale>
                                    <p:animScale>
                                      <p:cBhvr>
                                        <p:cTn id="18" dur="83" decel="50000">
                                          <p:stCondLst>
                                            <p:cond delay="834"/>
                                          </p:stCondLst>
                                        </p:cTn>
                                        <p:tgtEl>
                                          <p:spTgt spid="72"/>
                                        </p:tgtEl>
                                      </p:cBhvr>
                                      <p:to x="100000" y="100000"/>
                                    </p:animScale>
                                    <p:animScale>
                                      <p:cBhvr>
                                        <p:cTn id="19" dur="13">
                                          <p:stCondLst>
                                            <p:cond delay="904"/>
                                          </p:stCondLst>
                                        </p:cTn>
                                        <p:tgtEl>
                                          <p:spTgt spid="72"/>
                                        </p:tgtEl>
                                      </p:cBhvr>
                                      <p:to x="100000" y="95000"/>
                                    </p:animScale>
                                    <p:animScale>
                                      <p:cBhvr>
                                        <p:cTn id="20" dur="83" decel="50000">
                                          <p:stCondLst>
                                            <p:cond delay="917"/>
                                          </p:stCondLst>
                                        </p:cTn>
                                        <p:tgtEl>
                                          <p:spTgt spid="72"/>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wipe(up)">
                                      <p:cBhvr>
                                        <p:cTn id="24" dur="500"/>
                                        <p:tgtEl>
                                          <p:spTgt spid="6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right)">
                                      <p:cBhvr>
                                        <p:cTn id="29" dur="500"/>
                                        <p:tgtEl>
                                          <p:spTgt spid="6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6" fill="hold" nodeType="click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strips(downRight)">
                                      <p:cBhvr>
                                        <p:cTn id="3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39619"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nvGrpSpPr>
          <p:cNvPr id="239620" name="Group 4"/>
          <p:cNvGrpSpPr>
            <a:grpSpLocks/>
          </p:cNvGrpSpPr>
          <p:nvPr/>
        </p:nvGrpSpPr>
        <p:grpSpPr bwMode="auto">
          <a:xfrm>
            <a:off x="1979613" y="549275"/>
            <a:ext cx="5353050" cy="5472113"/>
            <a:chOff x="1292" y="346"/>
            <a:chExt cx="3372" cy="3447"/>
          </a:xfrm>
        </p:grpSpPr>
        <p:pic>
          <p:nvPicPr>
            <p:cNvPr id="39941" name="Picture 5"/>
            <p:cNvPicPr>
              <a:picLocks noChangeAspect="1" noChangeArrowheads="1"/>
            </p:cNvPicPr>
            <p:nvPr/>
          </p:nvPicPr>
          <p:blipFill>
            <a:blip r:embed="rId3">
              <a:clrChange>
                <a:clrFrom>
                  <a:srgbClr val="FFFF00"/>
                </a:clrFrom>
                <a:clrTo>
                  <a:srgbClr val="FFFF00">
                    <a:alpha val="0"/>
                  </a:srgbClr>
                </a:clrTo>
              </a:clrChange>
              <a:extLst>
                <a:ext uri="{28A0092B-C50C-407E-A947-70E740481C1C}">
                  <a14:useLocalDpi xmlns:a14="http://schemas.microsoft.com/office/drawing/2010/main" val="0"/>
                </a:ext>
              </a:extLst>
            </a:blip>
            <a:srcRect/>
            <a:stretch>
              <a:fillRect/>
            </a:stretch>
          </p:blipFill>
          <p:spPr bwMode="auto">
            <a:xfrm>
              <a:off x="1292" y="346"/>
              <a:ext cx="3372" cy="3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Text Box 6"/>
            <p:cNvSpPr txBox="1">
              <a:spLocks noChangeArrowheads="1"/>
            </p:cNvSpPr>
            <p:nvPr/>
          </p:nvSpPr>
          <p:spPr bwMode="auto">
            <a:xfrm>
              <a:off x="1882" y="1512"/>
              <a:ext cx="2450" cy="1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5000"/>
                </a:lnSpc>
                <a:defRPr/>
              </a:pPr>
              <a:r>
                <a:rPr kumimoji="1" lang="en-US" altLang="zh-CN" b="1" dirty="0" smtClean="0">
                  <a:solidFill>
                    <a:srgbClr val="3333FF"/>
                  </a:solidFill>
                  <a:latin typeface="+mn-lt"/>
                  <a:ea typeface="楷体" panose="02010609060101010101" pitchFamily="49" charset="-122"/>
                </a:rPr>
                <a:t>        </a:t>
              </a:r>
              <a:r>
                <a:rPr kumimoji="1" lang="zh-CN" altLang="en-US" b="1" dirty="0" smtClean="0">
                  <a:solidFill>
                    <a:srgbClr val="3333FF"/>
                  </a:solidFill>
                  <a:latin typeface="+mn-lt"/>
                  <a:ea typeface="楷体" panose="02010609060101010101" pitchFamily="49" charset="-122"/>
                </a:rPr>
                <a:t>队列的特点在于其基本操作的特殊性，即它必须按照“先进先出” 规则进行操作。和线性表相比，它的插入和删除操作受到更多的约束和限定。</a:t>
              </a:r>
              <a:r>
                <a:rPr kumimoji="1" lang="zh-CN" altLang="en-US" dirty="0" smtClean="0">
                  <a:latin typeface="+mn-lt"/>
                  <a:ea typeface="楷体" panose="02010609060101010101" pitchFamily="49" charset="-122"/>
                </a:rPr>
                <a:t> </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239619"/>
                                        </p:tgtEl>
                                        <p:attrNameLst>
                                          <p:attrName>style.visibility</p:attrName>
                                        </p:attrNameLst>
                                      </p:cBhvr>
                                      <p:to>
                                        <p:strVal val="visible"/>
                                      </p:to>
                                    </p:set>
                                    <p:animEffect transition="in" filter="fade">
                                      <p:cBhvr>
                                        <p:cTn id="7" dur="100"/>
                                        <p:tgtEl>
                                          <p:spTgt spid="239619"/>
                                        </p:tgtEl>
                                      </p:cBhvr>
                                    </p:animEffect>
                                    <p:anim calcmode="lin" valueType="num">
                                      <p:cBhvr>
                                        <p:cTn id="8" dur="400" fill="hold"/>
                                        <p:tgtEl>
                                          <p:spTgt spid="239619"/>
                                        </p:tgtEl>
                                        <p:attrNameLst>
                                          <p:attrName>ppt_x</p:attrName>
                                        </p:attrNameLst>
                                      </p:cBhvr>
                                      <p:tavLst>
                                        <p:tav tm="0">
                                          <p:val>
                                            <p:strVal val="#ppt_x"/>
                                          </p:val>
                                        </p:tav>
                                        <p:tav tm="100000">
                                          <p:val>
                                            <p:strVal val="#ppt_x"/>
                                          </p:val>
                                        </p:tav>
                                      </p:tavLst>
                                    </p:anim>
                                    <p:anim calcmode="lin" valueType="num">
                                      <p:cBhvr>
                                        <p:cTn id="9" dur="400" fill="hold"/>
                                        <p:tgtEl>
                                          <p:spTgt spid="239619"/>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3961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3961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400"/>
                            </p:stCondLst>
                            <p:childTnLst>
                              <p:par>
                                <p:cTn id="13" presetID="22" presetClass="entr" presetSubtype="8" fill="hold" grpId="0" nodeType="afterEffect">
                                  <p:stCondLst>
                                    <p:cond delay="0"/>
                                  </p:stCondLst>
                                  <p:childTnLst>
                                    <p:set>
                                      <p:cBhvr>
                                        <p:cTn id="14" dur="1" fill="hold">
                                          <p:stCondLst>
                                            <p:cond delay="0"/>
                                          </p:stCondLst>
                                        </p:cTn>
                                        <p:tgtEl>
                                          <p:spTgt spid="239618"/>
                                        </p:tgtEl>
                                        <p:attrNameLst>
                                          <p:attrName>style.visibility</p:attrName>
                                        </p:attrNameLst>
                                      </p:cBhvr>
                                      <p:to>
                                        <p:strVal val="visible"/>
                                      </p:to>
                                    </p:set>
                                    <p:animEffect transition="in" filter="wipe(left)">
                                      <p:cBhvr>
                                        <p:cTn id="15" dur="500"/>
                                        <p:tgtEl>
                                          <p:spTgt spid="239618"/>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nodeType="afterGroup">
                            <p:stCondLst>
                              <p:cond delay="1900"/>
                            </p:stCondLst>
                            <p:childTnLst>
                              <p:par>
                                <p:cTn id="17" presetID="18" presetClass="entr" presetSubtype="6" fill="hold" nodeType="afterEffect">
                                  <p:stCondLst>
                                    <p:cond delay="0"/>
                                  </p:stCondLst>
                                  <p:childTnLst>
                                    <p:set>
                                      <p:cBhvr>
                                        <p:cTn id="18" dur="1" fill="hold">
                                          <p:stCondLst>
                                            <p:cond delay="0"/>
                                          </p:stCondLst>
                                        </p:cTn>
                                        <p:tgtEl>
                                          <p:spTgt spid="239620"/>
                                        </p:tgtEl>
                                        <p:attrNameLst>
                                          <p:attrName>style.visibility</p:attrName>
                                        </p:attrNameLst>
                                      </p:cBhvr>
                                      <p:to>
                                        <p:strVal val="visible"/>
                                      </p:to>
                                    </p:set>
                                    <p:animEffect transition="in" filter="strips(downRight)">
                                      <p:cBhvr>
                                        <p:cTn id="19" dur="1000"/>
                                        <p:tgtEl>
                                          <p:spTgt spid="239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8" grpId="0" animBg="1"/>
      <p:bldP spid="2396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组合 1"/>
          <p:cNvGrpSpPr>
            <a:grpSpLocks/>
          </p:cNvGrpSpPr>
          <p:nvPr/>
        </p:nvGrpSpPr>
        <p:grpSpPr bwMode="auto">
          <a:xfrm>
            <a:off x="34925" y="92075"/>
            <a:ext cx="7632700" cy="457200"/>
            <a:chOff x="34925" y="92075"/>
            <a:chExt cx="7632700" cy="457200"/>
          </a:xfrm>
        </p:grpSpPr>
        <p:sp>
          <p:nvSpPr>
            <p:cNvPr id="4099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0995"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9" name="Group 2"/>
          <p:cNvGrpSpPr>
            <a:grpSpLocks/>
          </p:cNvGrpSpPr>
          <p:nvPr/>
        </p:nvGrpSpPr>
        <p:grpSpPr bwMode="auto">
          <a:xfrm>
            <a:off x="107950" y="620713"/>
            <a:ext cx="3455988" cy="496887"/>
            <a:chOff x="113" y="441"/>
            <a:chExt cx="2098" cy="313"/>
          </a:xfrm>
        </p:grpSpPr>
        <p:sp>
          <p:nvSpPr>
            <p:cNvPr id="4099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3.2.1  </a:t>
              </a:r>
              <a:r>
                <a:rPr kumimoji="1" lang="zh-CN" altLang="en-US" sz="2200" b="1">
                  <a:solidFill>
                    <a:srgbClr val="3333FF"/>
                  </a:solidFill>
                  <a:latin typeface="Arial" panose="020B0604020202020204" pitchFamily="34" charset="0"/>
                  <a:ea typeface="黑体" panose="02010609060101010101" pitchFamily="49" charset="-122"/>
                </a:rPr>
                <a:t>队列的类型定义</a:t>
              </a:r>
            </a:p>
          </p:txBody>
        </p:sp>
        <p:sp>
          <p:nvSpPr>
            <p:cNvPr id="4099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5"/>
          <p:cNvGrpSpPr>
            <a:grpSpLocks/>
          </p:cNvGrpSpPr>
          <p:nvPr/>
        </p:nvGrpSpPr>
        <p:grpSpPr bwMode="auto">
          <a:xfrm>
            <a:off x="250825" y="1196975"/>
            <a:ext cx="2447925" cy="496888"/>
            <a:chOff x="113" y="441"/>
            <a:chExt cx="1440" cy="313"/>
          </a:xfrm>
        </p:grpSpPr>
        <p:sp>
          <p:nvSpPr>
            <p:cNvPr id="40990"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队列的定义</a:t>
              </a:r>
            </a:p>
          </p:txBody>
        </p:sp>
        <p:sp>
          <p:nvSpPr>
            <p:cNvPr id="40991"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40" name="Text Box 8"/>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chemeClr val="hlink"/>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队列</a:t>
            </a:r>
            <a:r>
              <a:rPr kumimoji="1" lang="zh-CN" altLang="en-US" sz="2000" b="1">
                <a:latin typeface="Arial" panose="020B0604020202020204" pitchFamily="34" charset="0"/>
                <a:ea typeface="仿宋" panose="02010609060101010101" pitchFamily="49" charset="-122"/>
                <a:cs typeface="Arial" panose="020B0604020202020204" pitchFamily="34" charset="0"/>
              </a:rPr>
              <a:t>是限定只允许在表的一端进行插入，而在表另一端进行删除的线性表。允许插入的一端称为队尾，队尾将随着队列中元素的增加而浮动；允许删除的一端称为队头，队头将随着队列中元素的减少而浮动。</a:t>
            </a:r>
          </a:p>
        </p:txBody>
      </p:sp>
      <p:grpSp>
        <p:nvGrpSpPr>
          <p:cNvPr id="41" name="Group 9"/>
          <p:cNvGrpSpPr>
            <a:grpSpLocks/>
          </p:cNvGrpSpPr>
          <p:nvPr/>
        </p:nvGrpSpPr>
        <p:grpSpPr bwMode="auto">
          <a:xfrm>
            <a:off x="4140200" y="2449513"/>
            <a:ext cx="4170363" cy="790575"/>
            <a:chOff x="3156" y="144"/>
            <a:chExt cx="2400" cy="816"/>
          </a:xfrm>
        </p:grpSpPr>
        <p:sp>
          <p:nvSpPr>
            <p:cNvPr id="42" name="AutoShape 10"/>
            <p:cNvSpPr>
              <a:spLocks noChangeArrowheads="1"/>
            </p:cNvSpPr>
            <p:nvPr/>
          </p:nvSpPr>
          <p:spPr bwMode="auto">
            <a:xfrm>
              <a:off x="3156" y="144"/>
              <a:ext cx="2400" cy="816"/>
            </a:xfrm>
            <a:prstGeom prst="wedgeRectCallout">
              <a:avLst>
                <a:gd name="adj1" fmla="val -38250"/>
                <a:gd name="adj2" fmla="val 104167"/>
              </a:avLst>
            </a:prstGeom>
            <a:gradFill rotWithShape="0">
              <a:gsLst>
                <a:gs pos="0">
                  <a:srgbClr val="FFFAFA"/>
                </a:gs>
                <a:gs pos="100000">
                  <a:srgbClr val="FFCCCC"/>
                </a:gs>
              </a:gsLst>
              <a:lin ang="18900000" scaled="1"/>
            </a:gra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1"/>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43" name="Text Box 11"/>
            <p:cNvSpPr txBox="1">
              <a:spLocks noChangeArrowheads="1"/>
            </p:cNvSpPr>
            <p:nvPr/>
          </p:nvSpPr>
          <p:spPr bwMode="auto">
            <a:xfrm>
              <a:off x="3310" y="277"/>
              <a:ext cx="2109" cy="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Clr>
                  <a:schemeClr val="accent2"/>
                </a:buClr>
                <a:buSzPct val="80000"/>
                <a:buFont typeface="Wingdings" panose="05000000000000000000" pitchFamily="2" charset="2"/>
                <a:buNone/>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队列中没有元素时称为空队列。</a:t>
              </a:r>
            </a:p>
          </p:txBody>
        </p:sp>
      </p:grpSp>
      <p:grpSp>
        <p:nvGrpSpPr>
          <p:cNvPr id="44" name="Group 15"/>
          <p:cNvGrpSpPr>
            <a:grpSpLocks/>
          </p:cNvGrpSpPr>
          <p:nvPr/>
        </p:nvGrpSpPr>
        <p:grpSpPr bwMode="auto">
          <a:xfrm>
            <a:off x="684213" y="3743325"/>
            <a:ext cx="7620000" cy="1609725"/>
            <a:chOff x="484" y="2205"/>
            <a:chExt cx="4800" cy="1014"/>
          </a:xfrm>
        </p:grpSpPr>
        <p:sp>
          <p:nvSpPr>
            <p:cNvPr id="45" name="Rectangle 16"/>
            <p:cNvSpPr>
              <a:spLocks noChangeArrowheads="1"/>
            </p:cNvSpPr>
            <p:nvPr/>
          </p:nvSpPr>
          <p:spPr bwMode="auto">
            <a:xfrm>
              <a:off x="2381" y="2931"/>
              <a:ext cx="1088" cy="28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队列示意图</a:t>
              </a:r>
            </a:p>
          </p:txBody>
        </p:sp>
        <p:grpSp>
          <p:nvGrpSpPr>
            <p:cNvPr id="46" name="Group 17"/>
            <p:cNvGrpSpPr>
              <a:grpSpLocks/>
            </p:cNvGrpSpPr>
            <p:nvPr/>
          </p:nvGrpSpPr>
          <p:grpSpPr bwMode="auto">
            <a:xfrm>
              <a:off x="484" y="2205"/>
              <a:ext cx="4800" cy="830"/>
              <a:chOff x="484" y="2283"/>
              <a:chExt cx="4800" cy="830"/>
            </a:xfrm>
          </p:grpSpPr>
          <p:sp>
            <p:nvSpPr>
              <p:cNvPr id="47" name="Line 18"/>
              <p:cNvSpPr>
                <a:spLocks noChangeShapeType="1"/>
              </p:cNvSpPr>
              <p:nvPr/>
            </p:nvSpPr>
            <p:spPr bwMode="auto">
              <a:xfrm>
                <a:off x="1579" y="2283"/>
                <a:ext cx="2610" cy="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48" name="Line 19"/>
              <p:cNvSpPr>
                <a:spLocks noChangeShapeType="1"/>
              </p:cNvSpPr>
              <p:nvPr/>
            </p:nvSpPr>
            <p:spPr bwMode="auto">
              <a:xfrm>
                <a:off x="1579" y="2544"/>
                <a:ext cx="2610" cy="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49" name="Text Box 20"/>
              <p:cNvSpPr txBox="1">
                <a:spLocks noChangeArrowheads="1"/>
              </p:cNvSpPr>
              <p:nvPr/>
            </p:nvSpPr>
            <p:spPr bwMode="auto">
              <a:xfrm>
                <a:off x="1579" y="2283"/>
                <a:ext cx="421"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endPar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50" name="Text Box 21"/>
              <p:cNvSpPr txBox="1">
                <a:spLocks noChangeArrowheads="1"/>
              </p:cNvSpPr>
              <p:nvPr/>
            </p:nvSpPr>
            <p:spPr bwMode="auto">
              <a:xfrm>
                <a:off x="1916" y="2283"/>
                <a:ext cx="421"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endPar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51" name="Text Box 22"/>
              <p:cNvSpPr txBox="1">
                <a:spLocks noChangeArrowheads="1"/>
              </p:cNvSpPr>
              <p:nvPr/>
            </p:nvSpPr>
            <p:spPr bwMode="auto">
              <a:xfrm>
                <a:off x="2252" y="2283"/>
                <a:ext cx="421"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endPar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52" name="Text Box 23"/>
              <p:cNvSpPr txBox="1">
                <a:spLocks noChangeArrowheads="1"/>
              </p:cNvSpPr>
              <p:nvPr/>
            </p:nvSpPr>
            <p:spPr bwMode="auto">
              <a:xfrm>
                <a:off x="3179" y="2283"/>
                <a:ext cx="421"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n-2</a:t>
                </a:r>
                <a:endPar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53" name="Text Box 24"/>
              <p:cNvSpPr txBox="1">
                <a:spLocks noChangeArrowheads="1"/>
              </p:cNvSpPr>
              <p:nvPr/>
            </p:nvSpPr>
            <p:spPr bwMode="auto">
              <a:xfrm>
                <a:off x="3516" y="2283"/>
                <a:ext cx="421"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n-1</a:t>
                </a:r>
                <a:endPar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54" name="Text Box 25"/>
              <p:cNvSpPr txBox="1">
                <a:spLocks noChangeArrowheads="1"/>
              </p:cNvSpPr>
              <p:nvPr/>
            </p:nvSpPr>
            <p:spPr bwMode="auto">
              <a:xfrm>
                <a:off x="3852" y="2283"/>
                <a:ext cx="421"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n</a:t>
                </a:r>
                <a:endPar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55" name="Text Box 26"/>
              <p:cNvSpPr txBox="1">
                <a:spLocks noChangeArrowheads="1"/>
              </p:cNvSpPr>
              <p:nvPr/>
            </p:nvSpPr>
            <p:spPr bwMode="auto">
              <a:xfrm>
                <a:off x="2673" y="2283"/>
                <a:ext cx="422"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p>
            </p:txBody>
          </p:sp>
          <p:sp>
            <p:nvSpPr>
              <p:cNvPr id="56" name="Line 27"/>
              <p:cNvSpPr>
                <a:spLocks noChangeShapeType="1"/>
              </p:cNvSpPr>
              <p:nvPr/>
            </p:nvSpPr>
            <p:spPr bwMode="auto">
              <a:xfrm flipH="1">
                <a:off x="1158" y="2414"/>
                <a:ext cx="337" cy="0"/>
              </a:xfrm>
              <a:prstGeom prst="line">
                <a:avLst/>
              </a:prstGeom>
              <a:noFill/>
              <a:ln w="38100">
                <a:solidFill>
                  <a:srgbClr val="3333FF"/>
                </a:solidFill>
                <a:round/>
                <a:headEnd type="none" w="sm" len="me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57" name="Line 28"/>
              <p:cNvSpPr>
                <a:spLocks noChangeShapeType="1"/>
              </p:cNvSpPr>
              <p:nvPr/>
            </p:nvSpPr>
            <p:spPr bwMode="auto">
              <a:xfrm flipH="1">
                <a:off x="4273" y="2414"/>
                <a:ext cx="337" cy="0"/>
              </a:xfrm>
              <a:prstGeom prst="line">
                <a:avLst/>
              </a:prstGeom>
              <a:noFill/>
              <a:ln w="38100">
                <a:solidFill>
                  <a:srgbClr val="3333FF"/>
                </a:solidFill>
                <a:round/>
                <a:headEnd type="none" w="sm" len="me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58" name="Text Box 29"/>
              <p:cNvSpPr txBox="1">
                <a:spLocks noChangeArrowheads="1"/>
              </p:cNvSpPr>
              <p:nvPr/>
            </p:nvSpPr>
            <p:spPr bwMode="auto">
              <a:xfrm>
                <a:off x="484" y="2283"/>
                <a:ext cx="674"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出队列</a:t>
                </a:r>
              </a:p>
            </p:txBody>
          </p:sp>
          <p:sp>
            <p:nvSpPr>
              <p:cNvPr id="59" name="Text Box 30"/>
              <p:cNvSpPr txBox="1">
                <a:spLocks noChangeArrowheads="1"/>
              </p:cNvSpPr>
              <p:nvPr/>
            </p:nvSpPr>
            <p:spPr bwMode="auto">
              <a:xfrm>
                <a:off x="4610" y="2283"/>
                <a:ext cx="674"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入队列</a:t>
                </a:r>
              </a:p>
            </p:txBody>
          </p:sp>
          <p:sp>
            <p:nvSpPr>
              <p:cNvPr id="60" name="Line 31"/>
              <p:cNvSpPr>
                <a:spLocks noChangeShapeType="1"/>
              </p:cNvSpPr>
              <p:nvPr/>
            </p:nvSpPr>
            <p:spPr bwMode="auto">
              <a:xfrm rot="5400000" flipH="1">
                <a:off x="1659" y="2675"/>
                <a:ext cx="262" cy="0"/>
              </a:xfrm>
              <a:prstGeom prst="line">
                <a:avLst/>
              </a:prstGeom>
              <a:noFill/>
              <a:ln w="38100">
                <a:solidFill>
                  <a:srgbClr val="3333FF"/>
                </a:solidFill>
                <a:round/>
                <a:headEnd type="none" w="sm" len="me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61" name="Line 32"/>
              <p:cNvSpPr>
                <a:spLocks noChangeShapeType="1"/>
              </p:cNvSpPr>
              <p:nvPr/>
            </p:nvSpPr>
            <p:spPr bwMode="auto">
              <a:xfrm rot="5400000" flipH="1">
                <a:off x="3933" y="2675"/>
                <a:ext cx="262" cy="0"/>
              </a:xfrm>
              <a:prstGeom prst="line">
                <a:avLst/>
              </a:prstGeom>
              <a:noFill/>
              <a:ln w="38100">
                <a:solidFill>
                  <a:srgbClr val="3333FF"/>
                </a:solidFill>
                <a:round/>
                <a:headEnd type="none" w="sm" len="me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endParaRPr lang="zh-CN" altLang="en-US"/>
              </a:p>
            </p:txBody>
          </p:sp>
          <p:sp>
            <p:nvSpPr>
              <p:cNvPr id="62" name="Text Box 33"/>
              <p:cNvSpPr txBox="1">
                <a:spLocks noChangeArrowheads="1"/>
              </p:cNvSpPr>
              <p:nvPr/>
            </p:nvSpPr>
            <p:spPr bwMode="auto">
              <a:xfrm>
                <a:off x="1456" y="2852"/>
                <a:ext cx="674"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队头</a:t>
                </a:r>
              </a:p>
            </p:txBody>
          </p:sp>
          <p:sp>
            <p:nvSpPr>
              <p:cNvPr id="63" name="Text Box 34"/>
              <p:cNvSpPr txBox="1">
                <a:spLocks noChangeArrowheads="1"/>
              </p:cNvSpPr>
              <p:nvPr/>
            </p:nvSpPr>
            <p:spPr bwMode="auto">
              <a:xfrm>
                <a:off x="3730" y="2852"/>
                <a:ext cx="673"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队尾</a:t>
                </a:r>
              </a:p>
            </p:txBody>
          </p:sp>
        </p:grpSp>
      </p:grpSp>
      <p:sp>
        <p:nvSpPr>
          <p:cNvPr id="64" name="Text Box 35"/>
          <p:cNvSpPr txBox="1">
            <a:spLocks noChangeArrowheads="1"/>
          </p:cNvSpPr>
          <p:nvPr/>
        </p:nvSpPr>
        <p:spPr bwMode="auto">
          <a:xfrm>
            <a:off x="179388" y="5494338"/>
            <a:ext cx="8785225" cy="649287"/>
          </a:xfrm>
          <a:prstGeom prst="rect">
            <a:avLst/>
          </a:pr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76200">
            <a:solidFill>
              <a:srgbClr val="FFFF00"/>
            </a:solidFill>
            <a:miter lim="800000"/>
            <a:headEnd/>
            <a:tailEnd/>
          </a:ln>
        </p:spPr>
        <p:txBody>
          <a:bodyPr lIns="0" tIns="108000" rIns="0" b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队列的操作规则是“先进先出”。队列又称先进先出线性表，简称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FIFO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表</a:t>
            </a:r>
            <a:endPar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
                                            <p:txEl>
                                              <p:pRg st="0" end="0"/>
                                            </p:txEl>
                                          </p:spTgt>
                                        </p:tgtEl>
                                        <p:attrNameLst>
                                          <p:attrName>style.visibility</p:attrName>
                                        </p:attrNameLst>
                                      </p:cBhvr>
                                      <p:to>
                                        <p:strVal val="visible"/>
                                      </p:to>
                                    </p:set>
                                    <p:animEffect transition="in" filter="blinds(horizontal)">
                                      <p:cBhvr>
                                        <p:cTn id="17" dur="500"/>
                                        <p:tgtEl>
                                          <p:spTgt spid="4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dissolve">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strips(downLeft)">
                                      <p:cBhvr>
                                        <p:cTn id="27" dur="500"/>
                                        <p:tgtEl>
                                          <p:spTgt spid="41"/>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18" presetClass="exit" presetSubtype="12" fill="hold" nodeType="clickEffect">
                                  <p:stCondLst>
                                    <p:cond delay="0"/>
                                  </p:stCondLst>
                                  <p:childTnLst>
                                    <p:animEffect transition="out" filter="strips(downLeft)">
                                      <p:cBhvr>
                                        <p:cTn id="31" dur="500"/>
                                        <p:tgtEl>
                                          <p:spTgt spid="41"/>
                                        </p:tgtEl>
                                      </p:cBhvr>
                                    </p:animEffect>
                                    <p:set>
                                      <p:cBhvr>
                                        <p:cTn id="32" dur="1" fill="hold">
                                          <p:stCondLst>
                                            <p:cond delay="499"/>
                                          </p:stCondLst>
                                        </p:cTn>
                                        <p:tgtEl>
                                          <p:spTgt spid="41"/>
                                        </p:tgtEl>
                                        <p:attrNameLst>
                                          <p:attrName>style.visibility</p:attrName>
                                        </p:attrNameLst>
                                      </p:cBhvr>
                                      <p:to>
                                        <p:strVal val="hidden"/>
                                      </p:to>
                                    </p:set>
                                  </p:childTnLst>
                                </p:cTn>
                              </p:par>
                            </p:childTnLst>
                          </p:cTn>
                        </p:par>
                        <p:par>
                          <p:cTn id="33" fill="hold">
                            <p:stCondLst>
                              <p:cond delay="500"/>
                            </p:stCondLst>
                            <p:childTnLst>
                              <p:par>
                                <p:cTn id="34" presetID="3" presetClass="entr" presetSubtype="1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blinds(horizontal)">
                                      <p:cBhvr>
                                        <p:cTn id="36" dur="500"/>
                                        <p:tgtEl>
                                          <p:spTgt spid="64"/>
                                        </p:tgtEl>
                                      </p:cBhvr>
                                    </p:animEffect>
                                  </p:childTnLst>
                                  <p:subTnLst>
                                    <p:audio>
                                      <p:cMediaNode>
                                        <p:cTn display="0" masterRel="sameClick">
                                          <p:stCondLst>
                                            <p:cond evt="begin" delay="0">
                                              <p:tn val="34"/>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p"/>
      <p:bldP spid="6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1"/>
          <p:cNvGrpSpPr>
            <a:grpSpLocks/>
          </p:cNvGrpSpPr>
          <p:nvPr/>
        </p:nvGrpSpPr>
        <p:grpSpPr bwMode="auto">
          <a:xfrm>
            <a:off x="34925" y="92075"/>
            <a:ext cx="7632700" cy="457200"/>
            <a:chOff x="34925" y="92075"/>
            <a:chExt cx="7632700" cy="457200"/>
          </a:xfrm>
        </p:grpSpPr>
        <p:sp>
          <p:nvSpPr>
            <p:cNvPr id="4199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1995"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9" name="Group 2"/>
          <p:cNvGrpSpPr>
            <a:grpSpLocks/>
          </p:cNvGrpSpPr>
          <p:nvPr/>
        </p:nvGrpSpPr>
        <p:grpSpPr bwMode="auto">
          <a:xfrm>
            <a:off x="107950" y="620713"/>
            <a:ext cx="3455988" cy="496887"/>
            <a:chOff x="113" y="441"/>
            <a:chExt cx="2098" cy="313"/>
          </a:xfrm>
        </p:grpSpPr>
        <p:sp>
          <p:nvSpPr>
            <p:cNvPr id="4199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3.2.1  </a:t>
              </a:r>
              <a:r>
                <a:rPr kumimoji="1" lang="zh-CN" altLang="en-US" sz="2200" b="1">
                  <a:solidFill>
                    <a:srgbClr val="3333FF"/>
                  </a:solidFill>
                  <a:latin typeface="Arial" panose="020B0604020202020204" pitchFamily="34" charset="0"/>
                  <a:ea typeface="黑体" panose="02010609060101010101" pitchFamily="49" charset="-122"/>
                </a:rPr>
                <a:t>队列的类型定义</a:t>
              </a:r>
            </a:p>
          </p:txBody>
        </p:sp>
        <p:sp>
          <p:nvSpPr>
            <p:cNvPr id="4199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0" name="Group 2"/>
          <p:cNvGrpSpPr>
            <a:grpSpLocks/>
          </p:cNvGrpSpPr>
          <p:nvPr/>
        </p:nvGrpSpPr>
        <p:grpSpPr bwMode="auto">
          <a:xfrm>
            <a:off x="250825" y="1196975"/>
            <a:ext cx="3960813" cy="496888"/>
            <a:chOff x="113" y="441"/>
            <a:chExt cx="1440" cy="313"/>
          </a:xfrm>
        </p:grpSpPr>
        <p:sp>
          <p:nvSpPr>
            <p:cNvPr id="41990"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队列的抽象数据类型定义</a:t>
              </a:r>
            </a:p>
          </p:txBody>
        </p:sp>
        <p:sp>
          <p:nvSpPr>
            <p:cNvPr id="41991"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43" name="Text Box 12"/>
          <p:cNvSpPr txBox="1">
            <a:spLocks noChangeArrowheads="1"/>
          </p:cNvSpPr>
          <p:nvPr/>
        </p:nvSpPr>
        <p:spPr bwMode="auto">
          <a:xfrm>
            <a:off x="323850" y="1844675"/>
            <a:ext cx="8351838"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ADT Queue {</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Data</a:t>
            </a:r>
            <a:r>
              <a:rPr lang="zh-CN" altLang="en-US"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D={a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600" b="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600" b="1">
                <a:latin typeface="Courier New" panose="02070309020205020404" pitchFamily="49" charset="0"/>
                <a:ea typeface="仿宋" panose="02010609060101010101" pitchFamily="49" charset="-122"/>
                <a:cs typeface="Courier New" panose="02070309020205020404" pitchFamily="49" charset="0"/>
              </a:rPr>
              <a:t>ElemSet, i=1,2,…,n, n≥0}</a:t>
            </a:r>
            <a:r>
              <a:rPr lang="zh-CN" altLang="zh-CN" sz="1600" b="1">
                <a:latin typeface="Courier New" panose="02070309020205020404" pitchFamily="49" charset="0"/>
                <a:ea typeface="仿宋" panose="02010609060101010101" pitchFamily="49" charset="-122"/>
                <a:cs typeface="Courier New" panose="02070309020205020404" pitchFamily="49" charset="0"/>
              </a:rPr>
              <a:t>（具有相同类型的数据元素集合）</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Relation</a:t>
            </a:r>
            <a:r>
              <a:rPr lang="zh-CN" altLang="en-US"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R={&lt;a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i-1</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600" b="1">
                <a:latin typeface="Courier New" panose="02070309020205020404" pitchFamily="49" charset="0"/>
                <a:ea typeface="仿宋" panose="02010609060101010101" pitchFamily="49" charset="-122"/>
                <a:cs typeface="Courier New" panose="02070309020205020404" pitchFamily="49" charset="0"/>
              </a:rPr>
              <a:t>&gt;|a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i-1</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600" b="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600" b="1">
                <a:latin typeface="Courier New" panose="02070309020205020404" pitchFamily="49" charset="0"/>
                <a:ea typeface="仿宋" panose="02010609060101010101" pitchFamily="49" charset="-122"/>
                <a:cs typeface="Courier New" panose="02070309020205020404" pitchFamily="49" charset="0"/>
              </a:rPr>
              <a:t>D, i=2,…,n}</a:t>
            </a:r>
            <a:r>
              <a:rPr lang="zh-CN" altLang="zh-CN" sz="1600" b="1">
                <a:latin typeface="Courier New" panose="02070309020205020404" pitchFamily="49" charset="0"/>
                <a:ea typeface="仿宋" panose="02010609060101010101" pitchFamily="49" charset="-122"/>
                <a:cs typeface="Courier New" panose="02070309020205020404" pitchFamily="49" charset="0"/>
              </a:rPr>
              <a:t>（约定</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1</a:t>
            </a:r>
            <a:r>
              <a:rPr lang="zh-CN" altLang="zh-CN" sz="1600" b="1">
                <a:latin typeface="Courier New" panose="02070309020205020404" pitchFamily="49" charset="0"/>
                <a:ea typeface="仿宋" panose="02010609060101010101" pitchFamily="49" charset="-122"/>
                <a:cs typeface="Courier New" panose="02070309020205020404" pitchFamily="49" charset="0"/>
              </a:rPr>
              <a:t>端为队列头，</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n</a:t>
            </a:r>
            <a:r>
              <a:rPr lang="zh-CN" altLang="zh-CN" sz="1600" b="1">
                <a:latin typeface="Courier New" panose="02070309020205020404" pitchFamily="49" charset="0"/>
                <a:ea typeface="仿宋" panose="02010609060101010101" pitchFamily="49" charset="-122"/>
                <a:cs typeface="Courier New" panose="02070309020205020404" pitchFamily="49" charset="0"/>
              </a:rPr>
              <a:t>端为队列尾）</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Operation</a:t>
            </a:r>
            <a:r>
              <a:rPr lang="zh-CN" altLang="en-US"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EnQueue(&amp;Q,e)</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初始条件：队列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已经存在。</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操作结果：插入元素</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为</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的新队尾元素。</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DeQueue(&amp;Q,&amp;e)</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初始条件：队列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已经存在且非空。</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操作结果：删除</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的队头元素，并用</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返回其值。</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ADT Queue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8" presetID="22" presetClass="entr" presetSubtype="8"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left)">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3" name="camera.wav"/>
                                        </p:tgtEl>
                                      </p:cMediaNode>
                                    </p:audio>
                                  </p:subTnLst>
                                </p:cTn>
                              </p:par>
                            </p:childTnLst>
                          </p:cTn>
                        </p:par>
                        <p:par>
                          <p:cTn id="11" fill="hold" nodeType="afterGroup">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up)">
                                      <p:cBhvr>
                                        <p:cTn id="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组合 1"/>
          <p:cNvGrpSpPr>
            <a:grpSpLocks/>
          </p:cNvGrpSpPr>
          <p:nvPr/>
        </p:nvGrpSpPr>
        <p:grpSpPr bwMode="auto">
          <a:xfrm>
            <a:off x="34925" y="92075"/>
            <a:ext cx="7632700" cy="457200"/>
            <a:chOff x="34925" y="92075"/>
            <a:chExt cx="7632700" cy="457200"/>
          </a:xfrm>
        </p:grpSpPr>
        <p:sp>
          <p:nvSpPr>
            <p:cNvPr id="4301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3020"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12" name="Group 2"/>
          <p:cNvGrpSpPr>
            <a:grpSpLocks/>
          </p:cNvGrpSpPr>
          <p:nvPr/>
        </p:nvGrpSpPr>
        <p:grpSpPr bwMode="auto">
          <a:xfrm>
            <a:off x="107950" y="620713"/>
            <a:ext cx="5719763" cy="496887"/>
            <a:chOff x="113" y="441"/>
            <a:chExt cx="2083" cy="313"/>
          </a:xfrm>
        </p:grpSpPr>
        <p:sp>
          <p:nvSpPr>
            <p:cNvPr id="4301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43018"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6" name="Group 5"/>
          <p:cNvGrpSpPr>
            <a:grpSpLocks/>
          </p:cNvGrpSpPr>
          <p:nvPr/>
        </p:nvGrpSpPr>
        <p:grpSpPr bwMode="auto">
          <a:xfrm>
            <a:off x="250825" y="1196975"/>
            <a:ext cx="2663825" cy="496888"/>
            <a:chOff x="113" y="441"/>
            <a:chExt cx="1440" cy="313"/>
          </a:xfrm>
        </p:grpSpPr>
        <p:sp>
          <p:nvSpPr>
            <p:cNvPr id="43015"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循环队列的定义</a:t>
              </a:r>
            </a:p>
          </p:txBody>
        </p:sp>
        <p:sp>
          <p:nvSpPr>
            <p:cNvPr id="43016"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12"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sp>
        <p:nvSpPr>
          <p:cNvPr id="13" name="Text Box 8"/>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solidFill>
                  <a:schemeClr val="hlink"/>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在队列的顺序存储结构中，除了用一组地址连续的存储单元依次存放队列头到队列尾的元素之外，还需要附设两个指针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front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rear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分别指示队列</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头元素和队列尾元素的位置。</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wipe(left)">
                                      <p:cBhvr>
                                        <p:cTn id="12" dur="500"/>
                                        <p:tgtEl>
                                          <p:spTgt spid="1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blinds(horizontal)">
                                      <p:cBhvr>
                                        <p:cTn id="2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9" name="组合 2"/>
          <p:cNvGrpSpPr>
            <a:grpSpLocks/>
          </p:cNvGrpSpPr>
          <p:nvPr/>
        </p:nvGrpSpPr>
        <p:grpSpPr bwMode="auto">
          <a:xfrm>
            <a:off x="34925" y="92075"/>
            <a:ext cx="7632700" cy="1601788"/>
            <a:chOff x="34925" y="92075"/>
            <a:chExt cx="7632700" cy="1601788"/>
          </a:xfrm>
        </p:grpSpPr>
        <p:grpSp>
          <p:nvGrpSpPr>
            <p:cNvPr id="44113" name="组合 1"/>
            <p:cNvGrpSpPr>
              <a:grpSpLocks/>
            </p:cNvGrpSpPr>
            <p:nvPr/>
          </p:nvGrpSpPr>
          <p:grpSpPr bwMode="auto">
            <a:xfrm>
              <a:off x="34925" y="92075"/>
              <a:ext cx="7632700" cy="457200"/>
              <a:chOff x="34925" y="92075"/>
              <a:chExt cx="7632700" cy="457200"/>
            </a:xfrm>
          </p:grpSpPr>
          <p:sp>
            <p:nvSpPr>
              <p:cNvPr id="4412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4121"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44114" name="Group 2"/>
            <p:cNvGrpSpPr>
              <a:grpSpLocks/>
            </p:cNvGrpSpPr>
            <p:nvPr/>
          </p:nvGrpSpPr>
          <p:grpSpPr bwMode="auto">
            <a:xfrm>
              <a:off x="107950" y="620713"/>
              <a:ext cx="5719848" cy="496887"/>
              <a:chOff x="113" y="441"/>
              <a:chExt cx="2083" cy="313"/>
            </a:xfrm>
          </p:grpSpPr>
          <p:sp>
            <p:nvSpPr>
              <p:cNvPr id="4411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44119"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4115" name="Group 5"/>
            <p:cNvGrpSpPr>
              <a:grpSpLocks/>
            </p:cNvGrpSpPr>
            <p:nvPr/>
          </p:nvGrpSpPr>
          <p:grpSpPr bwMode="auto">
            <a:xfrm>
              <a:off x="250825" y="1196975"/>
              <a:ext cx="2663825" cy="496888"/>
              <a:chOff x="113" y="441"/>
              <a:chExt cx="1440" cy="313"/>
            </a:xfrm>
          </p:grpSpPr>
          <p:sp>
            <p:nvSpPr>
              <p:cNvPr id="44116"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循环队列的定义</a:t>
                </a:r>
              </a:p>
            </p:txBody>
          </p:sp>
          <p:sp>
            <p:nvSpPr>
              <p:cNvPr id="44117"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44064"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sp>
        <p:nvSpPr>
          <p:cNvPr id="105" name="Rectangle 42"/>
          <p:cNvSpPr>
            <a:spLocks noChangeArrowheads="1"/>
          </p:cNvSpPr>
          <p:nvPr/>
        </p:nvSpPr>
        <p:spPr bwMode="auto">
          <a:xfrm>
            <a:off x="2555875" y="5200650"/>
            <a:ext cx="3913188" cy="40163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顺序存储队列中头、尾指针和队列中元素之间的关系</a:t>
            </a:r>
            <a:endParaRPr kumimoji="1" lang="zh-CN" altLang="en-US">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nvGrpSpPr>
          <p:cNvPr id="106" name="Group 89"/>
          <p:cNvGrpSpPr>
            <a:grpSpLocks/>
          </p:cNvGrpSpPr>
          <p:nvPr/>
        </p:nvGrpSpPr>
        <p:grpSpPr bwMode="auto">
          <a:xfrm>
            <a:off x="250825" y="5199063"/>
            <a:ext cx="8642350" cy="1223962"/>
            <a:chOff x="158" y="3067"/>
            <a:chExt cx="5444" cy="771"/>
          </a:xfrm>
        </p:grpSpPr>
        <p:sp>
          <p:nvSpPr>
            <p:cNvPr id="107" name="AutoShape 90"/>
            <p:cNvSpPr>
              <a:spLocks noChangeArrowheads="1"/>
            </p:cNvSpPr>
            <p:nvPr/>
          </p:nvSpPr>
          <p:spPr bwMode="auto">
            <a:xfrm>
              <a:off x="158" y="3067"/>
              <a:ext cx="5444" cy="771"/>
            </a:xfrm>
            <a:prstGeom prst="foldedCorner">
              <a:avLst>
                <a:gd name="adj" fmla="val 12500"/>
              </a:avLst>
            </a:prstGeom>
            <a:gradFill rotWithShape="1">
              <a:gsLst>
                <a:gs pos="0">
                  <a:srgbClr val="FFFFFF"/>
                </a:gs>
                <a:gs pos="100000">
                  <a:srgbClr val="FFCCFF"/>
                </a:gs>
              </a:gsLst>
              <a:lin ang="2700000" scaled="1"/>
            </a:gradFill>
            <a:ln w="57150">
              <a:solidFill>
                <a:srgbClr val="FF33C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11" name="Text Box 91"/>
            <p:cNvSpPr txBox="1">
              <a:spLocks noChangeArrowheads="1"/>
            </p:cNvSpPr>
            <p:nvPr/>
          </p:nvSpPr>
          <p:spPr bwMode="auto">
            <a:xfrm>
              <a:off x="249" y="3158"/>
              <a:ext cx="5262" cy="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en-US" altLang="zh-CN" sz="1900" b="1">
                  <a:solidFill>
                    <a:srgbClr val="FF33CC"/>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a:solidFill>
                    <a:srgbClr val="FF33CC"/>
                  </a:solidFill>
                  <a:latin typeface="Arial" panose="020B0604020202020204" pitchFamily="34" charset="0"/>
                  <a:ea typeface="楷体" panose="02010609060101010101" pitchFamily="49" charset="-122"/>
                  <a:cs typeface="Arial" panose="020B0604020202020204" pitchFamily="34" charset="0"/>
                </a:rPr>
                <a:t>当入队时，尾指针增 </a:t>
              </a:r>
              <a:r>
                <a:rPr kumimoji="1" lang="en-US" altLang="zh-CN" sz="1900" b="1">
                  <a:solidFill>
                    <a:srgbClr val="FF33CC"/>
                  </a:solidFill>
                  <a:latin typeface="Arial" panose="020B0604020202020204" pitchFamily="34" charset="0"/>
                  <a:ea typeface="楷体" panose="02010609060101010101" pitchFamily="49" charset="-122"/>
                  <a:cs typeface="Arial" panose="020B0604020202020204" pitchFamily="34" charset="0"/>
                </a:rPr>
                <a:t>1</a:t>
              </a:r>
              <a:r>
                <a:rPr kumimoji="1" lang="zh-CN" altLang="en-US" sz="1900" b="1">
                  <a:solidFill>
                    <a:srgbClr val="FF33CC"/>
                  </a:solidFill>
                  <a:latin typeface="Arial" panose="020B0604020202020204" pitchFamily="34" charset="0"/>
                  <a:ea typeface="楷体" panose="02010609060101010101" pitchFamily="49" charset="-122"/>
                  <a:cs typeface="Arial" panose="020B0604020202020204" pitchFamily="34" charset="0"/>
                </a:rPr>
                <a:t>；当出队时，头指针增 </a:t>
              </a:r>
              <a:r>
                <a:rPr kumimoji="1" lang="en-US" altLang="zh-CN" sz="1900" b="1">
                  <a:solidFill>
                    <a:srgbClr val="FF33CC"/>
                  </a:solidFill>
                  <a:latin typeface="Arial" panose="020B0604020202020204" pitchFamily="34" charset="0"/>
                  <a:ea typeface="楷体" panose="02010609060101010101" pitchFamily="49" charset="-122"/>
                  <a:cs typeface="Arial" panose="020B0604020202020204" pitchFamily="34" charset="0"/>
                </a:rPr>
                <a:t>1</a:t>
              </a:r>
              <a:r>
                <a:rPr kumimoji="1" lang="zh-CN" altLang="en-US" sz="1900" b="1">
                  <a:solidFill>
                    <a:srgbClr val="FF33CC"/>
                  </a:solidFill>
                  <a:latin typeface="Arial" panose="020B0604020202020204" pitchFamily="34" charset="0"/>
                  <a:ea typeface="楷体" panose="02010609060101010101" pitchFamily="49" charset="-122"/>
                  <a:cs typeface="Arial" panose="020B0604020202020204" pitchFamily="34" charset="0"/>
                </a:rPr>
                <a:t>。由此约定，在非空队列中，头指针 </a:t>
              </a:r>
              <a:r>
                <a:rPr kumimoji="1" lang="en-US" altLang="zh-CN" sz="1900" b="1">
                  <a:solidFill>
                    <a:srgbClr val="FF33CC"/>
                  </a:solidFill>
                  <a:latin typeface="Arial" panose="020B0604020202020204" pitchFamily="34" charset="0"/>
                  <a:ea typeface="楷体" panose="02010609060101010101" pitchFamily="49" charset="-122"/>
                  <a:cs typeface="Arial" panose="020B0604020202020204" pitchFamily="34" charset="0"/>
                </a:rPr>
                <a:t>front </a:t>
              </a:r>
              <a:r>
                <a:rPr kumimoji="1" lang="zh-CN" altLang="en-US" sz="1900" b="1">
                  <a:solidFill>
                    <a:srgbClr val="FF33CC"/>
                  </a:solidFill>
                  <a:latin typeface="Arial" panose="020B0604020202020204" pitchFamily="34" charset="0"/>
                  <a:ea typeface="楷体" panose="02010609060101010101" pitchFamily="49" charset="-122"/>
                  <a:cs typeface="Arial" panose="020B0604020202020204" pitchFamily="34" charset="0"/>
                </a:rPr>
                <a:t>指向队头元素，尾指针 </a:t>
              </a:r>
              <a:r>
                <a:rPr kumimoji="1" lang="en-US" altLang="zh-CN" sz="1900" b="1">
                  <a:solidFill>
                    <a:srgbClr val="FF33CC"/>
                  </a:solidFill>
                  <a:latin typeface="Arial" panose="020B0604020202020204" pitchFamily="34" charset="0"/>
                  <a:ea typeface="楷体" panose="02010609060101010101" pitchFamily="49" charset="-122"/>
                  <a:cs typeface="Arial" panose="020B0604020202020204" pitchFamily="34" charset="0"/>
                </a:rPr>
                <a:t>rear </a:t>
              </a:r>
              <a:r>
                <a:rPr kumimoji="1" lang="zh-CN" altLang="en-US" sz="1900" b="1">
                  <a:solidFill>
                    <a:srgbClr val="FF33CC"/>
                  </a:solidFill>
                  <a:latin typeface="Arial" panose="020B0604020202020204" pitchFamily="34" charset="0"/>
                  <a:ea typeface="楷体" panose="02010609060101010101" pitchFamily="49" charset="-122"/>
                  <a:cs typeface="Arial" panose="020B0604020202020204" pitchFamily="34" charset="0"/>
                </a:rPr>
                <a:t>指向队尾元素下一个位置。 </a:t>
              </a:r>
            </a:p>
          </p:txBody>
        </p:sp>
      </p:grpSp>
      <p:grpSp>
        <p:nvGrpSpPr>
          <p:cNvPr id="112" name="Group 8"/>
          <p:cNvGrpSpPr>
            <a:grpSpLocks/>
          </p:cNvGrpSpPr>
          <p:nvPr/>
        </p:nvGrpSpPr>
        <p:grpSpPr bwMode="auto">
          <a:xfrm>
            <a:off x="250825" y="5208588"/>
            <a:ext cx="8604250" cy="1220787"/>
            <a:chOff x="158" y="3339"/>
            <a:chExt cx="5420" cy="726"/>
          </a:xfrm>
        </p:grpSpPr>
        <p:sp>
          <p:nvSpPr>
            <p:cNvPr id="113" name="AutoShape 9"/>
            <p:cNvSpPr>
              <a:spLocks noChangeArrowheads="1"/>
            </p:cNvSpPr>
            <p:nvPr/>
          </p:nvSpPr>
          <p:spPr bwMode="auto">
            <a:xfrm flipV="1">
              <a:off x="158" y="3339"/>
              <a:ext cx="5420" cy="726"/>
            </a:xfrm>
            <a:prstGeom prst="wedgeRectCallout">
              <a:avLst>
                <a:gd name="adj1" fmla="val 3120"/>
                <a:gd name="adj2" fmla="val 84384"/>
              </a:avLst>
            </a:prstGeom>
            <a:gradFill rotWithShape="0">
              <a:gsLst>
                <a:gs pos="0">
                  <a:srgbClr val="FFFFFA"/>
                </a:gs>
                <a:gs pos="100000">
                  <a:srgbClr val="FFFFCC"/>
                </a:gs>
              </a:gsLst>
              <a:lin ang="2700000" scaled="1"/>
            </a:gradFill>
            <a:ln w="57150">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1"/>
                    </a:outerShdw>
                  </a:effectLst>
                </a14:hiddenEffects>
              </a:ext>
            </a:ex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114" name="Text Box 10"/>
            <p:cNvSpPr txBox="1">
              <a:spLocks noChangeArrowheads="1"/>
            </p:cNvSpPr>
            <p:nvPr/>
          </p:nvSpPr>
          <p:spPr bwMode="auto">
            <a:xfrm>
              <a:off x="249" y="3418"/>
              <a:ext cx="5216" cy="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en-US" altLang="zh-CN" sz="1900" b="1">
                  <a:solidFill>
                    <a:srgbClr val="00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a:solidFill>
                    <a:srgbClr val="CC6600"/>
                  </a:solidFill>
                  <a:latin typeface="Arial" panose="020B0604020202020204" pitchFamily="34" charset="0"/>
                  <a:ea typeface="楷体" panose="02010609060101010101" pitchFamily="49" charset="-122"/>
                  <a:cs typeface="Arial" panose="020B0604020202020204" pitchFamily="34" charset="0"/>
                </a:rPr>
                <a:t>由于队列头和尾是动态的，因此需设置队头和队尾两个指针，且约定：初始化空队列时，令 </a:t>
              </a:r>
              <a:r>
                <a:rPr kumimoji="1" lang="en-US" altLang="zh-CN" sz="1900" b="1">
                  <a:solidFill>
                    <a:srgbClr val="CC6600"/>
                  </a:solidFill>
                  <a:latin typeface="Arial" panose="020B0604020202020204" pitchFamily="34" charset="0"/>
                  <a:ea typeface="楷体" panose="02010609060101010101" pitchFamily="49" charset="-122"/>
                  <a:cs typeface="Arial" panose="020B0604020202020204" pitchFamily="34" charset="0"/>
                </a:rPr>
                <a:t>front=rear=0</a:t>
              </a:r>
              <a:r>
                <a:rPr kumimoji="1" lang="zh-CN" altLang="en-US" sz="1900" b="1">
                  <a:solidFill>
                    <a:srgbClr val="CC6600"/>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115" name="Group 83"/>
          <p:cNvGrpSpPr>
            <a:grpSpLocks/>
          </p:cNvGrpSpPr>
          <p:nvPr/>
        </p:nvGrpSpPr>
        <p:grpSpPr bwMode="auto">
          <a:xfrm>
            <a:off x="1690688" y="5211763"/>
            <a:ext cx="5473700" cy="1211262"/>
            <a:chOff x="1020" y="3203"/>
            <a:chExt cx="3448" cy="763"/>
          </a:xfrm>
        </p:grpSpPr>
        <p:sp>
          <p:nvSpPr>
            <p:cNvPr id="116" name="AutoShape 84"/>
            <p:cNvSpPr>
              <a:spLocks noChangeArrowheads="1"/>
            </p:cNvSpPr>
            <p:nvPr/>
          </p:nvSpPr>
          <p:spPr bwMode="auto">
            <a:xfrm flipH="1" flipV="1">
              <a:off x="1020" y="3203"/>
              <a:ext cx="3448" cy="763"/>
            </a:xfrm>
            <a:prstGeom prst="wedgeRectCallout">
              <a:avLst>
                <a:gd name="adj1" fmla="val 838"/>
                <a:gd name="adj2" fmla="val 83519"/>
              </a:avLst>
            </a:prstGeom>
            <a:gradFill rotWithShape="0">
              <a:gsLst>
                <a:gs pos="0">
                  <a:srgbClr val="FFCCCC"/>
                </a:gs>
                <a:gs pos="100000">
                  <a:srgbClr val="FFFAFA"/>
                </a:gs>
              </a:gsLst>
              <a:lin ang="18900000" scaled="1"/>
            </a:gra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1"/>
                    </a:outerShdw>
                  </a:effectLst>
                </a14:hiddenEffects>
              </a:ext>
            </a:ex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117" name="Text Box 85"/>
            <p:cNvSpPr txBox="1">
              <a:spLocks noChangeArrowheads="1"/>
            </p:cNvSpPr>
            <p:nvPr/>
          </p:nvSpPr>
          <p:spPr bwMode="auto">
            <a:xfrm>
              <a:off x="1156" y="3285"/>
              <a:ext cx="3175" cy="5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如果把队头元素放在数组中下标为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0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的一端，则出队操作的时间复杂度为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O(n)</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118" name="Group 86"/>
          <p:cNvGrpSpPr>
            <a:grpSpLocks/>
          </p:cNvGrpSpPr>
          <p:nvPr/>
        </p:nvGrpSpPr>
        <p:grpSpPr bwMode="auto">
          <a:xfrm>
            <a:off x="260350" y="5203825"/>
            <a:ext cx="8604250" cy="1211263"/>
            <a:chOff x="158" y="3249"/>
            <a:chExt cx="5420" cy="744"/>
          </a:xfrm>
        </p:grpSpPr>
        <p:sp>
          <p:nvSpPr>
            <p:cNvPr id="119" name="AutoShape 87"/>
            <p:cNvSpPr>
              <a:spLocks noChangeArrowheads="1"/>
            </p:cNvSpPr>
            <p:nvPr/>
          </p:nvSpPr>
          <p:spPr bwMode="auto">
            <a:xfrm flipV="1">
              <a:off x="158" y="3249"/>
              <a:ext cx="5420" cy="744"/>
            </a:xfrm>
            <a:prstGeom prst="wedgeRectCallout">
              <a:avLst>
                <a:gd name="adj1" fmla="val 38565"/>
                <a:gd name="adj2" fmla="val 81588"/>
              </a:avLst>
            </a:prstGeom>
            <a:gradFill rotWithShape="0">
              <a:gsLst>
                <a:gs pos="0">
                  <a:srgbClr val="CCFFCC"/>
                </a:gs>
                <a:gs pos="100000">
                  <a:srgbClr val="FAFFFA"/>
                </a:gs>
              </a:gsLst>
              <a:lin ang="18900000" scaled="1"/>
            </a:gradFill>
            <a:ln w="5715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1"/>
                    </a:outerShdw>
                  </a:effectLst>
                </a14:hiddenEffects>
              </a:ext>
            </a:ex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120" name="Text Box 88"/>
            <p:cNvSpPr txBox="1">
              <a:spLocks noChangeArrowheads="1"/>
            </p:cNvSpPr>
            <p:nvPr/>
          </p:nvSpPr>
          <p:spPr bwMode="auto">
            <a:xfrm>
              <a:off x="238" y="3349"/>
              <a:ext cx="5273" cy="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en-US" altLang="zh-CN" sz="1900" b="1">
                  <a:solidFill>
                    <a:srgbClr val="00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a:solidFill>
                    <a:srgbClr val="006600"/>
                  </a:solidFill>
                  <a:latin typeface="Arial" panose="020B0604020202020204" pitchFamily="34" charset="0"/>
                  <a:ea typeface="楷体" panose="02010609060101010101" pitchFamily="49" charset="-122"/>
                  <a:cs typeface="Arial" panose="020B0604020202020204" pitchFamily="34" charset="0"/>
                </a:rPr>
                <a:t>如果只要求队列元素存储在数组中连续位置上，不要求把队头元素放在数组中下标为 </a:t>
              </a:r>
              <a:r>
                <a:rPr kumimoji="1" lang="en-US" altLang="zh-CN" sz="1900" b="1">
                  <a:solidFill>
                    <a:srgbClr val="006600"/>
                  </a:solidFill>
                  <a:latin typeface="Arial" panose="020B0604020202020204" pitchFamily="34" charset="0"/>
                  <a:ea typeface="楷体" panose="02010609060101010101" pitchFamily="49" charset="-122"/>
                  <a:cs typeface="Arial" panose="020B0604020202020204" pitchFamily="34" charset="0"/>
                </a:rPr>
                <a:t>0 </a:t>
              </a:r>
              <a:r>
                <a:rPr kumimoji="1" lang="zh-CN" altLang="en-US" sz="1900" b="1">
                  <a:solidFill>
                    <a:srgbClr val="006600"/>
                  </a:solidFill>
                  <a:latin typeface="Arial" panose="020B0604020202020204" pitchFamily="34" charset="0"/>
                  <a:ea typeface="楷体" panose="02010609060101010101" pitchFamily="49" charset="-122"/>
                  <a:cs typeface="Arial" panose="020B0604020202020204" pitchFamily="34" charset="0"/>
                </a:rPr>
                <a:t>的一端，则出队操作的时间复杂度为 </a:t>
              </a:r>
              <a:r>
                <a:rPr kumimoji="1" lang="en-US" altLang="zh-CN" sz="1900" b="1">
                  <a:solidFill>
                    <a:srgbClr val="0066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1900" b="1">
                  <a:solidFill>
                    <a:srgbClr val="006600"/>
                  </a:solidFill>
                  <a:latin typeface="Arial" panose="020B0604020202020204" pitchFamily="34" charset="0"/>
                  <a:ea typeface="楷体" panose="02010609060101010101" pitchFamily="49" charset="-122"/>
                  <a:cs typeface="Arial" panose="020B0604020202020204" pitchFamily="34" charset="0"/>
                </a:rPr>
                <a:t>，因此采用该方法</a:t>
              </a:r>
              <a:r>
                <a:rPr kumimoji="1" lang="zh-CN" altLang="en-US" sz="1900">
                  <a:solidFill>
                    <a:srgbClr val="006600"/>
                  </a:solidFill>
                  <a:latin typeface="Arial" panose="020B0604020202020204" pitchFamily="34" charset="0"/>
                  <a:ea typeface="楷体" panose="02010609060101010101" pitchFamily="49" charset="-122"/>
                  <a:cs typeface="Arial" panose="020B0604020202020204" pitchFamily="34" charset="0"/>
                </a:rPr>
                <a:t> 。</a:t>
              </a:r>
            </a:p>
          </p:txBody>
        </p:sp>
      </p:grpSp>
      <p:sp>
        <p:nvSpPr>
          <p:cNvPr id="121" name="Line 11"/>
          <p:cNvSpPr>
            <a:spLocks noChangeShapeType="1"/>
          </p:cNvSpPr>
          <p:nvPr/>
        </p:nvSpPr>
        <p:spPr bwMode="auto">
          <a:xfrm>
            <a:off x="458788" y="3792538"/>
            <a:ext cx="296862"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22" name="Text Box 12"/>
          <p:cNvSpPr txBox="1">
            <a:spLocks noChangeArrowheads="1"/>
          </p:cNvSpPr>
          <p:nvPr/>
        </p:nvSpPr>
        <p:spPr bwMode="auto">
          <a:xfrm>
            <a:off x="-36513" y="3894138"/>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front</a:t>
            </a:r>
          </a:p>
        </p:txBody>
      </p:sp>
      <p:sp>
        <p:nvSpPr>
          <p:cNvPr id="123" name="Text Box 13"/>
          <p:cNvSpPr txBox="1">
            <a:spLocks noChangeArrowheads="1"/>
          </p:cNvSpPr>
          <p:nvPr/>
        </p:nvSpPr>
        <p:spPr bwMode="auto">
          <a:xfrm>
            <a:off x="384175" y="4341813"/>
            <a:ext cx="1450975" cy="393700"/>
          </a:xfrm>
          <a:prstGeom prst="rect">
            <a:avLst/>
          </a:prstGeom>
          <a:noFill/>
          <a:ln>
            <a:noFill/>
          </a:ln>
          <a:effectLst/>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空队列</a:t>
            </a:r>
          </a:p>
        </p:txBody>
      </p:sp>
      <p:grpSp>
        <p:nvGrpSpPr>
          <p:cNvPr id="124" name="Group 14"/>
          <p:cNvGrpSpPr>
            <a:grpSpLocks/>
          </p:cNvGrpSpPr>
          <p:nvPr/>
        </p:nvGrpSpPr>
        <p:grpSpPr bwMode="auto">
          <a:xfrm>
            <a:off x="776288" y="2020888"/>
            <a:ext cx="1000125" cy="1889125"/>
            <a:chOff x="489" y="1452"/>
            <a:chExt cx="630" cy="1190"/>
          </a:xfrm>
        </p:grpSpPr>
        <p:grpSp>
          <p:nvGrpSpPr>
            <p:cNvPr id="125" name="Group 15"/>
            <p:cNvGrpSpPr>
              <a:grpSpLocks/>
            </p:cNvGrpSpPr>
            <p:nvPr/>
          </p:nvGrpSpPr>
          <p:grpSpPr bwMode="auto">
            <a:xfrm>
              <a:off x="489" y="1452"/>
              <a:ext cx="407" cy="1190"/>
              <a:chOff x="1632" y="672"/>
              <a:chExt cx="816" cy="1440"/>
            </a:xfrm>
          </p:grpSpPr>
          <p:sp>
            <p:nvSpPr>
              <p:cNvPr id="132" name="Rectangle 16"/>
              <p:cNvSpPr>
                <a:spLocks noChangeArrowheads="1"/>
              </p:cNvSpPr>
              <p:nvPr/>
            </p:nvSpPr>
            <p:spPr bwMode="auto">
              <a:xfrm>
                <a:off x="1632" y="67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33" name="Rectangle 17"/>
              <p:cNvSpPr>
                <a:spLocks noChangeArrowheads="1"/>
              </p:cNvSpPr>
              <p:nvPr/>
            </p:nvSpPr>
            <p:spPr bwMode="auto">
              <a:xfrm>
                <a:off x="1632" y="96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34" name="Rectangle 18"/>
              <p:cNvSpPr>
                <a:spLocks noChangeArrowheads="1"/>
              </p:cNvSpPr>
              <p:nvPr/>
            </p:nvSpPr>
            <p:spPr bwMode="auto">
              <a:xfrm>
                <a:off x="1632" y="124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35" name="Rectangle 19"/>
              <p:cNvSpPr>
                <a:spLocks noChangeArrowheads="1"/>
              </p:cNvSpPr>
              <p:nvPr/>
            </p:nvSpPr>
            <p:spPr bwMode="auto">
              <a:xfrm>
                <a:off x="1632" y="153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36" name="Rectangle 20"/>
              <p:cNvSpPr>
                <a:spLocks noChangeArrowheads="1"/>
              </p:cNvSpPr>
              <p:nvPr/>
            </p:nvSpPr>
            <p:spPr bwMode="auto">
              <a:xfrm>
                <a:off x="1632" y="182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grpSp>
        <p:grpSp>
          <p:nvGrpSpPr>
            <p:cNvPr id="126" name="Group 21"/>
            <p:cNvGrpSpPr>
              <a:grpSpLocks/>
            </p:cNvGrpSpPr>
            <p:nvPr/>
          </p:nvGrpSpPr>
          <p:grpSpPr bwMode="auto">
            <a:xfrm>
              <a:off x="891" y="1466"/>
              <a:ext cx="228" cy="1140"/>
              <a:chOff x="2304" y="672"/>
              <a:chExt cx="240" cy="1440"/>
            </a:xfrm>
          </p:grpSpPr>
          <p:sp>
            <p:nvSpPr>
              <p:cNvPr id="127" name="Rectangle 22"/>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28" name="Rectangle 23"/>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29" name="Rectangle 24"/>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30" name="Rectangle 25"/>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31" name="Rectangle 26"/>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grpSp>
      <p:grpSp>
        <p:nvGrpSpPr>
          <p:cNvPr id="137" name="Group 27"/>
          <p:cNvGrpSpPr>
            <a:grpSpLocks/>
          </p:cNvGrpSpPr>
          <p:nvPr/>
        </p:nvGrpSpPr>
        <p:grpSpPr bwMode="auto">
          <a:xfrm>
            <a:off x="3036888" y="2035175"/>
            <a:ext cx="996950" cy="1889125"/>
            <a:chOff x="1913" y="1461"/>
            <a:chExt cx="628" cy="1190"/>
          </a:xfrm>
        </p:grpSpPr>
        <p:grpSp>
          <p:nvGrpSpPr>
            <p:cNvPr id="138" name="Group 28"/>
            <p:cNvGrpSpPr>
              <a:grpSpLocks/>
            </p:cNvGrpSpPr>
            <p:nvPr/>
          </p:nvGrpSpPr>
          <p:grpSpPr bwMode="auto">
            <a:xfrm>
              <a:off x="1913" y="1461"/>
              <a:ext cx="408" cy="1190"/>
              <a:chOff x="4608" y="672"/>
              <a:chExt cx="816" cy="1440"/>
            </a:xfrm>
          </p:grpSpPr>
          <p:sp>
            <p:nvSpPr>
              <p:cNvPr id="145" name="Rectangle 29"/>
              <p:cNvSpPr>
                <a:spLocks noChangeArrowheads="1"/>
              </p:cNvSpPr>
              <p:nvPr/>
            </p:nvSpPr>
            <p:spPr bwMode="auto">
              <a:xfrm>
                <a:off x="4608" y="67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46" name="Rectangle 30"/>
              <p:cNvSpPr>
                <a:spLocks noChangeArrowheads="1"/>
              </p:cNvSpPr>
              <p:nvPr/>
            </p:nvSpPr>
            <p:spPr bwMode="auto">
              <a:xfrm>
                <a:off x="4608" y="96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47" name="Rectangle 31"/>
              <p:cNvSpPr>
                <a:spLocks noChangeArrowheads="1"/>
              </p:cNvSpPr>
              <p:nvPr/>
            </p:nvSpPr>
            <p:spPr bwMode="auto">
              <a:xfrm>
                <a:off x="4608" y="124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48" name="Rectangle 32"/>
              <p:cNvSpPr>
                <a:spLocks noChangeArrowheads="1"/>
              </p:cNvSpPr>
              <p:nvPr/>
            </p:nvSpPr>
            <p:spPr bwMode="auto">
              <a:xfrm>
                <a:off x="4608" y="153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49" name="Rectangle 33"/>
              <p:cNvSpPr>
                <a:spLocks noChangeArrowheads="1"/>
              </p:cNvSpPr>
              <p:nvPr/>
            </p:nvSpPr>
            <p:spPr bwMode="auto">
              <a:xfrm>
                <a:off x="4608" y="182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grpSp>
        <p:grpSp>
          <p:nvGrpSpPr>
            <p:cNvPr id="139" name="Group 34"/>
            <p:cNvGrpSpPr>
              <a:grpSpLocks/>
            </p:cNvGrpSpPr>
            <p:nvPr/>
          </p:nvGrpSpPr>
          <p:grpSpPr bwMode="auto">
            <a:xfrm>
              <a:off x="2313" y="1500"/>
              <a:ext cx="228" cy="1140"/>
              <a:chOff x="2304" y="672"/>
              <a:chExt cx="240" cy="1440"/>
            </a:xfrm>
          </p:grpSpPr>
          <p:sp>
            <p:nvSpPr>
              <p:cNvPr id="140" name="Rectangle 35"/>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41" name="Rectangle 36"/>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42" name="Rectangle 37"/>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43" name="Rectangle 38"/>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44" name="Rectangle 39"/>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grpSp>
      <p:sp>
        <p:nvSpPr>
          <p:cNvPr id="150" name="Text Box 40"/>
          <p:cNvSpPr txBox="1">
            <a:spLocks noChangeArrowheads="1"/>
          </p:cNvSpPr>
          <p:nvPr/>
        </p:nvSpPr>
        <p:spPr bwMode="auto">
          <a:xfrm>
            <a:off x="2268538" y="4152900"/>
            <a:ext cx="2125662" cy="695325"/>
          </a:xfrm>
          <a:prstGeom prst="rect">
            <a:avLst/>
          </a:prstGeom>
          <a:noFill/>
          <a:ln>
            <a:noFill/>
          </a:ln>
          <a:effectLst/>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4</a:t>
            </a:r>
          </a:p>
          <a:p>
            <a:pPr algn="ctr" eaLnBrk="1" hangingPunct="1">
              <a:lnSpc>
                <a:spcPct val="11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依次入队</a:t>
            </a:r>
          </a:p>
        </p:txBody>
      </p:sp>
      <p:sp>
        <p:nvSpPr>
          <p:cNvPr id="151" name="Text Box 41"/>
          <p:cNvSpPr txBox="1">
            <a:spLocks noChangeArrowheads="1"/>
          </p:cNvSpPr>
          <p:nvPr/>
        </p:nvSpPr>
        <p:spPr bwMode="auto">
          <a:xfrm>
            <a:off x="4449763" y="4152900"/>
            <a:ext cx="2281237" cy="695325"/>
          </a:xfrm>
          <a:prstGeom prst="rect">
            <a:avLst/>
          </a:prstGeom>
          <a:noFill/>
          <a:ln>
            <a:noFill/>
          </a:ln>
          <a:effectLst/>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p>
          <a:p>
            <a:pPr algn="ctr" eaLnBrk="1" hangingPunct="1">
              <a:lnSpc>
                <a:spcPct val="11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依次出队</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移动元素</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p>
        </p:txBody>
      </p:sp>
      <p:grpSp>
        <p:nvGrpSpPr>
          <p:cNvPr id="152" name="Group 42"/>
          <p:cNvGrpSpPr>
            <a:grpSpLocks/>
          </p:cNvGrpSpPr>
          <p:nvPr/>
        </p:nvGrpSpPr>
        <p:grpSpPr bwMode="auto">
          <a:xfrm>
            <a:off x="5267325" y="2055813"/>
            <a:ext cx="1004888" cy="1889125"/>
            <a:chOff x="3318" y="1474"/>
            <a:chExt cx="633" cy="1190"/>
          </a:xfrm>
        </p:grpSpPr>
        <p:grpSp>
          <p:nvGrpSpPr>
            <p:cNvPr id="153" name="Group 43"/>
            <p:cNvGrpSpPr>
              <a:grpSpLocks/>
            </p:cNvGrpSpPr>
            <p:nvPr/>
          </p:nvGrpSpPr>
          <p:grpSpPr bwMode="auto">
            <a:xfrm>
              <a:off x="3318" y="1474"/>
              <a:ext cx="407" cy="1190"/>
              <a:chOff x="1632" y="2688"/>
              <a:chExt cx="816" cy="1440"/>
            </a:xfrm>
          </p:grpSpPr>
          <p:sp>
            <p:nvSpPr>
              <p:cNvPr id="160" name="Rectangle 44"/>
              <p:cNvSpPr>
                <a:spLocks noChangeArrowheads="1"/>
              </p:cNvSpPr>
              <p:nvPr/>
            </p:nvSpPr>
            <p:spPr bwMode="auto">
              <a:xfrm>
                <a:off x="1632" y="268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61" name="Rectangle 45"/>
              <p:cNvSpPr>
                <a:spLocks noChangeArrowheads="1"/>
              </p:cNvSpPr>
              <p:nvPr/>
            </p:nvSpPr>
            <p:spPr bwMode="auto">
              <a:xfrm>
                <a:off x="1632" y="297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62" name="Rectangle 46"/>
              <p:cNvSpPr>
                <a:spLocks noChangeArrowheads="1"/>
              </p:cNvSpPr>
              <p:nvPr/>
            </p:nvSpPr>
            <p:spPr bwMode="auto">
              <a:xfrm>
                <a:off x="1632" y="326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63" name="Rectangle 47"/>
              <p:cNvSpPr>
                <a:spLocks noChangeArrowheads="1"/>
              </p:cNvSpPr>
              <p:nvPr/>
            </p:nvSpPr>
            <p:spPr bwMode="auto">
              <a:xfrm>
                <a:off x="1632" y="355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64" name="Rectangle 48"/>
              <p:cNvSpPr>
                <a:spLocks noChangeArrowheads="1"/>
              </p:cNvSpPr>
              <p:nvPr/>
            </p:nvSpPr>
            <p:spPr bwMode="auto">
              <a:xfrm>
                <a:off x="1632" y="384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grpSp>
        <p:grpSp>
          <p:nvGrpSpPr>
            <p:cNvPr id="154" name="Group 49"/>
            <p:cNvGrpSpPr>
              <a:grpSpLocks/>
            </p:cNvGrpSpPr>
            <p:nvPr/>
          </p:nvGrpSpPr>
          <p:grpSpPr bwMode="auto">
            <a:xfrm>
              <a:off x="3723" y="1511"/>
              <a:ext cx="228" cy="1140"/>
              <a:chOff x="2304" y="672"/>
              <a:chExt cx="240" cy="1440"/>
            </a:xfrm>
          </p:grpSpPr>
          <p:sp>
            <p:nvSpPr>
              <p:cNvPr id="155" name="Rectangle 50"/>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56" name="Rectangle 51"/>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57" name="Rectangle 52"/>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58" name="Rectangle 53"/>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59" name="Rectangle 54"/>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grpSp>
      <p:grpSp>
        <p:nvGrpSpPr>
          <p:cNvPr id="165" name="Group 55"/>
          <p:cNvGrpSpPr>
            <a:grpSpLocks/>
          </p:cNvGrpSpPr>
          <p:nvPr/>
        </p:nvGrpSpPr>
        <p:grpSpPr bwMode="auto">
          <a:xfrm>
            <a:off x="7546975" y="2052638"/>
            <a:ext cx="1008063" cy="1889125"/>
            <a:chOff x="4754" y="1472"/>
            <a:chExt cx="635" cy="1190"/>
          </a:xfrm>
        </p:grpSpPr>
        <p:grpSp>
          <p:nvGrpSpPr>
            <p:cNvPr id="166" name="Group 56"/>
            <p:cNvGrpSpPr>
              <a:grpSpLocks/>
            </p:cNvGrpSpPr>
            <p:nvPr/>
          </p:nvGrpSpPr>
          <p:grpSpPr bwMode="auto">
            <a:xfrm>
              <a:off x="4754" y="1472"/>
              <a:ext cx="408" cy="1190"/>
              <a:chOff x="4608" y="2688"/>
              <a:chExt cx="816" cy="1440"/>
            </a:xfrm>
          </p:grpSpPr>
          <p:sp>
            <p:nvSpPr>
              <p:cNvPr id="173" name="Rectangle 57"/>
              <p:cNvSpPr>
                <a:spLocks noChangeArrowheads="1"/>
              </p:cNvSpPr>
              <p:nvPr/>
            </p:nvSpPr>
            <p:spPr bwMode="auto">
              <a:xfrm>
                <a:off x="4608" y="268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74" name="Rectangle 58"/>
              <p:cNvSpPr>
                <a:spLocks noChangeArrowheads="1"/>
              </p:cNvSpPr>
              <p:nvPr/>
            </p:nvSpPr>
            <p:spPr bwMode="auto">
              <a:xfrm>
                <a:off x="4608" y="297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75" name="Rectangle 59"/>
              <p:cNvSpPr>
                <a:spLocks noChangeArrowheads="1"/>
              </p:cNvSpPr>
              <p:nvPr/>
            </p:nvSpPr>
            <p:spPr bwMode="auto">
              <a:xfrm>
                <a:off x="4608" y="326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76" name="Rectangle 60"/>
              <p:cNvSpPr>
                <a:spLocks noChangeArrowheads="1"/>
              </p:cNvSpPr>
              <p:nvPr/>
            </p:nvSpPr>
            <p:spPr bwMode="auto">
              <a:xfrm>
                <a:off x="4608" y="355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77" name="Rectangle 61"/>
              <p:cNvSpPr>
                <a:spLocks noChangeArrowheads="1"/>
              </p:cNvSpPr>
              <p:nvPr/>
            </p:nvSpPr>
            <p:spPr bwMode="auto">
              <a:xfrm>
                <a:off x="4608" y="384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167" name="Group 62"/>
            <p:cNvGrpSpPr>
              <a:grpSpLocks/>
            </p:cNvGrpSpPr>
            <p:nvPr/>
          </p:nvGrpSpPr>
          <p:grpSpPr bwMode="auto">
            <a:xfrm>
              <a:off x="5161" y="1484"/>
              <a:ext cx="228" cy="1140"/>
              <a:chOff x="2304" y="672"/>
              <a:chExt cx="240" cy="1440"/>
            </a:xfrm>
          </p:grpSpPr>
          <p:sp>
            <p:nvSpPr>
              <p:cNvPr id="168" name="Rectangle 63"/>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69" name="Rectangle 64"/>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70" name="Rectangle 65"/>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71" name="Rectangle 66"/>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72" name="Rectangle 67"/>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grpSp>
      <p:sp>
        <p:nvSpPr>
          <p:cNvPr id="178" name="Text Box 68"/>
          <p:cNvSpPr txBox="1">
            <a:spLocks noChangeArrowheads="1"/>
          </p:cNvSpPr>
          <p:nvPr/>
        </p:nvSpPr>
        <p:spPr bwMode="auto">
          <a:xfrm>
            <a:off x="6754813" y="4159250"/>
            <a:ext cx="2281237" cy="695325"/>
          </a:xfrm>
          <a:prstGeom prst="rect">
            <a:avLst/>
          </a:prstGeom>
          <a:noFill/>
          <a:ln>
            <a:noFill/>
          </a:ln>
          <a:effectLst/>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p>
          <a:p>
            <a:pPr algn="ctr" eaLnBrk="1" hangingPunct="1">
              <a:lnSpc>
                <a:spcPct val="11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依次出队</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不移元素</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p>
        </p:txBody>
      </p:sp>
      <p:sp>
        <p:nvSpPr>
          <p:cNvPr id="179" name="Line 69"/>
          <p:cNvSpPr>
            <a:spLocks noChangeShapeType="1"/>
          </p:cNvSpPr>
          <p:nvPr/>
        </p:nvSpPr>
        <p:spPr bwMode="auto">
          <a:xfrm>
            <a:off x="458788" y="3648075"/>
            <a:ext cx="296862"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80" name="Text Box 70"/>
          <p:cNvSpPr txBox="1">
            <a:spLocks noChangeArrowheads="1"/>
          </p:cNvSpPr>
          <p:nvPr/>
        </p:nvSpPr>
        <p:spPr bwMode="auto">
          <a:xfrm>
            <a:off x="-36513" y="3265488"/>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rear</a:t>
            </a:r>
          </a:p>
        </p:txBody>
      </p:sp>
      <p:sp>
        <p:nvSpPr>
          <p:cNvPr id="181" name="Line 71"/>
          <p:cNvSpPr>
            <a:spLocks noChangeShapeType="1"/>
          </p:cNvSpPr>
          <p:nvPr/>
        </p:nvSpPr>
        <p:spPr bwMode="auto">
          <a:xfrm>
            <a:off x="2736850" y="3811588"/>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82" name="Text Box 72"/>
          <p:cNvSpPr txBox="1">
            <a:spLocks noChangeArrowheads="1"/>
          </p:cNvSpPr>
          <p:nvPr/>
        </p:nvSpPr>
        <p:spPr bwMode="auto">
          <a:xfrm>
            <a:off x="2241550" y="3913188"/>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front</a:t>
            </a:r>
          </a:p>
        </p:txBody>
      </p:sp>
      <p:sp>
        <p:nvSpPr>
          <p:cNvPr id="183" name="Line 73"/>
          <p:cNvSpPr>
            <a:spLocks noChangeShapeType="1"/>
          </p:cNvSpPr>
          <p:nvPr/>
        </p:nvSpPr>
        <p:spPr bwMode="auto">
          <a:xfrm>
            <a:off x="2736850" y="2236788"/>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84" name="Text Box 74"/>
          <p:cNvSpPr txBox="1">
            <a:spLocks noChangeArrowheads="1"/>
          </p:cNvSpPr>
          <p:nvPr/>
        </p:nvSpPr>
        <p:spPr bwMode="auto">
          <a:xfrm>
            <a:off x="2241550" y="1854200"/>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rear</a:t>
            </a:r>
          </a:p>
        </p:txBody>
      </p:sp>
      <p:sp>
        <p:nvSpPr>
          <p:cNvPr id="185" name="Line 75"/>
          <p:cNvSpPr>
            <a:spLocks noChangeShapeType="1"/>
          </p:cNvSpPr>
          <p:nvPr/>
        </p:nvSpPr>
        <p:spPr bwMode="auto">
          <a:xfrm>
            <a:off x="4968875" y="3811588"/>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86" name="Text Box 76"/>
          <p:cNvSpPr txBox="1">
            <a:spLocks noChangeArrowheads="1"/>
          </p:cNvSpPr>
          <p:nvPr/>
        </p:nvSpPr>
        <p:spPr bwMode="auto">
          <a:xfrm>
            <a:off x="4473575" y="3913188"/>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front</a:t>
            </a:r>
          </a:p>
        </p:txBody>
      </p:sp>
      <p:sp>
        <p:nvSpPr>
          <p:cNvPr id="187" name="Line 77"/>
          <p:cNvSpPr>
            <a:spLocks noChangeShapeType="1"/>
          </p:cNvSpPr>
          <p:nvPr/>
        </p:nvSpPr>
        <p:spPr bwMode="auto">
          <a:xfrm>
            <a:off x="4968875" y="2979738"/>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88" name="Text Box 78"/>
          <p:cNvSpPr txBox="1">
            <a:spLocks noChangeArrowheads="1"/>
          </p:cNvSpPr>
          <p:nvPr/>
        </p:nvSpPr>
        <p:spPr bwMode="auto">
          <a:xfrm>
            <a:off x="4473575" y="2597150"/>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rear</a:t>
            </a:r>
          </a:p>
        </p:txBody>
      </p:sp>
      <p:sp>
        <p:nvSpPr>
          <p:cNvPr id="189" name="Line 79"/>
          <p:cNvSpPr>
            <a:spLocks noChangeShapeType="1"/>
          </p:cNvSpPr>
          <p:nvPr/>
        </p:nvSpPr>
        <p:spPr bwMode="auto">
          <a:xfrm>
            <a:off x="7227888" y="3000375"/>
            <a:ext cx="296862"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90" name="Text Box 80"/>
          <p:cNvSpPr txBox="1">
            <a:spLocks noChangeArrowheads="1"/>
          </p:cNvSpPr>
          <p:nvPr/>
        </p:nvSpPr>
        <p:spPr bwMode="auto">
          <a:xfrm>
            <a:off x="6732588" y="3101975"/>
            <a:ext cx="890587"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front</a:t>
            </a:r>
          </a:p>
        </p:txBody>
      </p:sp>
      <p:sp>
        <p:nvSpPr>
          <p:cNvPr id="191" name="Line 81"/>
          <p:cNvSpPr>
            <a:spLocks noChangeShapeType="1"/>
          </p:cNvSpPr>
          <p:nvPr/>
        </p:nvSpPr>
        <p:spPr bwMode="auto">
          <a:xfrm>
            <a:off x="7227888" y="2236788"/>
            <a:ext cx="296862"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92" name="Text Box 82"/>
          <p:cNvSpPr txBox="1">
            <a:spLocks noChangeArrowheads="1"/>
          </p:cNvSpPr>
          <p:nvPr/>
        </p:nvSpPr>
        <p:spPr bwMode="auto">
          <a:xfrm>
            <a:off x="6732588" y="1854200"/>
            <a:ext cx="890587"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rear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500"/>
                                        <p:tgtEl>
                                          <p:spTgt spid="10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4"/>
                                        </p:tgtEl>
                                        <p:attrNameLst>
                                          <p:attrName>style.visibility</p:attrName>
                                        </p:attrNameLst>
                                      </p:cBhvr>
                                      <p:to>
                                        <p:strVal val="visible"/>
                                      </p:to>
                                    </p:set>
                                    <p:animEffect transition="in" filter="wipe(up)">
                                      <p:cBhvr>
                                        <p:cTn id="11" dur="500"/>
                                        <p:tgtEl>
                                          <p:spTgt spid="124"/>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22"/>
                                        </p:tgtEl>
                                        <p:attrNameLst>
                                          <p:attrName>style.visibility</p:attrName>
                                        </p:attrNameLst>
                                      </p:cBhvr>
                                      <p:to>
                                        <p:strVal val="visible"/>
                                      </p:to>
                                    </p:set>
                                    <p:animEffect transition="in" filter="dissolve">
                                      <p:cBhvr>
                                        <p:cTn id="15" dur="500"/>
                                        <p:tgtEl>
                                          <p:spTgt spid="12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21"/>
                                        </p:tgtEl>
                                        <p:attrNameLst>
                                          <p:attrName>style.visibility</p:attrName>
                                        </p:attrNameLst>
                                      </p:cBhvr>
                                      <p:to>
                                        <p:strVal val="visible"/>
                                      </p:to>
                                    </p:set>
                                    <p:animEffect transition="in" filter="wipe(left)">
                                      <p:cBhvr>
                                        <p:cTn id="18" dur="1000"/>
                                        <p:tgtEl>
                                          <p:spTgt spid="12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80"/>
                                        </p:tgtEl>
                                        <p:attrNameLst>
                                          <p:attrName>style.visibility</p:attrName>
                                        </p:attrNameLst>
                                      </p:cBhvr>
                                      <p:to>
                                        <p:strVal val="visible"/>
                                      </p:to>
                                    </p:set>
                                    <p:animEffect transition="in" filter="dissolve">
                                      <p:cBhvr>
                                        <p:cTn id="21" dur="500"/>
                                        <p:tgtEl>
                                          <p:spTgt spid="18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79"/>
                                        </p:tgtEl>
                                        <p:attrNameLst>
                                          <p:attrName>style.visibility</p:attrName>
                                        </p:attrNameLst>
                                      </p:cBhvr>
                                      <p:to>
                                        <p:strVal val="visible"/>
                                      </p:to>
                                    </p:set>
                                    <p:animEffect transition="in" filter="wipe(left)">
                                      <p:cBhvr>
                                        <p:cTn id="24" dur="1000"/>
                                        <p:tgtEl>
                                          <p:spTgt spid="179"/>
                                        </p:tgtEl>
                                      </p:cBhvr>
                                    </p:animEffect>
                                  </p:childTnLst>
                                </p:cTn>
                              </p:par>
                            </p:childTnLst>
                          </p:cTn>
                        </p:par>
                        <p:par>
                          <p:cTn id="25" fill="hold">
                            <p:stCondLst>
                              <p:cond delay="2000"/>
                            </p:stCondLst>
                            <p:childTnLst>
                              <p:par>
                                <p:cTn id="26" presetID="9" presetClass="entr" presetSubtype="0" fill="hold" grpId="0" nodeType="afterEffect">
                                  <p:stCondLst>
                                    <p:cond delay="0"/>
                                  </p:stCondLst>
                                  <p:childTnLst>
                                    <p:set>
                                      <p:cBhvr>
                                        <p:cTn id="27" dur="1" fill="hold">
                                          <p:stCondLst>
                                            <p:cond delay="0"/>
                                          </p:stCondLst>
                                        </p:cTn>
                                        <p:tgtEl>
                                          <p:spTgt spid="123"/>
                                        </p:tgtEl>
                                        <p:attrNameLst>
                                          <p:attrName>style.visibility</p:attrName>
                                        </p:attrNameLst>
                                      </p:cBhvr>
                                      <p:to>
                                        <p:strVal val="visible"/>
                                      </p:to>
                                    </p:set>
                                    <p:animEffect transition="in" filter="dissolve">
                                      <p:cBhvr>
                                        <p:cTn id="28" dur="500"/>
                                        <p:tgtEl>
                                          <p:spTgt spid="123"/>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9" fill="hold" nodeType="clickEffect">
                                  <p:stCondLst>
                                    <p:cond delay="0"/>
                                  </p:stCondLst>
                                  <p:childTnLst>
                                    <p:set>
                                      <p:cBhvr>
                                        <p:cTn id="32" dur="1" fill="hold">
                                          <p:stCondLst>
                                            <p:cond delay="0"/>
                                          </p:stCondLst>
                                        </p:cTn>
                                        <p:tgtEl>
                                          <p:spTgt spid="112"/>
                                        </p:tgtEl>
                                        <p:attrNameLst>
                                          <p:attrName>style.visibility</p:attrName>
                                        </p:attrNameLst>
                                      </p:cBhvr>
                                      <p:to>
                                        <p:strVal val="visible"/>
                                      </p:to>
                                    </p:set>
                                    <p:animEffect transition="in" filter="strips(upLeft)">
                                      <p:cBhvr>
                                        <p:cTn id="33" dur="500"/>
                                        <p:tgtEl>
                                          <p:spTgt spid="112"/>
                                        </p:tgtEl>
                                      </p:cBhvr>
                                    </p:animEffect>
                                  </p:childTnLst>
                                  <p:subTnLst>
                                    <p:audio>
                                      <p:cMediaNode>
                                        <p:cTn display="0" masterRel="sameClick">
                                          <p:stCondLst>
                                            <p:cond evt="begin" delay="0">
                                              <p:tn val="31"/>
                                            </p:cond>
                                          </p:stCondLst>
                                          <p:endCondLst>
                                            <p:cond evt="onStopAudio" delay="0">
                                              <p:tgtEl>
                                                <p:sldTgt/>
                                              </p:tgtEl>
                                            </p:cond>
                                          </p:endCondLst>
                                        </p:cTn>
                                        <p:tgtEl>
                                          <p:sndTgt r:embed="rId2" name="camera.wav"/>
                                        </p:tgtEl>
                                      </p:cMediaNode>
                                    </p:audio>
                                  </p:subTnLst>
                                </p:cTn>
                              </p:par>
                            </p:childTnLst>
                          </p:cTn>
                        </p:par>
                      </p:childTnLst>
                    </p:cTn>
                  </p:par>
                  <p:par>
                    <p:cTn id="34" fill="hold">
                      <p:stCondLst>
                        <p:cond delay="indefinite"/>
                      </p:stCondLst>
                      <p:childTnLst>
                        <p:par>
                          <p:cTn id="35" fill="hold">
                            <p:stCondLst>
                              <p:cond delay="0"/>
                            </p:stCondLst>
                            <p:childTnLst>
                              <p:par>
                                <p:cTn id="36" presetID="18" presetClass="exit" presetSubtype="9" fill="hold" nodeType="clickEffect">
                                  <p:stCondLst>
                                    <p:cond delay="0"/>
                                  </p:stCondLst>
                                  <p:childTnLst>
                                    <p:animEffect transition="out" filter="strips(upLeft)">
                                      <p:cBhvr>
                                        <p:cTn id="37" dur="500"/>
                                        <p:tgtEl>
                                          <p:spTgt spid="112"/>
                                        </p:tgtEl>
                                      </p:cBhvr>
                                    </p:animEffect>
                                    <p:set>
                                      <p:cBhvr>
                                        <p:cTn id="38" dur="1" fill="hold">
                                          <p:stCondLst>
                                            <p:cond delay="499"/>
                                          </p:stCondLst>
                                        </p:cTn>
                                        <p:tgtEl>
                                          <p:spTgt spid="112"/>
                                        </p:tgtEl>
                                        <p:attrNameLst>
                                          <p:attrName>style.visibility</p:attrName>
                                        </p:attrNameLst>
                                      </p:cBhvr>
                                      <p:to>
                                        <p:strVal val="hidden"/>
                                      </p:to>
                                    </p:set>
                                  </p:childTnLst>
                                </p:cTn>
                              </p:par>
                            </p:childTnLst>
                          </p:cTn>
                        </p:par>
                        <p:par>
                          <p:cTn id="39" fill="hold">
                            <p:stCondLst>
                              <p:cond delay="500"/>
                            </p:stCondLst>
                            <p:childTnLst>
                              <p:par>
                                <p:cTn id="40" presetID="18" presetClass="entr" presetSubtype="6" fill="hold"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strips(downRight)">
                                      <p:cBhvr>
                                        <p:cTn id="42" dur="500"/>
                                        <p:tgtEl>
                                          <p:spTgt spid="10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106"/>
                                        </p:tgtEl>
                                      </p:cBhvr>
                                    </p:animEffect>
                                    <p:set>
                                      <p:cBhvr>
                                        <p:cTn id="47" dur="1" fill="hold">
                                          <p:stCondLst>
                                            <p:cond delay="499"/>
                                          </p:stCondLst>
                                        </p:cTn>
                                        <p:tgtEl>
                                          <p:spTgt spid="106"/>
                                        </p:tgtEl>
                                        <p:attrNameLst>
                                          <p:attrName>style.visibility</p:attrName>
                                        </p:attrNameLst>
                                      </p:cBhvr>
                                      <p:to>
                                        <p:strVal val="hidden"/>
                                      </p:to>
                                    </p:set>
                                  </p:childTnLst>
                                </p:cTn>
                              </p:par>
                            </p:childTnLst>
                          </p:cTn>
                        </p:par>
                        <p:par>
                          <p:cTn id="48" fill="hold">
                            <p:stCondLst>
                              <p:cond delay="500"/>
                            </p:stCondLst>
                            <p:childTnLst>
                              <p:par>
                                <p:cTn id="49" presetID="22" presetClass="entr" presetSubtype="1" fill="hold" nodeType="afterEffect">
                                  <p:stCondLst>
                                    <p:cond delay="0"/>
                                  </p:stCondLst>
                                  <p:childTnLst>
                                    <p:set>
                                      <p:cBhvr>
                                        <p:cTn id="50" dur="1" fill="hold">
                                          <p:stCondLst>
                                            <p:cond delay="0"/>
                                          </p:stCondLst>
                                        </p:cTn>
                                        <p:tgtEl>
                                          <p:spTgt spid="137"/>
                                        </p:tgtEl>
                                        <p:attrNameLst>
                                          <p:attrName>style.visibility</p:attrName>
                                        </p:attrNameLst>
                                      </p:cBhvr>
                                      <p:to>
                                        <p:strVal val="visible"/>
                                      </p:to>
                                    </p:set>
                                    <p:animEffect transition="in" filter="wipe(up)">
                                      <p:cBhvr>
                                        <p:cTn id="51" dur="500"/>
                                        <p:tgtEl>
                                          <p:spTgt spid="137"/>
                                        </p:tgtEl>
                                      </p:cBhvr>
                                    </p:animEffect>
                                  </p:childTnLst>
                                </p:cTn>
                              </p:par>
                            </p:childTnLst>
                          </p:cTn>
                        </p:par>
                        <p:par>
                          <p:cTn id="52" fill="hold">
                            <p:stCondLst>
                              <p:cond delay="1000"/>
                            </p:stCondLst>
                            <p:childTnLst>
                              <p:par>
                                <p:cTn id="53" presetID="9" presetClass="entr" presetSubtype="0" fill="hold" grpId="0" nodeType="afterEffect">
                                  <p:stCondLst>
                                    <p:cond delay="0"/>
                                  </p:stCondLst>
                                  <p:childTnLst>
                                    <p:set>
                                      <p:cBhvr>
                                        <p:cTn id="54" dur="1" fill="hold">
                                          <p:stCondLst>
                                            <p:cond delay="0"/>
                                          </p:stCondLst>
                                        </p:cTn>
                                        <p:tgtEl>
                                          <p:spTgt spid="182"/>
                                        </p:tgtEl>
                                        <p:attrNameLst>
                                          <p:attrName>style.visibility</p:attrName>
                                        </p:attrNameLst>
                                      </p:cBhvr>
                                      <p:to>
                                        <p:strVal val="visible"/>
                                      </p:to>
                                    </p:set>
                                    <p:animEffect transition="in" filter="dissolve">
                                      <p:cBhvr>
                                        <p:cTn id="55" dur="500"/>
                                        <p:tgtEl>
                                          <p:spTgt spid="18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1"/>
                                        </p:tgtEl>
                                        <p:attrNameLst>
                                          <p:attrName>style.visibility</p:attrName>
                                        </p:attrNameLst>
                                      </p:cBhvr>
                                      <p:to>
                                        <p:strVal val="visible"/>
                                      </p:to>
                                    </p:set>
                                    <p:animEffect transition="in" filter="wipe(left)">
                                      <p:cBhvr>
                                        <p:cTn id="58" dur="1000"/>
                                        <p:tgtEl>
                                          <p:spTgt spid="181"/>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184"/>
                                        </p:tgtEl>
                                        <p:attrNameLst>
                                          <p:attrName>style.visibility</p:attrName>
                                        </p:attrNameLst>
                                      </p:cBhvr>
                                      <p:to>
                                        <p:strVal val="visible"/>
                                      </p:to>
                                    </p:set>
                                    <p:animEffect transition="in" filter="dissolve">
                                      <p:cBhvr>
                                        <p:cTn id="61" dur="500"/>
                                        <p:tgtEl>
                                          <p:spTgt spid="18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3"/>
                                        </p:tgtEl>
                                        <p:attrNameLst>
                                          <p:attrName>style.visibility</p:attrName>
                                        </p:attrNameLst>
                                      </p:cBhvr>
                                      <p:to>
                                        <p:strVal val="visible"/>
                                      </p:to>
                                    </p:set>
                                    <p:animEffect transition="in" filter="wipe(left)">
                                      <p:cBhvr>
                                        <p:cTn id="64" dur="1000"/>
                                        <p:tgtEl>
                                          <p:spTgt spid="183"/>
                                        </p:tgtEl>
                                      </p:cBhvr>
                                    </p:animEffect>
                                  </p:childTnLst>
                                </p:cTn>
                              </p:par>
                            </p:childTnLst>
                          </p:cTn>
                        </p:par>
                        <p:par>
                          <p:cTn id="65" fill="hold">
                            <p:stCondLst>
                              <p:cond delay="2000"/>
                            </p:stCondLst>
                            <p:childTnLst>
                              <p:par>
                                <p:cTn id="66" presetID="9" presetClass="entr" presetSubtype="0" fill="hold" grpId="0" nodeType="afterEffect">
                                  <p:stCondLst>
                                    <p:cond delay="0"/>
                                  </p:stCondLst>
                                  <p:childTnLst>
                                    <p:set>
                                      <p:cBhvr>
                                        <p:cTn id="67" dur="1" fill="hold">
                                          <p:stCondLst>
                                            <p:cond delay="0"/>
                                          </p:stCondLst>
                                        </p:cTn>
                                        <p:tgtEl>
                                          <p:spTgt spid="150"/>
                                        </p:tgtEl>
                                        <p:attrNameLst>
                                          <p:attrName>style.visibility</p:attrName>
                                        </p:attrNameLst>
                                      </p:cBhvr>
                                      <p:to>
                                        <p:strVal val="visible"/>
                                      </p:to>
                                    </p:set>
                                    <p:animEffect transition="in" filter="dissolve">
                                      <p:cBhvr>
                                        <p:cTn id="68" dur="500"/>
                                        <p:tgtEl>
                                          <p:spTgt spid="15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152"/>
                                        </p:tgtEl>
                                        <p:attrNameLst>
                                          <p:attrName>style.visibility</p:attrName>
                                        </p:attrNameLst>
                                      </p:cBhvr>
                                      <p:to>
                                        <p:strVal val="visible"/>
                                      </p:to>
                                    </p:set>
                                    <p:animEffect transition="in" filter="wipe(up)">
                                      <p:cBhvr>
                                        <p:cTn id="73" dur="500"/>
                                        <p:tgtEl>
                                          <p:spTgt spid="152"/>
                                        </p:tgtEl>
                                      </p:cBhvr>
                                    </p:animEffect>
                                  </p:childTnLst>
                                </p:cTn>
                              </p:par>
                            </p:childTnLst>
                          </p:cTn>
                        </p:par>
                        <p:par>
                          <p:cTn id="74" fill="hold">
                            <p:stCondLst>
                              <p:cond delay="500"/>
                            </p:stCondLst>
                            <p:childTnLst>
                              <p:par>
                                <p:cTn id="75" presetID="9" presetClass="entr" presetSubtype="0" fill="hold" grpId="0" nodeType="afterEffect">
                                  <p:stCondLst>
                                    <p:cond delay="0"/>
                                  </p:stCondLst>
                                  <p:childTnLst>
                                    <p:set>
                                      <p:cBhvr>
                                        <p:cTn id="76" dur="1" fill="hold">
                                          <p:stCondLst>
                                            <p:cond delay="0"/>
                                          </p:stCondLst>
                                        </p:cTn>
                                        <p:tgtEl>
                                          <p:spTgt spid="186"/>
                                        </p:tgtEl>
                                        <p:attrNameLst>
                                          <p:attrName>style.visibility</p:attrName>
                                        </p:attrNameLst>
                                      </p:cBhvr>
                                      <p:to>
                                        <p:strVal val="visible"/>
                                      </p:to>
                                    </p:set>
                                    <p:animEffect transition="in" filter="dissolve">
                                      <p:cBhvr>
                                        <p:cTn id="77" dur="500"/>
                                        <p:tgtEl>
                                          <p:spTgt spid="18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85"/>
                                        </p:tgtEl>
                                        <p:attrNameLst>
                                          <p:attrName>style.visibility</p:attrName>
                                        </p:attrNameLst>
                                      </p:cBhvr>
                                      <p:to>
                                        <p:strVal val="visible"/>
                                      </p:to>
                                    </p:set>
                                    <p:animEffect transition="in" filter="wipe(left)">
                                      <p:cBhvr>
                                        <p:cTn id="80" dur="1000"/>
                                        <p:tgtEl>
                                          <p:spTgt spid="185"/>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188"/>
                                        </p:tgtEl>
                                        <p:attrNameLst>
                                          <p:attrName>style.visibility</p:attrName>
                                        </p:attrNameLst>
                                      </p:cBhvr>
                                      <p:to>
                                        <p:strVal val="visible"/>
                                      </p:to>
                                    </p:set>
                                    <p:animEffect transition="in" filter="dissolve">
                                      <p:cBhvr>
                                        <p:cTn id="83" dur="500"/>
                                        <p:tgtEl>
                                          <p:spTgt spid="188"/>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87"/>
                                        </p:tgtEl>
                                        <p:attrNameLst>
                                          <p:attrName>style.visibility</p:attrName>
                                        </p:attrNameLst>
                                      </p:cBhvr>
                                      <p:to>
                                        <p:strVal val="visible"/>
                                      </p:to>
                                    </p:set>
                                    <p:animEffect transition="in" filter="wipe(left)">
                                      <p:cBhvr>
                                        <p:cTn id="86" dur="1000"/>
                                        <p:tgtEl>
                                          <p:spTgt spid="187"/>
                                        </p:tgtEl>
                                      </p:cBhvr>
                                    </p:animEffect>
                                  </p:childTnLst>
                                </p:cTn>
                              </p:par>
                            </p:childTnLst>
                          </p:cTn>
                        </p:par>
                        <p:par>
                          <p:cTn id="87" fill="hold">
                            <p:stCondLst>
                              <p:cond delay="1500"/>
                            </p:stCondLst>
                            <p:childTnLst>
                              <p:par>
                                <p:cTn id="88" presetID="9" presetClass="entr" presetSubtype="0" fill="hold" grpId="0" nodeType="afterEffect">
                                  <p:stCondLst>
                                    <p:cond delay="0"/>
                                  </p:stCondLst>
                                  <p:childTnLst>
                                    <p:set>
                                      <p:cBhvr>
                                        <p:cTn id="89" dur="1" fill="hold">
                                          <p:stCondLst>
                                            <p:cond delay="0"/>
                                          </p:stCondLst>
                                        </p:cTn>
                                        <p:tgtEl>
                                          <p:spTgt spid="151"/>
                                        </p:tgtEl>
                                        <p:attrNameLst>
                                          <p:attrName>style.visibility</p:attrName>
                                        </p:attrNameLst>
                                      </p:cBhvr>
                                      <p:to>
                                        <p:strVal val="visible"/>
                                      </p:to>
                                    </p:set>
                                    <p:animEffect transition="in" filter="dissolve">
                                      <p:cBhvr>
                                        <p:cTn id="90" dur="500"/>
                                        <p:tgtEl>
                                          <p:spTgt spid="151"/>
                                        </p:tgtEl>
                                      </p:cBhvr>
                                    </p:animEffect>
                                  </p:childTnLst>
                                </p:cTn>
                              </p:par>
                            </p:childTnLst>
                          </p:cTn>
                        </p:par>
                      </p:childTnLst>
                    </p:cTn>
                  </p:par>
                  <p:par>
                    <p:cTn id="91" fill="hold">
                      <p:stCondLst>
                        <p:cond delay="indefinite"/>
                      </p:stCondLst>
                      <p:childTnLst>
                        <p:par>
                          <p:cTn id="92" fill="hold">
                            <p:stCondLst>
                              <p:cond delay="0"/>
                            </p:stCondLst>
                            <p:childTnLst>
                              <p:par>
                                <p:cTn id="93" presetID="18" presetClass="entr" presetSubtype="3" fill="hold" nodeType="clickEffect">
                                  <p:stCondLst>
                                    <p:cond delay="0"/>
                                  </p:stCondLst>
                                  <p:childTnLst>
                                    <p:set>
                                      <p:cBhvr>
                                        <p:cTn id="94" dur="1" fill="hold">
                                          <p:stCondLst>
                                            <p:cond delay="0"/>
                                          </p:stCondLst>
                                        </p:cTn>
                                        <p:tgtEl>
                                          <p:spTgt spid="115"/>
                                        </p:tgtEl>
                                        <p:attrNameLst>
                                          <p:attrName>style.visibility</p:attrName>
                                        </p:attrNameLst>
                                      </p:cBhvr>
                                      <p:to>
                                        <p:strVal val="visible"/>
                                      </p:to>
                                    </p:set>
                                    <p:animEffect transition="in" filter="strips(upRight)">
                                      <p:cBhvr>
                                        <p:cTn id="95" dur="500"/>
                                        <p:tgtEl>
                                          <p:spTgt spid="115"/>
                                        </p:tgtEl>
                                      </p:cBhvr>
                                    </p:animEffect>
                                  </p:childTnLst>
                                  <p:subTnLst>
                                    <p:audio>
                                      <p:cMediaNode>
                                        <p:cTn display="0" masterRel="sameClick">
                                          <p:stCondLst>
                                            <p:cond evt="begin" delay="0">
                                              <p:tn val="93"/>
                                            </p:cond>
                                          </p:stCondLst>
                                          <p:endCondLst>
                                            <p:cond evt="onStopAudio" delay="0">
                                              <p:tgtEl>
                                                <p:sldTgt/>
                                              </p:tgtEl>
                                            </p:cond>
                                          </p:endCondLst>
                                        </p:cTn>
                                        <p:tgtEl>
                                          <p:sndTgt r:embed="rId2" name="camera.wav"/>
                                        </p:tgtEl>
                                      </p:cMediaNode>
                                    </p:audio>
                                  </p:subTnLst>
                                </p:cTn>
                              </p:par>
                            </p:childTnLst>
                          </p:cTn>
                        </p:par>
                      </p:childTnLst>
                    </p:cTn>
                  </p:par>
                  <p:par>
                    <p:cTn id="96" fill="hold">
                      <p:stCondLst>
                        <p:cond delay="indefinite"/>
                      </p:stCondLst>
                      <p:childTnLst>
                        <p:par>
                          <p:cTn id="97" fill="hold">
                            <p:stCondLst>
                              <p:cond delay="0"/>
                            </p:stCondLst>
                            <p:childTnLst>
                              <p:par>
                                <p:cTn id="98" presetID="18" presetClass="exit" presetSubtype="3" fill="hold" nodeType="clickEffect">
                                  <p:stCondLst>
                                    <p:cond delay="0"/>
                                  </p:stCondLst>
                                  <p:childTnLst>
                                    <p:animEffect transition="out" filter="strips(upRight)">
                                      <p:cBhvr>
                                        <p:cTn id="99" dur="500"/>
                                        <p:tgtEl>
                                          <p:spTgt spid="115"/>
                                        </p:tgtEl>
                                      </p:cBhvr>
                                    </p:animEffect>
                                    <p:set>
                                      <p:cBhvr>
                                        <p:cTn id="100" dur="1" fill="hold">
                                          <p:stCondLst>
                                            <p:cond delay="499"/>
                                          </p:stCondLst>
                                        </p:cTn>
                                        <p:tgtEl>
                                          <p:spTgt spid="115"/>
                                        </p:tgtEl>
                                        <p:attrNameLst>
                                          <p:attrName>style.visibility</p:attrName>
                                        </p:attrNameLst>
                                      </p:cBhvr>
                                      <p:to>
                                        <p:strVal val="hidden"/>
                                      </p:to>
                                    </p:set>
                                  </p:childTnLst>
                                </p:cTn>
                              </p:par>
                            </p:childTnLst>
                          </p:cTn>
                        </p:par>
                        <p:par>
                          <p:cTn id="101" fill="hold">
                            <p:stCondLst>
                              <p:cond delay="500"/>
                            </p:stCondLst>
                            <p:childTnLst>
                              <p:par>
                                <p:cTn id="102" presetID="22" presetClass="entr" presetSubtype="1" fill="hold" nodeType="afterEffect">
                                  <p:stCondLst>
                                    <p:cond delay="0"/>
                                  </p:stCondLst>
                                  <p:childTnLst>
                                    <p:set>
                                      <p:cBhvr>
                                        <p:cTn id="103" dur="1" fill="hold">
                                          <p:stCondLst>
                                            <p:cond delay="0"/>
                                          </p:stCondLst>
                                        </p:cTn>
                                        <p:tgtEl>
                                          <p:spTgt spid="165"/>
                                        </p:tgtEl>
                                        <p:attrNameLst>
                                          <p:attrName>style.visibility</p:attrName>
                                        </p:attrNameLst>
                                      </p:cBhvr>
                                      <p:to>
                                        <p:strVal val="visible"/>
                                      </p:to>
                                    </p:set>
                                    <p:animEffect transition="in" filter="wipe(up)">
                                      <p:cBhvr>
                                        <p:cTn id="104" dur="500"/>
                                        <p:tgtEl>
                                          <p:spTgt spid="165"/>
                                        </p:tgtEl>
                                      </p:cBhvr>
                                    </p:animEffect>
                                  </p:childTnLst>
                                </p:cTn>
                              </p:par>
                            </p:childTnLst>
                          </p:cTn>
                        </p:par>
                        <p:par>
                          <p:cTn id="105" fill="hold">
                            <p:stCondLst>
                              <p:cond delay="1000"/>
                            </p:stCondLst>
                            <p:childTnLst>
                              <p:par>
                                <p:cTn id="106" presetID="9" presetClass="entr" presetSubtype="0" fill="hold" grpId="0" nodeType="afterEffect">
                                  <p:stCondLst>
                                    <p:cond delay="0"/>
                                  </p:stCondLst>
                                  <p:childTnLst>
                                    <p:set>
                                      <p:cBhvr>
                                        <p:cTn id="107" dur="1" fill="hold">
                                          <p:stCondLst>
                                            <p:cond delay="0"/>
                                          </p:stCondLst>
                                        </p:cTn>
                                        <p:tgtEl>
                                          <p:spTgt spid="190"/>
                                        </p:tgtEl>
                                        <p:attrNameLst>
                                          <p:attrName>style.visibility</p:attrName>
                                        </p:attrNameLst>
                                      </p:cBhvr>
                                      <p:to>
                                        <p:strVal val="visible"/>
                                      </p:to>
                                    </p:set>
                                    <p:animEffect transition="in" filter="dissolve">
                                      <p:cBhvr>
                                        <p:cTn id="108" dur="500"/>
                                        <p:tgtEl>
                                          <p:spTgt spid="190"/>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189"/>
                                        </p:tgtEl>
                                        <p:attrNameLst>
                                          <p:attrName>style.visibility</p:attrName>
                                        </p:attrNameLst>
                                      </p:cBhvr>
                                      <p:to>
                                        <p:strVal val="visible"/>
                                      </p:to>
                                    </p:set>
                                    <p:animEffect transition="in" filter="wipe(left)">
                                      <p:cBhvr>
                                        <p:cTn id="111" dur="1000"/>
                                        <p:tgtEl>
                                          <p:spTgt spid="189"/>
                                        </p:tgtEl>
                                      </p:cBhvr>
                                    </p:animEffect>
                                  </p:childTnLst>
                                </p:cTn>
                              </p:par>
                              <p:par>
                                <p:cTn id="112" presetID="9" presetClass="entr" presetSubtype="0" fill="hold" grpId="0" nodeType="withEffect">
                                  <p:stCondLst>
                                    <p:cond delay="0"/>
                                  </p:stCondLst>
                                  <p:childTnLst>
                                    <p:set>
                                      <p:cBhvr>
                                        <p:cTn id="113" dur="1" fill="hold">
                                          <p:stCondLst>
                                            <p:cond delay="0"/>
                                          </p:stCondLst>
                                        </p:cTn>
                                        <p:tgtEl>
                                          <p:spTgt spid="192"/>
                                        </p:tgtEl>
                                        <p:attrNameLst>
                                          <p:attrName>style.visibility</p:attrName>
                                        </p:attrNameLst>
                                      </p:cBhvr>
                                      <p:to>
                                        <p:strVal val="visible"/>
                                      </p:to>
                                    </p:set>
                                    <p:animEffect transition="in" filter="dissolve">
                                      <p:cBhvr>
                                        <p:cTn id="114" dur="500"/>
                                        <p:tgtEl>
                                          <p:spTgt spid="192"/>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191"/>
                                        </p:tgtEl>
                                        <p:attrNameLst>
                                          <p:attrName>style.visibility</p:attrName>
                                        </p:attrNameLst>
                                      </p:cBhvr>
                                      <p:to>
                                        <p:strVal val="visible"/>
                                      </p:to>
                                    </p:set>
                                    <p:animEffect transition="in" filter="wipe(left)">
                                      <p:cBhvr>
                                        <p:cTn id="117" dur="1000"/>
                                        <p:tgtEl>
                                          <p:spTgt spid="191"/>
                                        </p:tgtEl>
                                      </p:cBhvr>
                                    </p:animEffect>
                                  </p:childTnLst>
                                </p:cTn>
                              </p:par>
                            </p:childTnLst>
                          </p:cTn>
                        </p:par>
                        <p:par>
                          <p:cTn id="118" fill="hold">
                            <p:stCondLst>
                              <p:cond delay="2000"/>
                            </p:stCondLst>
                            <p:childTnLst>
                              <p:par>
                                <p:cTn id="119" presetID="9" presetClass="entr" presetSubtype="0" fill="hold" grpId="0" nodeType="afterEffect">
                                  <p:stCondLst>
                                    <p:cond delay="0"/>
                                  </p:stCondLst>
                                  <p:childTnLst>
                                    <p:set>
                                      <p:cBhvr>
                                        <p:cTn id="120" dur="1" fill="hold">
                                          <p:stCondLst>
                                            <p:cond delay="0"/>
                                          </p:stCondLst>
                                        </p:cTn>
                                        <p:tgtEl>
                                          <p:spTgt spid="178"/>
                                        </p:tgtEl>
                                        <p:attrNameLst>
                                          <p:attrName>style.visibility</p:attrName>
                                        </p:attrNameLst>
                                      </p:cBhvr>
                                      <p:to>
                                        <p:strVal val="visible"/>
                                      </p:to>
                                    </p:set>
                                    <p:animEffect transition="in" filter="dissolve">
                                      <p:cBhvr>
                                        <p:cTn id="121" dur="500"/>
                                        <p:tgtEl>
                                          <p:spTgt spid="178"/>
                                        </p:tgtEl>
                                      </p:cBhvr>
                                    </p:animEffect>
                                  </p:childTnLst>
                                </p:cTn>
                              </p:par>
                            </p:childTnLst>
                          </p:cTn>
                        </p:par>
                      </p:childTnLst>
                    </p:cTn>
                  </p:par>
                  <p:par>
                    <p:cTn id="122" fill="hold">
                      <p:stCondLst>
                        <p:cond delay="indefinite"/>
                      </p:stCondLst>
                      <p:childTnLst>
                        <p:par>
                          <p:cTn id="123" fill="hold">
                            <p:stCondLst>
                              <p:cond delay="0"/>
                            </p:stCondLst>
                            <p:childTnLst>
                              <p:par>
                                <p:cTn id="124" presetID="18" presetClass="entr" presetSubtype="3" fill="hold" nodeType="clickEffect">
                                  <p:stCondLst>
                                    <p:cond delay="0"/>
                                  </p:stCondLst>
                                  <p:childTnLst>
                                    <p:set>
                                      <p:cBhvr>
                                        <p:cTn id="125" dur="1" fill="hold">
                                          <p:stCondLst>
                                            <p:cond delay="0"/>
                                          </p:stCondLst>
                                        </p:cTn>
                                        <p:tgtEl>
                                          <p:spTgt spid="118"/>
                                        </p:tgtEl>
                                        <p:attrNameLst>
                                          <p:attrName>style.visibility</p:attrName>
                                        </p:attrNameLst>
                                      </p:cBhvr>
                                      <p:to>
                                        <p:strVal val="visible"/>
                                      </p:to>
                                    </p:set>
                                    <p:animEffect transition="in" filter="strips(upRight)">
                                      <p:cBhvr>
                                        <p:cTn id="126" dur="500"/>
                                        <p:tgtEl>
                                          <p:spTgt spid="118"/>
                                        </p:tgtEl>
                                      </p:cBhvr>
                                    </p:animEffect>
                                  </p:childTnLst>
                                  <p:subTnLst>
                                    <p:audio>
                                      <p:cMediaNode>
                                        <p:cTn display="0" masterRel="sameClick">
                                          <p:stCondLst>
                                            <p:cond evt="begin" delay="0">
                                              <p:tn val="124"/>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21" grpId="0" animBg="1"/>
      <p:bldP spid="122" grpId="0"/>
      <p:bldP spid="123" grpId="0"/>
      <p:bldP spid="150" grpId="0"/>
      <p:bldP spid="151" grpId="0"/>
      <p:bldP spid="178" grpId="0"/>
      <p:bldP spid="179" grpId="0" animBg="1"/>
      <p:bldP spid="180" grpId="0"/>
      <p:bldP spid="181" grpId="0" animBg="1"/>
      <p:bldP spid="182" grpId="0"/>
      <p:bldP spid="183" grpId="0" animBg="1"/>
      <p:bldP spid="184" grpId="0"/>
      <p:bldP spid="185" grpId="0" animBg="1"/>
      <p:bldP spid="186" grpId="0"/>
      <p:bldP spid="187" grpId="0" animBg="1"/>
      <p:bldP spid="188" grpId="0"/>
      <p:bldP spid="189" grpId="0" animBg="1"/>
      <p:bldP spid="190" grpId="0"/>
      <p:bldP spid="191" grpId="0" animBg="1"/>
      <p:bldP spid="19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组合 2"/>
          <p:cNvGrpSpPr>
            <a:grpSpLocks/>
          </p:cNvGrpSpPr>
          <p:nvPr/>
        </p:nvGrpSpPr>
        <p:grpSpPr bwMode="auto">
          <a:xfrm>
            <a:off x="34925" y="92075"/>
            <a:ext cx="7632700" cy="1601788"/>
            <a:chOff x="34925" y="92075"/>
            <a:chExt cx="7632700" cy="1601788"/>
          </a:xfrm>
        </p:grpSpPr>
        <p:grpSp>
          <p:nvGrpSpPr>
            <p:cNvPr id="45116" name="组合 1"/>
            <p:cNvGrpSpPr>
              <a:grpSpLocks/>
            </p:cNvGrpSpPr>
            <p:nvPr/>
          </p:nvGrpSpPr>
          <p:grpSpPr bwMode="auto">
            <a:xfrm>
              <a:off x="34925" y="92075"/>
              <a:ext cx="7632700" cy="457200"/>
              <a:chOff x="34925" y="92075"/>
              <a:chExt cx="7632700" cy="457200"/>
            </a:xfrm>
          </p:grpSpPr>
          <p:sp>
            <p:nvSpPr>
              <p:cNvPr id="4512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5124"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45117" name="Group 2"/>
            <p:cNvGrpSpPr>
              <a:grpSpLocks/>
            </p:cNvGrpSpPr>
            <p:nvPr/>
          </p:nvGrpSpPr>
          <p:grpSpPr bwMode="auto">
            <a:xfrm>
              <a:off x="107950" y="620713"/>
              <a:ext cx="5719848" cy="496887"/>
              <a:chOff x="113" y="441"/>
              <a:chExt cx="2083" cy="313"/>
            </a:xfrm>
          </p:grpSpPr>
          <p:sp>
            <p:nvSpPr>
              <p:cNvPr id="4512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45122"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5118" name="Group 5"/>
            <p:cNvGrpSpPr>
              <a:grpSpLocks/>
            </p:cNvGrpSpPr>
            <p:nvPr/>
          </p:nvGrpSpPr>
          <p:grpSpPr bwMode="auto">
            <a:xfrm>
              <a:off x="250825" y="1196975"/>
              <a:ext cx="2663825" cy="496888"/>
              <a:chOff x="113" y="441"/>
              <a:chExt cx="1440" cy="313"/>
            </a:xfrm>
          </p:grpSpPr>
          <p:sp>
            <p:nvSpPr>
              <p:cNvPr id="45119"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循环队列的定义</a:t>
                </a:r>
              </a:p>
            </p:txBody>
          </p:sp>
          <p:sp>
            <p:nvSpPr>
              <p:cNvPr id="45120"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45079"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grpSp>
        <p:nvGrpSpPr>
          <p:cNvPr id="71" name="Group 34"/>
          <p:cNvGrpSpPr>
            <a:grpSpLocks/>
          </p:cNvGrpSpPr>
          <p:nvPr/>
        </p:nvGrpSpPr>
        <p:grpSpPr bwMode="auto">
          <a:xfrm>
            <a:off x="2339975" y="4641850"/>
            <a:ext cx="6480175" cy="1666875"/>
            <a:chOff x="1020" y="3203"/>
            <a:chExt cx="3448" cy="726"/>
          </a:xfrm>
        </p:grpSpPr>
        <p:sp>
          <p:nvSpPr>
            <p:cNvPr id="72" name="AutoShape 35"/>
            <p:cNvSpPr>
              <a:spLocks noChangeArrowheads="1"/>
            </p:cNvSpPr>
            <p:nvPr/>
          </p:nvSpPr>
          <p:spPr bwMode="auto">
            <a:xfrm flipV="1">
              <a:off x="1020" y="3203"/>
              <a:ext cx="3448" cy="726"/>
            </a:xfrm>
            <a:prstGeom prst="wedgeRectCallout">
              <a:avLst>
                <a:gd name="adj1" fmla="val 375"/>
                <a:gd name="adj2" fmla="val 87190"/>
              </a:avLst>
            </a:prstGeom>
            <a:gradFill rotWithShape="0">
              <a:gsLst>
                <a:gs pos="0">
                  <a:srgbClr val="FAFFFA"/>
                </a:gs>
                <a:gs pos="100000">
                  <a:srgbClr val="CCFFCC"/>
                </a:gs>
              </a:gsLst>
              <a:lin ang="2700000" scaled="1"/>
            </a:gradFill>
            <a:ln w="5715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1"/>
                    </a:outerShdw>
                  </a:effectLst>
                </a14:hiddenEffects>
              </a:ext>
            </a:ex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92" name="Text Box 36"/>
            <p:cNvSpPr txBox="1">
              <a:spLocks noChangeArrowheads="1"/>
            </p:cNvSpPr>
            <p:nvPr/>
          </p:nvSpPr>
          <p:spPr bwMode="auto">
            <a:xfrm>
              <a:off x="1156" y="3273"/>
              <a:ext cx="3175" cy="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en-US" altLang="zh-CN" sz="2000" b="1">
                  <a:solidFill>
                    <a:srgbClr val="00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006600"/>
                  </a:solidFill>
                  <a:latin typeface="Arial" panose="020B0604020202020204" pitchFamily="34" charset="0"/>
                  <a:ea typeface="楷体" panose="02010609060101010101" pitchFamily="49" charset="-122"/>
                  <a:cs typeface="Arial" panose="020B0604020202020204" pitchFamily="34" charset="0"/>
                </a:rPr>
                <a:t>对不移元素的出队操作，当元素被插入到数组下标最大位置上后，队列空间就被耗尽了，但此时数组低端还有空闲空间，这种现象称为“假溢出”。</a:t>
              </a:r>
              <a:r>
                <a:rPr kumimoji="1" lang="zh-CN" altLang="en-US" sz="2000">
                  <a:solidFill>
                    <a:srgbClr val="006600"/>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93" name="Group 9"/>
          <p:cNvGrpSpPr>
            <a:grpSpLocks/>
          </p:cNvGrpSpPr>
          <p:nvPr/>
        </p:nvGrpSpPr>
        <p:grpSpPr bwMode="auto">
          <a:xfrm>
            <a:off x="1065213" y="2468563"/>
            <a:ext cx="1008062" cy="1889125"/>
            <a:chOff x="4754" y="1472"/>
            <a:chExt cx="635" cy="1190"/>
          </a:xfrm>
        </p:grpSpPr>
        <p:grpSp>
          <p:nvGrpSpPr>
            <p:cNvPr id="94" name="Group 10"/>
            <p:cNvGrpSpPr>
              <a:grpSpLocks/>
            </p:cNvGrpSpPr>
            <p:nvPr/>
          </p:nvGrpSpPr>
          <p:grpSpPr bwMode="auto">
            <a:xfrm>
              <a:off x="4754" y="1472"/>
              <a:ext cx="408" cy="1190"/>
              <a:chOff x="4608" y="2688"/>
              <a:chExt cx="816" cy="1440"/>
            </a:xfrm>
          </p:grpSpPr>
          <p:sp>
            <p:nvSpPr>
              <p:cNvPr id="101" name="Rectangle 11"/>
              <p:cNvSpPr>
                <a:spLocks noChangeArrowheads="1"/>
              </p:cNvSpPr>
              <p:nvPr/>
            </p:nvSpPr>
            <p:spPr bwMode="auto">
              <a:xfrm>
                <a:off x="4608" y="268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5</a:t>
                </a:r>
                <a:endParaRPr lang="en-US" altLang="zh-CN" baseline="-25000">
                  <a:latin typeface="Arial" panose="020B0604020202020204" pitchFamily="34" charset="0"/>
                  <a:ea typeface="楷体" panose="02010609060101010101" pitchFamily="49" charset="-122"/>
                  <a:cs typeface="Arial" panose="020B0604020202020204" pitchFamily="34" charset="0"/>
                </a:endParaRPr>
              </a:p>
            </p:txBody>
          </p:sp>
          <p:sp>
            <p:nvSpPr>
              <p:cNvPr id="102" name="Rectangle 12"/>
              <p:cNvSpPr>
                <a:spLocks noChangeArrowheads="1"/>
              </p:cNvSpPr>
              <p:nvPr/>
            </p:nvSpPr>
            <p:spPr bwMode="auto">
              <a:xfrm>
                <a:off x="4608" y="297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03" name="Rectangle 13"/>
              <p:cNvSpPr>
                <a:spLocks noChangeArrowheads="1"/>
              </p:cNvSpPr>
              <p:nvPr/>
            </p:nvSpPr>
            <p:spPr bwMode="auto">
              <a:xfrm>
                <a:off x="4608" y="326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04" name="Rectangle 14"/>
              <p:cNvSpPr>
                <a:spLocks noChangeArrowheads="1"/>
              </p:cNvSpPr>
              <p:nvPr/>
            </p:nvSpPr>
            <p:spPr bwMode="auto">
              <a:xfrm>
                <a:off x="4608" y="355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08" name="Rectangle 15"/>
              <p:cNvSpPr>
                <a:spLocks noChangeArrowheads="1"/>
              </p:cNvSpPr>
              <p:nvPr/>
            </p:nvSpPr>
            <p:spPr bwMode="auto">
              <a:xfrm>
                <a:off x="4608" y="384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95" name="Group 16"/>
            <p:cNvGrpSpPr>
              <a:grpSpLocks/>
            </p:cNvGrpSpPr>
            <p:nvPr/>
          </p:nvGrpSpPr>
          <p:grpSpPr bwMode="auto">
            <a:xfrm>
              <a:off x="5161" y="1484"/>
              <a:ext cx="228" cy="1140"/>
              <a:chOff x="2304" y="672"/>
              <a:chExt cx="240" cy="1440"/>
            </a:xfrm>
          </p:grpSpPr>
          <p:sp>
            <p:nvSpPr>
              <p:cNvPr id="96" name="Rectangle 17"/>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97" name="Rectangle 18"/>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98" name="Rectangle 19"/>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99" name="Rectangle 20"/>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00" name="Rectangle 21"/>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grpSp>
      <p:sp>
        <p:nvSpPr>
          <p:cNvPr id="109" name="Line 22"/>
          <p:cNvSpPr>
            <a:spLocks noChangeShapeType="1"/>
          </p:cNvSpPr>
          <p:nvPr/>
        </p:nvSpPr>
        <p:spPr bwMode="auto">
          <a:xfrm>
            <a:off x="746125" y="3416300"/>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10" name="Text Box 23"/>
          <p:cNvSpPr txBox="1">
            <a:spLocks noChangeArrowheads="1"/>
          </p:cNvSpPr>
          <p:nvPr/>
        </p:nvSpPr>
        <p:spPr bwMode="auto">
          <a:xfrm>
            <a:off x="250825" y="3429000"/>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front</a:t>
            </a:r>
          </a:p>
        </p:txBody>
      </p:sp>
      <p:sp>
        <p:nvSpPr>
          <p:cNvPr id="112" name="Line 24"/>
          <p:cNvSpPr>
            <a:spLocks noChangeShapeType="1"/>
          </p:cNvSpPr>
          <p:nvPr/>
        </p:nvSpPr>
        <p:spPr bwMode="auto">
          <a:xfrm>
            <a:off x="746125" y="2292350"/>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13" name="Text Box 25"/>
          <p:cNvSpPr txBox="1">
            <a:spLocks noChangeArrowheads="1"/>
          </p:cNvSpPr>
          <p:nvPr/>
        </p:nvSpPr>
        <p:spPr bwMode="auto">
          <a:xfrm>
            <a:off x="250825" y="1965325"/>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rear</a:t>
            </a:r>
          </a:p>
        </p:txBody>
      </p:sp>
      <p:grpSp>
        <p:nvGrpSpPr>
          <p:cNvPr id="130" name="Group 26"/>
          <p:cNvGrpSpPr>
            <a:grpSpLocks/>
          </p:cNvGrpSpPr>
          <p:nvPr/>
        </p:nvGrpSpPr>
        <p:grpSpPr bwMode="auto">
          <a:xfrm>
            <a:off x="2187575" y="1936750"/>
            <a:ext cx="1800225" cy="476250"/>
            <a:chOff x="431" y="1270"/>
            <a:chExt cx="1134" cy="300"/>
          </a:xfrm>
        </p:grpSpPr>
        <p:sp>
          <p:nvSpPr>
            <p:cNvPr id="131" name="AutoShape 27"/>
            <p:cNvSpPr>
              <a:spLocks noChangeArrowheads="1"/>
            </p:cNvSpPr>
            <p:nvPr/>
          </p:nvSpPr>
          <p:spPr bwMode="auto">
            <a:xfrm flipH="1">
              <a:off x="794" y="1270"/>
              <a:ext cx="771" cy="273"/>
            </a:xfrm>
            <a:prstGeom prst="flowChartMagneticTape">
              <a:avLst/>
            </a:prstGeom>
            <a:gradFill rotWithShape="1">
              <a:gsLst>
                <a:gs pos="0">
                  <a:srgbClr val="CCFFCC"/>
                </a:gs>
                <a:gs pos="100000">
                  <a:srgbClr val="FDFFFD"/>
                </a:gs>
              </a:gsLst>
              <a:lin ang="0" scaled="1"/>
            </a:gradFill>
            <a:ln w="28575">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006600"/>
                  </a:solidFill>
                  <a:latin typeface="Arial" panose="020B0604020202020204" pitchFamily="34" charset="0"/>
                  <a:ea typeface="楷体" panose="02010609060101010101" pitchFamily="49" charset="-122"/>
                  <a:cs typeface="Arial" panose="020B0604020202020204" pitchFamily="34" charset="0"/>
                </a:rPr>
                <a:t>问题</a:t>
              </a:r>
            </a:p>
          </p:txBody>
        </p:sp>
        <p:pic>
          <p:nvPicPr>
            <p:cNvPr id="133" name="Picture 28" descr="10">
              <a:hlinkClick r:id="rId2"/>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2" y="1344"/>
              <a:ext cx="137" cy="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 name="Picture 29" descr="emot-01"/>
            <p:cNvPicPr>
              <a:picLocks noChangeAspect="1" noChangeArrowheads="1" noCrop="1"/>
            </p:cNvPicPr>
            <p:nvPr/>
          </p:nvPicPr>
          <p:blipFill>
            <a:blip r:embed="rId4">
              <a:lum bright="-12000" contrast="18000"/>
              <a:extLst>
                <a:ext uri="{28A0092B-C50C-407E-A947-70E740481C1C}">
                  <a14:useLocalDpi xmlns:a14="http://schemas.microsoft.com/office/drawing/2010/main" val="0"/>
                </a:ext>
              </a:extLst>
            </a:blip>
            <a:srcRect/>
            <a:stretch>
              <a:fillRect/>
            </a:stretch>
          </p:blipFill>
          <p:spPr bwMode="auto">
            <a:xfrm>
              <a:off x="431" y="127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6" name="Text Box 57"/>
          <p:cNvSpPr txBox="1">
            <a:spLocks noChangeArrowheads="1"/>
          </p:cNvSpPr>
          <p:nvPr/>
        </p:nvSpPr>
        <p:spPr bwMode="auto">
          <a:xfrm>
            <a:off x="2073275" y="3213100"/>
            <a:ext cx="180022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假溢出”现象</a:t>
            </a:r>
          </a:p>
        </p:txBody>
      </p:sp>
      <p:grpSp>
        <p:nvGrpSpPr>
          <p:cNvPr id="137" name="Group 59"/>
          <p:cNvGrpSpPr>
            <a:grpSpLocks/>
          </p:cNvGrpSpPr>
          <p:nvPr/>
        </p:nvGrpSpPr>
        <p:grpSpPr bwMode="auto">
          <a:xfrm>
            <a:off x="3471863" y="4624388"/>
            <a:ext cx="5340350" cy="1666875"/>
            <a:chOff x="1020" y="3203"/>
            <a:chExt cx="3448" cy="726"/>
          </a:xfrm>
        </p:grpSpPr>
        <p:sp>
          <p:nvSpPr>
            <p:cNvPr id="138" name="AutoShape 60"/>
            <p:cNvSpPr>
              <a:spLocks noChangeArrowheads="1"/>
            </p:cNvSpPr>
            <p:nvPr/>
          </p:nvSpPr>
          <p:spPr bwMode="auto">
            <a:xfrm flipH="1" flipV="1">
              <a:off x="1020" y="3203"/>
              <a:ext cx="3448" cy="726"/>
            </a:xfrm>
            <a:prstGeom prst="wedgeRectCallout">
              <a:avLst>
                <a:gd name="adj1" fmla="val 375"/>
                <a:gd name="adj2" fmla="val 87190"/>
              </a:avLst>
            </a:prstGeom>
            <a:gradFill rotWithShape="0">
              <a:gsLst>
                <a:gs pos="0">
                  <a:srgbClr val="CCFFFF"/>
                </a:gs>
                <a:gs pos="100000">
                  <a:srgbClr val="FFFAFA"/>
                </a:gs>
              </a:gsLst>
              <a:lin ang="18900000" scaled="1"/>
            </a:gradFill>
            <a:ln w="57150">
              <a:solidFill>
                <a:srgbClr val="3333FF"/>
              </a:solidFill>
              <a:miter lim="800000"/>
              <a:headEnd/>
              <a:tailEnd/>
            </a:ln>
            <a:effectLst/>
            <a:extLst>
              <a:ext uri="{AF507438-7753-43E0-B8FC-AC1667EBCBE1}">
                <a14:hiddenEffects xmlns:a14="http://schemas.microsoft.com/office/drawing/2010/main">
                  <a:effectLst>
                    <a:outerShdw dist="35921" dir="2700000" algn="ctr" rotWithShape="0">
                      <a:schemeClr val="bg1"/>
                    </a:outerShdw>
                  </a:effectLst>
                </a14:hiddenEffects>
              </a:ext>
            </a:ex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defRPr/>
              </a:pPr>
              <a:endParaRPr kumimoji="1" lang="zh-CN" altLang="zh-CN" sz="2400" smtClean="0">
                <a:solidFill>
                  <a:srgbClr val="3333FF"/>
                </a:solidFill>
                <a:latin typeface="+mn-lt"/>
                <a:ea typeface="楷体" panose="02010609060101010101" pitchFamily="49" charset="-122"/>
              </a:endParaRPr>
            </a:p>
          </p:txBody>
        </p:sp>
        <p:sp>
          <p:nvSpPr>
            <p:cNvPr id="139" name="Text Box 61"/>
            <p:cNvSpPr txBox="1">
              <a:spLocks noChangeArrowheads="1"/>
            </p:cNvSpPr>
            <p:nvPr/>
          </p:nvSpPr>
          <p:spPr bwMode="auto">
            <a:xfrm>
              <a:off x="1156" y="3273"/>
              <a:ext cx="3168" cy="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0000"/>
                </a:lnSpc>
                <a:buClr>
                  <a:schemeClr val="accent2"/>
                </a:buClr>
                <a:buSzPct val="80000"/>
                <a:buFont typeface="Wingdings" panose="05000000000000000000" pitchFamily="2" charset="2"/>
                <a:buNone/>
                <a:defRPr/>
              </a:pPr>
              <a:r>
                <a:rPr kumimoji="1" lang="en-US" altLang="zh-CN" b="1" dirty="0" smtClean="0">
                  <a:solidFill>
                    <a:srgbClr val="3333FF"/>
                  </a:solidFill>
                  <a:latin typeface="+mn-lt"/>
                  <a:ea typeface="楷体" panose="02010609060101010101" pitchFamily="49" charset="-122"/>
                </a:rPr>
                <a:t>        </a:t>
              </a:r>
              <a:r>
                <a:rPr kumimoji="1" lang="zh-CN" altLang="en-US" b="1" dirty="0" smtClean="0">
                  <a:solidFill>
                    <a:srgbClr val="3333FF"/>
                  </a:solidFill>
                  <a:latin typeface="+mn-lt"/>
                  <a:ea typeface="楷体" panose="02010609060101010101" pitchFamily="49" charset="-122"/>
                </a:rPr>
                <a:t>解决</a:t>
              </a:r>
              <a:r>
                <a:rPr kumimoji="1" lang="zh-CN" altLang="en-US" b="1" dirty="0">
                  <a:solidFill>
                    <a:srgbClr val="3333FF"/>
                  </a:solidFill>
                  <a:latin typeface="+mn-lt"/>
                  <a:ea typeface="楷体" panose="02010609060101010101" pitchFamily="49" charset="-122"/>
                </a:rPr>
                <a:t>“假溢出”一种巧妙的方法是将顺序队列臆造为一个环状的空间</a:t>
              </a:r>
              <a:r>
                <a:rPr kumimoji="1" lang="zh-CN" altLang="en-US" b="1" dirty="0" smtClean="0">
                  <a:solidFill>
                    <a:srgbClr val="3333FF"/>
                  </a:solidFill>
                  <a:latin typeface="+mn-lt"/>
                  <a:ea typeface="楷体" panose="02010609060101010101" pitchFamily="49" charset="-122"/>
                </a:rPr>
                <a:t>，即将</a:t>
              </a:r>
              <a:r>
                <a:rPr kumimoji="1" lang="zh-CN" altLang="en-US" b="1" dirty="0">
                  <a:solidFill>
                    <a:srgbClr val="3333FF"/>
                  </a:solidFill>
                  <a:latin typeface="+mn-lt"/>
                  <a:ea typeface="楷体" panose="02010609060101010101" pitchFamily="49" charset="-122"/>
                </a:rPr>
                <a:t>存储队列的数组看成是头尾相接的循环</a:t>
              </a:r>
              <a:r>
                <a:rPr kumimoji="1" lang="zh-CN" altLang="en-US" b="1" dirty="0" smtClean="0">
                  <a:solidFill>
                    <a:srgbClr val="3333FF"/>
                  </a:solidFill>
                  <a:latin typeface="+mn-lt"/>
                  <a:ea typeface="楷体" panose="02010609060101010101" pitchFamily="49" charset="-122"/>
                </a:rPr>
                <a:t>结构。</a:t>
              </a:r>
              <a:endParaRPr kumimoji="1" lang="zh-CN" altLang="en-US" dirty="0" smtClean="0">
                <a:solidFill>
                  <a:srgbClr val="3333FF"/>
                </a:solidFill>
                <a:latin typeface="+mn-lt"/>
                <a:ea typeface="楷体" panose="02010609060101010101" pitchFamily="49" charset="-122"/>
              </a:endParaRPr>
            </a:p>
          </p:txBody>
        </p:sp>
      </p:grpSp>
      <p:pic>
        <p:nvPicPr>
          <p:cNvPr id="140" name="Picture 2"/>
          <p:cNvPicPr>
            <a:picLocks noChangeAspect="1" noChangeArrowheads="1"/>
          </p:cNvPicPr>
          <p:nvPr/>
        </p:nvPicPr>
        <p:blipFill>
          <a:blip r:embed="rId5">
            <a:clrChange>
              <a:clrFrom>
                <a:srgbClr val="FFFFFF"/>
              </a:clrFrom>
              <a:clrTo>
                <a:srgbClr val="FFFFFF">
                  <a:alpha val="0"/>
                </a:srgbClr>
              </a:clrTo>
            </a:clrChange>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578475" y="1411288"/>
            <a:ext cx="2897188"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wipe(down)">
                                      <p:cBhvr>
                                        <p:cTn id="7" dur="580">
                                          <p:stCondLst>
                                            <p:cond delay="0"/>
                                          </p:stCondLst>
                                        </p:cTn>
                                        <p:tgtEl>
                                          <p:spTgt spid="130"/>
                                        </p:tgtEl>
                                      </p:cBhvr>
                                    </p:animEffect>
                                    <p:anim calcmode="lin" valueType="num">
                                      <p:cBhvr>
                                        <p:cTn id="8" dur="1822" tmFilter="0,0; 0.14,0.36; 0.43,0.73; 0.71,0.91; 1.0,1.0">
                                          <p:stCondLst>
                                            <p:cond delay="0"/>
                                          </p:stCondLst>
                                        </p:cTn>
                                        <p:tgtEl>
                                          <p:spTgt spid="1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0"/>
                                        </p:tgtEl>
                                        <p:attrNameLst>
                                          <p:attrName>ppt_y</p:attrName>
                                        </p:attrNameLst>
                                      </p:cBhvr>
                                      <p:tavLst>
                                        <p:tav tm="0" fmla="#ppt_y-sin(pi*$)/81">
                                          <p:val>
                                            <p:fltVal val="0"/>
                                          </p:val>
                                        </p:tav>
                                        <p:tav tm="100000">
                                          <p:val>
                                            <p:fltVal val="1"/>
                                          </p:val>
                                        </p:tav>
                                      </p:tavLst>
                                    </p:anim>
                                    <p:animScale>
                                      <p:cBhvr>
                                        <p:cTn id="13" dur="26">
                                          <p:stCondLst>
                                            <p:cond delay="650"/>
                                          </p:stCondLst>
                                        </p:cTn>
                                        <p:tgtEl>
                                          <p:spTgt spid="130"/>
                                        </p:tgtEl>
                                      </p:cBhvr>
                                      <p:to x="100000" y="60000"/>
                                    </p:animScale>
                                    <p:animScale>
                                      <p:cBhvr>
                                        <p:cTn id="14" dur="166" decel="50000">
                                          <p:stCondLst>
                                            <p:cond delay="676"/>
                                          </p:stCondLst>
                                        </p:cTn>
                                        <p:tgtEl>
                                          <p:spTgt spid="130"/>
                                        </p:tgtEl>
                                      </p:cBhvr>
                                      <p:to x="100000" y="100000"/>
                                    </p:animScale>
                                    <p:animScale>
                                      <p:cBhvr>
                                        <p:cTn id="15" dur="26">
                                          <p:stCondLst>
                                            <p:cond delay="1312"/>
                                          </p:stCondLst>
                                        </p:cTn>
                                        <p:tgtEl>
                                          <p:spTgt spid="130"/>
                                        </p:tgtEl>
                                      </p:cBhvr>
                                      <p:to x="100000" y="80000"/>
                                    </p:animScale>
                                    <p:animScale>
                                      <p:cBhvr>
                                        <p:cTn id="16" dur="166" decel="50000">
                                          <p:stCondLst>
                                            <p:cond delay="1338"/>
                                          </p:stCondLst>
                                        </p:cTn>
                                        <p:tgtEl>
                                          <p:spTgt spid="130"/>
                                        </p:tgtEl>
                                      </p:cBhvr>
                                      <p:to x="100000" y="100000"/>
                                    </p:animScale>
                                    <p:animScale>
                                      <p:cBhvr>
                                        <p:cTn id="17" dur="26">
                                          <p:stCondLst>
                                            <p:cond delay="1642"/>
                                          </p:stCondLst>
                                        </p:cTn>
                                        <p:tgtEl>
                                          <p:spTgt spid="130"/>
                                        </p:tgtEl>
                                      </p:cBhvr>
                                      <p:to x="100000" y="90000"/>
                                    </p:animScale>
                                    <p:animScale>
                                      <p:cBhvr>
                                        <p:cTn id="18" dur="166" decel="50000">
                                          <p:stCondLst>
                                            <p:cond delay="1668"/>
                                          </p:stCondLst>
                                        </p:cTn>
                                        <p:tgtEl>
                                          <p:spTgt spid="130"/>
                                        </p:tgtEl>
                                      </p:cBhvr>
                                      <p:to x="100000" y="100000"/>
                                    </p:animScale>
                                    <p:animScale>
                                      <p:cBhvr>
                                        <p:cTn id="19" dur="26">
                                          <p:stCondLst>
                                            <p:cond delay="1808"/>
                                          </p:stCondLst>
                                        </p:cTn>
                                        <p:tgtEl>
                                          <p:spTgt spid="130"/>
                                        </p:tgtEl>
                                      </p:cBhvr>
                                      <p:to x="100000" y="95000"/>
                                    </p:animScale>
                                    <p:animScale>
                                      <p:cBhvr>
                                        <p:cTn id="20" dur="166" decel="50000">
                                          <p:stCondLst>
                                            <p:cond delay="1834"/>
                                          </p:stCondLst>
                                        </p:cTn>
                                        <p:tgtEl>
                                          <p:spTgt spid="130"/>
                                        </p:tgtEl>
                                      </p:cBhvr>
                                      <p:to x="100000" y="100000"/>
                                    </p:animScale>
                                  </p:childTnLst>
                                </p:cTn>
                              </p:par>
                            </p:childTnLst>
                          </p:cTn>
                        </p:par>
                        <p:par>
                          <p:cTn id="21" fill="hold">
                            <p:stCondLst>
                              <p:cond delay="2000"/>
                            </p:stCondLst>
                            <p:childTnLst>
                              <p:par>
                                <p:cTn id="22" presetID="18" presetClass="entr" presetSubtype="9" fill="hold"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strips(upLeft)">
                                      <p:cBhvr>
                                        <p:cTn id="24" dur="500"/>
                                        <p:tgtEl>
                                          <p:spTgt spid="7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93"/>
                                        </p:tgtEl>
                                        <p:attrNameLst>
                                          <p:attrName>style.visibility</p:attrName>
                                        </p:attrNameLst>
                                      </p:cBhvr>
                                      <p:to>
                                        <p:strVal val="visible"/>
                                      </p:to>
                                    </p:set>
                                    <p:animEffect transition="in" filter="wipe(up)">
                                      <p:cBhvr>
                                        <p:cTn id="29" dur="500"/>
                                        <p:tgtEl>
                                          <p:spTgt spid="93"/>
                                        </p:tgtEl>
                                      </p:cBhvr>
                                    </p:animEffect>
                                  </p:childTnLst>
                                </p:cTn>
                              </p:par>
                            </p:childTnLst>
                          </p:cTn>
                        </p:par>
                        <p:par>
                          <p:cTn id="30" fill="hold">
                            <p:stCondLst>
                              <p:cond delay="500"/>
                            </p:stCondLst>
                            <p:childTnLst>
                              <p:par>
                                <p:cTn id="31" presetID="9" presetClass="entr" presetSubtype="0" fill="hold" grpId="0" nodeType="afterEffect">
                                  <p:stCondLst>
                                    <p:cond delay="0"/>
                                  </p:stCondLst>
                                  <p:childTnLst>
                                    <p:set>
                                      <p:cBhvr>
                                        <p:cTn id="32" dur="1" fill="hold">
                                          <p:stCondLst>
                                            <p:cond delay="0"/>
                                          </p:stCondLst>
                                        </p:cTn>
                                        <p:tgtEl>
                                          <p:spTgt spid="110"/>
                                        </p:tgtEl>
                                        <p:attrNameLst>
                                          <p:attrName>style.visibility</p:attrName>
                                        </p:attrNameLst>
                                      </p:cBhvr>
                                      <p:to>
                                        <p:strVal val="visible"/>
                                      </p:to>
                                    </p:set>
                                    <p:animEffect transition="in" filter="dissolve">
                                      <p:cBhvr>
                                        <p:cTn id="33" dur="500"/>
                                        <p:tgtEl>
                                          <p:spTgt spid="1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wipe(left)">
                                      <p:cBhvr>
                                        <p:cTn id="36" dur="1000"/>
                                        <p:tgtEl>
                                          <p:spTgt spid="109"/>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13"/>
                                        </p:tgtEl>
                                        <p:attrNameLst>
                                          <p:attrName>style.visibility</p:attrName>
                                        </p:attrNameLst>
                                      </p:cBhvr>
                                      <p:to>
                                        <p:strVal val="visible"/>
                                      </p:to>
                                    </p:set>
                                    <p:animEffect transition="in" filter="dissolve">
                                      <p:cBhvr>
                                        <p:cTn id="39" dur="500"/>
                                        <p:tgtEl>
                                          <p:spTgt spid="1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2"/>
                                        </p:tgtEl>
                                        <p:attrNameLst>
                                          <p:attrName>style.visibility</p:attrName>
                                        </p:attrNameLst>
                                      </p:cBhvr>
                                      <p:to>
                                        <p:strVal val="visible"/>
                                      </p:to>
                                    </p:set>
                                    <p:animEffect transition="in" filter="wipe(left)">
                                      <p:cBhvr>
                                        <p:cTn id="42" dur="1000"/>
                                        <p:tgtEl>
                                          <p:spTgt spid="112"/>
                                        </p:tgtEl>
                                      </p:cBhvr>
                                    </p:animEffect>
                                  </p:childTnLst>
                                </p:cTn>
                              </p:par>
                            </p:childTnLst>
                          </p:cTn>
                        </p:par>
                        <p:par>
                          <p:cTn id="43" fill="hold">
                            <p:stCondLst>
                              <p:cond delay="1500"/>
                            </p:stCondLst>
                            <p:childTnLst>
                              <p:par>
                                <p:cTn id="44" presetID="9" presetClass="entr" presetSubtype="0" fill="hold" grpId="0" nodeType="afterEffect">
                                  <p:stCondLst>
                                    <p:cond delay="0"/>
                                  </p:stCondLst>
                                  <p:childTnLst>
                                    <p:set>
                                      <p:cBhvr>
                                        <p:cTn id="45" dur="1" fill="hold">
                                          <p:stCondLst>
                                            <p:cond delay="0"/>
                                          </p:stCondLst>
                                        </p:cTn>
                                        <p:tgtEl>
                                          <p:spTgt spid="136"/>
                                        </p:tgtEl>
                                        <p:attrNameLst>
                                          <p:attrName>style.visibility</p:attrName>
                                        </p:attrNameLst>
                                      </p:cBhvr>
                                      <p:to>
                                        <p:strVal val="visible"/>
                                      </p:to>
                                    </p:set>
                                    <p:animEffect transition="in" filter="dissolve">
                                      <p:cBhvr>
                                        <p:cTn id="46" dur="500"/>
                                        <p:tgtEl>
                                          <p:spTgt spid="136"/>
                                        </p:tgtEl>
                                      </p:cBhvr>
                                    </p:animEffect>
                                  </p:childTnLst>
                                </p:cTn>
                              </p:par>
                            </p:childTnLst>
                          </p:cTn>
                        </p:par>
                      </p:childTnLst>
                    </p:cTn>
                  </p:par>
                  <p:par>
                    <p:cTn id="47" fill="hold">
                      <p:stCondLst>
                        <p:cond delay="indefinite"/>
                      </p:stCondLst>
                      <p:childTnLst>
                        <p:par>
                          <p:cTn id="48" fill="hold">
                            <p:stCondLst>
                              <p:cond delay="0"/>
                            </p:stCondLst>
                            <p:childTnLst>
                              <p:par>
                                <p:cTn id="49" presetID="18" presetClass="exit" presetSubtype="9" fill="hold" nodeType="clickEffect">
                                  <p:stCondLst>
                                    <p:cond delay="0"/>
                                  </p:stCondLst>
                                  <p:childTnLst>
                                    <p:animEffect transition="out" filter="strips(upLeft)">
                                      <p:cBhvr>
                                        <p:cTn id="50" dur="500"/>
                                        <p:tgtEl>
                                          <p:spTgt spid="71"/>
                                        </p:tgtEl>
                                      </p:cBhvr>
                                    </p:animEffect>
                                    <p:set>
                                      <p:cBhvr>
                                        <p:cTn id="51" dur="1" fill="hold">
                                          <p:stCondLst>
                                            <p:cond delay="499"/>
                                          </p:stCondLst>
                                        </p:cTn>
                                        <p:tgtEl>
                                          <p:spTgt spid="71"/>
                                        </p:tgtEl>
                                        <p:attrNameLst>
                                          <p:attrName>style.visibility</p:attrName>
                                        </p:attrNameLst>
                                      </p:cBhvr>
                                      <p:to>
                                        <p:strVal val="hidden"/>
                                      </p:to>
                                    </p:set>
                                  </p:childTnLst>
                                </p:cTn>
                              </p:par>
                            </p:childTnLst>
                          </p:cTn>
                        </p:par>
                        <p:par>
                          <p:cTn id="52" fill="hold">
                            <p:stCondLst>
                              <p:cond delay="500"/>
                            </p:stCondLst>
                            <p:childTnLst>
                              <p:par>
                                <p:cTn id="53" presetID="18" presetClass="entr" presetSubtype="3" fill="hold" nodeType="afterEffect">
                                  <p:stCondLst>
                                    <p:cond delay="0"/>
                                  </p:stCondLst>
                                  <p:childTnLst>
                                    <p:set>
                                      <p:cBhvr>
                                        <p:cTn id="54" dur="1" fill="hold">
                                          <p:stCondLst>
                                            <p:cond delay="0"/>
                                          </p:stCondLst>
                                        </p:cTn>
                                        <p:tgtEl>
                                          <p:spTgt spid="137"/>
                                        </p:tgtEl>
                                        <p:attrNameLst>
                                          <p:attrName>style.visibility</p:attrName>
                                        </p:attrNameLst>
                                      </p:cBhvr>
                                      <p:to>
                                        <p:strVal val="visible"/>
                                      </p:to>
                                    </p:set>
                                    <p:animEffect transition="in" filter="strips(upRight)">
                                      <p:cBhvr>
                                        <p:cTn id="55" dur="500"/>
                                        <p:tgtEl>
                                          <p:spTgt spid="137"/>
                                        </p:tgtEl>
                                      </p:cBhvr>
                                    </p:animEffect>
                                  </p:childTnLst>
                                </p:cTn>
                              </p:par>
                            </p:childTnLst>
                          </p:cTn>
                        </p:par>
                        <p:par>
                          <p:cTn id="56" fill="hold">
                            <p:stCondLst>
                              <p:cond delay="1000"/>
                            </p:stCondLst>
                            <p:childTnLst>
                              <p:par>
                                <p:cTn id="57" presetID="10" presetClass="entr" presetSubtype="0" fill="hold" nodeType="afterEffect">
                                  <p:stCondLst>
                                    <p:cond delay="0"/>
                                  </p:stCondLst>
                                  <p:childTnLst>
                                    <p:set>
                                      <p:cBhvr>
                                        <p:cTn id="58" dur="1" fill="hold">
                                          <p:stCondLst>
                                            <p:cond delay="0"/>
                                          </p:stCondLst>
                                        </p:cTn>
                                        <p:tgtEl>
                                          <p:spTgt spid="140"/>
                                        </p:tgtEl>
                                        <p:attrNameLst>
                                          <p:attrName>style.visibility</p:attrName>
                                        </p:attrNameLst>
                                      </p:cBhvr>
                                      <p:to>
                                        <p:strVal val="visible"/>
                                      </p:to>
                                    </p:set>
                                    <p:animEffect transition="in" filter="fade">
                                      <p:cBhvr>
                                        <p:cTn id="59"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p:bldP spid="112" grpId="0" animBg="1"/>
      <p:bldP spid="113" grpId="0"/>
      <p:bldP spid="13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2"/>
          <p:cNvGrpSpPr>
            <a:grpSpLocks/>
          </p:cNvGrpSpPr>
          <p:nvPr/>
        </p:nvGrpSpPr>
        <p:grpSpPr bwMode="auto">
          <a:xfrm>
            <a:off x="34925" y="92075"/>
            <a:ext cx="7632700" cy="1601788"/>
            <a:chOff x="34925" y="92075"/>
            <a:chExt cx="7632700" cy="1601788"/>
          </a:xfrm>
        </p:grpSpPr>
        <p:grpSp>
          <p:nvGrpSpPr>
            <p:cNvPr id="25655" name="组合 1"/>
            <p:cNvGrpSpPr>
              <a:grpSpLocks/>
            </p:cNvGrpSpPr>
            <p:nvPr/>
          </p:nvGrpSpPr>
          <p:grpSpPr bwMode="auto">
            <a:xfrm>
              <a:off x="34925" y="92075"/>
              <a:ext cx="7632700" cy="457200"/>
              <a:chOff x="34925" y="92075"/>
              <a:chExt cx="7632700" cy="457200"/>
            </a:xfrm>
          </p:grpSpPr>
          <p:sp>
            <p:nvSpPr>
              <p:cNvPr id="2566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5663"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25656" name="Group 2"/>
            <p:cNvGrpSpPr>
              <a:grpSpLocks/>
            </p:cNvGrpSpPr>
            <p:nvPr/>
          </p:nvGrpSpPr>
          <p:grpSpPr bwMode="auto">
            <a:xfrm>
              <a:off x="107950" y="620713"/>
              <a:ext cx="5719848" cy="496887"/>
              <a:chOff x="113" y="441"/>
              <a:chExt cx="2083" cy="313"/>
            </a:xfrm>
          </p:grpSpPr>
          <p:sp>
            <p:nvSpPr>
              <p:cNvPr id="2566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25661"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grpSp>
        <p:grpSp>
          <p:nvGrpSpPr>
            <p:cNvPr id="25657" name="Group 5"/>
            <p:cNvGrpSpPr>
              <a:grpSpLocks/>
            </p:cNvGrpSpPr>
            <p:nvPr/>
          </p:nvGrpSpPr>
          <p:grpSpPr bwMode="auto">
            <a:xfrm>
              <a:off x="250825" y="1196975"/>
              <a:ext cx="2663825" cy="496888"/>
              <a:chOff x="113" y="441"/>
              <a:chExt cx="1440" cy="313"/>
            </a:xfrm>
          </p:grpSpPr>
          <p:sp>
            <p:nvSpPr>
              <p:cNvPr id="25658"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循环队列的定义</a:t>
                </a:r>
              </a:p>
            </p:txBody>
          </p:sp>
          <p:sp>
            <p:nvSpPr>
              <p:cNvPr id="25659"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grpSp>
      </p:grpSp>
      <p:sp>
        <p:nvSpPr>
          <p:cNvPr id="25603"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grpSp>
        <p:nvGrpSpPr>
          <p:cNvPr id="68" name="Group 9"/>
          <p:cNvGrpSpPr>
            <a:grpSpLocks/>
          </p:cNvGrpSpPr>
          <p:nvPr/>
        </p:nvGrpSpPr>
        <p:grpSpPr bwMode="auto">
          <a:xfrm>
            <a:off x="1065213" y="2468563"/>
            <a:ext cx="1008062" cy="1889125"/>
            <a:chOff x="4754" y="1472"/>
            <a:chExt cx="635" cy="1190"/>
          </a:xfrm>
        </p:grpSpPr>
        <p:grpSp>
          <p:nvGrpSpPr>
            <p:cNvPr id="69" name="Group 10"/>
            <p:cNvGrpSpPr>
              <a:grpSpLocks/>
            </p:cNvGrpSpPr>
            <p:nvPr/>
          </p:nvGrpSpPr>
          <p:grpSpPr bwMode="auto">
            <a:xfrm>
              <a:off x="4754" y="1472"/>
              <a:ext cx="408" cy="1190"/>
              <a:chOff x="4608" y="2688"/>
              <a:chExt cx="816" cy="1440"/>
            </a:xfrm>
          </p:grpSpPr>
          <p:sp>
            <p:nvSpPr>
              <p:cNvPr id="77" name="Rectangle 11"/>
              <p:cNvSpPr>
                <a:spLocks noChangeArrowheads="1"/>
              </p:cNvSpPr>
              <p:nvPr/>
            </p:nvSpPr>
            <p:spPr bwMode="auto">
              <a:xfrm>
                <a:off x="4608" y="268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5</a:t>
                </a:r>
                <a:endParaRPr lang="en-US" altLang="zh-CN" baseline="-25000">
                  <a:latin typeface="Arial" panose="020B0604020202020204" pitchFamily="34" charset="0"/>
                  <a:ea typeface="楷体" panose="02010609060101010101" pitchFamily="49" charset="-122"/>
                  <a:cs typeface="Arial" panose="020B0604020202020204" pitchFamily="34" charset="0"/>
                </a:endParaRPr>
              </a:p>
            </p:txBody>
          </p:sp>
          <p:sp>
            <p:nvSpPr>
              <p:cNvPr id="78" name="Rectangle 12"/>
              <p:cNvSpPr>
                <a:spLocks noChangeArrowheads="1"/>
              </p:cNvSpPr>
              <p:nvPr/>
            </p:nvSpPr>
            <p:spPr bwMode="auto">
              <a:xfrm>
                <a:off x="4608" y="297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79" name="Rectangle 13"/>
              <p:cNvSpPr>
                <a:spLocks noChangeArrowheads="1"/>
              </p:cNvSpPr>
              <p:nvPr/>
            </p:nvSpPr>
            <p:spPr bwMode="auto">
              <a:xfrm>
                <a:off x="4608" y="326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80" name="Rectangle 14"/>
              <p:cNvSpPr>
                <a:spLocks noChangeArrowheads="1"/>
              </p:cNvSpPr>
              <p:nvPr/>
            </p:nvSpPr>
            <p:spPr bwMode="auto">
              <a:xfrm>
                <a:off x="4608" y="355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81" name="Rectangle 15"/>
              <p:cNvSpPr>
                <a:spLocks noChangeArrowheads="1"/>
              </p:cNvSpPr>
              <p:nvPr/>
            </p:nvSpPr>
            <p:spPr bwMode="auto">
              <a:xfrm>
                <a:off x="4608" y="384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71" name="Group 16"/>
            <p:cNvGrpSpPr>
              <a:grpSpLocks/>
            </p:cNvGrpSpPr>
            <p:nvPr/>
          </p:nvGrpSpPr>
          <p:grpSpPr bwMode="auto">
            <a:xfrm>
              <a:off x="5161" y="1484"/>
              <a:ext cx="228" cy="1140"/>
              <a:chOff x="2304" y="672"/>
              <a:chExt cx="240" cy="1440"/>
            </a:xfrm>
          </p:grpSpPr>
          <p:sp>
            <p:nvSpPr>
              <p:cNvPr id="72" name="Rectangle 17"/>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73" name="Rectangle 18"/>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74" name="Rectangle 19"/>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75" name="Rectangle 20"/>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76" name="Rectangle 21"/>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grpSp>
      <p:sp>
        <p:nvSpPr>
          <p:cNvPr id="82" name="Line 22"/>
          <p:cNvSpPr>
            <a:spLocks noChangeShapeType="1"/>
          </p:cNvSpPr>
          <p:nvPr/>
        </p:nvSpPr>
        <p:spPr bwMode="auto">
          <a:xfrm>
            <a:off x="746125" y="3416300"/>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83" name="Text Box 23"/>
          <p:cNvSpPr txBox="1">
            <a:spLocks noChangeArrowheads="1"/>
          </p:cNvSpPr>
          <p:nvPr/>
        </p:nvSpPr>
        <p:spPr bwMode="auto">
          <a:xfrm>
            <a:off x="250825" y="3429000"/>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front</a:t>
            </a:r>
          </a:p>
        </p:txBody>
      </p:sp>
      <p:sp>
        <p:nvSpPr>
          <p:cNvPr id="84" name="Line 24"/>
          <p:cNvSpPr>
            <a:spLocks noChangeShapeType="1"/>
          </p:cNvSpPr>
          <p:nvPr/>
        </p:nvSpPr>
        <p:spPr bwMode="auto">
          <a:xfrm>
            <a:off x="746125" y="2292350"/>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85" name="Text Box 25"/>
          <p:cNvSpPr txBox="1">
            <a:spLocks noChangeArrowheads="1"/>
          </p:cNvSpPr>
          <p:nvPr/>
        </p:nvSpPr>
        <p:spPr bwMode="auto">
          <a:xfrm>
            <a:off x="250825" y="1965325"/>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rear</a:t>
            </a:r>
          </a:p>
        </p:txBody>
      </p:sp>
      <p:sp>
        <p:nvSpPr>
          <p:cNvPr id="86" name="Text Box 57"/>
          <p:cNvSpPr txBox="1">
            <a:spLocks noChangeArrowheads="1"/>
          </p:cNvSpPr>
          <p:nvPr/>
        </p:nvSpPr>
        <p:spPr bwMode="auto">
          <a:xfrm>
            <a:off x="2073275" y="3213100"/>
            <a:ext cx="180022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假溢出”现象</a:t>
            </a:r>
          </a:p>
        </p:txBody>
      </p:sp>
      <p:grpSp>
        <p:nvGrpSpPr>
          <p:cNvPr id="87" name="Group 30"/>
          <p:cNvGrpSpPr>
            <a:grpSpLocks/>
          </p:cNvGrpSpPr>
          <p:nvPr/>
        </p:nvGrpSpPr>
        <p:grpSpPr bwMode="auto">
          <a:xfrm>
            <a:off x="4837113" y="1882775"/>
            <a:ext cx="1873250" cy="593725"/>
            <a:chOff x="2018" y="1242"/>
            <a:chExt cx="1180" cy="374"/>
          </a:xfrm>
        </p:grpSpPr>
        <p:pic>
          <p:nvPicPr>
            <p:cNvPr id="88" name="Picture 31" descr="emot-37"/>
            <p:cNvPicPr>
              <a:picLocks noChangeAspect="1" noChangeArrowheads="1" noCrop="1"/>
            </p:cNvPicPr>
            <p:nvPr/>
          </p:nvPicPr>
          <p:blipFill>
            <a:blip r:embed="rId3">
              <a:lum bright="-12000" contrast="18000"/>
              <a:extLst>
                <a:ext uri="{28A0092B-C50C-407E-A947-70E740481C1C}">
                  <a14:useLocalDpi xmlns:a14="http://schemas.microsoft.com/office/drawing/2010/main" val="0"/>
                </a:ext>
              </a:extLst>
            </a:blip>
            <a:srcRect/>
            <a:stretch>
              <a:fillRect/>
            </a:stretch>
          </p:blipFill>
          <p:spPr bwMode="auto">
            <a:xfrm>
              <a:off x="2018" y="1242"/>
              <a:ext cx="374"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AutoShape 32"/>
            <p:cNvSpPr>
              <a:spLocks noChangeArrowheads="1"/>
            </p:cNvSpPr>
            <p:nvPr/>
          </p:nvSpPr>
          <p:spPr bwMode="auto">
            <a:xfrm flipH="1">
              <a:off x="2427" y="1270"/>
              <a:ext cx="771" cy="273"/>
            </a:xfrm>
            <a:prstGeom prst="flowChartMagneticTape">
              <a:avLst/>
            </a:prstGeom>
            <a:gradFill rotWithShape="1">
              <a:gsLst>
                <a:gs pos="0">
                  <a:srgbClr val="FFCCCC"/>
                </a:gs>
                <a:gs pos="100000">
                  <a:srgbClr val="FFFDFD"/>
                </a:gs>
              </a:gsLst>
              <a:lin ang="0" scaled="1"/>
            </a:gra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FF0000"/>
                  </a:solidFill>
                  <a:latin typeface="Arial" panose="020B0604020202020204" pitchFamily="34" charset="0"/>
                  <a:ea typeface="楷体" panose="02010609060101010101" pitchFamily="49" charset="-122"/>
                  <a:cs typeface="Arial" panose="020B0604020202020204" pitchFamily="34" charset="0"/>
                </a:rPr>
                <a:t>解决</a:t>
              </a:r>
            </a:p>
          </p:txBody>
        </p:sp>
        <p:pic>
          <p:nvPicPr>
            <p:cNvPr id="90" name="Picture 33" descr="gth1"/>
            <p:cNvPicPr>
              <a:picLocks noChangeAspect="1" noChangeArrowheads="1" noCrop="1"/>
            </p:cNvPicPr>
            <p:nvPr/>
          </p:nvPicPr>
          <p:blipFill>
            <a:blip r:embed="rId4" cstate="print">
              <a:lum bright="-6000" contrast="6000"/>
              <a:extLst>
                <a:ext uri="{28A0092B-C50C-407E-A947-70E740481C1C}">
                  <a14:useLocalDpi xmlns:a14="http://schemas.microsoft.com/office/drawing/2010/main" val="0"/>
                </a:ext>
              </a:extLst>
            </a:blip>
            <a:srcRect/>
            <a:stretch>
              <a:fillRect/>
            </a:stretch>
          </p:blipFill>
          <p:spPr bwMode="auto">
            <a:xfrm>
              <a:off x="2949" y="1344"/>
              <a:ext cx="67"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1" name="Group 37"/>
          <p:cNvGrpSpPr>
            <a:grpSpLocks/>
          </p:cNvGrpSpPr>
          <p:nvPr/>
        </p:nvGrpSpPr>
        <p:grpSpPr bwMode="auto">
          <a:xfrm>
            <a:off x="7380288" y="2295525"/>
            <a:ext cx="936625" cy="2232025"/>
            <a:chOff x="4785" y="1842"/>
            <a:chExt cx="590" cy="1587"/>
          </a:xfrm>
        </p:grpSpPr>
        <p:sp>
          <p:nvSpPr>
            <p:cNvPr id="92" name="Oval 38"/>
            <p:cNvSpPr>
              <a:spLocks noChangeArrowheads="1"/>
            </p:cNvSpPr>
            <p:nvPr/>
          </p:nvSpPr>
          <p:spPr bwMode="auto">
            <a:xfrm>
              <a:off x="4785" y="1842"/>
              <a:ext cx="590" cy="1587"/>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93" name="Line 39"/>
            <p:cNvSpPr>
              <a:spLocks noChangeShapeType="1"/>
            </p:cNvSpPr>
            <p:nvPr/>
          </p:nvSpPr>
          <p:spPr bwMode="auto">
            <a:xfrm>
              <a:off x="5375" y="2523"/>
              <a:ext cx="0" cy="139"/>
            </a:xfrm>
            <a:prstGeom prst="line">
              <a:avLst/>
            </a:prstGeom>
            <a:noFill/>
            <a:ln w="28575">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4" name="Group 40"/>
          <p:cNvGrpSpPr>
            <a:grpSpLocks/>
          </p:cNvGrpSpPr>
          <p:nvPr/>
        </p:nvGrpSpPr>
        <p:grpSpPr bwMode="auto">
          <a:xfrm>
            <a:off x="7186613" y="2493963"/>
            <a:ext cx="1008062" cy="1889125"/>
            <a:chOff x="4754" y="1472"/>
            <a:chExt cx="635" cy="1190"/>
          </a:xfrm>
        </p:grpSpPr>
        <p:grpSp>
          <p:nvGrpSpPr>
            <p:cNvPr id="95" name="Group 41"/>
            <p:cNvGrpSpPr>
              <a:grpSpLocks/>
            </p:cNvGrpSpPr>
            <p:nvPr/>
          </p:nvGrpSpPr>
          <p:grpSpPr bwMode="auto">
            <a:xfrm>
              <a:off x="4754" y="1472"/>
              <a:ext cx="408" cy="1190"/>
              <a:chOff x="4608" y="2688"/>
              <a:chExt cx="816" cy="1440"/>
            </a:xfrm>
          </p:grpSpPr>
          <p:sp>
            <p:nvSpPr>
              <p:cNvPr id="102" name="Rectangle 42"/>
              <p:cNvSpPr>
                <a:spLocks noChangeArrowheads="1"/>
              </p:cNvSpPr>
              <p:nvPr/>
            </p:nvSpPr>
            <p:spPr bwMode="auto">
              <a:xfrm>
                <a:off x="4608" y="268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5</a:t>
                </a:r>
                <a:endParaRPr lang="en-US" altLang="zh-CN" baseline="-25000">
                  <a:latin typeface="Arial" panose="020B0604020202020204" pitchFamily="34" charset="0"/>
                  <a:ea typeface="楷体" panose="02010609060101010101" pitchFamily="49" charset="-122"/>
                  <a:cs typeface="Arial" panose="020B0604020202020204" pitchFamily="34" charset="0"/>
                </a:endParaRPr>
              </a:p>
            </p:txBody>
          </p:sp>
          <p:sp>
            <p:nvSpPr>
              <p:cNvPr id="103" name="Rectangle 43"/>
              <p:cNvSpPr>
                <a:spLocks noChangeArrowheads="1"/>
              </p:cNvSpPr>
              <p:nvPr/>
            </p:nvSpPr>
            <p:spPr bwMode="auto">
              <a:xfrm>
                <a:off x="4608" y="297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04" name="Rectangle 44"/>
              <p:cNvSpPr>
                <a:spLocks noChangeArrowheads="1"/>
              </p:cNvSpPr>
              <p:nvPr/>
            </p:nvSpPr>
            <p:spPr bwMode="auto">
              <a:xfrm>
                <a:off x="4608" y="326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05" name="Rectangle 45"/>
              <p:cNvSpPr>
                <a:spLocks noChangeArrowheads="1"/>
              </p:cNvSpPr>
              <p:nvPr/>
            </p:nvSpPr>
            <p:spPr bwMode="auto">
              <a:xfrm>
                <a:off x="4608" y="355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06" name="Rectangle 46"/>
              <p:cNvSpPr>
                <a:spLocks noChangeArrowheads="1"/>
              </p:cNvSpPr>
              <p:nvPr/>
            </p:nvSpPr>
            <p:spPr bwMode="auto">
              <a:xfrm>
                <a:off x="4608" y="384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6</a:t>
                </a:r>
              </a:p>
            </p:txBody>
          </p:sp>
        </p:grpSp>
        <p:grpSp>
          <p:nvGrpSpPr>
            <p:cNvPr id="96" name="Group 47"/>
            <p:cNvGrpSpPr>
              <a:grpSpLocks/>
            </p:cNvGrpSpPr>
            <p:nvPr/>
          </p:nvGrpSpPr>
          <p:grpSpPr bwMode="auto">
            <a:xfrm>
              <a:off x="5161" y="1484"/>
              <a:ext cx="228" cy="1140"/>
              <a:chOff x="2304" y="672"/>
              <a:chExt cx="240" cy="1440"/>
            </a:xfrm>
          </p:grpSpPr>
          <p:sp>
            <p:nvSpPr>
              <p:cNvPr id="97" name="Rectangle 48"/>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98" name="Rectangle 49"/>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99" name="Rectangle 50"/>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00" name="Rectangle 51"/>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01" name="Rectangle 52"/>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grpSp>
      <p:sp>
        <p:nvSpPr>
          <p:cNvPr id="107" name="Line 53"/>
          <p:cNvSpPr>
            <a:spLocks noChangeShapeType="1"/>
          </p:cNvSpPr>
          <p:nvPr/>
        </p:nvSpPr>
        <p:spPr bwMode="auto">
          <a:xfrm>
            <a:off x="6867525" y="3441700"/>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08" name="Text Box 54"/>
          <p:cNvSpPr txBox="1">
            <a:spLocks noChangeArrowheads="1"/>
          </p:cNvSpPr>
          <p:nvPr/>
        </p:nvSpPr>
        <p:spPr bwMode="auto">
          <a:xfrm>
            <a:off x="6372225" y="3117850"/>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front</a:t>
            </a:r>
          </a:p>
        </p:txBody>
      </p:sp>
      <p:sp>
        <p:nvSpPr>
          <p:cNvPr id="109" name="Line 55"/>
          <p:cNvSpPr>
            <a:spLocks noChangeShapeType="1"/>
          </p:cNvSpPr>
          <p:nvPr/>
        </p:nvSpPr>
        <p:spPr bwMode="auto">
          <a:xfrm>
            <a:off x="6867525" y="3811588"/>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10" name="Text Box 56"/>
          <p:cNvSpPr txBox="1">
            <a:spLocks noChangeArrowheads="1"/>
          </p:cNvSpPr>
          <p:nvPr/>
        </p:nvSpPr>
        <p:spPr bwMode="auto">
          <a:xfrm>
            <a:off x="6372225" y="3789363"/>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rear</a:t>
            </a:r>
          </a:p>
        </p:txBody>
      </p:sp>
      <p:sp>
        <p:nvSpPr>
          <p:cNvPr id="111" name="Text Box 58"/>
          <p:cNvSpPr txBox="1">
            <a:spLocks noChangeArrowheads="1"/>
          </p:cNvSpPr>
          <p:nvPr/>
        </p:nvSpPr>
        <p:spPr bwMode="auto">
          <a:xfrm>
            <a:off x="4572000" y="3213100"/>
            <a:ext cx="1800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逻辑上实现循环</a:t>
            </a:r>
          </a:p>
        </p:txBody>
      </p:sp>
      <p:grpSp>
        <p:nvGrpSpPr>
          <p:cNvPr id="112" name="Group 26"/>
          <p:cNvGrpSpPr>
            <a:grpSpLocks/>
          </p:cNvGrpSpPr>
          <p:nvPr/>
        </p:nvGrpSpPr>
        <p:grpSpPr bwMode="auto">
          <a:xfrm>
            <a:off x="2187575" y="1936750"/>
            <a:ext cx="1800225" cy="476250"/>
            <a:chOff x="431" y="1270"/>
            <a:chExt cx="1134" cy="300"/>
          </a:xfrm>
        </p:grpSpPr>
        <p:sp>
          <p:nvSpPr>
            <p:cNvPr id="113" name="AutoShape 27"/>
            <p:cNvSpPr>
              <a:spLocks noChangeArrowheads="1"/>
            </p:cNvSpPr>
            <p:nvPr/>
          </p:nvSpPr>
          <p:spPr bwMode="auto">
            <a:xfrm flipH="1">
              <a:off x="794" y="1270"/>
              <a:ext cx="771" cy="273"/>
            </a:xfrm>
            <a:prstGeom prst="flowChartMagneticTape">
              <a:avLst/>
            </a:prstGeom>
            <a:gradFill rotWithShape="1">
              <a:gsLst>
                <a:gs pos="0">
                  <a:srgbClr val="CCFFCC"/>
                </a:gs>
                <a:gs pos="100000">
                  <a:srgbClr val="FDFFFD"/>
                </a:gs>
              </a:gsLst>
              <a:lin ang="0" scaled="1"/>
            </a:gradFill>
            <a:ln w="28575">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006600"/>
                  </a:solidFill>
                  <a:latin typeface="Arial" panose="020B0604020202020204" pitchFamily="34" charset="0"/>
                  <a:ea typeface="楷体" panose="02010609060101010101" pitchFamily="49" charset="-122"/>
                  <a:cs typeface="Arial" panose="020B0604020202020204" pitchFamily="34" charset="0"/>
                </a:rPr>
                <a:t>问题</a:t>
              </a:r>
            </a:p>
          </p:txBody>
        </p:sp>
        <p:pic>
          <p:nvPicPr>
            <p:cNvPr id="114" name="Picture 28" descr="10">
              <a:hlinkClick r:id="rId5"/>
            </p:cNvPr>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92" y="1344"/>
              <a:ext cx="137" cy="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 name="Picture 29" descr="emot-01"/>
            <p:cNvPicPr>
              <a:picLocks noChangeAspect="1" noChangeArrowheads="1" noCrop="1"/>
            </p:cNvPicPr>
            <p:nvPr/>
          </p:nvPicPr>
          <p:blipFill>
            <a:blip r:embed="rId7">
              <a:lum bright="-12000" contrast="18000"/>
              <a:extLst>
                <a:ext uri="{28A0092B-C50C-407E-A947-70E740481C1C}">
                  <a14:useLocalDpi xmlns:a14="http://schemas.microsoft.com/office/drawing/2010/main" val="0"/>
                </a:ext>
              </a:extLst>
            </a:blip>
            <a:srcRect/>
            <a:stretch>
              <a:fillRect/>
            </a:stretch>
          </p:blipFill>
          <p:spPr bwMode="auto">
            <a:xfrm>
              <a:off x="431" y="127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6" name="Group 59"/>
          <p:cNvGrpSpPr>
            <a:grpSpLocks/>
          </p:cNvGrpSpPr>
          <p:nvPr/>
        </p:nvGrpSpPr>
        <p:grpSpPr bwMode="auto">
          <a:xfrm>
            <a:off x="2377439" y="4641849"/>
            <a:ext cx="4545457" cy="1255896"/>
            <a:chOff x="1020" y="3203"/>
            <a:chExt cx="3448" cy="547"/>
          </a:xfrm>
        </p:grpSpPr>
        <p:sp>
          <p:nvSpPr>
            <p:cNvPr id="117" name="AutoShape 60"/>
            <p:cNvSpPr>
              <a:spLocks noChangeArrowheads="1"/>
            </p:cNvSpPr>
            <p:nvPr/>
          </p:nvSpPr>
          <p:spPr bwMode="auto">
            <a:xfrm flipH="1" flipV="1">
              <a:off x="1020" y="3203"/>
              <a:ext cx="3448" cy="547"/>
            </a:xfrm>
            <a:prstGeom prst="wedgeRectCallout">
              <a:avLst>
                <a:gd name="adj1" fmla="val 1783"/>
                <a:gd name="adj2" fmla="val 96655"/>
              </a:avLst>
            </a:prstGeom>
            <a:gradFill rotWithShape="0">
              <a:gsLst>
                <a:gs pos="0">
                  <a:srgbClr val="FFCCCC"/>
                </a:gs>
                <a:gs pos="100000">
                  <a:srgbClr val="FFFAFA"/>
                </a:gs>
              </a:gsLst>
              <a:lin ang="18900000" scaled="1"/>
            </a:gra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1"/>
                    </a:outerShdw>
                  </a:effectLst>
                </a14:hiddenEffects>
              </a:ext>
            </a:ex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118" name="Text Box 61"/>
            <p:cNvSpPr txBox="1">
              <a:spLocks noChangeArrowheads="1"/>
            </p:cNvSpPr>
            <p:nvPr/>
          </p:nvSpPr>
          <p:spPr bwMode="auto">
            <a:xfrm>
              <a:off x="1156" y="3273"/>
              <a:ext cx="3175" cy="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如何实现逻辑</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上实现循环，而不是在物理上实现</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循环</a:t>
              </a:r>
              <a:endParaRPr kumimoji="1" lang="zh-CN" altLang="en-US" sz="2000"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pic>
        <p:nvPicPr>
          <p:cNvPr id="119" name="Picture 81" descr="10">
            <a:hlinkClick r:id="rId8"/>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889374" y="5153850"/>
            <a:ext cx="621093" cy="621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 name="Text Box 12"/>
          <p:cNvSpPr txBox="1">
            <a:spLocks noChangeArrowheads="1"/>
          </p:cNvSpPr>
          <p:nvPr/>
        </p:nvSpPr>
        <p:spPr bwMode="auto">
          <a:xfrm>
            <a:off x="179388" y="4737100"/>
            <a:ext cx="8785225" cy="954088"/>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solidFill>
                  <a:schemeClr val="hlink"/>
                </a:solidFill>
                <a:latin typeface="+mn-lt"/>
                <a:ea typeface="仿宋" panose="02010609060101010101" pitchFamily="49" charset="-122"/>
              </a:rPr>
              <a:t>        </a:t>
            </a:r>
            <a:r>
              <a:rPr lang="zh-CN" altLang="en-US" b="1" dirty="0" smtClean="0">
                <a:latin typeface="+mn-lt"/>
                <a:ea typeface="仿宋" panose="02010609060101010101" pitchFamily="49" charset="-122"/>
              </a:rPr>
              <a:t>利用数学上的</a:t>
            </a:r>
            <a:r>
              <a:rPr lang="zh-CN" altLang="en-US" b="1" dirty="0" smtClean="0">
                <a:solidFill>
                  <a:srgbClr val="3333FF"/>
                </a:solidFill>
                <a:latin typeface="+mn-lt"/>
                <a:ea typeface="仿宋" panose="02010609060101010101" pitchFamily="49" charset="-122"/>
              </a:rPr>
              <a:t>取模</a:t>
            </a:r>
            <a:r>
              <a:rPr lang="zh-CN" altLang="en-US" b="1" dirty="0" smtClean="0">
                <a:latin typeface="+mn-lt"/>
                <a:ea typeface="仿宋" panose="02010609060101010101" pitchFamily="49" charset="-122"/>
              </a:rPr>
              <a:t>操作可以实现这种逻辑上的循环结构。队列的这种头尾相接的顺序存储结构称为</a:t>
            </a:r>
            <a:r>
              <a:rPr lang="zh-CN" altLang="en-US" b="1" dirty="0" smtClean="0">
                <a:solidFill>
                  <a:srgbClr val="FF0000"/>
                </a:solidFill>
                <a:latin typeface="黑体" panose="02010609060101010101" pitchFamily="49" charset="-122"/>
                <a:ea typeface="黑体" panose="02010609060101010101" pitchFamily="49" charset="-122"/>
              </a:rPr>
              <a:t>循环队列</a:t>
            </a:r>
            <a:r>
              <a:rPr lang="zh-CN" altLang="en-US" b="1" dirty="0" smtClean="0">
                <a:latin typeface="+mn-lt"/>
                <a:ea typeface="仿宋" panose="02010609060101010101" pitchFamily="49" charset="-122"/>
              </a:rPr>
              <a:t>。</a:t>
            </a:r>
            <a:endParaRPr kumimoji="1" lang="zh-CN" altLang="en-US" b="1" dirty="0" smtClean="0">
              <a:latin typeface="+mn-lt"/>
              <a:ea typeface="仿宋" panose="02010609060101010101" pitchFamily="49" charset="-122"/>
            </a:endParaRPr>
          </a:p>
        </p:txBody>
      </p:sp>
    </p:spTree>
    <p:extLst>
      <p:ext uri="{BB962C8B-B14F-4D97-AF65-F5344CB8AC3E}">
        <p14:creationId xmlns:p14="http://schemas.microsoft.com/office/powerpoint/2010/main" val="287493298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down)">
                                      <p:cBhvr>
                                        <p:cTn id="7" dur="580">
                                          <p:stCondLst>
                                            <p:cond delay="0"/>
                                          </p:stCondLst>
                                        </p:cTn>
                                        <p:tgtEl>
                                          <p:spTgt spid="87"/>
                                        </p:tgtEl>
                                      </p:cBhvr>
                                    </p:animEffect>
                                    <p:anim calcmode="lin" valueType="num">
                                      <p:cBhvr>
                                        <p:cTn id="8" dur="1822"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7"/>
                                        </p:tgtEl>
                                        <p:attrNameLst>
                                          <p:attrName>ppt_y</p:attrName>
                                        </p:attrNameLst>
                                      </p:cBhvr>
                                      <p:tavLst>
                                        <p:tav tm="0" fmla="#ppt_y-sin(pi*$)/81">
                                          <p:val>
                                            <p:fltVal val="0"/>
                                          </p:val>
                                        </p:tav>
                                        <p:tav tm="100000">
                                          <p:val>
                                            <p:fltVal val="1"/>
                                          </p:val>
                                        </p:tav>
                                      </p:tavLst>
                                    </p:anim>
                                    <p:animScale>
                                      <p:cBhvr>
                                        <p:cTn id="13" dur="26">
                                          <p:stCondLst>
                                            <p:cond delay="650"/>
                                          </p:stCondLst>
                                        </p:cTn>
                                        <p:tgtEl>
                                          <p:spTgt spid="87"/>
                                        </p:tgtEl>
                                      </p:cBhvr>
                                      <p:to x="100000" y="60000"/>
                                    </p:animScale>
                                    <p:animScale>
                                      <p:cBhvr>
                                        <p:cTn id="14" dur="166" decel="50000">
                                          <p:stCondLst>
                                            <p:cond delay="676"/>
                                          </p:stCondLst>
                                        </p:cTn>
                                        <p:tgtEl>
                                          <p:spTgt spid="87"/>
                                        </p:tgtEl>
                                      </p:cBhvr>
                                      <p:to x="100000" y="100000"/>
                                    </p:animScale>
                                    <p:animScale>
                                      <p:cBhvr>
                                        <p:cTn id="15" dur="26">
                                          <p:stCondLst>
                                            <p:cond delay="1312"/>
                                          </p:stCondLst>
                                        </p:cTn>
                                        <p:tgtEl>
                                          <p:spTgt spid="87"/>
                                        </p:tgtEl>
                                      </p:cBhvr>
                                      <p:to x="100000" y="80000"/>
                                    </p:animScale>
                                    <p:animScale>
                                      <p:cBhvr>
                                        <p:cTn id="16" dur="166" decel="50000">
                                          <p:stCondLst>
                                            <p:cond delay="1338"/>
                                          </p:stCondLst>
                                        </p:cTn>
                                        <p:tgtEl>
                                          <p:spTgt spid="87"/>
                                        </p:tgtEl>
                                      </p:cBhvr>
                                      <p:to x="100000" y="100000"/>
                                    </p:animScale>
                                    <p:animScale>
                                      <p:cBhvr>
                                        <p:cTn id="17" dur="26">
                                          <p:stCondLst>
                                            <p:cond delay="1642"/>
                                          </p:stCondLst>
                                        </p:cTn>
                                        <p:tgtEl>
                                          <p:spTgt spid="87"/>
                                        </p:tgtEl>
                                      </p:cBhvr>
                                      <p:to x="100000" y="90000"/>
                                    </p:animScale>
                                    <p:animScale>
                                      <p:cBhvr>
                                        <p:cTn id="18" dur="166" decel="50000">
                                          <p:stCondLst>
                                            <p:cond delay="1668"/>
                                          </p:stCondLst>
                                        </p:cTn>
                                        <p:tgtEl>
                                          <p:spTgt spid="87"/>
                                        </p:tgtEl>
                                      </p:cBhvr>
                                      <p:to x="100000" y="100000"/>
                                    </p:animScale>
                                    <p:animScale>
                                      <p:cBhvr>
                                        <p:cTn id="19" dur="26">
                                          <p:stCondLst>
                                            <p:cond delay="1808"/>
                                          </p:stCondLst>
                                        </p:cTn>
                                        <p:tgtEl>
                                          <p:spTgt spid="87"/>
                                        </p:tgtEl>
                                      </p:cBhvr>
                                      <p:to x="100000" y="95000"/>
                                    </p:animScale>
                                    <p:animScale>
                                      <p:cBhvr>
                                        <p:cTn id="20" dur="166" decel="50000">
                                          <p:stCondLst>
                                            <p:cond delay="1834"/>
                                          </p:stCondLst>
                                        </p:cTn>
                                        <p:tgtEl>
                                          <p:spTgt spid="87"/>
                                        </p:tgtEl>
                                      </p:cBhvr>
                                      <p:to x="100000" y="100000"/>
                                    </p:animScale>
                                  </p:childTnLst>
                                </p:cTn>
                              </p:par>
                            </p:childTnLst>
                          </p:cTn>
                        </p:par>
                        <p:par>
                          <p:cTn id="21" fill="hold">
                            <p:stCondLst>
                              <p:cond delay="2000"/>
                            </p:stCondLst>
                            <p:childTnLst>
                              <p:par>
                                <p:cTn id="22" presetID="9" presetClass="entr" presetSubtype="0" fill="hold" grpId="0" nodeType="afterEffect">
                                  <p:stCondLst>
                                    <p:cond delay="0"/>
                                  </p:stCondLst>
                                  <p:childTnLst>
                                    <p:set>
                                      <p:cBhvr>
                                        <p:cTn id="23" dur="1" fill="hold">
                                          <p:stCondLst>
                                            <p:cond delay="0"/>
                                          </p:stCondLst>
                                        </p:cTn>
                                        <p:tgtEl>
                                          <p:spTgt spid="111"/>
                                        </p:tgtEl>
                                        <p:attrNameLst>
                                          <p:attrName>style.visibility</p:attrName>
                                        </p:attrNameLst>
                                      </p:cBhvr>
                                      <p:to>
                                        <p:strVal val="visible"/>
                                      </p:to>
                                    </p:set>
                                    <p:animEffect transition="in" filter="dissolve">
                                      <p:cBhvr>
                                        <p:cTn id="24" dur="500"/>
                                        <p:tgtEl>
                                          <p:spTgt spid="111"/>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wipe(up)">
                                      <p:cBhvr>
                                        <p:cTn id="28" dur="500"/>
                                        <p:tgtEl>
                                          <p:spTgt spid="94"/>
                                        </p:tgtEl>
                                      </p:cBhvr>
                                    </p:animEffect>
                                  </p:childTnLst>
                                </p:cTn>
                              </p:par>
                            </p:childTnLst>
                          </p:cTn>
                        </p:par>
                        <p:par>
                          <p:cTn id="29" fill="hold">
                            <p:stCondLst>
                              <p:cond delay="3000"/>
                            </p:stCondLst>
                            <p:childTnLst>
                              <p:par>
                                <p:cTn id="30" presetID="9" presetClass="entr" presetSubtype="0" fill="hold" nodeType="afterEffect">
                                  <p:stCondLst>
                                    <p:cond delay="0"/>
                                  </p:stCondLst>
                                  <p:childTnLst>
                                    <p:set>
                                      <p:cBhvr>
                                        <p:cTn id="31" dur="1" fill="hold">
                                          <p:stCondLst>
                                            <p:cond delay="0"/>
                                          </p:stCondLst>
                                        </p:cTn>
                                        <p:tgtEl>
                                          <p:spTgt spid="108"/>
                                        </p:tgtEl>
                                        <p:attrNameLst>
                                          <p:attrName>style.visibility</p:attrName>
                                        </p:attrNameLst>
                                      </p:cBhvr>
                                      <p:to>
                                        <p:strVal val="visible"/>
                                      </p:to>
                                    </p:set>
                                    <p:animEffect transition="in" filter="dissolve">
                                      <p:cBhvr>
                                        <p:cTn id="32" dur="500"/>
                                        <p:tgtEl>
                                          <p:spTgt spid="10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wipe(left)">
                                      <p:cBhvr>
                                        <p:cTn id="35" dur="1000"/>
                                        <p:tgtEl>
                                          <p:spTgt spid="107"/>
                                        </p:tgtEl>
                                      </p:cBhvr>
                                    </p:animEffect>
                                  </p:childTnLst>
                                </p:cTn>
                              </p:par>
                              <p:par>
                                <p:cTn id="36" presetID="9" presetClass="entr" presetSubtype="0" fill="hold" nodeType="withEffect">
                                  <p:stCondLst>
                                    <p:cond delay="0"/>
                                  </p:stCondLst>
                                  <p:childTnLst>
                                    <p:set>
                                      <p:cBhvr>
                                        <p:cTn id="37" dur="1" fill="hold">
                                          <p:stCondLst>
                                            <p:cond delay="0"/>
                                          </p:stCondLst>
                                        </p:cTn>
                                        <p:tgtEl>
                                          <p:spTgt spid="110"/>
                                        </p:tgtEl>
                                        <p:attrNameLst>
                                          <p:attrName>style.visibility</p:attrName>
                                        </p:attrNameLst>
                                      </p:cBhvr>
                                      <p:to>
                                        <p:strVal val="visible"/>
                                      </p:to>
                                    </p:set>
                                    <p:animEffect transition="in" filter="dissolve">
                                      <p:cBhvr>
                                        <p:cTn id="38" dur="500"/>
                                        <p:tgtEl>
                                          <p:spTgt spid="11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9"/>
                                        </p:tgtEl>
                                        <p:attrNameLst>
                                          <p:attrName>style.visibility</p:attrName>
                                        </p:attrNameLst>
                                      </p:cBhvr>
                                      <p:to>
                                        <p:strVal val="visible"/>
                                      </p:to>
                                    </p:set>
                                    <p:animEffect transition="in" filter="wipe(left)">
                                      <p:cBhvr>
                                        <p:cTn id="41" dur="1000"/>
                                        <p:tgtEl>
                                          <p:spTgt spid="109"/>
                                        </p:tgtEl>
                                      </p:cBhvr>
                                    </p:animEffect>
                                  </p:childTnLst>
                                </p:cTn>
                              </p:par>
                            </p:childTnLst>
                          </p:cTn>
                        </p:par>
                        <p:par>
                          <p:cTn id="42" fill="hold">
                            <p:stCondLst>
                              <p:cond delay="4000"/>
                            </p:stCondLst>
                            <p:childTnLst>
                              <p:par>
                                <p:cTn id="43" presetID="21" presetClass="entr" presetSubtype="1"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wheel(1)">
                                      <p:cBhvr>
                                        <p:cTn id="45" dur="5000"/>
                                        <p:tgtEl>
                                          <p:spTgt spid="91"/>
                                        </p:tgtEl>
                                      </p:cBhvr>
                                    </p:animEffect>
                                  </p:childTnLst>
                                  <p:subTnLst>
                                    <p:audio>
                                      <p:cMediaNode>
                                        <p:cTn display="0" masterRel="sameClick">
                                          <p:stCondLst>
                                            <p:cond evt="begin" delay="0">
                                              <p:tn val="43"/>
                                            </p:cond>
                                          </p:stCondLst>
                                          <p:endCondLst>
                                            <p:cond evt="onStopAudio" delay="0">
                                              <p:tgtEl>
                                                <p:sldTgt/>
                                              </p:tgtEl>
                                            </p:cond>
                                          </p:endCondLst>
                                        </p:cTn>
                                        <p:tgtEl>
                                          <p:sndTgt r:embed="rId2" name="chimes.wav"/>
                                        </p:tgtEl>
                                      </p:cMediaNode>
                                    </p:audio>
                                  </p:subTnLst>
                                </p:cTn>
                              </p:par>
                            </p:childTnLst>
                          </p:cTn>
                        </p:par>
                      </p:childTnLst>
                    </p:cTn>
                  </p:par>
                  <p:par>
                    <p:cTn id="46" fill="hold">
                      <p:stCondLst>
                        <p:cond delay="indefinite"/>
                      </p:stCondLst>
                      <p:childTnLst>
                        <p:par>
                          <p:cTn id="47" fill="hold">
                            <p:stCondLst>
                              <p:cond delay="0"/>
                            </p:stCondLst>
                            <p:childTnLst>
                              <p:par>
                                <p:cTn id="48" presetID="18" presetClass="entr" presetSubtype="3" fill="hold" nodeType="clickEffect">
                                  <p:stCondLst>
                                    <p:cond delay="0"/>
                                  </p:stCondLst>
                                  <p:childTnLst>
                                    <p:set>
                                      <p:cBhvr>
                                        <p:cTn id="49" dur="1" fill="hold">
                                          <p:stCondLst>
                                            <p:cond delay="0"/>
                                          </p:stCondLst>
                                        </p:cTn>
                                        <p:tgtEl>
                                          <p:spTgt spid="116"/>
                                        </p:tgtEl>
                                        <p:attrNameLst>
                                          <p:attrName>style.visibility</p:attrName>
                                        </p:attrNameLst>
                                      </p:cBhvr>
                                      <p:to>
                                        <p:strVal val="visible"/>
                                      </p:to>
                                    </p:set>
                                    <p:animEffect transition="in" filter="strips(upRight)">
                                      <p:cBhvr>
                                        <p:cTn id="50" dur="500"/>
                                        <p:tgtEl>
                                          <p:spTgt spid="116"/>
                                        </p:tgtEl>
                                      </p:cBhvr>
                                    </p:animEffect>
                                  </p:childTnLst>
                                </p:cTn>
                              </p:par>
                            </p:childTnLst>
                          </p:cTn>
                        </p:par>
                        <p:par>
                          <p:cTn id="51" fill="hold">
                            <p:stCondLst>
                              <p:cond delay="500"/>
                            </p:stCondLst>
                            <p:childTnLst>
                              <p:par>
                                <p:cTn id="52" presetID="31" presetClass="entr" presetSubtype="0" fill="hold" nodeType="afterEffect">
                                  <p:stCondLst>
                                    <p:cond delay="0"/>
                                  </p:stCondLst>
                                  <p:childTnLst>
                                    <p:set>
                                      <p:cBhvr>
                                        <p:cTn id="53" dur="1" fill="hold">
                                          <p:stCondLst>
                                            <p:cond delay="0"/>
                                          </p:stCondLst>
                                        </p:cTn>
                                        <p:tgtEl>
                                          <p:spTgt spid="119"/>
                                        </p:tgtEl>
                                        <p:attrNameLst>
                                          <p:attrName>style.visibility</p:attrName>
                                        </p:attrNameLst>
                                      </p:cBhvr>
                                      <p:to>
                                        <p:strVal val="visible"/>
                                      </p:to>
                                    </p:set>
                                    <p:anim calcmode="lin" valueType="num">
                                      <p:cBhvr>
                                        <p:cTn id="54" dur="1000" fill="hold"/>
                                        <p:tgtEl>
                                          <p:spTgt spid="119"/>
                                        </p:tgtEl>
                                        <p:attrNameLst>
                                          <p:attrName>ppt_w</p:attrName>
                                        </p:attrNameLst>
                                      </p:cBhvr>
                                      <p:tavLst>
                                        <p:tav tm="0">
                                          <p:val>
                                            <p:fltVal val="0"/>
                                          </p:val>
                                        </p:tav>
                                        <p:tav tm="100000">
                                          <p:val>
                                            <p:strVal val="#ppt_w"/>
                                          </p:val>
                                        </p:tav>
                                      </p:tavLst>
                                    </p:anim>
                                    <p:anim calcmode="lin" valueType="num">
                                      <p:cBhvr>
                                        <p:cTn id="55" dur="1000" fill="hold"/>
                                        <p:tgtEl>
                                          <p:spTgt spid="119"/>
                                        </p:tgtEl>
                                        <p:attrNameLst>
                                          <p:attrName>ppt_h</p:attrName>
                                        </p:attrNameLst>
                                      </p:cBhvr>
                                      <p:tavLst>
                                        <p:tav tm="0">
                                          <p:val>
                                            <p:fltVal val="0"/>
                                          </p:val>
                                        </p:tav>
                                        <p:tav tm="100000">
                                          <p:val>
                                            <p:strVal val="#ppt_h"/>
                                          </p:val>
                                        </p:tav>
                                      </p:tavLst>
                                    </p:anim>
                                    <p:anim calcmode="lin" valueType="num">
                                      <p:cBhvr>
                                        <p:cTn id="56" dur="1000" fill="hold"/>
                                        <p:tgtEl>
                                          <p:spTgt spid="119"/>
                                        </p:tgtEl>
                                        <p:attrNameLst>
                                          <p:attrName>style.rotation</p:attrName>
                                        </p:attrNameLst>
                                      </p:cBhvr>
                                      <p:tavLst>
                                        <p:tav tm="0">
                                          <p:val>
                                            <p:fltVal val="90"/>
                                          </p:val>
                                        </p:tav>
                                        <p:tav tm="100000">
                                          <p:val>
                                            <p:fltVal val="0"/>
                                          </p:val>
                                        </p:tav>
                                      </p:tavLst>
                                    </p:anim>
                                    <p:animEffect transition="in" filter="fade">
                                      <p:cBhvr>
                                        <p:cTn id="57" dur="1000"/>
                                        <p:tgtEl>
                                          <p:spTgt spid="11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119"/>
                                        </p:tgtEl>
                                      </p:cBhvr>
                                    </p:animEffect>
                                    <p:set>
                                      <p:cBhvr>
                                        <p:cTn id="62" dur="1" fill="hold">
                                          <p:stCondLst>
                                            <p:cond delay="499"/>
                                          </p:stCondLst>
                                        </p:cTn>
                                        <p:tgtEl>
                                          <p:spTgt spid="119"/>
                                        </p:tgtEl>
                                        <p:attrNameLst>
                                          <p:attrName>style.visibility</p:attrName>
                                        </p:attrNameLst>
                                      </p:cBhvr>
                                      <p:to>
                                        <p:strVal val="hidden"/>
                                      </p:to>
                                    </p:set>
                                  </p:childTnLst>
                                </p:cTn>
                              </p:par>
                              <p:par>
                                <p:cTn id="63" presetID="18" presetClass="exit" presetSubtype="3" fill="hold" nodeType="withEffect">
                                  <p:stCondLst>
                                    <p:cond delay="0"/>
                                  </p:stCondLst>
                                  <p:childTnLst>
                                    <p:animEffect transition="out" filter="strips(upRight)">
                                      <p:cBhvr>
                                        <p:cTn id="64" dur="500"/>
                                        <p:tgtEl>
                                          <p:spTgt spid="116"/>
                                        </p:tgtEl>
                                      </p:cBhvr>
                                    </p:animEffect>
                                    <p:set>
                                      <p:cBhvr>
                                        <p:cTn id="65" dur="1" fill="hold">
                                          <p:stCondLst>
                                            <p:cond delay="499"/>
                                          </p:stCondLst>
                                        </p:cTn>
                                        <p:tgtEl>
                                          <p:spTgt spid="116"/>
                                        </p:tgtEl>
                                        <p:attrNameLst>
                                          <p:attrName>style.visibility</p:attrName>
                                        </p:attrNameLst>
                                      </p:cBhvr>
                                      <p:to>
                                        <p:strVal val="hidden"/>
                                      </p:to>
                                    </p:set>
                                  </p:childTnLst>
                                </p:cTn>
                              </p:par>
                            </p:childTnLst>
                          </p:cTn>
                        </p:par>
                        <p:par>
                          <p:cTn id="66" fill="hold">
                            <p:stCondLst>
                              <p:cond delay="500"/>
                            </p:stCondLst>
                            <p:childTnLst>
                              <p:par>
                                <p:cTn id="67" presetID="3" presetClass="entr" presetSubtype="10" fill="hold" grpId="0" nodeType="afterEffect">
                                  <p:stCondLst>
                                    <p:cond delay="0"/>
                                  </p:stCondLst>
                                  <p:childTnLst>
                                    <p:set>
                                      <p:cBhvr>
                                        <p:cTn id="68" dur="1" fill="hold">
                                          <p:stCondLst>
                                            <p:cond delay="0"/>
                                          </p:stCondLst>
                                        </p:cTn>
                                        <p:tgtEl>
                                          <p:spTgt spid="120">
                                            <p:txEl>
                                              <p:pRg st="0" end="0"/>
                                            </p:txEl>
                                          </p:spTgt>
                                        </p:tgtEl>
                                        <p:attrNameLst>
                                          <p:attrName>style.visibility</p:attrName>
                                        </p:attrNameLst>
                                      </p:cBhvr>
                                      <p:to>
                                        <p:strVal val="visible"/>
                                      </p:to>
                                    </p:set>
                                    <p:animEffect transition="in" filter="blinds(horizontal)">
                                      <p:cBhvr>
                                        <p:cTn id="69" dur="500"/>
                                        <p:tgtEl>
                                          <p:spTgt spid="1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9" grpId="0" animBg="1"/>
      <p:bldP spid="111" grpId="0"/>
      <p:bldP spid="120"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2"/>
          <p:cNvGrpSpPr>
            <a:grpSpLocks/>
          </p:cNvGrpSpPr>
          <p:nvPr/>
        </p:nvGrpSpPr>
        <p:grpSpPr bwMode="auto">
          <a:xfrm>
            <a:off x="34925" y="92075"/>
            <a:ext cx="7632700" cy="1601788"/>
            <a:chOff x="34925" y="92075"/>
            <a:chExt cx="7632700" cy="1601788"/>
          </a:xfrm>
        </p:grpSpPr>
        <p:grpSp>
          <p:nvGrpSpPr>
            <p:cNvPr id="26668" name="组合 1"/>
            <p:cNvGrpSpPr>
              <a:grpSpLocks/>
            </p:cNvGrpSpPr>
            <p:nvPr/>
          </p:nvGrpSpPr>
          <p:grpSpPr bwMode="auto">
            <a:xfrm>
              <a:off x="34925" y="92075"/>
              <a:ext cx="7632700" cy="457200"/>
              <a:chOff x="34925" y="92075"/>
              <a:chExt cx="7632700" cy="457200"/>
            </a:xfrm>
          </p:grpSpPr>
          <p:sp>
            <p:nvSpPr>
              <p:cNvPr id="2667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6676"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26669" name="Group 2"/>
            <p:cNvGrpSpPr>
              <a:grpSpLocks/>
            </p:cNvGrpSpPr>
            <p:nvPr/>
          </p:nvGrpSpPr>
          <p:grpSpPr bwMode="auto">
            <a:xfrm>
              <a:off x="107950" y="620713"/>
              <a:ext cx="5719848" cy="496887"/>
              <a:chOff x="113" y="441"/>
              <a:chExt cx="2083" cy="313"/>
            </a:xfrm>
          </p:grpSpPr>
          <p:sp>
            <p:nvSpPr>
              <p:cNvPr id="2667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26674"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grpSp>
        <p:grpSp>
          <p:nvGrpSpPr>
            <p:cNvPr id="26670" name="Group 5"/>
            <p:cNvGrpSpPr>
              <a:grpSpLocks/>
            </p:cNvGrpSpPr>
            <p:nvPr/>
          </p:nvGrpSpPr>
          <p:grpSpPr bwMode="auto">
            <a:xfrm>
              <a:off x="250825" y="1196975"/>
              <a:ext cx="2663825" cy="496888"/>
              <a:chOff x="113" y="441"/>
              <a:chExt cx="1440" cy="313"/>
            </a:xfrm>
          </p:grpSpPr>
          <p:sp>
            <p:nvSpPr>
              <p:cNvPr id="26671"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循环队列的定义</a:t>
                </a:r>
              </a:p>
            </p:txBody>
          </p:sp>
          <p:sp>
            <p:nvSpPr>
              <p:cNvPr id="26672"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grpSp>
      </p:grpSp>
      <p:sp>
        <p:nvSpPr>
          <p:cNvPr id="161" name="Text Box 13"/>
          <p:cNvSpPr txBox="1">
            <a:spLocks noChangeArrowheads="1"/>
          </p:cNvSpPr>
          <p:nvPr/>
        </p:nvSpPr>
        <p:spPr bwMode="auto">
          <a:xfrm>
            <a:off x="179388" y="1773238"/>
            <a:ext cx="878522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chemeClr val="hlink"/>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设存储循环队列的数组长度为 </a:t>
            </a:r>
            <a:r>
              <a:rPr kumimoji="1" lang="en-US" altLang="zh-CN" sz="1900" b="1">
                <a:solidFill>
                  <a:srgbClr val="FF0000"/>
                </a:solidFill>
                <a:latin typeface="Arial" panose="020B0604020202020204" pitchFamily="34" charset="0"/>
                <a:ea typeface="仿宋" panose="02010609060101010101" pitchFamily="49" charset="-122"/>
                <a:cs typeface="Arial" panose="020B0604020202020204" pitchFamily="34" charset="0"/>
              </a:rPr>
              <a:t>Queue_Size</a:t>
            </a:r>
            <a:r>
              <a:rPr kumimoji="1" lang="zh-CN" altLang="en-US" sz="2000" b="1">
                <a:latin typeface="Arial" panose="020B0604020202020204" pitchFamily="34" charset="0"/>
                <a:ea typeface="仿宋" panose="02010609060101010101" pitchFamily="49" charset="-122"/>
                <a:cs typeface="Arial" panose="020B0604020202020204" pitchFamily="34" charset="0"/>
              </a:rPr>
              <a:t>，则</a:t>
            </a:r>
          </a:p>
        </p:txBody>
      </p:sp>
      <p:grpSp>
        <p:nvGrpSpPr>
          <p:cNvPr id="162" name="Group 14"/>
          <p:cNvGrpSpPr>
            <a:grpSpLocks/>
          </p:cNvGrpSpPr>
          <p:nvPr/>
        </p:nvGrpSpPr>
        <p:grpSpPr bwMode="auto">
          <a:xfrm>
            <a:off x="179388" y="3644900"/>
            <a:ext cx="8820150" cy="2843213"/>
            <a:chOff x="91" y="2296"/>
            <a:chExt cx="5556" cy="1791"/>
          </a:xfrm>
        </p:grpSpPr>
        <p:sp>
          <p:nvSpPr>
            <p:cNvPr id="26666" name="Rectangle 15"/>
            <p:cNvSpPr>
              <a:spLocks noChangeArrowheads="1"/>
            </p:cNvSpPr>
            <p:nvPr/>
          </p:nvSpPr>
          <p:spPr bwMode="auto">
            <a:xfrm>
              <a:off x="91" y="2296"/>
              <a:ext cx="5556" cy="1791"/>
            </a:xfrm>
            <a:prstGeom prst="rect">
              <a:avLst/>
            </a:prstGeom>
            <a:solidFill>
              <a:srgbClr val="CCFFCC"/>
            </a:solidFill>
            <a:ln w="38100">
              <a:solidFill>
                <a:srgbClr val="3399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26667" name="Text Box 16"/>
            <p:cNvSpPr txBox="1">
              <a:spLocks noChangeArrowheads="1"/>
            </p:cNvSpPr>
            <p:nvPr/>
          </p:nvSpPr>
          <p:spPr bwMode="auto">
            <a:xfrm>
              <a:off x="113" y="2342"/>
              <a:ext cx="5534" cy="32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chemeClr val="hlink"/>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例如：</a:t>
              </a:r>
              <a:r>
                <a:rPr kumimoji="1" lang="zh-CN" altLang="en-US" sz="2000" b="1">
                  <a:latin typeface="Arial" panose="020B0604020202020204" pitchFamily="34" charset="0"/>
                  <a:ea typeface="仿宋" panose="02010609060101010101" pitchFamily="49" charset="-122"/>
                  <a:cs typeface="Arial" panose="020B0604020202020204" pitchFamily="34" charset="0"/>
                </a:rPr>
                <a:t>存储循环队列的数组长度为 </a:t>
              </a:r>
              <a:r>
                <a:rPr kumimoji="1" lang="en-US" altLang="zh-CN" sz="2000" b="1">
                  <a:latin typeface="Arial" panose="020B0604020202020204" pitchFamily="34" charset="0"/>
                  <a:ea typeface="仿宋" panose="02010609060101010101" pitchFamily="49" charset="-122"/>
                  <a:cs typeface="Arial" panose="020B0604020202020204" pitchFamily="34" charset="0"/>
                </a:rPr>
                <a:t>5</a:t>
              </a:r>
              <a:r>
                <a:rPr kumimoji="1" lang="zh-CN" altLang="en-US" sz="2000" b="1">
                  <a:latin typeface="Arial" panose="020B0604020202020204" pitchFamily="34" charset="0"/>
                  <a:ea typeface="仿宋" panose="02010609060101010101" pitchFamily="49" charset="-122"/>
                  <a:cs typeface="Arial" panose="020B0604020202020204" pitchFamily="34" charset="0"/>
                </a:rPr>
                <a:t>，状态如右图：</a:t>
              </a:r>
            </a:p>
          </p:txBody>
        </p:sp>
      </p:grpSp>
      <p:grpSp>
        <p:nvGrpSpPr>
          <p:cNvPr id="165" name="Group 17"/>
          <p:cNvGrpSpPr>
            <a:grpSpLocks/>
          </p:cNvGrpSpPr>
          <p:nvPr/>
        </p:nvGrpSpPr>
        <p:grpSpPr bwMode="auto">
          <a:xfrm>
            <a:off x="7775575" y="4005263"/>
            <a:ext cx="720725" cy="2160587"/>
            <a:chOff x="4785" y="1842"/>
            <a:chExt cx="590" cy="1587"/>
          </a:xfrm>
        </p:grpSpPr>
        <p:sp>
          <p:nvSpPr>
            <p:cNvPr id="26664" name="Oval 18"/>
            <p:cNvSpPr>
              <a:spLocks noChangeArrowheads="1"/>
            </p:cNvSpPr>
            <p:nvPr/>
          </p:nvSpPr>
          <p:spPr bwMode="auto">
            <a:xfrm>
              <a:off x="4785" y="1842"/>
              <a:ext cx="590" cy="1587"/>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26665" name="Line 19"/>
            <p:cNvSpPr>
              <a:spLocks noChangeShapeType="1"/>
            </p:cNvSpPr>
            <p:nvPr/>
          </p:nvSpPr>
          <p:spPr bwMode="auto">
            <a:xfrm>
              <a:off x="5375" y="2523"/>
              <a:ext cx="0" cy="136"/>
            </a:xfrm>
            <a:prstGeom prst="line">
              <a:avLst/>
            </a:prstGeom>
            <a:noFill/>
            <a:ln w="28575">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68" name="Text Box 20"/>
          <p:cNvSpPr txBox="1">
            <a:spLocks noChangeArrowheads="1"/>
          </p:cNvSpPr>
          <p:nvPr/>
        </p:nvSpPr>
        <p:spPr bwMode="auto">
          <a:xfrm>
            <a:off x="214313" y="4151313"/>
            <a:ext cx="626427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循环队列长度：</a:t>
            </a:r>
            <a:r>
              <a:rPr kumimoji="1" lang="en-US" altLang="zh-CN" sz="1900" b="1">
                <a:latin typeface="Arial" panose="020B0604020202020204" pitchFamily="34" charset="0"/>
                <a:ea typeface="仿宋" panose="02010609060101010101" pitchFamily="49" charset="-122"/>
                <a:cs typeface="Arial" panose="020B0604020202020204" pitchFamily="34" charset="0"/>
              </a:rPr>
              <a:t>QueueLength=(4-2+5)%5=2</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p>
        </p:txBody>
      </p:sp>
      <p:sp>
        <p:nvSpPr>
          <p:cNvPr id="169" name="Text Box 21"/>
          <p:cNvSpPr txBox="1">
            <a:spLocks noChangeArrowheads="1"/>
          </p:cNvSpPr>
          <p:nvPr/>
        </p:nvSpPr>
        <p:spPr bwMode="auto">
          <a:xfrm>
            <a:off x="214313" y="5862638"/>
            <a:ext cx="626427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循环队列长度：</a:t>
            </a:r>
            <a:r>
              <a:rPr kumimoji="1" lang="en-US" altLang="zh-CN" sz="1900" b="1">
                <a:latin typeface="Arial" panose="020B0604020202020204" pitchFamily="34" charset="0"/>
                <a:ea typeface="仿宋" panose="02010609060101010101" pitchFamily="49" charset="-122"/>
                <a:cs typeface="Arial" panose="020B0604020202020204" pitchFamily="34" charset="0"/>
              </a:rPr>
              <a:t>QueueLength=(1-3+5)%5=3 </a:t>
            </a:r>
          </a:p>
        </p:txBody>
      </p:sp>
      <p:grpSp>
        <p:nvGrpSpPr>
          <p:cNvPr id="170" name="Group 22"/>
          <p:cNvGrpSpPr>
            <a:grpSpLocks/>
          </p:cNvGrpSpPr>
          <p:nvPr/>
        </p:nvGrpSpPr>
        <p:grpSpPr bwMode="auto">
          <a:xfrm>
            <a:off x="7437438" y="4156075"/>
            <a:ext cx="1008062" cy="1889125"/>
            <a:chOff x="4708" y="2739"/>
            <a:chExt cx="635" cy="1190"/>
          </a:xfrm>
        </p:grpSpPr>
        <p:sp>
          <p:nvSpPr>
            <p:cNvPr id="26654" name="Rectangle 23"/>
            <p:cNvSpPr>
              <a:spLocks noChangeArrowheads="1"/>
            </p:cNvSpPr>
            <p:nvPr/>
          </p:nvSpPr>
          <p:spPr bwMode="auto">
            <a:xfrm>
              <a:off x="4708" y="3691"/>
              <a:ext cx="408" cy="23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26655" name="Rectangle 24"/>
            <p:cNvSpPr>
              <a:spLocks noChangeArrowheads="1"/>
            </p:cNvSpPr>
            <p:nvPr/>
          </p:nvSpPr>
          <p:spPr bwMode="auto">
            <a:xfrm>
              <a:off x="4708" y="3453"/>
              <a:ext cx="408" cy="23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26656" name="Rectangle 25"/>
            <p:cNvSpPr>
              <a:spLocks noChangeArrowheads="1"/>
            </p:cNvSpPr>
            <p:nvPr/>
          </p:nvSpPr>
          <p:spPr bwMode="auto">
            <a:xfrm>
              <a:off x="4708" y="2739"/>
              <a:ext cx="408" cy="23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baseline="-25000">
                <a:latin typeface="Arial" panose="020B0604020202020204" pitchFamily="34" charset="0"/>
                <a:ea typeface="仿宋" panose="02010609060101010101" pitchFamily="49" charset="-122"/>
                <a:cs typeface="Arial" panose="020B0604020202020204" pitchFamily="34" charset="0"/>
              </a:endParaRPr>
            </a:p>
          </p:txBody>
        </p:sp>
        <p:sp>
          <p:nvSpPr>
            <p:cNvPr id="26657" name="Rectangle 26"/>
            <p:cNvSpPr>
              <a:spLocks noChangeArrowheads="1"/>
            </p:cNvSpPr>
            <p:nvPr/>
          </p:nvSpPr>
          <p:spPr bwMode="auto">
            <a:xfrm>
              <a:off x="4708" y="2977"/>
              <a:ext cx="408" cy="23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rPr>
                <a:t>4</a:t>
              </a:r>
            </a:p>
          </p:txBody>
        </p:sp>
        <p:grpSp>
          <p:nvGrpSpPr>
            <p:cNvPr id="26658" name="Group 27"/>
            <p:cNvGrpSpPr>
              <a:grpSpLocks/>
            </p:cNvGrpSpPr>
            <p:nvPr/>
          </p:nvGrpSpPr>
          <p:grpSpPr bwMode="auto">
            <a:xfrm>
              <a:off x="5115" y="2751"/>
              <a:ext cx="228" cy="1140"/>
              <a:chOff x="2304" y="672"/>
              <a:chExt cx="240" cy="1440"/>
            </a:xfrm>
          </p:grpSpPr>
          <p:sp>
            <p:nvSpPr>
              <p:cNvPr id="26659" name="Rectangle 28"/>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4</a:t>
                </a:r>
              </a:p>
            </p:txBody>
          </p:sp>
          <p:sp>
            <p:nvSpPr>
              <p:cNvPr id="26660" name="Rectangle 29"/>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3</a:t>
                </a:r>
              </a:p>
            </p:txBody>
          </p:sp>
          <p:sp>
            <p:nvSpPr>
              <p:cNvPr id="26661" name="Rectangle 30"/>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2</a:t>
                </a:r>
              </a:p>
            </p:txBody>
          </p:sp>
          <p:sp>
            <p:nvSpPr>
              <p:cNvPr id="26662" name="Rectangle 31"/>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1</a:t>
                </a:r>
              </a:p>
            </p:txBody>
          </p:sp>
          <p:sp>
            <p:nvSpPr>
              <p:cNvPr id="26663" name="Rectangle 32"/>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0</a:t>
                </a:r>
              </a:p>
            </p:txBody>
          </p:sp>
        </p:grpSp>
      </p:grpSp>
      <p:sp>
        <p:nvSpPr>
          <p:cNvPr id="181" name="Rectangle 33"/>
          <p:cNvSpPr>
            <a:spLocks noChangeArrowheads="1"/>
          </p:cNvSpPr>
          <p:nvPr/>
        </p:nvSpPr>
        <p:spPr bwMode="auto">
          <a:xfrm>
            <a:off x="7437438" y="4911725"/>
            <a:ext cx="647700" cy="377825"/>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rPr>
              <a:t>3</a:t>
            </a:r>
          </a:p>
        </p:txBody>
      </p:sp>
      <p:sp>
        <p:nvSpPr>
          <p:cNvPr id="182" name="Line 34"/>
          <p:cNvSpPr>
            <a:spLocks noChangeShapeType="1"/>
          </p:cNvSpPr>
          <p:nvPr/>
        </p:nvSpPr>
        <p:spPr bwMode="auto">
          <a:xfrm>
            <a:off x="7118350" y="5103813"/>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83" name="Text Box 35"/>
          <p:cNvSpPr txBox="1">
            <a:spLocks noChangeArrowheads="1"/>
          </p:cNvSpPr>
          <p:nvPr/>
        </p:nvSpPr>
        <p:spPr bwMode="auto">
          <a:xfrm>
            <a:off x="6623050" y="4725988"/>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front</a:t>
            </a:r>
          </a:p>
        </p:txBody>
      </p:sp>
      <p:sp>
        <p:nvSpPr>
          <p:cNvPr id="184" name="Line 36"/>
          <p:cNvSpPr>
            <a:spLocks noChangeShapeType="1"/>
          </p:cNvSpPr>
          <p:nvPr/>
        </p:nvSpPr>
        <p:spPr bwMode="auto">
          <a:xfrm>
            <a:off x="7118350" y="4365625"/>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85" name="Text Box 37"/>
          <p:cNvSpPr txBox="1">
            <a:spLocks noChangeArrowheads="1"/>
          </p:cNvSpPr>
          <p:nvPr/>
        </p:nvSpPr>
        <p:spPr bwMode="auto">
          <a:xfrm>
            <a:off x="6623050" y="4005263"/>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rear</a:t>
            </a:r>
          </a:p>
        </p:txBody>
      </p:sp>
      <p:sp>
        <p:nvSpPr>
          <p:cNvPr id="186" name="Text Box 38"/>
          <p:cNvSpPr txBox="1">
            <a:spLocks noChangeArrowheads="1"/>
          </p:cNvSpPr>
          <p:nvPr/>
        </p:nvSpPr>
        <p:spPr bwMode="auto">
          <a:xfrm>
            <a:off x="214313" y="4581525"/>
            <a:ext cx="6264275" cy="519113"/>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5 </a:t>
            </a:r>
            <a:r>
              <a:rPr kumimoji="1" lang="zh-CN" altLang="en-US" sz="2000" b="1">
                <a:latin typeface="Arial" panose="020B0604020202020204" pitchFamily="34" charset="0"/>
                <a:ea typeface="仿宋" panose="02010609060101010101" pitchFamily="49" charset="-122"/>
                <a:cs typeface="Arial" panose="020B0604020202020204" pitchFamily="34" charset="0"/>
              </a:rPr>
              <a:t>入队尾指针：</a:t>
            </a:r>
            <a:r>
              <a:rPr kumimoji="1" lang="en-US" altLang="zh-CN" sz="1900" b="1">
                <a:latin typeface="Arial" panose="020B0604020202020204" pitchFamily="34" charset="0"/>
                <a:ea typeface="仿宋" panose="02010609060101010101" pitchFamily="49" charset="-122"/>
                <a:cs typeface="Arial" panose="020B0604020202020204" pitchFamily="34" charset="0"/>
              </a:rPr>
              <a:t>rear=(4+1)%5=0</a:t>
            </a:r>
          </a:p>
        </p:txBody>
      </p:sp>
      <p:sp>
        <p:nvSpPr>
          <p:cNvPr id="187" name="Rectangle 39"/>
          <p:cNvSpPr>
            <a:spLocks noChangeArrowheads="1"/>
          </p:cNvSpPr>
          <p:nvPr/>
        </p:nvSpPr>
        <p:spPr bwMode="auto">
          <a:xfrm>
            <a:off x="7437438" y="4156075"/>
            <a:ext cx="647700" cy="377825"/>
          </a:xfrm>
          <a:prstGeom prst="rect">
            <a:avLst/>
          </a:prstGeom>
          <a:gradFill rotWithShape="1">
            <a:gsLst>
              <a:gs pos="0">
                <a:srgbClr val="FF0000"/>
              </a:gs>
              <a:gs pos="100000">
                <a:srgbClr val="FF0000">
                  <a:gamma/>
                  <a:shade val="0"/>
                  <a:invGamma/>
                </a:srgbClr>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defRPr/>
            </a:pPr>
            <a:r>
              <a:rPr kumimoji="1" lang="en-US" altLang="zh-CN" b="1">
                <a:solidFill>
                  <a:srgbClr val="FFFF00"/>
                </a:solidFill>
                <a:effectLst>
                  <a:outerShdw blurRad="38100" dist="38100" dir="2700000" algn="tl">
                    <a:srgbClr val="000000"/>
                  </a:outerShdw>
                </a:effectLst>
                <a:latin typeface="Arial" panose="020B0604020202020204" pitchFamily="34" charset="0"/>
                <a:ea typeface="仿宋" panose="02010609060101010101" pitchFamily="49" charset="-122"/>
                <a:cs typeface="Arial" panose="020B0604020202020204" pitchFamily="34" charset="0"/>
              </a:rPr>
              <a:t>a</a:t>
            </a:r>
            <a:r>
              <a:rPr kumimoji="1" lang="en-US" altLang="zh-CN" b="1" baseline="-25000">
                <a:solidFill>
                  <a:srgbClr val="FFFF00"/>
                </a:solidFill>
                <a:effectLst>
                  <a:outerShdw blurRad="38100" dist="38100" dir="2700000" algn="tl">
                    <a:srgbClr val="000000"/>
                  </a:outerShdw>
                </a:effectLst>
                <a:latin typeface="Arial" panose="020B0604020202020204" pitchFamily="34" charset="0"/>
                <a:ea typeface="仿宋" panose="02010609060101010101" pitchFamily="49" charset="-122"/>
                <a:cs typeface="Arial" panose="020B0604020202020204" pitchFamily="34" charset="0"/>
              </a:rPr>
              <a:t>5</a:t>
            </a:r>
            <a:endParaRPr lang="en-US" altLang="zh-CN" baseline="-25000">
              <a:solidFill>
                <a:srgbClr val="FFFF00"/>
              </a:solidFill>
              <a:effectLst>
                <a:outerShdw blurRad="38100" dist="38100" dir="2700000" algn="tl">
                  <a:srgbClr val="000000"/>
                </a:outerShdw>
              </a:effectLst>
              <a:latin typeface="Arial" panose="020B0604020202020204" pitchFamily="34" charset="0"/>
              <a:ea typeface="仿宋" panose="02010609060101010101" pitchFamily="49" charset="-122"/>
              <a:cs typeface="Arial" panose="020B0604020202020204" pitchFamily="34" charset="0"/>
            </a:endParaRPr>
          </a:p>
        </p:txBody>
      </p:sp>
      <p:sp>
        <p:nvSpPr>
          <p:cNvPr id="188" name="Line 40"/>
          <p:cNvSpPr>
            <a:spLocks noChangeShapeType="1"/>
          </p:cNvSpPr>
          <p:nvPr/>
        </p:nvSpPr>
        <p:spPr bwMode="auto">
          <a:xfrm>
            <a:off x="7118350" y="5878513"/>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89" name="Text Box 41"/>
          <p:cNvSpPr txBox="1">
            <a:spLocks noChangeArrowheads="1"/>
          </p:cNvSpPr>
          <p:nvPr/>
        </p:nvSpPr>
        <p:spPr bwMode="auto">
          <a:xfrm>
            <a:off x="6623050" y="5926138"/>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rear</a:t>
            </a:r>
          </a:p>
        </p:txBody>
      </p:sp>
      <p:sp>
        <p:nvSpPr>
          <p:cNvPr id="190" name="Text Box 42"/>
          <p:cNvSpPr txBox="1">
            <a:spLocks noChangeArrowheads="1"/>
          </p:cNvSpPr>
          <p:nvPr/>
        </p:nvSpPr>
        <p:spPr bwMode="auto">
          <a:xfrm>
            <a:off x="214313" y="5013325"/>
            <a:ext cx="6264275" cy="519113"/>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6 </a:t>
            </a:r>
            <a:r>
              <a:rPr kumimoji="1" lang="zh-CN" altLang="en-US" sz="2000" b="1">
                <a:latin typeface="Arial" panose="020B0604020202020204" pitchFamily="34" charset="0"/>
                <a:ea typeface="仿宋" panose="02010609060101010101" pitchFamily="49" charset="-122"/>
                <a:cs typeface="Arial" panose="020B0604020202020204" pitchFamily="34" charset="0"/>
              </a:rPr>
              <a:t>入队尾指针：</a:t>
            </a:r>
            <a:r>
              <a:rPr kumimoji="1" lang="en-US" altLang="zh-CN" sz="1900" b="1">
                <a:latin typeface="Arial" panose="020B0604020202020204" pitchFamily="34" charset="0"/>
                <a:ea typeface="仿宋" panose="02010609060101010101" pitchFamily="49" charset="-122"/>
                <a:cs typeface="Arial" panose="020B0604020202020204" pitchFamily="34" charset="0"/>
              </a:rPr>
              <a:t>rear=(0+1)%5=1</a:t>
            </a:r>
          </a:p>
        </p:txBody>
      </p:sp>
      <p:sp>
        <p:nvSpPr>
          <p:cNvPr id="191" name="Rectangle 43"/>
          <p:cNvSpPr>
            <a:spLocks noChangeArrowheads="1"/>
          </p:cNvSpPr>
          <p:nvPr/>
        </p:nvSpPr>
        <p:spPr bwMode="auto">
          <a:xfrm>
            <a:off x="7437438" y="5667375"/>
            <a:ext cx="647700" cy="377825"/>
          </a:xfrm>
          <a:prstGeom prst="rect">
            <a:avLst/>
          </a:prstGeom>
          <a:gradFill rotWithShape="1">
            <a:gsLst>
              <a:gs pos="0">
                <a:srgbClr val="FF0000"/>
              </a:gs>
              <a:gs pos="100000">
                <a:srgbClr val="FF0000">
                  <a:gamma/>
                  <a:shade val="0"/>
                  <a:invGamma/>
                </a:srgbClr>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defRPr/>
            </a:pPr>
            <a:r>
              <a:rPr kumimoji="1" lang="en-US" altLang="zh-CN" b="1">
                <a:solidFill>
                  <a:srgbClr val="FFFF00"/>
                </a:solidFill>
                <a:effectLst>
                  <a:outerShdw blurRad="38100" dist="38100" dir="2700000" algn="tl">
                    <a:srgbClr val="000000"/>
                  </a:outerShdw>
                </a:effectLst>
                <a:latin typeface="Arial" panose="020B0604020202020204" pitchFamily="34" charset="0"/>
                <a:ea typeface="仿宋" panose="02010609060101010101" pitchFamily="49" charset="-122"/>
                <a:cs typeface="Arial" panose="020B0604020202020204" pitchFamily="34" charset="0"/>
              </a:rPr>
              <a:t>a</a:t>
            </a:r>
            <a:r>
              <a:rPr kumimoji="1" lang="en-US" altLang="zh-CN" b="1" baseline="-25000">
                <a:solidFill>
                  <a:srgbClr val="FFFF00"/>
                </a:solidFill>
                <a:effectLst>
                  <a:outerShdw blurRad="38100" dist="38100" dir="2700000" algn="tl">
                    <a:srgbClr val="000000"/>
                  </a:outerShdw>
                </a:effectLst>
                <a:latin typeface="Arial" panose="020B0604020202020204" pitchFamily="34" charset="0"/>
                <a:ea typeface="仿宋" panose="02010609060101010101" pitchFamily="49" charset="-122"/>
                <a:cs typeface="Arial" panose="020B0604020202020204" pitchFamily="34" charset="0"/>
              </a:rPr>
              <a:t>6</a:t>
            </a:r>
          </a:p>
        </p:txBody>
      </p:sp>
      <p:sp>
        <p:nvSpPr>
          <p:cNvPr id="192" name="Line 44"/>
          <p:cNvSpPr>
            <a:spLocks noChangeShapeType="1"/>
          </p:cNvSpPr>
          <p:nvPr/>
        </p:nvSpPr>
        <p:spPr bwMode="auto">
          <a:xfrm>
            <a:off x="7118350" y="5518150"/>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93" name="Text Box 45"/>
          <p:cNvSpPr txBox="1">
            <a:spLocks noChangeArrowheads="1"/>
          </p:cNvSpPr>
          <p:nvPr/>
        </p:nvSpPr>
        <p:spPr bwMode="auto">
          <a:xfrm>
            <a:off x="6623050" y="5565775"/>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rear</a:t>
            </a:r>
          </a:p>
        </p:txBody>
      </p:sp>
      <p:sp>
        <p:nvSpPr>
          <p:cNvPr id="194" name="Text Box 46"/>
          <p:cNvSpPr txBox="1">
            <a:spLocks noChangeArrowheads="1"/>
          </p:cNvSpPr>
          <p:nvPr/>
        </p:nvSpPr>
        <p:spPr bwMode="auto">
          <a:xfrm>
            <a:off x="214313" y="5430838"/>
            <a:ext cx="6264275" cy="519112"/>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3 </a:t>
            </a:r>
            <a:r>
              <a:rPr kumimoji="1" lang="zh-CN" altLang="en-US" sz="2000" b="1">
                <a:latin typeface="Arial" panose="020B0604020202020204" pitchFamily="34" charset="0"/>
                <a:ea typeface="仿宋" panose="02010609060101010101" pitchFamily="49" charset="-122"/>
                <a:cs typeface="Arial" panose="020B0604020202020204" pitchFamily="34" charset="0"/>
              </a:rPr>
              <a:t>出队头指针：</a:t>
            </a:r>
            <a:r>
              <a:rPr kumimoji="1" lang="en-US" altLang="zh-CN" sz="1900" b="1">
                <a:latin typeface="Arial" panose="020B0604020202020204" pitchFamily="34" charset="0"/>
                <a:ea typeface="仿宋" panose="02010609060101010101" pitchFamily="49" charset="-122"/>
                <a:cs typeface="Arial" panose="020B0604020202020204" pitchFamily="34" charset="0"/>
              </a:rPr>
              <a:t>front=(2+1)%5=3</a:t>
            </a:r>
          </a:p>
        </p:txBody>
      </p:sp>
      <p:sp>
        <p:nvSpPr>
          <p:cNvPr id="195" name="Rectangle 47"/>
          <p:cNvSpPr>
            <a:spLocks noChangeArrowheads="1"/>
          </p:cNvSpPr>
          <p:nvPr/>
        </p:nvSpPr>
        <p:spPr bwMode="auto">
          <a:xfrm>
            <a:off x="7437438" y="4913313"/>
            <a:ext cx="647700" cy="377825"/>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endParaRPr kumimoji="1" lang="zh-CN"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196" name="Line 48"/>
          <p:cNvSpPr>
            <a:spLocks noChangeShapeType="1"/>
          </p:cNvSpPr>
          <p:nvPr/>
        </p:nvSpPr>
        <p:spPr bwMode="auto">
          <a:xfrm>
            <a:off x="7118350" y="4743450"/>
            <a:ext cx="29686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97" name="Text Box 49"/>
          <p:cNvSpPr txBox="1">
            <a:spLocks noChangeArrowheads="1"/>
          </p:cNvSpPr>
          <p:nvPr/>
        </p:nvSpPr>
        <p:spPr bwMode="auto">
          <a:xfrm>
            <a:off x="6623050" y="4365625"/>
            <a:ext cx="890588"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front</a:t>
            </a:r>
          </a:p>
        </p:txBody>
      </p:sp>
      <p:sp>
        <p:nvSpPr>
          <p:cNvPr id="198" name="Rectangle 50"/>
          <p:cNvSpPr>
            <a:spLocks noChangeArrowheads="1"/>
          </p:cNvSpPr>
          <p:nvPr/>
        </p:nvSpPr>
        <p:spPr bwMode="auto">
          <a:xfrm>
            <a:off x="7437438" y="5667375"/>
            <a:ext cx="647700" cy="377825"/>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rPr>
              <a:t>6</a:t>
            </a:r>
          </a:p>
        </p:txBody>
      </p:sp>
      <p:sp>
        <p:nvSpPr>
          <p:cNvPr id="199" name="Rectangle 51"/>
          <p:cNvSpPr>
            <a:spLocks noChangeArrowheads="1"/>
          </p:cNvSpPr>
          <p:nvPr/>
        </p:nvSpPr>
        <p:spPr bwMode="auto">
          <a:xfrm>
            <a:off x="7437438" y="4156075"/>
            <a:ext cx="647700" cy="377825"/>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rPr>
              <a:t>5</a:t>
            </a:r>
            <a:endParaRPr lang="en-US"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200" name="Text Box 52"/>
          <p:cNvSpPr txBox="1">
            <a:spLocks noChangeArrowheads="1"/>
          </p:cNvSpPr>
          <p:nvPr/>
        </p:nvSpPr>
        <p:spPr bwMode="auto">
          <a:xfrm>
            <a:off x="179388" y="2205038"/>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循环队列长度：</a:t>
            </a:r>
            <a:r>
              <a:rPr kumimoji="1" lang="en-US" altLang="zh-CN" sz="1900" b="1">
                <a:latin typeface="Arial" panose="020B0604020202020204" pitchFamily="34" charset="0"/>
                <a:ea typeface="仿宋" panose="02010609060101010101" pitchFamily="49" charset="-122"/>
                <a:cs typeface="Arial" panose="020B0604020202020204" pitchFamily="34" charset="0"/>
              </a:rPr>
              <a:t>QueueLength=(rear-front+</a:t>
            </a:r>
            <a:r>
              <a:rPr kumimoji="1" lang="en-US" altLang="zh-CN" sz="1900" b="1">
                <a:solidFill>
                  <a:srgbClr val="FF0000"/>
                </a:solidFill>
                <a:latin typeface="Arial" panose="020B0604020202020204" pitchFamily="34" charset="0"/>
                <a:ea typeface="仿宋" panose="02010609060101010101" pitchFamily="49" charset="-122"/>
                <a:cs typeface="Arial" panose="020B0604020202020204" pitchFamily="34" charset="0"/>
              </a:rPr>
              <a:t>Queue_Size</a:t>
            </a:r>
            <a:r>
              <a:rPr kumimoji="1" lang="en-US" altLang="zh-CN" sz="1900" b="1">
                <a:latin typeface="Arial" panose="020B0604020202020204" pitchFamily="34" charset="0"/>
                <a:ea typeface="仿宋" panose="02010609060101010101" pitchFamily="49" charset="-122"/>
                <a:cs typeface="Arial" panose="020B0604020202020204" pitchFamily="34" charset="0"/>
              </a:rPr>
              <a:t>)%</a:t>
            </a:r>
            <a:r>
              <a:rPr kumimoji="1" lang="en-US" altLang="zh-CN" sz="1900" b="1">
                <a:solidFill>
                  <a:srgbClr val="FF0000"/>
                </a:solidFill>
                <a:latin typeface="Arial" panose="020B0604020202020204" pitchFamily="34" charset="0"/>
                <a:ea typeface="仿宋" panose="02010609060101010101" pitchFamily="49" charset="-122"/>
                <a:cs typeface="Arial" panose="020B0604020202020204" pitchFamily="34" charset="0"/>
              </a:rPr>
              <a:t>Queue_Size</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pPr>
            <a:r>
              <a:rPr kumimoji="1" lang="en-US" altLang="zh-CN" sz="200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队尾指针修改：</a:t>
            </a:r>
            <a:r>
              <a:rPr kumimoji="1" lang="en-US" altLang="zh-CN" sz="1900" b="1">
                <a:latin typeface="Arial" panose="020B0604020202020204" pitchFamily="34" charset="0"/>
                <a:ea typeface="仿宋" panose="02010609060101010101" pitchFamily="49" charset="-122"/>
                <a:cs typeface="Arial" panose="020B0604020202020204" pitchFamily="34" charset="0"/>
              </a:rPr>
              <a:t>rear=(rear+1)%</a:t>
            </a:r>
            <a:r>
              <a:rPr kumimoji="1" lang="en-US" altLang="zh-CN" sz="1900" b="1">
                <a:solidFill>
                  <a:srgbClr val="FF0000"/>
                </a:solidFill>
                <a:latin typeface="Arial" panose="020B0604020202020204" pitchFamily="34" charset="0"/>
                <a:ea typeface="仿宋" panose="02010609060101010101" pitchFamily="49" charset="-122"/>
                <a:cs typeface="Arial" panose="020B0604020202020204" pitchFamily="34" charset="0"/>
              </a:rPr>
              <a:t>Queue_Size</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pPr>
            <a:r>
              <a:rPr kumimoji="1" lang="en-US" altLang="zh-CN" sz="200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a:solidFill>
                  <a:srgbClr val="FF99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队头指针修改：</a:t>
            </a:r>
            <a:r>
              <a:rPr kumimoji="1" lang="en-US" altLang="zh-CN" sz="1900" b="1">
                <a:latin typeface="Arial" panose="020B0604020202020204" pitchFamily="34" charset="0"/>
                <a:ea typeface="仿宋" panose="02010609060101010101" pitchFamily="49" charset="-122"/>
                <a:cs typeface="Arial" panose="020B0604020202020204" pitchFamily="34" charset="0"/>
              </a:rPr>
              <a:t>front=(front+1)%</a:t>
            </a:r>
            <a:r>
              <a:rPr kumimoji="1" lang="en-US" altLang="zh-CN" sz="1900" b="1">
                <a:solidFill>
                  <a:srgbClr val="FF0000"/>
                </a:solidFill>
                <a:latin typeface="Arial" panose="020B0604020202020204" pitchFamily="34" charset="0"/>
                <a:ea typeface="仿宋" panose="02010609060101010101" pitchFamily="49" charset="-122"/>
                <a:cs typeface="Arial" panose="020B0604020202020204" pitchFamily="34" charset="0"/>
              </a:rPr>
              <a:t>Queue_Size</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p>
        </p:txBody>
      </p:sp>
      <p:sp>
        <p:nvSpPr>
          <p:cNvPr id="26653"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spTree>
    <p:extLst>
      <p:ext uri="{BB962C8B-B14F-4D97-AF65-F5344CB8AC3E}">
        <p14:creationId xmlns:p14="http://schemas.microsoft.com/office/powerpoint/2010/main" val="723015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1">
                                            <p:txEl>
                                              <p:pRg st="0" end="0"/>
                                            </p:txEl>
                                          </p:spTgt>
                                        </p:tgtEl>
                                        <p:attrNameLst>
                                          <p:attrName>style.visibility</p:attrName>
                                        </p:attrNameLst>
                                      </p:cBhvr>
                                      <p:to>
                                        <p:strVal val="visible"/>
                                      </p:to>
                                    </p:set>
                                    <p:animEffect transition="in" filter="blinds(horizontal)">
                                      <p:cBhvr>
                                        <p:cTn id="7" dur="500"/>
                                        <p:tgtEl>
                                          <p:spTgt spid="16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0">
                                            <p:txEl>
                                              <p:pRg st="0" end="0"/>
                                            </p:txEl>
                                          </p:spTgt>
                                        </p:tgtEl>
                                        <p:attrNameLst>
                                          <p:attrName>style.visibility</p:attrName>
                                        </p:attrNameLst>
                                      </p:cBhvr>
                                      <p:to>
                                        <p:strVal val="visible"/>
                                      </p:to>
                                    </p:set>
                                    <p:animEffect transition="in" filter="blinds(horizontal)">
                                      <p:cBhvr>
                                        <p:cTn id="12" dur="500"/>
                                        <p:tgtEl>
                                          <p:spTgt spid="20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0">
                                            <p:txEl>
                                              <p:pRg st="1" end="1"/>
                                            </p:txEl>
                                          </p:spTgt>
                                        </p:tgtEl>
                                        <p:attrNameLst>
                                          <p:attrName>style.visibility</p:attrName>
                                        </p:attrNameLst>
                                      </p:cBhvr>
                                      <p:to>
                                        <p:strVal val="visible"/>
                                      </p:to>
                                    </p:set>
                                    <p:animEffect transition="in" filter="blinds(horizontal)">
                                      <p:cBhvr>
                                        <p:cTn id="17" dur="500"/>
                                        <p:tgtEl>
                                          <p:spTgt spid="200">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0">
                                            <p:txEl>
                                              <p:pRg st="2" end="2"/>
                                            </p:txEl>
                                          </p:spTgt>
                                        </p:tgtEl>
                                        <p:attrNameLst>
                                          <p:attrName>style.visibility</p:attrName>
                                        </p:attrNameLst>
                                      </p:cBhvr>
                                      <p:to>
                                        <p:strVal val="visible"/>
                                      </p:to>
                                    </p:set>
                                    <p:animEffect transition="in" filter="blinds(horizontal)">
                                      <p:cBhvr>
                                        <p:cTn id="22" dur="500"/>
                                        <p:tgtEl>
                                          <p:spTgt spid="200">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62"/>
                                        </p:tgtEl>
                                        <p:attrNameLst>
                                          <p:attrName>style.visibility</p:attrName>
                                        </p:attrNameLst>
                                      </p:cBhvr>
                                      <p:to>
                                        <p:strVal val="visible"/>
                                      </p:to>
                                    </p:set>
                                    <p:animEffect transition="in" filter="dissolve">
                                      <p:cBhvr>
                                        <p:cTn id="27" dur="500"/>
                                        <p:tgtEl>
                                          <p:spTgt spid="162"/>
                                        </p:tgtEl>
                                      </p:cBhvr>
                                    </p:animEffect>
                                  </p:childTnLst>
                                </p:cTn>
                              </p:par>
                            </p:childTnLst>
                          </p:cTn>
                        </p:par>
                        <p:par>
                          <p:cTn id="28" fill="hold" nodeType="afterGroup">
                            <p:stCondLst>
                              <p:cond delay="500"/>
                            </p:stCondLst>
                            <p:childTnLst>
                              <p:par>
                                <p:cTn id="29" presetID="9" presetClass="entr" presetSubtype="0" fill="hold" nodeType="afterEffect">
                                  <p:stCondLst>
                                    <p:cond delay="0"/>
                                  </p:stCondLst>
                                  <p:childTnLst>
                                    <p:set>
                                      <p:cBhvr>
                                        <p:cTn id="30" dur="1" fill="hold">
                                          <p:stCondLst>
                                            <p:cond delay="0"/>
                                          </p:stCondLst>
                                        </p:cTn>
                                        <p:tgtEl>
                                          <p:spTgt spid="170"/>
                                        </p:tgtEl>
                                        <p:attrNameLst>
                                          <p:attrName>style.visibility</p:attrName>
                                        </p:attrNameLst>
                                      </p:cBhvr>
                                      <p:to>
                                        <p:strVal val="visible"/>
                                      </p:to>
                                    </p:set>
                                    <p:animEffect transition="in" filter="dissolve">
                                      <p:cBhvr>
                                        <p:cTn id="31" dur="500"/>
                                        <p:tgtEl>
                                          <p:spTgt spid="17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81"/>
                                        </p:tgtEl>
                                        <p:attrNameLst>
                                          <p:attrName>style.visibility</p:attrName>
                                        </p:attrNameLst>
                                      </p:cBhvr>
                                      <p:to>
                                        <p:strVal val="visible"/>
                                      </p:to>
                                    </p:set>
                                    <p:animEffect transition="in" filter="dissolve">
                                      <p:cBhvr>
                                        <p:cTn id="34" dur="500"/>
                                        <p:tgtEl>
                                          <p:spTgt spid="181"/>
                                        </p:tgtEl>
                                      </p:cBhvr>
                                    </p:animEffect>
                                  </p:childTnLst>
                                </p:cTn>
                              </p:par>
                            </p:childTnLst>
                          </p:cTn>
                        </p:par>
                        <p:par>
                          <p:cTn id="35" fill="hold" nodeType="afterGroup">
                            <p:stCondLst>
                              <p:cond delay="1000"/>
                            </p:stCondLst>
                            <p:childTnLst>
                              <p:par>
                                <p:cTn id="36" presetID="9" presetClass="entr" presetSubtype="0" fill="hold" grpId="0" nodeType="afterEffect">
                                  <p:stCondLst>
                                    <p:cond delay="0"/>
                                  </p:stCondLst>
                                  <p:childTnLst>
                                    <p:set>
                                      <p:cBhvr>
                                        <p:cTn id="37" dur="1" fill="hold">
                                          <p:stCondLst>
                                            <p:cond delay="0"/>
                                          </p:stCondLst>
                                        </p:cTn>
                                        <p:tgtEl>
                                          <p:spTgt spid="185"/>
                                        </p:tgtEl>
                                        <p:attrNameLst>
                                          <p:attrName>style.visibility</p:attrName>
                                        </p:attrNameLst>
                                      </p:cBhvr>
                                      <p:to>
                                        <p:strVal val="visible"/>
                                      </p:to>
                                    </p:set>
                                    <p:animEffect transition="in" filter="dissolve">
                                      <p:cBhvr>
                                        <p:cTn id="38" dur="500"/>
                                        <p:tgtEl>
                                          <p:spTgt spid="185"/>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dissolve">
                                      <p:cBhvr>
                                        <p:cTn id="41" dur="500"/>
                                        <p:tgtEl>
                                          <p:spTgt spid="184"/>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83"/>
                                        </p:tgtEl>
                                        <p:attrNameLst>
                                          <p:attrName>style.visibility</p:attrName>
                                        </p:attrNameLst>
                                      </p:cBhvr>
                                      <p:to>
                                        <p:strVal val="visible"/>
                                      </p:to>
                                    </p:set>
                                    <p:animEffect transition="in" filter="dissolve">
                                      <p:cBhvr>
                                        <p:cTn id="44" dur="500"/>
                                        <p:tgtEl>
                                          <p:spTgt spid="183"/>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82"/>
                                        </p:tgtEl>
                                        <p:attrNameLst>
                                          <p:attrName>style.visibility</p:attrName>
                                        </p:attrNameLst>
                                      </p:cBhvr>
                                      <p:to>
                                        <p:strVal val="visible"/>
                                      </p:to>
                                    </p:set>
                                    <p:animEffect transition="in" filter="dissolve">
                                      <p:cBhvr>
                                        <p:cTn id="47" dur="500"/>
                                        <p:tgtEl>
                                          <p:spTgt spid="18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68"/>
                                        </p:tgtEl>
                                        <p:attrNameLst>
                                          <p:attrName>style.visibility</p:attrName>
                                        </p:attrNameLst>
                                      </p:cBhvr>
                                      <p:to>
                                        <p:strVal val="visible"/>
                                      </p:to>
                                    </p:set>
                                    <p:animEffect transition="in" filter="dissolve">
                                      <p:cBhvr>
                                        <p:cTn id="52" dur="500"/>
                                        <p:tgtEl>
                                          <p:spTgt spid="16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86"/>
                                        </p:tgtEl>
                                        <p:attrNameLst>
                                          <p:attrName>style.visibility</p:attrName>
                                        </p:attrNameLst>
                                      </p:cBhvr>
                                      <p:to>
                                        <p:strVal val="visible"/>
                                      </p:to>
                                    </p:set>
                                    <p:animEffect transition="in" filter="dissolve">
                                      <p:cBhvr>
                                        <p:cTn id="57" dur="500"/>
                                        <p:tgtEl>
                                          <p:spTgt spid="18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3" presetClass="entr" presetSubtype="32" fill="hold" grpId="0" nodeType="clickEffect">
                                  <p:stCondLst>
                                    <p:cond delay="0"/>
                                  </p:stCondLst>
                                  <p:childTnLst>
                                    <p:set>
                                      <p:cBhvr>
                                        <p:cTn id="61" dur="1" fill="hold">
                                          <p:stCondLst>
                                            <p:cond delay="0"/>
                                          </p:stCondLst>
                                        </p:cTn>
                                        <p:tgtEl>
                                          <p:spTgt spid="187"/>
                                        </p:tgtEl>
                                        <p:attrNameLst>
                                          <p:attrName>style.visibility</p:attrName>
                                        </p:attrNameLst>
                                      </p:cBhvr>
                                      <p:to>
                                        <p:strVal val="visible"/>
                                      </p:to>
                                    </p:set>
                                    <p:anim calcmode="lin" valueType="num">
                                      <p:cBhvr>
                                        <p:cTn id="62" dur="1000" fill="hold"/>
                                        <p:tgtEl>
                                          <p:spTgt spid="187"/>
                                        </p:tgtEl>
                                        <p:attrNameLst>
                                          <p:attrName>ppt_w</p:attrName>
                                        </p:attrNameLst>
                                      </p:cBhvr>
                                      <p:tavLst>
                                        <p:tav tm="0">
                                          <p:val>
                                            <p:strVal val="4*#ppt_w"/>
                                          </p:val>
                                        </p:tav>
                                        <p:tav tm="100000">
                                          <p:val>
                                            <p:strVal val="#ppt_w"/>
                                          </p:val>
                                        </p:tav>
                                      </p:tavLst>
                                    </p:anim>
                                    <p:anim calcmode="lin" valueType="num">
                                      <p:cBhvr>
                                        <p:cTn id="63" dur="1000" fill="hold"/>
                                        <p:tgtEl>
                                          <p:spTgt spid="18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0"/>
                                            </p:cond>
                                          </p:stCondLst>
                                          <p:endCondLst>
                                            <p:cond evt="onStopAudio" delay="0">
                                              <p:tgtEl>
                                                <p:sldTgt/>
                                              </p:tgtEl>
                                            </p:cond>
                                          </p:endCondLst>
                                        </p:cTn>
                                        <p:tgtEl>
                                          <p:sndTgt r:embed="rId2" name="whoosh.wav"/>
                                        </p:tgtEl>
                                      </p:cMediaNode>
                                    </p:audio>
                                  </p:subTnLst>
                                </p:cTn>
                              </p:par>
                            </p:childTnLst>
                          </p:cTn>
                        </p:par>
                        <p:par>
                          <p:cTn id="64" fill="hold" nodeType="afterGroup">
                            <p:stCondLst>
                              <p:cond delay="1000"/>
                            </p:stCondLst>
                            <p:childTnLst>
                              <p:par>
                                <p:cTn id="65" presetID="21" presetClass="entr" presetSubtype="1" fill="hold" nodeType="afterEffect">
                                  <p:stCondLst>
                                    <p:cond delay="0"/>
                                  </p:stCondLst>
                                  <p:childTnLst>
                                    <p:set>
                                      <p:cBhvr>
                                        <p:cTn id="66" dur="1" fill="hold">
                                          <p:stCondLst>
                                            <p:cond delay="0"/>
                                          </p:stCondLst>
                                        </p:cTn>
                                        <p:tgtEl>
                                          <p:spTgt spid="165"/>
                                        </p:tgtEl>
                                        <p:attrNameLst>
                                          <p:attrName>style.visibility</p:attrName>
                                        </p:attrNameLst>
                                      </p:cBhvr>
                                      <p:to>
                                        <p:strVal val="visible"/>
                                      </p:to>
                                    </p:set>
                                    <p:animEffect transition="in" filter="wheel(1)">
                                      <p:cBhvr>
                                        <p:cTn id="67" dur="3000"/>
                                        <p:tgtEl>
                                          <p:spTgt spid="165"/>
                                        </p:tgtEl>
                                      </p:cBhvr>
                                    </p:animEffect>
                                  </p:childTnLst>
                                </p:cTn>
                              </p:par>
                            </p:childTnLst>
                          </p:cTn>
                        </p:par>
                        <p:par>
                          <p:cTn id="68" fill="hold" nodeType="afterGroup">
                            <p:stCondLst>
                              <p:cond delay="4000"/>
                            </p:stCondLst>
                            <p:childTnLst>
                              <p:par>
                                <p:cTn id="69" presetID="4" presetClass="exit" presetSubtype="16" fill="hold" grpId="1" nodeType="afterEffect">
                                  <p:stCondLst>
                                    <p:cond delay="0"/>
                                  </p:stCondLst>
                                  <p:childTnLst>
                                    <p:animEffect transition="out" filter="box(in)">
                                      <p:cBhvr>
                                        <p:cTn id="70" dur="500"/>
                                        <p:tgtEl>
                                          <p:spTgt spid="185"/>
                                        </p:tgtEl>
                                      </p:cBhvr>
                                    </p:animEffect>
                                    <p:set>
                                      <p:cBhvr>
                                        <p:cTn id="71" dur="1" fill="hold">
                                          <p:stCondLst>
                                            <p:cond delay="499"/>
                                          </p:stCondLst>
                                        </p:cTn>
                                        <p:tgtEl>
                                          <p:spTgt spid="185"/>
                                        </p:tgtEl>
                                        <p:attrNameLst>
                                          <p:attrName>style.visibility</p:attrName>
                                        </p:attrNameLst>
                                      </p:cBhvr>
                                      <p:to>
                                        <p:strVal val="hidden"/>
                                      </p:to>
                                    </p:set>
                                  </p:childTnLst>
                                </p:cTn>
                              </p:par>
                              <p:par>
                                <p:cTn id="72" presetID="4" presetClass="exit" presetSubtype="16" fill="hold" grpId="1" nodeType="withEffect">
                                  <p:stCondLst>
                                    <p:cond delay="0"/>
                                  </p:stCondLst>
                                  <p:childTnLst>
                                    <p:animEffect transition="out" filter="box(in)">
                                      <p:cBhvr>
                                        <p:cTn id="73" dur="500"/>
                                        <p:tgtEl>
                                          <p:spTgt spid="184"/>
                                        </p:tgtEl>
                                      </p:cBhvr>
                                    </p:animEffect>
                                    <p:set>
                                      <p:cBhvr>
                                        <p:cTn id="74" dur="1" fill="hold">
                                          <p:stCondLst>
                                            <p:cond delay="499"/>
                                          </p:stCondLst>
                                        </p:cTn>
                                        <p:tgtEl>
                                          <p:spTgt spid="184"/>
                                        </p:tgtEl>
                                        <p:attrNameLst>
                                          <p:attrName>style.visibility</p:attrName>
                                        </p:attrNameLst>
                                      </p:cBhvr>
                                      <p:to>
                                        <p:strVal val="hidden"/>
                                      </p:to>
                                    </p:set>
                                  </p:childTnLst>
                                </p:cTn>
                              </p:par>
                            </p:childTnLst>
                          </p:cTn>
                        </p:par>
                        <p:par>
                          <p:cTn id="75" fill="hold" nodeType="afterGroup">
                            <p:stCondLst>
                              <p:cond delay="4500"/>
                            </p:stCondLst>
                            <p:childTnLst>
                              <p:par>
                                <p:cTn id="76" presetID="9" presetClass="entr" presetSubtype="0" fill="hold" grpId="0" nodeType="afterEffect">
                                  <p:stCondLst>
                                    <p:cond delay="0"/>
                                  </p:stCondLst>
                                  <p:childTnLst>
                                    <p:set>
                                      <p:cBhvr>
                                        <p:cTn id="77" dur="1" fill="hold">
                                          <p:stCondLst>
                                            <p:cond delay="0"/>
                                          </p:stCondLst>
                                        </p:cTn>
                                        <p:tgtEl>
                                          <p:spTgt spid="189"/>
                                        </p:tgtEl>
                                        <p:attrNameLst>
                                          <p:attrName>style.visibility</p:attrName>
                                        </p:attrNameLst>
                                      </p:cBhvr>
                                      <p:to>
                                        <p:strVal val="visible"/>
                                      </p:to>
                                    </p:set>
                                    <p:animEffect transition="in" filter="dissolve">
                                      <p:cBhvr>
                                        <p:cTn id="78" dur="500"/>
                                        <p:tgtEl>
                                          <p:spTgt spid="189"/>
                                        </p:tgtEl>
                                      </p:cBhvr>
                                    </p:animEffect>
                                  </p:childTnLst>
                                </p:cTn>
                              </p:par>
                            </p:childTnLst>
                          </p:cTn>
                        </p:par>
                        <p:par>
                          <p:cTn id="79" fill="hold" nodeType="afterGroup">
                            <p:stCondLst>
                              <p:cond delay="5000"/>
                            </p:stCondLst>
                            <p:childTnLst>
                              <p:par>
                                <p:cTn id="80" presetID="22" presetClass="entr" presetSubtype="8" fill="hold" grpId="0" nodeType="afterEffect">
                                  <p:stCondLst>
                                    <p:cond delay="0"/>
                                  </p:stCondLst>
                                  <p:childTnLst>
                                    <p:set>
                                      <p:cBhvr>
                                        <p:cTn id="81" dur="1" fill="hold">
                                          <p:stCondLst>
                                            <p:cond delay="0"/>
                                          </p:stCondLst>
                                        </p:cTn>
                                        <p:tgtEl>
                                          <p:spTgt spid="188"/>
                                        </p:tgtEl>
                                        <p:attrNameLst>
                                          <p:attrName>style.visibility</p:attrName>
                                        </p:attrNameLst>
                                      </p:cBhvr>
                                      <p:to>
                                        <p:strVal val="visible"/>
                                      </p:to>
                                    </p:set>
                                    <p:animEffect transition="in" filter="wipe(left)">
                                      <p:cBhvr>
                                        <p:cTn id="82" dur="1000"/>
                                        <p:tgtEl>
                                          <p:spTgt spid="188"/>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190"/>
                                        </p:tgtEl>
                                        <p:attrNameLst>
                                          <p:attrName>style.visibility</p:attrName>
                                        </p:attrNameLst>
                                      </p:cBhvr>
                                      <p:to>
                                        <p:strVal val="visible"/>
                                      </p:to>
                                    </p:set>
                                    <p:animEffect transition="in" filter="dissolve">
                                      <p:cBhvr>
                                        <p:cTn id="87" dur="500"/>
                                        <p:tgtEl>
                                          <p:spTgt spid="190"/>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99"/>
                                        </p:tgtEl>
                                        <p:attrNameLst>
                                          <p:attrName>style.visibility</p:attrName>
                                        </p:attrNameLst>
                                      </p:cBhvr>
                                      <p:to>
                                        <p:strVal val="visible"/>
                                      </p:to>
                                    </p:set>
                                    <p:animEffect transition="in" filter="fade">
                                      <p:cBhvr>
                                        <p:cTn id="92" dur="1000"/>
                                        <p:tgtEl>
                                          <p:spTgt spid="199"/>
                                        </p:tgtEl>
                                      </p:cBhvr>
                                    </p:animEffect>
                                  </p:childTnLst>
                                </p:cTn>
                              </p:par>
                              <p:par>
                                <p:cTn id="93" presetID="23" presetClass="entr" presetSubtype="32" fill="hold" grpId="0" nodeType="withEffect">
                                  <p:stCondLst>
                                    <p:cond delay="0"/>
                                  </p:stCondLst>
                                  <p:childTnLst>
                                    <p:set>
                                      <p:cBhvr>
                                        <p:cTn id="94" dur="1" fill="hold">
                                          <p:stCondLst>
                                            <p:cond delay="0"/>
                                          </p:stCondLst>
                                        </p:cTn>
                                        <p:tgtEl>
                                          <p:spTgt spid="191"/>
                                        </p:tgtEl>
                                        <p:attrNameLst>
                                          <p:attrName>style.visibility</p:attrName>
                                        </p:attrNameLst>
                                      </p:cBhvr>
                                      <p:to>
                                        <p:strVal val="visible"/>
                                      </p:to>
                                    </p:set>
                                    <p:anim calcmode="lin" valueType="num">
                                      <p:cBhvr>
                                        <p:cTn id="95" dur="1000" fill="hold"/>
                                        <p:tgtEl>
                                          <p:spTgt spid="191"/>
                                        </p:tgtEl>
                                        <p:attrNameLst>
                                          <p:attrName>ppt_w</p:attrName>
                                        </p:attrNameLst>
                                      </p:cBhvr>
                                      <p:tavLst>
                                        <p:tav tm="0">
                                          <p:val>
                                            <p:strVal val="4*#ppt_w"/>
                                          </p:val>
                                        </p:tav>
                                        <p:tav tm="100000">
                                          <p:val>
                                            <p:strVal val="#ppt_w"/>
                                          </p:val>
                                        </p:tav>
                                      </p:tavLst>
                                    </p:anim>
                                    <p:anim calcmode="lin" valueType="num">
                                      <p:cBhvr>
                                        <p:cTn id="96" dur="1000" fill="hold"/>
                                        <p:tgtEl>
                                          <p:spTgt spid="19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3"/>
                                            </p:cond>
                                          </p:stCondLst>
                                          <p:endCondLst>
                                            <p:cond evt="onStopAudio" delay="0">
                                              <p:tgtEl>
                                                <p:sldTgt/>
                                              </p:tgtEl>
                                            </p:cond>
                                          </p:endCondLst>
                                        </p:cTn>
                                        <p:tgtEl>
                                          <p:sndTgt r:embed="rId2" name="whoosh.wav"/>
                                        </p:tgtEl>
                                      </p:cMediaNode>
                                    </p:audio>
                                  </p:subTnLst>
                                </p:cTn>
                              </p:par>
                            </p:childTnLst>
                          </p:cTn>
                        </p:par>
                        <p:par>
                          <p:cTn id="97" fill="hold" nodeType="afterGroup">
                            <p:stCondLst>
                              <p:cond delay="1000"/>
                            </p:stCondLst>
                            <p:childTnLst>
                              <p:par>
                                <p:cTn id="98" presetID="4" presetClass="exit" presetSubtype="16" fill="hold" grpId="1" nodeType="afterEffect">
                                  <p:stCondLst>
                                    <p:cond delay="0"/>
                                  </p:stCondLst>
                                  <p:childTnLst>
                                    <p:animEffect transition="out" filter="box(in)">
                                      <p:cBhvr>
                                        <p:cTn id="99" dur="500"/>
                                        <p:tgtEl>
                                          <p:spTgt spid="189"/>
                                        </p:tgtEl>
                                      </p:cBhvr>
                                    </p:animEffect>
                                    <p:set>
                                      <p:cBhvr>
                                        <p:cTn id="100" dur="1" fill="hold">
                                          <p:stCondLst>
                                            <p:cond delay="499"/>
                                          </p:stCondLst>
                                        </p:cTn>
                                        <p:tgtEl>
                                          <p:spTgt spid="189"/>
                                        </p:tgtEl>
                                        <p:attrNameLst>
                                          <p:attrName>style.visibility</p:attrName>
                                        </p:attrNameLst>
                                      </p:cBhvr>
                                      <p:to>
                                        <p:strVal val="hidden"/>
                                      </p:to>
                                    </p:set>
                                  </p:childTnLst>
                                </p:cTn>
                              </p:par>
                              <p:par>
                                <p:cTn id="101" presetID="4" presetClass="exit" presetSubtype="16" fill="hold" grpId="1" nodeType="withEffect">
                                  <p:stCondLst>
                                    <p:cond delay="0"/>
                                  </p:stCondLst>
                                  <p:childTnLst>
                                    <p:animEffect transition="out" filter="box(in)">
                                      <p:cBhvr>
                                        <p:cTn id="102" dur="500"/>
                                        <p:tgtEl>
                                          <p:spTgt spid="188"/>
                                        </p:tgtEl>
                                      </p:cBhvr>
                                    </p:animEffect>
                                    <p:set>
                                      <p:cBhvr>
                                        <p:cTn id="103" dur="1" fill="hold">
                                          <p:stCondLst>
                                            <p:cond delay="499"/>
                                          </p:stCondLst>
                                        </p:cTn>
                                        <p:tgtEl>
                                          <p:spTgt spid="188"/>
                                        </p:tgtEl>
                                        <p:attrNameLst>
                                          <p:attrName>style.visibility</p:attrName>
                                        </p:attrNameLst>
                                      </p:cBhvr>
                                      <p:to>
                                        <p:strVal val="hidden"/>
                                      </p:to>
                                    </p:set>
                                  </p:childTnLst>
                                </p:cTn>
                              </p:par>
                            </p:childTnLst>
                          </p:cTn>
                        </p:par>
                        <p:par>
                          <p:cTn id="104" fill="hold" nodeType="afterGroup">
                            <p:stCondLst>
                              <p:cond delay="1500"/>
                            </p:stCondLst>
                            <p:childTnLst>
                              <p:par>
                                <p:cTn id="105" presetID="9" presetClass="entr" presetSubtype="0" fill="hold" grpId="0" nodeType="afterEffect">
                                  <p:stCondLst>
                                    <p:cond delay="0"/>
                                  </p:stCondLst>
                                  <p:childTnLst>
                                    <p:set>
                                      <p:cBhvr>
                                        <p:cTn id="106" dur="1" fill="hold">
                                          <p:stCondLst>
                                            <p:cond delay="0"/>
                                          </p:stCondLst>
                                        </p:cTn>
                                        <p:tgtEl>
                                          <p:spTgt spid="193"/>
                                        </p:tgtEl>
                                        <p:attrNameLst>
                                          <p:attrName>style.visibility</p:attrName>
                                        </p:attrNameLst>
                                      </p:cBhvr>
                                      <p:to>
                                        <p:strVal val="visible"/>
                                      </p:to>
                                    </p:set>
                                    <p:animEffect transition="in" filter="dissolve">
                                      <p:cBhvr>
                                        <p:cTn id="107" dur="500"/>
                                        <p:tgtEl>
                                          <p:spTgt spid="193"/>
                                        </p:tgtEl>
                                      </p:cBhvr>
                                    </p:animEffect>
                                  </p:childTnLst>
                                </p:cTn>
                              </p:par>
                            </p:childTnLst>
                          </p:cTn>
                        </p:par>
                        <p:par>
                          <p:cTn id="108" fill="hold" nodeType="afterGroup">
                            <p:stCondLst>
                              <p:cond delay="2000"/>
                            </p:stCondLst>
                            <p:childTnLst>
                              <p:par>
                                <p:cTn id="109" presetID="22" presetClass="entr" presetSubtype="8" fill="hold" grpId="0" nodeType="afterEffect">
                                  <p:stCondLst>
                                    <p:cond delay="0"/>
                                  </p:stCondLst>
                                  <p:childTnLst>
                                    <p:set>
                                      <p:cBhvr>
                                        <p:cTn id="110" dur="1" fill="hold">
                                          <p:stCondLst>
                                            <p:cond delay="0"/>
                                          </p:stCondLst>
                                        </p:cTn>
                                        <p:tgtEl>
                                          <p:spTgt spid="192"/>
                                        </p:tgtEl>
                                        <p:attrNameLst>
                                          <p:attrName>style.visibility</p:attrName>
                                        </p:attrNameLst>
                                      </p:cBhvr>
                                      <p:to>
                                        <p:strVal val="visible"/>
                                      </p:to>
                                    </p:set>
                                    <p:animEffect transition="in" filter="wipe(left)">
                                      <p:cBhvr>
                                        <p:cTn id="111" dur="1000"/>
                                        <p:tgtEl>
                                          <p:spTgt spid="192"/>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9" presetClass="entr" presetSubtype="0" fill="hold" grpId="0" nodeType="clickEffect">
                                  <p:stCondLst>
                                    <p:cond delay="0"/>
                                  </p:stCondLst>
                                  <p:childTnLst>
                                    <p:set>
                                      <p:cBhvr>
                                        <p:cTn id="115" dur="1" fill="hold">
                                          <p:stCondLst>
                                            <p:cond delay="0"/>
                                          </p:stCondLst>
                                        </p:cTn>
                                        <p:tgtEl>
                                          <p:spTgt spid="194"/>
                                        </p:tgtEl>
                                        <p:attrNameLst>
                                          <p:attrName>style.visibility</p:attrName>
                                        </p:attrNameLst>
                                      </p:cBhvr>
                                      <p:to>
                                        <p:strVal val="visible"/>
                                      </p:to>
                                    </p:set>
                                    <p:animEffect transition="in" filter="dissolve">
                                      <p:cBhvr>
                                        <p:cTn id="116" dur="500"/>
                                        <p:tgtEl>
                                          <p:spTgt spid="194"/>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198"/>
                                        </p:tgtEl>
                                        <p:attrNameLst>
                                          <p:attrName>style.visibility</p:attrName>
                                        </p:attrNameLst>
                                      </p:cBhvr>
                                      <p:to>
                                        <p:strVal val="visible"/>
                                      </p:to>
                                    </p:set>
                                    <p:animEffect transition="in" filter="fade">
                                      <p:cBhvr>
                                        <p:cTn id="121" dur="1000"/>
                                        <p:tgtEl>
                                          <p:spTgt spid="198"/>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95"/>
                                        </p:tgtEl>
                                        <p:attrNameLst>
                                          <p:attrName>style.visibility</p:attrName>
                                        </p:attrNameLst>
                                      </p:cBhvr>
                                      <p:to>
                                        <p:strVal val="visible"/>
                                      </p:to>
                                    </p:set>
                                    <p:animEffect transition="in" filter="fade">
                                      <p:cBhvr>
                                        <p:cTn id="124" dur="1000"/>
                                        <p:tgtEl>
                                          <p:spTgt spid="195"/>
                                        </p:tgtEl>
                                      </p:cBhvr>
                                    </p:animEffect>
                                  </p:childTnLst>
                                  <p:subTnLst>
                                    <p:audio>
                                      <p:cMediaNode>
                                        <p:cTn display="0" masterRel="sameClick">
                                          <p:stCondLst>
                                            <p:cond evt="begin" delay="0">
                                              <p:tn val="122"/>
                                            </p:cond>
                                          </p:stCondLst>
                                          <p:endCondLst>
                                            <p:cond evt="onStopAudio" delay="0">
                                              <p:tgtEl>
                                                <p:sldTgt/>
                                              </p:tgtEl>
                                            </p:cond>
                                          </p:endCondLst>
                                        </p:cTn>
                                        <p:tgtEl>
                                          <p:sndTgt r:embed="rId3" name="camera.wav"/>
                                        </p:tgtEl>
                                      </p:cMediaNode>
                                    </p:audio>
                                  </p:subTnLst>
                                </p:cTn>
                              </p:par>
                            </p:childTnLst>
                          </p:cTn>
                        </p:par>
                        <p:par>
                          <p:cTn id="125" fill="hold" nodeType="afterGroup">
                            <p:stCondLst>
                              <p:cond delay="1000"/>
                            </p:stCondLst>
                            <p:childTnLst>
                              <p:par>
                                <p:cTn id="126" presetID="4" presetClass="exit" presetSubtype="16" fill="hold" grpId="1" nodeType="afterEffect">
                                  <p:stCondLst>
                                    <p:cond delay="0"/>
                                  </p:stCondLst>
                                  <p:childTnLst>
                                    <p:animEffect transition="out" filter="box(in)">
                                      <p:cBhvr>
                                        <p:cTn id="127" dur="500"/>
                                        <p:tgtEl>
                                          <p:spTgt spid="183"/>
                                        </p:tgtEl>
                                      </p:cBhvr>
                                    </p:animEffect>
                                    <p:set>
                                      <p:cBhvr>
                                        <p:cTn id="128" dur="1" fill="hold">
                                          <p:stCondLst>
                                            <p:cond delay="499"/>
                                          </p:stCondLst>
                                        </p:cTn>
                                        <p:tgtEl>
                                          <p:spTgt spid="183"/>
                                        </p:tgtEl>
                                        <p:attrNameLst>
                                          <p:attrName>style.visibility</p:attrName>
                                        </p:attrNameLst>
                                      </p:cBhvr>
                                      <p:to>
                                        <p:strVal val="hidden"/>
                                      </p:to>
                                    </p:set>
                                  </p:childTnLst>
                                </p:cTn>
                              </p:par>
                              <p:par>
                                <p:cTn id="129" presetID="4" presetClass="exit" presetSubtype="16" fill="hold" grpId="1" nodeType="withEffect">
                                  <p:stCondLst>
                                    <p:cond delay="0"/>
                                  </p:stCondLst>
                                  <p:childTnLst>
                                    <p:animEffect transition="out" filter="box(in)">
                                      <p:cBhvr>
                                        <p:cTn id="130" dur="500"/>
                                        <p:tgtEl>
                                          <p:spTgt spid="182"/>
                                        </p:tgtEl>
                                      </p:cBhvr>
                                    </p:animEffect>
                                    <p:set>
                                      <p:cBhvr>
                                        <p:cTn id="131" dur="1" fill="hold">
                                          <p:stCondLst>
                                            <p:cond delay="499"/>
                                          </p:stCondLst>
                                        </p:cTn>
                                        <p:tgtEl>
                                          <p:spTgt spid="182"/>
                                        </p:tgtEl>
                                        <p:attrNameLst>
                                          <p:attrName>style.visibility</p:attrName>
                                        </p:attrNameLst>
                                      </p:cBhvr>
                                      <p:to>
                                        <p:strVal val="hidden"/>
                                      </p:to>
                                    </p:set>
                                  </p:childTnLst>
                                </p:cTn>
                              </p:par>
                            </p:childTnLst>
                          </p:cTn>
                        </p:par>
                        <p:par>
                          <p:cTn id="132" fill="hold" nodeType="afterGroup">
                            <p:stCondLst>
                              <p:cond delay="1500"/>
                            </p:stCondLst>
                            <p:childTnLst>
                              <p:par>
                                <p:cTn id="133" presetID="9" presetClass="entr" presetSubtype="0" fill="hold" nodeType="afterEffect">
                                  <p:stCondLst>
                                    <p:cond delay="0"/>
                                  </p:stCondLst>
                                  <p:childTnLst>
                                    <p:set>
                                      <p:cBhvr>
                                        <p:cTn id="134" dur="1" fill="hold">
                                          <p:stCondLst>
                                            <p:cond delay="0"/>
                                          </p:stCondLst>
                                        </p:cTn>
                                        <p:tgtEl>
                                          <p:spTgt spid="197"/>
                                        </p:tgtEl>
                                        <p:attrNameLst>
                                          <p:attrName>style.visibility</p:attrName>
                                        </p:attrNameLst>
                                      </p:cBhvr>
                                      <p:to>
                                        <p:strVal val="visible"/>
                                      </p:to>
                                    </p:set>
                                    <p:animEffect transition="in" filter="dissolve">
                                      <p:cBhvr>
                                        <p:cTn id="135" dur="500"/>
                                        <p:tgtEl>
                                          <p:spTgt spid="197"/>
                                        </p:tgtEl>
                                      </p:cBhvr>
                                    </p:animEffect>
                                  </p:childTnLst>
                                </p:cTn>
                              </p:par>
                            </p:childTnLst>
                          </p:cTn>
                        </p:par>
                        <p:par>
                          <p:cTn id="136" fill="hold" nodeType="afterGroup">
                            <p:stCondLst>
                              <p:cond delay="2000"/>
                            </p:stCondLst>
                            <p:childTnLst>
                              <p:par>
                                <p:cTn id="137" presetID="22" presetClass="entr" presetSubtype="8" fill="hold" grpId="0" nodeType="afterEffect">
                                  <p:stCondLst>
                                    <p:cond delay="0"/>
                                  </p:stCondLst>
                                  <p:childTnLst>
                                    <p:set>
                                      <p:cBhvr>
                                        <p:cTn id="138" dur="1" fill="hold">
                                          <p:stCondLst>
                                            <p:cond delay="0"/>
                                          </p:stCondLst>
                                        </p:cTn>
                                        <p:tgtEl>
                                          <p:spTgt spid="196"/>
                                        </p:tgtEl>
                                        <p:attrNameLst>
                                          <p:attrName>style.visibility</p:attrName>
                                        </p:attrNameLst>
                                      </p:cBhvr>
                                      <p:to>
                                        <p:strVal val="visible"/>
                                      </p:to>
                                    </p:set>
                                    <p:animEffect transition="in" filter="wipe(left)">
                                      <p:cBhvr>
                                        <p:cTn id="139" dur="1000"/>
                                        <p:tgtEl>
                                          <p:spTgt spid="196"/>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9" presetClass="entr" presetSubtype="0" fill="hold" grpId="0" nodeType="clickEffect">
                                  <p:stCondLst>
                                    <p:cond delay="0"/>
                                  </p:stCondLst>
                                  <p:childTnLst>
                                    <p:set>
                                      <p:cBhvr>
                                        <p:cTn id="143" dur="1" fill="hold">
                                          <p:stCondLst>
                                            <p:cond delay="0"/>
                                          </p:stCondLst>
                                        </p:cTn>
                                        <p:tgtEl>
                                          <p:spTgt spid="169"/>
                                        </p:tgtEl>
                                        <p:attrNameLst>
                                          <p:attrName>style.visibility</p:attrName>
                                        </p:attrNameLst>
                                      </p:cBhvr>
                                      <p:to>
                                        <p:strVal val="visible"/>
                                      </p:to>
                                    </p:set>
                                    <p:animEffect transition="in" filter="dissolve">
                                      <p:cBhvr>
                                        <p:cTn id="144"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build="p"/>
      <p:bldP spid="168" grpId="0"/>
      <p:bldP spid="169" grpId="0"/>
      <p:bldP spid="181" grpId="0" animBg="1"/>
      <p:bldP spid="182" grpId="0" animBg="1"/>
      <p:bldP spid="182" grpId="1" animBg="1"/>
      <p:bldP spid="183" grpId="0"/>
      <p:bldP spid="183" grpId="1"/>
      <p:bldP spid="184" grpId="0" animBg="1"/>
      <p:bldP spid="184" grpId="1" animBg="1"/>
      <p:bldP spid="185" grpId="0"/>
      <p:bldP spid="185" grpId="1"/>
      <p:bldP spid="186" grpId="0"/>
      <p:bldP spid="187" grpId="0" animBg="1"/>
      <p:bldP spid="188" grpId="0" animBg="1"/>
      <p:bldP spid="188" grpId="1" animBg="1"/>
      <p:bldP spid="189" grpId="0"/>
      <p:bldP spid="189" grpId="1"/>
      <p:bldP spid="190" grpId="0"/>
      <p:bldP spid="191" grpId="0" animBg="1"/>
      <p:bldP spid="192" grpId="0" animBg="1"/>
      <p:bldP spid="193" grpId="0"/>
      <p:bldP spid="194" grpId="0"/>
      <p:bldP spid="195" grpId="0" animBg="1"/>
      <p:bldP spid="196" grpId="0" animBg="1"/>
      <p:bldP spid="198" grpId="0" animBg="1"/>
      <p:bldP spid="199" grpId="0" animBg="1"/>
      <p:bldP spid="20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5" name="组合 1"/>
          <p:cNvGrpSpPr>
            <a:grpSpLocks/>
          </p:cNvGrpSpPr>
          <p:nvPr/>
        </p:nvGrpSpPr>
        <p:grpSpPr bwMode="auto">
          <a:xfrm>
            <a:off x="34925" y="92075"/>
            <a:ext cx="7632700" cy="457200"/>
            <a:chOff x="34925" y="92075"/>
            <a:chExt cx="7632700" cy="457200"/>
          </a:xfrm>
        </p:grpSpPr>
        <p:sp>
          <p:nvSpPr>
            <p:cNvPr id="1031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316"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0" name="Group 2"/>
          <p:cNvGrpSpPr>
            <a:grpSpLocks/>
          </p:cNvGrpSpPr>
          <p:nvPr/>
        </p:nvGrpSpPr>
        <p:grpSpPr bwMode="auto">
          <a:xfrm>
            <a:off x="107950" y="620713"/>
            <a:ext cx="3330575" cy="496887"/>
            <a:chOff x="113" y="441"/>
            <a:chExt cx="2098" cy="313"/>
          </a:xfrm>
        </p:grpSpPr>
        <p:sp>
          <p:nvSpPr>
            <p:cNvPr id="1031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3.1.1  </a:t>
              </a:r>
              <a:r>
                <a:rPr kumimoji="1" lang="zh-CN" altLang="en-US" sz="2200" b="1">
                  <a:solidFill>
                    <a:srgbClr val="3333FF"/>
                  </a:solidFill>
                  <a:latin typeface="Arial" panose="020B0604020202020204" pitchFamily="34" charset="0"/>
                  <a:ea typeface="黑体" panose="02010609060101010101" pitchFamily="49" charset="-122"/>
                </a:rPr>
                <a:t>栈的类型定义</a:t>
              </a:r>
            </a:p>
          </p:txBody>
        </p:sp>
        <p:sp>
          <p:nvSpPr>
            <p:cNvPr id="1031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6" name="Group 6"/>
          <p:cNvGrpSpPr>
            <a:grpSpLocks/>
          </p:cNvGrpSpPr>
          <p:nvPr/>
        </p:nvGrpSpPr>
        <p:grpSpPr bwMode="auto">
          <a:xfrm>
            <a:off x="250825" y="1196975"/>
            <a:ext cx="2447925" cy="496888"/>
            <a:chOff x="113" y="441"/>
            <a:chExt cx="1440" cy="313"/>
          </a:xfrm>
        </p:grpSpPr>
        <p:sp>
          <p:nvSpPr>
            <p:cNvPr id="10311"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栈的定义</a:t>
              </a:r>
            </a:p>
          </p:txBody>
        </p:sp>
        <p:sp>
          <p:nvSpPr>
            <p:cNvPr id="10312" name="Rectangle 8"/>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09" name="Group 12"/>
          <p:cNvGrpSpPr>
            <a:grpSpLocks/>
          </p:cNvGrpSpPr>
          <p:nvPr/>
        </p:nvGrpSpPr>
        <p:grpSpPr bwMode="auto">
          <a:xfrm>
            <a:off x="2139950" y="3376613"/>
            <a:ext cx="4953000" cy="2597150"/>
            <a:chOff x="1348" y="2115"/>
            <a:chExt cx="3120" cy="1636"/>
          </a:xfrm>
        </p:grpSpPr>
        <p:sp>
          <p:nvSpPr>
            <p:cNvPr id="110" name="Rectangle 13"/>
            <p:cNvSpPr>
              <a:spLocks noChangeArrowheads="1"/>
            </p:cNvSpPr>
            <p:nvPr/>
          </p:nvSpPr>
          <p:spPr bwMode="auto">
            <a:xfrm>
              <a:off x="1701" y="3475"/>
              <a:ext cx="2358" cy="276"/>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b="1">
                  <a:solidFill>
                    <a:srgbClr val="3333FF"/>
                  </a:solidFill>
                  <a:latin typeface="Arial" panose="020B0604020202020204" pitchFamily="34" charset="0"/>
                  <a:ea typeface="仿宋" panose="02010609060101010101" pitchFamily="49" charset="-122"/>
                  <a:cs typeface="Arial" panose="020B0604020202020204" pitchFamily="34" charset="0"/>
                </a:rPr>
                <a:t>栈示意图</a:t>
              </a:r>
              <a:endParaRPr kumimoji="1" lang="zh-CN" altLang="en-US" b="1">
                <a:solidFill>
                  <a:srgbClr val="3333FF"/>
                </a:solidFill>
                <a:effectLst>
                  <a:outerShdw blurRad="38100" dist="38100" dir="2700000" algn="tl">
                    <a:srgbClr val="C0C0C0"/>
                  </a:outerShdw>
                </a:effectLst>
                <a:latin typeface="Arial" panose="020B0604020202020204" pitchFamily="34" charset="0"/>
                <a:ea typeface="仿宋" panose="02010609060101010101" pitchFamily="49" charset="-122"/>
                <a:cs typeface="Arial" panose="020B0604020202020204" pitchFamily="34" charset="0"/>
              </a:endParaRPr>
            </a:p>
          </p:txBody>
        </p:sp>
        <p:grpSp>
          <p:nvGrpSpPr>
            <p:cNvPr id="111" name="Group 14"/>
            <p:cNvGrpSpPr>
              <a:grpSpLocks/>
            </p:cNvGrpSpPr>
            <p:nvPr/>
          </p:nvGrpSpPr>
          <p:grpSpPr bwMode="auto">
            <a:xfrm>
              <a:off x="1348" y="2115"/>
              <a:ext cx="3120" cy="1294"/>
              <a:chOff x="1348" y="2309"/>
              <a:chExt cx="3120" cy="1294"/>
            </a:xfrm>
          </p:grpSpPr>
          <p:sp>
            <p:nvSpPr>
              <p:cNvPr id="112" name="Line 15"/>
              <p:cNvSpPr>
                <a:spLocks noChangeShapeType="1"/>
              </p:cNvSpPr>
              <p:nvPr/>
            </p:nvSpPr>
            <p:spPr bwMode="auto">
              <a:xfrm>
                <a:off x="2347" y="2523"/>
                <a:ext cx="0" cy="108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13" name="Line 16"/>
              <p:cNvSpPr>
                <a:spLocks noChangeShapeType="1"/>
              </p:cNvSpPr>
              <p:nvPr/>
            </p:nvSpPr>
            <p:spPr bwMode="auto">
              <a:xfrm>
                <a:off x="3469" y="2523"/>
                <a:ext cx="0" cy="108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14" name="Line 17"/>
              <p:cNvSpPr>
                <a:spLocks noChangeShapeType="1"/>
              </p:cNvSpPr>
              <p:nvPr/>
            </p:nvSpPr>
            <p:spPr bwMode="auto">
              <a:xfrm>
                <a:off x="2347" y="3603"/>
                <a:ext cx="1122" cy="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15" name="Line 18"/>
              <p:cNvSpPr>
                <a:spLocks noChangeShapeType="1"/>
              </p:cNvSpPr>
              <p:nvPr/>
            </p:nvSpPr>
            <p:spPr bwMode="auto">
              <a:xfrm>
                <a:off x="2347" y="3428"/>
                <a:ext cx="1122" cy="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16" name="Line 19"/>
              <p:cNvSpPr>
                <a:spLocks noChangeShapeType="1"/>
              </p:cNvSpPr>
              <p:nvPr/>
            </p:nvSpPr>
            <p:spPr bwMode="auto">
              <a:xfrm>
                <a:off x="2347" y="3253"/>
                <a:ext cx="1122" cy="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17" name="Line 20"/>
              <p:cNvSpPr>
                <a:spLocks noChangeShapeType="1"/>
              </p:cNvSpPr>
              <p:nvPr/>
            </p:nvSpPr>
            <p:spPr bwMode="auto">
              <a:xfrm>
                <a:off x="2347" y="2903"/>
                <a:ext cx="1122" cy="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18" name="Line 21"/>
              <p:cNvSpPr>
                <a:spLocks noChangeShapeType="1"/>
              </p:cNvSpPr>
              <p:nvPr/>
            </p:nvSpPr>
            <p:spPr bwMode="auto">
              <a:xfrm>
                <a:off x="2347" y="2727"/>
                <a:ext cx="1122" cy="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19" name="Text Box 22"/>
              <p:cNvSpPr txBox="1">
                <a:spLocks noChangeArrowheads="1"/>
              </p:cNvSpPr>
              <p:nvPr/>
            </p:nvSpPr>
            <p:spPr bwMode="auto">
              <a:xfrm>
                <a:off x="2595" y="3428"/>
                <a:ext cx="626"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rPr>
                  <a:t>1</a:t>
                </a:r>
                <a:endParaRPr lang="en-US" altLang="zh-CN" b="1">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120" name="Text Box 23"/>
              <p:cNvSpPr txBox="1">
                <a:spLocks noChangeArrowheads="1"/>
              </p:cNvSpPr>
              <p:nvPr/>
            </p:nvSpPr>
            <p:spPr bwMode="auto">
              <a:xfrm>
                <a:off x="2595" y="3253"/>
                <a:ext cx="626"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rPr>
                  <a:t>2</a:t>
                </a:r>
                <a:endParaRPr lang="en-US" altLang="zh-CN" b="1">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121" name="Text Box 24"/>
              <p:cNvSpPr txBox="1">
                <a:spLocks noChangeArrowheads="1"/>
              </p:cNvSpPr>
              <p:nvPr/>
            </p:nvSpPr>
            <p:spPr bwMode="auto">
              <a:xfrm>
                <a:off x="2595" y="2727"/>
                <a:ext cx="626"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仿宋"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仿宋" panose="02010609060101010101" pitchFamily="49" charset="-122"/>
                    <a:cs typeface="Arial" panose="020B0604020202020204" pitchFamily="34" charset="0"/>
                  </a:rPr>
                  <a:t>n</a:t>
                </a:r>
                <a:endParaRPr lang="en-US" altLang="zh-CN" b="1">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122" name="Line 25"/>
              <p:cNvSpPr>
                <a:spLocks noChangeShapeType="1"/>
              </p:cNvSpPr>
              <p:nvPr/>
            </p:nvSpPr>
            <p:spPr bwMode="auto">
              <a:xfrm>
                <a:off x="2910" y="2991"/>
                <a:ext cx="0" cy="175"/>
              </a:xfrm>
              <a:prstGeom prst="line">
                <a:avLst/>
              </a:prstGeom>
              <a:noFill/>
              <a:ln w="38100">
                <a:solidFill>
                  <a:srgbClr val="3333FF"/>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23" name="Line 26"/>
              <p:cNvSpPr>
                <a:spLocks noChangeShapeType="1"/>
              </p:cNvSpPr>
              <p:nvPr/>
            </p:nvSpPr>
            <p:spPr bwMode="auto">
              <a:xfrm>
                <a:off x="2595" y="2396"/>
                <a:ext cx="0" cy="263"/>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24" name="Line 27"/>
              <p:cNvSpPr>
                <a:spLocks noChangeShapeType="1"/>
              </p:cNvSpPr>
              <p:nvPr/>
            </p:nvSpPr>
            <p:spPr bwMode="auto">
              <a:xfrm>
                <a:off x="3221" y="2396"/>
                <a:ext cx="0" cy="263"/>
              </a:xfrm>
              <a:prstGeom prst="line">
                <a:avLst/>
              </a:prstGeom>
              <a:noFill/>
              <a:ln w="38100">
                <a:solidFill>
                  <a:srgbClr val="3333FF"/>
                </a:solidFill>
                <a:round/>
                <a:headEnd type="none" w="sm" len="me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25" name="Line 28"/>
              <p:cNvSpPr>
                <a:spLocks noChangeShapeType="1"/>
              </p:cNvSpPr>
              <p:nvPr/>
            </p:nvSpPr>
            <p:spPr bwMode="auto">
              <a:xfrm flipH="1">
                <a:off x="1972" y="2396"/>
                <a:ext cx="623" cy="0"/>
              </a:xfrm>
              <a:prstGeom prst="line">
                <a:avLst/>
              </a:prstGeom>
              <a:noFill/>
              <a:ln w="38100">
                <a:solidFill>
                  <a:srgbClr val="3333FF"/>
                </a:solidFill>
                <a:round/>
                <a:headEnd type="none" w="sm" len="me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26" name="Line 29"/>
              <p:cNvSpPr>
                <a:spLocks noChangeShapeType="1"/>
              </p:cNvSpPr>
              <p:nvPr/>
            </p:nvSpPr>
            <p:spPr bwMode="auto">
              <a:xfrm>
                <a:off x="3221" y="2396"/>
                <a:ext cx="623" cy="0"/>
              </a:xfrm>
              <a:prstGeom prst="line">
                <a:avLst/>
              </a:prstGeom>
              <a:noFill/>
              <a:ln w="38100">
                <a:solidFill>
                  <a:srgbClr val="3333FF"/>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27" name="Text Box 30"/>
              <p:cNvSpPr txBox="1">
                <a:spLocks noChangeArrowheads="1"/>
              </p:cNvSpPr>
              <p:nvPr/>
            </p:nvSpPr>
            <p:spPr bwMode="auto">
              <a:xfrm>
                <a:off x="1348" y="2309"/>
                <a:ext cx="624"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出栈</a:t>
                </a:r>
              </a:p>
            </p:txBody>
          </p:sp>
          <p:sp>
            <p:nvSpPr>
              <p:cNvPr id="128" name="Text Box 31"/>
              <p:cNvSpPr txBox="1">
                <a:spLocks noChangeArrowheads="1"/>
              </p:cNvSpPr>
              <p:nvPr/>
            </p:nvSpPr>
            <p:spPr bwMode="auto">
              <a:xfrm>
                <a:off x="3844" y="2309"/>
                <a:ext cx="624"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入栈</a:t>
                </a:r>
              </a:p>
            </p:txBody>
          </p:sp>
          <p:sp>
            <p:nvSpPr>
              <p:cNvPr id="129" name="Text Box 32"/>
              <p:cNvSpPr txBox="1">
                <a:spLocks noChangeArrowheads="1"/>
              </p:cNvSpPr>
              <p:nvPr/>
            </p:nvSpPr>
            <p:spPr bwMode="auto">
              <a:xfrm>
                <a:off x="1348" y="2711"/>
                <a:ext cx="624"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栈顶</a:t>
                </a:r>
              </a:p>
            </p:txBody>
          </p:sp>
          <p:sp>
            <p:nvSpPr>
              <p:cNvPr id="130" name="Text Box 33"/>
              <p:cNvSpPr txBox="1">
                <a:spLocks noChangeArrowheads="1"/>
              </p:cNvSpPr>
              <p:nvPr/>
            </p:nvSpPr>
            <p:spPr bwMode="auto">
              <a:xfrm>
                <a:off x="1348" y="3428"/>
                <a:ext cx="624"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栈底</a:t>
                </a:r>
              </a:p>
            </p:txBody>
          </p:sp>
          <p:sp>
            <p:nvSpPr>
              <p:cNvPr id="131" name="Line 34"/>
              <p:cNvSpPr>
                <a:spLocks noChangeShapeType="1"/>
              </p:cNvSpPr>
              <p:nvPr/>
            </p:nvSpPr>
            <p:spPr bwMode="auto">
              <a:xfrm>
                <a:off x="1972" y="2799"/>
                <a:ext cx="375" cy="0"/>
              </a:xfrm>
              <a:prstGeom prst="line">
                <a:avLst/>
              </a:prstGeom>
              <a:noFill/>
              <a:ln w="38100">
                <a:solidFill>
                  <a:srgbClr val="3333FF"/>
                </a:solidFill>
                <a:round/>
                <a:headEnd type="none" w="sm" len="me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132" name="Line 35"/>
              <p:cNvSpPr>
                <a:spLocks noChangeShapeType="1"/>
              </p:cNvSpPr>
              <p:nvPr/>
            </p:nvSpPr>
            <p:spPr bwMode="auto">
              <a:xfrm>
                <a:off x="1972" y="3516"/>
                <a:ext cx="375" cy="0"/>
              </a:xfrm>
              <a:prstGeom prst="line">
                <a:avLst/>
              </a:prstGeom>
              <a:noFill/>
              <a:ln w="38100">
                <a:solidFill>
                  <a:srgbClr val="3333FF"/>
                </a:solidFill>
                <a:round/>
                <a:headEnd type="none" w="sm" len="me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grpSp>
      </p:grpSp>
      <p:sp>
        <p:nvSpPr>
          <p:cNvPr id="133" name="Text Box 5"/>
          <p:cNvSpPr txBox="1">
            <a:spLocks noChangeArrowheads="1"/>
          </p:cNvSpPr>
          <p:nvPr/>
        </p:nvSpPr>
        <p:spPr bwMode="auto">
          <a:xfrm>
            <a:off x="179388" y="1773238"/>
            <a:ext cx="8785225" cy="13731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栈</a:t>
            </a:r>
            <a:r>
              <a:rPr kumimoji="1" lang="zh-CN" altLang="en-US" sz="2000" b="1">
                <a:latin typeface="Arial" panose="020B0604020202020204" pitchFamily="34" charset="0"/>
                <a:ea typeface="仿宋" panose="02010609060101010101" pitchFamily="49" charset="-122"/>
                <a:cs typeface="Arial" panose="020B0604020202020204" pitchFamily="34" charset="0"/>
              </a:rPr>
              <a:t>是限定仅在表尾进行插入或删除的线性表。允许进行插入或删除的一端称为栈顶，它将随栈中元素增减而浮动；另一端称为栈底，其指针是固定的，不随栈中元素增减而移动。</a:t>
            </a:r>
          </a:p>
        </p:txBody>
      </p:sp>
      <p:grpSp>
        <p:nvGrpSpPr>
          <p:cNvPr id="134" name="Group 36"/>
          <p:cNvGrpSpPr>
            <a:grpSpLocks/>
          </p:cNvGrpSpPr>
          <p:nvPr/>
        </p:nvGrpSpPr>
        <p:grpSpPr bwMode="auto">
          <a:xfrm>
            <a:off x="5253038" y="5842000"/>
            <a:ext cx="3679825" cy="790575"/>
            <a:chOff x="3156" y="144"/>
            <a:chExt cx="2253" cy="816"/>
          </a:xfrm>
        </p:grpSpPr>
        <p:sp>
          <p:nvSpPr>
            <p:cNvPr id="135" name="AutoShape 37"/>
            <p:cNvSpPr>
              <a:spLocks noChangeArrowheads="1"/>
            </p:cNvSpPr>
            <p:nvPr/>
          </p:nvSpPr>
          <p:spPr bwMode="auto">
            <a:xfrm>
              <a:off x="3156" y="144"/>
              <a:ext cx="2253" cy="816"/>
            </a:xfrm>
            <a:prstGeom prst="wedgeRectCallout">
              <a:avLst>
                <a:gd name="adj1" fmla="val 3333"/>
                <a:gd name="adj2" fmla="val -104255"/>
              </a:avLst>
            </a:prstGeom>
            <a:gradFill rotWithShape="0">
              <a:gsLst>
                <a:gs pos="0">
                  <a:srgbClr val="FFFAFA"/>
                </a:gs>
                <a:gs pos="100000">
                  <a:srgbClr val="FFCCCC"/>
                </a:gs>
              </a:gsLst>
              <a:lin ang="18900000" scaled="1"/>
            </a:gra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1"/>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0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136" name="Text Box 38"/>
            <p:cNvSpPr txBox="1">
              <a:spLocks noChangeArrowheads="1"/>
            </p:cNvSpPr>
            <p:nvPr/>
          </p:nvSpPr>
          <p:spPr bwMode="auto">
            <a:xfrm>
              <a:off x="3270" y="277"/>
              <a:ext cx="2109" cy="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当栈中没有元素时称为空栈。</a:t>
              </a:r>
            </a:p>
          </p:txBody>
        </p:sp>
      </p:grpSp>
      <p:sp>
        <p:nvSpPr>
          <p:cNvPr id="137" name="Text Box 40"/>
          <p:cNvSpPr txBox="1">
            <a:spLocks noChangeArrowheads="1"/>
          </p:cNvSpPr>
          <p:nvPr/>
        </p:nvSpPr>
        <p:spPr bwMode="auto">
          <a:xfrm>
            <a:off x="179388" y="3125788"/>
            <a:ext cx="8785225" cy="523875"/>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仿宋" panose="02010609060101010101" pitchFamily="49" charset="-122"/>
                <a:cs typeface="Arial" panose="020B0604020202020204" pitchFamily="34" charset="0"/>
              </a:rPr>
              <a:t>例如：</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铁路调度站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是一个栈。</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grpSp>
        <p:nvGrpSpPr>
          <p:cNvPr id="138" name="组合 137"/>
          <p:cNvGrpSpPr>
            <a:grpSpLocks/>
          </p:cNvGrpSpPr>
          <p:nvPr/>
        </p:nvGrpSpPr>
        <p:grpSpPr bwMode="auto">
          <a:xfrm>
            <a:off x="1403350" y="3673475"/>
            <a:ext cx="6119813" cy="2894013"/>
            <a:chOff x="1403350" y="3672953"/>
            <a:chExt cx="6119813" cy="2894535"/>
          </a:xfrm>
        </p:grpSpPr>
        <p:sp>
          <p:nvSpPr>
            <p:cNvPr id="139" name="Rectangle 42"/>
            <p:cNvSpPr>
              <a:spLocks noChangeArrowheads="1"/>
            </p:cNvSpPr>
            <p:nvPr/>
          </p:nvSpPr>
          <p:spPr bwMode="auto">
            <a:xfrm>
              <a:off x="2555875" y="6165850"/>
              <a:ext cx="3913188" cy="40163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铁路调度示意图</a:t>
              </a:r>
              <a:r>
                <a:rPr kumimoji="1" lang="zh-CN" altLang="en-US">
                  <a:solidFill>
                    <a:srgbClr val="3333FF"/>
                  </a:solidFill>
                  <a:latin typeface="Arial" panose="020B0604020202020204" pitchFamily="34" charset="0"/>
                  <a:ea typeface="楷体" panose="02010609060101010101" pitchFamily="49" charset="-122"/>
                  <a:cs typeface="Arial" panose="020B0604020202020204" pitchFamily="34" charset="0"/>
                </a:rPr>
                <a:t> </a:t>
              </a:r>
            </a:p>
          </p:txBody>
        </p:sp>
        <p:sp>
          <p:nvSpPr>
            <p:cNvPr id="140" name="AutoShape 43"/>
            <p:cNvSpPr>
              <a:spLocks noChangeArrowheads="1"/>
            </p:cNvSpPr>
            <p:nvPr/>
          </p:nvSpPr>
          <p:spPr bwMode="auto">
            <a:xfrm>
              <a:off x="3784600" y="5829679"/>
              <a:ext cx="1304925" cy="309563"/>
            </a:xfrm>
            <a:custGeom>
              <a:avLst/>
              <a:gdLst>
                <a:gd name="T0" fmla="*/ 2147483646 w 21600"/>
                <a:gd name="T1" fmla="*/ 0 h 21600"/>
                <a:gd name="T2" fmla="*/ 2147483646 w 21600"/>
                <a:gd name="T3" fmla="*/ 0 h 21600"/>
                <a:gd name="T4" fmla="*/ 0 w 21600"/>
                <a:gd name="T5" fmla="*/ 0 h 21600"/>
                <a:gd name="T6" fmla="*/ 2147483646 w 21600"/>
                <a:gd name="T7" fmla="*/ 0 h 21600"/>
                <a:gd name="T8" fmla="*/ 0 60000 65536"/>
                <a:gd name="T9" fmla="*/ 0 60000 65536"/>
                <a:gd name="T10" fmla="*/ 0 60000 65536"/>
                <a:gd name="T11" fmla="*/ 0 60000 65536"/>
                <a:gd name="T12" fmla="*/ 4493 w 21600"/>
                <a:gd name="T13" fmla="*/ 4542 h 21600"/>
                <a:gd name="T14" fmla="*/ 17107 w 21600"/>
                <a:gd name="T15" fmla="*/ 1705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noFill/>
            <a:ln w="38100">
              <a:solidFill>
                <a:srgbClr val="3333FF"/>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1" name="AutoShape 44"/>
            <p:cNvSpPr>
              <a:spLocks noChangeArrowheads="1"/>
            </p:cNvSpPr>
            <p:nvPr/>
          </p:nvSpPr>
          <p:spPr bwMode="auto">
            <a:xfrm rot="5400000">
              <a:off x="3440113" y="3676650"/>
              <a:ext cx="1312863" cy="15875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17694720 60000 65536"/>
                <a:gd name="T9" fmla="*/ 5898240 60000 65536"/>
                <a:gd name="T10" fmla="*/ 5898240 60000 65536"/>
                <a:gd name="T11" fmla="*/ 0 60000 65536"/>
                <a:gd name="T12" fmla="*/ 12432 w 21600"/>
                <a:gd name="T13" fmla="*/ 2916 h 21600"/>
                <a:gd name="T14" fmla="*/ 18231 w 21600"/>
                <a:gd name="T15" fmla="*/ 9245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noFill/>
            <a:ln w="38100">
              <a:solidFill>
                <a:srgbClr val="3333FF"/>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2" name="Rectangle 46"/>
            <p:cNvSpPr>
              <a:spLocks noChangeArrowheads="1"/>
            </p:cNvSpPr>
            <p:nvPr/>
          </p:nvSpPr>
          <p:spPr bwMode="auto">
            <a:xfrm>
              <a:off x="3822700" y="4745038"/>
              <a:ext cx="1187450" cy="461963"/>
            </a:xfrm>
            <a:prstGeom prst="rect">
              <a:avLst/>
            </a:prstGeom>
            <a:solidFill>
              <a:schemeClr val="bg1"/>
            </a:solidFill>
            <a:ln>
              <a:noFill/>
            </a:ln>
            <a:effectLst/>
            <a:extLst>
              <a:ext uri="{91240B29-F687-4F45-9708-019B960494DF}">
                <a14:hiddenLine xmlns:a14="http://schemas.microsoft.com/office/drawing/2010/main" w="38100">
                  <a:solidFill>
                    <a:srgbClr val="3333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43" name="Rectangle 47"/>
            <p:cNvSpPr>
              <a:spLocks noChangeArrowheads="1"/>
            </p:cNvSpPr>
            <p:nvPr/>
          </p:nvSpPr>
          <p:spPr bwMode="auto">
            <a:xfrm rot="-5400000">
              <a:off x="3903663" y="5051425"/>
              <a:ext cx="1084263" cy="469900"/>
            </a:xfrm>
            <a:prstGeom prst="rect">
              <a:avLst/>
            </a:prstGeom>
            <a:noFill/>
            <a:ln w="38100">
              <a:solidFill>
                <a:srgbClr val="3333FF"/>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grpSp>
          <p:nvGrpSpPr>
            <p:cNvPr id="144" name="组合 2"/>
            <p:cNvGrpSpPr>
              <a:grpSpLocks/>
            </p:cNvGrpSpPr>
            <p:nvPr/>
          </p:nvGrpSpPr>
          <p:grpSpPr bwMode="auto">
            <a:xfrm>
              <a:off x="2110893" y="3816000"/>
              <a:ext cx="1187450" cy="396000"/>
              <a:chOff x="2110893" y="3811588"/>
              <a:chExt cx="1187450" cy="398463"/>
            </a:xfrm>
          </p:grpSpPr>
          <p:sp>
            <p:nvSpPr>
              <p:cNvPr id="190" name="Rectangle 45"/>
              <p:cNvSpPr>
                <a:spLocks noChangeArrowheads="1"/>
              </p:cNvSpPr>
              <p:nvPr/>
            </p:nvSpPr>
            <p:spPr bwMode="auto">
              <a:xfrm>
                <a:off x="2110893" y="3811588"/>
                <a:ext cx="1187450" cy="398463"/>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91" name="Line 48" descr="蓝色砂纸"/>
              <p:cNvSpPr>
                <a:spLocks noChangeShapeType="1"/>
              </p:cNvSpPr>
              <p:nvPr/>
            </p:nvSpPr>
            <p:spPr bwMode="auto">
              <a:xfrm>
                <a:off x="3060218" y="3816350"/>
                <a:ext cx="0" cy="384175"/>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2" name="Line 50" descr="蓝色砂纸"/>
              <p:cNvSpPr>
                <a:spLocks noChangeShapeType="1"/>
              </p:cNvSpPr>
              <p:nvPr/>
            </p:nvSpPr>
            <p:spPr bwMode="auto">
              <a:xfrm>
                <a:off x="2605433" y="3813175"/>
                <a:ext cx="0" cy="382588"/>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3" name="Line 51" descr="蓝色砂纸"/>
              <p:cNvSpPr>
                <a:spLocks noChangeShapeType="1"/>
              </p:cNvSpPr>
              <p:nvPr/>
            </p:nvSpPr>
            <p:spPr bwMode="auto">
              <a:xfrm>
                <a:off x="2823680" y="3813175"/>
                <a:ext cx="0" cy="382588"/>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45" name="Line 52" descr="蓝色砂纸"/>
            <p:cNvSpPr>
              <a:spLocks noChangeShapeType="1"/>
            </p:cNvSpPr>
            <p:nvPr/>
          </p:nvSpPr>
          <p:spPr bwMode="auto">
            <a:xfrm>
              <a:off x="4060825" y="3813175"/>
              <a:ext cx="0" cy="4320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6" name="Line 53" descr="蓝色砂纸"/>
            <p:cNvSpPr>
              <a:spLocks noChangeShapeType="1"/>
            </p:cNvSpPr>
            <p:nvPr/>
          </p:nvSpPr>
          <p:spPr bwMode="auto">
            <a:xfrm>
              <a:off x="3586163" y="3813175"/>
              <a:ext cx="0" cy="382588"/>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7" name="Line 54" descr="蓝色砂纸"/>
            <p:cNvSpPr>
              <a:spLocks noChangeShapeType="1"/>
            </p:cNvSpPr>
            <p:nvPr/>
          </p:nvSpPr>
          <p:spPr bwMode="auto">
            <a:xfrm>
              <a:off x="3822700" y="3813175"/>
              <a:ext cx="0" cy="382588"/>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148" name="Group 55" descr="蓝色砂纸"/>
            <p:cNvGrpSpPr>
              <a:grpSpLocks/>
            </p:cNvGrpSpPr>
            <p:nvPr/>
          </p:nvGrpSpPr>
          <p:grpSpPr bwMode="auto">
            <a:xfrm>
              <a:off x="4216400" y="4437063"/>
              <a:ext cx="468313" cy="1239838"/>
              <a:chOff x="7530" y="3116"/>
              <a:chExt cx="414" cy="1248"/>
            </a:xfrm>
          </p:grpSpPr>
          <p:sp>
            <p:nvSpPr>
              <p:cNvPr id="182" name="Line 56" descr="蓝色砂纸"/>
              <p:cNvSpPr>
                <a:spLocks noChangeShapeType="1"/>
              </p:cNvSpPr>
              <p:nvPr/>
            </p:nvSpPr>
            <p:spPr bwMode="auto">
              <a:xfrm rot="5400000" flipH="1">
                <a:off x="7737" y="3377"/>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3" name="Line 57" descr="蓝色砂纸"/>
              <p:cNvSpPr>
                <a:spLocks noChangeShapeType="1"/>
              </p:cNvSpPr>
              <p:nvPr/>
            </p:nvSpPr>
            <p:spPr bwMode="auto">
              <a:xfrm rot="5400000" flipH="1">
                <a:off x="7737" y="3534"/>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4" name="Line 58" descr="蓝色砂纸"/>
              <p:cNvSpPr>
                <a:spLocks noChangeShapeType="1"/>
              </p:cNvSpPr>
              <p:nvPr/>
            </p:nvSpPr>
            <p:spPr bwMode="auto">
              <a:xfrm rot="5400000" flipH="1">
                <a:off x="7737" y="2909"/>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5" name="Line 59" descr="蓝色砂纸"/>
              <p:cNvSpPr>
                <a:spLocks noChangeShapeType="1"/>
              </p:cNvSpPr>
              <p:nvPr/>
            </p:nvSpPr>
            <p:spPr bwMode="auto">
              <a:xfrm rot="5400000" flipH="1">
                <a:off x="7737" y="3066"/>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6" name="Line 60" descr="蓝色砂纸"/>
              <p:cNvSpPr>
                <a:spLocks noChangeShapeType="1"/>
              </p:cNvSpPr>
              <p:nvPr/>
            </p:nvSpPr>
            <p:spPr bwMode="auto">
              <a:xfrm rot="5400000" flipH="1">
                <a:off x="7737" y="3689"/>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7" name="Line 61" descr="蓝色砂纸"/>
              <p:cNvSpPr>
                <a:spLocks noChangeShapeType="1"/>
              </p:cNvSpPr>
              <p:nvPr/>
            </p:nvSpPr>
            <p:spPr bwMode="auto">
              <a:xfrm rot="5400000" flipH="1">
                <a:off x="7737" y="3845"/>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8" name="Line 62" descr="蓝色砂纸"/>
              <p:cNvSpPr>
                <a:spLocks noChangeShapeType="1"/>
              </p:cNvSpPr>
              <p:nvPr/>
            </p:nvSpPr>
            <p:spPr bwMode="auto">
              <a:xfrm rot="5400000" flipH="1">
                <a:off x="7737" y="4000"/>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9" name="Line 63" descr="蓝色砂纸"/>
              <p:cNvSpPr>
                <a:spLocks noChangeShapeType="1"/>
              </p:cNvSpPr>
              <p:nvPr/>
            </p:nvSpPr>
            <p:spPr bwMode="auto">
              <a:xfrm rot="5400000" flipH="1">
                <a:off x="7737" y="4157"/>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49" name="Line 64" descr="蓝色砂纸"/>
            <p:cNvSpPr>
              <a:spLocks noChangeShapeType="1"/>
            </p:cNvSpPr>
            <p:nvPr/>
          </p:nvSpPr>
          <p:spPr bwMode="auto">
            <a:xfrm rot="2362408">
              <a:off x="4267200" y="3917950"/>
              <a:ext cx="1588" cy="384175"/>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0" name="Line 65" descr="蓝色砂纸"/>
            <p:cNvSpPr>
              <a:spLocks noChangeShapeType="1"/>
            </p:cNvSpPr>
            <p:nvPr/>
          </p:nvSpPr>
          <p:spPr bwMode="auto">
            <a:xfrm rot="4005953">
              <a:off x="4364038" y="4048125"/>
              <a:ext cx="1588" cy="436563"/>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1" name="AutoShape 66"/>
            <p:cNvSpPr>
              <a:spLocks noChangeArrowheads="1"/>
            </p:cNvSpPr>
            <p:nvPr/>
          </p:nvSpPr>
          <p:spPr bwMode="auto">
            <a:xfrm rot="16200000" flipH="1">
              <a:off x="4141788" y="3687291"/>
              <a:ext cx="1309688" cy="15875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17694720 60000 65536"/>
                <a:gd name="T9" fmla="*/ 5898240 60000 65536"/>
                <a:gd name="T10" fmla="*/ 5898240 60000 65536"/>
                <a:gd name="T11" fmla="*/ 0 60000 65536"/>
                <a:gd name="T12" fmla="*/ 12436 w 21600"/>
                <a:gd name="T13" fmla="*/ 2916 h 21600"/>
                <a:gd name="T14" fmla="*/ 18223 w 21600"/>
                <a:gd name="T15" fmla="*/ 9245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noFill/>
            <a:ln w="38100">
              <a:solidFill>
                <a:srgbClr val="3333FF"/>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2" name="Rectangle 67"/>
            <p:cNvSpPr>
              <a:spLocks noChangeArrowheads="1"/>
            </p:cNvSpPr>
            <p:nvPr/>
          </p:nvSpPr>
          <p:spPr bwMode="auto">
            <a:xfrm flipH="1">
              <a:off x="3884613" y="4746625"/>
              <a:ext cx="1185863" cy="463550"/>
            </a:xfrm>
            <a:prstGeom prst="rect">
              <a:avLst/>
            </a:prstGeom>
            <a:solidFill>
              <a:schemeClr val="bg1"/>
            </a:solidFill>
            <a:ln>
              <a:noFill/>
            </a:ln>
            <a:effectLst/>
            <a:extLst>
              <a:ext uri="{91240B29-F687-4F45-9708-019B960494DF}">
                <a14:hiddenLine xmlns:a14="http://schemas.microsoft.com/office/drawing/2010/main" w="38100">
                  <a:solidFill>
                    <a:srgbClr val="3333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53" name="Rectangle 68"/>
            <p:cNvSpPr>
              <a:spLocks noChangeArrowheads="1"/>
            </p:cNvSpPr>
            <p:nvPr/>
          </p:nvSpPr>
          <p:spPr bwMode="auto">
            <a:xfrm rot="5400000" flipH="1">
              <a:off x="3903663" y="5054600"/>
              <a:ext cx="1084263" cy="469900"/>
            </a:xfrm>
            <a:prstGeom prst="rect">
              <a:avLst/>
            </a:prstGeom>
            <a:noFill/>
            <a:ln w="38100">
              <a:solidFill>
                <a:srgbClr val="3333FF"/>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grpSp>
          <p:nvGrpSpPr>
            <p:cNvPr id="154" name="Group 69" descr="蓝色砂纸"/>
            <p:cNvGrpSpPr>
              <a:grpSpLocks/>
            </p:cNvGrpSpPr>
            <p:nvPr/>
          </p:nvGrpSpPr>
          <p:grpSpPr bwMode="auto">
            <a:xfrm flipH="1">
              <a:off x="4208463" y="4438650"/>
              <a:ext cx="466725" cy="1239838"/>
              <a:chOff x="7530" y="3116"/>
              <a:chExt cx="414" cy="1248"/>
            </a:xfrm>
          </p:grpSpPr>
          <p:sp>
            <p:nvSpPr>
              <p:cNvPr id="174" name="Line 70" descr="蓝色砂纸"/>
              <p:cNvSpPr>
                <a:spLocks noChangeShapeType="1"/>
              </p:cNvSpPr>
              <p:nvPr/>
            </p:nvSpPr>
            <p:spPr bwMode="auto">
              <a:xfrm rot="5400000" flipH="1">
                <a:off x="7737" y="3377"/>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5" name="Line 71" descr="蓝色砂纸"/>
              <p:cNvSpPr>
                <a:spLocks noChangeShapeType="1"/>
              </p:cNvSpPr>
              <p:nvPr/>
            </p:nvSpPr>
            <p:spPr bwMode="auto">
              <a:xfrm rot="5400000" flipH="1">
                <a:off x="7737" y="3534"/>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6" name="Line 72" descr="蓝色砂纸"/>
              <p:cNvSpPr>
                <a:spLocks noChangeShapeType="1"/>
              </p:cNvSpPr>
              <p:nvPr/>
            </p:nvSpPr>
            <p:spPr bwMode="auto">
              <a:xfrm rot="5400000" flipH="1">
                <a:off x="7737" y="2909"/>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7" name="Line 73" descr="蓝色砂纸"/>
              <p:cNvSpPr>
                <a:spLocks noChangeShapeType="1"/>
              </p:cNvSpPr>
              <p:nvPr/>
            </p:nvSpPr>
            <p:spPr bwMode="auto">
              <a:xfrm rot="5400000" flipH="1">
                <a:off x="7737" y="3066"/>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8" name="Line 74" descr="蓝色砂纸"/>
              <p:cNvSpPr>
                <a:spLocks noChangeShapeType="1"/>
              </p:cNvSpPr>
              <p:nvPr/>
            </p:nvSpPr>
            <p:spPr bwMode="auto">
              <a:xfrm rot="5400000" flipH="1">
                <a:off x="7737" y="3689"/>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9" name="Line 75" descr="蓝色砂纸"/>
              <p:cNvSpPr>
                <a:spLocks noChangeShapeType="1"/>
              </p:cNvSpPr>
              <p:nvPr/>
            </p:nvSpPr>
            <p:spPr bwMode="auto">
              <a:xfrm rot="5400000" flipH="1">
                <a:off x="7737" y="3845"/>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0" name="Line 76" descr="蓝色砂纸"/>
              <p:cNvSpPr>
                <a:spLocks noChangeShapeType="1"/>
              </p:cNvSpPr>
              <p:nvPr/>
            </p:nvSpPr>
            <p:spPr bwMode="auto">
              <a:xfrm rot="5400000" flipH="1">
                <a:off x="7737" y="4000"/>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1" name="Line 77" descr="蓝色砂纸"/>
              <p:cNvSpPr>
                <a:spLocks noChangeShapeType="1"/>
              </p:cNvSpPr>
              <p:nvPr/>
            </p:nvSpPr>
            <p:spPr bwMode="auto">
              <a:xfrm rot="5400000" flipH="1">
                <a:off x="7737" y="4157"/>
                <a:ext cx="0" cy="41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55" name="Group 78" descr="蓝色砂纸"/>
            <p:cNvGrpSpPr>
              <a:grpSpLocks/>
            </p:cNvGrpSpPr>
            <p:nvPr/>
          </p:nvGrpSpPr>
          <p:grpSpPr bwMode="auto">
            <a:xfrm>
              <a:off x="5590403" y="3828106"/>
              <a:ext cx="1185863" cy="396000"/>
              <a:chOff x="8730" y="2495"/>
              <a:chExt cx="1050" cy="389"/>
            </a:xfrm>
            <a:noFill/>
          </p:grpSpPr>
          <p:sp>
            <p:nvSpPr>
              <p:cNvPr id="169" name="Rectangle 79"/>
              <p:cNvSpPr>
                <a:spLocks noChangeArrowheads="1"/>
              </p:cNvSpPr>
              <p:nvPr/>
            </p:nvSpPr>
            <p:spPr bwMode="auto">
              <a:xfrm flipH="1">
                <a:off x="8730" y="2498"/>
                <a:ext cx="1050" cy="386"/>
              </a:xfrm>
              <a:prstGeom prst="rect">
                <a:avLst/>
              </a:prstGeom>
              <a:grp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zh-CN" altLang="en-US" smtClean="0">
                  <a:latin typeface="Arial" panose="020B0604020202020204" pitchFamily="34" charset="0"/>
                  <a:ea typeface="楷体" panose="02010609060101010101" pitchFamily="49" charset="-122"/>
                  <a:cs typeface="Arial" panose="020B0604020202020204" pitchFamily="34" charset="0"/>
                </a:endParaRPr>
              </a:p>
            </p:txBody>
          </p:sp>
          <p:sp>
            <p:nvSpPr>
              <p:cNvPr id="170" name="Line 80" descr="蓝色面巾纸"/>
              <p:cNvSpPr>
                <a:spLocks noChangeShapeType="1"/>
              </p:cNvSpPr>
              <p:nvPr/>
            </p:nvSpPr>
            <p:spPr bwMode="auto">
              <a:xfrm flipH="1">
                <a:off x="8939" y="2498"/>
                <a:ext cx="0" cy="386"/>
              </a:xfrm>
              <a:prstGeom prst="line">
                <a:avLst/>
              </a:prstGeom>
              <a:grp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a:p>
            </p:txBody>
          </p:sp>
          <p:sp>
            <p:nvSpPr>
              <p:cNvPr id="171" name="Line 81" descr="蓝色面巾纸"/>
              <p:cNvSpPr>
                <a:spLocks noChangeShapeType="1"/>
              </p:cNvSpPr>
              <p:nvPr/>
            </p:nvSpPr>
            <p:spPr bwMode="auto">
              <a:xfrm flipH="1">
                <a:off x="9571" y="2495"/>
                <a:ext cx="0" cy="386"/>
              </a:xfrm>
              <a:prstGeom prst="line">
                <a:avLst/>
              </a:prstGeom>
              <a:grp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a:p>
            </p:txBody>
          </p:sp>
          <p:sp>
            <p:nvSpPr>
              <p:cNvPr id="172" name="Line 82" descr="蓝色面巾纸"/>
              <p:cNvSpPr>
                <a:spLocks noChangeShapeType="1"/>
              </p:cNvSpPr>
              <p:nvPr/>
            </p:nvSpPr>
            <p:spPr bwMode="auto">
              <a:xfrm flipH="1">
                <a:off x="9360" y="2495"/>
                <a:ext cx="0" cy="386"/>
              </a:xfrm>
              <a:prstGeom prst="line">
                <a:avLst/>
              </a:prstGeom>
              <a:grp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a:p>
            </p:txBody>
          </p:sp>
          <p:sp>
            <p:nvSpPr>
              <p:cNvPr id="173" name="Line 83" descr="蓝色面巾纸"/>
              <p:cNvSpPr>
                <a:spLocks noChangeShapeType="1"/>
              </p:cNvSpPr>
              <p:nvPr/>
            </p:nvSpPr>
            <p:spPr bwMode="auto">
              <a:xfrm flipH="1">
                <a:off x="9150" y="2495"/>
                <a:ext cx="0" cy="386"/>
              </a:xfrm>
              <a:prstGeom prst="line">
                <a:avLst/>
              </a:prstGeom>
              <a:grp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a:p>
            </p:txBody>
          </p:sp>
        </p:grpSp>
        <p:sp>
          <p:nvSpPr>
            <p:cNvPr id="156" name="Line 84" descr="蓝色砂纸"/>
            <p:cNvSpPr>
              <a:spLocks noChangeShapeType="1"/>
            </p:cNvSpPr>
            <p:nvPr/>
          </p:nvSpPr>
          <p:spPr bwMode="auto">
            <a:xfrm flipH="1">
              <a:off x="4829175" y="3816350"/>
              <a:ext cx="0" cy="4320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7" name="Line 85" descr="蓝色砂纸"/>
            <p:cNvSpPr>
              <a:spLocks noChangeShapeType="1"/>
            </p:cNvSpPr>
            <p:nvPr/>
          </p:nvSpPr>
          <p:spPr bwMode="auto">
            <a:xfrm flipH="1">
              <a:off x="5303838" y="3816350"/>
              <a:ext cx="0" cy="382588"/>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8" name="Line 86" descr="蓝色砂纸"/>
            <p:cNvSpPr>
              <a:spLocks noChangeShapeType="1"/>
            </p:cNvSpPr>
            <p:nvPr/>
          </p:nvSpPr>
          <p:spPr bwMode="auto">
            <a:xfrm flipH="1">
              <a:off x="5065713" y="3816350"/>
              <a:ext cx="0" cy="382588"/>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9" name="Line 87" descr="蓝色砂纸"/>
            <p:cNvSpPr>
              <a:spLocks noChangeShapeType="1"/>
            </p:cNvSpPr>
            <p:nvPr/>
          </p:nvSpPr>
          <p:spPr bwMode="auto">
            <a:xfrm rot="19237592" flipH="1">
              <a:off x="4621213" y="3921125"/>
              <a:ext cx="0" cy="382588"/>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60" name="Line 88" descr="蓝色砂纸"/>
            <p:cNvSpPr>
              <a:spLocks noChangeShapeType="1"/>
            </p:cNvSpPr>
            <p:nvPr/>
          </p:nvSpPr>
          <p:spPr bwMode="auto">
            <a:xfrm rot="17594047" flipH="1">
              <a:off x="4524375" y="4051300"/>
              <a:ext cx="0" cy="436563"/>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61" name="Rectangle 92"/>
            <p:cNvSpPr>
              <a:spLocks noChangeArrowheads="1"/>
            </p:cNvSpPr>
            <p:nvPr/>
          </p:nvSpPr>
          <p:spPr bwMode="auto">
            <a:xfrm>
              <a:off x="2088319" y="3786533"/>
              <a:ext cx="357188" cy="465138"/>
            </a:xfrm>
            <a:prstGeom prst="rect">
              <a:avLst/>
            </a:prstGeom>
            <a:solidFill>
              <a:srgbClr val="F9F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62" name="Rectangle 93"/>
            <p:cNvSpPr>
              <a:spLocks noChangeArrowheads="1"/>
            </p:cNvSpPr>
            <p:nvPr/>
          </p:nvSpPr>
          <p:spPr bwMode="auto">
            <a:xfrm>
              <a:off x="6484937" y="3672953"/>
              <a:ext cx="467305" cy="608535"/>
            </a:xfrm>
            <a:prstGeom prst="rect">
              <a:avLst/>
            </a:prstGeom>
            <a:solidFill>
              <a:srgbClr val="EFF9FF"/>
            </a:solidFill>
            <a:ln>
              <a:noFill/>
            </a:ln>
            <a:effectLst/>
            <a:extLst>
              <a:ext uri="{91240B29-F687-4F45-9708-019B960494DF}">
                <a14:hiddenLine xmlns:a14="http://schemas.microsoft.com/office/drawing/2010/main" w="38100">
                  <a:solidFill>
                    <a:srgbClr val="3333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63" name="Text Box 94"/>
            <p:cNvSpPr txBox="1">
              <a:spLocks noChangeArrowheads="1"/>
            </p:cNvSpPr>
            <p:nvPr/>
          </p:nvSpPr>
          <p:spPr bwMode="auto">
            <a:xfrm>
              <a:off x="4714875" y="4897438"/>
              <a:ext cx="1187450" cy="466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dirty="0">
                  <a:solidFill>
                    <a:srgbClr val="FF33CC"/>
                  </a:solidFill>
                  <a:latin typeface="Arial" panose="020B0604020202020204" pitchFamily="34" charset="0"/>
                  <a:ea typeface="楷体" panose="02010609060101010101" pitchFamily="49" charset="-122"/>
                  <a:cs typeface="Arial" panose="020B0604020202020204" pitchFamily="34" charset="0"/>
                </a:rPr>
                <a:t>调度站 </a:t>
              </a:r>
              <a:r>
                <a:rPr lang="en-US" altLang="zh-CN" b="1" dirty="0">
                  <a:solidFill>
                    <a:srgbClr val="FF33CC"/>
                  </a:solidFill>
                  <a:latin typeface="Arial" panose="020B0604020202020204" pitchFamily="34" charset="0"/>
                  <a:ea typeface="楷体" panose="02010609060101010101" pitchFamily="49" charset="-122"/>
                  <a:cs typeface="Arial" panose="020B0604020202020204" pitchFamily="34" charset="0"/>
                </a:rPr>
                <a:t>A</a:t>
              </a:r>
            </a:p>
          </p:txBody>
        </p:sp>
        <p:sp>
          <p:nvSpPr>
            <p:cNvPr id="164" name="Text Box 95" descr="蓝色砂纸"/>
            <p:cNvSpPr txBox="1">
              <a:spLocks noChangeArrowheads="1"/>
            </p:cNvSpPr>
            <p:nvPr/>
          </p:nvSpPr>
          <p:spPr bwMode="auto">
            <a:xfrm>
              <a:off x="1403350" y="3854450"/>
              <a:ext cx="1187450" cy="465138"/>
            </a:xfrm>
            <a:prstGeom prst="rect">
              <a:avLst/>
            </a:prstGeom>
            <a:noFill/>
            <a:ln>
              <a:noFill/>
            </a:ln>
            <a:effectLst/>
            <a:extLst>
              <a:ext uri="{909E8E84-426E-40DD-AFC4-6F175D3DCCD1}">
                <a14:hiddenFill xmlns:a14="http://schemas.microsoft.com/office/drawing/2010/main">
                  <a:blipFill dpi="0" rotWithShape="0">
                    <a:blip r:embed="rId4"/>
                    <a:srcRect/>
                    <a:tile tx="0" ty="0" sx="100000" sy="100000" flip="none" algn="tl"/>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FF33CC"/>
                  </a:solidFill>
                  <a:latin typeface="Arial" panose="020B0604020202020204" pitchFamily="34" charset="0"/>
                  <a:ea typeface="楷体" panose="02010609060101010101" pitchFamily="49" charset="-122"/>
                  <a:cs typeface="Arial" panose="020B0604020202020204" pitchFamily="34" charset="0"/>
                </a:rPr>
                <a:t>轨道 </a:t>
              </a: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C</a:t>
              </a:r>
            </a:p>
          </p:txBody>
        </p:sp>
        <p:sp>
          <p:nvSpPr>
            <p:cNvPr id="165" name="Rectangle 96"/>
            <p:cNvSpPr>
              <a:spLocks noChangeArrowheads="1"/>
            </p:cNvSpPr>
            <p:nvPr/>
          </p:nvSpPr>
          <p:spPr bwMode="auto">
            <a:xfrm>
              <a:off x="4695825" y="4627563"/>
              <a:ext cx="560388" cy="244475"/>
            </a:xfrm>
            <a:prstGeom prst="rect">
              <a:avLst/>
            </a:prstGeom>
            <a:solidFill>
              <a:srgbClr val="F2F8FF"/>
            </a:solidFill>
            <a:ln>
              <a:noFill/>
            </a:ln>
            <a:effectLst/>
            <a:extLst>
              <a:ext uri="{91240B29-F687-4F45-9708-019B960494DF}">
                <a14:hiddenLine xmlns:a14="http://schemas.microsoft.com/office/drawing/2010/main" w="38100">
                  <a:solidFill>
                    <a:srgbClr val="3333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66" name="Rectangle 97"/>
            <p:cNvSpPr>
              <a:spLocks noChangeArrowheads="1"/>
            </p:cNvSpPr>
            <p:nvPr/>
          </p:nvSpPr>
          <p:spPr bwMode="auto">
            <a:xfrm>
              <a:off x="3632200" y="4627563"/>
              <a:ext cx="561975" cy="244475"/>
            </a:xfrm>
            <a:prstGeom prst="rect">
              <a:avLst/>
            </a:prstGeom>
            <a:solidFill>
              <a:schemeClr val="bg1"/>
            </a:solidFill>
            <a:ln>
              <a:noFill/>
            </a:ln>
            <a:effectLst/>
            <a:extLst>
              <a:ext uri="{91240B29-F687-4F45-9708-019B960494DF}">
                <a14:hiddenLine xmlns:a14="http://schemas.microsoft.com/office/drawing/2010/main" w="38100">
                  <a:solidFill>
                    <a:srgbClr val="3333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67" name="Rectangle 100"/>
            <p:cNvSpPr>
              <a:spLocks noChangeArrowheads="1"/>
            </p:cNvSpPr>
            <p:nvPr/>
          </p:nvSpPr>
          <p:spPr bwMode="auto">
            <a:xfrm>
              <a:off x="6443663" y="3708400"/>
              <a:ext cx="71438" cy="758825"/>
            </a:xfrm>
            <a:prstGeom prst="rect">
              <a:avLst/>
            </a:prstGeom>
            <a:solidFill>
              <a:srgbClr val="EFF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68" name="Text Box 101" descr="蓝色砂纸"/>
            <p:cNvSpPr txBox="1">
              <a:spLocks noChangeArrowheads="1"/>
            </p:cNvSpPr>
            <p:nvPr/>
          </p:nvSpPr>
          <p:spPr bwMode="auto">
            <a:xfrm>
              <a:off x="6335713" y="3854450"/>
              <a:ext cx="1187450" cy="465138"/>
            </a:xfrm>
            <a:prstGeom prst="rect">
              <a:avLst/>
            </a:prstGeom>
            <a:noFill/>
            <a:ln>
              <a:noFill/>
            </a:ln>
            <a:effectLst/>
            <a:extLst>
              <a:ext uri="{909E8E84-426E-40DD-AFC4-6F175D3DCCD1}">
                <a14:hiddenFill xmlns:a14="http://schemas.microsoft.com/office/drawing/2010/main">
                  <a:blipFill dpi="0" rotWithShape="0">
                    <a:blip r:embed="rId4"/>
                    <a:srcRect/>
                    <a:tile tx="0" ty="0" sx="100000" sy="100000" flip="none" algn="tl"/>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FF33CC"/>
                  </a:solidFill>
                  <a:latin typeface="Arial" panose="020B0604020202020204" pitchFamily="34" charset="0"/>
                  <a:ea typeface="楷体" panose="02010609060101010101" pitchFamily="49" charset="-122"/>
                  <a:cs typeface="Arial" panose="020B0604020202020204" pitchFamily="34" charset="0"/>
                </a:rPr>
                <a:t>轨道 </a:t>
              </a:r>
              <a:r>
                <a:rPr lang="en-US" altLang="zh-CN" b="1">
                  <a:solidFill>
                    <a:srgbClr val="FF33CC"/>
                  </a:solidFill>
                  <a:latin typeface="Arial" panose="020B0604020202020204" pitchFamily="34" charset="0"/>
                  <a:ea typeface="楷体" panose="02010609060101010101" pitchFamily="49" charset="-122"/>
                  <a:cs typeface="Arial" panose="020B0604020202020204" pitchFamily="34" charset="0"/>
                </a:rPr>
                <a:t>B</a:t>
              </a:r>
            </a:p>
          </p:txBody>
        </p:sp>
      </p:grpSp>
      <p:sp>
        <p:nvSpPr>
          <p:cNvPr id="194" name="Line 90" descr="蓝色砂纸"/>
          <p:cNvSpPr>
            <a:spLocks noChangeShapeType="1"/>
          </p:cNvSpPr>
          <p:nvPr/>
        </p:nvSpPr>
        <p:spPr bwMode="auto">
          <a:xfrm flipH="1" flipV="1">
            <a:off x="5075238" y="4025900"/>
            <a:ext cx="1187450" cy="0"/>
          </a:xfrm>
          <a:prstGeom prst="line">
            <a:avLst/>
          </a:prstGeom>
          <a:noFill/>
          <a:ln w="57150">
            <a:solidFill>
              <a:srgbClr val="FF33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 name="Line 91" descr="蓝色砂纸"/>
          <p:cNvSpPr>
            <a:spLocks noChangeShapeType="1"/>
          </p:cNvSpPr>
          <p:nvPr/>
        </p:nvSpPr>
        <p:spPr bwMode="auto">
          <a:xfrm rot="5400000" flipH="1">
            <a:off x="3925887" y="5149851"/>
            <a:ext cx="1038225" cy="0"/>
          </a:xfrm>
          <a:prstGeom prst="line">
            <a:avLst/>
          </a:prstGeom>
          <a:noFill/>
          <a:ln w="57150">
            <a:solidFill>
              <a:srgbClr val="FF33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6" name="Line 89" descr="蓝色砂纸"/>
          <p:cNvSpPr>
            <a:spLocks noChangeShapeType="1"/>
          </p:cNvSpPr>
          <p:nvPr/>
        </p:nvSpPr>
        <p:spPr bwMode="auto">
          <a:xfrm flipH="1" flipV="1">
            <a:off x="2619375" y="4025900"/>
            <a:ext cx="1187450" cy="0"/>
          </a:xfrm>
          <a:prstGeom prst="line">
            <a:avLst/>
          </a:prstGeom>
          <a:noFill/>
          <a:ln w="57150">
            <a:solidFill>
              <a:srgbClr val="3399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7" name="Line 91" descr="蓝色砂纸"/>
          <p:cNvSpPr>
            <a:spLocks noChangeShapeType="1"/>
          </p:cNvSpPr>
          <p:nvPr/>
        </p:nvSpPr>
        <p:spPr bwMode="auto">
          <a:xfrm rot="5400000" flipH="1">
            <a:off x="3924300" y="5148263"/>
            <a:ext cx="1038225" cy="0"/>
          </a:xfrm>
          <a:prstGeom prst="line">
            <a:avLst/>
          </a:prstGeom>
          <a:noFill/>
          <a:ln w="57150">
            <a:solidFill>
              <a:srgbClr val="3399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8" name="Text Box 39"/>
          <p:cNvSpPr txBox="1">
            <a:spLocks noChangeArrowheads="1"/>
          </p:cNvSpPr>
          <p:nvPr/>
        </p:nvSpPr>
        <p:spPr bwMode="auto">
          <a:xfrm>
            <a:off x="179388" y="5681663"/>
            <a:ext cx="8785225" cy="649287"/>
          </a:xfrm>
          <a:prstGeom prst="rect">
            <a:avLst/>
          </a:pr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lIns="180000" tIns="108000" rIns="180000" b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栈的操作规则是“后进先出”。栈又称后进先出线性表，简称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LIFO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表</a:t>
            </a:r>
            <a:endPar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
                                            <p:txEl>
                                              <p:pRg st="0" end="0"/>
                                            </p:txEl>
                                          </p:spTgt>
                                        </p:tgtEl>
                                        <p:attrNameLst>
                                          <p:attrName>style.visibility</p:attrName>
                                        </p:attrNameLst>
                                      </p:cBhvr>
                                      <p:to>
                                        <p:strVal val="visible"/>
                                      </p:to>
                                    </p:set>
                                    <p:animEffect transition="in" filter="blinds(horizontal)">
                                      <p:cBhvr>
                                        <p:cTn id="17" dur="500"/>
                                        <p:tgtEl>
                                          <p:spTgt spid="13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9"/>
                                        </p:tgtEl>
                                        <p:attrNameLst>
                                          <p:attrName>style.visibility</p:attrName>
                                        </p:attrNameLst>
                                      </p:cBhvr>
                                      <p:to>
                                        <p:strVal val="visible"/>
                                      </p:to>
                                    </p:set>
                                    <p:animEffect transition="in" filter="wipe(up)">
                                      <p:cBhvr>
                                        <p:cTn id="22" dur="500"/>
                                        <p:tgtEl>
                                          <p:spTgt spid="10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9" fill="hold" nodeType="clickEffect">
                                  <p:stCondLst>
                                    <p:cond delay="0"/>
                                  </p:stCondLst>
                                  <p:childTnLst>
                                    <p:set>
                                      <p:cBhvr>
                                        <p:cTn id="26" dur="1" fill="hold">
                                          <p:stCondLst>
                                            <p:cond delay="0"/>
                                          </p:stCondLst>
                                        </p:cTn>
                                        <p:tgtEl>
                                          <p:spTgt spid="134"/>
                                        </p:tgtEl>
                                        <p:attrNameLst>
                                          <p:attrName>style.visibility</p:attrName>
                                        </p:attrNameLst>
                                      </p:cBhvr>
                                      <p:to>
                                        <p:strVal val="visible"/>
                                      </p:to>
                                    </p:set>
                                    <p:animEffect transition="in" filter="strips(upLeft)">
                                      <p:cBhvr>
                                        <p:cTn id="27" dur="500"/>
                                        <p:tgtEl>
                                          <p:spTgt spid="134"/>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09"/>
                                        </p:tgtEl>
                                      </p:cBhvr>
                                    </p:animEffect>
                                    <p:set>
                                      <p:cBhvr>
                                        <p:cTn id="32" dur="1" fill="hold">
                                          <p:stCondLst>
                                            <p:cond delay="499"/>
                                          </p:stCondLst>
                                        </p:cTn>
                                        <p:tgtEl>
                                          <p:spTgt spid="109"/>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34"/>
                                        </p:tgtEl>
                                      </p:cBhvr>
                                    </p:animEffect>
                                    <p:set>
                                      <p:cBhvr>
                                        <p:cTn id="35" dur="1" fill="hold">
                                          <p:stCondLst>
                                            <p:cond delay="499"/>
                                          </p:stCondLst>
                                        </p:cTn>
                                        <p:tgtEl>
                                          <p:spTgt spid="134"/>
                                        </p:tgtEl>
                                        <p:attrNameLst>
                                          <p:attrName>style.visibility</p:attrName>
                                        </p:attrNameLst>
                                      </p:cBhvr>
                                      <p:to>
                                        <p:strVal val="hidden"/>
                                      </p:to>
                                    </p:set>
                                  </p:childTnLst>
                                </p:cTn>
                              </p:par>
                            </p:childTnLst>
                          </p:cTn>
                        </p:par>
                        <p:par>
                          <p:cTn id="36" fill="hold">
                            <p:stCondLst>
                              <p:cond delay="500"/>
                            </p:stCondLst>
                            <p:childTnLst>
                              <p:par>
                                <p:cTn id="37" presetID="3" presetClass="entr" presetSubtype="10" fill="hold" grpId="0" nodeType="afterEffect">
                                  <p:stCondLst>
                                    <p:cond delay="0"/>
                                  </p:stCondLst>
                                  <p:childTnLst>
                                    <p:set>
                                      <p:cBhvr>
                                        <p:cTn id="38" dur="1" fill="hold">
                                          <p:stCondLst>
                                            <p:cond delay="0"/>
                                          </p:stCondLst>
                                        </p:cTn>
                                        <p:tgtEl>
                                          <p:spTgt spid="137">
                                            <p:txEl>
                                              <p:pRg st="0" end="0"/>
                                            </p:txEl>
                                          </p:spTgt>
                                        </p:tgtEl>
                                        <p:attrNameLst>
                                          <p:attrName>style.visibility</p:attrName>
                                        </p:attrNameLst>
                                      </p:cBhvr>
                                      <p:to>
                                        <p:strVal val="visible"/>
                                      </p:to>
                                    </p:set>
                                    <p:animEffect transition="in" filter="blinds(horizontal)">
                                      <p:cBhvr>
                                        <p:cTn id="39" dur="500"/>
                                        <p:tgtEl>
                                          <p:spTgt spid="137">
                                            <p:txEl>
                                              <p:pRg st="0" end="0"/>
                                            </p:txEl>
                                          </p:spTgt>
                                        </p:tgtEl>
                                      </p:cBhvr>
                                    </p:animEffect>
                                  </p:childTnLst>
                                </p:cTn>
                              </p:par>
                            </p:childTnLst>
                          </p:cTn>
                        </p:par>
                        <p:par>
                          <p:cTn id="40" fill="hold">
                            <p:stCondLst>
                              <p:cond delay="1000"/>
                            </p:stCondLst>
                            <p:childTnLst>
                              <p:par>
                                <p:cTn id="41" presetID="22" presetClass="entr" presetSubtype="1" fill="hold" nodeType="afterEffect">
                                  <p:stCondLst>
                                    <p:cond delay="0"/>
                                  </p:stCondLst>
                                  <p:childTnLst>
                                    <p:set>
                                      <p:cBhvr>
                                        <p:cTn id="42" dur="1" fill="hold">
                                          <p:stCondLst>
                                            <p:cond delay="0"/>
                                          </p:stCondLst>
                                        </p:cTn>
                                        <p:tgtEl>
                                          <p:spTgt spid="138"/>
                                        </p:tgtEl>
                                        <p:attrNameLst>
                                          <p:attrName>style.visibility</p:attrName>
                                        </p:attrNameLst>
                                      </p:cBhvr>
                                      <p:to>
                                        <p:strVal val="visible"/>
                                      </p:to>
                                    </p:set>
                                    <p:animEffect transition="in" filter="wipe(up)">
                                      <p:cBhvr>
                                        <p:cTn id="43" dur="500"/>
                                        <p:tgtEl>
                                          <p:spTgt spid="13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grpId="0" nodeType="clickEffect">
                                  <p:stCondLst>
                                    <p:cond delay="0"/>
                                  </p:stCondLst>
                                  <p:childTnLst>
                                    <p:set>
                                      <p:cBhvr>
                                        <p:cTn id="47" dur="1" fill="hold">
                                          <p:stCondLst>
                                            <p:cond delay="0"/>
                                          </p:stCondLst>
                                        </p:cTn>
                                        <p:tgtEl>
                                          <p:spTgt spid="194"/>
                                        </p:tgtEl>
                                        <p:attrNameLst>
                                          <p:attrName>style.visibility</p:attrName>
                                        </p:attrNameLst>
                                      </p:cBhvr>
                                      <p:to>
                                        <p:strVal val="visible"/>
                                      </p:to>
                                    </p:set>
                                    <p:animEffect transition="in" filter="wipe(right)">
                                      <p:cBhvr>
                                        <p:cTn id="48" dur="3000"/>
                                        <p:tgtEl>
                                          <p:spTgt spid="194"/>
                                        </p:tgtEl>
                                      </p:cBhvr>
                                    </p:animEffect>
                                  </p:childTnLst>
                                  <p:subTnLst>
                                    <p:audio>
                                      <p:cMediaNode>
                                        <p:cTn display="0" masterRel="sameClick">
                                          <p:stCondLst>
                                            <p:cond evt="begin" delay="0">
                                              <p:tn val="46"/>
                                            </p:cond>
                                          </p:stCondLst>
                                          <p:endCondLst>
                                            <p:cond evt="onStopAudio" delay="0">
                                              <p:tgtEl>
                                                <p:sldTgt/>
                                              </p:tgtEl>
                                            </p:cond>
                                          </p:endCondLst>
                                        </p:cTn>
                                        <p:tgtEl>
                                          <p:sndTgt r:embed="rId2" name="chimes.wav"/>
                                        </p:tgtEl>
                                      </p:cMediaNode>
                                    </p:audio>
                                  </p:subTnLst>
                                </p:cTn>
                              </p:par>
                            </p:childTnLst>
                          </p:cTn>
                        </p:par>
                        <p:par>
                          <p:cTn id="49" fill="hold">
                            <p:stCondLst>
                              <p:cond delay="3000"/>
                            </p:stCondLst>
                            <p:childTnLst>
                              <p:par>
                                <p:cTn id="50" presetID="22" presetClass="entr" presetSubtype="1" fill="hold" grpId="0" nodeType="afterEffect">
                                  <p:stCondLst>
                                    <p:cond delay="0"/>
                                  </p:stCondLst>
                                  <p:childTnLst>
                                    <p:set>
                                      <p:cBhvr>
                                        <p:cTn id="51" dur="1" fill="hold">
                                          <p:stCondLst>
                                            <p:cond delay="0"/>
                                          </p:stCondLst>
                                        </p:cTn>
                                        <p:tgtEl>
                                          <p:spTgt spid="195"/>
                                        </p:tgtEl>
                                        <p:attrNameLst>
                                          <p:attrName>style.visibility</p:attrName>
                                        </p:attrNameLst>
                                      </p:cBhvr>
                                      <p:to>
                                        <p:strVal val="visible"/>
                                      </p:to>
                                    </p:set>
                                    <p:animEffect transition="in" filter="wipe(up)">
                                      <p:cBhvr>
                                        <p:cTn id="52" dur="3000"/>
                                        <p:tgtEl>
                                          <p:spTgt spid="195"/>
                                        </p:tgtEl>
                                      </p:cBhvr>
                                    </p:animEffect>
                                  </p:childTnLst>
                                  <p:subTnLst>
                                    <p:set>
                                      <p:cBhvr override="childStyle">
                                        <p:cTn dur="1" fill="hold" display="0" masterRel="nextClick" afterEffect="1"/>
                                        <p:tgtEl>
                                          <p:spTgt spid="195"/>
                                        </p:tgtEl>
                                        <p:attrNameLst>
                                          <p:attrName>style.visibility</p:attrName>
                                        </p:attrNameLst>
                                      </p:cBhvr>
                                      <p:to>
                                        <p:strVal val="hidden"/>
                                      </p:to>
                                    </p:set>
                                  </p:subTnLst>
                                </p:cTn>
                              </p:par>
                            </p:childTnLst>
                          </p:cTn>
                        </p:par>
                        <p:par>
                          <p:cTn id="53" fill="hold">
                            <p:stCondLst>
                              <p:cond delay="6000"/>
                            </p:stCondLst>
                            <p:childTnLst>
                              <p:par>
                                <p:cTn id="54" presetID="22" presetClass="entr" presetSubtype="4" fill="hold" grpId="0" nodeType="afterEffect">
                                  <p:stCondLst>
                                    <p:cond delay="1000"/>
                                  </p:stCondLst>
                                  <p:childTnLst>
                                    <p:set>
                                      <p:cBhvr>
                                        <p:cTn id="55" dur="1" fill="hold">
                                          <p:stCondLst>
                                            <p:cond delay="0"/>
                                          </p:stCondLst>
                                        </p:cTn>
                                        <p:tgtEl>
                                          <p:spTgt spid="197"/>
                                        </p:tgtEl>
                                        <p:attrNameLst>
                                          <p:attrName>style.visibility</p:attrName>
                                        </p:attrNameLst>
                                      </p:cBhvr>
                                      <p:to>
                                        <p:strVal val="visible"/>
                                      </p:to>
                                    </p:set>
                                    <p:animEffect transition="in" filter="wipe(down)">
                                      <p:cBhvr>
                                        <p:cTn id="56" dur="3000"/>
                                        <p:tgtEl>
                                          <p:spTgt spid="197"/>
                                        </p:tgtEl>
                                      </p:cBhvr>
                                    </p:animEffect>
                                  </p:childTnLst>
                                  <p:subTnLst>
                                    <p:audio>
                                      <p:cMediaNode>
                                        <p:cTn display="0" masterRel="sameClick">
                                          <p:stCondLst>
                                            <p:cond evt="begin" delay="0">
                                              <p:tn val="54"/>
                                            </p:cond>
                                          </p:stCondLst>
                                          <p:endCondLst>
                                            <p:cond evt="onStopAudio" delay="0">
                                              <p:tgtEl>
                                                <p:sldTgt/>
                                              </p:tgtEl>
                                            </p:cond>
                                          </p:endCondLst>
                                        </p:cTn>
                                        <p:tgtEl>
                                          <p:sndTgt r:embed="rId2" name="chimes.wav"/>
                                        </p:tgtEl>
                                      </p:cMediaNode>
                                    </p:audio>
                                  </p:subTnLst>
                                </p:cTn>
                              </p:par>
                            </p:childTnLst>
                          </p:cTn>
                        </p:par>
                        <p:par>
                          <p:cTn id="57" fill="hold">
                            <p:stCondLst>
                              <p:cond delay="10000"/>
                            </p:stCondLst>
                            <p:childTnLst>
                              <p:par>
                                <p:cTn id="58" presetID="22" presetClass="entr" presetSubtype="2" fill="hold" grpId="0" nodeType="afterEffect">
                                  <p:stCondLst>
                                    <p:cond delay="0"/>
                                  </p:stCondLst>
                                  <p:childTnLst>
                                    <p:set>
                                      <p:cBhvr>
                                        <p:cTn id="59" dur="1" fill="hold">
                                          <p:stCondLst>
                                            <p:cond delay="0"/>
                                          </p:stCondLst>
                                        </p:cTn>
                                        <p:tgtEl>
                                          <p:spTgt spid="196"/>
                                        </p:tgtEl>
                                        <p:attrNameLst>
                                          <p:attrName>style.visibility</p:attrName>
                                        </p:attrNameLst>
                                      </p:cBhvr>
                                      <p:to>
                                        <p:strVal val="visible"/>
                                      </p:to>
                                    </p:set>
                                    <p:animEffect transition="in" filter="wipe(right)">
                                      <p:cBhvr>
                                        <p:cTn id="60" dur="3000"/>
                                        <p:tgtEl>
                                          <p:spTgt spid="19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1" nodeType="clickEffect">
                                  <p:stCondLst>
                                    <p:cond delay="0"/>
                                  </p:stCondLst>
                                  <p:childTnLst>
                                    <p:animEffect transition="out" filter="fade">
                                      <p:cBhvr>
                                        <p:cTn id="64" dur="500"/>
                                        <p:tgtEl>
                                          <p:spTgt spid="137">
                                            <p:txEl>
                                              <p:pRg st="0" end="0"/>
                                            </p:txEl>
                                          </p:spTgt>
                                        </p:tgtEl>
                                      </p:cBhvr>
                                    </p:animEffect>
                                    <p:set>
                                      <p:cBhvr>
                                        <p:cTn id="65" dur="1" fill="hold">
                                          <p:stCondLst>
                                            <p:cond delay="499"/>
                                          </p:stCondLst>
                                        </p:cTn>
                                        <p:tgtEl>
                                          <p:spTgt spid="137">
                                            <p:txEl>
                                              <p:pRg st="0" end="0"/>
                                            </p:txEl>
                                          </p:spTgt>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138"/>
                                        </p:tgtEl>
                                      </p:cBhvr>
                                    </p:animEffect>
                                    <p:set>
                                      <p:cBhvr>
                                        <p:cTn id="68" dur="1" fill="hold">
                                          <p:stCondLst>
                                            <p:cond delay="499"/>
                                          </p:stCondLst>
                                        </p:cTn>
                                        <p:tgtEl>
                                          <p:spTgt spid="138"/>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94"/>
                                        </p:tgtEl>
                                      </p:cBhvr>
                                    </p:animEffect>
                                    <p:set>
                                      <p:cBhvr>
                                        <p:cTn id="71" dur="1" fill="hold">
                                          <p:stCondLst>
                                            <p:cond delay="499"/>
                                          </p:stCondLst>
                                        </p:cTn>
                                        <p:tgtEl>
                                          <p:spTgt spid="194"/>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95"/>
                                        </p:tgtEl>
                                      </p:cBhvr>
                                    </p:animEffect>
                                    <p:set>
                                      <p:cBhvr>
                                        <p:cTn id="74" dur="1" fill="hold">
                                          <p:stCondLst>
                                            <p:cond delay="499"/>
                                          </p:stCondLst>
                                        </p:cTn>
                                        <p:tgtEl>
                                          <p:spTgt spid="195"/>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197"/>
                                        </p:tgtEl>
                                      </p:cBhvr>
                                    </p:animEffect>
                                    <p:set>
                                      <p:cBhvr>
                                        <p:cTn id="77" dur="1" fill="hold">
                                          <p:stCondLst>
                                            <p:cond delay="499"/>
                                          </p:stCondLst>
                                        </p:cTn>
                                        <p:tgtEl>
                                          <p:spTgt spid="197"/>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196"/>
                                        </p:tgtEl>
                                      </p:cBhvr>
                                    </p:animEffect>
                                    <p:set>
                                      <p:cBhvr>
                                        <p:cTn id="80" dur="1" fill="hold">
                                          <p:stCondLst>
                                            <p:cond delay="499"/>
                                          </p:stCondLst>
                                        </p:cTn>
                                        <p:tgtEl>
                                          <p:spTgt spid="196"/>
                                        </p:tgtEl>
                                        <p:attrNameLst>
                                          <p:attrName>style.visibility</p:attrName>
                                        </p:attrNameLst>
                                      </p:cBhvr>
                                      <p:to>
                                        <p:strVal val="hidden"/>
                                      </p:to>
                                    </p:set>
                                  </p:childTnLst>
                                </p:cTn>
                              </p:par>
                            </p:childTnLst>
                          </p:cTn>
                        </p:par>
                        <p:par>
                          <p:cTn id="81" fill="hold">
                            <p:stCondLst>
                              <p:cond delay="500"/>
                            </p:stCondLst>
                            <p:childTnLst>
                              <p:par>
                                <p:cTn id="82" presetID="22" presetClass="entr" presetSubtype="1" fill="hold" nodeType="afterEffect">
                                  <p:stCondLst>
                                    <p:cond delay="0"/>
                                  </p:stCondLst>
                                  <p:childTnLst>
                                    <p:set>
                                      <p:cBhvr>
                                        <p:cTn id="83" dur="1" fill="hold">
                                          <p:stCondLst>
                                            <p:cond delay="0"/>
                                          </p:stCondLst>
                                        </p:cTn>
                                        <p:tgtEl>
                                          <p:spTgt spid="109"/>
                                        </p:tgtEl>
                                        <p:attrNameLst>
                                          <p:attrName>style.visibility</p:attrName>
                                        </p:attrNameLst>
                                      </p:cBhvr>
                                      <p:to>
                                        <p:strVal val="visible"/>
                                      </p:to>
                                    </p:set>
                                    <p:animEffect transition="in" filter="wipe(up)">
                                      <p:cBhvr>
                                        <p:cTn id="84" dur="500"/>
                                        <p:tgtEl>
                                          <p:spTgt spid="109"/>
                                        </p:tgtEl>
                                      </p:cBhvr>
                                    </p:animEffect>
                                  </p:childTnLst>
                                </p:cTn>
                              </p:par>
                            </p:childTnLst>
                          </p:cTn>
                        </p:par>
                        <p:par>
                          <p:cTn id="85" fill="hold">
                            <p:stCondLst>
                              <p:cond delay="1000"/>
                            </p:stCondLst>
                            <p:childTnLst>
                              <p:par>
                                <p:cTn id="86" presetID="9" presetClass="entr" presetSubtype="0" fill="hold" grpId="0" nodeType="afterEffect">
                                  <p:stCondLst>
                                    <p:cond delay="0"/>
                                  </p:stCondLst>
                                  <p:childTnLst>
                                    <p:set>
                                      <p:cBhvr>
                                        <p:cTn id="87" dur="1" fill="hold">
                                          <p:stCondLst>
                                            <p:cond delay="0"/>
                                          </p:stCondLst>
                                        </p:cTn>
                                        <p:tgtEl>
                                          <p:spTgt spid="198"/>
                                        </p:tgtEl>
                                        <p:attrNameLst>
                                          <p:attrName>style.visibility</p:attrName>
                                        </p:attrNameLst>
                                      </p:cBhvr>
                                      <p:to>
                                        <p:strVal val="visible"/>
                                      </p:to>
                                    </p:set>
                                    <p:animEffect transition="in" filter="dissolve">
                                      <p:cBhvr>
                                        <p:cTn id="88" dur="5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build="p"/>
      <p:bldP spid="137" grpId="0" build="p"/>
      <p:bldP spid="137" grpId="1" build="allAtOnce"/>
      <p:bldP spid="194" grpId="0" animBg="1"/>
      <p:bldP spid="194" grpId="1" animBg="1"/>
      <p:bldP spid="195" grpId="0" animBg="1"/>
      <p:bldP spid="195" grpId="1" animBg="1"/>
      <p:bldP spid="196" grpId="0" animBg="1"/>
      <p:bldP spid="196" grpId="1" animBg="1"/>
      <p:bldP spid="197" grpId="0" animBg="1"/>
      <p:bldP spid="197" grpId="1" animBg="1"/>
      <p:bldP spid="19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组合 2"/>
          <p:cNvGrpSpPr>
            <a:grpSpLocks/>
          </p:cNvGrpSpPr>
          <p:nvPr/>
        </p:nvGrpSpPr>
        <p:grpSpPr bwMode="auto">
          <a:xfrm>
            <a:off x="34925" y="92075"/>
            <a:ext cx="7632700" cy="1601788"/>
            <a:chOff x="34925" y="92075"/>
            <a:chExt cx="7632700" cy="1601788"/>
          </a:xfrm>
        </p:grpSpPr>
        <p:grpSp>
          <p:nvGrpSpPr>
            <p:cNvPr id="47126" name="组合 1"/>
            <p:cNvGrpSpPr>
              <a:grpSpLocks/>
            </p:cNvGrpSpPr>
            <p:nvPr/>
          </p:nvGrpSpPr>
          <p:grpSpPr bwMode="auto">
            <a:xfrm>
              <a:off x="34925" y="92075"/>
              <a:ext cx="7632700" cy="457200"/>
              <a:chOff x="34925" y="92075"/>
              <a:chExt cx="7632700" cy="457200"/>
            </a:xfrm>
          </p:grpSpPr>
          <p:sp>
            <p:nvSpPr>
              <p:cNvPr id="4713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7134"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47127" name="Group 2"/>
            <p:cNvGrpSpPr>
              <a:grpSpLocks/>
            </p:cNvGrpSpPr>
            <p:nvPr/>
          </p:nvGrpSpPr>
          <p:grpSpPr bwMode="auto">
            <a:xfrm>
              <a:off x="107950" y="620713"/>
              <a:ext cx="5719848" cy="496887"/>
              <a:chOff x="113" y="441"/>
              <a:chExt cx="2083" cy="313"/>
            </a:xfrm>
          </p:grpSpPr>
          <p:sp>
            <p:nvSpPr>
              <p:cNvPr id="4713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47132"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7128" name="Group 5"/>
            <p:cNvGrpSpPr>
              <a:grpSpLocks/>
            </p:cNvGrpSpPr>
            <p:nvPr/>
          </p:nvGrpSpPr>
          <p:grpSpPr bwMode="auto">
            <a:xfrm>
              <a:off x="250825" y="1196975"/>
              <a:ext cx="2663825" cy="496888"/>
              <a:chOff x="113" y="441"/>
              <a:chExt cx="1440" cy="313"/>
            </a:xfrm>
          </p:grpSpPr>
          <p:sp>
            <p:nvSpPr>
              <p:cNvPr id="47129"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循环队列的定义</a:t>
                </a:r>
              </a:p>
            </p:txBody>
          </p:sp>
          <p:sp>
            <p:nvSpPr>
              <p:cNvPr id="47130"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12" name="Rectangle 42"/>
          <p:cNvSpPr>
            <a:spLocks noChangeArrowheads="1"/>
          </p:cNvSpPr>
          <p:nvPr/>
        </p:nvSpPr>
        <p:spPr bwMode="auto">
          <a:xfrm>
            <a:off x="2555875" y="5200650"/>
            <a:ext cx="3913188" cy="40163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b="1" dirty="0">
                <a:solidFill>
                  <a:srgbClr val="3333FF"/>
                </a:solidFill>
                <a:latin typeface="+mj-lt"/>
                <a:ea typeface="楷体" panose="02010609060101010101" pitchFamily="49" charset="-122"/>
              </a:rPr>
              <a:t>循环队列空和满的判定</a:t>
            </a:r>
            <a:endParaRPr kumimoji="1" lang="zh-CN" altLang="en-US" dirty="0">
              <a:solidFill>
                <a:srgbClr val="3333FF"/>
              </a:solidFill>
              <a:latin typeface="+mj-lt"/>
              <a:ea typeface="楷体" panose="02010609060101010101" pitchFamily="49" charset="-122"/>
            </a:endParaRPr>
          </a:p>
        </p:txBody>
      </p:sp>
      <p:pic>
        <p:nvPicPr>
          <p:cNvPr id="30722"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8963" y="2160588"/>
            <a:ext cx="7856537"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6" name="Group 59"/>
          <p:cNvGrpSpPr>
            <a:grpSpLocks/>
          </p:cNvGrpSpPr>
          <p:nvPr/>
        </p:nvGrpSpPr>
        <p:grpSpPr bwMode="auto">
          <a:xfrm>
            <a:off x="1906588" y="5272088"/>
            <a:ext cx="5545137" cy="790575"/>
            <a:chOff x="1066" y="890"/>
            <a:chExt cx="3493" cy="498"/>
          </a:xfrm>
        </p:grpSpPr>
        <p:sp>
          <p:nvSpPr>
            <p:cNvPr id="217" name="AutoShape 60"/>
            <p:cNvSpPr>
              <a:spLocks noChangeArrowheads="1"/>
            </p:cNvSpPr>
            <p:nvPr/>
          </p:nvSpPr>
          <p:spPr bwMode="auto">
            <a:xfrm flipH="1" flipV="1">
              <a:off x="1066" y="890"/>
              <a:ext cx="3493" cy="498"/>
            </a:xfrm>
            <a:prstGeom prst="wedgeRectCallout">
              <a:avLst>
                <a:gd name="adj1" fmla="val -1699"/>
                <a:gd name="adj2" fmla="val 110292"/>
              </a:avLst>
            </a:prstGeom>
            <a:gradFill rotWithShape="0">
              <a:gsLst>
                <a:gs pos="0">
                  <a:srgbClr val="FFFFFF"/>
                </a:gs>
                <a:gs pos="100000">
                  <a:srgbClr val="CCFFCC"/>
                </a:gs>
              </a:gsLst>
              <a:lin ang="2700000" scaled="1"/>
            </a:gradFill>
            <a:ln w="57150">
              <a:solidFill>
                <a:srgbClr val="339933"/>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996633"/>
                </a:solidFill>
                <a:latin typeface="+mn-lt"/>
                <a:ea typeface="楷体" panose="02010609060101010101" pitchFamily="49" charset="-122"/>
              </a:endParaRPr>
            </a:p>
          </p:txBody>
        </p:sp>
        <p:sp>
          <p:nvSpPr>
            <p:cNvPr id="218" name="Text Box 61"/>
            <p:cNvSpPr txBox="1">
              <a:spLocks noChangeArrowheads="1"/>
            </p:cNvSpPr>
            <p:nvPr/>
          </p:nvSpPr>
          <p:spPr bwMode="auto">
            <a:xfrm>
              <a:off x="1136" y="956"/>
              <a:ext cx="3360" cy="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r>
                <a:rPr kumimoji="1" lang="zh-CN" altLang="en-US" b="1" dirty="0" smtClean="0">
                  <a:solidFill>
                    <a:srgbClr val="339933"/>
                  </a:solidFill>
                  <a:latin typeface="+mn-lt"/>
                  <a:ea typeface="楷体" panose="02010609060101010101" pitchFamily="49" charset="-122"/>
                </a:rPr>
                <a:t>循环队列满和空条件同为 </a:t>
              </a:r>
              <a:r>
                <a:rPr kumimoji="1" lang="en-US" altLang="zh-CN" b="1" dirty="0" smtClean="0">
                  <a:solidFill>
                    <a:srgbClr val="339933"/>
                  </a:solidFill>
                  <a:latin typeface="+mn-lt"/>
                  <a:ea typeface="楷体" panose="02010609060101010101" pitchFamily="49" charset="-122"/>
                </a:rPr>
                <a:t>front==rear</a:t>
              </a:r>
              <a:endParaRPr kumimoji="1" lang="en-US" altLang="zh-CN" dirty="0" smtClean="0">
                <a:solidFill>
                  <a:srgbClr val="339933"/>
                </a:solidFill>
                <a:latin typeface="+mn-lt"/>
                <a:ea typeface="楷体" panose="02010609060101010101" pitchFamily="49" charset="-122"/>
              </a:endParaRPr>
            </a:p>
          </p:txBody>
        </p:sp>
      </p:grpSp>
      <p:grpSp>
        <p:nvGrpSpPr>
          <p:cNvPr id="219" name="Group 26"/>
          <p:cNvGrpSpPr>
            <a:grpSpLocks/>
          </p:cNvGrpSpPr>
          <p:nvPr/>
        </p:nvGrpSpPr>
        <p:grpSpPr bwMode="auto">
          <a:xfrm>
            <a:off x="1350963" y="5130800"/>
            <a:ext cx="1223962" cy="433388"/>
            <a:chOff x="794" y="1270"/>
            <a:chExt cx="771" cy="273"/>
          </a:xfrm>
        </p:grpSpPr>
        <p:sp>
          <p:nvSpPr>
            <p:cNvPr id="220" name="AutoShape 27"/>
            <p:cNvSpPr>
              <a:spLocks noChangeArrowheads="1"/>
            </p:cNvSpPr>
            <p:nvPr/>
          </p:nvSpPr>
          <p:spPr bwMode="auto">
            <a:xfrm flipH="1">
              <a:off x="794" y="1270"/>
              <a:ext cx="771" cy="273"/>
            </a:xfrm>
            <a:prstGeom prst="flowChartMagneticTape">
              <a:avLst/>
            </a:prstGeom>
            <a:gradFill rotWithShape="1">
              <a:gsLst>
                <a:gs pos="0">
                  <a:srgbClr val="CCFFCC"/>
                </a:gs>
                <a:gs pos="100000">
                  <a:srgbClr val="FDFFFD"/>
                </a:gs>
              </a:gsLst>
              <a:lin ang="0" scaled="1"/>
            </a:gradFill>
            <a:ln w="28575">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eaLnBrk="1" hangingPunct="1">
                <a:defRPr/>
              </a:pPr>
              <a:r>
                <a:rPr lang="zh-CN" altLang="en-US" b="1" smtClean="0">
                  <a:solidFill>
                    <a:srgbClr val="006600"/>
                  </a:solidFill>
                  <a:latin typeface="+mn-lt"/>
                  <a:ea typeface="楷体" panose="02010609060101010101" pitchFamily="49" charset="-122"/>
                </a:rPr>
                <a:t>问题</a:t>
              </a:r>
            </a:p>
          </p:txBody>
        </p:sp>
        <p:pic>
          <p:nvPicPr>
            <p:cNvPr id="47123" name="Picture 28" descr="10">
              <a:hlinkClick r:id="rId4"/>
            </p:cNvPr>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92" y="1344"/>
              <a:ext cx="137" cy="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1" name="Group 74"/>
          <p:cNvGrpSpPr>
            <a:grpSpLocks/>
          </p:cNvGrpSpPr>
          <p:nvPr/>
        </p:nvGrpSpPr>
        <p:grpSpPr bwMode="auto">
          <a:xfrm>
            <a:off x="871538" y="5245100"/>
            <a:ext cx="7573962" cy="1146175"/>
            <a:chOff x="1066" y="890"/>
            <a:chExt cx="3493" cy="722"/>
          </a:xfrm>
        </p:grpSpPr>
        <p:sp>
          <p:nvSpPr>
            <p:cNvPr id="242" name="AutoShape 75"/>
            <p:cNvSpPr>
              <a:spLocks noChangeArrowheads="1"/>
            </p:cNvSpPr>
            <p:nvPr/>
          </p:nvSpPr>
          <p:spPr bwMode="auto">
            <a:xfrm flipH="1" flipV="1">
              <a:off x="1066" y="890"/>
              <a:ext cx="3493" cy="722"/>
            </a:xfrm>
            <a:prstGeom prst="wedgeRectCallout">
              <a:avLst>
                <a:gd name="adj1" fmla="val -2220"/>
                <a:gd name="adj2" fmla="val 83488"/>
              </a:avLst>
            </a:prstGeom>
            <a:gradFill rotWithShape="0">
              <a:gsLst>
                <a:gs pos="0">
                  <a:srgbClr val="FFFFFF"/>
                </a:gs>
                <a:gs pos="100000">
                  <a:srgbClr val="66FFFF"/>
                </a:gs>
              </a:gsLst>
              <a:lin ang="2700000" scaled="1"/>
            </a:gradFill>
            <a:ln w="57150">
              <a:solidFill>
                <a:srgbClr val="3333FF"/>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996633"/>
                </a:solidFill>
                <a:latin typeface="+mn-lt"/>
                <a:ea typeface="楷体" panose="02010609060101010101" pitchFamily="49" charset="-122"/>
              </a:endParaRPr>
            </a:p>
          </p:txBody>
        </p:sp>
        <p:sp>
          <p:nvSpPr>
            <p:cNvPr id="243" name="Text Box 76"/>
            <p:cNvSpPr txBox="1">
              <a:spLocks noChangeArrowheads="1"/>
            </p:cNvSpPr>
            <p:nvPr/>
          </p:nvSpPr>
          <p:spPr bwMode="auto">
            <a:xfrm>
              <a:off x="1136" y="951"/>
              <a:ext cx="3360" cy="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solidFill>
                    <a:srgbClr val="3333FF"/>
                  </a:solidFill>
                  <a:latin typeface="+mn-lt"/>
                  <a:ea typeface="楷体" panose="02010609060101010101" pitchFamily="49" charset="-122"/>
                </a:rPr>
                <a:t>        </a:t>
              </a:r>
              <a:r>
                <a:rPr kumimoji="1" lang="zh-CN" altLang="en-US" b="1" dirty="0" smtClean="0">
                  <a:solidFill>
                    <a:srgbClr val="3333FF"/>
                  </a:solidFill>
                  <a:latin typeface="+mn-lt"/>
                  <a:ea typeface="楷体" panose="02010609060101010101" pitchFamily="49" charset="-122"/>
                </a:rPr>
                <a:t>一种方法：设立</a:t>
              </a:r>
              <a:r>
                <a:rPr kumimoji="1" lang="zh-CN" altLang="en-US" b="1" dirty="0">
                  <a:solidFill>
                    <a:srgbClr val="3333FF"/>
                  </a:solidFill>
                  <a:latin typeface="+mn-lt"/>
                  <a:ea typeface="楷体" panose="02010609060101010101" pitchFamily="49" charset="-122"/>
                </a:rPr>
                <a:t>一个标志位，以区别循环队列是“空”还是“满”，但是这种方法会给算法设计带来复杂性。</a:t>
              </a:r>
              <a:endParaRPr kumimoji="1" lang="zh-CN" altLang="en-US" dirty="0" smtClean="0">
                <a:solidFill>
                  <a:srgbClr val="3333FF"/>
                </a:solidFill>
                <a:latin typeface="+mn-lt"/>
                <a:ea typeface="楷体" panose="02010609060101010101" pitchFamily="49" charset="-122"/>
              </a:endParaRPr>
            </a:p>
          </p:txBody>
        </p:sp>
      </p:grpSp>
      <p:grpSp>
        <p:nvGrpSpPr>
          <p:cNvPr id="262" name="Group 13"/>
          <p:cNvGrpSpPr>
            <a:grpSpLocks/>
          </p:cNvGrpSpPr>
          <p:nvPr/>
        </p:nvGrpSpPr>
        <p:grpSpPr bwMode="auto">
          <a:xfrm>
            <a:off x="855663" y="5256213"/>
            <a:ext cx="7589837" cy="1133475"/>
            <a:chOff x="2744" y="1706"/>
            <a:chExt cx="2812" cy="714"/>
          </a:xfrm>
        </p:grpSpPr>
        <p:sp>
          <p:nvSpPr>
            <p:cNvPr id="47118" name="AutoShape 14"/>
            <p:cNvSpPr>
              <a:spLocks noChangeArrowheads="1"/>
            </p:cNvSpPr>
            <p:nvPr/>
          </p:nvSpPr>
          <p:spPr bwMode="auto">
            <a:xfrm flipH="1" flipV="1">
              <a:off x="2744" y="1706"/>
              <a:ext cx="2812" cy="714"/>
            </a:xfrm>
            <a:prstGeom prst="wedgeRectCallout">
              <a:avLst>
                <a:gd name="adj1" fmla="val -2417"/>
                <a:gd name="adj2" fmla="val 85338"/>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ea typeface="楷体_GB2312" pitchFamily="49" charset="-122"/>
              </a:endParaRPr>
            </a:p>
          </p:txBody>
        </p:sp>
        <p:sp>
          <p:nvSpPr>
            <p:cNvPr id="264" name="Text Box 15"/>
            <p:cNvSpPr txBox="1">
              <a:spLocks noChangeArrowheads="1"/>
            </p:cNvSpPr>
            <p:nvPr/>
          </p:nvSpPr>
          <p:spPr bwMode="auto">
            <a:xfrm>
              <a:off x="2793" y="1745"/>
              <a:ext cx="2714" cy="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40000"/>
                </a:lnSpc>
                <a:defRPr/>
              </a:pPr>
              <a:r>
                <a:rPr kumimoji="1" lang="en-US" altLang="zh-CN" sz="1900" b="1" dirty="0">
                  <a:solidFill>
                    <a:srgbClr val="FF0000"/>
                  </a:solidFill>
                  <a:latin typeface="+mj-lt"/>
                  <a:ea typeface="楷体" panose="02010609060101010101" pitchFamily="49" charset="-122"/>
                </a:rPr>
                <a:t>        </a:t>
              </a:r>
              <a:r>
                <a:rPr kumimoji="1" lang="zh-CN" altLang="en-US" sz="1900" b="1" dirty="0">
                  <a:solidFill>
                    <a:srgbClr val="FF0000"/>
                  </a:solidFill>
                  <a:latin typeface="+mj-lt"/>
                  <a:ea typeface="楷体" panose="02010609060101010101" pitchFamily="49" charset="-122"/>
                </a:rPr>
                <a:t>常用方法：少用一个元素空间，约定以“队列头指针在队列尾指针</a:t>
              </a:r>
              <a:r>
                <a:rPr kumimoji="1" lang="zh-CN" altLang="en-US" sz="1900" b="1" dirty="0">
                  <a:solidFill>
                    <a:srgbClr val="FF0000"/>
                  </a:solidFill>
                  <a:ea typeface="楷体" panose="02010609060101010101" pitchFamily="49" charset="-122"/>
                </a:rPr>
                <a:t>环状的</a:t>
              </a:r>
              <a:r>
                <a:rPr kumimoji="1" lang="zh-CN" altLang="en-US" sz="1900" b="1" dirty="0">
                  <a:solidFill>
                    <a:srgbClr val="FF0000"/>
                  </a:solidFill>
                  <a:latin typeface="+mj-lt"/>
                  <a:ea typeface="楷体" panose="02010609060101010101" pitchFamily="49" charset="-122"/>
                </a:rPr>
                <a:t>的下一个位置上”作为队列呈“满”状态的标志。</a:t>
              </a:r>
            </a:p>
          </p:txBody>
        </p:sp>
      </p:grpSp>
      <p:grpSp>
        <p:nvGrpSpPr>
          <p:cNvPr id="244" name="Group 30"/>
          <p:cNvGrpSpPr>
            <a:grpSpLocks/>
          </p:cNvGrpSpPr>
          <p:nvPr/>
        </p:nvGrpSpPr>
        <p:grpSpPr bwMode="auto">
          <a:xfrm>
            <a:off x="314325" y="5106988"/>
            <a:ext cx="1223963" cy="433387"/>
            <a:chOff x="2427" y="1270"/>
            <a:chExt cx="771" cy="273"/>
          </a:xfrm>
        </p:grpSpPr>
        <p:sp>
          <p:nvSpPr>
            <p:cNvPr id="245" name="AutoShape 32"/>
            <p:cNvSpPr>
              <a:spLocks noChangeArrowheads="1"/>
            </p:cNvSpPr>
            <p:nvPr/>
          </p:nvSpPr>
          <p:spPr bwMode="auto">
            <a:xfrm flipH="1">
              <a:off x="2427" y="1270"/>
              <a:ext cx="771" cy="273"/>
            </a:xfrm>
            <a:prstGeom prst="flowChartMagneticTape">
              <a:avLst/>
            </a:prstGeom>
            <a:gradFill rotWithShape="1">
              <a:gsLst>
                <a:gs pos="0">
                  <a:srgbClr val="FFCCCC"/>
                </a:gs>
                <a:gs pos="100000">
                  <a:srgbClr val="FFFDFD"/>
                </a:gs>
              </a:gsLst>
              <a:lin ang="0" scaled="1"/>
            </a:gra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eaLnBrk="1" hangingPunct="1">
                <a:defRPr/>
              </a:pPr>
              <a:r>
                <a:rPr lang="zh-CN" altLang="en-US" b="1" dirty="0" smtClean="0">
                  <a:solidFill>
                    <a:srgbClr val="FF0000"/>
                  </a:solidFill>
                  <a:latin typeface="+mn-lt"/>
                  <a:ea typeface="楷体" panose="02010609060101010101" pitchFamily="49" charset="-122"/>
                </a:rPr>
                <a:t>解决</a:t>
              </a:r>
            </a:p>
          </p:txBody>
        </p:sp>
        <p:pic>
          <p:nvPicPr>
            <p:cNvPr id="47117" name="Picture 33" descr="gth1"/>
            <p:cNvPicPr>
              <a:picLocks noChangeAspect="1" noChangeArrowheads="1" noCrop="1"/>
            </p:cNvPicPr>
            <p:nvPr/>
          </p:nvPicPr>
          <p:blipFill>
            <a:blip r:embed="rId6" cstate="print">
              <a:lum bright="-6000" contrast="6000"/>
              <a:extLst>
                <a:ext uri="{28A0092B-C50C-407E-A947-70E740481C1C}">
                  <a14:useLocalDpi xmlns:a14="http://schemas.microsoft.com/office/drawing/2010/main" val="0"/>
                </a:ext>
              </a:extLst>
            </a:blip>
            <a:srcRect/>
            <a:stretch>
              <a:fillRect/>
            </a:stretch>
          </p:blipFill>
          <p:spPr bwMode="auto">
            <a:xfrm>
              <a:off x="2949" y="1344"/>
              <a:ext cx="67"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 name="Text Box 82"/>
          <p:cNvSpPr txBox="1">
            <a:spLocks noChangeArrowheads="1"/>
          </p:cNvSpPr>
          <p:nvPr/>
        </p:nvSpPr>
        <p:spPr bwMode="auto">
          <a:xfrm>
            <a:off x="538163" y="4894263"/>
            <a:ext cx="8064500" cy="1152525"/>
          </a:xfrm>
          <a:prstGeom prst="rect">
            <a:avLst/>
          </a:prstGeom>
          <a:gradFill rotWithShape="1">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lIns="180000" tIns="108000" rIns="180000" bIns="180000">
            <a:spAutoFit/>
          </a:bodyPr>
          <a:lstStyle/>
          <a:p>
            <a:pPr eaLnBrk="1" hangingPunct="1">
              <a:lnSpc>
                <a:spcPct val="140000"/>
              </a:lnSpc>
              <a:defRPr/>
            </a:pPr>
            <a:r>
              <a:rPr kumimoji="1" lang="en-US" altLang="zh-CN" sz="2000" b="1" dirty="0">
                <a:solidFill>
                  <a:srgbClr val="FFFF00"/>
                </a:solidFill>
                <a:latin typeface="+mn-lt"/>
                <a:ea typeface="楷体" panose="02010609060101010101" pitchFamily="49" charset="-122"/>
              </a:rPr>
              <a:t>        </a:t>
            </a:r>
            <a:r>
              <a:rPr kumimoji="1" lang="zh-CN" altLang="en-US" sz="2000" b="1" dirty="0">
                <a:solidFill>
                  <a:srgbClr val="FFFF00"/>
                </a:solidFill>
                <a:latin typeface="+mn-lt"/>
                <a:ea typeface="楷体" panose="02010609060101010101" pitchFamily="49" charset="-122"/>
              </a:rPr>
              <a:t>循环队列队列满的条件：</a:t>
            </a:r>
            <a:r>
              <a:rPr kumimoji="1" lang="en-US" altLang="zh-CN" sz="2000" b="1" dirty="0">
                <a:solidFill>
                  <a:srgbClr val="FFFF00"/>
                </a:solidFill>
                <a:latin typeface="+mn-lt"/>
                <a:ea typeface="楷体" panose="02010609060101010101" pitchFamily="49" charset="-122"/>
              </a:rPr>
              <a:t>(rear+1) % </a:t>
            </a:r>
            <a:r>
              <a:rPr kumimoji="1" lang="en-US" altLang="zh-CN" sz="2000" b="1" dirty="0" err="1">
                <a:solidFill>
                  <a:srgbClr val="FFFF00"/>
                </a:solidFill>
                <a:latin typeface="+mn-lt"/>
                <a:ea typeface="楷体" panose="02010609060101010101" pitchFamily="49" charset="-122"/>
              </a:rPr>
              <a:t>Queue_Size</a:t>
            </a:r>
            <a:r>
              <a:rPr kumimoji="1" lang="en-US" altLang="zh-CN" sz="2000" b="1" dirty="0">
                <a:solidFill>
                  <a:srgbClr val="FFFF00"/>
                </a:solidFill>
                <a:latin typeface="+mn-lt"/>
                <a:ea typeface="楷体" panose="02010609060101010101" pitchFamily="49" charset="-122"/>
              </a:rPr>
              <a:t> == front </a:t>
            </a:r>
          </a:p>
          <a:p>
            <a:pPr eaLnBrk="1" hangingPunct="1">
              <a:lnSpc>
                <a:spcPct val="140000"/>
              </a:lnSpc>
              <a:defRPr/>
            </a:pPr>
            <a:r>
              <a:rPr kumimoji="1" lang="en-US" altLang="zh-CN" sz="2000" b="1" dirty="0">
                <a:solidFill>
                  <a:srgbClr val="FFFF00"/>
                </a:solidFill>
                <a:latin typeface="+mn-lt"/>
                <a:ea typeface="楷体" panose="02010609060101010101" pitchFamily="49" charset="-122"/>
              </a:rPr>
              <a:t>        </a:t>
            </a:r>
            <a:r>
              <a:rPr kumimoji="1" lang="zh-CN" altLang="en-US" sz="2000" b="1" dirty="0">
                <a:solidFill>
                  <a:srgbClr val="FFFF00"/>
                </a:solidFill>
                <a:latin typeface="+mn-lt"/>
                <a:ea typeface="楷体" panose="02010609060101010101" pitchFamily="49" charset="-122"/>
              </a:rPr>
              <a:t>循环队列队列空的条件：</a:t>
            </a:r>
            <a:r>
              <a:rPr kumimoji="1" lang="en-US" altLang="zh-CN" sz="2000" b="1" dirty="0">
                <a:solidFill>
                  <a:srgbClr val="FFFF00"/>
                </a:solidFill>
                <a:latin typeface="+mn-lt"/>
                <a:ea typeface="楷体" panose="02010609060101010101" pitchFamily="49" charset="-122"/>
              </a:rPr>
              <a:t>front == rear</a:t>
            </a:r>
          </a:p>
        </p:txBody>
      </p:sp>
      <p:sp>
        <p:nvSpPr>
          <p:cNvPr id="47115"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2"/>
                                        </p:tgtEl>
                                        <p:attrNameLst>
                                          <p:attrName>style.visibility</p:attrName>
                                        </p:attrNameLst>
                                      </p:cBhvr>
                                      <p:to>
                                        <p:strVal val="visible"/>
                                      </p:to>
                                    </p:set>
                                    <p:animEffect transition="in" filter="fade">
                                      <p:cBhvr>
                                        <p:cTn id="7" dur="500"/>
                                        <p:tgtEl>
                                          <p:spTgt spid="212"/>
                                        </p:tgtEl>
                                      </p:cBhvr>
                                    </p:animEffect>
                                  </p:childTnLst>
                                </p:cTn>
                              </p:par>
                              <p:par>
                                <p:cTn id="8" presetID="22" presetClass="entr" presetSubtype="1" fill="hold" nodeType="withEffect">
                                  <p:stCondLst>
                                    <p:cond delay="0"/>
                                  </p:stCondLst>
                                  <p:childTnLst>
                                    <p:set>
                                      <p:cBhvr>
                                        <p:cTn id="9" dur="1" fill="hold">
                                          <p:stCondLst>
                                            <p:cond delay="0"/>
                                          </p:stCondLst>
                                        </p:cTn>
                                        <p:tgtEl>
                                          <p:spTgt spid="30722"/>
                                        </p:tgtEl>
                                        <p:attrNameLst>
                                          <p:attrName>style.visibility</p:attrName>
                                        </p:attrNameLst>
                                      </p:cBhvr>
                                      <p:to>
                                        <p:strVal val="visible"/>
                                      </p:to>
                                    </p:set>
                                    <p:animEffect transition="in" filter="wipe(up)">
                                      <p:cBhvr>
                                        <p:cTn id="10" dur="500"/>
                                        <p:tgtEl>
                                          <p:spTgt spid="3072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219"/>
                                        </p:tgtEl>
                                        <p:attrNameLst>
                                          <p:attrName>style.visibility</p:attrName>
                                        </p:attrNameLst>
                                      </p:cBhvr>
                                      <p:to>
                                        <p:strVal val="visible"/>
                                      </p:to>
                                    </p:set>
                                    <p:animEffect transition="in" filter="wipe(down)">
                                      <p:cBhvr>
                                        <p:cTn id="15" dur="580">
                                          <p:stCondLst>
                                            <p:cond delay="0"/>
                                          </p:stCondLst>
                                        </p:cTn>
                                        <p:tgtEl>
                                          <p:spTgt spid="219"/>
                                        </p:tgtEl>
                                      </p:cBhvr>
                                    </p:animEffect>
                                    <p:anim calcmode="lin" valueType="num">
                                      <p:cBhvr>
                                        <p:cTn id="16" dur="1822" tmFilter="0,0; 0.14,0.36; 0.43,0.73; 0.71,0.91; 1.0,1.0">
                                          <p:stCondLst>
                                            <p:cond delay="0"/>
                                          </p:stCondLst>
                                        </p:cTn>
                                        <p:tgtEl>
                                          <p:spTgt spid="219"/>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19"/>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19"/>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19"/>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19"/>
                                        </p:tgtEl>
                                        <p:attrNameLst>
                                          <p:attrName>ppt_y</p:attrName>
                                        </p:attrNameLst>
                                      </p:cBhvr>
                                      <p:tavLst>
                                        <p:tav tm="0" fmla="#ppt_y-sin(pi*$)/81">
                                          <p:val>
                                            <p:fltVal val="0"/>
                                          </p:val>
                                        </p:tav>
                                        <p:tav tm="100000">
                                          <p:val>
                                            <p:fltVal val="1"/>
                                          </p:val>
                                        </p:tav>
                                      </p:tavLst>
                                    </p:anim>
                                    <p:animScale>
                                      <p:cBhvr>
                                        <p:cTn id="21" dur="26">
                                          <p:stCondLst>
                                            <p:cond delay="650"/>
                                          </p:stCondLst>
                                        </p:cTn>
                                        <p:tgtEl>
                                          <p:spTgt spid="219"/>
                                        </p:tgtEl>
                                      </p:cBhvr>
                                      <p:to x="100000" y="60000"/>
                                    </p:animScale>
                                    <p:animScale>
                                      <p:cBhvr>
                                        <p:cTn id="22" dur="166" decel="50000">
                                          <p:stCondLst>
                                            <p:cond delay="676"/>
                                          </p:stCondLst>
                                        </p:cTn>
                                        <p:tgtEl>
                                          <p:spTgt spid="219"/>
                                        </p:tgtEl>
                                      </p:cBhvr>
                                      <p:to x="100000" y="100000"/>
                                    </p:animScale>
                                    <p:animScale>
                                      <p:cBhvr>
                                        <p:cTn id="23" dur="26">
                                          <p:stCondLst>
                                            <p:cond delay="1312"/>
                                          </p:stCondLst>
                                        </p:cTn>
                                        <p:tgtEl>
                                          <p:spTgt spid="219"/>
                                        </p:tgtEl>
                                      </p:cBhvr>
                                      <p:to x="100000" y="80000"/>
                                    </p:animScale>
                                    <p:animScale>
                                      <p:cBhvr>
                                        <p:cTn id="24" dur="166" decel="50000">
                                          <p:stCondLst>
                                            <p:cond delay="1338"/>
                                          </p:stCondLst>
                                        </p:cTn>
                                        <p:tgtEl>
                                          <p:spTgt spid="219"/>
                                        </p:tgtEl>
                                      </p:cBhvr>
                                      <p:to x="100000" y="100000"/>
                                    </p:animScale>
                                    <p:animScale>
                                      <p:cBhvr>
                                        <p:cTn id="25" dur="26">
                                          <p:stCondLst>
                                            <p:cond delay="1642"/>
                                          </p:stCondLst>
                                        </p:cTn>
                                        <p:tgtEl>
                                          <p:spTgt spid="219"/>
                                        </p:tgtEl>
                                      </p:cBhvr>
                                      <p:to x="100000" y="90000"/>
                                    </p:animScale>
                                    <p:animScale>
                                      <p:cBhvr>
                                        <p:cTn id="26" dur="166" decel="50000">
                                          <p:stCondLst>
                                            <p:cond delay="1668"/>
                                          </p:stCondLst>
                                        </p:cTn>
                                        <p:tgtEl>
                                          <p:spTgt spid="219"/>
                                        </p:tgtEl>
                                      </p:cBhvr>
                                      <p:to x="100000" y="100000"/>
                                    </p:animScale>
                                    <p:animScale>
                                      <p:cBhvr>
                                        <p:cTn id="27" dur="26">
                                          <p:stCondLst>
                                            <p:cond delay="1808"/>
                                          </p:stCondLst>
                                        </p:cTn>
                                        <p:tgtEl>
                                          <p:spTgt spid="219"/>
                                        </p:tgtEl>
                                      </p:cBhvr>
                                      <p:to x="100000" y="95000"/>
                                    </p:animScale>
                                    <p:animScale>
                                      <p:cBhvr>
                                        <p:cTn id="28" dur="166" decel="50000">
                                          <p:stCondLst>
                                            <p:cond delay="1834"/>
                                          </p:stCondLst>
                                        </p:cTn>
                                        <p:tgtEl>
                                          <p:spTgt spid="219"/>
                                        </p:tgtEl>
                                      </p:cBhvr>
                                      <p:to x="100000" y="100000"/>
                                    </p:animScale>
                                  </p:childTnLst>
                                </p:cTn>
                              </p:par>
                            </p:childTnLst>
                          </p:cTn>
                        </p:par>
                        <p:par>
                          <p:cTn id="29" fill="hold" nodeType="afterGroup">
                            <p:stCondLst>
                              <p:cond delay="2000"/>
                            </p:stCondLst>
                            <p:childTnLst>
                              <p:par>
                                <p:cTn id="30" presetID="18" presetClass="entr" presetSubtype="9" fill="hold" nodeType="afterEffect">
                                  <p:stCondLst>
                                    <p:cond delay="0"/>
                                  </p:stCondLst>
                                  <p:childTnLst>
                                    <p:set>
                                      <p:cBhvr>
                                        <p:cTn id="31" dur="1" fill="hold">
                                          <p:stCondLst>
                                            <p:cond delay="0"/>
                                          </p:stCondLst>
                                        </p:cTn>
                                        <p:tgtEl>
                                          <p:spTgt spid="216"/>
                                        </p:tgtEl>
                                        <p:attrNameLst>
                                          <p:attrName>style.visibility</p:attrName>
                                        </p:attrNameLst>
                                      </p:cBhvr>
                                      <p:to>
                                        <p:strVal val="visible"/>
                                      </p:to>
                                    </p:set>
                                    <p:animEffect transition="in" filter="strips(upLeft)">
                                      <p:cBhvr>
                                        <p:cTn id="32" dur="500"/>
                                        <p:tgtEl>
                                          <p:spTgt spid="21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xit" presetSubtype="9" fill="hold" nodeType="clickEffect">
                                  <p:stCondLst>
                                    <p:cond delay="0"/>
                                  </p:stCondLst>
                                  <p:childTnLst>
                                    <p:animEffect transition="out" filter="strips(upLeft)">
                                      <p:cBhvr>
                                        <p:cTn id="36" dur="500"/>
                                        <p:tgtEl>
                                          <p:spTgt spid="216"/>
                                        </p:tgtEl>
                                      </p:cBhvr>
                                    </p:animEffect>
                                    <p:set>
                                      <p:cBhvr>
                                        <p:cTn id="37" dur="1" fill="hold">
                                          <p:stCondLst>
                                            <p:cond delay="499"/>
                                          </p:stCondLst>
                                        </p:cTn>
                                        <p:tgtEl>
                                          <p:spTgt spid="216"/>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19"/>
                                        </p:tgtEl>
                                      </p:cBhvr>
                                    </p:animEffect>
                                    <p:set>
                                      <p:cBhvr>
                                        <p:cTn id="40" dur="1" fill="hold">
                                          <p:stCondLst>
                                            <p:cond delay="499"/>
                                          </p:stCondLst>
                                        </p:cTn>
                                        <p:tgtEl>
                                          <p:spTgt spid="219"/>
                                        </p:tgtEl>
                                        <p:attrNameLst>
                                          <p:attrName>style.visibility</p:attrName>
                                        </p:attrNameLst>
                                      </p:cBhvr>
                                      <p:to>
                                        <p:strVal val="hidden"/>
                                      </p:to>
                                    </p:set>
                                  </p:childTnLst>
                                </p:cTn>
                              </p:par>
                            </p:childTnLst>
                          </p:cTn>
                        </p:par>
                        <p:par>
                          <p:cTn id="41" fill="hold" nodeType="afterGroup">
                            <p:stCondLst>
                              <p:cond delay="500"/>
                            </p:stCondLst>
                            <p:childTnLst>
                              <p:par>
                                <p:cTn id="42" presetID="26" presetClass="entr" presetSubtype="0" fill="hold" nodeType="afterEffect">
                                  <p:stCondLst>
                                    <p:cond delay="0"/>
                                  </p:stCondLst>
                                  <p:childTnLst>
                                    <p:set>
                                      <p:cBhvr>
                                        <p:cTn id="43" dur="1" fill="hold">
                                          <p:stCondLst>
                                            <p:cond delay="0"/>
                                          </p:stCondLst>
                                        </p:cTn>
                                        <p:tgtEl>
                                          <p:spTgt spid="244"/>
                                        </p:tgtEl>
                                        <p:attrNameLst>
                                          <p:attrName>style.visibility</p:attrName>
                                        </p:attrNameLst>
                                      </p:cBhvr>
                                      <p:to>
                                        <p:strVal val="visible"/>
                                      </p:to>
                                    </p:set>
                                    <p:animEffect transition="in" filter="wipe(down)">
                                      <p:cBhvr>
                                        <p:cTn id="44" dur="580">
                                          <p:stCondLst>
                                            <p:cond delay="0"/>
                                          </p:stCondLst>
                                        </p:cTn>
                                        <p:tgtEl>
                                          <p:spTgt spid="244"/>
                                        </p:tgtEl>
                                      </p:cBhvr>
                                    </p:animEffect>
                                    <p:anim calcmode="lin" valueType="num">
                                      <p:cBhvr>
                                        <p:cTn id="45" dur="1822" tmFilter="0,0; 0.14,0.36; 0.43,0.73; 0.71,0.91; 1.0,1.0">
                                          <p:stCondLst>
                                            <p:cond delay="0"/>
                                          </p:stCondLst>
                                        </p:cTn>
                                        <p:tgtEl>
                                          <p:spTgt spid="244"/>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244"/>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244"/>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244"/>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244"/>
                                        </p:tgtEl>
                                        <p:attrNameLst>
                                          <p:attrName>ppt_y</p:attrName>
                                        </p:attrNameLst>
                                      </p:cBhvr>
                                      <p:tavLst>
                                        <p:tav tm="0" fmla="#ppt_y-sin(pi*$)/81">
                                          <p:val>
                                            <p:fltVal val="0"/>
                                          </p:val>
                                        </p:tav>
                                        <p:tav tm="100000">
                                          <p:val>
                                            <p:fltVal val="1"/>
                                          </p:val>
                                        </p:tav>
                                      </p:tavLst>
                                    </p:anim>
                                    <p:animScale>
                                      <p:cBhvr>
                                        <p:cTn id="50" dur="26">
                                          <p:stCondLst>
                                            <p:cond delay="650"/>
                                          </p:stCondLst>
                                        </p:cTn>
                                        <p:tgtEl>
                                          <p:spTgt spid="244"/>
                                        </p:tgtEl>
                                      </p:cBhvr>
                                      <p:to x="100000" y="60000"/>
                                    </p:animScale>
                                    <p:animScale>
                                      <p:cBhvr>
                                        <p:cTn id="51" dur="166" decel="50000">
                                          <p:stCondLst>
                                            <p:cond delay="676"/>
                                          </p:stCondLst>
                                        </p:cTn>
                                        <p:tgtEl>
                                          <p:spTgt spid="244"/>
                                        </p:tgtEl>
                                      </p:cBhvr>
                                      <p:to x="100000" y="100000"/>
                                    </p:animScale>
                                    <p:animScale>
                                      <p:cBhvr>
                                        <p:cTn id="52" dur="26">
                                          <p:stCondLst>
                                            <p:cond delay="1312"/>
                                          </p:stCondLst>
                                        </p:cTn>
                                        <p:tgtEl>
                                          <p:spTgt spid="244"/>
                                        </p:tgtEl>
                                      </p:cBhvr>
                                      <p:to x="100000" y="80000"/>
                                    </p:animScale>
                                    <p:animScale>
                                      <p:cBhvr>
                                        <p:cTn id="53" dur="166" decel="50000">
                                          <p:stCondLst>
                                            <p:cond delay="1338"/>
                                          </p:stCondLst>
                                        </p:cTn>
                                        <p:tgtEl>
                                          <p:spTgt spid="244"/>
                                        </p:tgtEl>
                                      </p:cBhvr>
                                      <p:to x="100000" y="100000"/>
                                    </p:animScale>
                                    <p:animScale>
                                      <p:cBhvr>
                                        <p:cTn id="54" dur="26">
                                          <p:stCondLst>
                                            <p:cond delay="1642"/>
                                          </p:stCondLst>
                                        </p:cTn>
                                        <p:tgtEl>
                                          <p:spTgt spid="244"/>
                                        </p:tgtEl>
                                      </p:cBhvr>
                                      <p:to x="100000" y="90000"/>
                                    </p:animScale>
                                    <p:animScale>
                                      <p:cBhvr>
                                        <p:cTn id="55" dur="166" decel="50000">
                                          <p:stCondLst>
                                            <p:cond delay="1668"/>
                                          </p:stCondLst>
                                        </p:cTn>
                                        <p:tgtEl>
                                          <p:spTgt spid="244"/>
                                        </p:tgtEl>
                                      </p:cBhvr>
                                      <p:to x="100000" y="100000"/>
                                    </p:animScale>
                                    <p:animScale>
                                      <p:cBhvr>
                                        <p:cTn id="56" dur="26">
                                          <p:stCondLst>
                                            <p:cond delay="1808"/>
                                          </p:stCondLst>
                                        </p:cTn>
                                        <p:tgtEl>
                                          <p:spTgt spid="244"/>
                                        </p:tgtEl>
                                      </p:cBhvr>
                                      <p:to x="100000" y="95000"/>
                                    </p:animScale>
                                    <p:animScale>
                                      <p:cBhvr>
                                        <p:cTn id="57" dur="166" decel="50000">
                                          <p:stCondLst>
                                            <p:cond delay="1834"/>
                                          </p:stCondLst>
                                        </p:cTn>
                                        <p:tgtEl>
                                          <p:spTgt spid="244"/>
                                        </p:tgtEl>
                                      </p:cBhvr>
                                      <p:to x="100000" y="100000"/>
                                    </p:animScale>
                                  </p:childTnLst>
                                </p:cTn>
                              </p:par>
                            </p:childTnLst>
                          </p:cTn>
                        </p:par>
                        <p:par>
                          <p:cTn id="58" fill="hold" nodeType="afterGroup">
                            <p:stCondLst>
                              <p:cond delay="2500"/>
                            </p:stCondLst>
                            <p:childTnLst>
                              <p:par>
                                <p:cTn id="59" presetID="18" presetClass="entr" presetSubtype="9" fill="hold" nodeType="afterEffect">
                                  <p:stCondLst>
                                    <p:cond delay="0"/>
                                  </p:stCondLst>
                                  <p:childTnLst>
                                    <p:set>
                                      <p:cBhvr>
                                        <p:cTn id="60" dur="1" fill="hold">
                                          <p:stCondLst>
                                            <p:cond delay="0"/>
                                          </p:stCondLst>
                                        </p:cTn>
                                        <p:tgtEl>
                                          <p:spTgt spid="241"/>
                                        </p:tgtEl>
                                        <p:attrNameLst>
                                          <p:attrName>style.visibility</p:attrName>
                                        </p:attrNameLst>
                                      </p:cBhvr>
                                      <p:to>
                                        <p:strVal val="visible"/>
                                      </p:to>
                                    </p:set>
                                    <p:animEffect transition="in" filter="strips(upLeft)">
                                      <p:cBhvr>
                                        <p:cTn id="61" dur="500"/>
                                        <p:tgtEl>
                                          <p:spTgt spid="241"/>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0" presetClass="exit" presetSubtype="0" fill="hold" nodeType="clickEffect">
                                  <p:stCondLst>
                                    <p:cond delay="0"/>
                                  </p:stCondLst>
                                  <p:childTnLst>
                                    <p:animEffect transition="out" filter="fade">
                                      <p:cBhvr>
                                        <p:cTn id="65" dur="500"/>
                                        <p:tgtEl>
                                          <p:spTgt spid="241"/>
                                        </p:tgtEl>
                                      </p:cBhvr>
                                    </p:animEffect>
                                    <p:set>
                                      <p:cBhvr>
                                        <p:cTn id="66" dur="1" fill="hold">
                                          <p:stCondLst>
                                            <p:cond delay="499"/>
                                          </p:stCondLst>
                                        </p:cTn>
                                        <p:tgtEl>
                                          <p:spTgt spid="241"/>
                                        </p:tgtEl>
                                        <p:attrNameLst>
                                          <p:attrName>style.visibility</p:attrName>
                                        </p:attrNameLst>
                                      </p:cBhvr>
                                      <p:to>
                                        <p:strVal val="hidden"/>
                                      </p:to>
                                    </p:set>
                                  </p:childTnLst>
                                </p:cTn>
                              </p:par>
                            </p:childTnLst>
                          </p:cTn>
                        </p:par>
                        <p:par>
                          <p:cTn id="67" fill="hold" nodeType="afterGroup">
                            <p:stCondLst>
                              <p:cond delay="500"/>
                            </p:stCondLst>
                            <p:childTnLst>
                              <p:par>
                                <p:cTn id="68" presetID="18" presetClass="entr" presetSubtype="9" fill="hold" nodeType="afterEffect">
                                  <p:stCondLst>
                                    <p:cond delay="0"/>
                                  </p:stCondLst>
                                  <p:childTnLst>
                                    <p:set>
                                      <p:cBhvr>
                                        <p:cTn id="69" dur="1" fill="hold">
                                          <p:stCondLst>
                                            <p:cond delay="0"/>
                                          </p:stCondLst>
                                        </p:cTn>
                                        <p:tgtEl>
                                          <p:spTgt spid="262"/>
                                        </p:tgtEl>
                                        <p:attrNameLst>
                                          <p:attrName>style.visibility</p:attrName>
                                        </p:attrNameLst>
                                      </p:cBhvr>
                                      <p:to>
                                        <p:strVal val="visible"/>
                                      </p:to>
                                    </p:set>
                                    <p:animEffect transition="in" filter="strips(upLeft)">
                                      <p:cBhvr>
                                        <p:cTn id="70" dur="500"/>
                                        <p:tgtEl>
                                          <p:spTgt spid="262"/>
                                        </p:tgtEl>
                                      </p:cBhvr>
                                    </p:animEffect>
                                  </p:childTnLst>
                                  <p:subTnLst>
                                    <p:audio>
                                      <p:cMediaNode>
                                        <p:cTn display="0" masterRel="sameClick">
                                          <p:stCondLst>
                                            <p:cond evt="begin" delay="0">
                                              <p:tn val="68"/>
                                            </p:cond>
                                          </p:stCondLst>
                                          <p:endCondLst>
                                            <p:cond evt="onStopAudio" delay="0">
                                              <p:tgtEl>
                                                <p:sldTgt/>
                                              </p:tgtEl>
                                            </p:cond>
                                          </p:endCondLst>
                                        </p:cTn>
                                        <p:tgtEl>
                                          <p:sndTgt r:embed="rId2" name="camera.wav"/>
                                        </p:tgtEl>
                                      </p:cMediaNode>
                                    </p:audio>
                                  </p:subTnLst>
                                </p:cTn>
                              </p:par>
                            </p:childTnLst>
                          </p:cTn>
                        </p:par>
                      </p:childTnLst>
                    </p:cTn>
                  </p:par>
                  <p:par>
                    <p:cTn id="71" fill="hold" nodeType="clickPar">
                      <p:stCondLst>
                        <p:cond delay="indefinite"/>
                      </p:stCondLst>
                      <p:childTnLst>
                        <p:par>
                          <p:cTn id="72" fill="hold" nodeType="withGroup">
                            <p:stCondLst>
                              <p:cond delay="0"/>
                            </p:stCondLst>
                            <p:childTnLst>
                              <p:par>
                                <p:cTn id="73" presetID="18" presetClass="exit" presetSubtype="9" fill="hold" nodeType="clickEffect">
                                  <p:stCondLst>
                                    <p:cond delay="0"/>
                                  </p:stCondLst>
                                  <p:childTnLst>
                                    <p:animEffect transition="out" filter="strips(upLeft)">
                                      <p:cBhvr>
                                        <p:cTn id="74" dur="500"/>
                                        <p:tgtEl>
                                          <p:spTgt spid="262"/>
                                        </p:tgtEl>
                                      </p:cBhvr>
                                    </p:animEffect>
                                    <p:set>
                                      <p:cBhvr>
                                        <p:cTn id="75" dur="1" fill="hold">
                                          <p:stCondLst>
                                            <p:cond delay="499"/>
                                          </p:stCondLst>
                                        </p:cTn>
                                        <p:tgtEl>
                                          <p:spTgt spid="262"/>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244"/>
                                        </p:tgtEl>
                                      </p:cBhvr>
                                    </p:animEffect>
                                    <p:set>
                                      <p:cBhvr>
                                        <p:cTn id="78" dur="1" fill="hold">
                                          <p:stCondLst>
                                            <p:cond delay="499"/>
                                          </p:stCondLst>
                                        </p:cTn>
                                        <p:tgtEl>
                                          <p:spTgt spid="244"/>
                                        </p:tgtEl>
                                        <p:attrNameLst>
                                          <p:attrName>style.visibility</p:attrName>
                                        </p:attrNameLst>
                                      </p:cBhvr>
                                      <p:to>
                                        <p:strVal val="hidden"/>
                                      </p:to>
                                    </p:set>
                                  </p:childTnLst>
                                </p:cTn>
                              </p:par>
                            </p:childTnLst>
                          </p:cTn>
                        </p:par>
                        <p:par>
                          <p:cTn id="79" fill="hold" nodeType="afterGroup">
                            <p:stCondLst>
                              <p:cond delay="500"/>
                            </p:stCondLst>
                            <p:childTnLst>
                              <p:par>
                                <p:cTn id="80" presetID="3" presetClass="entr" presetSubtype="10" fill="hold" grpId="0" nodeType="afterEffect">
                                  <p:stCondLst>
                                    <p:cond delay="0"/>
                                  </p:stCondLst>
                                  <p:childTnLst>
                                    <p:set>
                                      <p:cBhvr>
                                        <p:cTn id="81" dur="1" fill="hold">
                                          <p:stCondLst>
                                            <p:cond delay="0"/>
                                          </p:stCondLst>
                                        </p:cTn>
                                        <p:tgtEl>
                                          <p:spTgt spid="266"/>
                                        </p:tgtEl>
                                        <p:attrNameLst>
                                          <p:attrName>style.visibility</p:attrName>
                                        </p:attrNameLst>
                                      </p:cBhvr>
                                      <p:to>
                                        <p:strVal val="visible"/>
                                      </p:to>
                                    </p:set>
                                    <p:animEffect transition="in" filter="blinds(horizontal)">
                                      <p:cBhvr>
                                        <p:cTn id="82" dur="500"/>
                                        <p:tgtEl>
                                          <p:spTgt spid="266"/>
                                        </p:tgtEl>
                                      </p:cBhvr>
                                    </p:animEffect>
                                  </p:childTnLst>
                                  <p:subTnLst>
                                    <p:audio>
                                      <p:cMediaNode>
                                        <p:cTn display="0" masterRel="sameClick">
                                          <p:stCondLst>
                                            <p:cond evt="begin" delay="0">
                                              <p:tn val="8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p:bldP spid="26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组合 1"/>
          <p:cNvGrpSpPr>
            <a:grpSpLocks/>
          </p:cNvGrpSpPr>
          <p:nvPr/>
        </p:nvGrpSpPr>
        <p:grpSpPr bwMode="auto">
          <a:xfrm>
            <a:off x="34925" y="92075"/>
            <a:ext cx="7632700" cy="457200"/>
            <a:chOff x="34925" y="92075"/>
            <a:chExt cx="7632700" cy="457200"/>
          </a:xfrm>
        </p:grpSpPr>
        <p:sp>
          <p:nvSpPr>
            <p:cNvPr id="4813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140"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48131" name="Group 2"/>
          <p:cNvGrpSpPr>
            <a:grpSpLocks/>
          </p:cNvGrpSpPr>
          <p:nvPr/>
        </p:nvGrpSpPr>
        <p:grpSpPr bwMode="auto">
          <a:xfrm>
            <a:off x="107950" y="620713"/>
            <a:ext cx="5719763" cy="496887"/>
            <a:chOff x="113" y="441"/>
            <a:chExt cx="2083" cy="313"/>
          </a:xfrm>
        </p:grpSpPr>
        <p:sp>
          <p:nvSpPr>
            <p:cNvPr id="4813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48138"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0" name="Group 2"/>
          <p:cNvGrpSpPr>
            <a:grpSpLocks/>
          </p:cNvGrpSpPr>
          <p:nvPr/>
        </p:nvGrpSpPr>
        <p:grpSpPr bwMode="auto">
          <a:xfrm>
            <a:off x="250825" y="1196975"/>
            <a:ext cx="3384550" cy="496888"/>
            <a:chOff x="113" y="441"/>
            <a:chExt cx="1440" cy="313"/>
          </a:xfrm>
        </p:grpSpPr>
        <p:sp>
          <p:nvSpPr>
            <p:cNvPr id="48135"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循环队列的类型定义</a:t>
              </a:r>
            </a:p>
          </p:txBody>
        </p:sp>
        <p:sp>
          <p:nvSpPr>
            <p:cNvPr id="48136"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33" name="Text Box 12"/>
          <p:cNvSpPr txBox="1">
            <a:spLocks noChangeArrowheads="1"/>
          </p:cNvSpPr>
          <p:nvPr/>
        </p:nvSpPr>
        <p:spPr bwMode="auto">
          <a:xfrm>
            <a:off x="323850" y="1844675"/>
            <a:ext cx="8569325"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#define QUEUE_MAX_SIZE  100;	  // </a:t>
            </a:r>
            <a:r>
              <a:rPr lang="zh-CN" altLang="en-US" sz="1600" b="1">
                <a:latin typeface="Courier New" panose="02070309020205020404" pitchFamily="49" charset="0"/>
                <a:ea typeface="仿宋" panose="02010609060101010101" pitchFamily="49" charset="-122"/>
                <a:cs typeface="Courier New" panose="02070309020205020404" pitchFamily="49" charset="0"/>
              </a:rPr>
              <a:t>循环队列大小，可根据实际需要而定</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ElemType	*elem;		  // </a:t>
            </a:r>
            <a:r>
              <a:rPr lang="zh-CN" altLang="en-US" sz="1600" b="1">
                <a:latin typeface="Courier New" panose="02070309020205020404" pitchFamily="49" charset="0"/>
                <a:ea typeface="仿宋" panose="02010609060101010101" pitchFamily="49" charset="-122"/>
                <a:cs typeface="Courier New" panose="02070309020205020404" pitchFamily="49" charset="0"/>
              </a:rPr>
              <a:t>存储空间基地址</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int  	front;		  // </a:t>
            </a:r>
            <a:r>
              <a:rPr lang="zh-CN" altLang="en-US" sz="1600" b="1">
                <a:latin typeface="Courier New" panose="02070309020205020404" pitchFamily="49" charset="0"/>
                <a:ea typeface="仿宋" panose="02010609060101010101" pitchFamily="49" charset="-122"/>
                <a:cs typeface="Courier New" panose="02070309020205020404" pitchFamily="49" charset="0"/>
              </a:rPr>
              <a:t>头指针，队列非空指向队头元素</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int  	rear;		  // </a:t>
            </a:r>
            <a:r>
              <a:rPr lang="zh-CN" altLang="en-US" sz="1600" b="1">
                <a:latin typeface="Courier New" panose="02070309020205020404" pitchFamily="49" charset="0"/>
                <a:ea typeface="仿宋" panose="02010609060101010101" pitchFamily="49" charset="-122"/>
                <a:cs typeface="Courier New" panose="02070309020205020404" pitchFamily="49" charset="0"/>
              </a:rPr>
              <a:t>尾指针，队列非空指向队尾元素下一位置</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SqQueue; </a:t>
            </a:r>
          </a:p>
        </p:txBody>
      </p:sp>
      <p:sp>
        <p:nvSpPr>
          <p:cNvPr id="48134"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up)">
                                      <p:cBhvr>
                                        <p:cTn id="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1"/>
          <p:cNvGrpSpPr>
            <a:grpSpLocks/>
          </p:cNvGrpSpPr>
          <p:nvPr/>
        </p:nvGrpSpPr>
        <p:grpSpPr bwMode="auto">
          <a:xfrm>
            <a:off x="34925" y="92075"/>
            <a:ext cx="7632700" cy="457200"/>
            <a:chOff x="34925" y="92075"/>
            <a:chExt cx="7632700" cy="457200"/>
          </a:xfrm>
        </p:grpSpPr>
        <p:sp>
          <p:nvSpPr>
            <p:cNvPr id="4917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9171"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49155" name="Group 2"/>
          <p:cNvGrpSpPr>
            <a:grpSpLocks/>
          </p:cNvGrpSpPr>
          <p:nvPr/>
        </p:nvGrpSpPr>
        <p:grpSpPr bwMode="auto">
          <a:xfrm>
            <a:off x="107950" y="620713"/>
            <a:ext cx="5719763" cy="496887"/>
            <a:chOff x="113" y="441"/>
            <a:chExt cx="2083" cy="313"/>
          </a:xfrm>
        </p:grpSpPr>
        <p:sp>
          <p:nvSpPr>
            <p:cNvPr id="4916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49169"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5" name="Text Box 7"/>
          <p:cNvSpPr txBox="1">
            <a:spLocks noChangeArrowheads="1"/>
          </p:cNvSpPr>
          <p:nvPr/>
        </p:nvSpPr>
        <p:spPr bwMode="auto">
          <a:xfrm>
            <a:off x="3257550" y="1171575"/>
            <a:ext cx="31686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初始化操作</a:t>
            </a:r>
          </a:p>
        </p:txBody>
      </p:sp>
      <p:grpSp>
        <p:nvGrpSpPr>
          <p:cNvPr id="16" name="Group 35"/>
          <p:cNvGrpSpPr>
            <a:grpSpLocks/>
          </p:cNvGrpSpPr>
          <p:nvPr/>
        </p:nvGrpSpPr>
        <p:grpSpPr bwMode="auto">
          <a:xfrm>
            <a:off x="250825" y="1196975"/>
            <a:ext cx="3717925" cy="496888"/>
            <a:chOff x="158" y="754"/>
            <a:chExt cx="2342" cy="313"/>
          </a:xfrm>
        </p:grpSpPr>
        <p:sp>
          <p:nvSpPr>
            <p:cNvPr id="49166"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循环队列的操作实现</a:t>
              </a:r>
            </a:p>
          </p:txBody>
        </p:sp>
        <p:sp>
          <p:nvSpPr>
            <p:cNvPr id="49167"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9" name="Text Box 21"/>
          <p:cNvSpPr txBox="1">
            <a:spLocks noChangeArrowheads="1"/>
          </p:cNvSpPr>
          <p:nvPr/>
        </p:nvSpPr>
        <p:spPr bwMode="auto">
          <a:xfrm>
            <a:off x="323850" y="1844675"/>
            <a:ext cx="8351838"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InitQueue_Sq(SqQueue &amp;Q)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构造一个空循环队列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Q.elem=new ElemType[QUEUE_MAX_SIZE];</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if(!Q.elem)  Error(" Overflow!");		// </a:t>
            </a:r>
            <a:r>
              <a:rPr lang="zh-CN" altLang="en-US" sz="1600" b="1">
                <a:latin typeface="Courier New" panose="02070309020205020404" pitchFamily="49" charset="0"/>
                <a:ea typeface="仿宋" panose="02010609060101010101" pitchFamily="49" charset="-122"/>
                <a:cs typeface="Courier New" panose="02070309020205020404" pitchFamily="49" charset="0"/>
              </a:rPr>
              <a:t>存储分配失败</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Q.front=Q.rear=0;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InitQueue_Sq</a:t>
            </a:r>
          </a:p>
          <a:p>
            <a:pPr eaLnBrk="1" hangingPunct="1">
              <a:lnSpc>
                <a:spcPct val="130000"/>
              </a:lnSpc>
            </a:pP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21" name="Group 4"/>
          <p:cNvGrpSpPr>
            <a:grpSpLocks/>
          </p:cNvGrpSpPr>
          <p:nvPr/>
        </p:nvGrpSpPr>
        <p:grpSpPr bwMode="auto">
          <a:xfrm>
            <a:off x="7659688" y="692150"/>
            <a:ext cx="1304925" cy="1008063"/>
            <a:chOff x="4825" y="1253"/>
            <a:chExt cx="822" cy="726"/>
          </a:xfrm>
        </p:grpSpPr>
        <p:sp>
          <p:nvSpPr>
            <p:cNvPr id="49162"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9163"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4"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3-11</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9165"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9161"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grpSp>
        <p:nvGrpSpPr>
          <p:cNvPr id="22" name="Group 3"/>
          <p:cNvGrpSpPr>
            <a:grpSpLocks/>
          </p:cNvGrpSpPr>
          <p:nvPr/>
        </p:nvGrpSpPr>
        <p:grpSpPr bwMode="auto">
          <a:xfrm>
            <a:off x="5143500" y="4552950"/>
            <a:ext cx="2813050" cy="742950"/>
            <a:chOff x="1020" y="3235"/>
            <a:chExt cx="3933" cy="739"/>
          </a:xfrm>
        </p:grpSpPr>
        <p:sp>
          <p:nvSpPr>
            <p:cNvPr id="23"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5"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800" decel="100000"/>
                                        <p:tgtEl>
                                          <p:spTgt spid="15"/>
                                        </p:tgtEl>
                                      </p:cBhvr>
                                    </p:animEffect>
                                    <p:anim calcmode="lin" valueType="num">
                                      <p:cBhvr>
                                        <p:cTn id="13" dur="800" decel="100000" fill="hold"/>
                                        <p:tgtEl>
                                          <p:spTgt spid="15"/>
                                        </p:tgtEl>
                                        <p:attrNameLst>
                                          <p:attrName>style.rotation</p:attrName>
                                        </p:attrNameLst>
                                      </p:cBhvr>
                                      <p:tavLst>
                                        <p:tav tm="0">
                                          <p:val>
                                            <p:fltVal val="-90"/>
                                          </p:val>
                                        </p:tav>
                                        <p:tav tm="100000">
                                          <p:val>
                                            <p:fltVal val="0"/>
                                          </p:val>
                                        </p:tav>
                                      </p:tavLst>
                                    </p:anim>
                                    <p:anim calcmode="lin" valueType="num">
                                      <p:cBhvr>
                                        <p:cTn id="14" dur="800" decel="100000" fill="hold"/>
                                        <p:tgtEl>
                                          <p:spTgt spid="15"/>
                                        </p:tgtEl>
                                        <p:attrNameLst>
                                          <p:attrName>ppt_x</p:attrName>
                                        </p:attrNameLst>
                                      </p:cBhvr>
                                      <p:tavLst>
                                        <p:tav tm="0">
                                          <p:val>
                                            <p:strVal val="#ppt_x+0.4"/>
                                          </p:val>
                                        </p:tav>
                                        <p:tav tm="100000">
                                          <p:val>
                                            <p:strVal val="#ppt_x-0.05"/>
                                          </p:val>
                                        </p:tav>
                                      </p:tavLst>
                                    </p:anim>
                                    <p:anim calcmode="lin" valueType="num">
                                      <p:cBhvr>
                                        <p:cTn id="15" dur="800" decel="100000" fill="hold"/>
                                        <p:tgtEl>
                                          <p:spTgt spid="1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6"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290">
                                          <p:stCondLst>
                                            <p:cond delay="0"/>
                                          </p:stCondLst>
                                        </p:cTn>
                                        <p:tgtEl>
                                          <p:spTgt spid="21"/>
                                        </p:tgtEl>
                                      </p:cBhvr>
                                    </p:animEffect>
                                    <p:anim calcmode="lin" valueType="num">
                                      <p:cBhvr>
                                        <p:cTn id="23"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8" dur="13">
                                          <p:stCondLst>
                                            <p:cond delay="325"/>
                                          </p:stCondLst>
                                        </p:cTn>
                                        <p:tgtEl>
                                          <p:spTgt spid="21"/>
                                        </p:tgtEl>
                                      </p:cBhvr>
                                      <p:to x="100000" y="60000"/>
                                    </p:animScale>
                                    <p:animScale>
                                      <p:cBhvr>
                                        <p:cTn id="29" dur="83" decel="50000">
                                          <p:stCondLst>
                                            <p:cond delay="338"/>
                                          </p:stCondLst>
                                        </p:cTn>
                                        <p:tgtEl>
                                          <p:spTgt spid="21"/>
                                        </p:tgtEl>
                                      </p:cBhvr>
                                      <p:to x="100000" y="100000"/>
                                    </p:animScale>
                                    <p:animScale>
                                      <p:cBhvr>
                                        <p:cTn id="30" dur="13">
                                          <p:stCondLst>
                                            <p:cond delay="656"/>
                                          </p:stCondLst>
                                        </p:cTn>
                                        <p:tgtEl>
                                          <p:spTgt spid="21"/>
                                        </p:tgtEl>
                                      </p:cBhvr>
                                      <p:to x="100000" y="80000"/>
                                    </p:animScale>
                                    <p:animScale>
                                      <p:cBhvr>
                                        <p:cTn id="31" dur="83" decel="50000">
                                          <p:stCondLst>
                                            <p:cond delay="669"/>
                                          </p:stCondLst>
                                        </p:cTn>
                                        <p:tgtEl>
                                          <p:spTgt spid="21"/>
                                        </p:tgtEl>
                                      </p:cBhvr>
                                      <p:to x="100000" y="100000"/>
                                    </p:animScale>
                                    <p:animScale>
                                      <p:cBhvr>
                                        <p:cTn id="32" dur="13">
                                          <p:stCondLst>
                                            <p:cond delay="821"/>
                                          </p:stCondLst>
                                        </p:cTn>
                                        <p:tgtEl>
                                          <p:spTgt spid="21"/>
                                        </p:tgtEl>
                                      </p:cBhvr>
                                      <p:to x="100000" y="90000"/>
                                    </p:animScale>
                                    <p:animScale>
                                      <p:cBhvr>
                                        <p:cTn id="33" dur="83" decel="50000">
                                          <p:stCondLst>
                                            <p:cond delay="834"/>
                                          </p:stCondLst>
                                        </p:cTn>
                                        <p:tgtEl>
                                          <p:spTgt spid="21"/>
                                        </p:tgtEl>
                                      </p:cBhvr>
                                      <p:to x="100000" y="100000"/>
                                    </p:animScale>
                                    <p:animScale>
                                      <p:cBhvr>
                                        <p:cTn id="34" dur="13">
                                          <p:stCondLst>
                                            <p:cond delay="904"/>
                                          </p:stCondLst>
                                        </p:cTn>
                                        <p:tgtEl>
                                          <p:spTgt spid="21"/>
                                        </p:tgtEl>
                                      </p:cBhvr>
                                      <p:to x="100000" y="95000"/>
                                    </p:animScale>
                                    <p:animScale>
                                      <p:cBhvr>
                                        <p:cTn id="35" dur="83" decel="50000">
                                          <p:stCondLst>
                                            <p:cond delay="917"/>
                                          </p:stCondLst>
                                        </p:cTn>
                                        <p:tgtEl>
                                          <p:spTgt spid="21"/>
                                        </p:tgtEl>
                                      </p:cBhvr>
                                      <p:to x="100000" y="100000"/>
                                    </p:animScale>
                                  </p:childTnLst>
                                </p:cTn>
                              </p:par>
                            </p:childTnLst>
                          </p:cTn>
                        </p:par>
                        <p:par>
                          <p:cTn id="36" fill="hold" nodeType="afterGroup">
                            <p:stCondLst>
                              <p:cond delay="1000"/>
                            </p:stCondLst>
                            <p:childTnLst>
                              <p:par>
                                <p:cTn id="37" presetID="2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9"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strips(upLeft)">
                                      <p:cBhvr>
                                        <p:cTn id="44" dur="500"/>
                                        <p:tgtEl>
                                          <p:spTgt spid="22"/>
                                        </p:tgtEl>
                                      </p:cBhvr>
                                    </p:animEffect>
                                  </p:childTnLst>
                                  <p:subTnLst>
                                    <p:audio>
                                      <p:cMediaNode>
                                        <p:cTn display="0" masterRel="sameClick">
                                          <p:stCondLst>
                                            <p:cond evt="begin" delay="0">
                                              <p:tn val="42"/>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7"/>
          <p:cNvSpPr txBox="1">
            <a:spLocks noChangeArrowheads="1"/>
          </p:cNvSpPr>
          <p:nvPr/>
        </p:nvSpPr>
        <p:spPr bwMode="auto">
          <a:xfrm>
            <a:off x="3257550" y="1171575"/>
            <a:ext cx="31686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销毁操作</a:t>
            </a:r>
          </a:p>
        </p:txBody>
      </p:sp>
      <p:grpSp>
        <p:nvGrpSpPr>
          <p:cNvPr id="50179" name="组合 2"/>
          <p:cNvGrpSpPr>
            <a:grpSpLocks/>
          </p:cNvGrpSpPr>
          <p:nvPr/>
        </p:nvGrpSpPr>
        <p:grpSpPr bwMode="auto">
          <a:xfrm>
            <a:off x="34925" y="92075"/>
            <a:ext cx="7632700" cy="1601788"/>
            <a:chOff x="34925" y="92075"/>
            <a:chExt cx="7632700" cy="1601788"/>
          </a:xfrm>
        </p:grpSpPr>
        <p:grpSp>
          <p:nvGrpSpPr>
            <p:cNvPr id="50188" name="组合 1"/>
            <p:cNvGrpSpPr>
              <a:grpSpLocks/>
            </p:cNvGrpSpPr>
            <p:nvPr/>
          </p:nvGrpSpPr>
          <p:grpSpPr bwMode="auto">
            <a:xfrm>
              <a:off x="34925" y="92075"/>
              <a:ext cx="7632700" cy="457200"/>
              <a:chOff x="34925" y="92075"/>
              <a:chExt cx="7632700" cy="457200"/>
            </a:xfrm>
          </p:grpSpPr>
          <p:sp>
            <p:nvSpPr>
              <p:cNvPr id="5019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0196"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0189" name="Group 2"/>
            <p:cNvGrpSpPr>
              <a:grpSpLocks/>
            </p:cNvGrpSpPr>
            <p:nvPr/>
          </p:nvGrpSpPr>
          <p:grpSpPr bwMode="auto">
            <a:xfrm>
              <a:off x="107950" y="620713"/>
              <a:ext cx="5719848" cy="496887"/>
              <a:chOff x="113" y="441"/>
              <a:chExt cx="2083" cy="313"/>
            </a:xfrm>
          </p:grpSpPr>
          <p:sp>
            <p:nvSpPr>
              <p:cNvPr id="5019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0194"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0190" name="Group 35"/>
            <p:cNvGrpSpPr>
              <a:grpSpLocks/>
            </p:cNvGrpSpPr>
            <p:nvPr/>
          </p:nvGrpSpPr>
          <p:grpSpPr bwMode="auto">
            <a:xfrm>
              <a:off x="250825" y="1196975"/>
              <a:ext cx="3717925" cy="496888"/>
              <a:chOff x="158" y="754"/>
              <a:chExt cx="2342" cy="313"/>
            </a:xfrm>
          </p:grpSpPr>
          <p:sp>
            <p:nvSpPr>
              <p:cNvPr id="50191"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循环队列的操作实现</a:t>
                </a:r>
              </a:p>
            </p:txBody>
          </p:sp>
          <p:sp>
            <p:nvSpPr>
              <p:cNvPr id="50192"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21"/>
          <p:cNvSpPr txBox="1">
            <a:spLocks noChangeArrowheads="1"/>
          </p:cNvSpPr>
          <p:nvPr/>
        </p:nvSpPr>
        <p:spPr bwMode="auto">
          <a:xfrm>
            <a:off x="323850" y="1844675"/>
            <a:ext cx="8351838" cy="167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DestroyQueue_Sq(SqQueue &amp;Q)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释放循环队列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所占用的存储空间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delete []Q.elem;</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Q.front=Q.rear=0;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DestroyQueue_Sq</a:t>
            </a:r>
          </a:p>
        </p:txBody>
      </p:sp>
      <p:grpSp>
        <p:nvGrpSpPr>
          <p:cNvPr id="21" name="Group 4"/>
          <p:cNvGrpSpPr>
            <a:grpSpLocks/>
          </p:cNvGrpSpPr>
          <p:nvPr/>
        </p:nvGrpSpPr>
        <p:grpSpPr bwMode="auto">
          <a:xfrm>
            <a:off x="7659688" y="692150"/>
            <a:ext cx="1304925" cy="1008063"/>
            <a:chOff x="4825" y="1253"/>
            <a:chExt cx="822" cy="726"/>
          </a:xfrm>
        </p:grpSpPr>
        <p:sp>
          <p:nvSpPr>
            <p:cNvPr id="50184"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0185"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4"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0187"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183"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grpSp>
        <p:nvGrpSpPr>
          <p:cNvPr id="22" name="Group 3"/>
          <p:cNvGrpSpPr>
            <a:grpSpLocks/>
          </p:cNvGrpSpPr>
          <p:nvPr/>
        </p:nvGrpSpPr>
        <p:grpSpPr bwMode="auto">
          <a:xfrm>
            <a:off x="5143500" y="4552950"/>
            <a:ext cx="2813050" cy="742950"/>
            <a:chOff x="1020" y="3235"/>
            <a:chExt cx="3933" cy="739"/>
          </a:xfrm>
        </p:grpSpPr>
        <p:sp>
          <p:nvSpPr>
            <p:cNvPr id="23"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5"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290">
                                          <p:stCondLst>
                                            <p:cond delay="0"/>
                                          </p:stCondLst>
                                        </p:cTn>
                                        <p:tgtEl>
                                          <p:spTgt spid="21"/>
                                        </p:tgtEl>
                                      </p:cBhvr>
                                    </p:animEffect>
                                    <p:anim calcmode="lin" valueType="num">
                                      <p:cBhvr>
                                        <p:cTn id="1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3" dur="13">
                                          <p:stCondLst>
                                            <p:cond delay="325"/>
                                          </p:stCondLst>
                                        </p:cTn>
                                        <p:tgtEl>
                                          <p:spTgt spid="21"/>
                                        </p:tgtEl>
                                      </p:cBhvr>
                                      <p:to x="100000" y="60000"/>
                                    </p:animScale>
                                    <p:animScale>
                                      <p:cBhvr>
                                        <p:cTn id="24" dur="83" decel="50000">
                                          <p:stCondLst>
                                            <p:cond delay="338"/>
                                          </p:stCondLst>
                                        </p:cTn>
                                        <p:tgtEl>
                                          <p:spTgt spid="21"/>
                                        </p:tgtEl>
                                      </p:cBhvr>
                                      <p:to x="100000" y="100000"/>
                                    </p:animScale>
                                    <p:animScale>
                                      <p:cBhvr>
                                        <p:cTn id="25" dur="13">
                                          <p:stCondLst>
                                            <p:cond delay="656"/>
                                          </p:stCondLst>
                                        </p:cTn>
                                        <p:tgtEl>
                                          <p:spTgt spid="21"/>
                                        </p:tgtEl>
                                      </p:cBhvr>
                                      <p:to x="100000" y="80000"/>
                                    </p:animScale>
                                    <p:animScale>
                                      <p:cBhvr>
                                        <p:cTn id="26" dur="83" decel="50000">
                                          <p:stCondLst>
                                            <p:cond delay="669"/>
                                          </p:stCondLst>
                                        </p:cTn>
                                        <p:tgtEl>
                                          <p:spTgt spid="21"/>
                                        </p:tgtEl>
                                      </p:cBhvr>
                                      <p:to x="100000" y="100000"/>
                                    </p:animScale>
                                    <p:animScale>
                                      <p:cBhvr>
                                        <p:cTn id="27" dur="13">
                                          <p:stCondLst>
                                            <p:cond delay="821"/>
                                          </p:stCondLst>
                                        </p:cTn>
                                        <p:tgtEl>
                                          <p:spTgt spid="21"/>
                                        </p:tgtEl>
                                      </p:cBhvr>
                                      <p:to x="100000" y="90000"/>
                                    </p:animScale>
                                    <p:animScale>
                                      <p:cBhvr>
                                        <p:cTn id="28" dur="83" decel="50000">
                                          <p:stCondLst>
                                            <p:cond delay="834"/>
                                          </p:stCondLst>
                                        </p:cTn>
                                        <p:tgtEl>
                                          <p:spTgt spid="21"/>
                                        </p:tgtEl>
                                      </p:cBhvr>
                                      <p:to x="100000" y="100000"/>
                                    </p:animScale>
                                    <p:animScale>
                                      <p:cBhvr>
                                        <p:cTn id="29" dur="13">
                                          <p:stCondLst>
                                            <p:cond delay="904"/>
                                          </p:stCondLst>
                                        </p:cTn>
                                        <p:tgtEl>
                                          <p:spTgt spid="21"/>
                                        </p:tgtEl>
                                      </p:cBhvr>
                                      <p:to x="100000" y="95000"/>
                                    </p:animScale>
                                    <p:animScale>
                                      <p:cBhvr>
                                        <p:cTn id="30" dur="83" decel="50000">
                                          <p:stCondLst>
                                            <p:cond delay="917"/>
                                          </p:stCondLst>
                                        </p:cTn>
                                        <p:tgtEl>
                                          <p:spTgt spid="21"/>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strips(upLeft)">
                                      <p:cBhvr>
                                        <p:cTn id="39" dur="500"/>
                                        <p:tgtEl>
                                          <p:spTgt spid="22"/>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7"/>
          <p:cNvSpPr txBox="1">
            <a:spLocks noChangeArrowheads="1"/>
          </p:cNvSpPr>
          <p:nvPr/>
        </p:nvSpPr>
        <p:spPr bwMode="auto">
          <a:xfrm>
            <a:off x="3257550" y="1171575"/>
            <a:ext cx="31686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清空操作</a:t>
            </a:r>
          </a:p>
        </p:txBody>
      </p:sp>
      <p:grpSp>
        <p:nvGrpSpPr>
          <p:cNvPr id="51203" name="组合 2"/>
          <p:cNvGrpSpPr>
            <a:grpSpLocks/>
          </p:cNvGrpSpPr>
          <p:nvPr/>
        </p:nvGrpSpPr>
        <p:grpSpPr bwMode="auto">
          <a:xfrm>
            <a:off x="34925" y="92075"/>
            <a:ext cx="7632700" cy="1601788"/>
            <a:chOff x="34925" y="92075"/>
            <a:chExt cx="7632700" cy="1601788"/>
          </a:xfrm>
        </p:grpSpPr>
        <p:grpSp>
          <p:nvGrpSpPr>
            <p:cNvPr id="51212" name="组合 1"/>
            <p:cNvGrpSpPr>
              <a:grpSpLocks/>
            </p:cNvGrpSpPr>
            <p:nvPr/>
          </p:nvGrpSpPr>
          <p:grpSpPr bwMode="auto">
            <a:xfrm>
              <a:off x="34925" y="92075"/>
              <a:ext cx="7632700" cy="457200"/>
              <a:chOff x="34925" y="92075"/>
              <a:chExt cx="7632700" cy="457200"/>
            </a:xfrm>
          </p:grpSpPr>
          <p:sp>
            <p:nvSpPr>
              <p:cNvPr id="5121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20"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1213" name="Group 2"/>
            <p:cNvGrpSpPr>
              <a:grpSpLocks/>
            </p:cNvGrpSpPr>
            <p:nvPr/>
          </p:nvGrpSpPr>
          <p:grpSpPr bwMode="auto">
            <a:xfrm>
              <a:off x="107950" y="620713"/>
              <a:ext cx="5719848" cy="496887"/>
              <a:chOff x="113" y="441"/>
              <a:chExt cx="2083" cy="313"/>
            </a:xfrm>
          </p:grpSpPr>
          <p:sp>
            <p:nvSpPr>
              <p:cNvPr id="5121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1218"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1214" name="Group 35"/>
            <p:cNvGrpSpPr>
              <a:grpSpLocks/>
            </p:cNvGrpSpPr>
            <p:nvPr/>
          </p:nvGrpSpPr>
          <p:grpSpPr bwMode="auto">
            <a:xfrm>
              <a:off x="250825" y="1196975"/>
              <a:ext cx="3717925" cy="496888"/>
              <a:chOff x="158" y="754"/>
              <a:chExt cx="2342" cy="313"/>
            </a:xfrm>
          </p:grpSpPr>
          <p:sp>
            <p:nvSpPr>
              <p:cNvPr id="51215"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循环队列的操作实现</a:t>
                </a:r>
              </a:p>
            </p:txBody>
          </p:sp>
          <p:sp>
            <p:nvSpPr>
              <p:cNvPr id="51216"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21"/>
          <p:cNvSpPr txBox="1">
            <a:spLocks noChangeArrowheads="1"/>
          </p:cNvSpPr>
          <p:nvPr/>
        </p:nvSpPr>
        <p:spPr bwMode="auto">
          <a:xfrm>
            <a:off x="323850" y="1844675"/>
            <a:ext cx="8351838" cy="135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ClearQueue_Sq(SqStack &amp;Q)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重置循环队列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为空队列</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Q.front=Q.rear=0;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ClearQueue_Sq</a:t>
            </a:r>
          </a:p>
        </p:txBody>
      </p:sp>
      <p:grpSp>
        <p:nvGrpSpPr>
          <p:cNvPr id="21" name="Group 4"/>
          <p:cNvGrpSpPr>
            <a:grpSpLocks/>
          </p:cNvGrpSpPr>
          <p:nvPr/>
        </p:nvGrpSpPr>
        <p:grpSpPr bwMode="auto">
          <a:xfrm>
            <a:off x="7659688" y="692150"/>
            <a:ext cx="1304925" cy="1008063"/>
            <a:chOff x="4825" y="1253"/>
            <a:chExt cx="822" cy="726"/>
          </a:xfrm>
        </p:grpSpPr>
        <p:sp>
          <p:nvSpPr>
            <p:cNvPr id="51208"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1209"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4"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3-13</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1211"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07"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grpSp>
        <p:nvGrpSpPr>
          <p:cNvPr id="22" name="Group 3"/>
          <p:cNvGrpSpPr>
            <a:grpSpLocks/>
          </p:cNvGrpSpPr>
          <p:nvPr/>
        </p:nvGrpSpPr>
        <p:grpSpPr bwMode="auto">
          <a:xfrm>
            <a:off x="5143500" y="4552950"/>
            <a:ext cx="2813050" cy="742950"/>
            <a:chOff x="1020" y="3235"/>
            <a:chExt cx="3933" cy="739"/>
          </a:xfrm>
        </p:grpSpPr>
        <p:sp>
          <p:nvSpPr>
            <p:cNvPr id="23"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5"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290">
                                          <p:stCondLst>
                                            <p:cond delay="0"/>
                                          </p:stCondLst>
                                        </p:cTn>
                                        <p:tgtEl>
                                          <p:spTgt spid="21"/>
                                        </p:tgtEl>
                                      </p:cBhvr>
                                    </p:animEffect>
                                    <p:anim calcmode="lin" valueType="num">
                                      <p:cBhvr>
                                        <p:cTn id="1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3" dur="13">
                                          <p:stCondLst>
                                            <p:cond delay="325"/>
                                          </p:stCondLst>
                                        </p:cTn>
                                        <p:tgtEl>
                                          <p:spTgt spid="21"/>
                                        </p:tgtEl>
                                      </p:cBhvr>
                                      <p:to x="100000" y="60000"/>
                                    </p:animScale>
                                    <p:animScale>
                                      <p:cBhvr>
                                        <p:cTn id="24" dur="83" decel="50000">
                                          <p:stCondLst>
                                            <p:cond delay="338"/>
                                          </p:stCondLst>
                                        </p:cTn>
                                        <p:tgtEl>
                                          <p:spTgt spid="21"/>
                                        </p:tgtEl>
                                      </p:cBhvr>
                                      <p:to x="100000" y="100000"/>
                                    </p:animScale>
                                    <p:animScale>
                                      <p:cBhvr>
                                        <p:cTn id="25" dur="13">
                                          <p:stCondLst>
                                            <p:cond delay="656"/>
                                          </p:stCondLst>
                                        </p:cTn>
                                        <p:tgtEl>
                                          <p:spTgt spid="21"/>
                                        </p:tgtEl>
                                      </p:cBhvr>
                                      <p:to x="100000" y="80000"/>
                                    </p:animScale>
                                    <p:animScale>
                                      <p:cBhvr>
                                        <p:cTn id="26" dur="83" decel="50000">
                                          <p:stCondLst>
                                            <p:cond delay="669"/>
                                          </p:stCondLst>
                                        </p:cTn>
                                        <p:tgtEl>
                                          <p:spTgt spid="21"/>
                                        </p:tgtEl>
                                      </p:cBhvr>
                                      <p:to x="100000" y="100000"/>
                                    </p:animScale>
                                    <p:animScale>
                                      <p:cBhvr>
                                        <p:cTn id="27" dur="13">
                                          <p:stCondLst>
                                            <p:cond delay="821"/>
                                          </p:stCondLst>
                                        </p:cTn>
                                        <p:tgtEl>
                                          <p:spTgt spid="21"/>
                                        </p:tgtEl>
                                      </p:cBhvr>
                                      <p:to x="100000" y="90000"/>
                                    </p:animScale>
                                    <p:animScale>
                                      <p:cBhvr>
                                        <p:cTn id="28" dur="83" decel="50000">
                                          <p:stCondLst>
                                            <p:cond delay="834"/>
                                          </p:stCondLst>
                                        </p:cTn>
                                        <p:tgtEl>
                                          <p:spTgt spid="21"/>
                                        </p:tgtEl>
                                      </p:cBhvr>
                                      <p:to x="100000" y="100000"/>
                                    </p:animScale>
                                    <p:animScale>
                                      <p:cBhvr>
                                        <p:cTn id="29" dur="13">
                                          <p:stCondLst>
                                            <p:cond delay="904"/>
                                          </p:stCondLst>
                                        </p:cTn>
                                        <p:tgtEl>
                                          <p:spTgt spid="21"/>
                                        </p:tgtEl>
                                      </p:cBhvr>
                                      <p:to x="100000" y="95000"/>
                                    </p:animScale>
                                    <p:animScale>
                                      <p:cBhvr>
                                        <p:cTn id="30" dur="83" decel="50000">
                                          <p:stCondLst>
                                            <p:cond delay="917"/>
                                          </p:stCondLst>
                                        </p:cTn>
                                        <p:tgtEl>
                                          <p:spTgt spid="21"/>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strips(upLeft)">
                                      <p:cBhvr>
                                        <p:cTn id="39" dur="500"/>
                                        <p:tgtEl>
                                          <p:spTgt spid="22"/>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7"/>
          <p:cNvSpPr txBox="1">
            <a:spLocks noChangeArrowheads="1"/>
          </p:cNvSpPr>
          <p:nvPr/>
        </p:nvSpPr>
        <p:spPr bwMode="auto">
          <a:xfrm>
            <a:off x="3257550" y="1171575"/>
            <a:ext cx="31686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求队列长操作</a:t>
            </a:r>
          </a:p>
        </p:txBody>
      </p:sp>
      <p:grpSp>
        <p:nvGrpSpPr>
          <p:cNvPr id="52227" name="组合 2"/>
          <p:cNvGrpSpPr>
            <a:grpSpLocks/>
          </p:cNvGrpSpPr>
          <p:nvPr/>
        </p:nvGrpSpPr>
        <p:grpSpPr bwMode="auto">
          <a:xfrm>
            <a:off x="34925" y="92075"/>
            <a:ext cx="7632700" cy="1601788"/>
            <a:chOff x="34925" y="92075"/>
            <a:chExt cx="7632700" cy="1601788"/>
          </a:xfrm>
        </p:grpSpPr>
        <p:grpSp>
          <p:nvGrpSpPr>
            <p:cNvPr id="52236" name="组合 1"/>
            <p:cNvGrpSpPr>
              <a:grpSpLocks/>
            </p:cNvGrpSpPr>
            <p:nvPr/>
          </p:nvGrpSpPr>
          <p:grpSpPr bwMode="auto">
            <a:xfrm>
              <a:off x="34925" y="92075"/>
              <a:ext cx="7632700" cy="457200"/>
              <a:chOff x="34925" y="92075"/>
              <a:chExt cx="7632700" cy="457200"/>
            </a:xfrm>
          </p:grpSpPr>
          <p:sp>
            <p:nvSpPr>
              <p:cNvPr id="5224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244"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2237" name="Group 2"/>
            <p:cNvGrpSpPr>
              <a:grpSpLocks/>
            </p:cNvGrpSpPr>
            <p:nvPr/>
          </p:nvGrpSpPr>
          <p:grpSpPr bwMode="auto">
            <a:xfrm>
              <a:off x="107950" y="620713"/>
              <a:ext cx="5719848" cy="496887"/>
              <a:chOff x="113" y="441"/>
              <a:chExt cx="2083" cy="313"/>
            </a:xfrm>
          </p:grpSpPr>
          <p:sp>
            <p:nvSpPr>
              <p:cNvPr id="5224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2242"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2238" name="Group 35"/>
            <p:cNvGrpSpPr>
              <a:grpSpLocks/>
            </p:cNvGrpSpPr>
            <p:nvPr/>
          </p:nvGrpSpPr>
          <p:grpSpPr bwMode="auto">
            <a:xfrm>
              <a:off x="250825" y="1196975"/>
              <a:ext cx="3717925" cy="496888"/>
              <a:chOff x="158" y="754"/>
              <a:chExt cx="2342" cy="313"/>
            </a:xfrm>
          </p:grpSpPr>
          <p:sp>
            <p:nvSpPr>
              <p:cNvPr id="52239"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循环队列的操作实现</a:t>
                </a:r>
              </a:p>
            </p:txBody>
          </p:sp>
          <p:sp>
            <p:nvSpPr>
              <p:cNvPr id="52240"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21"/>
          <p:cNvSpPr txBox="1">
            <a:spLocks noChangeArrowheads="1"/>
          </p:cNvSpPr>
          <p:nvPr/>
        </p:nvSpPr>
        <p:spPr bwMode="auto">
          <a:xfrm>
            <a:off x="323850" y="1844675"/>
            <a:ext cx="8351838" cy="167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int QueueLength_Sq(SqQueue Q)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返回循环队列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的数据元素个数</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length=(Q.rear-Q.front+QUEUE_MAX_SIZE)%QUEUE_MAX_SIZE;</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return length;</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QueueLength_Sq</a:t>
            </a:r>
          </a:p>
        </p:txBody>
      </p:sp>
      <p:grpSp>
        <p:nvGrpSpPr>
          <p:cNvPr id="21" name="Group 4"/>
          <p:cNvGrpSpPr>
            <a:grpSpLocks/>
          </p:cNvGrpSpPr>
          <p:nvPr/>
        </p:nvGrpSpPr>
        <p:grpSpPr bwMode="auto">
          <a:xfrm>
            <a:off x="7659688" y="692150"/>
            <a:ext cx="1304925" cy="1008063"/>
            <a:chOff x="4825" y="1253"/>
            <a:chExt cx="822" cy="726"/>
          </a:xfrm>
        </p:grpSpPr>
        <p:sp>
          <p:nvSpPr>
            <p:cNvPr id="52232"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2233"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4"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3-14</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2235"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231"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grpSp>
        <p:nvGrpSpPr>
          <p:cNvPr id="22" name="Group 3"/>
          <p:cNvGrpSpPr>
            <a:grpSpLocks/>
          </p:cNvGrpSpPr>
          <p:nvPr/>
        </p:nvGrpSpPr>
        <p:grpSpPr bwMode="auto">
          <a:xfrm>
            <a:off x="5143500" y="4552950"/>
            <a:ext cx="2813050" cy="742950"/>
            <a:chOff x="1020" y="3235"/>
            <a:chExt cx="3933" cy="739"/>
          </a:xfrm>
        </p:grpSpPr>
        <p:sp>
          <p:nvSpPr>
            <p:cNvPr id="23"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5"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290">
                                          <p:stCondLst>
                                            <p:cond delay="0"/>
                                          </p:stCondLst>
                                        </p:cTn>
                                        <p:tgtEl>
                                          <p:spTgt spid="21"/>
                                        </p:tgtEl>
                                      </p:cBhvr>
                                    </p:animEffect>
                                    <p:anim calcmode="lin" valueType="num">
                                      <p:cBhvr>
                                        <p:cTn id="1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3" dur="13">
                                          <p:stCondLst>
                                            <p:cond delay="325"/>
                                          </p:stCondLst>
                                        </p:cTn>
                                        <p:tgtEl>
                                          <p:spTgt spid="21"/>
                                        </p:tgtEl>
                                      </p:cBhvr>
                                      <p:to x="100000" y="60000"/>
                                    </p:animScale>
                                    <p:animScale>
                                      <p:cBhvr>
                                        <p:cTn id="24" dur="83" decel="50000">
                                          <p:stCondLst>
                                            <p:cond delay="338"/>
                                          </p:stCondLst>
                                        </p:cTn>
                                        <p:tgtEl>
                                          <p:spTgt spid="21"/>
                                        </p:tgtEl>
                                      </p:cBhvr>
                                      <p:to x="100000" y="100000"/>
                                    </p:animScale>
                                    <p:animScale>
                                      <p:cBhvr>
                                        <p:cTn id="25" dur="13">
                                          <p:stCondLst>
                                            <p:cond delay="656"/>
                                          </p:stCondLst>
                                        </p:cTn>
                                        <p:tgtEl>
                                          <p:spTgt spid="21"/>
                                        </p:tgtEl>
                                      </p:cBhvr>
                                      <p:to x="100000" y="80000"/>
                                    </p:animScale>
                                    <p:animScale>
                                      <p:cBhvr>
                                        <p:cTn id="26" dur="83" decel="50000">
                                          <p:stCondLst>
                                            <p:cond delay="669"/>
                                          </p:stCondLst>
                                        </p:cTn>
                                        <p:tgtEl>
                                          <p:spTgt spid="21"/>
                                        </p:tgtEl>
                                      </p:cBhvr>
                                      <p:to x="100000" y="100000"/>
                                    </p:animScale>
                                    <p:animScale>
                                      <p:cBhvr>
                                        <p:cTn id="27" dur="13">
                                          <p:stCondLst>
                                            <p:cond delay="821"/>
                                          </p:stCondLst>
                                        </p:cTn>
                                        <p:tgtEl>
                                          <p:spTgt spid="21"/>
                                        </p:tgtEl>
                                      </p:cBhvr>
                                      <p:to x="100000" y="90000"/>
                                    </p:animScale>
                                    <p:animScale>
                                      <p:cBhvr>
                                        <p:cTn id="28" dur="83" decel="50000">
                                          <p:stCondLst>
                                            <p:cond delay="834"/>
                                          </p:stCondLst>
                                        </p:cTn>
                                        <p:tgtEl>
                                          <p:spTgt spid="21"/>
                                        </p:tgtEl>
                                      </p:cBhvr>
                                      <p:to x="100000" y="100000"/>
                                    </p:animScale>
                                    <p:animScale>
                                      <p:cBhvr>
                                        <p:cTn id="29" dur="13">
                                          <p:stCondLst>
                                            <p:cond delay="904"/>
                                          </p:stCondLst>
                                        </p:cTn>
                                        <p:tgtEl>
                                          <p:spTgt spid="21"/>
                                        </p:tgtEl>
                                      </p:cBhvr>
                                      <p:to x="100000" y="95000"/>
                                    </p:animScale>
                                    <p:animScale>
                                      <p:cBhvr>
                                        <p:cTn id="30" dur="83" decel="50000">
                                          <p:stCondLst>
                                            <p:cond delay="917"/>
                                          </p:stCondLst>
                                        </p:cTn>
                                        <p:tgtEl>
                                          <p:spTgt spid="21"/>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strips(upLeft)">
                                      <p:cBhvr>
                                        <p:cTn id="39" dur="500"/>
                                        <p:tgtEl>
                                          <p:spTgt spid="22"/>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7"/>
          <p:cNvSpPr txBox="1">
            <a:spLocks noChangeArrowheads="1"/>
          </p:cNvSpPr>
          <p:nvPr/>
        </p:nvSpPr>
        <p:spPr bwMode="auto">
          <a:xfrm>
            <a:off x="3257550" y="1171575"/>
            <a:ext cx="3168650"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取队头元素值操作</a:t>
            </a:r>
          </a:p>
        </p:txBody>
      </p:sp>
      <p:grpSp>
        <p:nvGrpSpPr>
          <p:cNvPr id="53251" name="组合 2"/>
          <p:cNvGrpSpPr>
            <a:grpSpLocks/>
          </p:cNvGrpSpPr>
          <p:nvPr/>
        </p:nvGrpSpPr>
        <p:grpSpPr bwMode="auto">
          <a:xfrm>
            <a:off x="34925" y="92075"/>
            <a:ext cx="7632700" cy="1601788"/>
            <a:chOff x="34925" y="92075"/>
            <a:chExt cx="7632700" cy="1601788"/>
          </a:xfrm>
        </p:grpSpPr>
        <p:grpSp>
          <p:nvGrpSpPr>
            <p:cNvPr id="53263" name="组合 1"/>
            <p:cNvGrpSpPr>
              <a:grpSpLocks/>
            </p:cNvGrpSpPr>
            <p:nvPr/>
          </p:nvGrpSpPr>
          <p:grpSpPr bwMode="auto">
            <a:xfrm>
              <a:off x="34925" y="92075"/>
              <a:ext cx="7632700" cy="457200"/>
              <a:chOff x="34925" y="92075"/>
              <a:chExt cx="7632700" cy="457200"/>
            </a:xfrm>
          </p:grpSpPr>
          <p:sp>
            <p:nvSpPr>
              <p:cNvPr id="5327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71"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3264" name="Group 2"/>
            <p:cNvGrpSpPr>
              <a:grpSpLocks/>
            </p:cNvGrpSpPr>
            <p:nvPr/>
          </p:nvGrpSpPr>
          <p:grpSpPr bwMode="auto">
            <a:xfrm>
              <a:off x="107950" y="620713"/>
              <a:ext cx="5719848" cy="496887"/>
              <a:chOff x="113" y="441"/>
              <a:chExt cx="2083" cy="313"/>
            </a:xfrm>
          </p:grpSpPr>
          <p:sp>
            <p:nvSpPr>
              <p:cNvPr id="5326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3269"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3265" name="Group 35"/>
            <p:cNvGrpSpPr>
              <a:grpSpLocks/>
            </p:cNvGrpSpPr>
            <p:nvPr/>
          </p:nvGrpSpPr>
          <p:grpSpPr bwMode="auto">
            <a:xfrm>
              <a:off x="250825" y="1196975"/>
              <a:ext cx="3717925" cy="496888"/>
              <a:chOff x="158" y="754"/>
              <a:chExt cx="2342" cy="313"/>
            </a:xfrm>
          </p:grpSpPr>
          <p:sp>
            <p:nvSpPr>
              <p:cNvPr id="53266"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循环队列的操作实现</a:t>
                </a:r>
              </a:p>
            </p:txBody>
          </p:sp>
          <p:sp>
            <p:nvSpPr>
              <p:cNvPr id="53267"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21"/>
          <p:cNvSpPr txBox="1">
            <a:spLocks noChangeArrowheads="1"/>
          </p:cNvSpPr>
          <p:nvPr/>
        </p:nvSpPr>
        <p:spPr bwMode="auto">
          <a:xfrm>
            <a:off x="323850" y="1844675"/>
            <a:ext cx="8351838" cy="167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GetHead_Sq(SqQueue Q,ElemType &amp;e)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若循环队列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为空，则给出相应信息并退出运行；否则用返回队头元素值</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if(Q.front==Q.rear)  Error("Queue Empty!");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e=Q.elem[Q.front];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GetHead_Sq</a:t>
            </a:r>
          </a:p>
        </p:txBody>
      </p:sp>
      <p:grpSp>
        <p:nvGrpSpPr>
          <p:cNvPr id="21" name="Group 4"/>
          <p:cNvGrpSpPr>
            <a:grpSpLocks/>
          </p:cNvGrpSpPr>
          <p:nvPr/>
        </p:nvGrpSpPr>
        <p:grpSpPr bwMode="auto">
          <a:xfrm>
            <a:off x="7659688" y="692150"/>
            <a:ext cx="1304925" cy="1008063"/>
            <a:chOff x="4825" y="1253"/>
            <a:chExt cx="822" cy="726"/>
          </a:xfrm>
        </p:grpSpPr>
        <p:sp>
          <p:nvSpPr>
            <p:cNvPr id="5325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326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4"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3262"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oup 34"/>
          <p:cNvGrpSpPr>
            <a:grpSpLocks/>
          </p:cNvGrpSpPr>
          <p:nvPr/>
        </p:nvGrpSpPr>
        <p:grpSpPr bwMode="auto">
          <a:xfrm>
            <a:off x="762000" y="3908425"/>
            <a:ext cx="7985125" cy="1204913"/>
            <a:chOff x="2699" y="3067"/>
            <a:chExt cx="2857" cy="759"/>
          </a:xfrm>
        </p:grpSpPr>
        <p:sp>
          <p:nvSpPr>
            <p:cNvPr id="27" name="AutoShape 35"/>
            <p:cNvSpPr>
              <a:spLocks noChangeArrowheads="1"/>
            </p:cNvSpPr>
            <p:nvPr/>
          </p:nvSpPr>
          <p:spPr bwMode="auto">
            <a:xfrm flipH="1" flipV="1">
              <a:off x="2699" y="3067"/>
              <a:ext cx="2857" cy="759"/>
            </a:xfrm>
            <a:prstGeom prst="wedgeRectCallout">
              <a:avLst>
                <a:gd name="adj1" fmla="val -963"/>
                <a:gd name="adj2" fmla="val 101926"/>
              </a:avLst>
            </a:prstGeom>
            <a:gradFill rotWithShape="0">
              <a:gsLst>
                <a:gs pos="0">
                  <a:srgbClr val="FFCCCC">
                    <a:gamma/>
                    <a:tint val="0"/>
                    <a:invGamma/>
                  </a:srgbClr>
                </a:gs>
                <a:gs pos="100000">
                  <a:srgbClr val="FFCCCC"/>
                </a:gs>
              </a:gsLst>
              <a:lin ang="2700000" scaled="1"/>
            </a:gradFill>
            <a:ln w="57150">
              <a:solidFill>
                <a:srgbClr val="FF0000"/>
              </a:solidFill>
              <a:miter lim="800000"/>
              <a:headEnd/>
              <a:tailEnd/>
            </a:ln>
            <a:effectLst/>
          </p:spPr>
          <p:txBody>
            <a:bodyPr rot="10800000" lIns="180000" rIns="180000"/>
            <a:lstStyle/>
            <a:p>
              <a:pPr algn="ctr" eaLnBrk="1" hangingPunct="1">
                <a:lnSpc>
                  <a:spcPct val="140000"/>
                </a:lnSpc>
                <a:defRPr/>
              </a:pPr>
              <a:endParaRPr kumimoji="1" lang="zh-CN" altLang="zh-CN">
                <a:solidFill>
                  <a:srgbClr val="FF33CC"/>
                </a:solidFill>
                <a:latin typeface="Arial" panose="020B0604020202020204" pitchFamily="34" charset="0"/>
                <a:ea typeface="楷体" panose="02010609060101010101" pitchFamily="49" charset="-122"/>
                <a:cs typeface="Arial" panose="020B0604020202020204" pitchFamily="34" charset="0"/>
              </a:endParaRPr>
            </a:p>
          </p:txBody>
        </p:sp>
        <p:sp>
          <p:nvSpPr>
            <p:cNvPr id="28" name="Text Box 36"/>
            <p:cNvSpPr txBox="1">
              <a:spLocks noChangeArrowheads="1"/>
            </p:cNvSpPr>
            <p:nvPr/>
          </p:nvSpPr>
          <p:spPr bwMode="auto">
            <a:xfrm>
              <a:off x="2749" y="3128"/>
              <a:ext cx="2754"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p>
              <a:pPr algn="just" eaLnBrk="1" hangingPunct="1">
                <a:lnSpc>
                  <a:spcPct val="130000"/>
                </a:lnSpc>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dirty="0" err="1">
                  <a:solidFill>
                    <a:srgbClr val="FF0000"/>
                  </a:solidFill>
                  <a:latin typeface="Arial" panose="020B0604020202020204" pitchFamily="34" charset="0"/>
                  <a:ea typeface="楷体" panose="02010609060101010101" pitchFamily="49" charset="-122"/>
                  <a:cs typeface="Arial" panose="020B0604020202020204" pitchFamily="34" charset="0"/>
                </a:rPr>
                <a:t>Q.front</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dirty="0" err="1" smtClean="0">
                  <a:solidFill>
                    <a:srgbClr val="FF0000"/>
                  </a:solidFill>
                  <a:latin typeface="Arial" panose="020B0604020202020204" pitchFamily="34" charset="0"/>
                  <a:ea typeface="楷体" panose="02010609060101010101" pitchFamily="49" charset="-122"/>
                  <a:cs typeface="Arial" panose="020B0604020202020204" pitchFamily="34" charset="0"/>
                </a:rPr>
                <a:t>Q.rear</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表明</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队列</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已空，如果</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再作取队头元素值操作，则将因队列中无元素可“取”而发生溢出，称为“下溢”。</a:t>
              </a:r>
            </a:p>
          </p:txBody>
        </p:sp>
      </p:grpSp>
      <p:sp>
        <p:nvSpPr>
          <p:cNvPr id="53256"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grpSp>
        <p:nvGrpSpPr>
          <p:cNvPr id="25" name="Group 3"/>
          <p:cNvGrpSpPr>
            <a:grpSpLocks/>
          </p:cNvGrpSpPr>
          <p:nvPr/>
        </p:nvGrpSpPr>
        <p:grpSpPr bwMode="auto">
          <a:xfrm>
            <a:off x="5143500" y="4552950"/>
            <a:ext cx="2813050" cy="742950"/>
            <a:chOff x="1020" y="3235"/>
            <a:chExt cx="3933" cy="739"/>
          </a:xfrm>
        </p:grpSpPr>
        <p:sp>
          <p:nvSpPr>
            <p:cNvPr id="30"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31"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290">
                                          <p:stCondLst>
                                            <p:cond delay="0"/>
                                          </p:stCondLst>
                                        </p:cTn>
                                        <p:tgtEl>
                                          <p:spTgt spid="21"/>
                                        </p:tgtEl>
                                      </p:cBhvr>
                                    </p:animEffect>
                                    <p:anim calcmode="lin" valueType="num">
                                      <p:cBhvr>
                                        <p:cTn id="1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3" dur="13">
                                          <p:stCondLst>
                                            <p:cond delay="325"/>
                                          </p:stCondLst>
                                        </p:cTn>
                                        <p:tgtEl>
                                          <p:spTgt spid="21"/>
                                        </p:tgtEl>
                                      </p:cBhvr>
                                      <p:to x="100000" y="60000"/>
                                    </p:animScale>
                                    <p:animScale>
                                      <p:cBhvr>
                                        <p:cTn id="24" dur="83" decel="50000">
                                          <p:stCondLst>
                                            <p:cond delay="338"/>
                                          </p:stCondLst>
                                        </p:cTn>
                                        <p:tgtEl>
                                          <p:spTgt spid="21"/>
                                        </p:tgtEl>
                                      </p:cBhvr>
                                      <p:to x="100000" y="100000"/>
                                    </p:animScale>
                                    <p:animScale>
                                      <p:cBhvr>
                                        <p:cTn id="25" dur="13">
                                          <p:stCondLst>
                                            <p:cond delay="656"/>
                                          </p:stCondLst>
                                        </p:cTn>
                                        <p:tgtEl>
                                          <p:spTgt spid="21"/>
                                        </p:tgtEl>
                                      </p:cBhvr>
                                      <p:to x="100000" y="80000"/>
                                    </p:animScale>
                                    <p:animScale>
                                      <p:cBhvr>
                                        <p:cTn id="26" dur="83" decel="50000">
                                          <p:stCondLst>
                                            <p:cond delay="669"/>
                                          </p:stCondLst>
                                        </p:cTn>
                                        <p:tgtEl>
                                          <p:spTgt spid="21"/>
                                        </p:tgtEl>
                                      </p:cBhvr>
                                      <p:to x="100000" y="100000"/>
                                    </p:animScale>
                                    <p:animScale>
                                      <p:cBhvr>
                                        <p:cTn id="27" dur="13">
                                          <p:stCondLst>
                                            <p:cond delay="821"/>
                                          </p:stCondLst>
                                        </p:cTn>
                                        <p:tgtEl>
                                          <p:spTgt spid="21"/>
                                        </p:tgtEl>
                                      </p:cBhvr>
                                      <p:to x="100000" y="90000"/>
                                    </p:animScale>
                                    <p:animScale>
                                      <p:cBhvr>
                                        <p:cTn id="28" dur="83" decel="50000">
                                          <p:stCondLst>
                                            <p:cond delay="834"/>
                                          </p:stCondLst>
                                        </p:cTn>
                                        <p:tgtEl>
                                          <p:spTgt spid="21"/>
                                        </p:tgtEl>
                                      </p:cBhvr>
                                      <p:to x="100000" y="100000"/>
                                    </p:animScale>
                                    <p:animScale>
                                      <p:cBhvr>
                                        <p:cTn id="29" dur="13">
                                          <p:stCondLst>
                                            <p:cond delay="904"/>
                                          </p:stCondLst>
                                        </p:cTn>
                                        <p:tgtEl>
                                          <p:spTgt spid="21"/>
                                        </p:tgtEl>
                                      </p:cBhvr>
                                      <p:to x="100000" y="95000"/>
                                    </p:animScale>
                                    <p:animScale>
                                      <p:cBhvr>
                                        <p:cTn id="30" dur="83" decel="50000">
                                          <p:stCondLst>
                                            <p:cond delay="917"/>
                                          </p:stCondLst>
                                        </p:cTn>
                                        <p:tgtEl>
                                          <p:spTgt spid="21"/>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8" presetClass="entr" presetSubtype="9"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trips(upLeft)">
                                      <p:cBhvr>
                                        <p:cTn id="39" dur="500"/>
                                        <p:tgtEl>
                                          <p:spTgt spid="26"/>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8" presetClass="exit" presetSubtype="9" fill="hold" nodeType="clickEffect">
                                  <p:stCondLst>
                                    <p:cond delay="0"/>
                                  </p:stCondLst>
                                  <p:childTnLst>
                                    <p:animEffect transition="out" filter="strips(upLeft)">
                                      <p:cBhvr>
                                        <p:cTn id="43" dur="500"/>
                                        <p:tgtEl>
                                          <p:spTgt spid="26"/>
                                        </p:tgtEl>
                                      </p:cBhvr>
                                    </p:animEffect>
                                    <p:set>
                                      <p:cBhvr>
                                        <p:cTn id="44" dur="1" fill="hold">
                                          <p:stCondLst>
                                            <p:cond delay="499"/>
                                          </p:stCondLst>
                                        </p:cTn>
                                        <p:tgtEl>
                                          <p:spTgt spid="26"/>
                                        </p:tgtEl>
                                        <p:attrNameLst>
                                          <p:attrName>style.visibility</p:attrName>
                                        </p:attrNameLst>
                                      </p:cBhvr>
                                      <p:to>
                                        <p:strVal val="hidden"/>
                                      </p:to>
                                    </p:set>
                                  </p:childTnLst>
                                </p:cTn>
                              </p:par>
                            </p:childTnLst>
                          </p:cTn>
                        </p:par>
                        <p:par>
                          <p:cTn id="45" fill="hold">
                            <p:stCondLst>
                              <p:cond delay="500"/>
                            </p:stCondLst>
                            <p:childTnLst>
                              <p:par>
                                <p:cTn id="46" presetID="18" presetClass="entr" presetSubtype="9"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strips(upLeft)">
                                      <p:cBhvr>
                                        <p:cTn id="48" dur="500"/>
                                        <p:tgtEl>
                                          <p:spTgt spid="25"/>
                                        </p:tgtEl>
                                      </p:cBhvr>
                                    </p:animEffect>
                                  </p:childTnLst>
                                  <p:subTnLst>
                                    <p:audio>
                                      <p:cMediaNode>
                                        <p:cTn display="0" masterRel="sameClick">
                                          <p:stCondLst>
                                            <p:cond evt="begin" delay="0">
                                              <p:tn val="46"/>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7"/>
          <p:cNvSpPr txBox="1">
            <a:spLocks noChangeArrowheads="1"/>
          </p:cNvSpPr>
          <p:nvPr/>
        </p:nvSpPr>
        <p:spPr bwMode="auto">
          <a:xfrm>
            <a:off x="3257550" y="1171575"/>
            <a:ext cx="3168650"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入队操作</a:t>
            </a:r>
          </a:p>
        </p:txBody>
      </p:sp>
      <p:grpSp>
        <p:nvGrpSpPr>
          <p:cNvPr id="54275" name="组合 2"/>
          <p:cNvGrpSpPr>
            <a:grpSpLocks/>
          </p:cNvGrpSpPr>
          <p:nvPr/>
        </p:nvGrpSpPr>
        <p:grpSpPr bwMode="auto">
          <a:xfrm>
            <a:off x="34925" y="92075"/>
            <a:ext cx="7632700" cy="1601788"/>
            <a:chOff x="34925" y="92075"/>
            <a:chExt cx="7632700" cy="1601788"/>
          </a:xfrm>
        </p:grpSpPr>
        <p:grpSp>
          <p:nvGrpSpPr>
            <p:cNvPr id="54283" name="组合 1"/>
            <p:cNvGrpSpPr>
              <a:grpSpLocks/>
            </p:cNvGrpSpPr>
            <p:nvPr/>
          </p:nvGrpSpPr>
          <p:grpSpPr bwMode="auto">
            <a:xfrm>
              <a:off x="34925" y="92075"/>
              <a:ext cx="7632700" cy="457200"/>
              <a:chOff x="34925" y="92075"/>
              <a:chExt cx="7632700" cy="457200"/>
            </a:xfrm>
          </p:grpSpPr>
          <p:sp>
            <p:nvSpPr>
              <p:cNvPr id="5429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4291"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4284" name="Group 2"/>
            <p:cNvGrpSpPr>
              <a:grpSpLocks/>
            </p:cNvGrpSpPr>
            <p:nvPr/>
          </p:nvGrpSpPr>
          <p:grpSpPr bwMode="auto">
            <a:xfrm>
              <a:off x="107950" y="620713"/>
              <a:ext cx="5719848" cy="496887"/>
              <a:chOff x="113" y="441"/>
              <a:chExt cx="2083" cy="313"/>
            </a:xfrm>
          </p:grpSpPr>
          <p:sp>
            <p:nvSpPr>
              <p:cNvPr id="5428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4289"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4285" name="Group 35"/>
            <p:cNvGrpSpPr>
              <a:grpSpLocks/>
            </p:cNvGrpSpPr>
            <p:nvPr/>
          </p:nvGrpSpPr>
          <p:grpSpPr bwMode="auto">
            <a:xfrm>
              <a:off x="250825" y="1196975"/>
              <a:ext cx="3717925" cy="496888"/>
              <a:chOff x="158" y="754"/>
              <a:chExt cx="2342" cy="313"/>
            </a:xfrm>
          </p:grpSpPr>
          <p:sp>
            <p:nvSpPr>
              <p:cNvPr id="54286"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循环队列的操作实现</a:t>
                </a:r>
              </a:p>
            </p:txBody>
          </p:sp>
          <p:sp>
            <p:nvSpPr>
              <p:cNvPr id="54287"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6" name="Group 8"/>
          <p:cNvGrpSpPr>
            <a:grpSpLocks/>
          </p:cNvGrpSpPr>
          <p:nvPr/>
        </p:nvGrpSpPr>
        <p:grpSpPr bwMode="auto">
          <a:xfrm>
            <a:off x="7669213" y="620713"/>
            <a:ext cx="1295400" cy="1079500"/>
            <a:chOff x="4831" y="391"/>
            <a:chExt cx="816" cy="773"/>
          </a:xfrm>
        </p:grpSpPr>
        <p:sp>
          <p:nvSpPr>
            <p:cNvPr id="54279"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4280"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4281"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2"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1" name="Text Box 6"/>
          <p:cNvSpPr txBox="1">
            <a:spLocks noChangeArrowheads="1"/>
          </p:cNvSpPr>
          <p:nvPr/>
        </p:nvSpPr>
        <p:spPr bwMode="auto">
          <a:xfrm>
            <a:off x="179388" y="1773238"/>
            <a:ext cx="8880475" cy="95408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mj-lt"/>
                <a:ea typeface="仿宋" panose="02010609060101010101" pitchFamily="49" charset="-122"/>
              </a:rPr>
              <a:t>        </a:t>
            </a:r>
            <a:r>
              <a:rPr kumimoji="1" lang="zh-CN" altLang="en-US" sz="2000" b="1" dirty="0">
                <a:solidFill>
                  <a:srgbClr val="000000"/>
                </a:solidFill>
                <a:latin typeface="+mj-lt"/>
                <a:ea typeface="仿宋" panose="02010609060101010101" pitchFamily="49" charset="-122"/>
              </a:rPr>
              <a:t>① 判断当前存储空间是否已满，如果已满，则给出相应信息并退出运行；</a:t>
            </a:r>
          </a:p>
          <a:p>
            <a:pPr algn="just" eaLnBrk="1" hangingPunct="1">
              <a:lnSpc>
                <a:spcPct val="140000"/>
              </a:lnSpc>
              <a:defRPr/>
            </a:pPr>
            <a:r>
              <a:rPr kumimoji="1" lang="zh-CN" altLang="en-US" sz="2000" b="1" dirty="0">
                <a:solidFill>
                  <a:srgbClr val="000000"/>
                </a:solidFill>
                <a:latin typeface="+mj-lt"/>
                <a:ea typeface="仿宋" panose="02010609060101010101" pitchFamily="49" charset="-122"/>
              </a:rPr>
              <a:t>        ② 先将数据元素插入队尾，再修改队尾指针。</a:t>
            </a:r>
          </a:p>
        </p:txBody>
      </p:sp>
      <p:sp>
        <p:nvSpPr>
          <p:cNvPr id="54278"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290">
                                          <p:stCondLst>
                                            <p:cond delay="0"/>
                                          </p:stCondLst>
                                        </p:cTn>
                                        <p:tgtEl>
                                          <p:spTgt spid="26"/>
                                        </p:tgtEl>
                                      </p:cBhvr>
                                    </p:animEffect>
                                    <p:anim calcmode="lin" valueType="num">
                                      <p:cBhvr>
                                        <p:cTn id="18"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3" dur="13">
                                          <p:stCondLst>
                                            <p:cond delay="325"/>
                                          </p:stCondLst>
                                        </p:cTn>
                                        <p:tgtEl>
                                          <p:spTgt spid="26"/>
                                        </p:tgtEl>
                                      </p:cBhvr>
                                      <p:to x="100000" y="60000"/>
                                    </p:animScale>
                                    <p:animScale>
                                      <p:cBhvr>
                                        <p:cTn id="24" dur="83" decel="50000">
                                          <p:stCondLst>
                                            <p:cond delay="338"/>
                                          </p:stCondLst>
                                        </p:cTn>
                                        <p:tgtEl>
                                          <p:spTgt spid="26"/>
                                        </p:tgtEl>
                                      </p:cBhvr>
                                      <p:to x="100000" y="100000"/>
                                    </p:animScale>
                                    <p:animScale>
                                      <p:cBhvr>
                                        <p:cTn id="25" dur="13">
                                          <p:stCondLst>
                                            <p:cond delay="656"/>
                                          </p:stCondLst>
                                        </p:cTn>
                                        <p:tgtEl>
                                          <p:spTgt spid="26"/>
                                        </p:tgtEl>
                                      </p:cBhvr>
                                      <p:to x="100000" y="80000"/>
                                    </p:animScale>
                                    <p:animScale>
                                      <p:cBhvr>
                                        <p:cTn id="26" dur="83" decel="50000">
                                          <p:stCondLst>
                                            <p:cond delay="669"/>
                                          </p:stCondLst>
                                        </p:cTn>
                                        <p:tgtEl>
                                          <p:spTgt spid="26"/>
                                        </p:tgtEl>
                                      </p:cBhvr>
                                      <p:to x="100000" y="100000"/>
                                    </p:animScale>
                                    <p:animScale>
                                      <p:cBhvr>
                                        <p:cTn id="27" dur="13">
                                          <p:stCondLst>
                                            <p:cond delay="821"/>
                                          </p:stCondLst>
                                        </p:cTn>
                                        <p:tgtEl>
                                          <p:spTgt spid="26"/>
                                        </p:tgtEl>
                                      </p:cBhvr>
                                      <p:to x="100000" y="90000"/>
                                    </p:animScale>
                                    <p:animScale>
                                      <p:cBhvr>
                                        <p:cTn id="28" dur="83" decel="50000">
                                          <p:stCondLst>
                                            <p:cond delay="834"/>
                                          </p:stCondLst>
                                        </p:cTn>
                                        <p:tgtEl>
                                          <p:spTgt spid="26"/>
                                        </p:tgtEl>
                                      </p:cBhvr>
                                      <p:to x="100000" y="100000"/>
                                    </p:animScale>
                                    <p:animScale>
                                      <p:cBhvr>
                                        <p:cTn id="29" dur="13">
                                          <p:stCondLst>
                                            <p:cond delay="904"/>
                                          </p:stCondLst>
                                        </p:cTn>
                                        <p:tgtEl>
                                          <p:spTgt spid="26"/>
                                        </p:tgtEl>
                                      </p:cBhvr>
                                      <p:to x="100000" y="95000"/>
                                    </p:animScale>
                                    <p:animScale>
                                      <p:cBhvr>
                                        <p:cTn id="30" dur="83" decel="50000">
                                          <p:stCondLst>
                                            <p:cond delay="917"/>
                                          </p:stCondLst>
                                        </p:cTn>
                                        <p:tgtEl>
                                          <p:spTgt spid="26"/>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1">
                                            <p:txEl>
                                              <p:pRg st="0" end="0"/>
                                            </p:txEl>
                                          </p:spTgt>
                                        </p:tgtEl>
                                        <p:attrNameLst>
                                          <p:attrName>style.visibility</p:attrName>
                                        </p:attrNameLst>
                                      </p:cBhvr>
                                      <p:to>
                                        <p:strVal val="visible"/>
                                      </p:to>
                                    </p:set>
                                    <p:animEffect transition="in" filter="slide(fromBottom)">
                                      <p:cBhvr>
                                        <p:cTn id="35" dur="500"/>
                                        <p:tgtEl>
                                          <p:spTgt spid="31">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31">
                                            <p:txEl>
                                              <p:pRg st="1" end="1"/>
                                            </p:txEl>
                                          </p:spTgt>
                                        </p:tgtEl>
                                        <p:attrNameLst>
                                          <p:attrName>style.visibility</p:attrName>
                                        </p:attrNameLst>
                                      </p:cBhvr>
                                      <p:to>
                                        <p:strVal val="visible"/>
                                      </p:to>
                                    </p:set>
                                    <p:animEffect transition="in" filter="slide(fromBottom)">
                                      <p:cBhvr>
                                        <p:cTn id="40" dur="500"/>
                                        <p:tgtEl>
                                          <p:spTgt spid="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1"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组合 3"/>
          <p:cNvGrpSpPr>
            <a:grpSpLocks/>
          </p:cNvGrpSpPr>
          <p:nvPr/>
        </p:nvGrpSpPr>
        <p:grpSpPr bwMode="auto">
          <a:xfrm>
            <a:off x="34925" y="92075"/>
            <a:ext cx="7632700" cy="1601788"/>
            <a:chOff x="34925" y="92075"/>
            <a:chExt cx="7632700" cy="1601788"/>
          </a:xfrm>
        </p:grpSpPr>
        <p:sp>
          <p:nvSpPr>
            <p:cNvPr id="55307" name="Text Box 7"/>
            <p:cNvSpPr txBox="1">
              <a:spLocks noChangeArrowheads="1"/>
            </p:cNvSpPr>
            <p:nvPr/>
          </p:nvSpPr>
          <p:spPr bwMode="auto">
            <a:xfrm>
              <a:off x="3258081" y="1171575"/>
              <a:ext cx="3168120"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入队操作</a:t>
              </a:r>
            </a:p>
          </p:txBody>
        </p:sp>
        <p:grpSp>
          <p:nvGrpSpPr>
            <p:cNvPr id="55308" name="组合 2"/>
            <p:cNvGrpSpPr>
              <a:grpSpLocks/>
            </p:cNvGrpSpPr>
            <p:nvPr/>
          </p:nvGrpSpPr>
          <p:grpSpPr bwMode="auto">
            <a:xfrm>
              <a:off x="34925" y="92075"/>
              <a:ext cx="7632700" cy="1601788"/>
              <a:chOff x="34925" y="92075"/>
              <a:chExt cx="7632700" cy="1601788"/>
            </a:xfrm>
          </p:grpSpPr>
          <p:grpSp>
            <p:nvGrpSpPr>
              <p:cNvPr id="55309" name="组合 1"/>
              <p:cNvGrpSpPr>
                <a:grpSpLocks/>
              </p:cNvGrpSpPr>
              <p:nvPr/>
            </p:nvGrpSpPr>
            <p:grpSpPr bwMode="auto">
              <a:xfrm>
                <a:off x="34925" y="92075"/>
                <a:ext cx="7632700" cy="457200"/>
                <a:chOff x="34925" y="92075"/>
                <a:chExt cx="7632700" cy="457200"/>
              </a:xfrm>
            </p:grpSpPr>
            <p:sp>
              <p:nvSpPr>
                <p:cNvPr id="5531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317"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5310" name="Group 2"/>
              <p:cNvGrpSpPr>
                <a:grpSpLocks/>
              </p:cNvGrpSpPr>
              <p:nvPr/>
            </p:nvGrpSpPr>
            <p:grpSpPr bwMode="auto">
              <a:xfrm>
                <a:off x="107950" y="620713"/>
                <a:ext cx="5719848" cy="496887"/>
                <a:chOff x="113" y="441"/>
                <a:chExt cx="2083" cy="313"/>
              </a:xfrm>
            </p:grpSpPr>
            <p:sp>
              <p:nvSpPr>
                <p:cNvPr id="5531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5315"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5311" name="Group 35"/>
              <p:cNvGrpSpPr>
                <a:grpSpLocks/>
              </p:cNvGrpSpPr>
              <p:nvPr/>
            </p:nvGrpSpPr>
            <p:grpSpPr bwMode="auto">
              <a:xfrm>
                <a:off x="250825" y="1196975"/>
                <a:ext cx="3717925" cy="496888"/>
                <a:chOff x="158" y="754"/>
                <a:chExt cx="2342" cy="313"/>
              </a:xfrm>
            </p:grpSpPr>
            <p:sp>
              <p:nvSpPr>
                <p:cNvPr id="55312"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循环队列的操作实现</a:t>
                  </a:r>
                </a:p>
              </p:txBody>
            </p:sp>
            <p:sp>
              <p:nvSpPr>
                <p:cNvPr id="55313"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sp>
        <p:nvSpPr>
          <p:cNvPr id="19" name="Text Box 21"/>
          <p:cNvSpPr txBox="1">
            <a:spLocks noChangeArrowheads="1"/>
          </p:cNvSpPr>
          <p:nvPr/>
        </p:nvSpPr>
        <p:spPr bwMode="auto">
          <a:xfrm>
            <a:off x="323850" y="1844675"/>
            <a:ext cx="8640763"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EnQueue_Sq(SqQueue &amp;Q,ElemType 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若循环队列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已满，则给出相应信息退出运行；否则将元素</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插入队尾，并修改队尾指针</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if(((Q.rear+1)%QUEUE_MAX_SIZE)==Q.front)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Error("Queue Overflow!")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Q.elem[Q.rear]=e;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Q.rear=(Q.rear+1)%Queue_Size;</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EnQueue_Sq</a:t>
            </a:r>
          </a:p>
        </p:txBody>
      </p:sp>
      <p:grpSp>
        <p:nvGrpSpPr>
          <p:cNvPr id="20" name="Group 4"/>
          <p:cNvGrpSpPr>
            <a:grpSpLocks/>
          </p:cNvGrpSpPr>
          <p:nvPr/>
        </p:nvGrpSpPr>
        <p:grpSpPr bwMode="auto">
          <a:xfrm>
            <a:off x="7659688" y="692150"/>
            <a:ext cx="1304925" cy="1008063"/>
            <a:chOff x="4825" y="1253"/>
            <a:chExt cx="822" cy="726"/>
          </a:xfrm>
        </p:grpSpPr>
        <p:sp>
          <p:nvSpPr>
            <p:cNvPr id="5530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530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5306"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5302"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grpSp>
        <p:nvGrpSpPr>
          <p:cNvPr id="22" name="Group 3"/>
          <p:cNvGrpSpPr>
            <a:grpSpLocks/>
          </p:cNvGrpSpPr>
          <p:nvPr/>
        </p:nvGrpSpPr>
        <p:grpSpPr bwMode="auto">
          <a:xfrm>
            <a:off x="5143500" y="4552950"/>
            <a:ext cx="2813050" cy="742950"/>
            <a:chOff x="1020" y="3235"/>
            <a:chExt cx="3933" cy="739"/>
          </a:xfrm>
        </p:grpSpPr>
        <p:sp>
          <p:nvSpPr>
            <p:cNvPr id="24"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5"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290">
                                          <p:stCondLst>
                                            <p:cond delay="0"/>
                                          </p:stCondLst>
                                        </p:cTn>
                                        <p:tgtEl>
                                          <p:spTgt spid="20"/>
                                        </p:tgtEl>
                                      </p:cBhvr>
                                    </p:animEffect>
                                    <p:anim calcmode="lin" valueType="num">
                                      <p:cBhvr>
                                        <p:cTn id="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3" dur="13">
                                          <p:stCondLst>
                                            <p:cond delay="325"/>
                                          </p:stCondLst>
                                        </p:cTn>
                                        <p:tgtEl>
                                          <p:spTgt spid="20"/>
                                        </p:tgtEl>
                                      </p:cBhvr>
                                      <p:to x="100000" y="60000"/>
                                    </p:animScale>
                                    <p:animScale>
                                      <p:cBhvr>
                                        <p:cTn id="14" dur="83" decel="50000">
                                          <p:stCondLst>
                                            <p:cond delay="338"/>
                                          </p:stCondLst>
                                        </p:cTn>
                                        <p:tgtEl>
                                          <p:spTgt spid="20"/>
                                        </p:tgtEl>
                                      </p:cBhvr>
                                      <p:to x="100000" y="100000"/>
                                    </p:animScale>
                                    <p:animScale>
                                      <p:cBhvr>
                                        <p:cTn id="15" dur="13">
                                          <p:stCondLst>
                                            <p:cond delay="656"/>
                                          </p:stCondLst>
                                        </p:cTn>
                                        <p:tgtEl>
                                          <p:spTgt spid="20"/>
                                        </p:tgtEl>
                                      </p:cBhvr>
                                      <p:to x="100000" y="80000"/>
                                    </p:animScale>
                                    <p:animScale>
                                      <p:cBhvr>
                                        <p:cTn id="16" dur="83" decel="50000">
                                          <p:stCondLst>
                                            <p:cond delay="669"/>
                                          </p:stCondLst>
                                        </p:cTn>
                                        <p:tgtEl>
                                          <p:spTgt spid="20"/>
                                        </p:tgtEl>
                                      </p:cBhvr>
                                      <p:to x="100000" y="100000"/>
                                    </p:animScale>
                                    <p:animScale>
                                      <p:cBhvr>
                                        <p:cTn id="17" dur="13">
                                          <p:stCondLst>
                                            <p:cond delay="821"/>
                                          </p:stCondLst>
                                        </p:cTn>
                                        <p:tgtEl>
                                          <p:spTgt spid="20"/>
                                        </p:tgtEl>
                                      </p:cBhvr>
                                      <p:to x="100000" y="90000"/>
                                    </p:animScale>
                                    <p:animScale>
                                      <p:cBhvr>
                                        <p:cTn id="18" dur="83" decel="50000">
                                          <p:stCondLst>
                                            <p:cond delay="834"/>
                                          </p:stCondLst>
                                        </p:cTn>
                                        <p:tgtEl>
                                          <p:spTgt spid="20"/>
                                        </p:tgtEl>
                                      </p:cBhvr>
                                      <p:to x="100000" y="100000"/>
                                    </p:animScale>
                                    <p:animScale>
                                      <p:cBhvr>
                                        <p:cTn id="19" dur="13">
                                          <p:stCondLst>
                                            <p:cond delay="904"/>
                                          </p:stCondLst>
                                        </p:cTn>
                                        <p:tgtEl>
                                          <p:spTgt spid="20"/>
                                        </p:tgtEl>
                                      </p:cBhvr>
                                      <p:to x="100000" y="95000"/>
                                    </p:animScale>
                                    <p:animScale>
                                      <p:cBhvr>
                                        <p:cTn id="20" dur="83" decel="50000">
                                          <p:stCondLst>
                                            <p:cond delay="917"/>
                                          </p:stCondLst>
                                        </p:cTn>
                                        <p:tgtEl>
                                          <p:spTgt spid="20"/>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9"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strips(upLeft)">
                                      <p:cBhvr>
                                        <p:cTn id="29" dur="500"/>
                                        <p:tgtEl>
                                          <p:spTgt spid="22"/>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7"/>
          <p:cNvSpPr txBox="1">
            <a:spLocks noChangeArrowheads="1"/>
          </p:cNvSpPr>
          <p:nvPr/>
        </p:nvSpPr>
        <p:spPr bwMode="auto">
          <a:xfrm>
            <a:off x="3257550" y="1171575"/>
            <a:ext cx="3168650"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出队操作</a:t>
            </a:r>
          </a:p>
        </p:txBody>
      </p:sp>
      <p:grpSp>
        <p:nvGrpSpPr>
          <p:cNvPr id="56323" name="组合 2"/>
          <p:cNvGrpSpPr>
            <a:grpSpLocks/>
          </p:cNvGrpSpPr>
          <p:nvPr/>
        </p:nvGrpSpPr>
        <p:grpSpPr bwMode="auto">
          <a:xfrm>
            <a:off x="34925" y="92075"/>
            <a:ext cx="7632700" cy="1601788"/>
            <a:chOff x="34925" y="92075"/>
            <a:chExt cx="7632700" cy="1601788"/>
          </a:xfrm>
        </p:grpSpPr>
        <p:grpSp>
          <p:nvGrpSpPr>
            <p:cNvPr id="56331" name="组合 1"/>
            <p:cNvGrpSpPr>
              <a:grpSpLocks/>
            </p:cNvGrpSpPr>
            <p:nvPr/>
          </p:nvGrpSpPr>
          <p:grpSpPr bwMode="auto">
            <a:xfrm>
              <a:off x="34925" y="92075"/>
              <a:ext cx="7632700" cy="457200"/>
              <a:chOff x="34925" y="92075"/>
              <a:chExt cx="7632700" cy="457200"/>
            </a:xfrm>
          </p:grpSpPr>
          <p:sp>
            <p:nvSpPr>
              <p:cNvPr id="5633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6339"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6332" name="Group 2"/>
            <p:cNvGrpSpPr>
              <a:grpSpLocks/>
            </p:cNvGrpSpPr>
            <p:nvPr/>
          </p:nvGrpSpPr>
          <p:grpSpPr bwMode="auto">
            <a:xfrm>
              <a:off x="107950" y="620713"/>
              <a:ext cx="5719848" cy="496887"/>
              <a:chOff x="113" y="441"/>
              <a:chExt cx="2083" cy="313"/>
            </a:xfrm>
          </p:grpSpPr>
          <p:sp>
            <p:nvSpPr>
              <p:cNvPr id="5633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6337"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6333" name="Group 35"/>
            <p:cNvGrpSpPr>
              <a:grpSpLocks/>
            </p:cNvGrpSpPr>
            <p:nvPr/>
          </p:nvGrpSpPr>
          <p:grpSpPr bwMode="auto">
            <a:xfrm>
              <a:off x="250825" y="1196975"/>
              <a:ext cx="3717925" cy="496888"/>
              <a:chOff x="158" y="754"/>
              <a:chExt cx="2342" cy="313"/>
            </a:xfrm>
          </p:grpSpPr>
          <p:sp>
            <p:nvSpPr>
              <p:cNvPr id="56334"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循环队列的操作实现</a:t>
                </a:r>
              </a:p>
            </p:txBody>
          </p:sp>
          <p:sp>
            <p:nvSpPr>
              <p:cNvPr id="56335"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6" name="Group 8"/>
          <p:cNvGrpSpPr>
            <a:grpSpLocks/>
          </p:cNvGrpSpPr>
          <p:nvPr/>
        </p:nvGrpSpPr>
        <p:grpSpPr bwMode="auto">
          <a:xfrm>
            <a:off x="7669213" y="620713"/>
            <a:ext cx="1295400" cy="1079500"/>
            <a:chOff x="4831" y="391"/>
            <a:chExt cx="816" cy="773"/>
          </a:xfrm>
        </p:grpSpPr>
        <p:sp>
          <p:nvSpPr>
            <p:cNvPr id="56327"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6328"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6329"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0"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1" name="Text Box 6"/>
          <p:cNvSpPr txBox="1">
            <a:spLocks noChangeArrowheads="1"/>
          </p:cNvSpPr>
          <p:nvPr/>
        </p:nvSpPr>
        <p:spPr bwMode="auto">
          <a:xfrm>
            <a:off x="179388" y="1773238"/>
            <a:ext cx="8880475" cy="95408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mj-lt"/>
                <a:ea typeface="仿宋" panose="02010609060101010101" pitchFamily="49" charset="-122"/>
              </a:rPr>
              <a:t>        </a:t>
            </a:r>
            <a:r>
              <a:rPr kumimoji="1" lang="zh-CN" altLang="en-US" sz="2000" b="1" dirty="0">
                <a:solidFill>
                  <a:srgbClr val="000000"/>
                </a:solidFill>
                <a:latin typeface="+mj-lt"/>
                <a:ea typeface="仿宋" panose="02010609060101010101" pitchFamily="49" charset="-122"/>
              </a:rPr>
              <a:t>① 判断循环队列是否为空：如果为空，则给出相应信息并退出运行；</a:t>
            </a:r>
          </a:p>
          <a:p>
            <a:pPr algn="just" eaLnBrk="1" hangingPunct="1">
              <a:lnSpc>
                <a:spcPct val="140000"/>
              </a:lnSpc>
              <a:defRPr/>
            </a:pPr>
            <a:r>
              <a:rPr kumimoji="1" lang="zh-CN" altLang="en-US" sz="2000" b="1" dirty="0">
                <a:solidFill>
                  <a:srgbClr val="000000"/>
                </a:solidFill>
                <a:latin typeface="+mj-lt"/>
                <a:ea typeface="仿宋" panose="02010609060101010101" pitchFamily="49" charset="-122"/>
              </a:rPr>
              <a:t>        ② 先取出队头数据元素值，再修改队头指针。</a:t>
            </a:r>
          </a:p>
        </p:txBody>
      </p:sp>
      <p:sp>
        <p:nvSpPr>
          <p:cNvPr id="56326"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800" decel="100000"/>
                                        <p:tgtEl>
                                          <p:spTgt spid="15"/>
                                        </p:tgtEl>
                                      </p:cBhvr>
                                    </p:animEffect>
                                    <p:anim calcmode="lin" valueType="num">
                                      <p:cBhvr>
                                        <p:cTn id="8" dur="800" decel="100000" fill="hold"/>
                                        <p:tgtEl>
                                          <p:spTgt spid="15"/>
                                        </p:tgtEl>
                                        <p:attrNameLst>
                                          <p:attrName>style.rotation</p:attrName>
                                        </p:attrNameLst>
                                      </p:cBhvr>
                                      <p:tavLst>
                                        <p:tav tm="0">
                                          <p:val>
                                            <p:fltVal val="-90"/>
                                          </p:val>
                                        </p:tav>
                                        <p:tav tm="100000">
                                          <p:val>
                                            <p:fltVal val="0"/>
                                          </p:val>
                                        </p:tav>
                                      </p:tavLst>
                                    </p:anim>
                                    <p:anim calcmode="lin" valueType="num">
                                      <p:cBhvr>
                                        <p:cTn id="9" dur="800" decel="100000" fill="hold"/>
                                        <p:tgtEl>
                                          <p:spTgt spid="15"/>
                                        </p:tgtEl>
                                        <p:attrNameLst>
                                          <p:attrName>ppt_x</p:attrName>
                                        </p:attrNameLst>
                                      </p:cBhvr>
                                      <p:tavLst>
                                        <p:tav tm="0">
                                          <p:val>
                                            <p:strVal val="#ppt_x+0.4"/>
                                          </p:val>
                                        </p:tav>
                                        <p:tav tm="100000">
                                          <p:val>
                                            <p:strVal val="#ppt_x-0.05"/>
                                          </p:val>
                                        </p:tav>
                                      </p:tavLst>
                                    </p:anim>
                                    <p:anim calcmode="lin" valueType="num">
                                      <p:cBhvr>
                                        <p:cTn id="10" dur="800" decel="100000" fill="hold"/>
                                        <p:tgtEl>
                                          <p:spTgt spid="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290">
                                          <p:stCondLst>
                                            <p:cond delay="0"/>
                                          </p:stCondLst>
                                        </p:cTn>
                                        <p:tgtEl>
                                          <p:spTgt spid="26"/>
                                        </p:tgtEl>
                                      </p:cBhvr>
                                    </p:animEffect>
                                    <p:anim calcmode="lin" valueType="num">
                                      <p:cBhvr>
                                        <p:cTn id="18"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3" dur="13">
                                          <p:stCondLst>
                                            <p:cond delay="325"/>
                                          </p:stCondLst>
                                        </p:cTn>
                                        <p:tgtEl>
                                          <p:spTgt spid="26"/>
                                        </p:tgtEl>
                                      </p:cBhvr>
                                      <p:to x="100000" y="60000"/>
                                    </p:animScale>
                                    <p:animScale>
                                      <p:cBhvr>
                                        <p:cTn id="24" dur="83" decel="50000">
                                          <p:stCondLst>
                                            <p:cond delay="338"/>
                                          </p:stCondLst>
                                        </p:cTn>
                                        <p:tgtEl>
                                          <p:spTgt spid="26"/>
                                        </p:tgtEl>
                                      </p:cBhvr>
                                      <p:to x="100000" y="100000"/>
                                    </p:animScale>
                                    <p:animScale>
                                      <p:cBhvr>
                                        <p:cTn id="25" dur="13">
                                          <p:stCondLst>
                                            <p:cond delay="656"/>
                                          </p:stCondLst>
                                        </p:cTn>
                                        <p:tgtEl>
                                          <p:spTgt spid="26"/>
                                        </p:tgtEl>
                                      </p:cBhvr>
                                      <p:to x="100000" y="80000"/>
                                    </p:animScale>
                                    <p:animScale>
                                      <p:cBhvr>
                                        <p:cTn id="26" dur="83" decel="50000">
                                          <p:stCondLst>
                                            <p:cond delay="669"/>
                                          </p:stCondLst>
                                        </p:cTn>
                                        <p:tgtEl>
                                          <p:spTgt spid="26"/>
                                        </p:tgtEl>
                                      </p:cBhvr>
                                      <p:to x="100000" y="100000"/>
                                    </p:animScale>
                                    <p:animScale>
                                      <p:cBhvr>
                                        <p:cTn id="27" dur="13">
                                          <p:stCondLst>
                                            <p:cond delay="821"/>
                                          </p:stCondLst>
                                        </p:cTn>
                                        <p:tgtEl>
                                          <p:spTgt spid="26"/>
                                        </p:tgtEl>
                                      </p:cBhvr>
                                      <p:to x="100000" y="90000"/>
                                    </p:animScale>
                                    <p:animScale>
                                      <p:cBhvr>
                                        <p:cTn id="28" dur="83" decel="50000">
                                          <p:stCondLst>
                                            <p:cond delay="834"/>
                                          </p:stCondLst>
                                        </p:cTn>
                                        <p:tgtEl>
                                          <p:spTgt spid="26"/>
                                        </p:tgtEl>
                                      </p:cBhvr>
                                      <p:to x="100000" y="100000"/>
                                    </p:animScale>
                                    <p:animScale>
                                      <p:cBhvr>
                                        <p:cTn id="29" dur="13">
                                          <p:stCondLst>
                                            <p:cond delay="904"/>
                                          </p:stCondLst>
                                        </p:cTn>
                                        <p:tgtEl>
                                          <p:spTgt spid="26"/>
                                        </p:tgtEl>
                                      </p:cBhvr>
                                      <p:to x="100000" y="95000"/>
                                    </p:animScale>
                                    <p:animScale>
                                      <p:cBhvr>
                                        <p:cTn id="30" dur="83" decel="50000">
                                          <p:stCondLst>
                                            <p:cond delay="917"/>
                                          </p:stCondLst>
                                        </p:cTn>
                                        <p:tgtEl>
                                          <p:spTgt spid="26"/>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1">
                                            <p:txEl>
                                              <p:pRg st="0" end="0"/>
                                            </p:txEl>
                                          </p:spTgt>
                                        </p:tgtEl>
                                        <p:attrNameLst>
                                          <p:attrName>style.visibility</p:attrName>
                                        </p:attrNameLst>
                                      </p:cBhvr>
                                      <p:to>
                                        <p:strVal val="visible"/>
                                      </p:to>
                                    </p:set>
                                    <p:animEffect transition="in" filter="slide(fromBottom)">
                                      <p:cBhvr>
                                        <p:cTn id="35" dur="500"/>
                                        <p:tgtEl>
                                          <p:spTgt spid="31">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31">
                                            <p:txEl>
                                              <p:pRg st="1" end="1"/>
                                            </p:txEl>
                                          </p:spTgt>
                                        </p:tgtEl>
                                        <p:attrNameLst>
                                          <p:attrName>style.visibility</p:attrName>
                                        </p:attrNameLst>
                                      </p:cBhvr>
                                      <p:to>
                                        <p:strVal val="visible"/>
                                      </p:to>
                                    </p:set>
                                    <p:animEffect transition="in" filter="slide(fromBottom)">
                                      <p:cBhvr>
                                        <p:cTn id="40" dur="500"/>
                                        <p:tgtEl>
                                          <p:spTgt spid="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
          <p:cNvGrpSpPr>
            <a:grpSpLocks/>
          </p:cNvGrpSpPr>
          <p:nvPr/>
        </p:nvGrpSpPr>
        <p:grpSpPr bwMode="auto">
          <a:xfrm>
            <a:off x="34925" y="92075"/>
            <a:ext cx="7632700" cy="457200"/>
            <a:chOff x="34925" y="92075"/>
            <a:chExt cx="7632700" cy="457200"/>
          </a:xfrm>
        </p:grpSpPr>
        <p:sp>
          <p:nvSpPr>
            <p:cNvPr id="11274"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275"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0" name="Group 2"/>
          <p:cNvGrpSpPr>
            <a:grpSpLocks/>
          </p:cNvGrpSpPr>
          <p:nvPr/>
        </p:nvGrpSpPr>
        <p:grpSpPr bwMode="auto">
          <a:xfrm>
            <a:off x="107950" y="620713"/>
            <a:ext cx="3330575" cy="496887"/>
            <a:chOff x="113" y="441"/>
            <a:chExt cx="2098" cy="313"/>
          </a:xfrm>
        </p:grpSpPr>
        <p:sp>
          <p:nvSpPr>
            <p:cNvPr id="1127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3.1.1  </a:t>
              </a:r>
              <a:r>
                <a:rPr kumimoji="1" lang="zh-CN" altLang="en-US" sz="2200" b="1">
                  <a:solidFill>
                    <a:srgbClr val="3333FF"/>
                  </a:solidFill>
                  <a:latin typeface="Arial" panose="020B0604020202020204" pitchFamily="34" charset="0"/>
                  <a:ea typeface="黑体" panose="02010609060101010101" pitchFamily="49" charset="-122"/>
                </a:rPr>
                <a:t>栈的类型定义</a:t>
              </a:r>
            </a:p>
          </p:txBody>
        </p:sp>
        <p:sp>
          <p:nvSpPr>
            <p:cNvPr id="1127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09" name="Group 2"/>
          <p:cNvGrpSpPr>
            <a:grpSpLocks/>
          </p:cNvGrpSpPr>
          <p:nvPr/>
        </p:nvGrpSpPr>
        <p:grpSpPr bwMode="auto">
          <a:xfrm>
            <a:off x="250825" y="1196975"/>
            <a:ext cx="4032250" cy="496888"/>
            <a:chOff x="113" y="441"/>
            <a:chExt cx="1440" cy="313"/>
          </a:xfrm>
        </p:grpSpPr>
        <p:sp>
          <p:nvSpPr>
            <p:cNvPr id="11270"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栈的抽象数据类型定义</a:t>
              </a:r>
            </a:p>
          </p:txBody>
        </p:sp>
        <p:sp>
          <p:nvSpPr>
            <p:cNvPr id="11271"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12" name="Text Box 12"/>
          <p:cNvSpPr txBox="1">
            <a:spLocks noChangeArrowheads="1"/>
          </p:cNvSpPr>
          <p:nvPr/>
        </p:nvSpPr>
        <p:spPr bwMode="auto">
          <a:xfrm>
            <a:off x="323850" y="1844675"/>
            <a:ext cx="8351838"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ADT Stack  {</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Data</a:t>
            </a:r>
            <a:r>
              <a:rPr lang="zh-CN" altLang="en-US"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D={a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600" b="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600" b="1">
                <a:latin typeface="Courier New" panose="02070309020205020404" pitchFamily="49" charset="0"/>
                <a:ea typeface="仿宋" panose="02010609060101010101" pitchFamily="49" charset="-122"/>
                <a:cs typeface="Courier New" panose="02070309020205020404" pitchFamily="49" charset="0"/>
              </a:rPr>
              <a:t>ElemSet, i=1,2,…,n, n≥0}</a:t>
            </a:r>
            <a:r>
              <a:rPr lang="zh-CN" altLang="zh-CN" sz="1600" b="1">
                <a:latin typeface="Courier New" panose="02070309020205020404" pitchFamily="49" charset="0"/>
                <a:ea typeface="仿宋" panose="02010609060101010101" pitchFamily="49" charset="-122"/>
                <a:cs typeface="Courier New" panose="02070309020205020404" pitchFamily="49" charset="0"/>
              </a:rPr>
              <a:t>（具有相同类型的数据元素集合）</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Relation</a:t>
            </a:r>
            <a:r>
              <a:rPr lang="zh-CN" altLang="en-US"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R={&lt;a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i-1</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600" b="1">
                <a:latin typeface="Courier New" panose="02070309020205020404" pitchFamily="49" charset="0"/>
                <a:ea typeface="仿宋" panose="02010609060101010101" pitchFamily="49" charset="-122"/>
                <a:cs typeface="Courier New" panose="02070309020205020404" pitchFamily="49" charset="0"/>
              </a:rPr>
              <a:t>&gt;|a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i-1</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i</a:t>
            </a:r>
            <a:r>
              <a:rPr lang="en-US" altLang="zh-CN" sz="1600" b="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600" b="1">
                <a:latin typeface="Courier New" panose="02070309020205020404" pitchFamily="49" charset="0"/>
                <a:ea typeface="仿宋" panose="02010609060101010101" pitchFamily="49" charset="-122"/>
                <a:cs typeface="Courier New" panose="02070309020205020404" pitchFamily="49" charset="0"/>
              </a:rPr>
              <a:t>D,i=2,…,n}</a:t>
            </a:r>
            <a:r>
              <a:rPr lang="zh-CN" altLang="zh-CN" sz="1600" b="1">
                <a:latin typeface="Courier New" panose="02070309020205020404" pitchFamily="49" charset="0"/>
                <a:ea typeface="仿宋" panose="02010609060101010101" pitchFamily="49" charset="-122"/>
                <a:cs typeface="Courier New" panose="02070309020205020404" pitchFamily="49" charset="0"/>
              </a:rPr>
              <a:t>（约定</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n</a:t>
            </a:r>
            <a:r>
              <a:rPr lang="zh-CN" altLang="zh-CN" sz="1600" b="1">
                <a:latin typeface="Courier New" panose="02070309020205020404" pitchFamily="49" charset="0"/>
                <a:ea typeface="仿宋" panose="02010609060101010101" pitchFamily="49" charset="-122"/>
                <a:cs typeface="Courier New" panose="02070309020205020404" pitchFamily="49" charset="0"/>
              </a:rPr>
              <a:t>端为栈顶，</a:t>
            </a:r>
            <a:r>
              <a:rPr lang="en-US" altLang="zh-CN" sz="1600" b="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a:latin typeface="Courier New" panose="02070309020205020404" pitchFamily="49" charset="0"/>
                <a:ea typeface="仿宋" panose="02010609060101010101" pitchFamily="49" charset="-122"/>
                <a:cs typeface="Courier New" panose="02070309020205020404" pitchFamily="49" charset="0"/>
              </a:rPr>
              <a:t>1</a:t>
            </a:r>
            <a:r>
              <a:rPr lang="zh-CN" altLang="zh-CN" sz="1600" b="1">
                <a:latin typeface="Courier New" panose="02070309020205020404" pitchFamily="49" charset="0"/>
                <a:ea typeface="仿宋" panose="02010609060101010101" pitchFamily="49" charset="-122"/>
                <a:cs typeface="Courier New" panose="02070309020205020404" pitchFamily="49" charset="0"/>
              </a:rPr>
              <a:t>端为栈底）</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Operation</a:t>
            </a:r>
            <a:r>
              <a:rPr lang="zh-CN" altLang="en-US"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Push(&amp;S,e)</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初始条件：栈</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已经存在。</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操作结果：插入元素</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为</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的新栈顶元素。</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Pop(&amp;S,&amp;e)</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初始条件：栈</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已经存在且非空。</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操作结果：删除</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的栈顶元素，并用</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返回其值。</a:t>
            </a:r>
          </a:p>
          <a:p>
            <a:pPr eaLnBrk="1" hangingPunct="1">
              <a:lnSpc>
                <a:spcPct val="12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ADT Stack</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8" presetID="22" presetClass="entr" presetSubtype="8" fill="hold"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wipe(left)">
                                      <p:cBhvr>
                                        <p:cTn id="10" dur="500"/>
                                        <p:tgtEl>
                                          <p:spTgt spid="109"/>
                                        </p:tgtEl>
                                      </p:cBhvr>
                                    </p:animEffect>
                                  </p:childTnLst>
                                  <p:subTnLst>
                                    <p:audio>
                                      <p:cMediaNode>
                                        <p:cTn display="0" masterRel="sameClick">
                                          <p:stCondLst>
                                            <p:cond evt="begin" delay="0">
                                              <p:tn val="8"/>
                                            </p:cond>
                                          </p:stCondLst>
                                          <p:endCondLst>
                                            <p:cond evt="onStopAudio" delay="0">
                                              <p:tgtEl>
                                                <p:sldTgt/>
                                              </p:tgtEl>
                                            </p:cond>
                                          </p:endCondLst>
                                        </p:cTn>
                                        <p:tgtEl>
                                          <p:sndTgt r:embed="rId3" name="camera.wav"/>
                                        </p:tgtEl>
                                      </p:cMediaNode>
                                    </p:audio>
                                  </p:subTnLst>
                                </p:cTn>
                              </p:par>
                            </p:childTnLst>
                          </p:cTn>
                        </p:par>
                        <p:par>
                          <p:cTn id="11" fill="hold" nodeType="afterGroup">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12"/>
                                        </p:tgtEl>
                                        <p:attrNameLst>
                                          <p:attrName>style.visibility</p:attrName>
                                        </p:attrNameLst>
                                      </p:cBhvr>
                                      <p:to>
                                        <p:strVal val="visible"/>
                                      </p:to>
                                    </p:set>
                                    <p:animEffect transition="in" filter="wipe(up)">
                                      <p:cBhvr>
                                        <p:cTn id="14"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组合 3"/>
          <p:cNvGrpSpPr>
            <a:grpSpLocks/>
          </p:cNvGrpSpPr>
          <p:nvPr/>
        </p:nvGrpSpPr>
        <p:grpSpPr bwMode="auto">
          <a:xfrm>
            <a:off x="34925" y="92075"/>
            <a:ext cx="7632700" cy="1601788"/>
            <a:chOff x="34925" y="92075"/>
            <a:chExt cx="7632700" cy="1601788"/>
          </a:xfrm>
        </p:grpSpPr>
        <p:sp>
          <p:nvSpPr>
            <p:cNvPr id="57355" name="Text Box 7"/>
            <p:cNvSpPr txBox="1">
              <a:spLocks noChangeArrowheads="1"/>
            </p:cNvSpPr>
            <p:nvPr/>
          </p:nvSpPr>
          <p:spPr bwMode="auto">
            <a:xfrm>
              <a:off x="3258081" y="1171575"/>
              <a:ext cx="3168120"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出队操作</a:t>
              </a:r>
            </a:p>
          </p:txBody>
        </p:sp>
        <p:grpSp>
          <p:nvGrpSpPr>
            <p:cNvPr id="57356" name="组合 2"/>
            <p:cNvGrpSpPr>
              <a:grpSpLocks/>
            </p:cNvGrpSpPr>
            <p:nvPr/>
          </p:nvGrpSpPr>
          <p:grpSpPr bwMode="auto">
            <a:xfrm>
              <a:off x="34925" y="92075"/>
              <a:ext cx="7632700" cy="1601788"/>
              <a:chOff x="34925" y="92075"/>
              <a:chExt cx="7632700" cy="1601788"/>
            </a:xfrm>
          </p:grpSpPr>
          <p:grpSp>
            <p:nvGrpSpPr>
              <p:cNvPr id="57357" name="组合 1"/>
              <p:cNvGrpSpPr>
                <a:grpSpLocks/>
              </p:cNvGrpSpPr>
              <p:nvPr/>
            </p:nvGrpSpPr>
            <p:grpSpPr bwMode="auto">
              <a:xfrm>
                <a:off x="34925" y="92075"/>
                <a:ext cx="7632700" cy="457200"/>
                <a:chOff x="34925" y="92075"/>
                <a:chExt cx="7632700" cy="457200"/>
              </a:xfrm>
            </p:grpSpPr>
            <p:sp>
              <p:nvSpPr>
                <p:cNvPr id="5736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365"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7358" name="Group 2"/>
              <p:cNvGrpSpPr>
                <a:grpSpLocks/>
              </p:cNvGrpSpPr>
              <p:nvPr/>
            </p:nvGrpSpPr>
            <p:grpSpPr bwMode="auto">
              <a:xfrm>
                <a:off x="107950" y="620713"/>
                <a:ext cx="5719848" cy="496887"/>
                <a:chOff x="113" y="441"/>
                <a:chExt cx="2083" cy="313"/>
              </a:xfrm>
            </p:grpSpPr>
            <p:sp>
              <p:nvSpPr>
                <p:cNvPr id="5736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7363"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7359" name="Group 35"/>
              <p:cNvGrpSpPr>
                <a:grpSpLocks/>
              </p:cNvGrpSpPr>
              <p:nvPr/>
            </p:nvGrpSpPr>
            <p:grpSpPr bwMode="auto">
              <a:xfrm>
                <a:off x="250825" y="1196975"/>
                <a:ext cx="3717925" cy="496888"/>
                <a:chOff x="158" y="754"/>
                <a:chExt cx="2342" cy="313"/>
              </a:xfrm>
            </p:grpSpPr>
            <p:sp>
              <p:nvSpPr>
                <p:cNvPr id="57360"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循环队列的操作实现</a:t>
                  </a:r>
                </a:p>
              </p:txBody>
            </p:sp>
            <p:sp>
              <p:nvSpPr>
                <p:cNvPr id="57361"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sp>
        <p:nvSpPr>
          <p:cNvPr id="19" name="Text Box 21"/>
          <p:cNvSpPr txBox="1">
            <a:spLocks noChangeArrowheads="1"/>
          </p:cNvSpPr>
          <p:nvPr/>
        </p:nvSpPr>
        <p:spPr bwMode="auto">
          <a:xfrm>
            <a:off x="323850" y="1844675"/>
            <a:ext cx="8640763"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DeQueue_Sq(SqQueue &amp;Q,ElemType &amp;e)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若循环队列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为空，则给出相应信息并退出运行；否则用</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返回队头元素，并修改队头指针</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if(Q.front==Q.rear)  Error("Queue Empty!");</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e=Q.elem[Q.front];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Q.front=(Q.front+1)%QUEUE_MAX_SIZE;</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DeQueue_Sq</a:t>
            </a:r>
          </a:p>
        </p:txBody>
      </p:sp>
      <p:grpSp>
        <p:nvGrpSpPr>
          <p:cNvPr id="20" name="Group 4"/>
          <p:cNvGrpSpPr>
            <a:grpSpLocks/>
          </p:cNvGrpSpPr>
          <p:nvPr/>
        </p:nvGrpSpPr>
        <p:grpSpPr bwMode="auto">
          <a:xfrm>
            <a:off x="7659688" y="692150"/>
            <a:ext cx="1304925" cy="1008063"/>
            <a:chOff x="4825" y="1253"/>
            <a:chExt cx="822" cy="726"/>
          </a:xfrm>
        </p:grpSpPr>
        <p:sp>
          <p:nvSpPr>
            <p:cNvPr id="5735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735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2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7354"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7350"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循环队列及操作实现</a:t>
            </a:r>
          </a:p>
        </p:txBody>
      </p:sp>
      <p:grpSp>
        <p:nvGrpSpPr>
          <p:cNvPr id="22" name="Group 3"/>
          <p:cNvGrpSpPr>
            <a:grpSpLocks/>
          </p:cNvGrpSpPr>
          <p:nvPr/>
        </p:nvGrpSpPr>
        <p:grpSpPr bwMode="auto">
          <a:xfrm>
            <a:off x="5143500" y="4552950"/>
            <a:ext cx="2813050" cy="742950"/>
            <a:chOff x="1020" y="3235"/>
            <a:chExt cx="3933" cy="739"/>
          </a:xfrm>
        </p:grpSpPr>
        <p:sp>
          <p:nvSpPr>
            <p:cNvPr id="24"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5"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290">
                                          <p:stCondLst>
                                            <p:cond delay="0"/>
                                          </p:stCondLst>
                                        </p:cTn>
                                        <p:tgtEl>
                                          <p:spTgt spid="20"/>
                                        </p:tgtEl>
                                      </p:cBhvr>
                                    </p:animEffect>
                                    <p:anim calcmode="lin" valueType="num">
                                      <p:cBhvr>
                                        <p:cTn id="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3" dur="13">
                                          <p:stCondLst>
                                            <p:cond delay="325"/>
                                          </p:stCondLst>
                                        </p:cTn>
                                        <p:tgtEl>
                                          <p:spTgt spid="20"/>
                                        </p:tgtEl>
                                      </p:cBhvr>
                                      <p:to x="100000" y="60000"/>
                                    </p:animScale>
                                    <p:animScale>
                                      <p:cBhvr>
                                        <p:cTn id="14" dur="83" decel="50000">
                                          <p:stCondLst>
                                            <p:cond delay="338"/>
                                          </p:stCondLst>
                                        </p:cTn>
                                        <p:tgtEl>
                                          <p:spTgt spid="20"/>
                                        </p:tgtEl>
                                      </p:cBhvr>
                                      <p:to x="100000" y="100000"/>
                                    </p:animScale>
                                    <p:animScale>
                                      <p:cBhvr>
                                        <p:cTn id="15" dur="13">
                                          <p:stCondLst>
                                            <p:cond delay="656"/>
                                          </p:stCondLst>
                                        </p:cTn>
                                        <p:tgtEl>
                                          <p:spTgt spid="20"/>
                                        </p:tgtEl>
                                      </p:cBhvr>
                                      <p:to x="100000" y="80000"/>
                                    </p:animScale>
                                    <p:animScale>
                                      <p:cBhvr>
                                        <p:cTn id="16" dur="83" decel="50000">
                                          <p:stCondLst>
                                            <p:cond delay="669"/>
                                          </p:stCondLst>
                                        </p:cTn>
                                        <p:tgtEl>
                                          <p:spTgt spid="20"/>
                                        </p:tgtEl>
                                      </p:cBhvr>
                                      <p:to x="100000" y="100000"/>
                                    </p:animScale>
                                    <p:animScale>
                                      <p:cBhvr>
                                        <p:cTn id="17" dur="13">
                                          <p:stCondLst>
                                            <p:cond delay="821"/>
                                          </p:stCondLst>
                                        </p:cTn>
                                        <p:tgtEl>
                                          <p:spTgt spid="20"/>
                                        </p:tgtEl>
                                      </p:cBhvr>
                                      <p:to x="100000" y="90000"/>
                                    </p:animScale>
                                    <p:animScale>
                                      <p:cBhvr>
                                        <p:cTn id="18" dur="83" decel="50000">
                                          <p:stCondLst>
                                            <p:cond delay="834"/>
                                          </p:stCondLst>
                                        </p:cTn>
                                        <p:tgtEl>
                                          <p:spTgt spid="20"/>
                                        </p:tgtEl>
                                      </p:cBhvr>
                                      <p:to x="100000" y="100000"/>
                                    </p:animScale>
                                    <p:animScale>
                                      <p:cBhvr>
                                        <p:cTn id="19" dur="13">
                                          <p:stCondLst>
                                            <p:cond delay="904"/>
                                          </p:stCondLst>
                                        </p:cTn>
                                        <p:tgtEl>
                                          <p:spTgt spid="20"/>
                                        </p:tgtEl>
                                      </p:cBhvr>
                                      <p:to x="100000" y="95000"/>
                                    </p:animScale>
                                    <p:animScale>
                                      <p:cBhvr>
                                        <p:cTn id="20" dur="83" decel="50000">
                                          <p:stCondLst>
                                            <p:cond delay="917"/>
                                          </p:stCondLst>
                                        </p:cTn>
                                        <p:tgtEl>
                                          <p:spTgt spid="20"/>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9"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strips(upLeft)">
                                      <p:cBhvr>
                                        <p:cTn id="29" dur="500"/>
                                        <p:tgtEl>
                                          <p:spTgt spid="22"/>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组合 1"/>
          <p:cNvGrpSpPr>
            <a:grpSpLocks/>
          </p:cNvGrpSpPr>
          <p:nvPr/>
        </p:nvGrpSpPr>
        <p:grpSpPr bwMode="auto">
          <a:xfrm>
            <a:off x="34925" y="92075"/>
            <a:ext cx="7632700" cy="457200"/>
            <a:chOff x="34925" y="92075"/>
            <a:chExt cx="7632700" cy="457200"/>
          </a:xfrm>
        </p:grpSpPr>
        <p:sp>
          <p:nvSpPr>
            <p:cNvPr id="5841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8418"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8371" name="Group 2"/>
          <p:cNvGrpSpPr>
            <a:grpSpLocks/>
          </p:cNvGrpSpPr>
          <p:nvPr/>
        </p:nvGrpSpPr>
        <p:grpSpPr bwMode="auto">
          <a:xfrm>
            <a:off x="107950" y="620713"/>
            <a:ext cx="5719763" cy="496887"/>
            <a:chOff x="113" y="441"/>
            <a:chExt cx="2083" cy="313"/>
          </a:xfrm>
        </p:grpSpPr>
        <p:sp>
          <p:nvSpPr>
            <p:cNvPr id="5841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8416"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6"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nvGrpSpPr>
          <p:cNvPr id="9" name="Group 5"/>
          <p:cNvGrpSpPr>
            <a:grpSpLocks/>
          </p:cNvGrpSpPr>
          <p:nvPr/>
        </p:nvGrpSpPr>
        <p:grpSpPr bwMode="auto">
          <a:xfrm>
            <a:off x="250825" y="1196975"/>
            <a:ext cx="3095625" cy="496888"/>
            <a:chOff x="113" y="441"/>
            <a:chExt cx="1440" cy="313"/>
          </a:xfrm>
        </p:grpSpPr>
        <p:sp>
          <p:nvSpPr>
            <p:cNvPr id="58413"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链队列的定义</a:t>
              </a:r>
            </a:p>
          </p:txBody>
        </p:sp>
        <p:sp>
          <p:nvSpPr>
            <p:cNvPr id="58414"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52" name="Text Box 8"/>
          <p:cNvSpPr txBox="1">
            <a:spLocks noChangeArrowheads="1"/>
          </p:cNvSpPr>
          <p:nvPr/>
        </p:nvSpPr>
        <p:spPr bwMode="auto">
          <a:xfrm>
            <a:off x="179388" y="1773238"/>
            <a:ext cx="8785225" cy="9540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zh-CN" altLang="en-US" b="1" dirty="0" smtClean="0">
                <a:latin typeface="+mn-lt"/>
                <a:ea typeface="仿宋" panose="02010609060101010101" pitchFamily="49" charset="-122"/>
              </a:rPr>
              <a:t>        用</a:t>
            </a:r>
            <a:r>
              <a:rPr kumimoji="1" lang="zh-CN" altLang="en-US" b="1" dirty="0">
                <a:latin typeface="+mn-lt"/>
                <a:ea typeface="仿宋" panose="02010609060101010101" pitchFamily="49" charset="-122"/>
              </a:rPr>
              <a:t>链表表示的对队列</a:t>
            </a:r>
            <a:r>
              <a:rPr kumimoji="1" lang="zh-CN" altLang="en-US" b="1" dirty="0" smtClean="0">
                <a:latin typeface="+mn-lt"/>
                <a:ea typeface="仿宋" panose="02010609060101010101" pitchFamily="49" charset="-122"/>
              </a:rPr>
              <a:t>称为</a:t>
            </a:r>
            <a:r>
              <a:rPr kumimoji="1" lang="zh-CN" altLang="en-US" b="1" dirty="0" smtClean="0">
                <a:solidFill>
                  <a:srgbClr val="FF0000"/>
                </a:solidFill>
                <a:latin typeface="黑体" panose="02010609060101010101" pitchFamily="49" charset="-122"/>
                <a:ea typeface="黑体" panose="02010609060101010101" pitchFamily="49" charset="-122"/>
              </a:rPr>
              <a:t>链队列</a:t>
            </a:r>
            <a:r>
              <a:rPr kumimoji="1" lang="zh-CN" altLang="en-US" b="1" dirty="0" smtClean="0">
                <a:latin typeface="+mn-lt"/>
                <a:ea typeface="仿宋" panose="02010609060101010101" pitchFamily="49" charset="-122"/>
              </a:rPr>
              <a:t>。通常用单链表表示，并设置队头指针指向其头结点，队尾指针指向其最后一个结点。</a:t>
            </a:r>
            <a:r>
              <a:rPr kumimoji="1" lang="zh-CN" altLang="en-US" dirty="0" smtClean="0">
                <a:latin typeface="+mn-lt"/>
                <a:ea typeface="仿宋" panose="02010609060101010101" pitchFamily="49" charset="-122"/>
              </a:rPr>
              <a:t> </a:t>
            </a:r>
          </a:p>
        </p:txBody>
      </p:sp>
      <p:sp>
        <p:nvSpPr>
          <p:cNvPr id="53" name="Rectangle 15"/>
          <p:cNvSpPr>
            <a:spLocks noChangeArrowheads="1"/>
          </p:cNvSpPr>
          <p:nvPr/>
        </p:nvSpPr>
        <p:spPr bwMode="auto">
          <a:xfrm>
            <a:off x="6948488" y="4314825"/>
            <a:ext cx="1727200"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r>
              <a:rPr kumimoji="1" lang="zh-CN" altLang="en-US" sz="1800" b="1" smtClean="0">
                <a:solidFill>
                  <a:srgbClr val="3333FF"/>
                </a:solidFill>
                <a:latin typeface="+mn-lt"/>
                <a:ea typeface="楷体" panose="02010609060101010101" pitchFamily="49" charset="-122"/>
              </a:rPr>
              <a:t>空链队列</a:t>
            </a:r>
          </a:p>
        </p:txBody>
      </p:sp>
      <p:sp>
        <p:nvSpPr>
          <p:cNvPr id="54" name="Rectangle 16"/>
          <p:cNvSpPr>
            <a:spLocks noChangeArrowheads="1"/>
          </p:cNvSpPr>
          <p:nvPr/>
        </p:nvSpPr>
        <p:spPr bwMode="auto">
          <a:xfrm>
            <a:off x="2554288" y="4340225"/>
            <a:ext cx="1727200"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r>
              <a:rPr kumimoji="1" lang="zh-CN" altLang="en-US" sz="1800" b="1" smtClean="0">
                <a:solidFill>
                  <a:srgbClr val="3333FF"/>
                </a:solidFill>
                <a:latin typeface="+mn-lt"/>
                <a:ea typeface="楷体" panose="02010609060101010101" pitchFamily="49" charset="-122"/>
              </a:rPr>
              <a:t>非空链队列</a:t>
            </a:r>
          </a:p>
        </p:txBody>
      </p:sp>
      <p:grpSp>
        <p:nvGrpSpPr>
          <p:cNvPr id="55" name="Group 17"/>
          <p:cNvGrpSpPr>
            <a:grpSpLocks/>
          </p:cNvGrpSpPr>
          <p:nvPr/>
        </p:nvGrpSpPr>
        <p:grpSpPr bwMode="auto">
          <a:xfrm>
            <a:off x="34925" y="2895600"/>
            <a:ext cx="5905500" cy="1484313"/>
            <a:chOff x="22" y="1824"/>
            <a:chExt cx="3720" cy="935"/>
          </a:xfrm>
        </p:grpSpPr>
        <p:sp>
          <p:nvSpPr>
            <p:cNvPr id="56" name="Rectangle 18"/>
            <p:cNvSpPr>
              <a:spLocks noChangeArrowheads="1"/>
            </p:cNvSpPr>
            <p:nvPr/>
          </p:nvSpPr>
          <p:spPr bwMode="auto">
            <a:xfrm>
              <a:off x="22" y="1961"/>
              <a:ext cx="590"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Q.front</a:t>
              </a:r>
            </a:p>
          </p:txBody>
        </p:sp>
        <p:sp>
          <p:nvSpPr>
            <p:cNvPr id="57" name="Rectangle 19" descr="浅色上对角线"/>
            <p:cNvSpPr>
              <a:spLocks noChangeArrowheads="1"/>
            </p:cNvSpPr>
            <p:nvPr/>
          </p:nvSpPr>
          <p:spPr bwMode="auto">
            <a:xfrm>
              <a:off x="662" y="2060"/>
              <a:ext cx="229" cy="236"/>
            </a:xfrm>
            <a:prstGeom prst="rect">
              <a:avLst/>
            </a:prstGeom>
            <a:pattFill prst="ltUpDiag">
              <a:fgClr>
                <a:srgbClr val="3333FF"/>
              </a:fgClr>
              <a:bgClr>
                <a:srgbClr val="FFFF99"/>
              </a:bgClr>
            </a:patt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endParaRPr lang="zh-CN" altLang="zh-CN" sz="1800" b="1" smtClean="0">
                <a:solidFill>
                  <a:srgbClr val="3333FF"/>
                </a:solidFill>
                <a:latin typeface="+mn-lt"/>
                <a:ea typeface="楷体" panose="02010609060101010101" pitchFamily="49" charset="-122"/>
              </a:endParaRPr>
            </a:p>
          </p:txBody>
        </p:sp>
        <p:sp>
          <p:nvSpPr>
            <p:cNvPr id="58" name="Rectangle 20"/>
            <p:cNvSpPr>
              <a:spLocks noChangeArrowheads="1"/>
            </p:cNvSpPr>
            <p:nvPr/>
          </p:nvSpPr>
          <p:spPr bwMode="auto">
            <a:xfrm>
              <a:off x="891" y="2060"/>
              <a:ext cx="228" cy="236"/>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endParaRPr lang="zh-CN" altLang="zh-CN" sz="1800" b="1" smtClean="0">
                <a:solidFill>
                  <a:srgbClr val="3333FF"/>
                </a:solidFill>
                <a:latin typeface="+mn-lt"/>
                <a:ea typeface="楷体" panose="02010609060101010101" pitchFamily="49" charset="-122"/>
              </a:endParaRPr>
            </a:p>
          </p:txBody>
        </p:sp>
        <p:sp>
          <p:nvSpPr>
            <p:cNvPr id="59" name="Line 21"/>
            <p:cNvSpPr>
              <a:spLocks noChangeShapeType="1"/>
            </p:cNvSpPr>
            <p:nvPr/>
          </p:nvSpPr>
          <p:spPr bwMode="auto">
            <a:xfrm>
              <a:off x="1027" y="2178"/>
              <a:ext cx="275" cy="0"/>
            </a:xfrm>
            <a:prstGeom prst="line">
              <a:avLst/>
            </a:prstGeom>
            <a:noFill/>
            <a:ln w="38100">
              <a:solidFill>
                <a:srgbClr val="3333FF"/>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pPr>
                <a:defRPr/>
              </a:pPr>
              <a:endParaRPr lang="zh-CN" altLang="en-US">
                <a:latin typeface="+mn-lt"/>
                <a:ea typeface="楷体" panose="02010609060101010101" pitchFamily="49" charset="-122"/>
              </a:endParaRPr>
            </a:p>
          </p:txBody>
        </p:sp>
        <p:grpSp>
          <p:nvGrpSpPr>
            <p:cNvPr id="60" name="Group 22"/>
            <p:cNvGrpSpPr>
              <a:grpSpLocks/>
            </p:cNvGrpSpPr>
            <p:nvPr/>
          </p:nvGrpSpPr>
          <p:grpSpPr bwMode="auto">
            <a:xfrm>
              <a:off x="1302" y="2060"/>
              <a:ext cx="457" cy="236"/>
              <a:chOff x="4269" y="4052"/>
              <a:chExt cx="630" cy="312"/>
            </a:xfrm>
          </p:grpSpPr>
          <p:sp>
            <p:nvSpPr>
              <p:cNvPr id="76" name="Rectangle 23"/>
              <p:cNvSpPr>
                <a:spLocks noChangeArrowheads="1"/>
              </p:cNvSpPr>
              <p:nvPr/>
            </p:nvSpPr>
            <p:spPr bwMode="auto">
              <a:xfrm>
                <a:off x="4269" y="4052"/>
                <a:ext cx="316"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a</a:t>
                </a:r>
                <a:r>
                  <a:rPr lang="en-US" altLang="zh-CN" sz="1800" b="1" baseline="-25000" smtClean="0">
                    <a:solidFill>
                      <a:srgbClr val="3333FF"/>
                    </a:solidFill>
                    <a:latin typeface="+mn-lt"/>
                    <a:ea typeface="楷体" panose="02010609060101010101" pitchFamily="49" charset="-122"/>
                  </a:rPr>
                  <a:t>1</a:t>
                </a:r>
                <a:endParaRPr lang="en-US" altLang="zh-CN" sz="1800" b="1" smtClean="0">
                  <a:solidFill>
                    <a:srgbClr val="3333FF"/>
                  </a:solidFill>
                  <a:latin typeface="+mn-lt"/>
                  <a:ea typeface="楷体" panose="02010609060101010101" pitchFamily="49" charset="-122"/>
                </a:endParaRPr>
              </a:p>
            </p:txBody>
          </p:sp>
          <p:sp>
            <p:nvSpPr>
              <p:cNvPr id="77" name="Rectangle 24"/>
              <p:cNvSpPr>
                <a:spLocks noChangeArrowheads="1"/>
              </p:cNvSpPr>
              <p:nvPr/>
            </p:nvSpPr>
            <p:spPr bwMode="auto">
              <a:xfrm>
                <a:off x="4585" y="4052"/>
                <a:ext cx="314"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endParaRPr lang="zh-CN" altLang="zh-CN" sz="1800" b="1" smtClean="0">
                  <a:solidFill>
                    <a:srgbClr val="3333FF"/>
                  </a:solidFill>
                  <a:latin typeface="+mn-lt"/>
                  <a:ea typeface="楷体" panose="02010609060101010101" pitchFamily="49" charset="-122"/>
                </a:endParaRPr>
              </a:p>
            </p:txBody>
          </p:sp>
        </p:grpSp>
        <p:grpSp>
          <p:nvGrpSpPr>
            <p:cNvPr id="61" name="Group 25"/>
            <p:cNvGrpSpPr>
              <a:grpSpLocks/>
            </p:cNvGrpSpPr>
            <p:nvPr/>
          </p:nvGrpSpPr>
          <p:grpSpPr bwMode="auto">
            <a:xfrm>
              <a:off x="1942" y="2060"/>
              <a:ext cx="457" cy="236"/>
              <a:chOff x="4269" y="4052"/>
              <a:chExt cx="630" cy="312"/>
            </a:xfrm>
          </p:grpSpPr>
          <p:sp>
            <p:nvSpPr>
              <p:cNvPr id="74" name="Rectangle 26"/>
              <p:cNvSpPr>
                <a:spLocks noChangeArrowheads="1"/>
              </p:cNvSpPr>
              <p:nvPr/>
            </p:nvSpPr>
            <p:spPr bwMode="auto">
              <a:xfrm>
                <a:off x="4269" y="4052"/>
                <a:ext cx="316"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a</a:t>
                </a:r>
                <a:r>
                  <a:rPr lang="en-US" altLang="zh-CN" sz="1800" b="1" baseline="-25000" smtClean="0">
                    <a:solidFill>
                      <a:srgbClr val="3333FF"/>
                    </a:solidFill>
                    <a:latin typeface="+mn-lt"/>
                    <a:ea typeface="楷体" panose="02010609060101010101" pitchFamily="49" charset="-122"/>
                  </a:rPr>
                  <a:t>2</a:t>
                </a:r>
                <a:endParaRPr lang="en-US" altLang="zh-CN" sz="1800" b="1" smtClean="0">
                  <a:solidFill>
                    <a:srgbClr val="3333FF"/>
                  </a:solidFill>
                  <a:latin typeface="+mn-lt"/>
                  <a:ea typeface="楷体" panose="02010609060101010101" pitchFamily="49" charset="-122"/>
                </a:endParaRPr>
              </a:p>
            </p:txBody>
          </p:sp>
          <p:sp>
            <p:nvSpPr>
              <p:cNvPr id="75" name="Rectangle 27"/>
              <p:cNvSpPr>
                <a:spLocks noChangeArrowheads="1"/>
              </p:cNvSpPr>
              <p:nvPr/>
            </p:nvSpPr>
            <p:spPr bwMode="auto">
              <a:xfrm>
                <a:off x="4585" y="4052"/>
                <a:ext cx="314"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endParaRPr lang="zh-CN" altLang="zh-CN" sz="1800" b="1" smtClean="0">
                  <a:solidFill>
                    <a:srgbClr val="3333FF"/>
                  </a:solidFill>
                  <a:latin typeface="+mn-lt"/>
                  <a:ea typeface="楷体" panose="02010609060101010101" pitchFamily="49" charset="-122"/>
                </a:endParaRPr>
              </a:p>
            </p:txBody>
          </p:sp>
        </p:grpSp>
        <p:grpSp>
          <p:nvGrpSpPr>
            <p:cNvPr id="62" name="Group 28"/>
            <p:cNvGrpSpPr>
              <a:grpSpLocks/>
            </p:cNvGrpSpPr>
            <p:nvPr/>
          </p:nvGrpSpPr>
          <p:grpSpPr bwMode="auto">
            <a:xfrm>
              <a:off x="3222" y="2060"/>
              <a:ext cx="457" cy="236"/>
              <a:chOff x="4269" y="4052"/>
              <a:chExt cx="630" cy="312"/>
            </a:xfrm>
          </p:grpSpPr>
          <p:sp>
            <p:nvSpPr>
              <p:cNvPr id="72" name="Rectangle 29"/>
              <p:cNvSpPr>
                <a:spLocks noChangeArrowheads="1"/>
              </p:cNvSpPr>
              <p:nvPr/>
            </p:nvSpPr>
            <p:spPr bwMode="auto">
              <a:xfrm>
                <a:off x="4269" y="4052"/>
                <a:ext cx="316"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a</a:t>
                </a:r>
                <a:r>
                  <a:rPr lang="en-US" altLang="zh-CN" sz="1800" b="1" baseline="-25000" smtClean="0">
                    <a:solidFill>
                      <a:srgbClr val="3333FF"/>
                    </a:solidFill>
                    <a:latin typeface="+mn-lt"/>
                    <a:ea typeface="楷体" panose="02010609060101010101" pitchFamily="49" charset="-122"/>
                  </a:rPr>
                  <a:t>n</a:t>
                </a:r>
                <a:endParaRPr lang="en-US" altLang="zh-CN" sz="1800" b="1" smtClean="0">
                  <a:solidFill>
                    <a:srgbClr val="3333FF"/>
                  </a:solidFill>
                  <a:latin typeface="+mn-lt"/>
                  <a:ea typeface="楷体" panose="02010609060101010101" pitchFamily="49" charset="-122"/>
                </a:endParaRPr>
              </a:p>
            </p:txBody>
          </p:sp>
          <p:sp>
            <p:nvSpPr>
              <p:cNvPr id="73" name="Rectangle 30"/>
              <p:cNvSpPr>
                <a:spLocks noChangeArrowheads="1"/>
              </p:cNvSpPr>
              <p:nvPr/>
            </p:nvSpPr>
            <p:spPr bwMode="auto">
              <a:xfrm>
                <a:off x="4585" y="4052"/>
                <a:ext cx="314" cy="312"/>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a:t>
                </a:r>
              </a:p>
            </p:txBody>
          </p:sp>
        </p:grpSp>
        <p:sp>
          <p:nvSpPr>
            <p:cNvPr id="63" name="Line 31"/>
            <p:cNvSpPr>
              <a:spLocks noChangeShapeType="1"/>
            </p:cNvSpPr>
            <p:nvPr/>
          </p:nvSpPr>
          <p:spPr bwMode="auto">
            <a:xfrm>
              <a:off x="1667" y="2178"/>
              <a:ext cx="275" cy="0"/>
            </a:xfrm>
            <a:prstGeom prst="line">
              <a:avLst/>
            </a:prstGeom>
            <a:noFill/>
            <a:ln w="38100">
              <a:solidFill>
                <a:srgbClr val="3333FF"/>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pPr>
                <a:defRPr/>
              </a:pPr>
              <a:endParaRPr lang="zh-CN" altLang="en-US">
                <a:latin typeface="+mn-lt"/>
                <a:ea typeface="楷体" panose="02010609060101010101" pitchFamily="49" charset="-122"/>
              </a:endParaRPr>
            </a:p>
          </p:txBody>
        </p:sp>
        <p:sp>
          <p:nvSpPr>
            <p:cNvPr id="64" name="Line 32"/>
            <p:cNvSpPr>
              <a:spLocks noChangeShapeType="1"/>
            </p:cNvSpPr>
            <p:nvPr/>
          </p:nvSpPr>
          <p:spPr bwMode="auto">
            <a:xfrm>
              <a:off x="2307" y="2178"/>
              <a:ext cx="275" cy="0"/>
            </a:xfrm>
            <a:prstGeom prst="line">
              <a:avLst/>
            </a:prstGeom>
            <a:noFill/>
            <a:ln w="38100">
              <a:solidFill>
                <a:srgbClr val="3333FF"/>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pPr>
                <a:defRPr/>
              </a:pPr>
              <a:endParaRPr lang="zh-CN" altLang="en-US">
                <a:latin typeface="+mn-lt"/>
                <a:ea typeface="楷体" panose="02010609060101010101" pitchFamily="49" charset="-122"/>
              </a:endParaRPr>
            </a:p>
          </p:txBody>
        </p:sp>
        <p:sp>
          <p:nvSpPr>
            <p:cNvPr id="65" name="Line 33"/>
            <p:cNvSpPr>
              <a:spLocks noChangeShapeType="1"/>
            </p:cNvSpPr>
            <p:nvPr/>
          </p:nvSpPr>
          <p:spPr bwMode="auto">
            <a:xfrm>
              <a:off x="387" y="2178"/>
              <a:ext cx="275"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pPr>
                <a:defRPr/>
              </a:pPr>
              <a:endParaRPr lang="zh-CN" altLang="en-US">
                <a:latin typeface="+mn-lt"/>
                <a:ea typeface="楷体" panose="02010609060101010101" pitchFamily="49" charset="-122"/>
              </a:endParaRPr>
            </a:p>
          </p:txBody>
        </p:sp>
        <p:sp>
          <p:nvSpPr>
            <p:cNvPr id="66" name="Line 34"/>
            <p:cNvSpPr>
              <a:spLocks noChangeShapeType="1"/>
            </p:cNvSpPr>
            <p:nvPr/>
          </p:nvSpPr>
          <p:spPr bwMode="auto">
            <a:xfrm>
              <a:off x="2948" y="2178"/>
              <a:ext cx="274"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pPr>
                <a:defRPr/>
              </a:pPr>
              <a:endParaRPr lang="zh-CN" altLang="en-US">
                <a:latin typeface="+mn-lt"/>
                <a:ea typeface="楷体" panose="02010609060101010101" pitchFamily="49" charset="-122"/>
              </a:endParaRPr>
            </a:p>
          </p:txBody>
        </p:sp>
        <p:sp>
          <p:nvSpPr>
            <p:cNvPr id="67" name="Line 35"/>
            <p:cNvSpPr>
              <a:spLocks noChangeShapeType="1"/>
            </p:cNvSpPr>
            <p:nvPr/>
          </p:nvSpPr>
          <p:spPr bwMode="auto">
            <a:xfrm>
              <a:off x="2632" y="2178"/>
              <a:ext cx="275" cy="0"/>
            </a:xfrm>
            <a:prstGeom prst="line">
              <a:avLst/>
            </a:prstGeom>
            <a:noFill/>
            <a:ln w="38100">
              <a:solidFill>
                <a:srgbClr val="3333FF"/>
              </a:solidFill>
              <a:prstDash val="sysDot"/>
              <a:round/>
              <a:headEn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pPr>
                <a:defRPr/>
              </a:pPr>
              <a:endParaRPr lang="zh-CN" altLang="en-US">
                <a:latin typeface="+mn-lt"/>
                <a:ea typeface="楷体" panose="02010609060101010101" pitchFamily="49" charset="-122"/>
              </a:endParaRPr>
            </a:p>
          </p:txBody>
        </p:sp>
        <p:sp>
          <p:nvSpPr>
            <p:cNvPr id="68" name="Text Box 36"/>
            <p:cNvSpPr txBox="1">
              <a:spLocks noChangeArrowheads="1"/>
            </p:cNvSpPr>
            <p:nvPr/>
          </p:nvSpPr>
          <p:spPr bwMode="auto">
            <a:xfrm>
              <a:off x="1126" y="1824"/>
              <a:ext cx="475"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data</a:t>
              </a:r>
            </a:p>
          </p:txBody>
        </p:sp>
        <p:sp>
          <p:nvSpPr>
            <p:cNvPr id="69" name="Text Box 37"/>
            <p:cNvSpPr txBox="1">
              <a:spLocks noChangeArrowheads="1"/>
            </p:cNvSpPr>
            <p:nvPr/>
          </p:nvSpPr>
          <p:spPr bwMode="auto">
            <a:xfrm>
              <a:off x="1462" y="1824"/>
              <a:ext cx="475"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type="none" w="sm" len="med"/>
                  <a:tailEnd type="none" w="sm" len="me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next</a:t>
              </a:r>
            </a:p>
          </p:txBody>
        </p:sp>
        <p:sp>
          <p:nvSpPr>
            <p:cNvPr id="70" name="Line 38"/>
            <p:cNvSpPr>
              <a:spLocks noChangeShapeType="1"/>
            </p:cNvSpPr>
            <p:nvPr/>
          </p:nvSpPr>
          <p:spPr bwMode="auto">
            <a:xfrm flipV="1">
              <a:off x="3452" y="2301"/>
              <a:ext cx="0" cy="227"/>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latin typeface="+mn-lt"/>
                <a:ea typeface="楷体" panose="02010609060101010101" pitchFamily="49" charset="-122"/>
              </a:endParaRPr>
            </a:p>
          </p:txBody>
        </p:sp>
        <p:sp>
          <p:nvSpPr>
            <p:cNvPr id="71" name="Rectangle 39"/>
            <p:cNvSpPr>
              <a:spLocks noChangeArrowheads="1"/>
            </p:cNvSpPr>
            <p:nvPr/>
          </p:nvSpPr>
          <p:spPr bwMode="auto">
            <a:xfrm>
              <a:off x="3152" y="2523"/>
              <a:ext cx="590"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Q.rear</a:t>
              </a:r>
            </a:p>
          </p:txBody>
        </p:sp>
      </p:grpSp>
      <p:grpSp>
        <p:nvGrpSpPr>
          <p:cNvPr id="78" name="Group 40"/>
          <p:cNvGrpSpPr>
            <a:grpSpLocks/>
          </p:cNvGrpSpPr>
          <p:nvPr/>
        </p:nvGrpSpPr>
        <p:grpSpPr bwMode="auto">
          <a:xfrm>
            <a:off x="6588125" y="3125788"/>
            <a:ext cx="1871663" cy="1254125"/>
            <a:chOff x="4150" y="1969"/>
            <a:chExt cx="1179" cy="790"/>
          </a:xfrm>
        </p:grpSpPr>
        <p:sp>
          <p:nvSpPr>
            <p:cNvPr id="79" name="Rectangle 41" descr="浅色上对角线"/>
            <p:cNvSpPr>
              <a:spLocks noChangeArrowheads="1"/>
            </p:cNvSpPr>
            <p:nvPr/>
          </p:nvSpPr>
          <p:spPr bwMode="auto">
            <a:xfrm>
              <a:off x="4803" y="2069"/>
              <a:ext cx="234" cy="236"/>
            </a:xfrm>
            <a:prstGeom prst="rect">
              <a:avLst/>
            </a:prstGeom>
            <a:pattFill prst="ltUpDiag">
              <a:fgClr>
                <a:srgbClr val="3333FF"/>
              </a:fgClr>
              <a:bgClr>
                <a:srgbClr val="FFFF99"/>
              </a:bgClr>
            </a:patt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endParaRPr lang="zh-CN" altLang="zh-CN" sz="1800" b="1" smtClean="0">
                <a:solidFill>
                  <a:srgbClr val="3333FF"/>
                </a:solidFill>
                <a:latin typeface="+mn-lt"/>
                <a:ea typeface="楷体" panose="02010609060101010101" pitchFamily="49" charset="-122"/>
              </a:endParaRPr>
            </a:p>
          </p:txBody>
        </p:sp>
        <p:sp>
          <p:nvSpPr>
            <p:cNvPr id="80" name="Rectangle 42"/>
            <p:cNvSpPr>
              <a:spLocks noChangeArrowheads="1"/>
            </p:cNvSpPr>
            <p:nvPr/>
          </p:nvSpPr>
          <p:spPr bwMode="auto">
            <a:xfrm>
              <a:off x="5037" y="2069"/>
              <a:ext cx="234" cy="236"/>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a:t>
              </a:r>
            </a:p>
          </p:txBody>
        </p:sp>
        <p:sp>
          <p:nvSpPr>
            <p:cNvPr id="81" name="Line 43"/>
            <p:cNvSpPr>
              <a:spLocks noChangeShapeType="1"/>
            </p:cNvSpPr>
            <p:nvPr/>
          </p:nvSpPr>
          <p:spPr bwMode="auto">
            <a:xfrm>
              <a:off x="4522" y="2187"/>
              <a:ext cx="281"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p>
              <a:pPr>
                <a:defRPr/>
              </a:pPr>
              <a:endParaRPr lang="zh-CN" altLang="en-US">
                <a:latin typeface="+mn-lt"/>
                <a:ea typeface="楷体" panose="02010609060101010101" pitchFamily="49" charset="-122"/>
              </a:endParaRPr>
            </a:p>
          </p:txBody>
        </p:sp>
        <p:sp>
          <p:nvSpPr>
            <p:cNvPr id="82" name="Line 44"/>
            <p:cNvSpPr>
              <a:spLocks noChangeShapeType="1"/>
            </p:cNvSpPr>
            <p:nvPr/>
          </p:nvSpPr>
          <p:spPr bwMode="auto">
            <a:xfrm flipV="1">
              <a:off x="5039" y="2301"/>
              <a:ext cx="0" cy="227"/>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latin typeface="+mn-lt"/>
                <a:ea typeface="楷体" panose="02010609060101010101" pitchFamily="49" charset="-122"/>
              </a:endParaRPr>
            </a:p>
          </p:txBody>
        </p:sp>
        <p:sp>
          <p:nvSpPr>
            <p:cNvPr id="83" name="Rectangle 45"/>
            <p:cNvSpPr>
              <a:spLocks noChangeArrowheads="1"/>
            </p:cNvSpPr>
            <p:nvPr/>
          </p:nvSpPr>
          <p:spPr bwMode="auto">
            <a:xfrm>
              <a:off x="4739" y="2523"/>
              <a:ext cx="590"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Q.rear</a:t>
              </a:r>
            </a:p>
          </p:txBody>
        </p:sp>
        <p:sp>
          <p:nvSpPr>
            <p:cNvPr id="84" name="Rectangle 46"/>
            <p:cNvSpPr>
              <a:spLocks noChangeArrowheads="1"/>
            </p:cNvSpPr>
            <p:nvPr/>
          </p:nvSpPr>
          <p:spPr bwMode="auto">
            <a:xfrm>
              <a:off x="4150" y="1969"/>
              <a:ext cx="590"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latin typeface="+mn-lt"/>
                  <a:ea typeface="楷体" panose="02010609060101010101" pitchFamily="49" charset="-122"/>
                </a:rPr>
                <a:t>Q.front</a:t>
              </a:r>
            </a:p>
          </p:txBody>
        </p:sp>
      </p:grpSp>
      <p:grpSp>
        <p:nvGrpSpPr>
          <p:cNvPr id="85" name="Group 50"/>
          <p:cNvGrpSpPr>
            <a:grpSpLocks/>
          </p:cNvGrpSpPr>
          <p:nvPr/>
        </p:nvGrpSpPr>
        <p:grpSpPr bwMode="auto">
          <a:xfrm>
            <a:off x="3417888" y="4929188"/>
            <a:ext cx="2514600" cy="1524000"/>
            <a:chOff x="2109" y="1298"/>
            <a:chExt cx="1584" cy="960"/>
          </a:xfrm>
        </p:grpSpPr>
        <p:sp>
          <p:nvSpPr>
            <p:cNvPr id="86" name="Cloud"/>
            <p:cNvSpPr>
              <a:spLocks noChangeAspect="1" noEditPoints="1" noChangeArrowheads="1"/>
            </p:cNvSpPr>
            <p:nvPr/>
          </p:nvSpPr>
          <p:spPr bwMode="auto">
            <a:xfrm rot="389414">
              <a:off x="2109" y="1298"/>
              <a:ext cx="1584" cy="960"/>
            </a:xfrm>
            <a:custGeom>
              <a:avLst/>
              <a:gdLst>
                <a:gd name="T0" fmla="*/ 5 w 21600"/>
                <a:gd name="T1" fmla="*/ 480 h 21600"/>
                <a:gd name="T2" fmla="*/ 792 w 21600"/>
                <a:gd name="T3" fmla="*/ 959 h 21600"/>
                <a:gd name="T4" fmla="*/ 1583 w 21600"/>
                <a:gd name="T5" fmla="*/ 480 h 21600"/>
                <a:gd name="T6" fmla="*/ 792 w 21600"/>
                <a:gd name="T7" fmla="*/ 55 h 21600"/>
                <a:gd name="T8" fmla="*/ 0 60000 65536"/>
                <a:gd name="T9" fmla="*/ 0 60000 65536"/>
                <a:gd name="T10" fmla="*/ 0 60000 65536"/>
                <a:gd name="T11" fmla="*/ 0 60000 65536"/>
                <a:gd name="T12" fmla="*/ 2973 w 21600"/>
                <a:gd name="T13" fmla="*/ 3263 h 21600"/>
                <a:gd name="T14" fmla="*/ 17086 w 21600"/>
                <a:gd name="T15" fmla="*/ 17348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rotWithShape="0">
              <a:gsLst>
                <a:gs pos="0">
                  <a:srgbClr val="FFFFFF"/>
                </a:gs>
                <a:gs pos="100000">
                  <a:srgbClr val="FFCCCC"/>
                </a:gs>
              </a:gsLst>
              <a:path path="rect">
                <a:fillToRect l="50000" t="50000" r="50000" b="50000"/>
              </a:path>
            </a:gradFill>
            <a:ln w="57150">
              <a:solidFill>
                <a:srgbClr val="FF0000"/>
              </a:solidFill>
              <a:miter lim="800000"/>
              <a:headEnd/>
              <a:tailEnd/>
            </a:ln>
            <a:effectLst>
              <a:outerShdw dist="107763" dir="2700000" algn="ctr" rotWithShape="0">
                <a:schemeClr val="tx1">
                  <a:alpha val="50000"/>
                </a:schemeClr>
              </a:outerShdw>
            </a:effectLst>
          </p:spPr>
          <p:txBody>
            <a:bodyPr/>
            <a:lstStyle/>
            <a:p>
              <a:pPr>
                <a:defRPr/>
              </a:pPr>
              <a:endParaRPr lang="zh-CN" altLang="en-US">
                <a:latin typeface="+mn-lt"/>
                <a:ea typeface="楷体" panose="02010609060101010101" pitchFamily="49" charset="-122"/>
              </a:endParaRPr>
            </a:p>
          </p:txBody>
        </p:sp>
        <p:sp>
          <p:nvSpPr>
            <p:cNvPr id="87" name="Text Box 52"/>
            <p:cNvSpPr txBox="1">
              <a:spLocks noChangeArrowheads="1"/>
            </p:cNvSpPr>
            <p:nvPr/>
          </p:nvSpPr>
          <p:spPr bwMode="auto">
            <a:xfrm>
              <a:off x="2201" y="1442"/>
              <a:ext cx="1488" cy="558"/>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lnSpc>
                  <a:spcPct val="130000"/>
                </a:lnSpc>
                <a:defRPr/>
              </a:pPr>
              <a:r>
                <a:rPr kumimoji="1" lang="zh-CN" altLang="en-US" b="1" dirty="0" smtClean="0">
                  <a:solidFill>
                    <a:srgbClr val="FF0000"/>
                  </a:solidFill>
                  <a:latin typeface="+mn-lt"/>
                  <a:ea typeface="楷体" panose="02010609060101010101" pitchFamily="49" charset="-122"/>
                </a:rPr>
                <a:t>链式队列</a:t>
              </a:r>
            </a:p>
            <a:p>
              <a:pPr algn="ctr">
                <a:lnSpc>
                  <a:spcPct val="130000"/>
                </a:lnSpc>
                <a:defRPr/>
              </a:pPr>
              <a:r>
                <a:rPr kumimoji="1" lang="zh-CN" altLang="en-US" b="1" dirty="0" smtClean="0">
                  <a:solidFill>
                    <a:srgbClr val="FF0000"/>
                  </a:solidFill>
                  <a:latin typeface="+mn-lt"/>
                  <a:ea typeface="楷体" panose="02010609060101010101" pitchFamily="49" charset="-122"/>
                </a:rPr>
                <a:t>没有队列满问题</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2">
                                            <p:txEl>
                                              <p:pRg st="0" end="0"/>
                                            </p:txEl>
                                          </p:spTgt>
                                        </p:tgtEl>
                                        <p:attrNameLst>
                                          <p:attrName>style.visibility</p:attrName>
                                        </p:attrNameLst>
                                      </p:cBhvr>
                                      <p:to>
                                        <p:strVal val="visible"/>
                                      </p:to>
                                    </p:set>
                                    <p:animEffect transition="in" filter="blinds(horizontal)">
                                      <p:cBhvr>
                                        <p:cTn id="17" dur="500"/>
                                        <p:tgtEl>
                                          <p:spTgt spid="5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left)">
                                      <p:cBhvr>
                                        <p:cTn id="22" dur="500"/>
                                        <p:tgtEl>
                                          <p:spTgt spid="55"/>
                                        </p:tgtEl>
                                      </p:cBhvr>
                                    </p:animEffect>
                                  </p:childTnLst>
                                </p:cTn>
                              </p:par>
                            </p:childTnLst>
                          </p:cTn>
                        </p:par>
                        <p:par>
                          <p:cTn id="23" fill="hold">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dissolve">
                                      <p:cBhvr>
                                        <p:cTn id="26" dur="500"/>
                                        <p:tgtEl>
                                          <p:spTgt spid="54"/>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wipe(left)">
                                      <p:cBhvr>
                                        <p:cTn id="30" dur="500"/>
                                        <p:tgtEl>
                                          <p:spTgt spid="78"/>
                                        </p:tgtEl>
                                      </p:cBhvr>
                                    </p:animEffect>
                                  </p:childTnLst>
                                </p:cTn>
                              </p:par>
                            </p:childTnLst>
                          </p:cTn>
                        </p:par>
                        <p:par>
                          <p:cTn id="31" fill="hold">
                            <p:stCondLst>
                              <p:cond delay="1500"/>
                            </p:stCondLst>
                            <p:childTnLst>
                              <p:par>
                                <p:cTn id="32" presetID="9" presetClass="entr" presetSubtype="0"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dissolve">
                                      <p:cBhvr>
                                        <p:cTn id="34" dur="500"/>
                                        <p:tgtEl>
                                          <p:spTgt spid="53"/>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dissolve">
                                      <p:cBhvr>
                                        <p:cTn id="39" dur="500"/>
                                        <p:tgtEl>
                                          <p:spTgt spid="85"/>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2" grpId="0" build="p"/>
      <p:bldP spid="53" grpId="0"/>
      <p:bldP spid="5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组合 1"/>
          <p:cNvGrpSpPr>
            <a:grpSpLocks/>
          </p:cNvGrpSpPr>
          <p:nvPr/>
        </p:nvGrpSpPr>
        <p:grpSpPr bwMode="auto">
          <a:xfrm>
            <a:off x="34925" y="92075"/>
            <a:ext cx="7632700" cy="457200"/>
            <a:chOff x="34925" y="92075"/>
            <a:chExt cx="7632700" cy="457200"/>
          </a:xfrm>
        </p:grpSpPr>
        <p:sp>
          <p:nvSpPr>
            <p:cNvPr id="5940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405"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59395" name="组合 1"/>
          <p:cNvGrpSpPr>
            <a:grpSpLocks/>
          </p:cNvGrpSpPr>
          <p:nvPr/>
        </p:nvGrpSpPr>
        <p:grpSpPr bwMode="auto">
          <a:xfrm>
            <a:off x="107950" y="620713"/>
            <a:ext cx="7580313" cy="496887"/>
            <a:chOff x="107950" y="620713"/>
            <a:chExt cx="7580313" cy="496887"/>
          </a:xfrm>
        </p:grpSpPr>
        <p:grpSp>
          <p:nvGrpSpPr>
            <p:cNvPr id="59400" name="Group 2"/>
            <p:cNvGrpSpPr>
              <a:grpSpLocks/>
            </p:cNvGrpSpPr>
            <p:nvPr/>
          </p:nvGrpSpPr>
          <p:grpSpPr bwMode="auto">
            <a:xfrm>
              <a:off x="107950" y="620713"/>
              <a:ext cx="5719763" cy="496887"/>
              <a:chOff x="113" y="441"/>
              <a:chExt cx="2083" cy="313"/>
            </a:xfrm>
          </p:grpSpPr>
          <p:sp>
            <p:nvSpPr>
              <p:cNvPr id="5940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59403"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59401"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52" name="Group 2"/>
          <p:cNvGrpSpPr>
            <a:grpSpLocks/>
          </p:cNvGrpSpPr>
          <p:nvPr/>
        </p:nvGrpSpPr>
        <p:grpSpPr bwMode="auto">
          <a:xfrm>
            <a:off x="250825" y="1196975"/>
            <a:ext cx="3455988" cy="496888"/>
            <a:chOff x="113" y="441"/>
            <a:chExt cx="1440" cy="313"/>
          </a:xfrm>
        </p:grpSpPr>
        <p:sp>
          <p:nvSpPr>
            <p:cNvPr id="59398"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链队列的类型定义</a:t>
              </a:r>
            </a:p>
          </p:txBody>
        </p:sp>
        <p:sp>
          <p:nvSpPr>
            <p:cNvPr id="59399"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55" name="Text Box 12"/>
          <p:cNvSpPr txBox="1">
            <a:spLocks noChangeArrowheads="1"/>
          </p:cNvSpPr>
          <p:nvPr/>
        </p:nvSpPr>
        <p:spPr bwMode="auto">
          <a:xfrm>
            <a:off x="323850" y="1844675"/>
            <a:ext cx="8569325" cy="294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QNode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ElemType		data ;		// </a:t>
            </a:r>
            <a:r>
              <a:rPr lang="zh-CN" altLang="en-US" sz="1600" b="1">
                <a:latin typeface="Courier New" panose="02070309020205020404" pitchFamily="49" charset="0"/>
                <a:ea typeface="仿宋" panose="02010609060101010101" pitchFamily="49" charset="-122"/>
                <a:cs typeface="Courier New" panose="02070309020205020404" pitchFamily="49" charset="0"/>
              </a:rPr>
              <a:t>数据域</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struct QNode	*next ;		// </a:t>
            </a:r>
            <a:r>
              <a:rPr lang="zh-CN" altLang="en-US" sz="1600" b="1">
                <a:latin typeface="Courier New" panose="02070309020205020404" pitchFamily="49" charset="0"/>
                <a:ea typeface="仿宋" panose="02010609060101010101" pitchFamily="49" charset="-122"/>
                <a:cs typeface="Courier New" panose="02070309020205020404" pitchFamily="49" charset="0"/>
              </a:rPr>
              <a:t>指针域</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QNode</a:t>
            </a:r>
            <a:r>
              <a:rPr lang="zh-CN" altLang="en-US" sz="1600" b="1">
                <a:latin typeface="Courier New" panose="02070309020205020404" pitchFamily="49" charset="0"/>
                <a:ea typeface="仿宋" panose="02010609060101010101" pitchFamily="49" charset="-122"/>
                <a:cs typeface="Courier New" panose="02070309020205020404" pitchFamily="49" charset="0"/>
              </a:rPr>
              <a:t>，*</a:t>
            </a:r>
            <a:r>
              <a:rPr lang="en-US" altLang="zh-CN" sz="1600" b="1">
                <a:latin typeface="Courier New" panose="02070309020205020404" pitchFamily="49" charset="0"/>
                <a:ea typeface="仿宋" panose="02010609060101010101" pitchFamily="49" charset="-122"/>
                <a:cs typeface="Courier New" panose="02070309020205020404" pitchFamily="49" charset="0"/>
              </a:rPr>
              <a:t>QueuePtr; </a:t>
            </a:r>
          </a:p>
          <a:p>
            <a:pPr eaLnBrk="1" hangingPunct="1">
              <a:lnSpc>
                <a:spcPct val="130000"/>
              </a:lnSpc>
            </a:pP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QueuePtr  		front;	 	// </a:t>
            </a:r>
            <a:r>
              <a:rPr lang="zh-CN" altLang="en-US" sz="1600" b="1">
                <a:latin typeface="Courier New" panose="02070309020205020404" pitchFamily="49" charset="0"/>
                <a:ea typeface="仿宋" panose="02010609060101010101" pitchFamily="49" charset="-122"/>
                <a:cs typeface="Courier New" panose="02070309020205020404" pitchFamily="49" charset="0"/>
              </a:rPr>
              <a:t>头指针，指向链队列头结点</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QueuePtr  		rear;		// </a:t>
            </a:r>
            <a:r>
              <a:rPr lang="zh-CN" altLang="en-US" sz="1600" b="1">
                <a:latin typeface="Courier New" panose="02070309020205020404" pitchFamily="49" charset="0"/>
                <a:ea typeface="仿宋" panose="02010609060101010101" pitchFamily="49" charset="-122"/>
                <a:cs typeface="Courier New" panose="02070309020205020404" pitchFamily="49" charset="0"/>
              </a:rPr>
              <a:t>尾指针，指向链队列最后一个结点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LinkQueue;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up)">
                                      <p:cBhvr>
                                        <p:cTn id="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组合 1"/>
          <p:cNvGrpSpPr>
            <a:grpSpLocks/>
          </p:cNvGrpSpPr>
          <p:nvPr/>
        </p:nvGrpSpPr>
        <p:grpSpPr bwMode="auto">
          <a:xfrm>
            <a:off x="34925" y="92075"/>
            <a:ext cx="7632700" cy="457200"/>
            <a:chOff x="34925" y="92075"/>
            <a:chExt cx="7632700" cy="457200"/>
          </a:xfrm>
        </p:grpSpPr>
        <p:sp>
          <p:nvSpPr>
            <p:cNvPr id="6043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0436"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60419" name="组合 1"/>
          <p:cNvGrpSpPr>
            <a:grpSpLocks/>
          </p:cNvGrpSpPr>
          <p:nvPr/>
        </p:nvGrpSpPr>
        <p:grpSpPr bwMode="auto">
          <a:xfrm>
            <a:off x="107950" y="620713"/>
            <a:ext cx="7580313" cy="496887"/>
            <a:chOff x="107950" y="620713"/>
            <a:chExt cx="7580313" cy="496887"/>
          </a:xfrm>
        </p:grpSpPr>
        <p:grpSp>
          <p:nvGrpSpPr>
            <p:cNvPr id="60431" name="Group 2"/>
            <p:cNvGrpSpPr>
              <a:grpSpLocks/>
            </p:cNvGrpSpPr>
            <p:nvPr/>
          </p:nvGrpSpPr>
          <p:grpSpPr bwMode="auto">
            <a:xfrm>
              <a:off x="107950" y="620713"/>
              <a:ext cx="5719763" cy="496887"/>
              <a:chOff x="113" y="441"/>
              <a:chExt cx="2083" cy="313"/>
            </a:xfrm>
          </p:grpSpPr>
          <p:sp>
            <p:nvSpPr>
              <p:cNvPr id="6043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0434"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0432"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14"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初始化操作</a:t>
            </a:r>
          </a:p>
        </p:txBody>
      </p:sp>
      <p:grpSp>
        <p:nvGrpSpPr>
          <p:cNvPr id="15" name="Group 35"/>
          <p:cNvGrpSpPr>
            <a:grpSpLocks/>
          </p:cNvGrpSpPr>
          <p:nvPr/>
        </p:nvGrpSpPr>
        <p:grpSpPr bwMode="auto">
          <a:xfrm>
            <a:off x="250825" y="1196975"/>
            <a:ext cx="3717925" cy="496888"/>
            <a:chOff x="158" y="754"/>
            <a:chExt cx="2342" cy="313"/>
          </a:xfrm>
        </p:grpSpPr>
        <p:sp>
          <p:nvSpPr>
            <p:cNvPr id="60429"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0430"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8" name="Text Box 21"/>
          <p:cNvSpPr txBox="1">
            <a:spLocks noChangeArrowheads="1"/>
          </p:cNvSpPr>
          <p:nvPr/>
        </p:nvSpPr>
        <p:spPr bwMode="auto">
          <a:xfrm>
            <a:off x="323850" y="1844675"/>
            <a:ext cx="8351838" cy="16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InitQueue_L(LinkQueue &amp;Q)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构造一个空链队列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Q.front=Q.rear=new QNode;</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Q.front-&gt;next=NULL;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InitQueue_L</a:t>
            </a:r>
          </a:p>
        </p:txBody>
      </p:sp>
      <p:grpSp>
        <p:nvGrpSpPr>
          <p:cNvPr id="20" name="Group 4"/>
          <p:cNvGrpSpPr>
            <a:grpSpLocks/>
          </p:cNvGrpSpPr>
          <p:nvPr/>
        </p:nvGrpSpPr>
        <p:grpSpPr bwMode="auto">
          <a:xfrm>
            <a:off x="7669213" y="692150"/>
            <a:ext cx="1295400" cy="1008063"/>
            <a:chOff x="4831" y="1253"/>
            <a:chExt cx="816" cy="726"/>
          </a:xfrm>
        </p:grpSpPr>
        <p:sp>
          <p:nvSpPr>
            <p:cNvPr id="6042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042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3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3-18</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0428"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
          <p:cNvGrpSpPr>
            <a:grpSpLocks/>
          </p:cNvGrpSpPr>
          <p:nvPr/>
        </p:nvGrpSpPr>
        <p:grpSpPr bwMode="auto">
          <a:xfrm>
            <a:off x="5143500" y="4552950"/>
            <a:ext cx="2813050" cy="742950"/>
            <a:chOff x="1020" y="3235"/>
            <a:chExt cx="3933" cy="739"/>
          </a:xfrm>
        </p:grpSpPr>
        <p:sp>
          <p:nvSpPr>
            <p:cNvPr id="22"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4"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800" decel="100000"/>
                                        <p:tgtEl>
                                          <p:spTgt spid="14"/>
                                        </p:tgtEl>
                                      </p:cBhvr>
                                    </p:animEffect>
                                    <p:anim calcmode="lin" valueType="num">
                                      <p:cBhvr>
                                        <p:cTn id="13" dur="800" decel="100000" fill="hold"/>
                                        <p:tgtEl>
                                          <p:spTgt spid="14"/>
                                        </p:tgtEl>
                                        <p:attrNameLst>
                                          <p:attrName>style.rotation</p:attrName>
                                        </p:attrNameLst>
                                      </p:cBhvr>
                                      <p:tavLst>
                                        <p:tav tm="0">
                                          <p:val>
                                            <p:fltVal val="-90"/>
                                          </p:val>
                                        </p:tav>
                                        <p:tav tm="100000">
                                          <p:val>
                                            <p:fltVal val="0"/>
                                          </p:val>
                                        </p:tav>
                                      </p:tavLst>
                                    </p:anim>
                                    <p:anim calcmode="lin" valueType="num">
                                      <p:cBhvr>
                                        <p:cTn id="14" dur="800" decel="100000" fill="hold"/>
                                        <p:tgtEl>
                                          <p:spTgt spid="14"/>
                                        </p:tgtEl>
                                        <p:attrNameLst>
                                          <p:attrName>ppt_x</p:attrName>
                                        </p:attrNameLst>
                                      </p:cBhvr>
                                      <p:tavLst>
                                        <p:tav tm="0">
                                          <p:val>
                                            <p:strVal val="#ppt_x+0.4"/>
                                          </p:val>
                                        </p:tav>
                                        <p:tav tm="100000">
                                          <p:val>
                                            <p:strVal val="#ppt_x-0.05"/>
                                          </p:val>
                                        </p:tav>
                                      </p:tavLst>
                                    </p:anim>
                                    <p:anim calcmode="lin" valueType="num">
                                      <p:cBhvr>
                                        <p:cTn id="15" dur="800" decel="100000" fill="hold"/>
                                        <p:tgtEl>
                                          <p:spTgt spid="14"/>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6"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290">
                                          <p:stCondLst>
                                            <p:cond delay="0"/>
                                          </p:stCondLst>
                                        </p:cTn>
                                        <p:tgtEl>
                                          <p:spTgt spid="20"/>
                                        </p:tgtEl>
                                      </p:cBhvr>
                                    </p:animEffect>
                                    <p:anim calcmode="lin" valueType="num">
                                      <p:cBhvr>
                                        <p:cTn id="23"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28" dur="13">
                                          <p:stCondLst>
                                            <p:cond delay="325"/>
                                          </p:stCondLst>
                                        </p:cTn>
                                        <p:tgtEl>
                                          <p:spTgt spid="20"/>
                                        </p:tgtEl>
                                      </p:cBhvr>
                                      <p:to x="100000" y="60000"/>
                                    </p:animScale>
                                    <p:animScale>
                                      <p:cBhvr>
                                        <p:cTn id="29" dur="83" decel="50000">
                                          <p:stCondLst>
                                            <p:cond delay="338"/>
                                          </p:stCondLst>
                                        </p:cTn>
                                        <p:tgtEl>
                                          <p:spTgt spid="20"/>
                                        </p:tgtEl>
                                      </p:cBhvr>
                                      <p:to x="100000" y="100000"/>
                                    </p:animScale>
                                    <p:animScale>
                                      <p:cBhvr>
                                        <p:cTn id="30" dur="13">
                                          <p:stCondLst>
                                            <p:cond delay="656"/>
                                          </p:stCondLst>
                                        </p:cTn>
                                        <p:tgtEl>
                                          <p:spTgt spid="20"/>
                                        </p:tgtEl>
                                      </p:cBhvr>
                                      <p:to x="100000" y="80000"/>
                                    </p:animScale>
                                    <p:animScale>
                                      <p:cBhvr>
                                        <p:cTn id="31" dur="83" decel="50000">
                                          <p:stCondLst>
                                            <p:cond delay="669"/>
                                          </p:stCondLst>
                                        </p:cTn>
                                        <p:tgtEl>
                                          <p:spTgt spid="20"/>
                                        </p:tgtEl>
                                      </p:cBhvr>
                                      <p:to x="100000" y="100000"/>
                                    </p:animScale>
                                    <p:animScale>
                                      <p:cBhvr>
                                        <p:cTn id="32" dur="13">
                                          <p:stCondLst>
                                            <p:cond delay="821"/>
                                          </p:stCondLst>
                                        </p:cTn>
                                        <p:tgtEl>
                                          <p:spTgt spid="20"/>
                                        </p:tgtEl>
                                      </p:cBhvr>
                                      <p:to x="100000" y="90000"/>
                                    </p:animScale>
                                    <p:animScale>
                                      <p:cBhvr>
                                        <p:cTn id="33" dur="83" decel="50000">
                                          <p:stCondLst>
                                            <p:cond delay="834"/>
                                          </p:stCondLst>
                                        </p:cTn>
                                        <p:tgtEl>
                                          <p:spTgt spid="20"/>
                                        </p:tgtEl>
                                      </p:cBhvr>
                                      <p:to x="100000" y="100000"/>
                                    </p:animScale>
                                    <p:animScale>
                                      <p:cBhvr>
                                        <p:cTn id="34" dur="13">
                                          <p:stCondLst>
                                            <p:cond delay="904"/>
                                          </p:stCondLst>
                                        </p:cTn>
                                        <p:tgtEl>
                                          <p:spTgt spid="20"/>
                                        </p:tgtEl>
                                      </p:cBhvr>
                                      <p:to x="100000" y="95000"/>
                                    </p:animScale>
                                    <p:animScale>
                                      <p:cBhvr>
                                        <p:cTn id="35" dur="83" decel="50000">
                                          <p:stCondLst>
                                            <p:cond delay="917"/>
                                          </p:stCondLst>
                                        </p:cTn>
                                        <p:tgtEl>
                                          <p:spTgt spid="20"/>
                                        </p:tgtEl>
                                      </p:cBhvr>
                                      <p:to x="100000" y="100000"/>
                                    </p:animScale>
                                  </p:childTnLst>
                                </p:cTn>
                              </p:par>
                            </p:childTnLst>
                          </p:cTn>
                        </p:par>
                        <p:par>
                          <p:cTn id="36" fill="hold" nodeType="afterGroup">
                            <p:stCondLst>
                              <p:cond delay="10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9"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strips(upLeft)">
                                      <p:cBhvr>
                                        <p:cTn id="44" dur="500"/>
                                        <p:tgtEl>
                                          <p:spTgt spid="21"/>
                                        </p:tgtEl>
                                      </p:cBhvr>
                                    </p:animEffect>
                                  </p:childTnLst>
                                  <p:subTnLst>
                                    <p:audio>
                                      <p:cMediaNode>
                                        <p:cTn display="0" masterRel="sameClick">
                                          <p:stCondLst>
                                            <p:cond evt="begin" delay="0">
                                              <p:tn val="42"/>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组合 1"/>
          <p:cNvGrpSpPr>
            <a:grpSpLocks/>
          </p:cNvGrpSpPr>
          <p:nvPr/>
        </p:nvGrpSpPr>
        <p:grpSpPr bwMode="auto">
          <a:xfrm>
            <a:off x="34925" y="92075"/>
            <a:ext cx="7632700" cy="457200"/>
            <a:chOff x="34925" y="92075"/>
            <a:chExt cx="7632700" cy="457200"/>
          </a:xfrm>
        </p:grpSpPr>
        <p:sp>
          <p:nvSpPr>
            <p:cNvPr id="6145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460"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sp>
        <p:nvSpPr>
          <p:cNvPr id="14"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销毁操作</a:t>
            </a:r>
          </a:p>
        </p:txBody>
      </p:sp>
      <p:grpSp>
        <p:nvGrpSpPr>
          <p:cNvPr id="61444" name="组合 2"/>
          <p:cNvGrpSpPr>
            <a:grpSpLocks/>
          </p:cNvGrpSpPr>
          <p:nvPr/>
        </p:nvGrpSpPr>
        <p:grpSpPr bwMode="auto">
          <a:xfrm>
            <a:off x="107950" y="620713"/>
            <a:ext cx="7580313" cy="1073150"/>
            <a:chOff x="107950" y="620713"/>
            <a:chExt cx="7580313" cy="1073150"/>
          </a:xfrm>
        </p:grpSpPr>
        <p:grpSp>
          <p:nvGrpSpPr>
            <p:cNvPr id="61451" name="组合 1"/>
            <p:cNvGrpSpPr>
              <a:grpSpLocks/>
            </p:cNvGrpSpPr>
            <p:nvPr/>
          </p:nvGrpSpPr>
          <p:grpSpPr bwMode="auto">
            <a:xfrm>
              <a:off x="107950" y="620713"/>
              <a:ext cx="7580313" cy="496887"/>
              <a:chOff x="107950" y="620713"/>
              <a:chExt cx="7580313" cy="496887"/>
            </a:xfrm>
          </p:grpSpPr>
          <p:grpSp>
            <p:nvGrpSpPr>
              <p:cNvPr id="61455" name="Group 2"/>
              <p:cNvGrpSpPr>
                <a:grpSpLocks/>
              </p:cNvGrpSpPr>
              <p:nvPr/>
            </p:nvGrpSpPr>
            <p:grpSpPr bwMode="auto">
              <a:xfrm>
                <a:off x="107950" y="620713"/>
                <a:ext cx="5719763" cy="496887"/>
                <a:chOff x="113" y="441"/>
                <a:chExt cx="2083" cy="313"/>
              </a:xfrm>
            </p:grpSpPr>
            <p:sp>
              <p:nvSpPr>
                <p:cNvPr id="6145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1458"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1456"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61452" name="Group 35"/>
            <p:cNvGrpSpPr>
              <a:grpSpLocks/>
            </p:cNvGrpSpPr>
            <p:nvPr/>
          </p:nvGrpSpPr>
          <p:grpSpPr bwMode="auto">
            <a:xfrm>
              <a:off x="250825" y="1196975"/>
              <a:ext cx="3717925" cy="496888"/>
              <a:chOff x="158" y="754"/>
              <a:chExt cx="2342" cy="313"/>
            </a:xfrm>
          </p:grpSpPr>
          <p:sp>
            <p:nvSpPr>
              <p:cNvPr id="61453"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1454"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21"/>
          <p:cNvSpPr txBox="1">
            <a:spLocks noChangeArrowheads="1"/>
          </p:cNvSpPr>
          <p:nvPr/>
        </p:nvSpPr>
        <p:spPr bwMode="auto">
          <a:xfrm>
            <a:off x="323850" y="1844675"/>
            <a:ext cx="8351838" cy="263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DestroyQueue_L(LinkQueue &amp;Q)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释放链队列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所占用的存储空间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while(Q.front)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Q.rear=Q.front-&gt;next;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delete Q.front;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Q.front=Q.rear;</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DestroyQueue_L</a:t>
            </a:r>
          </a:p>
        </p:txBody>
      </p:sp>
      <p:grpSp>
        <p:nvGrpSpPr>
          <p:cNvPr id="20" name="Group 4"/>
          <p:cNvGrpSpPr>
            <a:grpSpLocks/>
          </p:cNvGrpSpPr>
          <p:nvPr/>
        </p:nvGrpSpPr>
        <p:grpSpPr bwMode="auto">
          <a:xfrm>
            <a:off x="7669213" y="692150"/>
            <a:ext cx="1295400" cy="1008063"/>
            <a:chOff x="4831" y="1253"/>
            <a:chExt cx="816" cy="726"/>
          </a:xfrm>
        </p:grpSpPr>
        <p:sp>
          <p:nvSpPr>
            <p:cNvPr id="61447"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144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3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3-19</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1450"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290">
                                          <p:stCondLst>
                                            <p:cond delay="0"/>
                                          </p:stCondLst>
                                        </p:cTn>
                                        <p:tgtEl>
                                          <p:spTgt spid="20"/>
                                        </p:tgtEl>
                                      </p:cBhvr>
                                    </p:animEffect>
                                    <p:anim calcmode="lin" valueType="num">
                                      <p:cBhvr>
                                        <p:cTn id="1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23" dur="13">
                                          <p:stCondLst>
                                            <p:cond delay="325"/>
                                          </p:stCondLst>
                                        </p:cTn>
                                        <p:tgtEl>
                                          <p:spTgt spid="20"/>
                                        </p:tgtEl>
                                      </p:cBhvr>
                                      <p:to x="100000" y="60000"/>
                                    </p:animScale>
                                    <p:animScale>
                                      <p:cBhvr>
                                        <p:cTn id="24" dur="83" decel="50000">
                                          <p:stCondLst>
                                            <p:cond delay="338"/>
                                          </p:stCondLst>
                                        </p:cTn>
                                        <p:tgtEl>
                                          <p:spTgt spid="20"/>
                                        </p:tgtEl>
                                      </p:cBhvr>
                                      <p:to x="100000" y="100000"/>
                                    </p:animScale>
                                    <p:animScale>
                                      <p:cBhvr>
                                        <p:cTn id="25" dur="13">
                                          <p:stCondLst>
                                            <p:cond delay="656"/>
                                          </p:stCondLst>
                                        </p:cTn>
                                        <p:tgtEl>
                                          <p:spTgt spid="20"/>
                                        </p:tgtEl>
                                      </p:cBhvr>
                                      <p:to x="100000" y="80000"/>
                                    </p:animScale>
                                    <p:animScale>
                                      <p:cBhvr>
                                        <p:cTn id="26" dur="83" decel="50000">
                                          <p:stCondLst>
                                            <p:cond delay="669"/>
                                          </p:stCondLst>
                                        </p:cTn>
                                        <p:tgtEl>
                                          <p:spTgt spid="20"/>
                                        </p:tgtEl>
                                      </p:cBhvr>
                                      <p:to x="100000" y="100000"/>
                                    </p:animScale>
                                    <p:animScale>
                                      <p:cBhvr>
                                        <p:cTn id="27" dur="13">
                                          <p:stCondLst>
                                            <p:cond delay="821"/>
                                          </p:stCondLst>
                                        </p:cTn>
                                        <p:tgtEl>
                                          <p:spTgt spid="20"/>
                                        </p:tgtEl>
                                      </p:cBhvr>
                                      <p:to x="100000" y="90000"/>
                                    </p:animScale>
                                    <p:animScale>
                                      <p:cBhvr>
                                        <p:cTn id="28" dur="83" decel="50000">
                                          <p:stCondLst>
                                            <p:cond delay="834"/>
                                          </p:stCondLst>
                                        </p:cTn>
                                        <p:tgtEl>
                                          <p:spTgt spid="20"/>
                                        </p:tgtEl>
                                      </p:cBhvr>
                                      <p:to x="100000" y="100000"/>
                                    </p:animScale>
                                    <p:animScale>
                                      <p:cBhvr>
                                        <p:cTn id="29" dur="13">
                                          <p:stCondLst>
                                            <p:cond delay="904"/>
                                          </p:stCondLst>
                                        </p:cTn>
                                        <p:tgtEl>
                                          <p:spTgt spid="20"/>
                                        </p:tgtEl>
                                      </p:cBhvr>
                                      <p:to x="100000" y="95000"/>
                                    </p:animScale>
                                    <p:animScale>
                                      <p:cBhvr>
                                        <p:cTn id="30" dur="83" decel="50000">
                                          <p:stCondLst>
                                            <p:cond delay="917"/>
                                          </p:stCondLst>
                                        </p:cTn>
                                        <p:tgtEl>
                                          <p:spTgt spid="20"/>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6" name="组合 1"/>
          <p:cNvGrpSpPr>
            <a:grpSpLocks/>
          </p:cNvGrpSpPr>
          <p:nvPr/>
        </p:nvGrpSpPr>
        <p:grpSpPr bwMode="auto">
          <a:xfrm>
            <a:off x="34925" y="92075"/>
            <a:ext cx="7632700" cy="457200"/>
            <a:chOff x="34925" y="92075"/>
            <a:chExt cx="7632700" cy="457200"/>
          </a:xfrm>
        </p:grpSpPr>
        <p:sp>
          <p:nvSpPr>
            <p:cNvPr id="6248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2484"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62467" name="组合 2"/>
          <p:cNvGrpSpPr>
            <a:grpSpLocks/>
          </p:cNvGrpSpPr>
          <p:nvPr/>
        </p:nvGrpSpPr>
        <p:grpSpPr bwMode="auto">
          <a:xfrm>
            <a:off x="107950" y="620713"/>
            <a:ext cx="7580313" cy="1073150"/>
            <a:chOff x="107950" y="620713"/>
            <a:chExt cx="7580313" cy="1073150"/>
          </a:xfrm>
        </p:grpSpPr>
        <p:grpSp>
          <p:nvGrpSpPr>
            <p:cNvPr id="62474" name="组合 1"/>
            <p:cNvGrpSpPr>
              <a:grpSpLocks/>
            </p:cNvGrpSpPr>
            <p:nvPr/>
          </p:nvGrpSpPr>
          <p:grpSpPr bwMode="auto">
            <a:xfrm>
              <a:off x="107950" y="620713"/>
              <a:ext cx="7580313" cy="496887"/>
              <a:chOff x="107950" y="620713"/>
              <a:chExt cx="7580313" cy="496887"/>
            </a:xfrm>
          </p:grpSpPr>
          <p:grpSp>
            <p:nvGrpSpPr>
              <p:cNvPr id="62479" name="Group 2"/>
              <p:cNvGrpSpPr>
                <a:grpSpLocks/>
              </p:cNvGrpSpPr>
              <p:nvPr/>
            </p:nvGrpSpPr>
            <p:grpSpPr bwMode="auto">
              <a:xfrm>
                <a:off x="107950" y="620713"/>
                <a:ext cx="5719763" cy="496887"/>
                <a:chOff x="113" y="441"/>
                <a:chExt cx="2083" cy="313"/>
              </a:xfrm>
            </p:grpSpPr>
            <p:sp>
              <p:nvSpPr>
                <p:cNvPr id="6248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2482"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2480"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62475"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销毁操作</a:t>
              </a:r>
            </a:p>
          </p:txBody>
        </p:sp>
        <p:grpSp>
          <p:nvGrpSpPr>
            <p:cNvPr id="62476" name="Group 35"/>
            <p:cNvGrpSpPr>
              <a:grpSpLocks/>
            </p:cNvGrpSpPr>
            <p:nvPr/>
          </p:nvGrpSpPr>
          <p:grpSpPr bwMode="auto">
            <a:xfrm>
              <a:off x="250825" y="1196975"/>
              <a:ext cx="3717925" cy="496888"/>
              <a:chOff x="158" y="754"/>
              <a:chExt cx="2342" cy="313"/>
            </a:xfrm>
          </p:grpSpPr>
          <p:sp>
            <p:nvSpPr>
              <p:cNvPr id="62477"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2478"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5" name="组合 24"/>
          <p:cNvGrpSpPr>
            <a:grpSpLocks/>
          </p:cNvGrpSpPr>
          <p:nvPr/>
        </p:nvGrpSpPr>
        <p:grpSpPr bwMode="auto">
          <a:xfrm>
            <a:off x="7669213" y="731838"/>
            <a:ext cx="1295400" cy="968375"/>
            <a:chOff x="7669213" y="731152"/>
            <a:chExt cx="1295400" cy="969061"/>
          </a:xfrm>
        </p:grpSpPr>
        <p:sp>
          <p:nvSpPr>
            <p:cNvPr id="62470"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2471"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72"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62473"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问题规模：队列的“当前长度”，即链队列的结点个数（设值</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基本操作：指针后移、释放结点存储空间；</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的基本操作上，执行次数</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n+1</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80">
                                          <p:stCondLst>
                                            <p:cond delay="0"/>
                                          </p:stCondLst>
                                        </p:cTn>
                                        <p:tgtEl>
                                          <p:spTgt spid="25"/>
                                        </p:tgtEl>
                                      </p:cBhvr>
                                    </p:animEffect>
                                    <p:anim calcmode="lin" valueType="num">
                                      <p:cBhvr>
                                        <p:cTn id="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gtEl>
                                      </p:cBhvr>
                                      <p:to x="100000" y="60000"/>
                                    </p:animScale>
                                    <p:animScale>
                                      <p:cBhvr>
                                        <p:cTn id="14" dur="166" decel="50000">
                                          <p:stCondLst>
                                            <p:cond delay="676"/>
                                          </p:stCondLst>
                                        </p:cTn>
                                        <p:tgtEl>
                                          <p:spTgt spid="25"/>
                                        </p:tgtEl>
                                      </p:cBhvr>
                                      <p:to x="100000" y="100000"/>
                                    </p:animScale>
                                    <p:animScale>
                                      <p:cBhvr>
                                        <p:cTn id="15" dur="26">
                                          <p:stCondLst>
                                            <p:cond delay="1312"/>
                                          </p:stCondLst>
                                        </p:cTn>
                                        <p:tgtEl>
                                          <p:spTgt spid="25"/>
                                        </p:tgtEl>
                                      </p:cBhvr>
                                      <p:to x="100000" y="80000"/>
                                    </p:animScale>
                                    <p:animScale>
                                      <p:cBhvr>
                                        <p:cTn id="16" dur="166" decel="50000">
                                          <p:stCondLst>
                                            <p:cond delay="1338"/>
                                          </p:stCondLst>
                                        </p:cTn>
                                        <p:tgtEl>
                                          <p:spTgt spid="25"/>
                                        </p:tgtEl>
                                      </p:cBhvr>
                                      <p:to x="100000" y="100000"/>
                                    </p:animScale>
                                    <p:animScale>
                                      <p:cBhvr>
                                        <p:cTn id="17" dur="26">
                                          <p:stCondLst>
                                            <p:cond delay="1642"/>
                                          </p:stCondLst>
                                        </p:cTn>
                                        <p:tgtEl>
                                          <p:spTgt spid="25"/>
                                        </p:tgtEl>
                                      </p:cBhvr>
                                      <p:to x="100000" y="90000"/>
                                    </p:animScale>
                                    <p:animScale>
                                      <p:cBhvr>
                                        <p:cTn id="18" dur="166" decel="50000">
                                          <p:stCondLst>
                                            <p:cond delay="1668"/>
                                          </p:stCondLst>
                                        </p:cTn>
                                        <p:tgtEl>
                                          <p:spTgt spid="25"/>
                                        </p:tgtEl>
                                      </p:cBhvr>
                                      <p:to x="100000" y="100000"/>
                                    </p:animScale>
                                    <p:animScale>
                                      <p:cBhvr>
                                        <p:cTn id="19" dur="26">
                                          <p:stCondLst>
                                            <p:cond delay="1808"/>
                                          </p:stCondLst>
                                        </p:cTn>
                                        <p:tgtEl>
                                          <p:spTgt spid="25"/>
                                        </p:tgtEl>
                                      </p:cBhvr>
                                      <p:to x="100000" y="95000"/>
                                    </p:animScale>
                                    <p:animScale>
                                      <p:cBhvr>
                                        <p:cTn id="20" dur="166" decel="50000">
                                          <p:stCondLst>
                                            <p:cond delay="1834"/>
                                          </p:stCondLst>
                                        </p:cTn>
                                        <p:tgtEl>
                                          <p:spTgt spid="25"/>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1">
                                            <p:txEl>
                                              <p:pRg st="0" end="0"/>
                                            </p:txEl>
                                          </p:spTgt>
                                        </p:tgtEl>
                                        <p:attrNameLst>
                                          <p:attrName>style.visibility</p:attrName>
                                        </p:attrNameLst>
                                      </p:cBhvr>
                                      <p:to>
                                        <p:strVal val="visible"/>
                                      </p:to>
                                    </p:set>
                                    <p:animEffect transition="in" filter="slide(fromBottom)">
                                      <p:cBhvr>
                                        <p:cTn id="25" dur="500"/>
                                        <p:tgtEl>
                                          <p:spTgt spid="31">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1">
                                            <p:txEl>
                                              <p:pRg st="1" end="1"/>
                                            </p:txEl>
                                          </p:spTgt>
                                        </p:tgtEl>
                                        <p:attrNameLst>
                                          <p:attrName>style.visibility</p:attrName>
                                        </p:attrNameLst>
                                      </p:cBhvr>
                                      <p:to>
                                        <p:strVal val="visible"/>
                                      </p:to>
                                    </p:set>
                                    <p:animEffect transition="in" filter="slide(fromBottom)">
                                      <p:cBhvr>
                                        <p:cTn id="30" dur="500"/>
                                        <p:tgtEl>
                                          <p:spTgt spid="31">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1">
                                            <p:txEl>
                                              <p:pRg st="2" end="2"/>
                                            </p:txEl>
                                          </p:spTgt>
                                        </p:tgtEl>
                                        <p:attrNameLst>
                                          <p:attrName>style.visibility</p:attrName>
                                        </p:attrNameLst>
                                      </p:cBhvr>
                                      <p:to>
                                        <p:strVal val="visible"/>
                                      </p:to>
                                    </p:set>
                                    <p:animEffect transition="in" filter="slide(fromBottom)">
                                      <p:cBhvr>
                                        <p:cTn id="35" dur="500"/>
                                        <p:tgtEl>
                                          <p:spTgt spid="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组合 1"/>
          <p:cNvGrpSpPr>
            <a:grpSpLocks/>
          </p:cNvGrpSpPr>
          <p:nvPr/>
        </p:nvGrpSpPr>
        <p:grpSpPr bwMode="auto">
          <a:xfrm>
            <a:off x="34925" y="92075"/>
            <a:ext cx="7632700" cy="457200"/>
            <a:chOff x="34925" y="92075"/>
            <a:chExt cx="7632700" cy="457200"/>
          </a:xfrm>
        </p:grpSpPr>
        <p:sp>
          <p:nvSpPr>
            <p:cNvPr id="6350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3508"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sp>
        <p:nvSpPr>
          <p:cNvPr id="14"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清空操作</a:t>
            </a:r>
          </a:p>
        </p:txBody>
      </p:sp>
      <p:grpSp>
        <p:nvGrpSpPr>
          <p:cNvPr id="63492" name="组合 2"/>
          <p:cNvGrpSpPr>
            <a:grpSpLocks/>
          </p:cNvGrpSpPr>
          <p:nvPr/>
        </p:nvGrpSpPr>
        <p:grpSpPr bwMode="auto">
          <a:xfrm>
            <a:off x="107950" y="620713"/>
            <a:ext cx="7580313" cy="1073150"/>
            <a:chOff x="107950" y="620713"/>
            <a:chExt cx="7580313" cy="1073150"/>
          </a:xfrm>
        </p:grpSpPr>
        <p:grpSp>
          <p:nvGrpSpPr>
            <p:cNvPr id="63499" name="组合 1"/>
            <p:cNvGrpSpPr>
              <a:grpSpLocks/>
            </p:cNvGrpSpPr>
            <p:nvPr/>
          </p:nvGrpSpPr>
          <p:grpSpPr bwMode="auto">
            <a:xfrm>
              <a:off x="107950" y="620713"/>
              <a:ext cx="7580313" cy="496887"/>
              <a:chOff x="107950" y="620713"/>
              <a:chExt cx="7580313" cy="496887"/>
            </a:xfrm>
          </p:grpSpPr>
          <p:grpSp>
            <p:nvGrpSpPr>
              <p:cNvPr id="63503" name="Group 2"/>
              <p:cNvGrpSpPr>
                <a:grpSpLocks/>
              </p:cNvGrpSpPr>
              <p:nvPr/>
            </p:nvGrpSpPr>
            <p:grpSpPr bwMode="auto">
              <a:xfrm>
                <a:off x="107950" y="620713"/>
                <a:ext cx="5719763" cy="496887"/>
                <a:chOff x="113" y="441"/>
                <a:chExt cx="2083" cy="313"/>
              </a:xfrm>
            </p:grpSpPr>
            <p:sp>
              <p:nvSpPr>
                <p:cNvPr id="6350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3506"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3504"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63500" name="Group 35"/>
            <p:cNvGrpSpPr>
              <a:grpSpLocks/>
            </p:cNvGrpSpPr>
            <p:nvPr/>
          </p:nvGrpSpPr>
          <p:grpSpPr bwMode="auto">
            <a:xfrm>
              <a:off x="250825" y="1196975"/>
              <a:ext cx="3717925" cy="496888"/>
              <a:chOff x="158" y="754"/>
              <a:chExt cx="2342" cy="313"/>
            </a:xfrm>
          </p:grpSpPr>
          <p:sp>
            <p:nvSpPr>
              <p:cNvPr id="63501"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3502"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21"/>
          <p:cNvSpPr txBox="1">
            <a:spLocks noChangeArrowheads="1"/>
          </p:cNvSpPr>
          <p:nvPr/>
        </p:nvSpPr>
        <p:spPr bwMode="auto">
          <a:xfrm>
            <a:off x="323850" y="1844675"/>
            <a:ext cx="8351838" cy="327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ClearQueue_L(LinkQueue &amp;Q)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清空链队列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，释放所有结点空间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p=Q.front-&gt;next;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while(p)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q=p;</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p=p-&gt;next;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delete q;</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Q.front-&gt;next=NULL;  Q.rear=Q.front;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ClearQueue_L</a:t>
            </a:r>
          </a:p>
        </p:txBody>
      </p:sp>
      <p:grpSp>
        <p:nvGrpSpPr>
          <p:cNvPr id="20" name="Group 4"/>
          <p:cNvGrpSpPr>
            <a:grpSpLocks/>
          </p:cNvGrpSpPr>
          <p:nvPr/>
        </p:nvGrpSpPr>
        <p:grpSpPr bwMode="auto">
          <a:xfrm>
            <a:off x="7669213" y="692150"/>
            <a:ext cx="1295400" cy="1008063"/>
            <a:chOff x="4831" y="1253"/>
            <a:chExt cx="816" cy="726"/>
          </a:xfrm>
        </p:grpSpPr>
        <p:sp>
          <p:nvSpPr>
            <p:cNvPr id="6349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349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3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3-20</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349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290">
                                          <p:stCondLst>
                                            <p:cond delay="0"/>
                                          </p:stCondLst>
                                        </p:cTn>
                                        <p:tgtEl>
                                          <p:spTgt spid="20"/>
                                        </p:tgtEl>
                                      </p:cBhvr>
                                    </p:animEffect>
                                    <p:anim calcmode="lin" valueType="num">
                                      <p:cBhvr>
                                        <p:cTn id="1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23" dur="13">
                                          <p:stCondLst>
                                            <p:cond delay="325"/>
                                          </p:stCondLst>
                                        </p:cTn>
                                        <p:tgtEl>
                                          <p:spTgt spid="20"/>
                                        </p:tgtEl>
                                      </p:cBhvr>
                                      <p:to x="100000" y="60000"/>
                                    </p:animScale>
                                    <p:animScale>
                                      <p:cBhvr>
                                        <p:cTn id="24" dur="83" decel="50000">
                                          <p:stCondLst>
                                            <p:cond delay="338"/>
                                          </p:stCondLst>
                                        </p:cTn>
                                        <p:tgtEl>
                                          <p:spTgt spid="20"/>
                                        </p:tgtEl>
                                      </p:cBhvr>
                                      <p:to x="100000" y="100000"/>
                                    </p:animScale>
                                    <p:animScale>
                                      <p:cBhvr>
                                        <p:cTn id="25" dur="13">
                                          <p:stCondLst>
                                            <p:cond delay="656"/>
                                          </p:stCondLst>
                                        </p:cTn>
                                        <p:tgtEl>
                                          <p:spTgt spid="20"/>
                                        </p:tgtEl>
                                      </p:cBhvr>
                                      <p:to x="100000" y="80000"/>
                                    </p:animScale>
                                    <p:animScale>
                                      <p:cBhvr>
                                        <p:cTn id="26" dur="83" decel="50000">
                                          <p:stCondLst>
                                            <p:cond delay="669"/>
                                          </p:stCondLst>
                                        </p:cTn>
                                        <p:tgtEl>
                                          <p:spTgt spid="20"/>
                                        </p:tgtEl>
                                      </p:cBhvr>
                                      <p:to x="100000" y="100000"/>
                                    </p:animScale>
                                    <p:animScale>
                                      <p:cBhvr>
                                        <p:cTn id="27" dur="13">
                                          <p:stCondLst>
                                            <p:cond delay="821"/>
                                          </p:stCondLst>
                                        </p:cTn>
                                        <p:tgtEl>
                                          <p:spTgt spid="20"/>
                                        </p:tgtEl>
                                      </p:cBhvr>
                                      <p:to x="100000" y="90000"/>
                                    </p:animScale>
                                    <p:animScale>
                                      <p:cBhvr>
                                        <p:cTn id="28" dur="83" decel="50000">
                                          <p:stCondLst>
                                            <p:cond delay="834"/>
                                          </p:stCondLst>
                                        </p:cTn>
                                        <p:tgtEl>
                                          <p:spTgt spid="20"/>
                                        </p:tgtEl>
                                      </p:cBhvr>
                                      <p:to x="100000" y="100000"/>
                                    </p:animScale>
                                    <p:animScale>
                                      <p:cBhvr>
                                        <p:cTn id="29" dur="13">
                                          <p:stCondLst>
                                            <p:cond delay="904"/>
                                          </p:stCondLst>
                                        </p:cTn>
                                        <p:tgtEl>
                                          <p:spTgt spid="20"/>
                                        </p:tgtEl>
                                      </p:cBhvr>
                                      <p:to x="100000" y="95000"/>
                                    </p:animScale>
                                    <p:animScale>
                                      <p:cBhvr>
                                        <p:cTn id="30" dur="83" decel="50000">
                                          <p:stCondLst>
                                            <p:cond delay="917"/>
                                          </p:stCondLst>
                                        </p:cTn>
                                        <p:tgtEl>
                                          <p:spTgt spid="20"/>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组合 1"/>
          <p:cNvGrpSpPr>
            <a:grpSpLocks/>
          </p:cNvGrpSpPr>
          <p:nvPr/>
        </p:nvGrpSpPr>
        <p:grpSpPr bwMode="auto">
          <a:xfrm>
            <a:off x="34925" y="92075"/>
            <a:ext cx="7632700" cy="457200"/>
            <a:chOff x="34925" y="92075"/>
            <a:chExt cx="7632700" cy="457200"/>
          </a:xfrm>
        </p:grpSpPr>
        <p:sp>
          <p:nvSpPr>
            <p:cNvPr id="6453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4533"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64515" name="组合 3"/>
          <p:cNvGrpSpPr>
            <a:grpSpLocks/>
          </p:cNvGrpSpPr>
          <p:nvPr/>
        </p:nvGrpSpPr>
        <p:grpSpPr bwMode="auto">
          <a:xfrm>
            <a:off x="107950" y="620713"/>
            <a:ext cx="7580313" cy="1073150"/>
            <a:chOff x="107950" y="620713"/>
            <a:chExt cx="7580313" cy="1073150"/>
          </a:xfrm>
        </p:grpSpPr>
        <p:sp>
          <p:nvSpPr>
            <p:cNvPr id="64522"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清空操作</a:t>
              </a:r>
            </a:p>
          </p:txBody>
        </p:sp>
        <p:grpSp>
          <p:nvGrpSpPr>
            <p:cNvPr id="64523" name="组合 2"/>
            <p:cNvGrpSpPr>
              <a:grpSpLocks/>
            </p:cNvGrpSpPr>
            <p:nvPr/>
          </p:nvGrpSpPr>
          <p:grpSpPr bwMode="auto">
            <a:xfrm>
              <a:off x="107950" y="620713"/>
              <a:ext cx="7580313" cy="1073150"/>
              <a:chOff x="107950" y="620713"/>
              <a:chExt cx="7580313" cy="1073150"/>
            </a:xfrm>
          </p:grpSpPr>
          <p:grpSp>
            <p:nvGrpSpPr>
              <p:cNvPr id="64524" name="组合 1"/>
              <p:cNvGrpSpPr>
                <a:grpSpLocks/>
              </p:cNvGrpSpPr>
              <p:nvPr/>
            </p:nvGrpSpPr>
            <p:grpSpPr bwMode="auto">
              <a:xfrm>
                <a:off x="107950" y="620713"/>
                <a:ext cx="7580313" cy="496887"/>
                <a:chOff x="107950" y="620713"/>
                <a:chExt cx="7580313" cy="496887"/>
              </a:xfrm>
            </p:grpSpPr>
            <p:grpSp>
              <p:nvGrpSpPr>
                <p:cNvPr id="64528" name="Group 2"/>
                <p:cNvGrpSpPr>
                  <a:grpSpLocks/>
                </p:cNvGrpSpPr>
                <p:nvPr/>
              </p:nvGrpSpPr>
              <p:grpSpPr bwMode="auto">
                <a:xfrm>
                  <a:off x="107950" y="620713"/>
                  <a:ext cx="5719763" cy="496887"/>
                  <a:chOff x="113" y="441"/>
                  <a:chExt cx="2083" cy="313"/>
                </a:xfrm>
              </p:grpSpPr>
              <p:sp>
                <p:nvSpPr>
                  <p:cNvPr id="6453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4531"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4529"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64525" name="Group 35"/>
              <p:cNvGrpSpPr>
                <a:grpSpLocks/>
              </p:cNvGrpSpPr>
              <p:nvPr/>
            </p:nvGrpSpPr>
            <p:grpSpPr bwMode="auto">
              <a:xfrm>
                <a:off x="250825" y="1196975"/>
                <a:ext cx="3717925" cy="496888"/>
                <a:chOff x="158" y="754"/>
                <a:chExt cx="2342" cy="313"/>
              </a:xfrm>
            </p:grpSpPr>
            <p:sp>
              <p:nvSpPr>
                <p:cNvPr id="64526"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4527"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grpSp>
        <p:nvGrpSpPr>
          <p:cNvPr id="25" name="组合 24"/>
          <p:cNvGrpSpPr>
            <a:grpSpLocks/>
          </p:cNvGrpSpPr>
          <p:nvPr/>
        </p:nvGrpSpPr>
        <p:grpSpPr bwMode="auto">
          <a:xfrm>
            <a:off x="7669213" y="731838"/>
            <a:ext cx="1295400" cy="968375"/>
            <a:chOff x="7669213" y="731152"/>
            <a:chExt cx="1295400" cy="969061"/>
          </a:xfrm>
        </p:grpSpPr>
        <p:sp>
          <p:nvSpPr>
            <p:cNvPr id="64518"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4519"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20"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64521"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问题规模：队列的“当前长度”，即链队列的结点个数（设值</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基本操作：指针后移、释放结点存储空间；</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的基本操作上，执行次数</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80">
                                          <p:stCondLst>
                                            <p:cond delay="0"/>
                                          </p:stCondLst>
                                        </p:cTn>
                                        <p:tgtEl>
                                          <p:spTgt spid="25"/>
                                        </p:tgtEl>
                                      </p:cBhvr>
                                    </p:animEffect>
                                    <p:anim calcmode="lin" valueType="num">
                                      <p:cBhvr>
                                        <p:cTn id="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gtEl>
                                      </p:cBhvr>
                                      <p:to x="100000" y="60000"/>
                                    </p:animScale>
                                    <p:animScale>
                                      <p:cBhvr>
                                        <p:cTn id="14" dur="166" decel="50000">
                                          <p:stCondLst>
                                            <p:cond delay="676"/>
                                          </p:stCondLst>
                                        </p:cTn>
                                        <p:tgtEl>
                                          <p:spTgt spid="25"/>
                                        </p:tgtEl>
                                      </p:cBhvr>
                                      <p:to x="100000" y="100000"/>
                                    </p:animScale>
                                    <p:animScale>
                                      <p:cBhvr>
                                        <p:cTn id="15" dur="26">
                                          <p:stCondLst>
                                            <p:cond delay="1312"/>
                                          </p:stCondLst>
                                        </p:cTn>
                                        <p:tgtEl>
                                          <p:spTgt spid="25"/>
                                        </p:tgtEl>
                                      </p:cBhvr>
                                      <p:to x="100000" y="80000"/>
                                    </p:animScale>
                                    <p:animScale>
                                      <p:cBhvr>
                                        <p:cTn id="16" dur="166" decel="50000">
                                          <p:stCondLst>
                                            <p:cond delay="1338"/>
                                          </p:stCondLst>
                                        </p:cTn>
                                        <p:tgtEl>
                                          <p:spTgt spid="25"/>
                                        </p:tgtEl>
                                      </p:cBhvr>
                                      <p:to x="100000" y="100000"/>
                                    </p:animScale>
                                    <p:animScale>
                                      <p:cBhvr>
                                        <p:cTn id="17" dur="26">
                                          <p:stCondLst>
                                            <p:cond delay="1642"/>
                                          </p:stCondLst>
                                        </p:cTn>
                                        <p:tgtEl>
                                          <p:spTgt spid="25"/>
                                        </p:tgtEl>
                                      </p:cBhvr>
                                      <p:to x="100000" y="90000"/>
                                    </p:animScale>
                                    <p:animScale>
                                      <p:cBhvr>
                                        <p:cTn id="18" dur="166" decel="50000">
                                          <p:stCondLst>
                                            <p:cond delay="1668"/>
                                          </p:stCondLst>
                                        </p:cTn>
                                        <p:tgtEl>
                                          <p:spTgt spid="25"/>
                                        </p:tgtEl>
                                      </p:cBhvr>
                                      <p:to x="100000" y="100000"/>
                                    </p:animScale>
                                    <p:animScale>
                                      <p:cBhvr>
                                        <p:cTn id="19" dur="26">
                                          <p:stCondLst>
                                            <p:cond delay="1808"/>
                                          </p:stCondLst>
                                        </p:cTn>
                                        <p:tgtEl>
                                          <p:spTgt spid="25"/>
                                        </p:tgtEl>
                                      </p:cBhvr>
                                      <p:to x="100000" y="95000"/>
                                    </p:animScale>
                                    <p:animScale>
                                      <p:cBhvr>
                                        <p:cTn id="20" dur="166" decel="50000">
                                          <p:stCondLst>
                                            <p:cond delay="1834"/>
                                          </p:stCondLst>
                                        </p:cTn>
                                        <p:tgtEl>
                                          <p:spTgt spid="25"/>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slide(fromBottom)">
                                      <p:cBhvr>
                                        <p:cTn id="25" dur="500"/>
                                        <p:tgtEl>
                                          <p:spTgt spid="3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2">
                                            <p:txEl>
                                              <p:pRg st="1" end="1"/>
                                            </p:txEl>
                                          </p:spTgt>
                                        </p:tgtEl>
                                        <p:attrNameLst>
                                          <p:attrName>style.visibility</p:attrName>
                                        </p:attrNameLst>
                                      </p:cBhvr>
                                      <p:to>
                                        <p:strVal val="visible"/>
                                      </p:to>
                                    </p:set>
                                    <p:animEffect transition="in" filter="slide(fromBottom)">
                                      <p:cBhvr>
                                        <p:cTn id="30" dur="500"/>
                                        <p:tgtEl>
                                          <p:spTgt spid="32">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2" end="2"/>
                                            </p:txEl>
                                          </p:spTgt>
                                        </p:tgtEl>
                                        <p:attrNameLst>
                                          <p:attrName>style.visibility</p:attrName>
                                        </p:attrNameLst>
                                      </p:cBhvr>
                                      <p:to>
                                        <p:strVal val="visible"/>
                                      </p:to>
                                    </p:set>
                                    <p:animEffect transition="in" filter="slide(fromBottom)">
                                      <p:cBhvr>
                                        <p:cTn id="35" dur="500"/>
                                        <p:tgtEl>
                                          <p:spTgt spid="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组合 1"/>
          <p:cNvGrpSpPr>
            <a:grpSpLocks/>
          </p:cNvGrpSpPr>
          <p:nvPr/>
        </p:nvGrpSpPr>
        <p:grpSpPr bwMode="auto">
          <a:xfrm>
            <a:off x="34925" y="92075"/>
            <a:ext cx="7632700" cy="457200"/>
            <a:chOff x="34925" y="92075"/>
            <a:chExt cx="7632700" cy="457200"/>
          </a:xfrm>
        </p:grpSpPr>
        <p:sp>
          <p:nvSpPr>
            <p:cNvPr id="6555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5556"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sp>
        <p:nvSpPr>
          <p:cNvPr id="14"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求队列长操作</a:t>
            </a:r>
          </a:p>
        </p:txBody>
      </p:sp>
      <p:grpSp>
        <p:nvGrpSpPr>
          <p:cNvPr id="65540" name="组合 2"/>
          <p:cNvGrpSpPr>
            <a:grpSpLocks/>
          </p:cNvGrpSpPr>
          <p:nvPr/>
        </p:nvGrpSpPr>
        <p:grpSpPr bwMode="auto">
          <a:xfrm>
            <a:off x="107950" y="620713"/>
            <a:ext cx="7580313" cy="1073150"/>
            <a:chOff x="107950" y="620713"/>
            <a:chExt cx="7580313" cy="1073150"/>
          </a:xfrm>
        </p:grpSpPr>
        <p:grpSp>
          <p:nvGrpSpPr>
            <p:cNvPr id="65547" name="组合 1"/>
            <p:cNvGrpSpPr>
              <a:grpSpLocks/>
            </p:cNvGrpSpPr>
            <p:nvPr/>
          </p:nvGrpSpPr>
          <p:grpSpPr bwMode="auto">
            <a:xfrm>
              <a:off x="107950" y="620713"/>
              <a:ext cx="7580313" cy="496887"/>
              <a:chOff x="107950" y="620713"/>
              <a:chExt cx="7580313" cy="496887"/>
            </a:xfrm>
          </p:grpSpPr>
          <p:grpSp>
            <p:nvGrpSpPr>
              <p:cNvPr id="65551" name="Group 2"/>
              <p:cNvGrpSpPr>
                <a:grpSpLocks/>
              </p:cNvGrpSpPr>
              <p:nvPr/>
            </p:nvGrpSpPr>
            <p:grpSpPr bwMode="auto">
              <a:xfrm>
                <a:off x="107950" y="620713"/>
                <a:ext cx="5719763" cy="496887"/>
                <a:chOff x="113" y="441"/>
                <a:chExt cx="2083" cy="313"/>
              </a:xfrm>
            </p:grpSpPr>
            <p:sp>
              <p:nvSpPr>
                <p:cNvPr id="6555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5554"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5552"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65548" name="Group 35"/>
            <p:cNvGrpSpPr>
              <a:grpSpLocks/>
            </p:cNvGrpSpPr>
            <p:nvPr/>
          </p:nvGrpSpPr>
          <p:grpSpPr bwMode="auto">
            <a:xfrm>
              <a:off x="250825" y="1196975"/>
              <a:ext cx="3717925" cy="496888"/>
              <a:chOff x="158" y="754"/>
              <a:chExt cx="2342" cy="313"/>
            </a:xfrm>
          </p:grpSpPr>
          <p:sp>
            <p:nvSpPr>
              <p:cNvPr id="65549"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5550"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21"/>
          <p:cNvSpPr txBox="1">
            <a:spLocks noChangeArrowheads="1"/>
          </p:cNvSpPr>
          <p:nvPr/>
        </p:nvSpPr>
        <p:spPr bwMode="auto">
          <a:xfrm>
            <a:off x="323850" y="1844675"/>
            <a:ext cx="8351838"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int QueueLength_L(LinkQueue Q)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返回链队列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的长度</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p=Q.front;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设置指针，初始指向链队列头结点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length=0;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设置计数器</a:t>
            </a:r>
            <a:r>
              <a:rPr lang="en-US" altLang="zh-CN" sz="1600" b="1">
                <a:latin typeface="Courier New" panose="02070309020205020404" pitchFamily="49" charset="0"/>
                <a:ea typeface="仿宋" panose="02010609060101010101" pitchFamily="49" charset="-122"/>
                <a:cs typeface="Courier New" panose="02070309020205020404" pitchFamily="49" charset="0"/>
              </a:rPr>
              <a:t>length</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初始为</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while(p-&gt;next)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length++;</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p=p-&gt;next;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return length;</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QueueLength_L</a:t>
            </a:r>
          </a:p>
        </p:txBody>
      </p:sp>
      <p:grpSp>
        <p:nvGrpSpPr>
          <p:cNvPr id="20" name="Group 4"/>
          <p:cNvGrpSpPr>
            <a:grpSpLocks/>
          </p:cNvGrpSpPr>
          <p:nvPr/>
        </p:nvGrpSpPr>
        <p:grpSpPr bwMode="auto">
          <a:xfrm>
            <a:off x="7669213" y="692150"/>
            <a:ext cx="1295400" cy="1008063"/>
            <a:chOff x="4831" y="1253"/>
            <a:chExt cx="816" cy="726"/>
          </a:xfrm>
        </p:grpSpPr>
        <p:sp>
          <p:nvSpPr>
            <p:cNvPr id="6554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554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3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3-21</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554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290">
                                          <p:stCondLst>
                                            <p:cond delay="0"/>
                                          </p:stCondLst>
                                        </p:cTn>
                                        <p:tgtEl>
                                          <p:spTgt spid="20"/>
                                        </p:tgtEl>
                                      </p:cBhvr>
                                    </p:animEffect>
                                    <p:anim calcmode="lin" valueType="num">
                                      <p:cBhvr>
                                        <p:cTn id="1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23" dur="13">
                                          <p:stCondLst>
                                            <p:cond delay="325"/>
                                          </p:stCondLst>
                                        </p:cTn>
                                        <p:tgtEl>
                                          <p:spTgt spid="20"/>
                                        </p:tgtEl>
                                      </p:cBhvr>
                                      <p:to x="100000" y="60000"/>
                                    </p:animScale>
                                    <p:animScale>
                                      <p:cBhvr>
                                        <p:cTn id="24" dur="83" decel="50000">
                                          <p:stCondLst>
                                            <p:cond delay="338"/>
                                          </p:stCondLst>
                                        </p:cTn>
                                        <p:tgtEl>
                                          <p:spTgt spid="20"/>
                                        </p:tgtEl>
                                      </p:cBhvr>
                                      <p:to x="100000" y="100000"/>
                                    </p:animScale>
                                    <p:animScale>
                                      <p:cBhvr>
                                        <p:cTn id="25" dur="13">
                                          <p:stCondLst>
                                            <p:cond delay="656"/>
                                          </p:stCondLst>
                                        </p:cTn>
                                        <p:tgtEl>
                                          <p:spTgt spid="20"/>
                                        </p:tgtEl>
                                      </p:cBhvr>
                                      <p:to x="100000" y="80000"/>
                                    </p:animScale>
                                    <p:animScale>
                                      <p:cBhvr>
                                        <p:cTn id="26" dur="83" decel="50000">
                                          <p:stCondLst>
                                            <p:cond delay="669"/>
                                          </p:stCondLst>
                                        </p:cTn>
                                        <p:tgtEl>
                                          <p:spTgt spid="20"/>
                                        </p:tgtEl>
                                      </p:cBhvr>
                                      <p:to x="100000" y="100000"/>
                                    </p:animScale>
                                    <p:animScale>
                                      <p:cBhvr>
                                        <p:cTn id="27" dur="13">
                                          <p:stCondLst>
                                            <p:cond delay="821"/>
                                          </p:stCondLst>
                                        </p:cTn>
                                        <p:tgtEl>
                                          <p:spTgt spid="20"/>
                                        </p:tgtEl>
                                      </p:cBhvr>
                                      <p:to x="100000" y="90000"/>
                                    </p:animScale>
                                    <p:animScale>
                                      <p:cBhvr>
                                        <p:cTn id="28" dur="83" decel="50000">
                                          <p:stCondLst>
                                            <p:cond delay="834"/>
                                          </p:stCondLst>
                                        </p:cTn>
                                        <p:tgtEl>
                                          <p:spTgt spid="20"/>
                                        </p:tgtEl>
                                      </p:cBhvr>
                                      <p:to x="100000" y="100000"/>
                                    </p:animScale>
                                    <p:animScale>
                                      <p:cBhvr>
                                        <p:cTn id="29" dur="13">
                                          <p:stCondLst>
                                            <p:cond delay="904"/>
                                          </p:stCondLst>
                                        </p:cTn>
                                        <p:tgtEl>
                                          <p:spTgt spid="20"/>
                                        </p:tgtEl>
                                      </p:cBhvr>
                                      <p:to x="100000" y="95000"/>
                                    </p:animScale>
                                    <p:animScale>
                                      <p:cBhvr>
                                        <p:cTn id="30" dur="83" decel="50000">
                                          <p:stCondLst>
                                            <p:cond delay="917"/>
                                          </p:stCondLst>
                                        </p:cTn>
                                        <p:tgtEl>
                                          <p:spTgt spid="20"/>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组合 1"/>
          <p:cNvGrpSpPr>
            <a:grpSpLocks/>
          </p:cNvGrpSpPr>
          <p:nvPr/>
        </p:nvGrpSpPr>
        <p:grpSpPr bwMode="auto">
          <a:xfrm>
            <a:off x="34925" y="92075"/>
            <a:ext cx="7632700" cy="457200"/>
            <a:chOff x="34925" y="92075"/>
            <a:chExt cx="7632700" cy="457200"/>
          </a:xfrm>
        </p:grpSpPr>
        <p:sp>
          <p:nvSpPr>
            <p:cNvPr id="6658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6581"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66563" name="组合 3"/>
          <p:cNvGrpSpPr>
            <a:grpSpLocks/>
          </p:cNvGrpSpPr>
          <p:nvPr/>
        </p:nvGrpSpPr>
        <p:grpSpPr bwMode="auto">
          <a:xfrm>
            <a:off x="107950" y="620713"/>
            <a:ext cx="7580313" cy="1073150"/>
            <a:chOff x="107950" y="620713"/>
            <a:chExt cx="7580313" cy="1073150"/>
          </a:xfrm>
        </p:grpSpPr>
        <p:sp>
          <p:nvSpPr>
            <p:cNvPr id="66570"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求队列长操作</a:t>
              </a:r>
            </a:p>
          </p:txBody>
        </p:sp>
        <p:grpSp>
          <p:nvGrpSpPr>
            <p:cNvPr id="66571" name="组合 2"/>
            <p:cNvGrpSpPr>
              <a:grpSpLocks/>
            </p:cNvGrpSpPr>
            <p:nvPr/>
          </p:nvGrpSpPr>
          <p:grpSpPr bwMode="auto">
            <a:xfrm>
              <a:off x="107950" y="620713"/>
              <a:ext cx="7580313" cy="1073150"/>
              <a:chOff x="107950" y="620713"/>
              <a:chExt cx="7580313" cy="1073150"/>
            </a:xfrm>
          </p:grpSpPr>
          <p:grpSp>
            <p:nvGrpSpPr>
              <p:cNvPr id="66572" name="组合 1"/>
              <p:cNvGrpSpPr>
                <a:grpSpLocks/>
              </p:cNvGrpSpPr>
              <p:nvPr/>
            </p:nvGrpSpPr>
            <p:grpSpPr bwMode="auto">
              <a:xfrm>
                <a:off x="107950" y="620713"/>
                <a:ext cx="7580313" cy="496887"/>
                <a:chOff x="107950" y="620713"/>
                <a:chExt cx="7580313" cy="496887"/>
              </a:xfrm>
            </p:grpSpPr>
            <p:grpSp>
              <p:nvGrpSpPr>
                <p:cNvPr id="66576" name="Group 2"/>
                <p:cNvGrpSpPr>
                  <a:grpSpLocks/>
                </p:cNvGrpSpPr>
                <p:nvPr/>
              </p:nvGrpSpPr>
              <p:grpSpPr bwMode="auto">
                <a:xfrm>
                  <a:off x="107950" y="620713"/>
                  <a:ext cx="5719763" cy="496887"/>
                  <a:chOff x="113" y="441"/>
                  <a:chExt cx="2083" cy="313"/>
                </a:xfrm>
              </p:grpSpPr>
              <p:sp>
                <p:nvSpPr>
                  <p:cNvPr id="6657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6579"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6577"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66573" name="Group 35"/>
              <p:cNvGrpSpPr>
                <a:grpSpLocks/>
              </p:cNvGrpSpPr>
              <p:nvPr/>
            </p:nvGrpSpPr>
            <p:grpSpPr bwMode="auto">
              <a:xfrm>
                <a:off x="250825" y="1196975"/>
                <a:ext cx="3717925" cy="496888"/>
                <a:chOff x="158" y="754"/>
                <a:chExt cx="2342" cy="313"/>
              </a:xfrm>
            </p:grpSpPr>
            <p:sp>
              <p:nvSpPr>
                <p:cNvPr id="66574"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6575"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grpSp>
        <p:nvGrpSpPr>
          <p:cNvPr id="25" name="组合 24"/>
          <p:cNvGrpSpPr>
            <a:grpSpLocks/>
          </p:cNvGrpSpPr>
          <p:nvPr/>
        </p:nvGrpSpPr>
        <p:grpSpPr bwMode="auto">
          <a:xfrm>
            <a:off x="7669213" y="731838"/>
            <a:ext cx="1295400" cy="968375"/>
            <a:chOff x="7669213" y="731152"/>
            <a:chExt cx="1295400" cy="969061"/>
          </a:xfrm>
        </p:grpSpPr>
        <p:sp>
          <p:nvSpPr>
            <p:cNvPr id="66566"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6567"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568"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66569"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问题规模：队列的“当前长度”，即链队列的结点个数（设值</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基本操作：计数器</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、指针后移；</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的基本操作上，执行次数</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80">
                                          <p:stCondLst>
                                            <p:cond delay="0"/>
                                          </p:stCondLst>
                                        </p:cTn>
                                        <p:tgtEl>
                                          <p:spTgt spid="25"/>
                                        </p:tgtEl>
                                      </p:cBhvr>
                                    </p:animEffect>
                                    <p:anim calcmode="lin" valueType="num">
                                      <p:cBhvr>
                                        <p:cTn id="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gtEl>
                                      </p:cBhvr>
                                      <p:to x="100000" y="60000"/>
                                    </p:animScale>
                                    <p:animScale>
                                      <p:cBhvr>
                                        <p:cTn id="14" dur="166" decel="50000">
                                          <p:stCondLst>
                                            <p:cond delay="676"/>
                                          </p:stCondLst>
                                        </p:cTn>
                                        <p:tgtEl>
                                          <p:spTgt spid="25"/>
                                        </p:tgtEl>
                                      </p:cBhvr>
                                      <p:to x="100000" y="100000"/>
                                    </p:animScale>
                                    <p:animScale>
                                      <p:cBhvr>
                                        <p:cTn id="15" dur="26">
                                          <p:stCondLst>
                                            <p:cond delay="1312"/>
                                          </p:stCondLst>
                                        </p:cTn>
                                        <p:tgtEl>
                                          <p:spTgt spid="25"/>
                                        </p:tgtEl>
                                      </p:cBhvr>
                                      <p:to x="100000" y="80000"/>
                                    </p:animScale>
                                    <p:animScale>
                                      <p:cBhvr>
                                        <p:cTn id="16" dur="166" decel="50000">
                                          <p:stCondLst>
                                            <p:cond delay="1338"/>
                                          </p:stCondLst>
                                        </p:cTn>
                                        <p:tgtEl>
                                          <p:spTgt spid="25"/>
                                        </p:tgtEl>
                                      </p:cBhvr>
                                      <p:to x="100000" y="100000"/>
                                    </p:animScale>
                                    <p:animScale>
                                      <p:cBhvr>
                                        <p:cTn id="17" dur="26">
                                          <p:stCondLst>
                                            <p:cond delay="1642"/>
                                          </p:stCondLst>
                                        </p:cTn>
                                        <p:tgtEl>
                                          <p:spTgt spid="25"/>
                                        </p:tgtEl>
                                      </p:cBhvr>
                                      <p:to x="100000" y="90000"/>
                                    </p:animScale>
                                    <p:animScale>
                                      <p:cBhvr>
                                        <p:cTn id="18" dur="166" decel="50000">
                                          <p:stCondLst>
                                            <p:cond delay="1668"/>
                                          </p:stCondLst>
                                        </p:cTn>
                                        <p:tgtEl>
                                          <p:spTgt spid="25"/>
                                        </p:tgtEl>
                                      </p:cBhvr>
                                      <p:to x="100000" y="100000"/>
                                    </p:animScale>
                                    <p:animScale>
                                      <p:cBhvr>
                                        <p:cTn id="19" dur="26">
                                          <p:stCondLst>
                                            <p:cond delay="1808"/>
                                          </p:stCondLst>
                                        </p:cTn>
                                        <p:tgtEl>
                                          <p:spTgt spid="25"/>
                                        </p:tgtEl>
                                      </p:cBhvr>
                                      <p:to x="100000" y="95000"/>
                                    </p:animScale>
                                    <p:animScale>
                                      <p:cBhvr>
                                        <p:cTn id="20" dur="166" decel="50000">
                                          <p:stCondLst>
                                            <p:cond delay="1834"/>
                                          </p:stCondLst>
                                        </p:cTn>
                                        <p:tgtEl>
                                          <p:spTgt spid="25"/>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1">
                                            <p:txEl>
                                              <p:pRg st="0" end="0"/>
                                            </p:txEl>
                                          </p:spTgt>
                                        </p:tgtEl>
                                        <p:attrNameLst>
                                          <p:attrName>style.visibility</p:attrName>
                                        </p:attrNameLst>
                                      </p:cBhvr>
                                      <p:to>
                                        <p:strVal val="visible"/>
                                      </p:to>
                                    </p:set>
                                    <p:animEffect transition="in" filter="slide(fromBottom)">
                                      <p:cBhvr>
                                        <p:cTn id="25" dur="500"/>
                                        <p:tgtEl>
                                          <p:spTgt spid="31">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1">
                                            <p:txEl>
                                              <p:pRg st="1" end="1"/>
                                            </p:txEl>
                                          </p:spTgt>
                                        </p:tgtEl>
                                        <p:attrNameLst>
                                          <p:attrName>style.visibility</p:attrName>
                                        </p:attrNameLst>
                                      </p:cBhvr>
                                      <p:to>
                                        <p:strVal val="visible"/>
                                      </p:to>
                                    </p:set>
                                    <p:animEffect transition="in" filter="slide(fromBottom)">
                                      <p:cBhvr>
                                        <p:cTn id="30" dur="500"/>
                                        <p:tgtEl>
                                          <p:spTgt spid="31">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1">
                                            <p:txEl>
                                              <p:pRg st="2" end="2"/>
                                            </p:txEl>
                                          </p:spTgt>
                                        </p:tgtEl>
                                        <p:attrNameLst>
                                          <p:attrName>style.visibility</p:attrName>
                                        </p:attrNameLst>
                                      </p:cBhvr>
                                      <p:to>
                                        <p:strVal val="visible"/>
                                      </p:to>
                                    </p:set>
                                    <p:animEffect transition="in" filter="slide(fromBottom)">
                                      <p:cBhvr>
                                        <p:cTn id="35" dur="500"/>
                                        <p:tgtEl>
                                          <p:spTgt spid="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a:grpSpLocks/>
          </p:cNvGrpSpPr>
          <p:nvPr/>
        </p:nvGrpSpPr>
        <p:grpSpPr bwMode="auto">
          <a:xfrm>
            <a:off x="34925" y="92075"/>
            <a:ext cx="7632700" cy="457200"/>
            <a:chOff x="34925" y="92075"/>
            <a:chExt cx="7632700" cy="457200"/>
          </a:xfrm>
        </p:grpSpPr>
        <p:sp>
          <p:nvSpPr>
            <p:cNvPr id="1235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36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2" name="Group 2"/>
          <p:cNvGrpSpPr>
            <a:grpSpLocks/>
          </p:cNvGrpSpPr>
          <p:nvPr/>
        </p:nvGrpSpPr>
        <p:grpSpPr bwMode="auto">
          <a:xfrm>
            <a:off x="107950" y="620713"/>
            <a:ext cx="5545138" cy="496887"/>
            <a:chOff x="113" y="441"/>
            <a:chExt cx="2098" cy="313"/>
          </a:xfrm>
        </p:grpSpPr>
        <p:sp>
          <p:nvSpPr>
            <p:cNvPr id="1235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1235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1" name="Group 5"/>
          <p:cNvGrpSpPr>
            <a:grpSpLocks/>
          </p:cNvGrpSpPr>
          <p:nvPr/>
        </p:nvGrpSpPr>
        <p:grpSpPr bwMode="auto">
          <a:xfrm>
            <a:off x="250825" y="1196975"/>
            <a:ext cx="2663825" cy="496888"/>
            <a:chOff x="113" y="441"/>
            <a:chExt cx="1440" cy="313"/>
          </a:xfrm>
        </p:grpSpPr>
        <p:sp>
          <p:nvSpPr>
            <p:cNvPr id="12315"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顺序栈的定义</a:t>
              </a:r>
            </a:p>
          </p:txBody>
        </p:sp>
        <p:sp>
          <p:nvSpPr>
            <p:cNvPr id="12316"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82" name="Text Box 8"/>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把自栈底到栈顶的元素按照逻辑次序依次存放在一组地址连续的存储单元里的方式称为栈的顺序存储结构，简称</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顺序栈</a:t>
            </a:r>
            <a:r>
              <a:rPr kumimoji="1" lang="zh-CN" altLang="en-US" sz="2000" b="1">
                <a:latin typeface="Arial" panose="020B0604020202020204" pitchFamily="34" charset="0"/>
                <a:ea typeface="仿宋" panose="02010609060101010101" pitchFamily="49" charset="-122"/>
                <a:cs typeface="Arial" panose="020B0604020202020204" pitchFamily="34" charset="0"/>
              </a:rPr>
              <a:t>，同时附设指针 </a:t>
            </a:r>
            <a:r>
              <a:rPr kumimoji="1" lang="en-US" altLang="zh-CN" sz="2000" b="1">
                <a:latin typeface="Arial" panose="020B0604020202020204" pitchFamily="34" charset="0"/>
                <a:ea typeface="仿宋" panose="02010609060101010101" pitchFamily="49" charset="-122"/>
                <a:cs typeface="Arial" panose="020B0604020202020204" pitchFamily="34" charset="0"/>
              </a:rPr>
              <a:t>top </a:t>
            </a:r>
            <a:r>
              <a:rPr kumimoji="1" lang="zh-CN" altLang="en-US" sz="2000" b="1">
                <a:latin typeface="Arial" panose="020B0604020202020204" pitchFamily="34" charset="0"/>
                <a:ea typeface="仿宋" panose="02010609060101010101" pitchFamily="49" charset="-122"/>
                <a:cs typeface="Arial" panose="020B0604020202020204" pitchFamily="34" charset="0"/>
              </a:rPr>
              <a:t>指示栈顶元素在数组中的位置。</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grpSp>
        <p:nvGrpSpPr>
          <p:cNvPr id="83" name="Group 12"/>
          <p:cNvGrpSpPr>
            <a:grpSpLocks/>
          </p:cNvGrpSpPr>
          <p:nvPr/>
        </p:nvGrpSpPr>
        <p:grpSpPr bwMode="auto">
          <a:xfrm>
            <a:off x="981075" y="3421063"/>
            <a:ext cx="646113" cy="1889125"/>
            <a:chOff x="1632" y="672"/>
            <a:chExt cx="816" cy="1440"/>
          </a:xfrm>
        </p:grpSpPr>
        <p:sp>
          <p:nvSpPr>
            <p:cNvPr id="85" name="Rectangle 13"/>
            <p:cNvSpPr>
              <a:spLocks noChangeArrowheads="1"/>
            </p:cNvSpPr>
            <p:nvPr/>
          </p:nvSpPr>
          <p:spPr bwMode="auto">
            <a:xfrm>
              <a:off x="1632" y="67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86" name="Rectangle 14"/>
            <p:cNvSpPr>
              <a:spLocks noChangeArrowheads="1"/>
            </p:cNvSpPr>
            <p:nvPr/>
          </p:nvSpPr>
          <p:spPr bwMode="auto">
            <a:xfrm>
              <a:off x="1632" y="96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87" name="Rectangle 15"/>
            <p:cNvSpPr>
              <a:spLocks noChangeArrowheads="1"/>
            </p:cNvSpPr>
            <p:nvPr/>
          </p:nvSpPr>
          <p:spPr bwMode="auto">
            <a:xfrm>
              <a:off x="1632" y="124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88" name="Rectangle 16"/>
            <p:cNvSpPr>
              <a:spLocks noChangeArrowheads="1"/>
            </p:cNvSpPr>
            <p:nvPr/>
          </p:nvSpPr>
          <p:spPr bwMode="auto">
            <a:xfrm>
              <a:off x="1632" y="153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89" name="Rectangle 17"/>
            <p:cNvSpPr>
              <a:spLocks noChangeArrowheads="1"/>
            </p:cNvSpPr>
            <p:nvPr/>
          </p:nvSpPr>
          <p:spPr bwMode="auto">
            <a:xfrm>
              <a:off x="1632" y="182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grpSp>
      <p:sp>
        <p:nvSpPr>
          <p:cNvPr id="90" name="Line 18"/>
          <p:cNvSpPr>
            <a:spLocks noChangeShapeType="1"/>
          </p:cNvSpPr>
          <p:nvPr/>
        </p:nvSpPr>
        <p:spPr bwMode="auto">
          <a:xfrm>
            <a:off x="674688" y="5464175"/>
            <a:ext cx="296862"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91" name="Text Box 19"/>
          <p:cNvSpPr txBox="1">
            <a:spLocks noChangeArrowheads="1"/>
          </p:cNvSpPr>
          <p:nvPr/>
        </p:nvSpPr>
        <p:spPr bwMode="auto">
          <a:xfrm>
            <a:off x="144463" y="5294313"/>
            <a:ext cx="611187"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top</a:t>
            </a:r>
          </a:p>
        </p:txBody>
      </p:sp>
      <p:sp>
        <p:nvSpPr>
          <p:cNvPr id="92" name="Text Box 20"/>
          <p:cNvSpPr txBox="1">
            <a:spLocks noChangeArrowheads="1"/>
          </p:cNvSpPr>
          <p:nvPr/>
        </p:nvSpPr>
        <p:spPr bwMode="auto">
          <a:xfrm>
            <a:off x="384175" y="5611813"/>
            <a:ext cx="2027238" cy="366712"/>
          </a:xfrm>
          <a:prstGeom prst="rect">
            <a:avLst/>
          </a:prstGeom>
          <a:noFill/>
          <a:ln>
            <a:noFill/>
          </a:ln>
          <a:effectLst/>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top=-1 </a:t>
            </a: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栈空</a:t>
            </a:r>
          </a:p>
        </p:txBody>
      </p:sp>
      <p:grpSp>
        <p:nvGrpSpPr>
          <p:cNvPr id="93" name="Group 21"/>
          <p:cNvGrpSpPr>
            <a:grpSpLocks/>
          </p:cNvGrpSpPr>
          <p:nvPr/>
        </p:nvGrpSpPr>
        <p:grpSpPr bwMode="auto">
          <a:xfrm>
            <a:off x="1619250" y="3443288"/>
            <a:ext cx="361950" cy="1809750"/>
            <a:chOff x="2304" y="672"/>
            <a:chExt cx="240" cy="1440"/>
          </a:xfrm>
        </p:grpSpPr>
        <p:sp>
          <p:nvSpPr>
            <p:cNvPr id="94" name="Rectangle 22"/>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95" name="Rectangle 23"/>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96" name="Rectangle 24"/>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97" name="Rectangle 25"/>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98" name="Rectangle 26"/>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grpSp>
        <p:nvGrpSpPr>
          <p:cNvPr id="99" name="Group 27"/>
          <p:cNvGrpSpPr>
            <a:grpSpLocks/>
          </p:cNvGrpSpPr>
          <p:nvPr/>
        </p:nvGrpSpPr>
        <p:grpSpPr bwMode="auto">
          <a:xfrm>
            <a:off x="3357563" y="3435350"/>
            <a:ext cx="647700" cy="1889125"/>
            <a:chOff x="4608" y="672"/>
            <a:chExt cx="816" cy="1440"/>
          </a:xfrm>
        </p:grpSpPr>
        <p:sp>
          <p:nvSpPr>
            <p:cNvPr id="100" name="Rectangle 28"/>
            <p:cNvSpPr>
              <a:spLocks noChangeArrowheads="1"/>
            </p:cNvSpPr>
            <p:nvPr/>
          </p:nvSpPr>
          <p:spPr bwMode="auto">
            <a:xfrm>
              <a:off x="4608" y="67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01" name="Rectangle 29"/>
            <p:cNvSpPr>
              <a:spLocks noChangeArrowheads="1"/>
            </p:cNvSpPr>
            <p:nvPr/>
          </p:nvSpPr>
          <p:spPr bwMode="auto">
            <a:xfrm>
              <a:off x="4608" y="96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02" name="Rectangle 30"/>
            <p:cNvSpPr>
              <a:spLocks noChangeArrowheads="1"/>
            </p:cNvSpPr>
            <p:nvPr/>
          </p:nvSpPr>
          <p:spPr bwMode="auto">
            <a:xfrm>
              <a:off x="4608" y="124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03" name="Rectangle 31"/>
            <p:cNvSpPr>
              <a:spLocks noChangeArrowheads="1"/>
            </p:cNvSpPr>
            <p:nvPr/>
          </p:nvSpPr>
          <p:spPr bwMode="auto">
            <a:xfrm>
              <a:off x="4608" y="153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04" name="Rectangle 32"/>
            <p:cNvSpPr>
              <a:spLocks noChangeArrowheads="1"/>
            </p:cNvSpPr>
            <p:nvPr/>
          </p:nvSpPr>
          <p:spPr bwMode="auto">
            <a:xfrm>
              <a:off x="4608" y="182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grpSp>
      <p:sp>
        <p:nvSpPr>
          <p:cNvPr id="105" name="Line 33"/>
          <p:cNvSpPr>
            <a:spLocks noChangeShapeType="1"/>
          </p:cNvSpPr>
          <p:nvPr/>
        </p:nvSpPr>
        <p:spPr bwMode="auto">
          <a:xfrm>
            <a:off x="3055938" y="5164138"/>
            <a:ext cx="301625"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06" name="Text Box 34"/>
          <p:cNvSpPr txBox="1">
            <a:spLocks noChangeArrowheads="1"/>
          </p:cNvSpPr>
          <p:nvPr/>
        </p:nvSpPr>
        <p:spPr bwMode="auto">
          <a:xfrm>
            <a:off x="2411413" y="4940300"/>
            <a:ext cx="742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top</a:t>
            </a:r>
          </a:p>
        </p:txBody>
      </p:sp>
      <p:grpSp>
        <p:nvGrpSpPr>
          <p:cNvPr id="107" name="Group 35"/>
          <p:cNvGrpSpPr>
            <a:grpSpLocks/>
          </p:cNvGrpSpPr>
          <p:nvPr/>
        </p:nvGrpSpPr>
        <p:grpSpPr bwMode="auto">
          <a:xfrm>
            <a:off x="3992563" y="3497263"/>
            <a:ext cx="361950" cy="1809750"/>
            <a:chOff x="2304" y="672"/>
            <a:chExt cx="240" cy="1440"/>
          </a:xfrm>
        </p:grpSpPr>
        <p:sp>
          <p:nvSpPr>
            <p:cNvPr id="108" name="Rectangle 36"/>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09" name="Rectangle 37"/>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10" name="Rectangle 38"/>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11" name="Rectangle 39"/>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12" name="Rectangle 40"/>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sp>
        <p:nvSpPr>
          <p:cNvPr id="113" name="Text Box 41"/>
          <p:cNvSpPr txBox="1">
            <a:spLocks noChangeArrowheads="1"/>
          </p:cNvSpPr>
          <p:nvPr/>
        </p:nvSpPr>
        <p:spPr bwMode="auto">
          <a:xfrm>
            <a:off x="2589213" y="5618163"/>
            <a:ext cx="2125662" cy="366712"/>
          </a:xfrm>
          <a:prstGeom prst="rect">
            <a:avLst/>
          </a:prstGeom>
          <a:noFill/>
          <a:ln>
            <a:noFill/>
          </a:ln>
          <a:effectLst/>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入栈</a:t>
            </a:r>
          </a:p>
        </p:txBody>
      </p:sp>
      <p:grpSp>
        <p:nvGrpSpPr>
          <p:cNvPr id="114" name="Group 42"/>
          <p:cNvGrpSpPr>
            <a:grpSpLocks/>
          </p:cNvGrpSpPr>
          <p:nvPr/>
        </p:nvGrpSpPr>
        <p:grpSpPr bwMode="auto">
          <a:xfrm>
            <a:off x="5605463" y="3455988"/>
            <a:ext cx="646112" cy="1889125"/>
            <a:chOff x="1632" y="2688"/>
            <a:chExt cx="816" cy="1440"/>
          </a:xfrm>
        </p:grpSpPr>
        <p:sp>
          <p:nvSpPr>
            <p:cNvPr id="115" name="Rectangle 43"/>
            <p:cNvSpPr>
              <a:spLocks noChangeArrowheads="1"/>
            </p:cNvSpPr>
            <p:nvPr/>
          </p:nvSpPr>
          <p:spPr bwMode="auto">
            <a:xfrm>
              <a:off x="1632" y="268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5</a:t>
              </a:r>
            </a:p>
          </p:txBody>
        </p:sp>
        <p:sp>
          <p:nvSpPr>
            <p:cNvPr id="116" name="Rectangle 44"/>
            <p:cNvSpPr>
              <a:spLocks noChangeArrowheads="1"/>
            </p:cNvSpPr>
            <p:nvPr/>
          </p:nvSpPr>
          <p:spPr bwMode="auto">
            <a:xfrm>
              <a:off x="1632" y="297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17" name="Rectangle 45"/>
            <p:cNvSpPr>
              <a:spLocks noChangeArrowheads="1"/>
            </p:cNvSpPr>
            <p:nvPr/>
          </p:nvSpPr>
          <p:spPr bwMode="auto">
            <a:xfrm>
              <a:off x="1632" y="326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18" name="Rectangle 46"/>
            <p:cNvSpPr>
              <a:spLocks noChangeArrowheads="1"/>
            </p:cNvSpPr>
            <p:nvPr/>
          </p:nvSpPr>
          <p:spPr bwMode="auto">
            <a:xfrm>
              <a:off x="1632" y="355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19" name="Rectangle 47"/>
            <p:cNvSpPr>
              <a:spLocks noChangeArrowheads="1"/>
            </p:cNvSpPr>
            <p:nvPr/>
          </p:nvSpPr>
          <p:spPr bwMode="auto">
            <a:xfrm>
              <a:off x="1632" y="384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grpSp>
      <p:sp>
        <p:nvSpPr>
          <p:cNvPr id="120" name="Line 48"/>
          <p:cNvSpPr>
            <a:spLocks noChangeShapeType="1"/>
          </p:cNvSpPr>
          <p:nvPr/>
        </p:nvSpPr>
        <p:spPr bwMode="auto">
          <a:xfrm>
            <a:off x="5314950" y="3668713"/>
            <a:ext cx="290513"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21" name="Text Box 49"/>
          <p:cNvSpPr txBox="1">
            <a:spLocks noChangeArrowheads="1"/>
          </p:cNvSpPr>
          <p:nvPr/>
        </p:nvSpPr>
        <p:spPr bwMode="auto">
          <a:xfrm>
            <a:off x="4716463" y="3444875"/>
            <a:ext cx="814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top</a:t>
            </a:r>
          </a:p>
        </p:txBody>
      </p:sp>
      <p:sp>
        <p:nvSpPr>
          <p:cNvPr id="122" name="Text Box 50"/>
          <p:cNvSpPr txBox="1">
            <a:spLocks noChangeArrowheads="1"/>
          </p:cNvSpPr>
          <p:nvPr/>
        </p:nvSpPr>
        <p:spPr bwMode="auto">
          <a:xfrm>
            <a:off x="5027613" y="5618163"/>
            <a:ext cx="1800225" cy="366712"/>
          </a:xfrm>
          <a:prstGeom prst="rect">
            <a:avLst/>
          </a:prstGeom>
          <a:noFill/>
          <a:ln>
            <a:noFill/>
          </a:ln>
          <a:effectLst/>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top=4 </a:t>
            </a: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栈满</a:t>
            </a:r>
          </a:p>
        </p:txBody>
      </p:sp>
      <p:grpSp>
        <p:nvGrpSpPr>
          <p:cNvPr id="123" name="Group 51"/>
          <p:cNvGrpSpPr>
            <a:grpSpLocks/>
          </p:cNvGrpSpPr>
          <p:nvPr/>
        </p:nvGrpSpPr>
        <p:grpSpPr bwMode="auto">
          <a:xfrm>
            <a:off x="6248400" y="3514725"/>
            <a:ext cx="361950" cy="1809750"/>
            <a:chOff x="2304" y="672"/>
            <a:chExt cx="240" cy="1440"/>
          </a:xfrm>
        </p:grpSpPr>
        <p:sp>
          <p:nvSpPr>
            <p:cNvPr id="124" name="Rectangle 52"/>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25" name="Rectangle 53"/>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26" name="Rectangle 54"/>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27" name="Rectangle 55"/>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28" name="Rectangle 56"/>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grpSp>
        <p:nvGrpSpPr>
          <p:cNvPr id="129" name="Group 57"/>
          <p:cNvGrpSpPr>
            <a:grpSpLocks/>
          </p:cNvGrpSpPr>
          <p:nvPr/>
        </p:nvGrpSpPr>
        <p:grpSpPr bwMode="auto">
          <a:xfrm>
            <a:off x="7885113" y="3452813"/>
            <a:ext cx="647700" cy="1889125"/>
            <a:chOff x="4608" y="2688"/>
            <a:chExt cx="816" cy="1440"/>
          </a:xfrm>
        </p:grpSpPr>
        <p:sp>
          <p:nvSpPr>
            <p:cNvPr id="130" name="Rectangle 58"/>
            <p:cNvSpPr>
              <a:spLocks noChangeArrowheads="1"/>
            </p:cNvSpPr>
            <p:nvPr/>
          </p:nvSpPr>
          <p:spPr bwMode="auto">
            <a:xfrm>
              <a:off x="4608" y="2688"/>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31" name="Rectangle 59"/>
            <p:cNvSpPr>
              <a:spLocks noChangeArrowheads="1"/>
            </p:cNvSpPr>
            <p:nvPr/>
          </p:nvSpPr>
          <p:spPr bwMode="auto">
            <a:xfrm>
              <a:off x="4608" y="2976"/>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32" name="Rectangle 60"/>
            <p:cNvSpPr>
              <a:spLocks noChangeArrowheads="1"/>
            </p:cNvSpPr>
            <p:nvPr/>
          </p:nvSpPr>
          <p:spPr bwMode="auto">
            <a:xfrm>
              <a:off x="4608" y="3264"/>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33" name="Rectangle 61"/>
            <p:cNvSpPr>
              <a:spLocks noChangeArrowheads="1"/>
            </p:cNvSpPr>
            <p:nvPr/>
          </p:nvSpPr>
          <p:spPr bwMode="auto">
            <a:xfrm>
              <a:off x="4608" y="3552"/>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34" name="Rectangle 62"/>
            <p:cNvSpPr>
              <a:spLocks noChangeArrowheads="1"/>
            </p:cNvSpPr>
            <p:nvPr/>
          </p:nvSpPr>
          <p:spPr bwMode="auto">
            <a:xfrm>
              <a:off x="4608" y="3840"/>
              <a:ext cx="816" cy="288"/>
            </a:xfrm>
            <a:prstGeom prst="rect">
              <a:avLst/>
            </a:prstGeom>
            <a:solidFill>
              <a:srgbClr val="FFFF99"/>
            </a:solidFill>
            <a:ln w="3810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grpSp>
      <p:sp>
        <p:nvSpPr>
          <p:cNvPr id="135" name="Line 63"/>
          <p:cNvSpPr>
            <a:spLocks noChangeShapeType="1"/>
          </p:cNvSpPr>
          <p:nvPr/>
        </p:nvSpPr>
        <p:spPr bwMode="auto">
          <a:xfrm>
            <a:off x="7596188" y="4384675"/>
            <a:ext cx="274637" cy="0"/>
          </a:xfrm>
          <a:prstGeom prst="line">
            <a:avLst/>
          </a:prstGeom>
          <a:noFill/>
          <a:ln w="38100">
            <a:solidFill>
              <a:srgbClr val="3333FF"/>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36" name="Text Box 64"/>
          <p:cNvSpPr txBox="1">
            <a:spLocks noChangeArrowheads="1"/>
          </p:cNvSpPr>
          <p:nvPr/>
        </p:nvSpPr>
        <p:spPr bwMode="auto">
          <a:xfrm>
            <a:off x="6948488" y="4189413"/>
            <a:ext cx="7191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top</a:t>
            </a:r>
          </a:p>
        </p:txBody>
      </p:sp>
      <p:sp>
        <p:nvSpPr>
          <p:cNvPr id="137" name="Text Box 65"/>
          <p:cNvSpPr txBox="1">
            <a:spLocks noChangeArrowheads="1"/>
          </p:cNvSpPr>
          <p:nvPr/>
        </p:nvSpPr>
        <p:spPr bwMode="auto">
          <a:xfrm>
            <a:off x="7416800" y="5611813"/>
            <a:ext cx="1619250" cy="366712"/>
          </a:xfrm>
          <a:prstGeom prst="rect">
            <a:avLst/>
          </a:prstGeom>
          <a:noFill/>
          <a:ln>
            <a:noFill/>
          </a:ln>
          <a:effectLst/>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4</a:t>
            </a: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5</a:t>
            </a:r>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出栈</a:t>
            </a:r>
          </a:p>
        </p:txBody>
      </p:sp>
      <p:grpSp>
        <p:nvGrpSpPr>
          <p:cNvPr id="138" name="Group 66"/>
          <p:cNvGrpSpPr>
            <a:grpSpLocks/>
          </p:cNvGrpSpPr>
          <p:nvPr/>
        </p:nvGrpSpPr>
        <p:grpSpPr bwMode="auto">
          <a:xfrm>
            <a:off x="8531225" y="3471863"/>
            <a:ext cx="361950" cy="1809750"/>
            <a:chOff x="2304" y="672"/>
            <a:chExt cx="240" cy="1440"/>
          </a:xfrm>
        </p:grpSpPr>
        <p:sp>
          <p:nvSpPr>
            <p:cNvPr id="139" name="Rectangle 67"/>
            <p:cNvSpPr>
              <a:spLocks noChangeArrowheads="1"/>
            </p:cNvSpPr>
            <p:nvPr/>
          </p:nvSpPr>
          <p:spPr bwMode="auto">
            <a:xfrm>
              <a:off x="2304" y="672"/>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4</a:t>
              </a:r>
            </a:p>
          </p:txBody>
        </p:sp>
        <p:sp>
          <p:nvSpPr>
            <p:cNvPr id="140" name="Rectangle 68"/>
            <p:cNvSpPr>
              <a:spLocks noChangeArrowheads="1"/>
            </p:cNvSpPr>
            <p:nvPr/>
          </p:nvSpPr>
          <p:spPr bwMode="auto">
            <a:xfrm>
              <a:off x="2304" y="96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3</a:t>
              </a:r>
            </a:p>
          </p:txBody>
        </p:sp>
        <p:sp>
          <p:nvSpPr>
            <p:cNvPr id="141" name="Rectangle 69"/>
            <p:cNvSpPr>
              <a:spLocks noChangeArrowheads="1"/>
            </p:cNvSpPr>
            <p:nvPr/>
          </p:nvSpPr>
          <p:spPr bwMode="auto">
            <a:xfrm>
              <a:off x="2304" y="124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42" name="Rectangle 70"/>
            <p:cNvSpPr>
              <a:spLocks noChangeArrowheads="1"/>
            </p:cNvSpPr>
            <p:nvPr/>
          </p:nvSpPr>
          <p:spPr bwMode="auto">
            <a:xfrm>
              <a:off x="2304" y="153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43" name="Rectangle 71"/>
            <p:cNvSpPr>
              <a:spLocks noChangeArrowheads="1"/>
            </p:cNvSpPr>
            <p:nvPr/>
          </p:nvSpPr>
          <p:spPr bwMode="auto">
            <a:xfrm>
              <a:off x="2304" y="18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0</a:t>
              </a:r>
            </a:p>
          </p:txBody>
        </p:sp>
      </p:grpSp>
      <p:sp>
        <p:nvSpPr>
          <p:cNvPr id="144" name="Rectangle 42"/>
          <p:cNvSpPr>
            <a:spLocks noChangeArrowheads="1"/>
          </p:cNvSpPr>
          <p:nvPr/>
        </p:nvSpPr>
        <p:spPr bwMode="auto">
          <a:xfrm>
            <a:off x="2733675" y="6126163"/>
            <a:ext cx="3913188" cy="401637"/>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顺序栈中栈顶指针和栈中元素之间的关系</a:t>
            </a:r>
            <a:endParaRPr kumimoji="1" lang="zh-CN" altLang="en-US">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wipe(left)">
                                      <p:cBhvr>
                                        <p:cTn id="12" dur="500"/>
                                        <p:tgtEl>
                                          <p:spTgt spid="81"/>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2">
                                            <p:txEl>
                                              <p:pRg st="0" end="0"/>
                                            </p:txEl>
                                          </p:spTgt>
                                        </p:tgtEl>
                                        <p:attrNameLst>
                                          <p:attrName>style.visibility</p:attrName>
                                        </p:attrNameLst>
                                      </p:cBhvr>
                                      <p:to>
                                        <p:strVal val="visible"/>
                                      </p:to>
                                    </p:set>
                                    <p:animEffect transition="in" filter="blinds(horizontal)">
                                      <p:cBhvr>
                                        <p:cTn id="17" dur="500"/>
                                        <p:tgtEl>
                                          <p:spTgt spid="8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4"/>
                                        </p:tgtEl>
                                        <p:attrNameLst>
                                          <p:attrName>style.visibility</p:attrName>
                                        </p:attrNameLst>
                                      </p:cBhvr>
                                      <p:to>
                                        <p:strVal val="visible"/>
                                      </p:to>
                                    </p:set>
                                    <p:animEffect transition="in" filter="fade">
                                      <p:cBhvr>
                                        <p:cTn id="22" dur="500"/>
                                        <p:tgtEl>
                                          <p:spTgt spid="144"/>
                                        </p:tgtEl>
                                      </p:cBhvr>
                                    </p:animEffect>
                                  </p:childTnLst>
                                </p:cTn>
                              </p:par>
                            </p:childTnLst>
                          </p:cTn>
                        </p:par>
                        <p:par>
                          <p:cTn id="23" fill="hold">
                            <p:stCondLst>
                              <p:cond delay="500"/>
                            </p:stCondLst>
                            <p:childTnLst>
                              <p:par>
                                <p:cTn id="24" presetID="17" presetClass="entr" presetSubtype="1" fill="hold" nodeType="afterEffect">
                                  <p:stCondLst>
                                    <p:cond delay="0"/>
                                  </p:stCondLst>
                                  <p:childTnLst>
                                    <p:set>
                                      <p:cBhvr>
                                        <p:cTn id="25" dur="1" fill="hold">
                                          <p:stCondLst>
                                            <p:cond delay="0"/>
                                          </p:stCondLst>
                                        </p:cTn>
                                        <p:tgtEl>
                                          <p:spTgt spid="83"/>
                                        </p:tgtEl>
                                        <p:attrNameLst>
                                          <p:attrName>style.visibility</p:attrName>
                                        </p:attrNameLst>
                                      </p:cBhvr>
                                      <p:to>
                                        <p:strVal val="visible"/>
                                      </p:to>
                                    </p:set>
                                    <p:anim calcmode="lin" valueType="num">
                                      <p:cBhvr>
                                        <p:cTn id="26" dur="500" fill="hold"/>
                                        <p:tgtEl>
                                          <p:spTgt spid="83"/>
                                        </p:tgtEl>
                                        <p:attrNameLst>
                                          <p:attrName>ppt_x</p:attrName>
                                        </p:attrNameLst>
                                      </p:cBhvr>
                                      <p:tavLst>
                                        <p:tav tm="0">
                                          <p:val>
                                            <p:strVal val="#ppt_x"/>
                                          </p:val>
                                        </p:tav>
                                        <p:tav tm="100000">
                                          <p:val>
                                            <p:strVal val="#ppt_x"/>
                                          </p:val>
                                        </p:tav>
                                      </p:tavLst>
                                    </p:anim>
                                    <p:anim calcmode="lin" valueType="num">
                                      <p:cBhvr>
                                        <p:cTn id="27" dur="500" fill="hold"/>
                                        <p:tgtEl>
                                          <p:spTgt spid="83"/>
                                        </p:tgtEl>
                                        <p:attrNameLst>
                                          <p:attrName>ppt_y</p:attrName>
                                        </p:attrNameLst>
                                      </p:cBhvr>
                                      <p:tavLst>
                                        <p:tav tm="0">
                                          <p:val>
                                            <p:strVal val="#ppt_y-#ppt_h/2"/>
                                          </p:val>
                                        </p:tav>
                                        <p:tav tm="100000">
                                          <p:val>
                                            <p:strVal val="#ppt_y"/>
                                          </p:val>
                                        </p:tav>
                                      </p:tavLst>
                                    </p:anim>
                                    <p:anim calcmode="lin" valueType="num">
                                      <p:cBhvr>
                                        <p:cTn id="28" dur="500" fill="hold"/>
                                        <p:tgtEl>
                                          <p:spTgt spid="83"/>
                                        </p:tgtEl>
                                        <p:attrNameLst>
                                          <p:attrName>ppt_w</p:attrName>
                                        </p:attrNameLst>
                                      </p:cBhvr>
                                      <p:tavLst>
                                        <p:tav tm="0">
                                          <p:val>
                                            <p:strVal val="#ppt_w"/>
                                          </p:val>
                                        </p:tav>
                                        <p:tav tm="100000">
                                          <p:val>
                                            <p:strVal val="#ppt_w"/>
                                          </p:val>
                                        </p:tav>
                                      </p:tavLst>
                                    </p:anim>
                                    <p:anim calcmode="lin" valueType="num">
                                      <p:cBhvr>
                                        <p:cTn id="29" dur="500" fill="hold"/>
                                        <p:tgtEl>
                                          <p:spTgt spid="8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4"/>
                                            </p:cond>
                                          </p:stCondLst>
                                          <p:endCondLst>
                                            <p:cond evt="onStopAudio" delay="0">
                                              <p:tgtEl>
                                                <p:sldTgt/>
                                              </p:tgtEl>
                                            </p:cond>
                                          </p:endCondLst>
                                        </p:cTn>
                                        <p:tgtEl>
                                          <p:sndTgt r:embed="rId3" name="camera.wav"/>
                                        </p:tgtEl>
                                      </p:cMediaNode>
                                    </p:audio>
                                  </p:subTnLst>
                                </p:cTn>
                              </p:par>
                              <p:par>
                                <p:cTn id="30" presetID="22" presetClass="entr" presetSubtype="1" fill="hold" nodeType="withEffect">
                                  <p:stCondLst>
                                    <p:cond delay="0"/>
                                  </p:stCondLst>
                                  <p:childTnLst>
                                    <p:set>
                                      <p:cBhvr>
                                        <p:cTn id="31" dur="1" fill="hold">
                                          <p:stCondLst>
                                            <p:cond delay="0"/>
                                          </p:stCondLst>
                                        </p:cTn>
                                        <p:tgtEl>
                                          <p:spTgt spid="93"/>
                                        </p:tgtEl>
                                        <p:attrNameLst>
                                          <p:attrName>style.visibility</p:attrName>
                                        </p:attrNameLst>
                                      </p:cBhvr>
                                      <p:to>
                                        <p:strVal val="visible"/>
                                      </p:to>
                                    </p:set>
                                    <p:animEffect transition="in" filter="wipe(up)">
                                      <p:cBhvr>
                                        <p:cTn id="32" dur="500"/>
                                        <p:tgtEl>
                                          <p:spTgt spid="93"/>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left)">
                                      <p:cBhvr>
                                        <p:cTn id="36" dur="1000"/>
                                        <p:tgtEl>
                                          <p:spTgt spid="90"/>
                                        </p:tgtEl>
                                      </p:cBhvr>
                                    </p:animEffect>
                                  </p:childTnLst>
                                </p:cTn>
                              </p:par>
                            </p:childTnLst>
                          </p:cTn>
                        </p:par>
                        <p:par>
                          <p:cTn id="37" fill="hold">
                            <p:stCondLst>
                              <p:cond delay="2000"/>
                            </p:stCondLst>
                            <p:childTnLst>
                              <p:par>
                                <p:cTn id="38" presetID="16" presetClass="entr" presetSubtype="37"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barn(outVertical)">
                                      <p:cBhvr>
                                        <p:cTn id="40" dur="500"/>
                                        <p:tgtEl>
                                          <p:spTgt spid="91"/>
                                        </p:tgtEl>
                                      </p:cBhvr>
                                    </p:animEffect>
                                  </p:childTnLst>
                                </p:cTn>
                              </p:par>
                            </p:childTnLst>
                          </p:cTn>
                        </p:par>
                        <p:par>
                          <p:cTn id="41" fill="hold">
                            <p:stCondLst>
                              <p:cond delay="2500"/>
                            </p:stCondLst>
                            <p:childTnLst>
                              <p:par>
                                <p:cTn id="42" presetID="16" presetClass="entr" presetSubtype="37" fill="hold" grpId="0" nodeType="after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barn(outVertical)">
                                      <p:cBhvr>
                                        <p:cTn id="44" dur="500"/>
                                        <p:tgtEl>
                                          <p:spTgt spid="92"/>
                                        </p:tgtEl>
                                      </p:cBhvr>
                                    </p:animEffect>
                                  </p:childTnLst>
                                  <p:subTnLst>
                                    <p:audio>
                                      <p:cMediaNode>
                                        <p:cTn display="0" masterRel="sameClick">
                                          <p:stCondLst>
                                            <p:cond evt="begin" delay="0">
                                              <p:tn val="42"/>
                                            </p:cond>
                                          </p:stCondLst>
                                          <p:endCondLst>
                                            <p:cond evt="onStopAudio" delay="0">
                                              <p:tgtEl>
                                                <p:sldTgt/>
                                              </p:tgtEl>
                                            </p:cond>
                                          </p:endCondLst>
                                        </p:cTn>
                                        <p:tgtEl>
                                          <p:sndTgt r:embed="rId3" name="camera.wav"/>
                                        </p:tgtEl>
                                      </p:cMediaNode>
                                    </p:audio>
                                  </p:subTnLst>
                                </p:cTn>
                              </p:par>
                            </p:childTnLst>
                          </p:cTn>
                        </p:par>
                      </p:childTnLst>
                    </p:cTn>
                  </p:par>
                  <p:par>
                    <p:cTn id="45" fill="hold">
                      <p:stCondLst>
                        <p:cond delay="indefinite"/>
                      </p:stCondLst>
                      <p:childTnLst>
                        <p:par>
                          <p:cTn id="46" fill="hold">
                            <p:stCondLst>
                              <p:cond delay="0"/>
                            </p:stCondLst>
                            <p:childTnLst>
                              <p:par>
                                <p:cTn id="47" presetID="17" presetClass="entr" presetSubtype="1" fill="hold" nodeType="clickEffect">
                                  <p:stCondLst>
                                    <p:cond delay="0"/>
                                  </p:stCondLst>
                                  <p:childTnLst>
                                    <p:set>
                                      <p:cBhvr>
                                        <p:cTn id="48" dur="1" fill="hold">
                                          <p:stCondLst>
                                            <p:cond delay="0"/>
                                          </p:stCondLst>
                                        </p:cTn>
                                        <p:tgtEl>
                                          <p:spTgt spid="99"/>
                                        </p:tgtEl>
                                        <p:attrNameLst>
                                          <p:attrName>style.visibility</p:attrName>
                                        </p:attrNameLst>
                                      </p:cBhvr>
                                      <p:to>
                                        <p:strVal val="visible"/>
                                      </p:to>
                                    </p:set>
                                    <p:anim calcmode="lin" valueType="num">
                                      <p:cBhvr>
                                        <p:cTn id="49" dur="500" fill="hold"/>
                                        <p:tgtEl>
                                          <p:spTgt spid="99"/>
                                        </p:tgtEl>
                                        <p:attrNameLst>
                                          <p:attrName>ppt_x</p:attrName>
                                        </p:attrNameLst>
                                      </p:cBhvr>
                                      <p:tavLst>
                                        <p:tav tm="0">
                                          <p:val>
                                            <p:strVal val="#ppt_x"/>
                                          </p:val>
                                        </p:tav>
                                        <p:tav tm="100000">
                                          <p:val>
                                            <p:strVal val="#ppt_x"/>
                                          </p:val>
                                        </p:tav>
                                      </p:tavLst>
                                    </p:anim>
                                    <p:anim calcmode="lin" valueType="num">
                                      <p:cBhvr>
                                        <p:cTn id="50" dur="500" fill="hold"/>
                                        <p:tgtEl>
                                          <p:spTgt spid="99"/>
                                        </p:tgtEl>
                                        <p:attrNameLst>
                                          <p:attrName>ppt_y</p:attrName>
                                        </p:attrNameLst>
                                      </p:cBhvr>
                                      <p:tavLst>
                                        <p:tav tm="0">
                                          <p:val>
                                            <p:strVal val="#ppt_y-#ppt_h/2"/>
                                          </p:val>
                                        </p:tav>
                                        <p:tav tm="100000">
                                          <p:val>
                                            <p:strVal val="#ppt_y"/>
                                          </p:val>
                                        </p:tav>
                                      </p:tavLst>
                                    </p:anim>
                                    <p:anim calcmode="lin" valueType="num">
                                      <p:cBhvr>
                                        <p:cTn id="51" dur="500" fill="hold"/>
                                        <p:tgtEl>
                                          <p:spTgt spid="99"/>
                                        </p:tgtEl>
                                        <p:attrNameLst>
                                          <p:attrName>ppt_w</p:attrName>
                                        </p:attrNameLst>
                                      </p:cBhvr>
                                      <p:tavLst>
                                        <p:tav tm="0">
                                          <p:val>
                                            <p:strVal val="#ppt_w"/>
                                          </p:val>
                                        </p:tav>
                                        <p:tav tm="100000">
                                          <p:val>
                                            <p:strVal val="#ppt_w"/>
                                          </p:val>
                                        </p:tav>
                                      </p:tavLst>
                                    </p:anim>
                                    <p:anim calcmode="lin" valueType="num">
                                      <p:cBhvr>
                                        <p:cTn id="52" dur="500" fill="hold"/>
                                        <p:tgtEl>
                                          <p:spTgt spid="9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3" name="camera.wav"/>
                                        </p:tgtEl>
                                      </p:cMediaNode>
                                    </p:audio>
                                  </p:subTnLst>
                                </p:cTn>
                              </p:par>
                              <p:par>
                                <p:cTn id="53" presetID="22" presetClass="entr" presetSubtype="1" fill="hold" nodeType="withEffect">
                                  <p:stCondLst>
                                    <p:cond delay="0"/>
                                  </p:stCondLst>
                                  <p:childTnLst>
                                    <p:set>
                                      <p:cBhvr>
                                        <p:cTn id="54" dur="1" fill="hold">
                                          <p:stCondLst>
                                            <p:cond delay="0"/>
                                          </p:stCondLst>
                                        </p:cTn>
                                        <p:tgtEl>
                                          <p:spTgt spid="107"/>
                                        </p:tgtEl>
                                        <p:attrNameLst>
                                          <p:attrName>style.visibility</p:attrName>
                                        </p:attrNameLst>
                                      </p:cBhvr>
                                      <p:to>
                                        <p:strVal val="visible"/>
                                      </p:to>
                                    </p:set>
                                    <p:animEffect transition="in" filter="wipe(up)">
                                      <p:cBhvr>
                                        <p:cTn id="55" dur="500"/>
                                        <p:tgtEl>
                                          <p:spTgt spid="107"/>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05"/>
                                        </p:tgtEl>
                                        <p:attrNameLst>
                                          <p:attrName>style.visibility</p:attrName>
                                        </p:attrNameLst>
                                      </p:cBhvr>
                                      <p:to>
                                        <p:strVal val="visible"/>
                                      </p:to>
                                    </p:set>
                                    <p:animEffect transition="in" filter="wipe(left)">
                                      <p:cBhvr>
                                        <p:cTn id="59" dur="1000"/>
                                        <p:tgtEl>
                                          <p:spTgt spid="105"/>
                                        </p:tgtEl>
                                      </p:cBhvr>
                                    </p:animEffect>
                                  </p:childTnLst>
                                </p:cTn>
                              </p:par>
                            </p:childTnLst>
                          </p:cTn>
                        </p:par>
                        <p:par>
                          <p:cTn id="60" fill="hold">
                            <p:stCondLst>
                              <p:cond delay="1500"/>
                            </p:stCondLst>
                            <p:childTnLst>
                              <p:par>
                                <p:cTn id="61" presetID="16" presetClass="entr" presetSubtype="37" fill="hold" grpId="0" nodeType="afterEffect">
                                  <p:stCondLst>
                                    <p:cond delay="0"/>
                                  </p:stCondLst>
                                  <p:childTnLst>
                                    <p:set>
                                      <p:cBhvr>
                                        <p:cTn id="62" dur="1" fill="hold">
                                          <p:stCondLst>
                                            <p:cond delay="0"/>
                                          </p:stCondLst>
                                        </p:cTn>
                                        <p:tgtEl>
                                          <p:spTgt spid="106"/>
                                        </p:tgtEl>
                                        <p:attrNameLst>
                                          <p:attrName>style.visibility</p:attrName>
                                        </p:attrNameLst>
                                      </p:cBhvr>
                                      <p:to>
                                        <p:strVal val="visible"/>
                                      </p:to>
                                    </p:set>
                                    <p:animEffect transition="in" filter="barn(outVertical)">
                                      <p:cBhvr>
                                        <p:cTn id="63" dur="500"/>
                                        <p:tgtEl>
                                          <p:spTgt spid="106"/>
                                        </p:tgtEl>
                                      </p:cBhvr>
                                    </p:animEffect>
                                  </p:childTnLst>
                                </p:cTn>
                              </p:par>
                            </p:childTnLst>
                          </p:cTn>
                        </p:par>
                        <p:par>
                          <p:cTn id="64" fill="hold">
                            <p:stCondLst>
                              <p:cond delay="2000"/>
                            </p:stCondLst>
                            <p:childTnLst>
                              <p:par>
                                <p:cTn id="65" presetID="16" presetClass="entr" presetSubtype="37" fill="hold" grpId="0" nodeType="afterEffect">
                                  <p:stCondLst>
                                    <p:cond delay="0"/>
                                  </p:stCondLst>
                                  <p:childTnLst>
                                    <p:set>
                                      <p:cBhvr>
                                        <p:cTn id="66" dur="1" fill="hold">
                                          <p:stCondLst>
                                            <p:cond delay="0"/>
                                          </p:stCondLst>
                                        </p:cTn>
                                        <p:tgtEl>
                                          <p:spTgt spid="113"/>
                                        </p:tgtEl>
                                        <p:attrNameLst>
                                          <p:attrName>style.visibility</p:attrName>
                                        </p:attrNameLst>
                                      </p:cBhvr>
                                      <p:to>
                                        <p:strVal val="visible"/>
                                      </p:to>
                                    </p:set>
                                    <p:animEffect transition="in" filter="barn(outVertical)">
                                      <p:cBhvr>
                                        <p:cTn id="67" dur="500"/>
                                        <p:tgtEl>
                                          <p:spTgt spid="113"/>
                                        </p:tgtEl>
                                      </p:cBhvr>
                                    </p:animEffect>
                                  </p:childTnLst>
                                  <p:subTnLst>
                                    <p:audio>
                                      <p:cMediaNode>
                                        <p:cTn display="0" masterRel="sameClick">
                                          <p:stCondLst>
                                            <p:cond evt="begin" delay="0">
                                              <p:tn val="65"/>
                                            </p:cond>
                                          </p:stCondLst>
                                          <p:endCondLst>
                                            <p:cond evt="onStopAudio" delay="0">
                                              <p:tgtEl>
                                                <p:sldTgt/>
                                              </p:tgtEl>
                                            </p:cond>
                                          </p:endCondLst>
                                        </p:cTn>
                                        <p:tgtEl>
                                          <p:sndTgt r:embed="rId3" name="camera.wav"/>
                                        </p:tgtEl>
                                      </p:cMediaNode>
                                    </p:audio>
                                  </p:subTnLst>
                                </p:cTn>
                              </p:par>
                            </p:childTnLst>
                          </p:cTn>
                        </p:par>
                      </p:childTnLst>
                    </p:cTn>
                  </p:par>
                  <p:par>
                    <p:cTn id="68" fill="hold">
                      <p:stCondLst>
                        <p:cond delay="indefinite"/>
                      </p:stCondLst>
                      <p:childTnLst>
                        <p:par>
                          <p:cTn id="69" fill="hold">
                            <p:stCondLst>
                              <p:cond delay="0"/>
                            </p:stCondLst>
                            <p:childTnLst>
                              <p:par>
                                <p:cTn id="70" presetID="17" presetClass="entr" presetSubtype="1" fill="hold" nodeType="clickEffect">
                                  <p:stCondLst>
                                    <p:cond delay="0"/>
                                  </p:stCondLst>
                                  <p:childTnLst>
                                    <p:set>
                                      <p:cBhvr>
                                        <p:cTn id="71" dur="1" fill="hold">
                                          <p:stCondLst>
                                            <p:cond delay="0"/>
                                          </p:stCondLst>
                                        </p:cTn>
                                        <p:tgtEl>
                                          <p:spTgt spid="114"/>
                                        </p:tgtEl>
                                        <p:attrNameLst>
                                          <p:attrName>style.visibility</p:attrName>
                                        </p:attrNameLst>
                                      </p:cBhvr>
                                      <p:to>
                                        <p:strVal val="visible"/>
                                      </p:to>
                                    </p:set>
                                    <p:anim calcmode="lin" valueType="num">
                                      <p:cBhvr>
                                        <p:cTn id="72" dur="500" fill="hold"/>
                                        <p:tgtEl>
                                          <p:spTgt spid="114"/>
                                        </p:tgtEl>
                                        <p:attrNameLst>
                                          <p:attrName>ppt_x</p:attrName>
                                        </p:attrNameLst>
                                      </p:cBhvr>
                                      <p:tavLst>
                                        <p:tav tm="0">
                                          <p:val>
                                            <p:strVal val="#ppt_x"/>
                                          </p:val>
                                        </p:tav>
                                        <p:tav tm="100000">
                                          <p:val>
                                            <p:strVal val="#ppt_x"/>
                                          </p:val>
                                        </p:tav>
                                      </p:tavLst>
                                    </p:anim>
                                    <p:anim calcmode="lin" valueType="num">
                                      <p:cBhvr>
                                        <p:cTn id="73" dur="500" fill="hold"/>
                                        <p:tgtEl>
                                          <p:spTgt spid="114"/>
                                        </p:tgtEl>
                                        <p:attrNameLst>
                                          <p:attrName>ppt_y</p:attrName>
                                        </p:attrNameLst>
                                      </p:cBhvr>
                                      <p:tavLst>
                                        <p:tav tm="0">
                                          <p:val>
                                            <p:strVal val="#ppt_y-#ppt_h/2"/>
                                          </p:val>
                                        </p:tav>
                                        <p:tav tm="100000">
                                          <p:val>
                                            <p:strVal val="#ppt_y"/>
                                          </p:val>
                                        </p:tav>
                                      </p:tavLst>
                                    </p:anim>
                                    <p:anim calcmode="lin" valueType="num">
                                      <p:cBhvr>
                                        <p:cTn id="74" dur="500" fill="hold"/>
                                        <p:tgtEl>
                                          <p:spTgt spid="114"/>
                                        </p:tgtEl>
                                        <p:attrNameLst>
                                          <p:attrName>ppt_w</p:attrName>
                                        </p:attrNameLst>
                                      </p:cBhvr>
                                      <p:tavLst>
                                        <p:tav tm="0">
                                          <p:val>
                                            <p:strVal val="#ppt_w"/>
                                          </p:val>
                                        </p:tav>
                                        <p:tav tm="100000">
                                          <p:val>
                                            <p:strVal val="#ppt_w"/>
                                          </p:val>
                                        </p:tav>
                                      </p:tavLst>
                                    </p:anim>
                                    <p:anim calcmode="lin" valueType="num">
                                      <p:cBhvr>
                                        <p:cTn id="75" dur="500" fill="hold"/>
                                        <p:tgtEl>
                                          <p:spTgt spid="11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70"/>
                                            </p:cond>
                                          </p:stCondLst>
                                          <p:endCondLst>
                                            <p:cond evt="onStopAudio" delay="0">
                                              <p:tgtEl>
                                                <p:sldTgt/>
                                              </p:tgtEl>
                                            </p:cond>
                                          </p:endCondLst>
                                        </p:cTn>
                                        <p:tgtEl>
                                          <p:sndTgt r:embed="rId3" name="camera.wav"/>
                                        </p:tgtEl>
                                      </p:cMediaNode>
                                    </p:audio>
                                  </p:subTnLst>
                                </p:cTn>
                              </p:par>
                              <p:par>
                                <p:cTn id="76" presetID="22" presetClass="entr" presetSubtype="1" fill="hold" nodeType="withEffect">
                                  <p:stCondLst>
                                    <p:cond delay="0"/>
                                  </p:stCondLst>
                                  <p:childTnLst>
                                    <p:set>
                                      <p:cBhvr>
                                        <p:cTn id="77" dur="1" fill="hold">
                                          <p:stCondLst>
                                            <p:cond delay="0"/>
                                          </p:stCondLst>
                                        </p:cTn>
                                        <p:tgtEl>
                                          <p:spTgt spid="123"/>
                                        </p:tgtEl>
                                        <p:attrNameLst>
                                          <p:attrName>style.visibility</p:attrName>
                                        </p:attrNameLst>
                                      </p:cBhvr>
                                      <p:to>
                                        <p:strVal val="visible"/>
                                      </p:to>
                                    </p:set>
                                    <p:animEffect transition="in" filter="wipe(up)">
                                      <p:cBhvr>
                                        <p:cTn id="78" dur="500"/>
                                        <p:tgtEl>
                                          <p:spTgt spid="123"/>
                                        </p:tgtEl>
                                      </p:cBhvr>
                                    </p:animEffect>
                                  </p:childTnLst>
                                </p:cTn>
                              </p:par>
                            </p:childTnLst>
                          </p:cTn>
                        </p:par>
                        <p:par>
                          <p:cTn id="79" fill="hold">
                            <p:stCondLst>
                              <p:cond delay="500"/>
                            </p:stCondLst>
                            <p:childTnLst>
                              <p:par>
                                <p:cTn id="80" presetID="22" presetClass="entr" presetSubtype="8" fill="hold" grpId="0" nodeType="afterEffect">
                                  <p:stCondLst>
                                    <p:cond delay="0"/>
                                  </p:stCondLst>
                                  <p:childTnLst>
                                    <p:set>
                                      <p:cBhvr>
                                        <p:cTn id="81" dur="1" fill="hold">
                                          <p:stCondLst>
                                            <p:cond delay="0"/>
                                          </p:stCondLst>
                                        </p:cTn>
                                        <p:tgtEl>
                                          <p:spTgt spid="120"/>
                                        </p:tgtEl>
                                        <p:attrNameLst>
                                          <p:attrName>style.visibility</p:attrName>
                                        </p:attrNameLst>
                                      </p:cBhvr>
                                      <p:to>
                                        <p:strVal val="visible"/>
                                      </p:to>
                                    </p:set>
                                    <p:animEffect transition="in" filter="wipe(left)">
                                      <p:cBhvr>
                                        <p:cTn id="82" dur="1000"/>
                                        <p:tgtEl>
                                          <p:spTgt spid="120"/>
                                        </p:tgtEl>
                                      </p:cBhvr>
                                    </p:animEffect>
                                  </p:childTnLst>
                                </p:cTn>
                              </p:par>
                            </p:childTnLst>
                          </p:cTn>
                        </p:par>
                        <p:par>
                          <p:cTn id="83" fill="hold">
                            <p:stCondLst>
                              <p:cond delay="1500"/>
                            </p:stCondLst>
                            <p:childTnLst>
                              <p:par>
                                <p:cTn id="84" presetID="16" presetClass="entr" presetSubtype="37"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barn(outVertical)">
                                      <p:cBhvr>
                                        <p:cTn id="86" dur="500"/>
                                        <p:tgtEl>
                                          <p:spTgt spid="121"/>
                                        </p:tgtEl>
                                      </p:cBhvr>
                                    </p:animEffect>
                                  </p:childTnLst>
                                </p:cTn>
                              </p:par>
                            </p:childTnLst>
                          </p:cTn>
                        </p:par>
                        <p:par>
                          <p:cTn id="87" fill="hold">
                            <p:stCondLst>
                              <p:cond delay="2000"/>
                            </p:stCondLst>
                            <p:childTnLst>
                              <p:par>
                                <p:cTn id="88" presetID="16" presetClass="entr" presetSubtype="37" fill="hold" grpId="0" nodeType="afterEffect">
                                  <p:stCondLst>
                                    <p:cond delay="0"/>
                                  </p:stCondLst>
                                  <p:childTnLst>
                                    <p:set>
                                      <p:cBhvr>
                                        <p:cTn id="89" dur="1" fill="hold">
                                          <p:stCondLst>
                                            <p:cond delay="0"/>
                                          </p:stCondLst>
                                        </p:cTn>
                                        <p:tgtEl>
                                          <p:spTgt spid="122"/>
                                        </p:tgtEl>
                                        <p:attrNameLst>
                                          <p:attrName>style.visibility</p:attrName>
                                        </p:attrNameLst>
                                      </p:cBhvr>
                                      <p:to>
                                        <p:strVal val="visible"/>
                                      </p:to>
                                    </p:set>
                                    <p:animEffect transition="in" filter="barn(outVertical)">
                                      <p:cBhvr>
                                        <p:cTn id="90" dur="500"/>
                                        <p:tgtEl>
                                          <p:spTgt spid="122"/>
                                        </p:tgtEl>
                                      </p:cBhvr>
                                    </p:animEffect>
                                  </p:childTnLst>
                                  <p:subTnLst>
                                    <p:audio>
                                      <p:cMediaNode>
                                        <p:cTn display="0" masterRel="sameClick">
                                          <p:stCondLst>
                                            <p:cond evt="begin" delay="0">
                                              <p:tn val="88"/>
                                            </p:cond>
                                          </p:stCondLst>
                                          <p:endCondLst>
                                            <p:cond evt="onStopAudio" delay="0">
                                              <p:tgtEl>
                                                <p:sldTgt/>
                                              </p:tgtEl>
                                            </p:cond>
                                          </p:endCondLst>
                                        </p:cTn>
                                        <p:tgtEl>
                                          <p:sndTgt r:embed="rId3" name="camera.wav"/>
                                        </p:tgtEl>
                                      </p:cMediaNode>
                                    </p:audio>
                                  </p:subTnLst>
                                </p:cTn>
                              </p:par>
                            </p:childTnLst>
                          </p:cTn>
                        </p:par>
                      </p:childTnLst>
                    </p:cTn>
                  </p:par>
                  <p:par>
                    <p:cTn id="91" fill="hold">
                      <p:stCondLst>
                        <p:cond delay="indefinite"/>
                      </p:stCondLst>
                      <p:childTnLst>
                        <p:par>
                          <p:cTn id="92" fill="hold">
                            <p:stCondLst>
                              <p:cond delay="0"/>
                            </p:stCondLst>
                            <p:childTnLst>
                              <p:par>
                                <p:cTn id="93" presetID="17" presetClass="entr" presetSubtype="1" fill="hold" nodeType="clickEffect">
                                  <p:stCondLst>
                                    <p:cond delay="0"/>
                                  </p:stCondLst>
                                  <p:childTnLst>
                                    <p:set>
                                      <p:cBhvr>
                                        <p:cTn id="94" dur="1" fill="hold">
                                          <p:stCondLst>
                                            <p:cond delay="0"/>
                                          </p:stCondLst>
                                        </p:cTn>
                                        <p:tgtEl>
                                          <p:spTgt spid="129"/>
                                        </p:tgtEl>
                                        <p:attrNameLst>
                                          <p:attrName>style.visibility</p:attrName>
                                        </p:attrNameLst>
                                      </p:cBhvr>
                                      <p:to>
                                        <p:strVal val="visible"/>
                                      </p:to>
                                    </p:set>
                                    <p:anim calcmode="lin" valueType="num">
                                      <p:cBhvr>
                                        <p:cTn id="95" dur="500" fill="hold"/>
                                        <p:tgtEl>
                                          <p:spTgt spid="129"/>
                                        </p:tgtEl>
                                        <p:attrNameLst>
                                          <p:attrName>ppt_x</p:attrName>
                                        </p:attrNameLst>
                                      </p:cBhvr>
                                      <p:tavLst>
                                        <p:tav tm="0">
                                          <p:val>
                                            <p:strVal val="#ppt_x"/>
                                          </p:val>
                                        </p:tav>
                                        <p:tav tm="100000">
                                          <p:val>
                                            <p:strVal val="#ppt_x"/>
                                          </p:val>
                                        </p:tav>
                                      </p:tavLst>
                                    </p:anim>
                                    <p:anim calcmode="lin" valueType="num">
                                      <p:cBhvr>
                                        <p:cTn id="96" dur="500" fill="hold"/>
                                        <p:tgtEl>
                                          <p:spTgt spid="129"/>
                                        </p:tgtEl>
                                        <p:attrNameLst>
                                          <p:attrName>ppt_y</p:attrName>
                                        </p:attrNameLst>
                                      </p:cBhvr>
                                      <p:tavLst>
                                        <p:tav tm="0">
                                          <p:val>
                                            <p:strVal val="#ppt_y-#ppt_h/2"/>
                                          </p:val>
                                        </p:tav>
                                        <p:tav tm="100000">
                                          <p:val>
                                            <p:strVal val="#ppt_y"/>
                                          </p:val>
                                        </p:tav>
                                      </p:tavLst>
                                    </p:anim>
                                    <p:anim calcmode="lin" valueType="num">
                                      <p:cBhvr>
                                        <p:cTn id="97" dur="500" fill="hold"/>
                                        <p:tgtEl>
                                          <p:spTgt spid="129"/>
                                        </p:tgtEl>
                                        <p:attrNameLst>
                                          <p:attrName>ppt_w</p:attrName>
                                        </p:attrNameLst>
                                      </p:cBhvr>
                                      <p:tavLst>
                                        <p:tav tm="0">
                                          <p:val>
                                            <p:strVal val="#ppt_w"/>
                                          </p:val>
                                        </p:tav>
                                        <p:tav tm="100000">
                                          <p:val>
                                            <p:strVal val="#ppt_w"/>
                                          </p:val>
                                        </p:tav>
                                      </p:tavLst>
                                    </p:anim>
                                    <p:anim calcmode="lin" valueType="num">
                                      <p:cBhvr>
                                        <p:cTn id="98" dur="500" fill="hold"/>
                                        <p:tgtEl>
                                          <p:spTgt spid="12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3"/>
                                            </p:cond>
                                          </p:stCondLst>
                                          <p:endCondLst>
                                            <p:cond evt="onStopAudio" delay="0">
                                              <p:tgtEl>
                                                <p:sldTgt/>
                                              </p:tgtEl>
                                            </p:cond>
                                          </p:endCondLst>
                                        </p:cTn>
                                        <p:tgtEl>
                                          <p:sndTgt r:embed="rId3" name="camera.wav"/>
                                        </p:tgtEl>
                                      </p:cMediaNode>
                                    </p:audio>
                                  </p:subTnLst>
                                </p:cTn>
                              </p:par>
                              <p:par>
                                <p:cTn id="99" presetID="22" presetClass="entr" presetSubtype="1" fill="hold" nodeType="withEffect">
                                  <p:stCondLst>
                                    <p:cond delay="0"/>
                                  </p:stCondLst>
                                  <p:childTnLst>
                                    <p:set>
                                      <p:cBhvr>
                                        <p:cTn id="100" dur="1" fill="hold">
                                          <p:stCondLst>
                                            <p:cond delay="0"/>
                                          </p:stCondLst>
                                        </p:cTn>
                                        <p:tgtEl>
                                          <p:spTgt spid="138"/>
                                        </p:tgtEl>
                                        <p:attrNameLst>
                                          <p:attrName>style.visibility</p:attrName>
                                        </p:attrNameLst>
                                      </p:cBhvr>
                                      <p:to>
                                        <p:strVal val="visible"/>
                                      </p:to>
                                    </p:set>
                                    <p:animEffect transition="in" filter="wipe(up)">
                                      <p:cBhvr>
                                        <p:cTn id="101" dur="500"/>
                                        <p:tgtEl>
                                          <p:spTgt spid="138"/>
                                        </p:tgtEl>
                                      </p:cBhvr>
                                    </p:animEffect>
                                  </p:childTnLst>
                                </p:cTn>
                              </p:par>
                            </p:childTnLst>
                          </p:cTn>
                        </p:par>
                        <p:par>
                          <p:cTn id="102" fill="hold">
                            <p:stCondLst>
                              <p:cond delay="500"/>
                            </p:stCondLst>
                            <p:childTnLst>
                              <p:par>
                                <p:cTn id="103" presetID="22" presetClass="entr" presetSubtype="8" fill="hold" grpId="0" nodeType="afterEffect">
                                  <p:stCondLst>
                                    <p:cond delay="0"/>
                                  </p:stCondLst>
                                  <p:childTnLst>
                                    <p:set>
                                      <p:cBhvr>
                                        <p:cTn id="104" dur="1" fill="hold">
                                          <p:stCondLst>
                                            <p:cond delay="0"/>
                                          </p:stCondLst>
                                        </p:cTn>
                                        <p:tgtEl>
                                          <p:spTgt spid="135"/>
                                        </p:tgtEl>
                                        <p:attrNameLst>
                                          <p:attrName>style.visibility</p:attrName>
                                        </p:attrNameLst>
                                      </p:cBhvr>
                                      <p:to>
                                        <p:strVal val="visible"/>
                                      </p:to>
                                    </p:set>
                                    <p:animEffect transition="in" filter="wipe(left)">
                                      <p:cBhvr>
                                        <p:cTn id="105" dur="1000"/>
                                        <p:tgtEl>
                                          <p:spTgt spid="135"/>
                                        </p:tgtEl>
                                      </p:cBhvr>
                                    </p:animEffect>
                                  </p:childTnLst>
                                </p:cTn>
                              </p:par>
                            </p:childTnLst>
                          </p:cTn>
                        </p:par>
                        <p:par>
                          <p:cTn id="106" fill="hold">
                            <p:stCondLst>
                              <p:cond delay="1500"/>
                            </p:stCondLst>
                            <p:childTnLst>
                              <p:par>
                                <p:cTn id="107" presetID="16" presetClass="entr" presetSubtype="37" fill="hold" grpId="0" nodeType="afterEffect">
                                  <p:stCondLst>
                                    <p:cond delay="0"/>
                                  </p:stCondLst>
                                  <p:childTnLst>
                                    <p:set>
                                      <p:cBhvr>
                                        <p:cTn id="108" dur="1" fill="hold">
                                          <p:stCondLst>
                                            <p:cond delay="0"/>
                                          </p:stCondLst>
                                        </p:cTn>
                                        <p:tgtEl>
                                          <p:spTgt spid="136"/>
                                        </p:tgtEl>
                                        <p:attrNameLst>
                                          <p:attrName>style.visibility</p:attrName>
                                        </p:attrNameLst>
                                      </p:cBhvr>
                                      <p:to>
                                        <p:strVal val="visible"/>
                                      </p:to>
                                    </p:set>
                                    <p:animEffect transition="in" filter="barn(outVertical)">
                                      <p:cBhvr>
                                        <p:cTn id="109" dur="500"/>
                                        <p:tgtEl>
                                          <p:spTgt spid="136"/>
                                        </p:tgtEl>
                                      </p:cBhvr>
                                    </p:animEffect>
                                  </p:childTnLst>
                                </p:cTn>
                              </p:par>
                            </p:childTnLst>
                          </p:cTn>
                        </p:par>
                        <p:par>
                          <p:cTn id="110" fill="hold">
                            <p:stCondLst>
                              <p:cond delay="2000"/>
                            </p:stCondLst>
                            <p:childTnLst>
                              <p:par>
                                <p:cTn id="111" presetID="16" presetClass="entr" presetSubtype="37" fill="hold" grpId="0" nodeType="afterEffect">
                                  <p:stCondLst>
                                    <p:cond delay="0"/>
                                  </p:stCondLst>
                                  <p:childTnLst>
                                    <p:set>
                                      <p:cBhvr>
                                        <p:cTn id="112" dur="1" fill="hold">
                                          <p:stCondLst>
                                            <p:cond delay="0"/>
                                          </p:stCondLst>
                                        </p:cTn>
                                        <p:tgtEl>
                                          <p:spTgt spid="137"/>
                                        </p:tgtEl>
                                        <p:attrNameLst>
                                          <p:attrName>style.visibility</p:attrName>
                                        </p:attrNameLst>
                                      </p:cBhvr>
                                      <p:to>
                                        <p:strVal val="visible"/>
                                      </p:to>
                                    </p:set>
                                    <p:animEffect transition="in" filter="barn(outVertical)">
                                      <p:cBhvr>
                                        <p:cTn id="113" dur="500"/>
                                        <p:tgtEl>
                                          <p:spTgt spid="137"/>
                                        </p:tgtEl>
                                      </p:cBhvr>
                                    </p:animEffect>
                                  </p:childTnLst>
                                  <p:subTnLst>
                                    <p:audio>
                                      <p:cMediaNode>
                                        <p:cTn display="0" masterRel="sameClick">
                                          <p:stCondLst>
                                            <p:cond evt="begin" delay="0">
                                              <p:tn val="111"/>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build="p"/>
      <p:bldP spid="90" grpId="0" animBg="1"/>
      <p:bldP spid="91" grpId="0" autoUpdateAnimBg="0"/>
      <p:bldP spid="92" grpId="0" autoUpdateAnimBg="0"/>
      <p:bldP spid="105" grpId="0" animBg="1"/>
      <p:bldP spid="106" grpId="0" autoUpdateAnimBg="0"/>
      <p:bldP spid="113" grpId="0" autoUpdateAnimBg="0"/>
      <p:bldP spid="120" grpId="0" animBg="1"/>
      <p:bldP spid="121" grpId="0" autoUpdateAnimBg="0"/>
      <p:bldP spid="122" grpId="0" autoUpdateAnimBg="0"/>
      <p:bldP spid="135" grpId="0" animBg="1"/>
      <p:bldP spid="136" grpId="0" autoUpdateAnimBg="0"/>
      <p:bldP spid="137" grpId="0" autoUpdateAnimBg="0"/>
      <p:bldP spid="14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6" name="组合 1"/>
          <p:cNvGrpSpPr>
            <a:grpSpLocks/>
          </p:cNvGrpSpPr>
          <p:nvPr/>
        </p:nvGrpSpPr>
        <p:grpSpPr bwMode="auto">
          <a:xfrm>
            <a:off x="34925" y="92075"/>
            <a:ext cx="7632700" cy="457200"/>
            <a:chOff x="34925" y="92075"/>
            <a:chExt cx="7632700" cy="457200"/>
          </a:xfrm>
        </p:grpSpPr>
        <p:sp>
          <p:nvSpPr>
            <p:cNvPr id="6760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7605"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sp>
        <p:nvSpPr>
          <p:cNvPr id="14"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取队列头元素值操作</a:t>
            </a:r>
          </a:p>
        </p:txBody>
      </p:sp>
      <p:grpSp>
        <p:nvGrpSpPr>
          <p:cNvPr id="67588" name="组合 2"/>
          <p:cNvGrpSpPr>
            <a:grpSpLocks/>
          </p:cNvGrpSpPr>
          <p:nvPr/>
        </p:nvGrpSpPr>
        <p:grpSpPr bwMode="auto">
          <a:xfrm>
            <a:off x="107950" y="620713"/>
            <a:ext cx="7580313" cy="1073150"/>
            <a:chOff x="107950" y="620713"/>
            <a:chExt cx="7580313" cy="1073150"/>
          </a:xfrm>
        </p:grpSpPr>
        <p:grpSp>
          <p:nvGrpSpPr>
            <p:cNvPr id="67596" name="组合 1"/>
            <p:cNvGrpSpPr>
              <a:grpSpLocks/>
            </p:cNvGrpSpPr>
            <p:nvPr/>
          </p:nvGrpSpPr>
          <p:grpSpPr bwMode="auto">
            <a:xfrm>
              <a:off x="107950" y="620713"/>
              <a:ext cx="7580313" cy="496887"/>
              <a:chOff x="107950" y="620713"/>
              <a:chExt cx="7580313" cy="496887"/>
            </a:xfrm>
          </p:grpSpPr>
          <p:grpSp>
            <p:nvGrpSpPr>
              <p:cNvPr id="67600" name="Group 2"/>
              <p:cNvGrpSpPr>
                <a:grpSpLocks/>
              </p:cNvGrpSpPr>
              <p:nvPr/>
            </p:nvGrpSpPr>
            <p:grpSpPr bwMode="auto">
              <a:xfrm>
                <a:off x="107950" y="620713"/>
                <a:ext cx="5719763" cy="496887"/>
                <a:chOff x="113" y="441"/>
                <a:chExt cx="2083" cy="313"/>
              </a:xfrm>
            </p:grpSpPr>
            <p:sp>
              <p:nvSpPr>
                <p:cNvPr id="6760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7603"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7601"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67597" name="Group 35"/>
            <p:cNvGrpSpPr>
              <a:grpSpLocks/>
            </p:cNvGrpSpPr>
            <p:nvPr/>
          </p:nvGrpSpPr>
          <p:grpSpPr bwMode="auto">
            <a:xfrm>
              <a:off x="250825" y="1196975"/>
              <a:ext cx="3717925" cy="496888"/>
              <a:chOff x="158" y="754"/>
              <a:chExt cx="2342" cy="313"/>
            </a:xfrm>
          </p:grpSpPr>
          <p:sp>
            <p:nvSpPr>
              <p:cNvPr id="67598"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7599"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21"/>
          <p:cNvSpPr txBox="1">
            <a:spLocks noChangeArrowheads="1"/>
          </p:cNvSpPr>
          <p:nvPr/>
        </p:nvSpPr>
        <p:spPr bwMode="auto">
          <a:xfrm>
            <a:off x="323850" y="1844675"/>
            <a:ext cx="8351838" cy="167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GetHead_L(LinkQueue Q,ElemType &amp;e)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若链队列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为空，则给出相应信息并退出运行；否则用</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返回队头结点数据域的值</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if(Q.front-&gt;next==NULL)  Error("Queue Empty!");</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e=Q.front-&gt;next-&gt;data;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GetHead_L</a:t>
            </a:r>
          </a:p>
        </p:txBody>
      </p:sp>
      <p:grpSp>
        <p:nvGrpSpPr>
          <p:cNvPr id="20" name="Group 4"/>
          <p:cNvGrpSpPr>
            <a:grpSpLocks/>
          </p:cNvGrpSpPr>
          <p:nvPr/>
        </p:nvGrpSpPr>
        <p:grpSpPr bwMode="auto">
          <a:xfrm>
            <a:off x="7669213" y="692150"/>
            <a:ext cx="1295400" cy="1008063"/>
            <a:chOff x="4831" y="1253"/>
            <a:chExt cx="816" cy="726"/>
          </a:xfrm>
        </p:grpSpPr>
        <p:sp>
          <p:nvSpPr>
            <p:cNvPr id="67592"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7593"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3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7595"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oup 3"/>
          <p:cNvGrpSpPr>
            <a:grpSpLocks/>
          </p:cNvGrpSpPr>
          <p:nvPr/>
        </p:nvGrpSpPr>
        <p:grpSpPr bwMode="auto">
          <a:xfrm>
            <a:off x="5143500" y="4552950"/>
            <a:ext cx="2813050" cy="742950"/>
            <a:chOff x="1020" y="3235"/>
            <a:chExt cx="3933" cy="739"/>
          </a:xfrm>
        </p:grpSpPr>
        <p:sp>
          <p:nvSpPr>
            <p:cNvPr id="24"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6"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290">
                                          <p:stCondLst>
                                            <p:cond delay="0"/>
                                          </p:stCondLst>
                                        </p:cTn>
                                        <p:tgtEl>
                                          <p:spTgt spid="20"/>
                                        </p:tgtEl>
                                      </p:cBhvr>
                                    </p:animEffect>
                                    <p:anim calcmode="lin" valueType="num">
                                      <p:cBhvr>
                                        <p:cTn id="1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23" dur="13">
                                          <p:stCondLst>
                                            <p:cond delay="325"/>
                                          </p:stCondLst>
                                        </p:cTn>
                                        <p:tgtEl>
                                          <p:spTgt spid="20"/>
                                        </p:tgtEl>
                                      </p:cBhvr>
                                      <p:to x="100000" y="60000"/>
                                    </p:animScale>
                                    <p:animScale>
                                      <p:cBhvr>
                                        <p:cTn id="24" dur="83" decel="50000">
                                          <p:stCondLst>
                                            <p:cond delay="338"/>
                                          </p:stCondLst>
                                        </p:cTn>
                                        <p:tgtEl>
                                          <p:spTgt spid="20"/>
                                        </p:tgtEl>
                                      </p:cBhvr>
                                      <p:to x="100000" y="100000"/>
                                    </p:animScale>
                                    <p:animScale>
                                      <p:cBhvr>
                                        <p:cTn id="25" dur="13">
                                          <p:stCondLst>
                                            <p:cond delay="656"/>
                                          </p:stCondLst>
                                        </p:cTn>
                                        <p:tgtEl>
                                          <p:spTgt spid="20"/>
                                        </p:tgtEl>
                                      </p:cBhvr>
                                      <p:to x="100000" y="80000"/>
                                    </p:animScale>
                                    <p:animScale>
                                      <p:cBhvr>
                                        <p:cTn id="26" dur="83" decel="50000">
                                          <p:stCondLst>
                                            <p:cond delay="669"/>
                                          </p:stCondLst>
                                        </p:cTn>
                                        <p:tgtEl>
                                          <p:spTgt spid="20"/>
                                        </p:tgtEl>
                                      </p:cBhvr>
                                      <p:to x="100000" y="100000"/>
                                    </p:animScale>
                                    <p:animScale>
                                      <p:cBhvr>
                                        <p:cTn id="27" dur="13">
                                          <p:stCondLst>
                                            <p:cond delay="821"/>
                                          </p:stCondLst>
                                        </p:cTn>
                                        <p:tgtEl>
                                          <p:spTgt spid="20"/>
                                        </p:tgtEl>
                                      </p:cBhvr>
                                      <p:to x="100000" y="90000"/>
                                    </p:animScale>
                                    <p:animScale>
                                      <p:cBhvr>
                                        <p:cTn id="28" dur="83" decel="50000">
                                          <p:stCondLst>
                                            <p:cond delay="834"/>
                                          </p:stCondLst>
                                        </p:cTn>
                                        <p:tgtEl>
                                          <p:spTgt spid="20"/>
                                        </p:tgtEl>
                                      </p:cBhvr>
                                      <p:to x="100000" y="100000"/>
                                    </p:animScale>
                                    <p:animScale>
                                      <p:cBhvr>
                                        <p:cTn id="29" dur="13">
                                          <p:stCondLst>
                                            <p:cond delay="904"/>
                                          </p:stCondLst>
                                        </p:cTn>
                                        <p:tgtEl>
                                          <p:spTgt spid="20"/>
                                        </p:tgtEl>
                                      </p:cBhvr>
                                      <p:to x="100000" y="95000"/>
                                    </p:animScale>
                                    <p:animScale>
                                      <p:cBhvr>
                                        <p:cTn id="30" dur="83" decel="50000">
                                          <p:stCondLst>
                                            <p:cond delay="917"/>
                                          </p:stCondLst>
                                        </p:cTn>
                                        <p:tgtEl>
                                          <p:spTgt spid="20"/>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strips(upLeft)">
                                      <p:cBhvr>
                                        <p:cTn id="39" dur="500"/>
                                        <p:tgtEl>
                                          <p:spTgt spid="22"/>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组合 1"/>
          <p:cNvGrpSpPr>
            <a:grpSpLocks/>
          </p:cNvGrpSpPr>
          <p:nvPr/>
        </p:nvGrpSpPr>
        <p:grpSpPr bwMode="auto">
          <a:xfrm>
            <a:off x="34925" y="92075"/>
            <a:ext cx="7632700" cy="457200"/>
            <a:chOff x="34925" y="92075"/>
            <a:chExt cx="7632700" cy="457200"/>
          </a:xfrm>
        </p:grpSpPr>
        <p:sp>
          <p:nvSpPr>
            <p:cNvPr id="6862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8630"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sp>
        <p:nvSpPr>
          <p:cNvPr id="14"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入队操作</a:t>
            </a:r>
          </a:p>
        </p:txBody>
      </p:sp>
      <p:grpSp>
        <p:nvGrpSpPr>
          <p:cNvPr id="68612" name="组合 2"/>
          <p:cNvGrpSpPr>
            <a:grpSpLocks/>
          </p:cNvGrpSpPr>
          <p:nvPr/>
        </p:nvGrpSpPr>
        <p:grpSpPr bwMode="auto">
          <a:xfrm>
            <a:off x="107950" y="620713"/>
            <a:ext cx="7580313" cy="1073150"/>
            <a:chOff x="107950" y="620713"/>
            <a:chExt cx="7580313" cy="1073150"/>
          </a:xfrm>
        </p:grpSpPr>
        <p:grpSp>
          <p:nvGrpSpPr>
            <p:cNvPr id="68621" name="组合 1"/>
            <p:cNvGrpSpPr>
              <a:grpSpLocks/>
            </p:cNvGrpSpPr>
            <p:nvPr/>
          </p:nvGrpSpPr>
          <p:grpSpPr bwMode="auto">
            <a:xfrm>
              <a:off x="107950" y="620713"/>
              <a:ext cx="7580313" cy="496887"/>
              <a:chOff x="107950" y="620713"/>
              <a:chExt cx="7580313" cy="496887"/>
            </a:xfrm>
          </p:grpSpPr>
          <p:grpSp>
            <p:nvGrpSpPr>
              <p:cNvPr id="68625" name="Group 2"/>
              <p:cNvGrpSpPr>
                <a:grpSpLocks/>
              </p:cNvGrpSpPr>
              <p:nvPr/>
            </p:nvGrpSpPr>
            <p:grpSpPr bwMode="auto">
              <a:xfrm>
                <a:off x="107950" y="620713"/>
                <a:ext cx="5719763" cy="496887"/>
                <a:chOff x="113" y="441"/>
                <a:chExt cx="2083" cy="313"/>
              </a:xfrm>
            </p:grpSpPr>
            <p:sp>
              <p:nvSpPr>
                <p:cNvPr id="6862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8628"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8626"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68622" name="Group 35"/>
            <p:cNvGrpSpPr>
              <a:grpSpLocks/>
            </p:cNvGrpSpPr>
            <p:nvPr/>
          </p:nvGrpSpPr>
          <p:grpSpPr bwMode="auto">
            <a:xfrm>
              <a:off x="250825" y="1196975"/>
              <a:ext cx="3717925" cy="496888"/>
              <a:chOff x="158" y="754"/>
              <a:chExt cx="2342" cy="313"/>
            </a:xfrm>
          </p:grpSpPr>
          <p:sp>
            <p:nvSpPr>
              <p:cNvPr id="68623"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8624"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7" name="Group 8"/>
          <p:cNvGrpSpPr>
            <a:grpSpLocks/>
          </p:cNvGrpSpPr>
          <p:nvPr/>
        </p:nvGrpSpPr>
        <p:grpSpPr bwMode="auto">
          <a:xfrm>
            <a:off x="7669213" y="620713"/>
            <a:ext cx="1295400" cy="1079500"/>
            <a:chOff x="4831" y="391"/>
            <a:chExt cx="816" cy="773"/>
          </a:xfrm>
        </p:grpSpPr>
        <p:sp>
          <p:nvSpPr>
            <p:cNvPr id="68617"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8618"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8619"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20"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2" name="Text Box 6"/>
          <p:cNvSpPr txBox="1">
            <a:spLocks noChangeArrowheads="1"/>
          </p:cNvSpPr>
          <p:nvPr/>
        </p:nvSpPr>
        <p:spPr bwMode="auto">
          <a:xfrm>
            <a:off x="179388" y="1773238"/>
            <a:ext cx="8785225" cy="52387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mj-lt"/>
                <a:ea typeface="仿宋" panose="02010609060101010101" pitchFamily="49" charset="-122"/>
              </a:rPr>
              <a:t>        </a:t>
            </a:r>
            <a:r>
              <a:rPr kumimoji="1" lang="zh-CN" altLang="en-US" sz="2000" b="1" dirty="0">
                <a:solidFill>
                  <a:srgbClr val="000000"/>
                </a:solidFill>
                <a:latin typeface="+mj-lt"/>
                <a:ea typeface="仿宋" panose="02010609060101010101" pitchFamily="49" charset="-122"/>
              </a:rPr>
              <a:t>链队列的入队列操作只需要处理队尾结点，而不需要考虑其他结点。</a:t>
            </a:r>
          </a:p>
        </p:txBody>
      </p:sp>
      <p:sp>
        <p:nvSpPr>
          <p:cNvPr id="33" name="Rectangle 42"/>
          <p:cNvSpPr>
            <a:spLocks noChangeArrowheads="1"/>
          </p:cNvSpPr>
          <p:nvPr/>
        </p:nvSpPr>
        <p:spPr bwMode="auto">
          <a:xfrm>
            <a:off x="2555875" y="4151313"/>
            <a:ext cx="3913188" cy="401637"/>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b="1" dirty="0">
                <a:solidFill>
                  <a:srgbClr val="000000"/>
                </a:solidFill>
                <a:latin typeface="+mj-lt"/>
                <a:ea typeface="楷体" panose="02010609060101010101" pitchFamily="49" charset="-122"/>
              </a:rPr>
              <a:t>链队列入队操作指针变化状况</a:t>
            </a:r>
            <a:endParaRPr kumimoji="1" lang="zh-CN" altLang="en-US" dirty="0">
              <a:solidFill>
                <a:srgbClr val="000000"/>
              </a:solidFill>
              <a:latin typeface="+mj-lt"/>
              <a:ea typeface="楷体" panose="02010609060101010101" pitchFamily="49" charset="-122"/>
            </a:endParaRPr>
          </a:p>
        </p:txBody>
      </p:sp>
      <p:pic>
        <p:nvPicPr>
          <p:cNvPr id="61442"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47775" y="2774950"/>
            <a:ext cx="657066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290">
                                          <p:stCondLst>
                                            <p:cond delay="0"/>
                                          </p:stCondLst>
                                        </p:cTn>
                                        <p:tgtEl>
                                          <p:spTgt spid="27"/>
                                        </p:tgtEl>
                                      </p:cBhvr>
                                    </p:animEffect>
                                    <p:anim calcmode="lin" valueType="num">
                                      <p:cBhvr>
                                        <p:cTn id="18"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23" dur="13">
                                          <p:stCondLst>
                                            <p:cond delay="325"/>
                                          </p:stCondLst>
                                        </p:cTn>
                                        <p:tgtEl>
                                          <p:spTgt spid="27"/>
                                        </p:tgtEl>
                                      </p:cBhvr>
                                      <p:to x="100000" y="60000"/>
                                    </p:animScale>
                                    <p:animScale>
                                      <p:cBhvr>
                                        <p:cTn id="24" dur="83" decel="50000">
                                          <p:stCondLst>
                                            <p:cond delay="338"/>
                                          </p:stCondLst>
                                        </p:cTn>
                                        <p:tgtEl>
                                          <p:spTgt spid="27"/>
                                        </p:tgtEl>
                                      </p:cBhvr>
                                      <p:to x="100000" y="100000"/>
                                    </p:animScale>
                                    <p:animScale>
                                      <p:cBhvr>
                                        <p:cTn id="25" dur="13">
                                          <p:stCondLst>
                                            <p:cond delay="656"/>
                                          </p:stCondLst>
                                        </p:cTn>
                                        <p:tgtEl>
                                          <p:spTgt spid="27"/>
                                        </p:tgtEl>
                                      </p:cBhvr>
                                      <p:to x="100000" y="80000"/>
                                    </p:animScale>
                                    <p:animScale>
                                      <p:cBhvr>
                                        <p:cTn id="26" dur="83" decel="50000">
                                          <p:stCondLst>
                                            <p:cond delay="669"/>
                                          </p:stCondLst>
                                        </p:cTn>
                                        <p:tgtEl>
                                          <p:spTgt spid="27"/>
                                        </p:tgtEl>
                                      </p:cBhvr>
                                      <p:to x="100000" y="100000"/>
                                    </p:animScale>
                                    <p:animScale>
                                      <p:cBhvr>
                                        <p:cTn id="27" dur="13">
                                          <p:stCondLst>
                                            <p:cond delay="821"/>
                                          </p:stCondLst>
                                        </p:cTn>
                                        <p:tgtEl>
                                          <p:spTgt spid="27"/>
                                        </p:tgtEl>
                                      </p:cBhvr>
                                      <p:to x="100000" y="90000"/>
                                    </p:animScale>
                                    <p:animScale>
                                      <p:cBhvr>
                                        <p:cTn id="28" dur="83" decel="50000">
                                          <p:stCondLst>
                                            <p:cond delay="834"/>
                                          </p:stCondLst>
                                        </p:cTn>
                                        <p:tgtEl>
                                          <p:spTgt spid="27"/>
                                        </p:tgtEl>
                                      </p:cBhvr>
                                      <p:to x="100000" y="100000"/>
                                    </p:animScale>
                                    <p:animScale>
                                      <p:cBhvr>
                                        <p:cTn id="29" dur="13">
                                          <p:stCondLst>
                                            <p:cond delay="904"/>
                                          </p:stCondLst>
                                        </p:cTn>
                                        <p:tgtEl>
                                          <p:spTgt spid="27"/>
                                        </p:tgtEl>
                                      </p:cBhvr>
                                      <p:to x="100000" y="95000"/>
                                    </p:animScale>
                                    <p:animScale>
                                      <p:cBhvr>
                                        <p:cTn id="30" dur="83" decel="50000">
                                          <p:stCondLst>
                                            <p:cond delay="917"/>
                                          </p:stCondLst>
                                        </p:cTn>
                                        <p:tgtEl>
                                          <p:spTgt spid="27"/>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slide(fromBottom)">
                                      <p:cBhvr>
                                        <p:cTn id="35" dur="500"/>
                                        <p:tgtEl>
                                          <p:spTgt spid="32">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61442"/>
                                        </p:tgtEl>
                                        <p:attrNameLst>
                                          <p:attrName>style.visibility</p:attrName>
                                        </p:attrNameLst>
                                      </p:cBhvr>
                                      <p:to>
                                        <p:strVal val="visible"/>
                                      </p:to>
                                    </p:set>
                                    <p:animEffect transition="in" filter="wipe(left)">
                                      <p:cBhvr>
                                        <p:cTn id="40" dur="500"/>
                                        <p:tgtEl>
                                          <p:spTgt spid="61442"/>
                                        </p:tgtEl>
                                      </p:cBhvr>
                                    </p:animEffect>
                                  </p:childTnLst>
                                </p:cTn>
                              </p:par>
                            </p:childTnLst>
                          </p:cTn>
                        </p:par>
                        <p:par>
                          <p:cTn id="41" fill="hold" nodeType="afterGroup">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2" grpId="0" build="p"/>
      <p:bldP spid="3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4" name="组合 1"/>
          <p:cNvGrpSpPr>
            <a:grpSpLocks/>
          </p:cNvGrpSpPr>
          <p:nvPr/>
        </p:nvGrpSpPr>
        <p:grpSpPr bwMode="auto">
          <a:xfrm>
            <a:off x="34925" y="92075"/>
            <a:ext cx="7632700" cy="457200"/>
            <a:chOff x="34925" y="92075"/>
            <a:chExt cx="7632700" cy="457200"/>
          </a:xfrm>
        </p:grpSpPr>
        <p:sp>
          <p:nvSpPr>
            <p:cNvPr id="6965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9654"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69635" name="组合 3"/>
          <p:cNvGrpSpPr>
            <a:grpSpLocks/>
          </p:cNvGrpSpPr>
          <p:nvPr/>
        </p:nvGrpSpPr>
        <p:grpSpPr bwMode="auto">
          <a:xfrm>
            <a:off x="107950" y="620713"/>
            <a:ext cx="7580313" cy="1073150"/>
            <a:chOff x="107950" y="620713"/>
            <a:chExt cx="7580313" cy="1073150"/>
          </a:xfrm>
        </p:grpSpPr>
        <p:sp>
          <p:nvSpPr>
            <p:cNvPr id="69643"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入队操作</a:t>
              </a:r>
            </a:p>
          </p:txBody>
        </p:sp>
        <p:grpSp>
          <p:nvGrpSpPr>
            <p:cNvPr id="69644" name="组合 2"/>
            <p:cNvGrpSpPr>
              <a:grpSpLocks/>
            </p:cNvGrpSpPr>
            <p:nvPr/>
          </p:nvGrpSpPr>
          <p:grpSpPr bwMode="auto">
            <a:xfrm>
              <a:off x="107950" y="620713"/>
              <a:ext cx="7580313" cy="1073150"/>
              <a:chOff x="107950" y="620713"/>
              <a:chExt cx="7580313" cy="1073150"/>
            </a:xfrm>
          </p:grpSpPr>
          <p:grpSp>
            <p:nvGrpSpPr>
              <p:cNvPr id="69645" name="组合 1"/>
              <p:cNvGrpSpPr>
                <a:grpSpLocks/>
              </p:cNvGrpSpPr>
              <p:nvPr/>
            </p:nvGrpSpPr>
            <p:grpSpPr bwMode="auto">
              <a:xfrm>
                <a:off x="107950" y="620713"/>
                <a:ext cx="7580313" cy="496887"/>
                <a:chOff x="107950" y="620713"/>
                <a:chExt cx="7580313" cy="496887"/>
              </a:xfrm>
            </p:grpSpPr>
            <p:grpSp>
              <p:nvGrpSpPr>
                <p:cNvPr id="69649" name="Group 2"/>
                <p:cNvGrpSpPr>
                  <a:grpSpLocks/>
                </p:cNvGrpSpPr>
                <p:nvPr/>
              </p:nvGrpSpPr>
              <p:grpSpPr bwMode="auto">
                <a:xfrm>
                  <a:off x="107950" y="620713"/>
                  <a:ext cx="5719763" cy="496887"/>
                  <a:chOff x="113" y="441"/>
                  <a:chExt cx="2083" cy="313"/>
                </a:xfrm>
              </p:grpSpPr>
              <p:sp>
                <p:nvSpPr>
                  <p:cNvPr id="6965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69652"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69650"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69646" name="Group 35"/>
              <p:cNvGrpSpPr>
                <a:grpSpLocks/>
              </p:cNvGrpSpPr>
              <p:nvPr/>
            </p:nvGrpSpPr>
            <p:grpSpPr bwMode="auto">
              <a:xfrm>
                <a:off x="250825" y="1196975"/>
                <a:ext cx="3717925" cy="496888"/>
                <a:chOff x="158" y="754"/>
                <a:chExt cx="2342" cy="313"/>
              </a:xfrm>
            </p:grpSpPr>
            <p:sp>
              <p:nvSpPr>
                <p:cNvPr id="69647"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69648"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sp>
        <p:nvSpPr>
          <p:cNvPr id="18" name="Text Box 21"/>
          <p:cNvSpPr txBox="1">
            <a:spLocks noChangeArrowheads="1"/>
          </p:cNvSpPr>
          <p:nvPr/>
        </p:nvSpPr>
        <p:spPr bwMode="auto">
          <a:xfrm>
            <a:off x="323850" y="1844675"/>
            <a:ext cx="8351838"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EnQueue_L(LinkQueue &amp;Q;ElemType 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插入一个数据域值为</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的结点到链队列</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中，成为新的队尾结点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p=new QNode;</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p-&gt;data=e;  p-&gt;next=NULL;		// </a:t>
            </a:r>
            <a:r>
              <a:rPr lang="zh-CN" altLang="en-US" sz="1600" b="1">
                <a:latin typeface="Courier New" panose="02070309020205020404" pitchFamily="49" charset="0"/>
                <a:ea typeface="仿宋" panose="02010609060101010101" pitchFamily="49" charset="-122"/>
                <a:cs typeface="Courier New" panose="02070309020205020404" pitchFamily="49" charset="0"/>
              </a:rPr>
              <a:t>生成一个数据域值为</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的新结点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Q.rear-&gt;next=p;			// </a:t>
            </a:r>
            <a:r>
              <a:rPr lang="zh-CN" altLang="en-US" sz="1600" b="1">
                <a:latin typeface="Courier New" panose="02070309020205020404" pitchFamily="49" charset="0"/>
                <a:ea typeface="仿宋" panose="02010609060101010101" pitchFamily="49" charset="-122"/>
                <a:cs typeface="Courier New" panose="02070309020205020404" pitchFamily="49" charset="0"/>
              </a:rPr>
              <a:t>将新结点插到队尾</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Q.rear=p;				// </a:t>
            </a:r>
            <a:r>
              <a:rPr lang="zh-CN" altLang="en-US" sz="1600" b="1">
                <a:latin typeface="Courier New" panose="02070309020205020404" pitchFamily="49" charset="0"/>
                <a:ea typeface="仿宋" panose="02010609060101010101" pitchFamily="49" charset="-122"/>
                <a:cs typeface="Courier New" panose="02070309020205020404" pitchFamily="49" charset="0"/>
              </a:rPr>
              <a:t>修改队尾指针，令其指向新结点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EnQueue_L</a:t>
            </a:r>
          </a:p>
        </p:txBody>
      </p:sp>
      <p:grpSp>
        <p:nvGrpSpPr>
          <p:cNvPr id="20" name="Group 4"/>
          <p:cNvGrpSpPr>
            <a:grpSpLocks/>
          </p:cNvGrpSpPr>
          <p:nvPr/>
        </p:nvGrpSpPr>
        <p:grpSpPr bwMode="auto">
          <a:xfrm>
            <a:off x="7669213" y="692150"/>
            <a:ext cx="1295400" cy="1008063"/>
            <a:chOff x="4831" y="1253"/>
            <a:chExt cx="816" cy="726"/>
          </a:xfrm>
        </p:grpSpPr>
        <p:sp>
          <p:nvSpPr>
            <p:cNvPr id="6963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964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3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3-23</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9642"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Group 3"/>
          <p:cNvGrpSpPr>
            <a:grpSpLocks/>
          </p:cNvGrpSpPr>
          <p:nvPr/>
        </p:nvGrpSpPr>
        <p:grpSpPr bwMode="auto">
          <a:xfrm>
            <a:off x="5143500" y="4552950"/>
            <a:ext cx="2813050" cy="742950"/>
            <a:chOff x="1020" y="3235"/>
            <a:chExt cx="3933" cy="739"/>
          </a:xfrm>
        </p:grpSpPr>
        <p:sp>
          <p:nvSpPr>
            <p:cNvPr id="26"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7"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290">
                                          <p:stCondLst>
                                            <p:cond delay="0"/>
                                          </p:stCondLst>
                                        </p:cTn>
                                        <p:tgtEl>
                                          <p:spTgt spid="20"/>
                                        </p:tgtEl>
                                      </p:cBhvr>
                                    </p:animEffect>
                                    <p:anim calcmode="lin" valueType="num">
                                      <p:cBhvr>
                                        <p:cTn id="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3" dur="13">
                                          <p:stCondLst>
                                            <p:cond delay="325"/>
                                          </p:stCondLst>
                                        </p:cTn>
                                        <p:tgtEl>
                                          <p:spTgt spid="20"/>
                                        </p:tgtEl>
                                      </p:cBhvr>
                                      <p:to x="100000" y="60000"/>
                                    </p:animScale>
                                    <p:animScale>
                                      <p:cBhvr>
                                        <p:cTn id="14" dur="83" decel="50000">
                                          <p:stCondLst>
                                            <p:cond delay="338"/>
                                          </p:stCondLst>
                                        </p:cTn>
                                        <p:tgtEl>
                                          <p:spTgt spid="20"/>
                                        </p:tgtEl>
                                      </p:cBhvr>
                                      <p:to x="100000" y="100000"/>
                                    </p:animScale>
                                    <p:animScale>
                                      <p:cBhvr>
                                        <p:cTn id="15" dur="13">
                                          <p:stCondLst>
                                            <p:cond delay="656"/>
                                          </p:stCondLst>
                                        </p:cTn>
                                        <p:tgtEl>
                                          <p:spTgt spid="20"/>
                                        </p:tgtEl>
                                      </p:cBhvr>
                                      <p:to x="100000" y="80000"/>
                                    </p:animScale>
                                    <p:animScale>
                                      <p:cBhvr>
                                        <p:cTn id="16" dur="83" decel="50000">
                                          <p:stCondLst>
                                            <p:cond delay="669"/>
                                          </p:stCondLst>
                                        </p:cTn>
                                        <p:tgtEl>
                                          <p:spTgt spid="20"/>
                                        </p:tgtEl>
                                      </p:cBhvr>
                                      <p:to x="100000" y="100000"/>
                                    </p:animScale>
                                    <p:animScale>
                                      <p:cBhvr>
                                        <p:cTn id="17" dur="13">
                                          <p:stCondLst>
                                            <p:cond delay="821"/>
                                          </p:stCondLst>
                                        </p:cTn>
                                        <p:tgtEl>
                                          <p:spTgt spid="20"/>
                                        </p:tgtEl>
                                      </p:cBhvr>
                                      <p:to x="100000" y="90000"/>
                                    </p:animScale>
                                    <p:animScale>
                                      <p:cBhvr>
                                        <p:cTn id="18" dur="83" decel="50000">
                                          <p:stCondLst>
                                            <p:cond delay="834"/>
                                          </p:stCondLst>
                                        </p:cTn>
                                        <p:tgtEl>
                                          <p:spTgt spid="20"/>
                                        </p:tgtEl>
                                      </p:cBhvr>
                                      <p:to x="100000" y="100000"/>
                                    </p:animScale>
                                    <p:animScale>
                                      <p:cBhvr>
                                        <p:cTn id="19" dur="13">
                                          <p:stCondLst>
                                            <p:cond delay="904"/>
                                          </p:stCondLst>
                                        </p:cTn>
                                        <p:tgtEl>
                                          <p:spTgt spid="20"/>
                                        </p:tgtEl>
                                      </p:cBhvr>
                                      <p:to x="100000" y="95000"/>
                                    </p:animScale>
                                    <p:animScale>
                                      <p:cBhvr>
                                        <p:cTn id="20" dur="83" decel="50000">
                                          <p:stCondLst>
                                            <p:cond delay="917"/>
                                          </p:stCondLst>
                                        </p:cTn>
                                        <p:tgtEl>
                                          <p:spTgt spid="20"/>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9"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strips(upLeft)">
                                      <p:cBhvr>
                                        <p:cTn id="29" dur="500"/>
                                        <p:tgtEl>
                                          <p:spTgt spid="24"/>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组合 1"/>
          <p:cNvGrpSpPr>
            <a:grpSpLocks/>
          </p:cNvGrpSpPr>
          <p:nvPr/>
        </p:nvGrpSpPr>
        <p:grpSpPr bwMode="auto">
          <a:xfrm>
            <a:off x="34925" y="92075"/>
            <a:ext cx="7632700" cy="457200"/>
            <a:chOff x="34925" y="92075"/>
            <a:chExt cx="7632700" cy="457200"/>
          </a:xfrm>
        </p:grpSpPr>
        <p:sp>
          <p:nvSpPr>
            <p:cNvPr id="7067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0679"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sp>
        <p:nvSpPr>
          <p:cNvPr id="14"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出队操作</a:t>
            </a:r>
          </a:p>
        </p:txBody>
      </p:sp>
      <p:grpSp>
        <p:nvGrpSpPr>
          <p:cNvPr id="70660" name="组合 2"/>
          <p:cNvGrpSpPr>
            <a:grpSpLocks/>
          </p:cNvGrpSpPr>
          <p:nvPr/>
        </p:nvGrpSpPr>
        <p:grpSpPr bwMode="auto">
          <a:xfrm>
            <a:off x="107950" y="620713"/>
            <a:ext cx="7580313" cy="1073150"/>
            <a:chOff x="107950" y="620713"/>
            <a:chExt cx="7580313" cy="1073150"/>
          </a:xfrm>
        </p:grpSpPr>
        <p:grpSp>
          <p:nvGrpSpPr>
            <p:cNvPr id="70670" name="组合 1"/>
            <p:cNvGrpSpPr>
              <a:grpSpLocks/>
            </p:cNvGrpSpPr>
            <p:nvPr/>
          </p:nvGrpSpPr>
          <p:grpSpPr bwMode="auto">
            <a:xfrm>
              <a:off x="107950" y="620713"/>
              <a:ext cx="7580313" cy="496887"/>
              <a:chOff x="107950" y="620713"/>
              <a:chExt cx="7580313" cy="496887"/>
            </a:xfrm>
          </p:grpSpPr>
          <p:grpSp>
            <p:nvGrpSpPr>
              <p:cNvPr id="70674" name="Group 2"/>
              <p:cNvGrpSpPr>
                <a:grpSpLocks/>
              </p:cNvGrpSpPr>
              <p:nvPr/>
            </p:nvGrpSpPr>
            <p:grpSpPr bwMode="auto">
              <a:xfrm>
                <a:off x="107950" y="620713"/>
                <a:ext cx="5719763" cy="496887"/>
                <a:chOff x="113" y="441"/>
                <a:chExt cx="2083" cy="313"/>
              </a:xfrm>
            </p:grpSpPr>
            <p:sp>
              <p:nvSpPr>
                <p:cNvPr id="7067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70677"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0675"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70671" name="Group 35"/>
            <p:cNvGrpSpPr>
              <a:grpSpLocks/>
            </p:cNvGrpSpPr>
            <p:nvPr/>
          </p:nvGrpSpPr>
          <p:grpSpPr bwMode="auto">
            <a:xfrm>
              <a:off x="250825" y="1196975"/>
              <a:ext cx="3717925" cy="496888"/>
              <a:chOff x="158" y="754"/>
              <a:chExt cx="2342" cy="313"/>
            </a:xfrm>
          </p:grpSpPr>
          <p:sp>
            <p:nvSpPr>
              <p:cNvPr id="70672"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70673"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7" name="Group 8"/>
          <p:cNvGrpSpPr>
            <a:grpSpLocks/>
          </p:cNvGrpSpPr>
          <p:nvPr/>
        </p:nvGrpSpPr>
        <p:grpSpPr bwMode="auto">
          <a:xfrm>
            <a:off x="7669213" y="620713"/>
            <a:ext cx="1295400" cy="1079500"/>
            <a:chOff x="4831" y="391"/>
            <a:chExt cx="816" cy="773"/>
          </a:xfrm>
        </p:grpSpPr>
        <p:sp>
          <p:nvSpPr>
            <p:cNvPr id="70666"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0667"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0668"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9"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2"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链队列的出队操作只需要处理队头结点，而不需要考虑其他结点。链队列的出队操作需要考虑两种情况：</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① 当队列长度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大于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用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e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返回</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链队列队头结点数据域的值，并释放其存储空间；</a:t>
            </a:r>
          </a:p>
        </p:txBody>
      </p:sp>
      <p:pic>
        <p:nvPicPr>
          <p:cNvPr id="6246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55513" b="10143"/>
          <a:stretch>
            <a:fillRect/>
          </a:stretch>
        </p:blipFill>
        <p:spPr bwMode="auto">
          <a:xfrm>
            <a:off x="1804988" y="3471863"/>
            <a:ext cx="5570537"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67224"/>
          <a:stretch>
            <a:fillRect/>
          </a:stretch>
        </p:blipFill>
        <p:spPr bwMode="auto">
          <a:xfrm>
            <a:off x="307975" y="5446713"/>
            <a:ext cx="5570538"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6"/>
          <p:cNvSpPr txBox="1">
            <a:spLocks noChangeArrowheads="1"/>
          </p:cNvSpPr>
          <p:nvPr/>
        </p:nvSpPr>
        <p:spPr bwMode="auto">
          <a:xfrm>
            <a:off x="179388" y="4567238"/>
            <a:ext cx="8785225" cy="95410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当队列长度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等于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，即删除的既是队头结点又是队尾结点，还需要修改队尾指针。</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290">
                                          <p:stCondLst>
                                            <p:cond delay="0"/>
                                          </p:stCondLst>
                                        </p:cTn>
                                        <p:tgtEl>
                                          <p:spTgt spid="27"/>
                                        </p:tgtEl>
                                      </p:cBhvr>
                                    </p:animEffect>
                                    <p:anim calcmode="lin" valueType="num">
                                      <p:cBhvr>
                                        <p:cTn id="18"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23" dur="13">
                                          <p:stCondLst>
                                            <p:cond delay="325"/>
                                          </p:stCondLst>
                                        </p:cTn>
                                        <p:tgtEl>
                                          <p:spTgt spid="27"/>
                                        </p:tgtEl>
                                      </p:cBhvr>
                                      <p:to x="100000" y="60000"/>
                                    </p:animScale>
                                    <p:animScale>
                                      <p:cBhvr>
                                        <p:cTn id="24" dur="83" decel="50000">
                                          <p:stCondLst>
                                            <p:cond delay="338"/>
                                          </p:stCondLst>
                                        </p:cTn>
                                        <p:tgtEl>
                                          <p:spTgt spid="27"/>
                                        </p:tgtEl>
                                      </p:cBhvr>
                                      <p:to x="100000" y="100000"/>
                                    </p:animScale>
                                    <p:animScale>
                                      <p:cBhvr>
                                        <p:cTn id="25" dur="13">
                                          <p:stCondLst>
                                            <p:cond delay="656"/>
                                          </p:stCondLst>
                                        </p:cTn>
                                        <p:tgtEl>
                                          <p:spTgt spid="27"/>
                                        </p:tgtEl>
                                      </p:cBhvr>
                                      <p:to x="100000" y="80000"/>
                                    </p:animScale>
                                    <p:animScale>
                                      <p:cBhvr>
                                        <p:cTn id="26" dur="83" decel="50000">
                                          <p:stCondLst>
                                            <p:cond delay="669"/>
                                          </p:stCondLst>
                                        </p:cTn>
                                        <p:tgtEl>
                                          <p:spTgt spid="27"/>
                                        </p:tgtEl>
                                      </p:cBhvr>
                                      <p:to x="100000" y="100000"/>
                                    </p:animScale>
                                    <p:animScale>
                                      <p:cBhvr>
                                        <p:cTn id="27" dur="13">
                                          <p:stCondLst>
                                            <p:cond delay="821"/>
                                          </p:stCondLst>
                                        </p:cTn>
                                        <p:tgtEl>
                                          <p:spTgt spid="27"/>
                                        </p:tgtEl>
                                      </p:cBhvr>
                                      <p:to x="100000" y="90000"/>
                                    </p:animScale>
                                    <p:animScale>
                                      <p:cBhvr>
                                        <p:cTn id="28" dur="83" decel="50000">
                                          <p:stCondLst>
                                            <p:cond delay="834"/>
                                          </p:stCondLst>
                                        </p:cTn>
                                        <p:tgtEl>
                                          <p:spTgt spid="27"/>
                                        </p:tgtEl>
                                      </p:cBhvr>
                                      <p:to x="100000" y="100000"/>
                                    </p:animScale>
                                    <p:animScale>
                                      <p:cBhvr>
                                        <p:cTn id="29" dur="13">
                                          <p:stCondLst>
                                            <p:cond delay="904"/>
                                          </p:stCondLst>
                                        </p:cTn>
                                        <p:tgtEl>
                                          <p:spTgt spid="27"/>
                                        </p:tgtEl>
                                      </p:cBhvr>
                                      <p:to x="100000" y="95000"/>
                                    </p:animScale>
                                    <p:animScale>
                                      <p:cBhvr>
                                        <p:cTn id="30" dur="83" decel="50000">
                                          <p:stCondLst>
                                            <p:cond delay="917"/>
                                          </p:stCondLst>
                                        </p:cTn>
                                        <p:tgtEl>
                                          <p:spTgt spid="27"/>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slide(fromBottom)">
                                      <p:cBhvr>
                                        <p:cTn id="35" dur="500"/>
                                        <p:tgtEl>
                                          <p:spTgt spid="32">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32">
                                            <p:txEl>
                                              <p:pRg st="1" end="1"/>
                                            </p:txEl>
                                          </p:spTgt>
                                        </p:tgtEl>
                                        <p:attrNameLst>
                                          <p:attrName>style.visibility</p:attrName>
                                        </p:attrNameLst>
                                      </p:cBhvr>
                                      <p:to>
                                        <p:strVal val="visible"/>
                                      </p:to>
                                    </p:set>
                                    <p:animEffect transition="in" filter="slide(fromBottom)">
                                      <p:cBhvr>
                                        <p:cTn id="40" dur="500"/>
                                        <p:tgtEl>
                                          <p:spTgt spid="32">
                                            <p:txEl>
                                              <p:pRg st="1" end="1"/>
                                            </p:txEl>
                                          </p:spTgt>
                                        </p:tgtEl>
                                      </p:cBhvr>
                                    </p:animEffect>
                                  </p:childTnLst>
                                </p:cTn>
                              </p:par>
                            </p:childTnLst>
                          </p:cTn>
                        </p:par>
                        <p:par>
                          <p:cTn id="41" fill="hold" nodeType="afterGroup">
                            <p:stCondLst>
                              <p:cond delay="500"/>
                            </p:stCondLst>
                            <p:childTnLst>
                              <p:par>
                                <p:cTn id="42" presetID="22" presetClass="entr" presetSubtype="8" fill="hold" nodeType="afterEffect">
                                  <p:stCondLst>
                                    <p:cond delay="0"/>
                                  </p:stCondLst>
                                  <p:childTnLst>
                                    <p:set>
                                      <p:cBhvr>
                                        <p:cTn id="43" dur="1" fill="hold">
                                          <p:stCondLst>
                                            <p:cond delay="0"/>
                                          </p:stCondLst>
                                        </p:cTn>
                                        <p:tgtEl>
                                          <p:spTgt spid="62466"/>
                                        </p:tgtEl>
                                        <p:attrNameLst>
                                          <p:attrName>style.visibility</p:attrName>
                                        </p:attrNameLst>
                                      </p:cBhvr>
                                      <p:to>
                                        <p:strVal val="visible"/>
                                      </p:to>
                                    </p:set>
                                    <p:animEffect transition="in" filter="wipe(left)">
                                      <p:cBhvr>
                                        <p:cTn id="44" dur="500"/>
                                        <p:tgtEl>
                                          <p:spTgt spid="62466"/>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25">
                                            <p:txEl>
                                              <p:pRg st="0" end="0"/>
                                            </p:txEl>
                                          </p:spTgt>
                                        </p:tgtEl>
                                        <p:attrNameLst>
                                          <p:attrName>style.visibility</p:attrName>
                                        </p:attrNameLst>
                                      </p:cBhvr>
                                      <p:to>
                                        <p:strVal val="visible"/>
                                      </p:to>
                                    </p:set>
                                    <p:animEffect transition="in" filter="slide(fromBottom)">
                                      <p:cBhvr>
                                        <p:cTn id="49" dur="500"/>
                                        <p:tgtEl>
                                          <p:spTgt spid="25">
                                            <p:txEl>
                                              <p:pRg st="0" end="0"/>
                                            </p:txEl>
                                          </p:spTgt>
                                        </p:tgtEl>
                                      </p:cBhvr>
                                    </p:animEffect>
                                  </p:childTnLst>
                                </p:cTn>
                              </p:par>
                            </p:childTnLst>
                          </p:cTn>
                        </p:par>
                        <p:par>
                          <p:cTn id="50" fill="hold" nodeType="afterGroup">
                            <p:stCondLst>
                              <p:cond delay="500"/>
                            </p:stCondLst>
                            <p:childTnLst>
                              <p:par>
                                <p:cTn id="51" presetID="22" presetClass="entr" presetSubtype="8" fill="hold" nodeType="afterEffect">
                                  <p:stCondLst>
                                    <p:cond delay="0"/>
                                  </p:stCondLst>
                                  <p:childTnLst>
                                    <p:set>
                                      <p:cBhvr>
                                        <p:cTn id="52" dur="1" fill="hold">
                                          <p:stCondLst>
                                            <p:cond delay="0"/>
                                          </p:stCondLst>
                                        </p:cTn>
                                        <p:tgtEl>
                                          <p:spTgt spid="62467"/>
                                        </p:tgtEl>
                                        <p:attrNameLst>
                                          <p:attrName>style.visibility</p:attrName>
                                        </p:attrNameLst>
                                      </p:cBhvr>
                                      <p:to>
                                        <p:strVal val="visible"/>
                                      </p:to>
                                    </p:set>
                                    <p:animEffect transition="in" filter="wipe(left)">
                                      <p:cBhvr>
                                        <p:cTn id="53" dur="5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2" grpId="0" build="p"/>
      <p:bldP spid="25"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组合 1"/>
          <p:cNvGrpSpPr>
            <a:grpSpLocks/>
          </p:cNvGrpSpPr>
          <p:nvPr/>
        </p:nvGrpSpPr>
        <p:grpSpPr bwMode="auto">
          <a:xfrm>
            <a:off x="34925" y="92075"/>
            <a:ext cx="7632700" cy="457200"/>
            <a:chOff x="34925" y="92075"/>
            <a:chExt cx="7632700" cy="457200"/>
          </a:xfrm>
        </p:grpSpPr>
        <p:sp>
          <p:nvSpPr>
            <p:cNvPr id="7170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702"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71683" name="组合 3"/>
          <p:cNvGrpSpPr>
            <a:grpSpLocks/>
          </p:cNvGrpSpPr>
          <p:nvPr/>
        </p:nvGrpSpPr>
        <p:grpSpPr bwMode="auto">
          <a:xfrm>
            <a:off x="107950" y="620713"/>
            <a:ext cx="7580313" cy="1073150"/>
            <a:chOff x="107950" y="620713"/>
            <a:chExt cx="7580313" cy="1073150"/>
          </a:xfrm>
        </p:grpSpPr>
        <p:sp>
          <p:nvSpPr>
            <p:cNvPr id="71691"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出队操作</a:t>
              </a:r>
            </a:p>
          </p:txBody>
        </p:sp>
        <p:grpSp>
          <p:nvGrpSpPr>
            <p:cNvPr id="71692" name="组合 2"/>
            <p:cNvGrpSpPr>
              <a:grpSpLocks/>
            </p:cNvGrpSpPr>
            <p:nvPr/>
          </p:nvGrpSpPr>
          <p:grpSpPr bwMode="auto">
            <a:xfrm>
              <a:off x="107950" y="620713"/>
              <a:ext cx="7580313" cy="1073150"/>
              <a:chOff x="107950" y="620713"/>
              <a:chExt cx="7580313" cy="1073150"/>
            </a:xfrm>
          </p:grpSpPr>
          <p:grpSp>
            <p:nvGrpSpPr>
              <p:cNvPr id="71693" name="组合 1"/>
              <p:cNvGrpSpPr>
                <a:grpSpLocks/>
              </p:cNvGrpSpPr>
              <p:nvPr/>
            </p:nvGrpSpPr>
            <p:grpSpPr bwMode="auto">
              <a:xfrm>
                <a:off x="107950" y="620713"/>
                <a:ext cx="7580313" cy="496887"/>
                <a:chOff x="107950" y="620713"/>
                <a:chExt cx="7580313" cy="496887"/>
              </a:xfrm>
            </p:grpSpPr>
            <p:grpSp>
              <p:nvGrpSpPr>
                <p:cNvPr id="71697" name="Group 2"/>
                <p:cNvGrpSpPr>
                  <a:grpSpLocks/>
                </p:cNvGrpSpPr>
                <p:nvPr/>
              </p:nvGrpSpPr>
              <p:grpSpPr bwMode="auto">
                <a:xfrm>
                  <a:off x="107950" y="620713"/>
                  <a:ext cx="5719763" cy="496887"/>
                  <a:chOff x="113" y="441"/>
                  <a:chExt cx="2083" cy="313"/>
                </a:xfrm>
              </p:grpSpPr>
              <p:sp>
                <p:nvSpPr>
                  <p:cNvPr id="7169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71700"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1698"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grpSp>
            <p:nvGrpSpPr>
              <p:cNvPr id="71694" name="Group 35"/>
              <p:cNvGrpSpPr>
                <a:grpSpLocks/>
              </p:cNvGrpSpPr>
              <p:nvPr/>
            </p:nvGrpSpPr>
            <p:grpSpPr bwMode="auto">
              <a:xfrm>
                <a:off x="250825" y="1196975"/>
                <a:ext cx="3717925" cy="496888"/>
                <a:chOff x="158" y="754"/>
                <a:chExt cx="2342" cy="313"/>
              </a:xfrm>
            </p:grpSpPr>
            <p:sp>
              <p:nvSpPr>
                <p:cNvPr id="71695"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链队列的操作实现</a:t>
                  </a:r>
                </a:p>
              </p:txBody>
            </p:sp>
            <p:sp>
              <p:nvSpPr>
                <p:cNvPr id="71696"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sp>
        <p:nvSpPr>
          <p:cNvPr id="18" name="Text Box 21"/>
          <p:cNvSpPr txBox="1">
            <a:spLocks noChangeArrowheads="1"/>
          </p:cNvSpPr>
          <p:nvPr/>
        </p:nvSpPr>
        <p:spPr bwMode="auto">
          <a:xfrm>
            <a:off x="323850" y="1844675"/>
            <a:ext cx="8351838" cy="29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DeQueue_L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LinkQueue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Q,ElemType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&amp;e)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若链队列</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Q</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为空，则给出相应信息并退出运行；否则用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返回队头结点数据域的值</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Q.front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Q.rear</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Error("Queue Empty!");</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Q.front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-&gt;next;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用指针</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p</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指向链队列</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Q</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的队头结点</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e=p-&gt;data;</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Q.front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-&gt;next=p-&gt;next;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修改队头指针</a:t>
            </a:r>
          </a:p>
          <a:p>
            <a:pPr eaLnBrk="1" hangingPunct="1">
              <a:lnSpc>
                <a:spcPct val="130000"/>
              </a:lnSpc>
            </a:pP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if(</a:t>
            </a:r>
            <a:r>
              <a:rPr lang="en-US" altLang="zh-CN" sz="1600" b="1" dirty="0" err="1">
                <a:solidFill>
                  <a:srgbClr val="FF0000"/>
                </a:solidFill>
                <a:latin typeface="Courier New" panose="02070309020205020404" pitchFamily="49" charset="0"/>
                <a:ea typeface="仿宋" panose="02010609060101010101" pitchFamily="49" charset="-122"/>
                <a:cs typeface="Courier New" panose="02070309020205020404" pitchFamily="49" charset="0"/>
              </a:rPr>
              <a:t>Q.rear</a:t>
            </a: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==p)  </a:t>
            </a:r>
            <a:r>
              <a:rPr lang="en-US" altLang="zh-CN" sz="1600" b="1" dirty="0" err="1">
                <a:solidFill>
                  <a:srgbClr val="FF0000"/>
                </a:solidFill>
                <a:latin typeface="Courier New" panose="02070309020205020404" pitchFamily="49" charset="0"/>
                <a:ea typeface="仿宋" panose="02010609060101010101" pitchFamily="49" charset="-122"/>
                <a:cs typeface="Courier New" panose="02070309020205020404" pitchFamily="49" charset="0"/>
              </a:rPr>
              <a:t>Q.rear</a:t>
            </a: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solidFill>
                  <a:srgbClr val="FF0000"/>
                </a:solidFill>
                <a:latin typeface="Courier New" panose="02070309020205020404" pitchFamily="49" charset="0"/>
                <a:ea typeface="仿宋" panose="02010609060101010101" pitchFamily="49" charset="-122"/>
                <a:cs typeface="Courier New" panose="02070309020205020404" pitchFamily="49" charset="0"/>
              </a:rPr>
              <a:t>Q.front</a:t>
            </a: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若队列长度等于</a:t>
            </a:r>
            <a:r>
              <a:rPr lang="en-US"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1</a:t>
            </a:r>
            <a:r>
              <a:rPr lang="zh-CN" altLang="en-US"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，则修改尾指针</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delete p;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释放队头结点所占的存储空间</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DeQueue_L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0" name="Group 4"/>
          <p:cNvGrpSpPr>
            <a:grpSpLocks/>
          </p:cNvGrpSpPr>
          <p:nvPr/>
        </p:nvGrpSpPr>
        <p:grpSpPr bwMode="auto">
          <a:xfrm>
            <a:off x="7669213" y="692150"/>
            <a:ext cx="1295400" cy="1008063"/>
            <a:chOff x="4831" y="1253"/>
            <a:chExt cx="816" cy="726"/>
          </a:xfrm>
        </p:grpSpPr>
        <p:sp>
          <p:nvSpPr>
            <p:cNvPr id="71687"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7168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35" y="1631"/>
              <a:ext cx="7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3-24</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71690"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Group 3"/>
          <p:cNvGrpSpPr>
            <a:grpSpLocks/>
          </p:cNvGrpSpPr>
          <p:nvPr/>
        </p:nvGrpSpPr>
        <p:grpSpPr bwMode="auto">
          <a:xfrm>
            <a:off x="5143500" y="4959351"/>
            <a:ext cx="2813050" cy="742950"/>
            <a:chOff x="1020" y="3235"/>
            <a:chExt cx="3933" cy="739"/>
          </a:xfrm>
        </p:grpSpPr>
        <p:sp>
          <p:nvSpPr>
            <p:cNvPr id="26" name="AutoShape 4"/>
            <p:cNvSpPr>
              <a:spLocks noChangeArrowheads="1"/>
            </p:cNvSpPr>
            <p:nvPr/>
          </p:nvSpPr>
          <p:spPr bwMode="auto">
            <a:xfrm flipH="1" flipV="1">
              <a:off x="1020" y="3235"/>
              <a:ext cx="3855"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7" name="Text Box 5"/>
            <p:cNvSpPr txBox="1">
              <a:spLocks noChangeArrowheads="1"/>
            </p:cNvSpPr>
            <p:nvPr/>
          </p:nvSpPr>
          <p:spPr bwMode="auto">
            <a:xfrm>
              <a:off x="1231" y="3318"/>
              <a:ext cx="3722" cy="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290">
                                          <p:stCondLst>
                                            <p:cond delay="0"/>
                                          </p:stCondLst>
                                        </p:cTn>
                                        <p:tgtEl>
                                          <p:spTgt spid="20"/>
                                        </p:tgtEl>
                                      </p:cBhvr>
                                    </p:animEffect>
                                    <p:anim calcmode="lin" valueType="num">
                                      <p:cBhvr>
                                        <p:cTn id="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3" dur="13">
                                          <p:stCondLst>
                                            <p:cond delay="325"/>
                                          </p:stCondLst>
                                        </p:cTn>
                                        <p:tgtEl>
                                          <p:spTgt spid="20"/>
                                        </p:tgtEl>
                                      </p:cBhvr>
                                      <p:to x="100000" y="60000"/>
                                    </p:animScale>
                                    <p:animScale>
                                      <p:cBhvr>
                                        <p:cTn id="14" dur="83" decel="50000">
                                          <p:stCondLst>
                                            <p:cond delay="338"/>
                                          </p:stCondLst>
                                        </p:cTn>
                                        <p:tgtEl>
                                          <p:spTgt spid="20"/>
                                        </p:tgtEl>
                                      </p:cBhvr>
                                      <p:to x="100000" y="100000"/>
                                    </p:animScale>
                                    <p:animScale>
                                      <p:cBhvr>
                                        <p:cTn id="15" dur="13">
                                          <p:stCondLst>
                                            <p:cond delay="656"/>
                                          </p:stCondLst>
                                        </p:cTn>
                                        <p:tgtEl>
                                          <p:spTgt spid="20"/>
                                        </p:tgtEl>
                                      </p:cBhvr>
                                      <p:to x="100000" y="80000"/>
                                    </p:animScale>
                                    <p:animScale>
                                      <p:cBhvr>
                                        <p:cTn id="16" dur="83" decel="50000">
                                          <p:stCondLst>
                                            <p:cond delay="669"/>
                                          </p:stCondLst>
                                        </p:cTn>
                                        <p:tgtEl>
                                          <p:spTgt spid="20"/>
                                        </p:tgtEl>
                                      </p:cBhvr>
                                      <p:to x="100000" y="100000"/>
                                    </p:animScale>
                                    <p:animScale>
                                      <p:cBhvr>
                                        <p:cTn id="17" dur="13">
                                          <p:stCondLst>
                                            <p:cond delay="821"/>
                                          </p:stCondLst>
                                        </p:cTn>
                                        <p:tgtEl>
                                          <p:spTgt spid="20"/>
                                        </p:tgtEl>
                                      </p:cBhvr>
                                      <p:to x="100000" y="90000"/>
                                    </p:animScale>
                                    <p:animScale>
                                      <p:cBhvr>
                                        <p:cTn id="18" dur="83" decel="50000">
                                          <p:stCondLst>
                                            <p:cond delay="834"/>
                                          </p:stCondLst>
                                        </p:cTn>
                                        <p:tgtEl>
                                          <p:spTgt spid="20"/>
                                        </p:tgtEl>
                                      </p:cBhvr>
                                      <p:to x="100000" y="100000"/>
                                    </p:animScale>
                                    <p:animScale>
                                      <p:cBhvr>
                                        <p:cTn id="19" dur="13">
                                          <p:stCondLst>
                                            <p:cond delay="904"/>
                                          </p:stCondLst>
                                        </p:cTn>
                                        <p:tgtEl>
                                          <p:spTgt spid="20"/>
                                        </p:tgtEl>
                                      </p:cBhvr>
                                      <p:to x="100000" y="95000"/>
                                    </p:animScale>
                                    <p:animScale>
                                      <p:cBhvr>
                                        <p:cTn id="20" dur="83" decel="50000">
                                          <p:stCondLst>
                                            <p:cond delay="917"/>
                                          </p:stCondLst>
                                        </p:cTn>
                                        <p:tgtEl>
                                          <p:spTgt spid="20"/>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9"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strips(upLeft)">
                                      <p:cBhvr>
                                        <p:cTn id="29" dur="500"/>
                                        <p:tgtEl>
                                          <p:spTgt spid="24"/>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组合 1"/>
          <p:cNvGrpSpPr>
            <a:grpSpLocks/>
          </p:cNvGrpSpPr>
          <p:nvPr/>
        </p:nvGrpSpPr>
        <p:grpSpPr bwMode="auto">
          <a:xfrm>
            <a:off x="34925" y="92075"/>
            <a:ext cx="7632700" cy="457200"/>
            <a:chOff x="34925" y="92075"/>
            <a:chExt cx="7632700" cy="457200"/>
          </a:xfrm>
        </p:grpSpPr>
        <p:sp>
          <p:nvSpPr>
            <p:cNvPr id="7272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24"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72707" name="组合 1"/>
          <p:cNvGrpSpPr>
            <a:grpSpLocks/>
          </p:cNvGrpSpPr>
          <p:nvPr/>
        </p:nvGrpSpPr>
        <p:grpSpPr bwMode="auto">
          <a:xfrm>
            <a:off x="107950" y="620713"/>
            <a:ext cx="7580313" cy="496887"/>
            <a:chOff x="107950" y="620713"/>
            <a:chExt cx="7580313" cy="496887"/>
          </a:xfrm>
        </p:grpSpPr>
        <p:grpSp>
          <p:nvGrpSpPr>
            <p:cNvPr id="72719" name="Group 2"/>
            <p:cNvGrpSpPr>
              <a:grpSpLocks/>
            </p:cNvGrpSpPr>
            <p:nvPr/>
          </p:nvGrpSpPr>
          <p:grpSpPr bwMode="auto">
            <a:xfrm>
              <a:off x="107950" y="620713"/>
              <a:ext cx="5719763" cy="496887"/>
              <a:chOff x="113" y="441"/>
              <a:chExt cx="2083" cy="313"/>
            </a:xfrm>
          </p:grpSpPr>
          <p:sp>
            <p:nvSpPr>
              <p:cNvPr id="7272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72722"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2720"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3-3</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模拟</a:t>
            </a:r>
            <a:r>
              <a:rPr kumimoji="1" lang="zh-CN" altLang="en-US" sz="2000" b="1" dirty="0">
                <a:solidFill>
                  <a:srgbClr val="000000"/>
                </a:solidFill>
                <a:latin typeface="+mj-lt"/>
                <a:ea typeface="仿宋" panose="02010609060101010101" pitchFamily="49" charset="-122"/>
              </a:rPr>
              <a:t>病人在医院等候就诊的过程。</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38" name="Group 8"/>
          <p:cNvGrpSpPr>
            <a:grpSpLocks/>
          </p:cNvGrpSpPr>
          <p:nvPr/>
        </p:nvGrpSpPr>
        <p:grpSpPr bwMode="auto">
          <a:xfrm>
            <a:off x="7669213" y="620713"/>
            <a:ext cx="1295400" cy="1079500"/>
            <a:chOff x="4831" y="391"/>
            <a:chExt cx="816" cy="773"/>
          </a:xfrm>
        </p:grpSpPr>
        <p:sp>
          <p:nvSpPr>
            <p:cNvPr id="72715"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16"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2717" name="Picture 11"/>
            <p:cNvPicPr>
              <a:picLocks noChangeAspect="1" noChangeArrowheads="1"/>
            </p:cNvPicPr>
            <p:nvPr/>
          </p:nvPicPr>
          <p:blipFill>
            <a:blip r:embed="rId3">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8"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nvGrpSpPr>
          <p:cNvPr id="43" name="Group 13"/>
          <p:cNvGrpSpPr>
            <a:grpSpLocks/>
          </p:cNvGrpSpPr>
          <p:nvPr/>
        </p:nvGrpSpPr>
        <p:grpSpPr bwMode="auto">
          <a:xfrm>
            <a:off x="296863" y="3351213"/>
            <a:ext cx="8618537" cy="1754187"/>
            <a:chOff x="2744" y="1706"/>
            <a:chExt cx="2812" cy="1105"/>
          </a:xfrm>
        </p:grpSpPr>
        <p:sp>
          <p:nvSpPr>
            <p:cNvPr id="72713" name="AutoShape 14"/>
            <p:cNvSpPr>
              <a:spLocks noChangeArrowheads="1"/>
            </p:cNvSpPr>
            <p:nvPr/>
          </p:nvSpPr>
          <p:spPr bwMode="auto">
            <a:xfrm flipH="1" flipV="1">
              <a:off x="2744" y="1706"/>
              <a:ext cx="2812" cy="1105"/>
            </a:xfrm>
            <a:prstGeom prst="wedgeRectCallout">
              <a:avLst>
                <a:gd name="adj1" fmla="val -856"/>
                <a:gd name="adj2" fmla="val 93556"/>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latin typeface="Arial" panose="020B0604020202020204" pitchFamily="34" charset="0"/>
                <a:ea typeface="楷体_GB2312" pitchFamily="49" charset="-122"/>
                <a:cs typeface="Arial" panose="020B0604020202020204" pitchFamily="34" charset="0"/>
              </a:endParaRPr>
            </a:p>
          </p:txBody>
        </p:sp>
        <p:sp>
          <p:nvSpPr>
            <p:cNvPr id="45" name="Text Box 15"/>
            <p:cNvSpPr txBox="1">
              <a:spLocks noChangeArrowheads="1"/>
            </p:cNvSpPr>
            <p:nvPr/>
          </p:nvSpPr>
          <p:spPr bwMode="auto">
            <a:xfrm>
              <a:off x="2793" y="1810"/>
              <a:ext cx="2714" cy="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40000"/>
                </a:lnSpc>
                <a:defRPr/>
              </a:pP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患者到医院看病顺序：先排队等候，再看病治疗。在排队过程中重复做两件事情：一是当患者达到诊室时将病历交给护士，到等候队列中候诊；二是护士从等候队列中取出下一个患者病历，让该患者进入诊室就诊。</a:t>
              </a:r>
            </a:p>
          </p:txBody>
        </p:sp>
      </p:grpSp>
      <p:sp>
        <p:nvSpPr>
          <p:cNvPr id="46" name="Text Box 6"/>
          <p:cNvSpPr txBox="1">
            <a:spLocks noChangeArrowheads="1"/>
          </p:cNvSpPr>
          <p:nvPr/>
        </p:nvSpPr>
        <p:spPr bwMode="auto">
          <a:xfrm>
            <a:off x="179388" y="1841500"/>
            <a:ext cx="8785225" cy="2678113"/>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病人等候就诊按照“先到先服务”的原则：当“病人达到”时，入队；当“护士让下一位患者就诊”时，出队；当有“不再接收病人排队”时，队列中所有元素出队。因此，本算法采用链队列存储结构。</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②“病人到达”用命令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或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）表示，“护士让下一位患者就诊”用命令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（或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）表示，“不再接收病人排队”用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（或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）表示。</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up)">
                                      <p:cBhvr>
                                        <p:cTn id="8" dur="500"/>
                                        <p:tgtEl>
                                          <p:spTgt spid="35"/>
                                        </p:tgtEl>
                                      </p:cBhvr>
                                    </p:animEffect>
                                  </p:childTnLst>
                                </p:cTn>
                              </p:par>
                            </p:childTnLst>
                          </p:cTn>
                        </p:par>
                        <p:par>
                          <p:cTn id="9" fill="hold" nodeType="afterGroup">
                            <p:stCondLst>
                              <p:cond delay="500"/>
                            </p:stCondLst>
                            <p:childTnLst>
                              <p:par>
                                <p:cTn id="10" presetID="6" presetClass="entr" presetSubtype="32"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out)">
                                      <p:cBhvr>
                                        <p:cTn id="12" dur="500"/>
                                        <p:tgtEl>
                                          <p:spTgt spid="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9"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strips(upLeft)">
                                      <p:cBhvr>
                                        <p:cTn id="17" dur="500"/>
                                        <p:tgtEl>
                                          <p:spTgt spid="43"/>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xit" presetSubtype="9" fill="hold" nodeType="clickEffect">
                                  <p:stCondLst>
                                    <p:cond delay="0"/>
                                  </p:stCondLst>
                                  <p:childTnLst>
                                    <p:animEffect transition="out" filter="strips(upLeft)">
                                      <p:cBhvr>
                                        <p:cTn id="21" dur="500"/>
                                        <p:tgtEl>
                                          <p:spTgt spid="43"/>
                                        </p:tgtEl>
                                      </p:cBhvr>
                                    </p:animEffect>
                                    <p:set>
                                      <p:cBhvr>
                                        <p:cTn id="22" dur="1" fill="hold">
                                          <p:stCondLst>
                                            <p:cond delay="499"/>
                                          </p:stCondLst>
                                        </p:cTn>
                                        <p:tgtEl>
                                          <p:spTgt spid="43"/>
                                        </p:tgtEl>
                                        <p:attrNameLst>
                                          <p:attrName>style.visibility</p:attrName>
                                        </p:attrNameLst>
                                      </p:cBhvr>
                                      <p:to>
                                        <p:strVal val="hidden"/>
                                      </p:to>
                                    </p:set>
                                  </p:childTnLst>
                                </p:cTn>
                              </p:par>
                            </p:childTnLst>
                          </p:cTn>
                        </p:par>
                        <p:par>
                          <p:cTn id="23" fill="hold" nodeType="afterGroup">
                            <p:stCondLst>
                              <p:cond delay="500"/>
                            </p:stCondLst>
                            <p:childTnLst>
                              <p:par>
                                <p:cTn id="24" presetID="26" presetClass="entr" presetSubtype="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down)">
                                      <p:cBhvr>
                                        <p:cTn id="26" dur="290">
                                          <p:stCondLst>
                                            <p:cond delay="0"/>
                                          </p:stCondLst>
                                        </p:cTn>
                                        <p:tgtEl>
                                          <p:spTgt spid="38"/>
                                        </p:tgtEl>
                                      </p:cBhvr>
                                    </p:animEffect>
                                    <p:anim calcmode="lin" valueType="num">
                                      <p:cBhvr>
                                        <p:cTn id="27"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8"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9"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30"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31"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32" dur="13">
                                          <p:stCondLst>
                                            <p:cond delay="325"/>
                                          </p:stCondLst>
                                        </p:cTn>
                                        <p:tgtEl>
                                          <p:spTgt spid="38"/>
                                        </p:tgtEl>
                                      </p:cBhvr>
                                      <p:to x="100000" y="60000"/>
                                    </p:animScale>
                                    <p:animScale>
                                      <p:cBhvr>
                                        <p:cTn id="33" dur="83" decel="50000">
                                          <p:stCondLst>
                                            <p:cond delay="338"/>
                                          </p:stCondLst>
                                        </p:cTn>
                                        <p:tgtEl>
                                          <p:spTgt spid="38"/>
                                        </p:tgtEl>
                                      </p:cBhvr>
                                      <p:to x="100000" y="100000"/>
                                    </p:animScale>
                                    <p:animScale>
                                      <p:cBhvr>
                                        <p:cTn id="34" dur="13">
                                          <p:stCondLst>
                                            <p:cond delay="656"/>
                                          </p:stCondLst>
                                        </p:cTn>
                                        <p:tgtEl>
                                          <p:spTgt spid="38"/>
                                        </p:tgtEl>
                                      </p:cBhvr>
                                      <p:to x="100000" y="80000"/>
                                    </p:animScale>
                                    <p:animScale>
                                      <p:cBhvr>
                                        <p:cTn id="35" dur="83" decel="50000">
                                          <p:stCondLst>
                                            <p:cond delay="669"/>
                                          </p:stCondLst>
                                        </p:cTn>
                                        <p:tgtEl>
                                          <p:spTgt spid="38"/>
                                        </p:tgtEl>
                                      </p:cBhvr>
                                      <p:to x="100000" y="100000"/>
                                    </p:animScale>
                                    <p:animScale>
                                      <p:cBhvr>
                                        <p:cTn id="36" dur="13">
                                          <p:stCondLst>
                                            <p:cond delay="821"/>
                                          </p:stCondLst>
                                        </p:cTn>
                                        <p:tgtEl>
                                          <p:spTgt spid="38"/>
                                        </p:tgtEl>
                                      </p:cBhvr>
                                      <p:to x="100000" y="90000"/>
                                    </p:animScale>
                                    <p:animScale>
                                      <p:cBhvr>
                                        <p:cTn id="37" dur="83" decel="50000">
                                          <p:stCondLst>
                                            <p:cond delay="834"/>
                                          </p:stCondLst>
                                        </p:cTn>
                                        <p:tgtEl>
                                          <p:spTgt spid="38"/>
                                        </p:tgtEl>
                                      </p:cBhvr>
                                      <p:to x="100000" y="100000"/>
                                    </p:animScale>
                                    <p:animScale>
                                      <p:cBhvr>
                                        <p:cTn id="38" dur="13">
                                          <p:stCondLst>
                                            <p:cond delay="904"/>
                                          </p:stCondLst>
                                        </p:cTn>
                                        <p:tgtEl>
                                          <p:spTgt spid="38"/>
                                        </p:tgtEl>
                                      </p:cBhvr>
                                      <p:to x="100000" y="95000"/>
                                    </p:animScale>
                                    <p:animScale>
                                      <p:cBhvr>
                                        <p:cTn id="39" dur="83" decel="50000">
                                          <p:stCondLst>
                                            <p:cond delay="917"/>
                                          </p:stCondLst>
                                        </p:cTn>
                                        <p:tgtEl>
                                          <p:spTgt spid="38"/>
                                        </p:tgtEl>
                                      </p:cBhvr>
                                      <p:to x="100000" y="100000"/>
                                    </p:animScale>
                                  </p:childTnLst>
                                </p:cTn>
                              </p:par>
                            </p:childTnLst>
                          </p:cTn>
                        </p:par>
                      </p:childTnLst>
                    </p:cTn>
                  </p:par>
                  <p:par>
                    <p:cTn id="40" fill="hold" nodeType="clickPar">
                      <p:stCondLst>
                        <p:cond delay="indefinite"/>
                      </p:stCondLst>
                      <p:childTnLst>
                        <p:par>
                          <p:cTn id="41" fill="hold" nodeType="withGroup">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46">
                                            <p:txEl>
                                              <p:pRg st="0" end="0"/>
                                            </p:txEl>
                                          </p:spTgt>
                                        </p:tgtEl>
                                        <p:attrNameLst>
                                          <p:attrName>style.visibility</p:attrName>
                                        </p:attrNameLst>
                                      </p:cBhvr>
                                      <p:to>
                                        <p:strVal val="visible"/>
                                      </p:to>
                                    </p:set>
                                    <p:anim calcmode="lin" valueType="num">
                                      <p:cBhvr additive="base">
                                        <p:cTn id="44" dur="500"/>
                                        <p:tgtEl>
                                          <p:spTgt spid="46">
                                            <p:txEl>
                                              <p:pRg st="0" end="0"/>
                                            </p:txEl>
                                          </p:spTgt>
                                        </p:tgtEl>
                                        <p:attrNameLst>
                                          <p:attrName>ppt_y</p:attrName>
                                        </p:attrNameLst>
                                      </p:cBhvr>
                                      <p:tavLst>
                                        <p:tav tm="0">
                                          <p:val>
                                            <p:strVal val="#ppt_y+#ppt_h*1.125000"/>
                                          </p:val>
                                        </p:tav>
                                        <p:tav tm="100000">
                                          <p:val>
                                            <p:strVal val="#ppt_y"/>
                                          </p:val>
                                        </p:tav>
                                      </p:tavLst>
                                    </p:anim>
                                    <p:animEffect transition="in" filter="wipe(up)">
                                      <p:cBhvr>
                                        <p:cTn id="45" dur="500"/>
                                        <p:tgtEl>
                                          <p:spTgt spid="46">
                                            <p:txEl>
                                              <p:pRg st="0" end="0"/>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46">
                                            <p:txEl>
                                              <p:pRg st="1" end="1"/>
                                            </p:txEl>
                                          </p:spTgt>
                                        </p:tgtEl>
                                        <p:attrNameLst>
                                          <p:attrName>style.visibility</p:attrName>
                                        </p:attrNameLst>
                                      </p:cBhvr>
                                      <p:to>
                                        <p:strVal val="visible"/>
                                      </p:to>
                                    </p:set>
                                    <p:anim calcmode="lin" valueType="num">
                                      <p:cBhvr additive="base">
                                        <p:cTn id="50" dur="500"/>
                                        <p:tgtEl>
                                          <p:spTgt spid="46">
                                            <p:txEl>
                                              <p:pRg st="1" end="1"/>
                                            </p:txEl>
                                          </p:spTgt>
                                        </p:tgtEl>
                                        <p:attrNameLst>
                                          <p:attrName>ppt_y</p:attrName>
                                        </p:attrNameLst>
                                      </p:cBhvr>
                                      <p:tavLst>
                                        <p:tav tm="0">
                                          <p:val>
                                            <p:strVal val="#ppt_y+#ppt_h*1.125000"/>
                                          </p:val>
                                        </p:tav>
                                        <p:tav tm="100000">
                                          <p:val>
                                            <p:strVal val="#ppt_y"/>
                                          </p:val>
                                        </p:tav>
                                      </p:tavLst>
                                    </p:anim>
                                    <p:animEffect transition="in" filter="wipe(up)">
                                      <p:cBhvr>
                                        <p:cTn id="51" dur="500"/>
                                        <p:tgtEl>
                                          <p:spTgt spid="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utoUpdateAnimBg="0"/>
      <p:bldP spid="46" grpId="0" build="p"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组合 1"/>
          <p:cNvGrpSpPr>
            <a:grpSpLocks/>
          </p:cNvGrpSpPr>
          <p:nvPr/>
        </p:nvGrpSpPr>
        <p:grpSpPr bwMode="auto">
          <a:xfrm>
            <a:off x="34925" y="92075"/>
            <a:ext cx="7632700" cy="457200"/>
            <a:chOff x="34925" y="92075"/>
            <a:chExt cx="7632700" cy="457200"/>
          </a:xfrm>
        </p:grpSpPr>
        <p:sp>
          <p:nvSpPr>
            <p:cNvPr id="7374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3746"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73731" name="组合 2"/>
          <p:cNvGrpSpPr>
            <a:grpSpLocks/>
          </p:cNvGrpSpPr>
          <p:nvPr/>
        </p:nvGrpSpPr>
        <p:grpSpPr bwMode="auto">
          <a:xfrm>
            <a:off x="92075" y="620713"/>
            <a:ext cx="8905875" cy="1185862"/>
            <a:chOff x="92075" y="620713"/>
            <a:chExt cx="8905875" cy="1185862"/>
          </a:xfrm>
        </p:grpSpPr>
        <p:grpSp>
          <p:nvGrpSpPr>
            <p:cNvPr id="73738" name="组合 1"/>
            <p:cNvGrpSpPr>
              <a:grpSpLocks/>
            </p:cNvGrpSpPr>
            <p:nvPr/>
          </p:nvGrpSpPr>
          <p:grpSpPr bwMode="auto">
            <a:xfrm>
              <a:off x="107950" y="620713"/>
              <a:ext cx="7580313" cy="496887"/>
              <a:chOff x="107950" y="620713"/>
              <a:chExt cx="7580313" cy="496887"/>
            </a:xfrm>
          </p:grpSpPr>
          <p:grpSp>
            <p:nvGrpSpPr>
              <p:cNvPr id="73741" name="Group 2"/>
              <p:cNvGrpSpPr>
                <a:grpSpLocks/>
              </p:cNvGrpSpPr>
              <p:nvPr/>
            </p:nvGrpSpPr>
            <p:grpSpPr bwMode="auto">
              <a:xfrm>
                <a:off x="107950" y="620713"/>
                <a:ext cx="5719763" cy="496887"/>
                <a:chOff x="113" y="441"/>
                <a:chExt cx="2083" cy="313"/>
              </a:xfrm>
            </p:grpSpPr>
            <p:sp>
              <p:nvSpPr>
                <p:cNvPr id="7374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73744"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3742"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3-3</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模拟</a:t>
              </a:r>
              <a:r>
                <a:rPr kumimoji="1" lang="zh-CN" altLang="en-US" sz="2000" b="1" dirty="0">
                  <a:solidFill>
                    <a:srgbClr val="000000"/>
                  </a:solidFill>
                  <a:latin typeface="+mj-lt"/>
                  <a:ea typeface="仿宋" panose="02010609060101010101" pitchFamily="49" charset="-122"/>
                </a:rPr>
                <a:t>病人在医院等候就诊的过程。</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2" name="Group 4"/>
          <p:cNvGrpSpPr>
            <a:grpSpLocks/>
          </p:cNvGrpSpPr>
          <p:nvPr/>
        </p:nvGrpSpPr>
        <p:grpSpPr bwMode="auto">
          <a:xfrm>
            <a:off x="7669213" y="692150"/>
            <a:ext cx="1295400" cy="1008063"/>
            <a:chOff x="4831" y="1253"/>
            <a:chExt cx="816" cy="726"/>
          </a:xfrm>
        </p:grpSpPr>
        <p:sp>
          <p:nvSpPr>
            <p:cNvPr id="73734"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73735"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5"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73737"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Text Box 2"/>
          <p:cNvSpPr txBox="1">
            <a:spLocks noChangeArrowheads="1"/>
          </p:cNvSpPr>
          <p:nvPr/>
        </p:nvSpPr>
        <p:spPr bwMode="auto">
          <a:xfrm>
            <a:off x="323850" y="1844675"/>
            <a:ext cx="8674100"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SeeDoctor()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模拟病人在医院等候就诊的过程</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InitQueue_L(Q);			// </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初始化链队列</a:t>
            </a:r>
            <a:r>
              <a:rPr lang="de-DE" altLang="zh-CN" sz="1600" b="1">
                <a:latin typeface="Courier New" panose="02070309020205020404" pitchFamily="49" charset="0"/>
                <a:ea typeface="仿宋" panose="02010609060101010101" pitchFamily="49" charset="-122"/>
                <a:cs typeface="Courier New" panose="02070309020205020404" pitchFamily="49" charset="0"/>
              </a:rPr>
              <a:t>Q</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flag=1;				// flag=1</a:t>
            </a:r>
            <a:r>
              <a:rPr lang="zh-CN" altLang="de-DE" sz="1600" b="1">
                <a:latin typeface="Courier New" panose="02070309020205020404" pitchFamily="49" charset="0"/>
                <a:ea typeface="仿宋" panose="02010609060101010101" pitchFamily="49" charset="-122"/>
                <a:cs typeface="Courier New" panose="02070309020205020404" pitchFamily="49" charset="0"/>
              </a:rPr>
              <a:t>：</a:t>
            </a:r>
            <a:r>
              <a:rPr lang="zh-CN" altLang="en-US" sz="1600" b="1">
                <a:latin typeface="Courier New" panose="02070309020205020404" pitchFamily="49" charset="0"/>
                <a:ea typeface="仿宋" panose="02010609060101010101" pitchFamily="49" charset="-122"/>
                <a:cs typeface="Courier New" panose="02070309020205020404" pitchFamily="49" charset="0"/>
              </a:rPr>
              <a:t>接收病人；</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r>
              <a:rPr lang="zh-CN" altLang="en-US" sz="1600" b="1">
                <a:latin typeface="Courier New" panose="02070309020205020404" pitchFamily="49" charset="0"/>
                <a:ea typeface="仿宋" panose="02010609060101010101" pitchFamily="49" charset="-122"/>
                <a:cs typeface="Courier New" panose="02070309020205020404" pitchFamily="49" charset="0"/>
              </a:rPr>
              <a:t>：停止就诊</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while(flag)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a:t>
            </a:r>
            <a:r>
              <a:rPr lang="zh-CN" altLang="en-US" sz="1600" b="1">
                <a:latin typeface="Courier New" panose="02070309020205020404" pitchFamily="49" charset="0"/>
                <a:ea typeface="仿宋" panose="02010609060101010101" pitchFamily="49" charset="-122"/>
                <a:cs typeface="Courier New" panose="02070309020205020404" pitchFamily="49" charset="0"/>
              </a:rPr>
              <a:t>请输入命令：</a:t>
            </a: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cin&gt;&gt;ch;</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switch(ch)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case 'a'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case 'A'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a:t>
            </a:r>
            <a:r>
              <a:rPr lang="zh-CN" altLang="en-US" sz="1600" b="1">
                <a:latin typeface="Courier New" panose="02070309020205020404" pitchFamily="49" charset="0"/>
                <a:ea typeface="仿宋" panose="02010609060101010101" pitchFamily="49" charset="-122"/>
                <a:cs typeface="Courier New" panose="02070309020205020404" pitchFamily="49" charset="0"/>
              </a:rPr>
              <a:t>病历号：</a:t>
            </a: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cin&gt;n;  cout&lt;&lt;endl;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EnQueue_L(Q,n); 	// </a:t>
            </a:r>
            <a:r>
              <a:rPr lang="zh-CN" altLang="en-US" sz="1600" b="1">
                <a:latin typeface="Courier New" panose="02070309020205020404" pitchFamily="49" charset="0"/>
                <a:ea typeface="仿宋" panose="02010609060101010101" pitchFamily="49" charset="-122"/>
                <a:cs typeface="Courier New" panose="02070309020205020404" pitchFamily="49" charset="0"/>
              </a:rPr>
              <a:t>入队等候就诊</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break;</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290">
                                          <p:stCondLst>
                                            <p:cond delay="0"/>
                                          </p:stCondLst>
                                        </p:cTn>
                                        <p:tgtEl>
                                          <p:spTgt spid="22"/>
                                        </p:tgtEl>
                                      </p:cBhvr>
                                    </p:animEffect>
                                    <p:anim calcmode="lin" valueType="num">
                                      <p:cBhvr>
                                        <p:cTn id="8"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3" dur="13">
                                          <p:stCondLst>
                                            <p:cond delay="325"/>
                                          </p:stCondLst>
                                        </p:cTn>
                                        <p:tgtEl>
                                          <p:spTgt spid="22"/>
                                        </p:tgtEl>
                                      </p:cBhvr>
                                      <p:to x="100000" y="60000"/>
                                    </p:animScale>
                                    <p:animScale>
                                      <p:cBhvr>
                                        <p:cTn id="14" dur="83" decel="50000">
                                          <p:stCondLst>
                                            <p:cond delay="338"/>
                                          </p:stCondLst>
                                        </p:cTn>
                                        <p:tgtEl>
                                          <p:spTgt spid="22"/>
                                        </p:tgtEl>
                                      </p:cBhvr>
                                      <p:to x="100000" y="100000"/>
                                    </p:animScale>
                                    <p:animScale>
                                      <p:cBhvr>
                                        <p:cTn id="15" dur="13">
                                          <p:stCondLst>
                                            <p:cond delay="656"/>
                                          </p:stCondLst>
                                        </p:cTn>
                                        <p:tgtEl>
                                          <p:spTgt spid="22"/>
                                        </p:tgtEl>
                                      </p:cBhvr>
                                      <p:to x="100000" y="80000"/>
                                    </p:animScale>
                                    <p:animScale>
                                      <p:cBhvr>
                                        <p:cTn id="16" dur="83" decel="50000">
                                          <p:stCondLst>
                                            <p:cond delay="669"/>
                                          </p:stCondLst>
                                        </p:cTn>
                                        <p:tgtEl>
                                          <p:spTgt spid="22"/>
                                        </p:tgtEl>
                                      </p:cBhvr>
                                      <p:to x="100000" y="100000"/>
                                    </p:animScale>
                                    <p:animScale>
                                      <p:cBhvr>
                                        <p:cTn id="17" dur="13">
                                          <p:stCondLst>
                                            <p:cond delay="821"/>
                                          </p:stCondLst>
                                        </p:cTn>
                                        <p:tgtEl>
                                          <p:spTgt spid="22"/>
                                        </p:tgtEl>
                                      </p:cBhvr>
                                      <p:to x="100000" y="90000"/>
                                    </p:animScale>
                                    <p:animScale>
                                      <p:cBhvr>
                                        <p:cTn id="18" dur="83" decel="50000">
                                          <p:stCondLst>
                                            <p:cond delay="834"/>
                                          </p:stCondLst>
                                        </p:cTn>
                                        <p:tgtEl>
                                          <p:spTgt spid="22"/>
                                        </p:tgtEl>
                                      </p:cBhvr>
                                      <p:to x="100000" y="100000"/>
                                    </p:animScale>
                                    <p:animScale>
                                      <p:cBhvr>
                                        <p:cTn id="19" dur="13">
                                          <p:stCondLst>
                                            <p:cond delay="904"/>
                                          </p:stCondLst>
                                        </p:cTn>
                                        <p:tgtEl>
                                          <p:spTgt spid="22"/>
                                        </p:tgtEl>
                                      </p:cBhvr>
                                      <p:to x="100000" y="95000"/>
                                    </p:animScale>
                                    <p:animScale>
                                      <p:cBhvr>
                                        <p:cTn id="20" dur="83" decel="50000">
                                          <p:stCondLst>
                                            <p:cond delay="917"/>
                                          </p:stCondLst>
                                        </p:cTn>
                                        <p:tgtEl>
                                          <p:spTgt spid="22"/>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up)">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4" name="组合 1"/>
          <p:cNvGrpSpPr>
            <a:grpSpLocks/>
          </p:cNvGrpSpPr>
          <p:nvPr/>
        </p:nvGrpSpPr>
        <p:grpSpPr bwMode="auto">
          <a:xfrm>
            <a:off x="34925" y="92075"/>
            <a:ext cx="7632700" cy="457200"/>
            <a:chOff x="34925" y="92075"/>
            <a:chExt cx="7632700" cy="457200"/>
          </a:xfrm>
        </p:grpSpPr>
        <p:sp>
          <p:nvSpPr>
            <p:cNvPr id="7477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4771"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74755" name="组合 3"/>
          <p:cNvGrpSpPr>
            <a:grpSpLocks/>
          </p:cNvGrpSpPr>
          <p:nvPr/>
        </p:nvGrpSpPr>
        <p:grpSpPr bwMode="auto">
          <a:xfrm>
            <a:off x="92075" y="620713"/>
            <a:ext cx="8905875" cy="1185862"/>
            <a:chOff x="92075" y="620713"/>
            <a:chExt cx="8905875" cy="1185862"/>
          </a:xfrm>
        </p:grpSpPr>
        <p:grpSp>
          <p:nvGrpSpPr>
            <p:cNvPr id="74757" name="组合 2"/>
            <p:cNvGrpSpPr>
              <a:grpSpLocks/>
            </p:cNvGrpSpPr>
            <p:nvPr/>
          </p:nvGrpSpPr>
          <p:grpSpPr bwMode="auto">
            <a:xfrm>
              <a:off x="92075" y="620713"/>
              <a:ext cx="8905875" cy="1185862"/>
              <a:chOff x="92075" y="620713"/>
              <a:chExt cx="8905875" cy="1185862"/>
            </a:xfrm>
          </p:grpSpPr>
          <p:grpSp>
            <p:nvGrpSpPr>
              <p:cNvPr id="74763" name="组合 1"/>
              <p:cNvGrpSpPr>
                <a:grpSpLocks/>
              </p:cNvGrpSpPr>
              <p:nvPr/>
            </p:nvGrpSpPr>
            <p:grpSpPr bwMode="auto">
              <a:xfrm>
                <a:off x="107950" y="620713"/>
                <a:ext cx="7580313" cy="496887"/>
                <a:chOff x="107950" y="620713"/>
                <a:chExt cx="7580313" cy="496887"/>
              </a:xfrm>
            </p:grpSpPr>
            <p:grpSp>
              <p:nvGrpSpPr>
                <p:cNvPr id="74766" name="Group 2"/>
                <p:cNvGrpSpPr>
                  <a:grpSpLocks/>
                </p:cNvGrpSpPr>
                <p:nvPr/>
              </p:nvGrpSpPr>
              <p:grpSpPr bwMode="auto">
                <a:xfrm>
                  <a:off x="107950" y="620713"/>
                  <a:ext cx="5719763" cy="496887"/>
                  <a:chOff x="113" y="441"/>
                  <a:chExt cx="2083" cy="313"/>
                </a:xfrm>
              </p:grpSpPr>
              <p:sp>
                <p:nvSpPr>
                  <p:cNvPr id="7476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cs typeface="Arial" panose="020B0604020202020204" pitchFamily="34" charset="0"/>
                      </a:rPr>
                      <a:t>3.2.2  </a:t>
                    </a:r>
                    <a:r>
                      <a:rPr kumimoji="1" lang="zh-CN" altLang="en-US" sz="2200" b="1">
                        <a:solidFill>
                          <a:srgbClr val="3333FF"/>
                        </a:solidFill>
                        <a:latin typeface="Arial" panose="020B0604020202020204" pitchFamily="34" charset="0"/>
                        <a:ea typeface="黑体" panose="02010609060101010101" pitchFamily="49" charset="-122"/>
                        <a:cs typeface="Arial" panose="020B0604020202020204" pitchFamily="34" charset="0"/>
                      </a:rPr>
                      <a:t>队列的存储表示及操作实现</a:t>
                    </a:r>
                  </a:p>
                </p:txBody>
              </p:sp>
              <p:sp>
                <p:nvSpPr>
                  <p:cNvPr id="74769"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sp>
              <p:nvSpPr>
                <p:cNvPr id="74767"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cs typeface="Arial" panose="020B0604020202020204" pitchFamily="34" charset="0"/>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cs typeface="Arial" panose="020B0604020202020204" pitchFamily="34" charset="0"/>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3-3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模拟</a:t>
                </a:r>
                <a:r>
                  <a:rPr kumimoji="1" lang="zh-CN" altLang="en-US" sz="2000" b="1" dirty="0">
                    <a:solidFill>
                      <a:srgbClr val="000000"/>
                    </a:solidFill>
                    <a:ea typeface="仿宋" panose="02010609060101010101" pitchFamily="49" charset="-122"/>
                    <a:cs typeface="Arial" panose="020B0604020202020204" pitchFamily="34" charset="0"/>
                  </a:rPr>
                  <a:t>病人在医院等候就诊的过程。</a:t>
                </a:r>
                <a:endParaRPr kumimoji="1" lang="en-US" altLang="zh-CN" sz="2000" b="1" dirty="0" smtClean="0">
                  <a:solidFill>
                    <a:srgbClr val="000000"/>
                  </a:solidFill>
                  <a:ea typeface="仿宋" panose="02010609060101010101" pitchFamily="49" charset="-122"/>
                  <a:cs typeface="Arial" panose="020B0604020202020204" pitchFamily="34" charset="0"/>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74758" name="Group 4"/>
            <p:cNvGrpSpPr>
              <a:grpSpLocks/>
            </p:cNvGrpSpPr>
            <p:nvPr/>
          </p:nvGrpSpPr>
          <p:grpSpPr bwMode="auto">
            <a:xfrm>
              <a:off x="7669213" y="692150"/>
              <a:ext cx="1295400" cy="1008063"/>
              <a:chOff x="4831" y="1253"/>
              <a:chExt cx="816" cy="726"/>
            </a:xfrm>
          </p:grpSpPr>
          <p:sp>
            <p:nvSpPr>
              <p:cNvPr id="7475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7476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5"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74762"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8" name="Text Box 2"/>
          <p:cNvSpPr txBox="1">
            <a:spLocks noChangeArrowheads="1"/>
          </p:cNvSpPr>
          <p:nvPr/>
        </p:nvSpPr>
        <p:spPr bwMode="auto">
          <a:xfrm>
            <a:off x="323850" y="1844675"/>
            <a:ext cx="8674100" cy="265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case 'n'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case 'N'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if(Q.front-&gt;next)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DeQueue_L(Q,n); 		// </a:t>
            </a:r>
            <a:r>
              <a:rPr lang="zh-CN" altLang="en-US" sz="1600" b="1">
                <a:latin typeface="Courier New" panose="02070309020205020404" pitchFamily="49" charset="0"/>
                <a:ea typeface="仿宋" panose="02010609060101010101" pitchFamily="49" charset="-122"/>
                <a:cs typeface="Courier New" panose="02070309020205020404" pitchFamily="49" charset="0"/>
              </a:rPr>
              <a:t>病人出队就诊</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cout&lt;&lt;"</a:t>
            </a:r>
            <a:r>
              <a:rPr lang="zh-CN" altLang="en-US" sz="1600" b="1">
                <a:latin typeface="Courier New" panose="02070309020205020404" pitchFamily="49" charset="0"/>
                <a:ea typeface="仿宋" panose="02010609060101010101" pitchFamily="49" charset="-122"/>
                <a:cs typeface="Courier New" panose="02070309020205020404" pitchFamily="49" charset="0"/>
              </a:rPr>
              <a:t>病历号为</a:t>
            </a:r>
            <a:r>
              <a:rPr lang="en-US" altLang="zh-CN" sz="1600" b="1">
                <a:latin typeface="Courier New" panose="02070309020205020404" pitchFamily="49" charset="0"/>
                <a:ea typeface="仿宋" panose="02010609060101010101" pitchFamily="49" charset="-122"/>
                <a:cs typeface="Courier New" panose="02070309020205020404" pitchFamily="49" charset="0"/>
              </a:rPr>
              <a:t>"&lt;&lt;</a:t>
            </a:r>
            <a:r>
              <a:rPr lang="de-DE" altLang="zh-CN" sz="1600" b="1">
                <a:latin typeface="Courier New" panose="02070309020205020404" pitchFamily="49" charset="0"/>
                <a:ea typeface="仿宋" panose="02010609060101010101" pitchFamily="49" charset="-122"/>
                <a:cs typeface="Courier New" panose="02070309020205020404" pitchFamily="49" charset="0"/>
              </a:rPr>
              <a:t>n&lt;&lt;"</a:t>
            </a:r>
            <a:r>
              <a:rPr lang="zh-CN" altLang="en-US" sz="1600" b="1">
                <a:latin typeface="Courier New" panose="02070309020205020404" pitchFamily="49" charset="0"/>
                <a:ea typeface="仿宋" panose="02010609060101010101" pitchFamily="49" charset="-122"/>
                <a:cs typeface="Courier New" panose="02070309020205020404" pitchFamily="49" charset="0"/>
              </a:rPr>
              <a:t>的病人就诊</a:t>
            </a:r>
            <a:r>
              <a:rPr lang="en-US" altLang="zh-CN" sz="1600" b="1">
                <a:latin typeface="Courier New" panose="02070309020205020404" pitchFamily="49" charset="0"/>
                <a:ea typeface="仿宋" panose="02010609060101010101" pitchFamily="49" charset="-122"/>
                <a:cs typeface="Courier New" panose="02070309020205020404" pitchFamily="49" charset="0"/>
              </a:rPr>
              <a:t>"&lt;&lt;</a:t>
            </a:r>
            <a:r>
              <a:rPr lang="de-DE" altLang="zh-CN" sz="1600" b="1">
                <a:latin typeface="Courier New" panose="02070309020205020404" pitchFamily="49" charset="0"/>
                <a:ea typeface="仿宋" panose="02010609060101010101" pitchFamily="49" charset="-122"/>
                <a:cs typeface="Courier New" panose="02070309020205020404" pitchFamily="49" charset="0"/>
              </a:rPr>
              <a:t>endl;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cout&lt;&lt;"</a:t>
            </a:r>
            <a:r>
              <a:rPr lang="zh-CN" altLang="en-US" sz="1600" b="1">
                <a:latin typeface="Courier New" panose="02070309020205020404" pitchFamily="49" charset="0"/>
                <a:ea typeface="仿宋" panose="02010609060101010101" pitchFamily="49" charset="-122"/>
                <a:cs typeface="Courier New" panose="02070309020205020404" pitchFamily="49" charset="0"/>
              </a:rPr>
              <a:t>无病人等候就诊。</a:t>
            </a:r>
            <a:r>
              <a:rPr lang="en-US" altLang="zh-CN" sz="1600" b="1">
                <a:latin typeface="Courier New" panose="02070309020205020404" pitchFamily="49" charset="0"/>
                <a:ea typeface="仿宋" panose="02010609060101010101" pitchFamily="49" charset="-122"/>
                <a:cs typeface="Courier New" panose="02070309020205020404" pitchFamily="49" charset="0"/>
              </a:rPr>
              <a:t>"&lt;&lt;</a:t>
            </a:r>
            <a:r>
              <a:rPr lang="de-DE" altLang="zh-CN" sz="1600" b="1">
                <a:latin typeface="Courier New" panose="02070309020205020404" pitchFamily="49" charset="0"/>
                <a:ea typeface="仿宋" panose="02010609060101010101" pitchFamily="49" charset="-122"/>
                <a:cs typeface="Courier New" panose="02070309020205020404" pitchFamily="49" charset="0"/>
              </a:rPr>
              <a:t>endl;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break;</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8" name="组合 1"/>
          <p:cNvGrpSpPr>
            <a:grpSpLocks/>
          </p:cNvGrpSpPr>
          <p:nvPr/>
        </p:nvGrpSpPr>
        <p:grpSpPr bwMode="auto">
          <a:xfrm>
            <a:off x="34925" y="92075"/>
            <a:ext cx="7632700" cy="457200"/>
            <a:chOff x="34925" y="92075"/>
            <a:chExt cx="7632700" cy="457200"/>
          </a:xfrm>
        </p:grpSpPr>
        <p:sp>
          <p:nvSpPr>
            <p:cNvPr id="7579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5795"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75779" name="组合 3"/>
          <p:cNvGrpSpPr>
            <a:grpSpLocks/>
          </p:cNvGrpSpPr>
          <p:nvPr/>
        </p:nvGrpSpPr>
        <p:grpSpPr bwMode="auto">
          <a:xfrm>
            <a:off x="92075" y="620713"/>
            <a:ext cx="8905875" cy="1185862"/>
            <a:chOff x="92075" y="620713"/>
            <a:chExt cx="8905875" cy="1185862"/>
          </a:xfrm>
        </p:grpSpPr>
        <p:grpSp>
          <p:nvGrpSpPr>
            <p:cNvPr id="75781" name="组合 2"/>
            <p:cNvGrpSpPr>
              <a:grpSpLocks/>
            </p:cNvGrpSpPr>
            <p:nvPr/>
          </p:nvGrpSpPr>
          <p:grpSpPr bwMode="auto">
            <a:xfrm>
              <a:off x="92075" y="620713"/>
              <a:ext cx="8905875" cy="1185862"/>
              <a:chOff x="92075" y="620713"/>
              <a:chExt cx="8905875" cy="1185862"/>
            </a:xfrm>
          </p:grpSpPr>
          <p:grpSp>
            <p:nvGrpSpPr>
              <p:cNvPr id="75787" name="组合 1"/>
              <p:cNvGrpSpPr>
                <a:grpSpLocks/>
              </p:cNvGrpSpPr>
              <p:nvPr/>
            </p:nvGrpSpPr>
            <p:grpSpPr bwMode="auto">
              <a:xfrm>
                <a:off x="107950" y="620713"/>
                <a:ext cx="7580313" cy="496887"/>
                <a:chOff x="107950" y="620713"/>
                <a:chExt cx="7580313" cy="496887"/>
              </a:xfrm>
            </p:grpSpPr>
            <p:grpSp>
              <p:nvGrpSpPr>
                <p:cNvPr id="75790" name="Group 2"/>
                <p:cNvGrpSpPr>
                  <a:grpSpLocks/>
                </p:cNvGrpSpPr>
                <p:nvPr/>
              </p:nvGrpSpPr>
              <p:grpSpPr bwMode="auto">
                <a:xfrm>
                  <a:off x="107950" y="620713"/>
                  <a:ext cx="5719763" cy="496887"/>
                  <a:chOff x="113" y="441"/>
                  <a:chExt cx="2083" cy="313"/>
                </a:xfrm>
              </p:grpSpPr>
              <p:sp>
                <p:nvSpPr>
                  <p:cNvPr id="7579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75793"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5791"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3-3</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模拟</a:t>
                </a:r>
                <a:r>
                  <a:rPr kumimoji="1" lang="zh-CN" altLang="en-US" sz="2000" b="1" dirty="0">
                    <a:solidFill>
                      <a:srgbClr val="000000"/>
                    </a:solidFill>
                    <a:latin typeface="+mj-lt"/>
                    <a:ea typeface="仿宋" panose="02010609060101010101" pitchFamily="49" charset="-122"/>
                  </a:rPr>
                  <a:t>病人在医院等候就诊的过程。</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75782" name="Group 4"/>
            <p:cNvGrpSpPr>
              <a:grpSpLocks/>
            </p:cNvGrpSpPr>
            <p:nvPr/>
          </p:nvGrpSpPr>
          <p:grpSpPr bwMode="auto">
            <a:xfrm>
              <a:off x="7669213" y="692150"/>
              <a:ext cx="1295400" cy="1008063"/>
              <a:chOff x="4831" y="1253"/>
              <a:chExt cx="816" cy="726"/>
            </a:xfrm>
          </p:grpSpPr>
          <p:sp>
            <p:nvSpPr>
              <p:cNvPr id="7578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578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7578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8" name="Text Box 2"/>
          <p:cNvSpPr txBox="1">
            <a:spLocks noChangeArrowheads="1"/>
          </p:cNvSpPr>
          <p:nvPr/>
        </p:nvSpPr>
        <p:spPr bwMode="auto">
          <a:xfrm>
            <a:off x="323850" y="1844675"/>
            <a:ext cx="8674100"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case 's'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case 'S'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a:t>
            </a:r>
            <a:r>
              <a:rPr lang="zh-CN" altLang="en-US" sz="1600" b="1">
                <a:latin typeface="Courier New" panose="02070309020205020404" pitchFamily="49" charset="0"/>
                <a:ea typeface="仿宋" panose="02010609060101010101" pitchFamily="49" charset="-122"/>
                <a:cs typeface="Courier New" panose="02070309020205020404" pitchFamily="49" charset="0"/>
              </a:rPr>
              <a:t>下列排队的病人依次就诊：</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while(Q.front-&gt;next) {	// </a:t>
            </a:r>
            <a:r>
              <a:rPr lang="zh-CN" altLang="en-US" sz="1600" b="1">
                <a:latin typeface="Courier New" panose="02070309020205020404" pitchFamily="49" charset="0"/>
                <a:ea typeface="仿宋" panose="02010609060101010101" pitchFamily="49" charset="-122"/>
                <a:cs typeface="Courier New" panose="02070309020205020404" pitchFamily="49" charset="0"/>
              </a:rPr>
              <a:t>所有病人依次出队就诊</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DeQueue_L(Q,n);  cout&lt;&lt;n&lt;&lt;"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cout&lt;&lt;endl&lt;&lt;"</a:t>
            </a:r>
            <a:r>
              <a:rPr lang="zh-CN" altLang="en-US" sz="1600" b="1">
                <a:latin typeface="Courier New" panose="02070309020205020404" pitchFamily="49" charset="0"/>
                <a:ea typeface="仿宋" panose="02010609060101010101" pitchFamily="49" charset="-122"/>
                <a:cs typeface="Courier New" panose="02070309020205020404" pitchFamily="49" charset="0"/>
              </a:rPr>
              <a:t>今天不再接收病人排队！</a:t>
            </a:r>
            <a:r>
              <a:rPr lang="en-US" altLang="zh-CN" sz="1600" b="1">
                <a:latin typeface="Courier New" panose="02070309020205020404" pitchFamily="49" charset="0"/>
                <a:ea typeface="仿宋" panose="02010609060101010101" pitchFamily="49" charset="-122"/>
                <a:cs typeface="Courier New" panose="02070309020205020404" pitchFamily="49" charset="0"/>
              </a:rPr>
              <a:t>"&lt;&lt;</a:t>
            </a:r>
            <a:r>
              <a:rPr lang="de-DE" altLang="zh-CN" sz="1600" b="1">
                <a:latin typeface="Courier New" panose="02070309020205020404" pitchFamily="49" charset="0"/>
                <a:ea typeface="仿宋" panose="02010609060101010101" pitchFamily="49" charset="-122"/>
                <a:cs typeface="Courier New" panose="02070309020205020404" pitchFamily="49" charset="0"/>
              </a:rPr>
              <a:t>endl;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flag=0;</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break;</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default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cout&lt;&lt;" </a:t>
            </a:r>
            <a:r>
              <a:rPr lang="zh-CN" altLang="en-US" sz="1600" b="1">
                <a:latin typeface="Courier New" panose="02070309020205020404" pitchFamily="49" charset="0"/>
                <a:ea typeface="仿宋" panose="02010609060101010101" pitchFamily="49" charset="-122"/>
                <a:cs typeface="Courier New" panose="02070309020205020404" pitchFamily="49" charset="0"/>
              </a:rPr>
              <a:t>输入命令不合法！</a:t>
            </a:r>
            <a:r>
              <a:rPr lang="en-US" altLang="zh-CN" sz="1600" b="1">
                <a:latin typeface="Courier New" panose="02070309020205020404" pitchFamily="49" charset="0"/>
                <a:ea typeface="仿宋" panose="02010609060101010101" pitchFamily="49" charset="-122"/>
                <a:cs typeface="Courier New" panose="02070309020205020404" pitchFamily="49" charset="0"/>
              </a:rPr>
              <a:t>"&lt;&lt;</a:t>
            </a:r>
            <a:r>
              <a:rPr lang="de-DE" altLang="zh-CN" sz="1600" b="1">
                <a:latin typeface="Courier New" panose="02070309020205020404" pitchFamily="49" charset="0"/>
                <a:ea typeface="仿宋" panose="02010609060101010101" pitchFamily="49" charset="-122"/>
                <a:cs typeface="Courier New" panose="02070309020205020404" pitchFamily="49" charset="0"/>
              </a:rPr>
              <a:t>endl</a:t>
            </a:r>
            <a:r>
              <a:rPr lang="zh-CN" altLang="de-DE"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zh-CN" altLang="de-DE"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SeeDoctor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组合 1"/>
          <p:cNvGrpSpPr>
            <a:grpSpLocks/>
          </p:cNvGrpSpPr>
          <p:nvPr/>
        </p:nvGrpSpPr>
        <p:grpSpPr bwMode="auto">
          <a:xfrm>
            <a:off x="34925" y="92075"/>
            <a:ext cx="7632700" cy="457200"/>
            <a:chOff x="34925" y="92075"/>
            <a:chExt cx="7632700" cy="457200"/>
          </a:xfrm>
        </p:grpSpPr>
        <p:sp>
          <p:nvSpPr>
            <p:cNvPr id="7681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6818"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76803" name="组合 2"/>
          <p:cNvGrpSpPr>
            <a:grpSpLocks/>
          </p:cNvGrpSpPr>
          <p:nvPr/>
        </p:nvGrpSpPr>
        <p:grpSpPr bwMode="auto">
          <a:xfrm>
            <a:off x="92075" y="620713"/>
            <a:ext cx="8905875" cy="1185862"/>
            <a:chOff x="92075" y="620713"/>
            <a:chExt cx="8905875" cy="1185862"/>
          </a:xfrm>
        </p:grpSpPr>
        <p:grpSp>
          <p:nvGrpSpPr>
            <p:cNvPr id="76810" name="组合 1"/>
            <p:cNvGrpSpPr>
              <a:grpSpLocks/>
            </p:cNvGrpSpPr>
            <p:nvPr/>
          </p:nvGrpSpPr>
          <p:grpSpPr bwMode="auto">
            <a:xfrm>
              <a:off x="107950" y="620713"/>
              <a:ext cx="7580313" cy="496887"/>
              <a:chOff x="107950" y="620713"/>
              <a:chExt cx="7580313" cy="496887"/>
            </a:xfrm>
          </p:grpSpPr>
          <p:grpSp>
            <p:nvGrpSpPr>
              <p:cNvPr id="76813" name="Group 2"/>
              <p:cNvGrpSpPr>
                <a:grpSpLocks/>
              </p:cNvGrpSpPr>
              <p:nvPr/>
            </p:nvGrpSpPr>
            <p:grpSpPr bwMode="auto">
              <a:xfrm>
                <a:off x="107950" y="620713"/>
                <a:ext cx="5719763" cy="496887"/>
                <a:chOff x="113" y="441"/>
                <a:chExt cx="2083" cy="313"/>
              </a:xfrm>
            </p:grpSpPr>
            <p:sp>
              <p:nvSpPr>
                <p:cNvPr id="7681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76816"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6814"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3-3</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模拟</a:t>
              </a:r>
              <a:r>
                <a:rPr kumimoji="1" lang="zh-CN" altLang="en-US" sz="2000" b="1" dirty="0">
                  <a:solidFill>
                    <a:srgbClr val="000000"/>
                  </a:solidFill>
                  <a:latin typeface="+mj-lt"/>
                  <a:ea typeface="仿宋" panose="02010609060101010101" pitchFamily="49" charset="-122"/>
                </a:rPr>
                <a:t>病人在医院等候就诊的过程。</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a:grpSpLocks/>
          </p:cNvGrpSpPr>
          <p:nvPr/>
        </p:nvGrpSpPr>
        <p:grpSpPr bwMode="auto">
          <a:xfrm>
            <a:off x="7669213" y="731838"/>
            <a:ext cx="1295400" cy="968375"/>
            <a:chOff x="7669213" y="731152"/>
            <a:chExt cx="1295400" cy="969061"/>
          </a:xfrm>
        </p:grpSpPr>
        <p:sp>
          <p:nvSpPr>
            <p:cNvPr id="76806"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6807"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808"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76809"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 Box 6"/>
          <p:cNvSpPr txBox="1">
            <a:spLocks noChangeArrowheads="1"/>
          </p:cNvSpPr>
          <p:nvPr/>
        </p:nvSpPr>
        <p:spPr bwMode="auto">
          <a:xfrm>
            <a:off x="179388" y="1841500"/>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问题规模：等候就诊的“病人”（设值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基本操作：入队操作、出队操作；</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1">
                                            <p:txEl>
                                              <p:pRg st="0" end="0"/>
                                            </p:txEl>
                                          </p:spTgt>
                                        </p:tgtEl>
                                        <p:attrNameLst>
                                          <p:attrName>style.visibility</p:attrName>
                                        </p:attrNameLst>
                                      </p:cBhvr>
                                      <p:to>
                                        <p:strVal val="visible"/>
                                      </p:to>
                                    </p:set>
                                    <p:animEffect transition="in" filter="slide(fromBottom)">
                                      <p:cBhvr>
                                        <p:cTn id="25" dur="500"/>
                                        <p:tgtEl>
                                          <p:spTgt spid="31">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1">
                                            <p:txEl>
                                              <p:pRg st="1" end="1"/>
                                            </p:txEl>
                                          </p:spTgt>
                                        </p:tgtEl>
                                        <p:attrNameLst>
                                          <p:attrName>style.visibility</p:attrName>
                                        </p:attrNameLst>
                                      </p:cBhvr>
                                      <p:to>
                                        <p:strVal val="visible"/>
                                      </p:to>
                                    </p:set>
                                    <p:animEffect transition="in" filter="slide(fromBottom)">
                                      <p:cBhvr>
                                        <p:cTn id="30" dur="500"/>
                                        <p:tgtEl>
                                          <p:spTgt spid="31">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1">
                                            <p:txEl>
                                              <p:pRg st="2" end="2"/>
                                            </p:txEl>
                                          </p:spTgt>
                                        </p:tgtEl>
                                        <p:attrNameLst>
                                          <p:attrName>style.visibility</p:attrName>
                                        </p:attrNameLst>
                                      </p:cBhvr>
                                      <p:to>
                                        <p:strVal val="visible"/>
                                      </p:to>
                                    </p:set>
                                    <p:animEffect transition="in" filter="slide(fromBottom)">
                                      <p:cBhvr>
                                        <p:cTn id="35" dur="500"/>
                                        <p:tgtEl>
                                          <p:spTgt spid="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2"/>
          <p:cNvGrpSpPr>
            <a:grpSpLocks/>
          </p:cNvGrpSpPr>
          <p:nvPr/>
        </p:nvGrpSpPr>
        <p:grpSpPr bwMode="auto">
          <a:xfrm>
            <a:off x="34925" y="92075"/>
            <a:ext cx="7632700" cy="1025525"/>
            <a:chOff x="34925" y="92075"/>
            <a:chExt cx="7632700" cy="1025525"/>
          </a:xfrm>
        </p:grpSpPr>
        <p:grpSp>
          <p:nvGrpSpPr>
            <p:cNvPr id="13319" name="组合 1"/>
            <p:cNvGrpSpPr>
              <a:grpSpLocks/>
            </p:cNvGrpSpPr>
            <p:nvPr/>
          </p:nvGrpSpPr>
          <p:grpSpPr bwMode="auto">
            <a:xfrm>
              <a:off x="34925" y="92075"/>
              <a:ext cx="7632700" cy="457200"/>
              <a:chOff x="34925" y="92075"/>
              <a:chExt cx="7632700" cy="457200"/>
            </a:xfrm>
          </p:grpSpPr>
          <p:sp>
            <p:nvSpPr>
              <p:cNvPr id="1332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324"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3320" name="Group 2"/>
            <p:cNvGrpSpPr>
              <a:grpSpLocks/>
            </p:cNvGrpSpPr>
            <p:nvPr/>
          </p:nvGrpSpPr>
          <p:grpSpPr bwMode="auto">
            <a:xfrm>
              <a:off x="107950" y="620713"/>
              <a:ext cx="5545138" cy="496887"/>
              <a:chOff x="113" y="441"/>
              <a:chExt cx="2098" cy="313"/>
            </a:xfrm>
          </p:grpSpPr>
          <p:sp>
            <p:nvSpPr>
              <p:cNvPr id="1332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1332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5" name="Group 2"/>
          <p:cNvGrpSpPr>
            <a:grpSpLocks/>
          </p:cNvGrpSpPr>
          <p:nvPr/>
        </p:nvGrpSpPr>
        <p:grpSpPr bwMode="auto">
          <a:xfrm>
            <a:off x="250825" y="1196975"/>
            <a:ext cx="3311525" cy="496888"/>
            <a:chOff x="113" y="441"/>
            <a:chExt cx="1440" cy="313"/>
          </a:xfrm>
        </p:grpSpPr>
        <p:sp>
          <p:nvSpPr>
            <p:cNvPr id="13317"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顺序栈的类型定义</a:t>
              </a:r>
            </a:p>
          </p:txBody>
        </p:sp>
        <p:sp>
          <p:nvSpPr>
            <p:cNvPr id="13318"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88" name="Text Box 12"/>
          <p:cNvSpPr txBox="1">
            <a:spLocks noChangeArrowheads="1"/>
          </p:cNvSpPr>
          <p:nvPr/>
        </p:nvSpPr>
        <p:spPr bwMode="auto">
          <a:xfrm>
            <a:off x="323850" y="1844675"/>
            <a:ext cx="8634413"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#define STACK_INIT_SIZE 100	// </a:t>
            </a:r>
            <a:r>
              <a:rPr lang="zh-CN" altLang="en-US" sz="1600" b="1">
                <a:latin typeface="Courier New" panose="02070309020205020404" pitchFamily="49" charset="0"/>
                <a:ea typeface="仿宋" panose="02010609060101010101" pitchFamily="49" charset="-122"/>
                <a:cs typeface="Courier New" panose="02070309020205020404" pitchFamily="49" charset="0"/>
              </a:rPr>
              <a:t>栈存储空间的初始分配量</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#define STACK_INCREMENT 10	// </a:t>
            </a:r>
            <a:r>
              <a:rPr lang="zh-CN" altLang="en-US" sz="1600" b="1">
                <a:latin typeface="Courier New" panose="02070309020205020404" pitchFamily="49" charset="0"/>
                <a:ea typeface="仿宋" panose="02010609060101010101" pitchFamily="49" charset="-122"/>
                <a:cs typeface="Courier New" panose="02070309020205020404" pitchFamily="49" charset="0"/>
              </a:rPr>
              <a:t>栈存储空间的分配增补量</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ElemType	*elem;		// </a:t>
            </a:r>
            <a:r>
              <a:rPr lang="zh-CN" altLang="en-US" sz="1600" b="1">
                <a:latin typeface="Courier New" panose="02070309020205020404" pitchFamily="49" charset="0"/>
                <a:ea typeface="仿宋" panose="02010609060101010101" pitchFamily="49" charset="-122"/>
                <a:cs typeface="Courier New" panose="02070309020205020404" pitchFamily="49" charset="0"/>
              </a:rPr>
              <a:t>栈存储空间基地址</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int  	top;	  	// </a:t>
            </a:r>
            <a:r>
              <a:rPr lang="zh-CN" altLang="en-US" sz="1600" b="1">
                <a:latin typeface="Courier New" panose="02070309020205020404" pitchFamily="49" charset="0"/>
                <a:ea typeface="仿宋" panose="02010609060101010101" pitchFamily="49" charset="-122"/>
                <a:cs typeface="Courier New" panose="02070309020205020404" pitchFamily="49" charset="0"/>
              </a:rPr>
              <a:t>栈顶指针，栈非空时指向栈顶元素</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int		stacksize;	// </a:t>
            </a:r>
            <a:r>
              <a:rPr lang="zh-CN" altLang="en-US" sz="1600" b="1">
                <a:latin typeface="Courier New" panose="02070309020205020404" pitchFamily="49" charset="0"/>
                <a:ea typeface="仿宋" panose="02010609060101010101" pitchFamily="49" charset="-122"/>
                <a:cs typeface="Courier New" panose="02070309020205020404" pitchFamily="49" charset="0"/>
              </a:rPr>
              <a:t>当前分配存储容量（以</a:t>
            </a:r>
            <a:r>
              <a:rPr lang="en-US" altLang="zh-CN" sz="1600" b="1">
                <a:latin typeface="Courier New" panose="02070309020205020404" pitchFamily="49" charset="0"/>
                <a:ea typeface="仿宋" panose="02010609060101010101" pitchFamily="49" charset="-122"/>
                <a:cs typeface="Courier New" panose="02070309020205020404" pitchFamily="49" charset="0"/>
              </a:rPr>
              <a:t>ElemType</a:t>
            </a:r>
            <a:r>
              <a:rPr lang="zh-CN" altLang="en-US" sz="1600" b="1">
                <a:latin typeface="Courier New" panose="02070309020205020404" pitchFamily="49" charset="0"/>
                <a:ea typeface="仿宋" panose="02010609060101010101" pitchFamily="49" charset="-122"/>
                <a:cs typeface="Courier New" panose="02070309020205020404" pitchFamily="49" charset="0"/>
              </a:rPr>
              <a:t>为单位）</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SqStack;</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left)">
                                      <p:cBhvr>
                                        <p:cTn id="7" dur="500"/>
                                        <p:tgtEl>
                                          <p:spTgt spid="8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wipe(up)">
                                      <p:cBhvr>
                                        <p:cTn id="1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组合 1"/>
          <p:cNvGrpSpPr>
            <a:grpSpLocks/>
          </p:cNvGrpSpPr>
          <p:nvPr/>
        </p:nvGrpSpPr>
        <p:grpSpPr bwMode="auto">
          <a:xfrm>
            <a:off x="34925" y="92075"/>
            <a:ext cx="7632700" cy="457200"/>
            <a:chOff x="34925" y="92075"/>
            <a:chExt cx="7632700" cy="457200"/>
          </a:xfrm>
        </p:grpSpPr>
        <p:sp>
          <p:nvSpPr>
            <p:cNvPr id="7784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7845"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77827" name="组合 1"/>
          <p:cNvGrpSpPr>
            <a:grpSpLocks/>
          </p:cNvGrpSpPr>
          <p:nvPr/>
        </p:nvGrpSpPr>
        <p:grpSpPr bwMode="auto">
          <a:xfrm>
            <a:off x="107950" y="620713"/>
            <a:ext cx="7580313" cy="496887"/>
            <a:chOff x="107950" y="620713"/>
            <a:chExt cx="7580313" cy="496887"/>
          </a:xfrm>
        </p:grpSpPr>
        <p:grpSp>
          <p:nvGrpSpPr>
            <p:cNvPr id="77840" name="Group 2"/>
            <p:cNvGrpSpPr>
              <a:grpSpLocks/>
            </p:cNvGrpSpPr>
            <p:nvPr/>
          </p:nvGrpSpPr>
          <p:grpSpPr bwMode="auto">
            <a:xfrm>
              <a:off x="107950" y="620713"/>
              <a:ext cx="5719763" cy="496887"/>
              <a:chOff x="113" y="441"/>
              <a:chExt cx="2083" cy="313"/>
            </a:xfrm>
          </p:grpSpPr>
          <p:sp>
            <p:nvSpPr>
              <p:cNvPr id="7784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77843"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7841"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3-4</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周末舞会上的配对舞伴。</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38" name="Group 8"/>
          <p:cNvGrpSpPr>
            <a:grpSpLocks/>
          </p:cNvGrpSpPr>
          <p:nvPr/>
        </p:nvGrpSpPr>
        <p:grpSpPr bwMode="auto">
          <a:xfrm>
            <a:off x="7669213" y="620713"/>
            <a:ext cx="1295400" cy="1079500"/>
            <a:chOff x="4831" y="391"/>
            <a:chExt cx="816" cy="773"/>
          </a:xfrm>
        </p:grpSpPr>
        <p:sp>
          <p:nvSpPr>
            <p:cNvPr id="77836"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7837"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7838" name="Picture 11"/>
            <p:cNvPicPr>
              <a:picLocks noChangeAspect="1" noChangeArrowheads="1"/>
            </p:cNvPicPr>
            <p:nvPr/>
          </p:nvPicPr>
          <p:blipFill>
            <a:blip r:embed="rId3">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9"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nvGrpSpPr>
          <p:cNvPr id="22" name="Group 13"/>
          <p:cNvGrpSpPr>
            <a:grpSpLocks/>
          </p:cNvGrpSpPr>
          <p:nvPr/>
        </p:nvGrpSpPr>
        <p:grpSpPr bwMode="auto">
          <a:xfrm>
            <a:off x="296863" y="3351213"/>
            <a:ext cx="8618537" cy="1754187"/>
            <a:chOff x="2744" y="1706"/>
            <a:chExt cx="2812" cy="1105"/>
          </a:xfrm>
        </p:grpSpPr>
        <p:sp>
          <p:nvSpPr>
            <p:cNvPr id="24" name="AutoShape 14"/>
            <p:cNvSpPr>
              <a:spLocks noChangeArrowheads="1"/>
            </p:cNvSpPr>
            <p:nvPr/>
          </p:nvSpPr>
          <p:spPr bwMode="auto">
            <a:xfrm flipH="1" flipV="1">
              <a:off x="2744" y="1706"/>
              <a:ext cx="2812" cy="1105"/>
            </a:xfrm>
            <a:prstGeom prst="wedgeRectCallout">
              <a:avLst>
                <a:gd name="adj1" fmla="val -856"/>
                <a:gd name="adj2" fmla="val 93556"/>
              </a:avLst>
            </a:prstGeom>
            <a:gradFill rotWithShape="0">
              <a:gsLst>
                <a:gs pos="0">
                  <a:srgbClr val="FFFFFF"/>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CC"/>
                </a:solidFill>
                <a:ea typeface="楷体_GB2312"/>
                <a:cs typeface="楷体_GB2312"/>
              </a:endParaRPr>
            </a:p>
          </p:txBody>
        </p:sp>
        <p:sp>
          <p:nvSpPr>
            <p:cNvPr id="25" name="Text Box 15"/>
            <p:cNvSpPr txBox="1">
              <a:spLocks noChangeArrowheads="1"/>
            </p:cNvSpPr>
            <p:nvPr/>
          </p:nvSpPr>
          <p:spPr bwMode="auto">
            <a:xfrm>
              <a:off x="2793" y="1810"/>
              <a:ext cx="2714" cy="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40000"/>
                </a:lnSpc>
                <a:defRPr/>
              </a:pPr>
              <a:r>
                <a:rPr kumimoji="1" lang="en-US" altLang="zh-CN" sz="1900" b="1" dirty="0">
                  <a:solidFill>
                    <a:srgbClr val="FF0000"/>
                  </a:solidFill>
                  <a:latin typeface="+mj-lt"/>
                  <a:ea typeface="楷体" panose="02010609060101010101" pitchFamily="49" charset="-122"/>
                </a:rPr>
                <a:t>        </a:t>
              </a:r>
              <a:r>
                <a:rPr kumimoji="1" lang="zh-CN" altLang="en-US" sz="1900" b="1" dirty="0">
                  <a:solidFill>
                    <a:srgbClr val="FF0000"/>
                  </a:solidFill>
                  <a:latin typeface="+mj-lt"/>
                  <a:ea typeface="楷体" panose="02010609060101010101" pitchFamily="49" charset="-122"/>
                </a:rPr>
                <a:t>假设在周末舞会上，男士们和女士们进入舞厅时，各自排成一队。跳舞开始时，依次从男队和女队的队头上各出一人配成舞伴。如果两队初始人数不相同，则较长的那一队中未配对者等待下一轮舞曲。</a:t>
              </a:r>
            </a:p>
          </p:txBody>
        </p:sp>
      </p:grpSp>
      <p:sp>
        <p:nvSpPr>
          <p:cNvPr id="26" name="Text Box 6"/>
          <p:cNvSpPr txBox="1">
            <a:spLocks noChangeArrowheads="1"/>
          </p:cNvSpPr>
          <p:nvPr/>
        </p:nvSpPr>
        <p:spPr bwMode="auto">
          <a:xfrm>
            <a:off x="179388" y="1978025"/>
            <a:ext cx="8785225" cy="909638"/>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mj-lt"/>
                <a:ea typeface="仿宋" panose="02010609060101010101" pitchFamily="49" charset="-122"/>
              </a:rPr>
              <a:t>        先入队的男士或女士也先出队配成舞伴，因此该问题具有典型的先进先出特性，可以采用</a:t>
            </a:r>
            <a:r>
              <a:rPr kumimoji="1" lang="zh-CN" altLang="en-US" sz="2000" b="1" dirty="0">
                <a:ea typeface="仿宋" panose="02010609060101010101" pitchFamily="49" charset="-122"/>
              </a:rPr>
              <a:t>循环</a:t>
            </a:r>
            <a:r>
              <a:rPr kumimoji="1" lang="zh-CN" altLang="en-US" sz="2000" b="1" dirty="0">
                <a:latin typeface="+mj-lt"/>
                <a:ea typeface="仿宋" panose="02010609060101010101" pitchFamily="49" charset="-122"/>
              </a:rPr>
              <a:t>队列作为算法的数据结构。</a:t>
            </a:r>
          </a:p>
        </p:txBody>
      </p:sp>
      <p:sp>
        <p:nvSpPr>
          <p:cNvPr id="27" name="Text Box 2"/>
          <p:cNvSpPr txBox="1">
            <a:spLocks noChangeArrowheads="1"/>
          </p:cNvSpPr>
          <p:nvPr/>
        </p:nvSpPr>
        <p:spPr bwMode="auto">
          <a:xfrm>
            <a:off x="323850" y="3090863"/>
            <a:ext cx="8674100" cy="233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循环队列中数据元素的类型</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typedef struct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char  *name;			// </a:t>
            </a:r>
            <a:r>
              <a:rPr lang="zh-CN" altLang="en-US" sz="1600" b="1">
                <a:latin typeface="Courier New" panose="02070309020205020404" pitchFamily="49" charset="0"/>
                <a:ea typeface="仿宋" panose="02010609060101010101" pitchFamily="49" charset="-122"/>
                <a:cs typeface="Courier New" panose="02070309020205020404" pitchFamily="49" charset="0"/>
              </a:rPr>
              <a:t>姓名</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char  sex;  			// </a:t>
            </a:r>
            <a:r>
              <a:rPr lang="zh-CN" altLang="en-US" sz="1600" b="1">
                <a:latin typeface="Courier New" panose="02070309020205020404" pitchFamily="49" charset="0"/>
                <a:ea typeface="仿宋" panose="02010609060101010101" pitchFamily="49" charset="-122"/>
                <a:cs typeface="Courier New" panose="02070309020205020404" pitchFamily="49" charset="0"/>
              </a:rPr>
              <a:t>性别，</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r>
              <a:rPr lang="de-DE" altLang="zh-CN" sz="1600" b="1">
                <a:latin typeface="Courier New" panose="02070309020205020404" pitchFamily="49" charset="0"/>
                <a:ea typeface="仿宋" panose="02010609060101010101" pitchFamily="49" charset="-122"/>
                <a:cs typeface="Courier New" panose="02070309020205020404" pitchFamily="49" charset="0"/>
              </a:rPr>
              <a:t>F'</a:t>
            </a:r>
            <a:r>
              <a:rPr lang="zh-CN" altLang="en-US" sz="1600" b="1">
                <a:latin typeface="Courier New" panose="02070309020205020404" pitchFamily="49" charset="0"/>
                <a:ea typeface="仿宋" panose="02010609060101010101" pitchFamily="49" charset="-122"/>
                <a:cs typeface="Courier New" panose="02070309020205020404" pitchFamily="49" charset="0"/>
              </a:rPr>
              <a:t>表示女性，</a:t>
            </a:r>
            <a:r>
              <a:rPr lang="en-US" altLang="zh-CN" sz="1600" b="1">
                <a:latin typeface="Courier New" panose="02070309020205020404" pitchFamily="49" charset="0"/>
                <a:ea typeface="仿宋" panose="02010609060101010101" pitchFamily="49" charset="-122"/>
                <a:cs typeface="Courier New" panose="02070309020205020404" pitchFamily="49" charset="0"/>
              </a:rPr>
              <a:t>'</a:t>
            </a:r>
            <a:r>
              <a:rPr lang="de-DE" altLang="zh-CN" sz="1600" b="1">
                <a:latin typeface="Courier New" panose="02070309020205020404" pitchFamily="49" charset="0"/>
                <a:ea typeface="仿宋" panose="02010609060101010101" pitchFamily="49" charset="-122"/>
                <a:cs typeface="Courier New" panose="02070309020205020404" pitchFamily="49" charset="0"/>
              </a:rPr>
              <a:t>M'</a:t>
            </a:r>
            <a:r>
              <a:rPr lang="zh-CN" altLang="en-US" sz="1600" b="1">
                <a:latin typeface="Courier New" panose="02070309020205020404" pitchFamily="49" charset="0"/>
                <a:ea typeface="仿宋" panose="02010609060101010101" pitchFamily="49" charset="-122"/>
                <a:cs typeface="Courier New" panose="02070309020205020404" pitchFamily="49" charset="0"/>
              </a:rPr>
              <a:t>表示男性</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Person;</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typedef Person ElemType;  		// </a:t>
            </a:r>
            <a:r>
              <a:rPr lang="zh-CN" altLang="en-US" sz="1600" b="1">
                <a:latin typeface="Courier New" panose="02070309020205020404" pitchFamily="49" charset="0"/>
                <a:ea typeface="仿宋" panose="02010609060101010101" pitchFamily="49" charset="-122"/>
                <a:cs typeface="Courier New" panose="02070309020205020404" pitchFamily="49" charset="0"/>
              </a:rPr>
              <a:t>将队列中数据元素类型改为</a:t>
            </a:r>
            <a:r>
              <a:rPr lang="de-DE" altLang="zh-CN" sz="1600" b="1">
                <a:latin typeface="Courier New" panose="02070309020205020404" pitchFamily="49" charset="0"/>
                <a:ea typeface="仿宋" panose="02010609060101010101" pitchFamily="49" charset="-122"/>
                <a:cs typeface="Courier New" panose="02070309020205020404" pitchFamily="49" charset="0"/>
              </a:rPr>
              <a:t>Person</a:t>
            </a:r>
          </a:p>
          <a:p>
            <a:pPr eaLnBrk="1" hangingPunct="1">
              <a:lnSpc>
                <a:spcPct val="130000"/>
              </a:lnSpc>
            </a:pPr>
            <a:endParaRPr lang="de-DE" altLang="zh-CN" sz="1600" b="1">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up)">
                                      <p:cBhvr>
                                        <p:cTn id="8" dur="500"/>
                                        <p:tgtEl>
                                          <p:spTgt spid="35"/>
                                        </p:tgtEl>
                                      </p:cBhvr>
                                    </p:animEffect>
                                  </p:childTnLst>
                                </p:cTn>
                              </p:par>
                            </p:childTnLst>
                          </p:cTn>
                        </p:par>
                        <p:par>
                          <p:cTn id="9" fill="hold" nodeType="afterGroup">
                            <p:stCondLst>
                              <p:cond delay="500"/>
                            </p:stCondLst>
                            <p:childTnLst>
                              <p:par>
                                <p:cTn id="10" presetID="6" presetClass="entr" presetSubtype="32"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out)">
                                      <p:cBhvr>
                                        <p:cTn id="12" dur="500"/>
                                        <p:tgtEl>
                                          <p:spTgt spid="37"/>
                                        </p:tgtEl>
                                      </p:cBhvr>
                                    </p:animEffect>
                                  </p:childTnLst>
                                </p:cTn>
                              </p:par>
                            </p:childTnLst>
                          </p:cTn>
                        </p:par>
                        <p:par>
                          <p:cTn id="13" fill="hold" nodeType="afterGroup">
                            <p:stCondLst>
                              <p:cond delay="1000"/>
                            </p:stCondLst>
                            <p:childTnLst>
                              <p:par>
                                <p:cTn id="14" presetID="26" presetClass="entr" presetSubtype="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290">
                                          <p:stCondLst>
                                            <p:cond delay="0"/>
                                          </p:stCondLst>
                                        </p:cTn>
                                        <p:tgtEl>
                                          <p:spTgt spid="38"/>
                                        </p:tgtEl>
                                      </p:cBhvr>
                                    </p:animEffect>
                                    <p:anim calcmode="lin" valueType="num">
                                      <p:cBhvr>
                                        <p:cTn id="17"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8"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9"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20"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21"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22" dur="13">
                                          <p:stCondLst>
                                            <p:cond delay="325"/>
                                          </p:stCondLst>
                                        </p:cTn>
                                        <p:tgtEl>
                                          <p:spTgt spid="38"/>
                                        </p:tgtEl>
                                      </p:cBhvr>
                                      <p:to x="100000" y="60000"/>
                                    </p:animScale>
                                    <p:animScale>
                                      <p:cBhvr>
                                        <p:cTn id="23" dur="83" decel="50000">
                                          <p:stCondLst>
                                            <p:cond delay="338"/>
                                          </p:stCondLst>
                                        </p:cTn>
                                        <p:tgtEl>
                                          <p:spTgt spid="38"/>
                                        </p:tgtEl>
                                      </p:cBhvr>
                                      <p:to x="100000" y="100000"/>
                                    </p:animScale>
                                    <p:animScale>
                                      <p:cBhvr>
                                        <p:cTn id="24" dur="13">
                                          <p:stCondLst>
                                            <p:cond delay="656"/>
                                          </p:stCondLst>
                                        </p:cTn>
                                        <p:tgtEl>
                                          <p:spTgt spid="38"/>
                                        </p:tgtEl>
                                      </p:cBhvr>
                                      <p:to x="100000" y="80000"/>
                                    </p:animScale>
                                    <p:animScale>
                                      <p:cBhvr>
                                        <p:cTn id="25" dur="83" decel="50000">
                                          <p:stCondLst>
                                            <p:cond delay="669"/>
                                          </p:stCondLst>
                                        </p:cTn>
                                        <p:tgtEl>
                                          <p:spTgt spid="38"/>
                                        </p:tgtEl>
                                      </p:cBhvr>
                                      <p:to x="100000" y="100000"/>
                                    </p:animScale>
                                    <p:animScale>
                                      <p:cBhvr>
                                        <p:cTn id="26" dur="13">
                                          <p:stCondLst>
                                            <p:cond delay="821"/>
                                          </p:stCondLst>
                                        </p:cTn>
                                        <p:tgtEl>
                                          <p:spTgt spid="38"/>
                                        </p:tgtEl>
                                      </p:cBhvr>
                                      <p:to x="100000" y="90000"/>
                                    </p:animScale>
                                    <p:animScale>
                                      <p:cBhvr>
                                        <p:cTn id="27" dur="83" decel="50000">
                                          <p:stCondLst>
                                            <p:cond delay="834"/>
                                          </p:stCondLst>
                                        </p:cTn>
                                        <p:tgtEl>
                                          <p:spTgt spid="38"/>
                                        </p:tgtEl>
                                      </p:cBhvr>
                                      <p:to x="100000" y="100000"/>
                                    </p:animScale>
                                    <p:animScale>
                                      <p:cBhvr>
                                        <p:cTn id="28" dur="13">
                                          <p:stCondLst>
                                            <p:cond delay="904"/>
                                          </p:stCondLst>
                                        </p:cTn>
                                        <p:tgtEl>
                                          <p:spTgt spid="38"/>
                                        </p:tgtEl>
                                      </p:cBhvr>
                                      <p:to x="100000" y="95000"/>
                                    </p:animScale>
                                    <p:animScale>
                                      <p:cBhvr>
                                        <p:cTn id="29" dur="83" decel="50000">
                                          <p:stCondLst>
                                            <p:cond delay="917"/>
                                          </p:stCondLst>
                                        </p:cTn>
                                        <p:tgtEl>
                                          <p:spTgt spid="38"/>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18" presetClass="entr" presetSubtype="9"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strips(upLeft)">
                                      <p:cBhvr>
                                        <p:cTn id="34" dur="500"/>
                                        <p:tgtEl>
                                          <p:spTgt spid="22"/>
                                        </p:tgtEl>
                                      </p:cBhvr>
                                    </p:animEffect>
                                  </p:childTnLst>
                                  <p:subTnLst>
                                    <p:audio>
                                      <p:cMediaNode>
                                        <p:cTn display="0" masterRel="sameClick">
                                          <p:stCondLst>
                                            <p:cond evt="begin" delay="0">
                                              <p:tn val="32"/>
                                            </p:cond>
                                          </p:stCondLst>
                                          <p:endCondLst>
                                            <p:cond evt="onStopAudio" delay="0">
                                              <p:tgtEl>
                                                <p:sldTgt/>
                                              </p:tgtEl>
                                            </p:cond>
                                          </p:endCondLst>
                                        </p:cTn>
                                        <p:tgtEl>
                                          <p:sndTgt r:embed="rId2" name="camera.wav"/>
                                        </p:tgtEl>
                                      </p:cMediaNode>
                                    </p:audio>
                                  </p:subTnLst>
                                </p:cTn>
                              </p:par>
                            </p:childTnLst>
                          </p:cTn>
                        </p:par>
                      </p:childTnLst>
                    </p:cTn>
                  </p:par>
                  <p:par>
                    <p:cTn id="35" fill="hold">
                      <p:stCondLst>
                        <p:cond delay="indefinite"/>
                      </p:stCondLst>
                      <p:childTnLst>
                        <p:par>
                          <p:cTn id="36" fill="hold">
                            <p:stCondLst>
                              <p:cond delay="0"/>
                            </p:stCondLst>
                            <p:childTnLst>
                              <p:par>
                                <p:cTn id="37" presetID="18" presetClass="exit" presetSubtype="9" fill="hold" nodeType="clickEffect">
                                  <p:stCondLst>
                                    <p:cond delay="0"/>
                                  </p:stCondLst>
                                  <p:childTnLst>
                                    <p:animEffect transition="out" filter="strips(upLeft)">
                                      <p:cBhvr>
                                        <p:cTn id="38" dur="500"/>
                                        <p:tgtEl>
                                          <p:spTgt spid="22"/>
                                        </p:tgtEl>
                                      </p:cBhvr>
                                    </p:animEffect>
                                    <p:set>
                                      <p:cBhvr>
                                        <p:cTn id="39" dur="1" fill="hold">
                                          <p:stCondLst>
                                            <p:cond delay="499"/>
                                          </p:stCondLst>
                                        </p:cTn>
                                        <p:tgtEl>
                                          <p:spTgt spid="22"/>
                                        </p:tgtEl>
                                        <p:attrNameLst>
                                          <p:attrName>style.visibility</p:attrName>
                                        </p:attrNameLst>
                                      </p:cBhvr>
                                      <p:to>
                                        <p:strVal val="hidden"/>
                                      </p:to>
                                    </p:set>
                                  </p:childTnLst>
                                </p:cTn>
                              </p:par>
                            </p:childTnLst>
                          </p:cTn>
                        </p:par>
                        <p:par>
                          <p:cTn id="40" fill="hold">
                            <p:stCondLst>
                              <p:cond delay="500"/>
                            </p:stCondLst>
                            <p:childTnLst>
                              <p:par>
                                <p:cTn id="41" presetID="12" presetClass="entr" presetSubtype="4" fill="hold" grpId="0" nodeType="after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 calcmode="lin" valueType="num">
                                      <p:cBhvr additive="base">
                                        <p:cTn id="43" dur="500"/>
                                        <p:tgtEl>
                                          <p:spTgt spid="26">
                                            <p:txEl>
                                              <p:pRg st="0" end="0"/>
                                            </p:txEl>
                                          </p:spTgt>
                                        </p:tgtEl>
                                        <p:attrNameLst>
                                          <p:attrName>ppt_y</p:attrName>
                                        </p:attrNameLst>
                                      </p:cBhvr>
                                      <p:tavLst>
                                        <p:tav tm="0">
                                          <p:val>
                                            <p:strVal val="#ppt_y+#ppt_h*1.125000"/>
                                          </p:val>
                                        </p:tav>
                                        <p:tav tm="100000">
                                          <p:val>
                                            <p:strVal val="#ppt_y"/>
                                          </p:val>
                                        </p:tav>
                                      </p:tavLst>
                                    </p:anim>
                                    <p:animEffect transition="in" filter="wipe(up)">
                                      <p:cBhvr>
                                        <p:cTn id="44" dur="500"/>
                                        <p:tgtEl>
                                          <p:spTgt spid="26">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up)">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utoUpdateAnimBg="0"/>
      <p:bldP spid="26" grpId="0" build="p" autoUpdateAnimBg="0"/>
      <p:bldP spid="2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组合 1"/>
          <p:cNvGrpSpPr>
            <a:grpSpLocks/>
          </p:cNvGrpSpPr>
          <p:nvPr/>
        </p:nvGrpSpPr>
        <p:grpSpPr bwMode="auto">
          <a:xfrm>
            <a:off x="34925" y="92075"/>
            <a:ext cx="7632700" cy="457200"/>
            <a:chOff x="34925" y="92075"/>
            <a:chExt cx="7632700" cy="457200"/>
          </a:xfrm>
        </p:grpSpPr>
        <p:sp>
          <p:nvSpPr>
            <p:cNvPr id="7886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8867"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78851" name="组合 2"/>
          <p:cNvGrpSpPr>
            <a:grpSpLocks/>
          </p:cNvGrpSpPr>
          <p:nvPr/>
        </p:nvGrpSpPr>
        <p:grpSpPr bwMode="auto">
          <a:xfrm>
            <a:off x="92075" y="620713"/>
            <a:ext cx="8905875" cy="1185862"/>
            <a:chOff x="92075" y="620713"/>
            <a:chExt cx="8905875" cy="1185862"/>
          </a:xfrm>
        </p:grpSpPr>
        <p:grpSp>
          <p:nvGrpSpPr>
            <p:cNvPr id="78854" name="组合 1"/>
            <p:cNvGrpSpPr>
              <a:grpSpLocks/>
            </p:cNvGrpSpPr>
            <p:nvPr/>
          </p:nvGrpSpPr>
          <p:grpSpPr bwMode="auto">
            <a:xfrm>
              <a:off x="107950" y="620713"/>
              <a:ext cx="7580313" cy="496887"/>
              <a:chOff x="107950" y="620713"/>
              <a:chExt cx="7580313" cy="496887"/>
            </a:xfrm>
          </p:grpSpPr>
          <p:grpSp>
            <p:nvGrpSpPr>
              <p:cNvPr id="78862" name="Group 2"/>
              <p:cNvGrpSpPr>
                <a:grpSpLocks/>
              </p:cNvGrpSpPr>
              <p:nvPr/>
            </p:nvGrpSpPr>
            <p:grpSpPr bwMode="auto">
              <a:xfrm>
                <a:off x="107950" y="620713"/>
                <a:ext cx="5719763" cy="496887"/>
                <a:chOff x="113" y="441"/>
                <a:chExt cx="2083" cy="313"/>
              </a:xfrm>
            </p:grpSpPr>
            <p:sp>
              <p:nvSpPr>
                <p:cNvPr id="7886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78865"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8863"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3-4</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周末舞会上的配对舞伴。</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78857" name="Group 8"/>
            <p:cNvGrpSpPr>
              <a:grpSpLocks/>
            </p:cNvGrpSpPr>
            <p:nvPr/>
          </p:nvGrpSpPr>
          <p:grpSpPr bwMode="auto">
            <a:xfrm>
              <a:off x="7669213" y="620713"/>
              <a:ext cx="1295400" cy="1079500"/>
              <a:chOff x="4831" y="391"/>
              <a:chExt cx="816" cy="773"/>
            </a:xfrm>
          </p:grpSpPr>
          <p:sp>
            <p:nvSpPr>
              <p:cNvPr id="78858"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8859"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8860" name="Picture 11"/>
              <p:cNvPicPr>
                <a:picLocks noChangeAspect="1" noChangeArrowheads="1"/>
              </p:cNvPicPr>
              <p:nvPr/>
            </p:nvPicPr>
            <p:blipFill>
              <a:blip r:embed="rId3">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61"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grpSp>
        <p:nvGrpSpPr>
          <p:cNvPr id="20" name="Group 65"/>
          <p:cNvGrpSpPr>
            <a:grpSpLocks/>
          </p:cNvGrpSpPr>
          <p:nvPr/>
        </p:nvGrpSpPr>
        <p:grpSpPr bwMode="auto">
          <a:xfrm>
            <a:off x="2327275" y="4765675"/>
            <a:ext cx="6610350" cy="1562100"/>
            <a:chOff x="1729" y="946"/>
            <a:chExt cx="2792" cy="1727"/>
          </a:xfrm>
        </p:grpSpPr>
        <p:sp>
          <p:nvSpPr>
            <p:cNvPr id="21" name="AutoShape 66"/>
            <p:cNvSpPr>
              <a:spLocks noChangeArrowheads="1"/>
            </p:cNvSpPr>
            <p:nvPr/>
          </p:nvSpPr>
          <p:spPr bwMode="auto">
            <a:xfrm flipH="1">
              <a:off x="1729" y="946"/>
              <a:ext cx="2792" cy="1727"/>
            </a:xfrm>
            <a:prstGeom prst="wedgeRectCallout">
              <a:avLst>
                <a:gd name="adj1" fmla="val 5565"/>
                <a:gd name="adj2" fmla="val 74833"/>
              </a:avLst>
            </a:prstGeom>
            <a:gradFill rotWithShape="0">
              <a:gsLst>
                <a:gs pos="0">
                  <a:srgbClr val="FFCCCC"/>
                </a:gs>
                <a:gs pos="100000">
                  <a:srgbClr val="FFFFFF"/>
                </a:gs>
              </a:gsLst>
              <a:lin ang="2700000" scaled="1"/>
            </a:gradFill>
            <a:ln w="57150">
              <a:solidFill>
                <a:srgbClr val="FF00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kumimoji="1" lang="zh-CN" altLang="zh-CN" sz="2000">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sp>
          <p:nvSpPr>
            <p:cNvPr id="23" name="Text Box 67"/>
            <p:cNvSpPr txBox="1">
              <a:spLocks noChangeArrowheads="1"/>
            </p:cNvSpPr>
            <p:nvPr/>
          </p:nvSpPr>
          <p:spPr bwMode="auto">
            <a:xfrm>
              <a:off x="1776" y="1058"/>
              <a:ext cx="2677" cy="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30000"/>
                </a:lnSpc>
                <a:buClr>
                  <a:schemeClr val="accent2"/>
                </a:buClr>
                <a:buSzPct val="80000"/>
                <a:buFont typeface="Wingdings" panose="05000000000000000000" pitchFamily="2" charset="2"/>
                <a:buNone/>
                <a:defRPr/>
              </a:pP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        ③ 若某队仍有等待配对者，则输出此队列中等待者人数及排在队头等待者名字，他（或她）将是下一轮舞曲开始时第一个可获得舞伴的人。</a:t>
              </a:r>
              <a:endParaRPr kumimoji="1" lang="en-US" altLang="zh-CN" sz="2000" b="1" dirty="0">
                <a:solidFill>
                  <a:srgbClr val="FF0000"/>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endParaRPr>
            </a:p>
          </p:txBody>
        </p:sp>
      </p:grpSp>
      <p:grpSp>
        <p:nvGrpSpPr>
          <p:cNvPr id="24" name="Group 65"/>
          <p:cNvGrpSpPr>
            <a:grpSpLocks/>
          </p:cNvGrpSpPr>
          <p:nvPr/>
        </p:nvGrpSpPr>
        <p:grpSpPr bwMode="auto">
          <a:xfrm>
            <a:off x="468313" y="3387725"/>
            <a:ext cx="4689475" cy="1182688"/>
            <a:chOff x="1701" y="999"/>
            <a:chExt cx="2858" cy="745"/>
          </a:xfrm>
        </p:grpSpPr>
        <p:sp>
          <p:nvSpPr>
            <p:cNvPr id="25" name="AutoShape 66"/>
            <p:cNvSpPr>
              <a:spLocks noChangeArrowheads="1"/>
            </p:cNvSpPr>
            <p:nvPr/>
          </p:nvSpPr>
          <p:spPr bwMode="auto">
            <a:xfrm flipH="1">
              <a:off x="1701" y="999"/>
              <a:ext cx="2858" cy="745"/>
            </a:xfrm>
            <a:prstGeom prst="wedgeRectCallout">
              <a:avLst>
                <a:gd name="adj1" fmla="val 5259"/>
                <a:gd name="adj2" fmla="val 94153"/>
              </a:avLst>
            </a:prstGeom>
            <a:gradFill rotWithShape="0">
              <a:gsLst>
                <a:gs pos="0">
                  <a:srgbClr val="CCFFFF"/>
                </a:gs>
                <a:gs pos="100000">
                  <a:srgbClr val="FFFFFF"/>
                </a:gs>
              </a:gsLst>
              <a:lin ang="2700000" scaled="1"/>
            </a:gradFill>
            <a:ln w="57150">
              <a:solidFill>
                <a:srgbClr val="3333FF"/>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kumimoji="1" lang="zh-CN" altLang="zh-CN" sz="2000">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sp>
          <p:nvSpPr>
            <p:cNvPr id="26" name="Text Box 67"/>
            <p:cNvSpPr txBox="1">
              <a:spLocks noChangeArrowheads="1"/>
            </p:cNvSpPr>
            <p:nvPr/>
          </p:nvSpPr>
          <p:spPr bwMode="auto">
            <a:xfrm>
              <a:off x="1761" y="1065"/>
              <a:ext cx="2759"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30000"/>
                </a:lnSpc>
                <a:buClr>
                  <a:schemeClr val="accent2"/>
                </a:buClr>
                <a:buSzPct val="80000"/>
                <a:buFont typeface="Wingdings" panose="05000000000000000000" pitchFamily="2" charset="2"/>
                <a:buNone/>
                <a:defRPr/>
              </a:pPr>
              <a:r>
                <a:rPr kumimoji="1" lang="zh-CN" altLang="en-US" sz="2000" b="1" dirty="0">
                  <a:solidFill>
                    <a:srgbClr val="3333FF"/>
                  </a:solidFill>
                  <a:latin typeface="Arial" panose="020B0604020202020204" pitchFamily="34" charset="0"/>
                  <a:ea typeface="楷体" panose="02010609060101010101" pitchFamily="49" charset="-122"/>
                  <a:cs typeface="Arial" panose="020B0604020202020204" pitchFamily="34" charset="0"/>
                </a:rPr>
                <a:t>        ② 依次将两队当前队头元素出队配成舞伴，直至某队列变空为止。</a:t>
              </a:r>
              <a:endParaRPr kumimoji="1" lang="en-US" altLang="zh-CN" sz="2000" b="1" dirty="0">
                <a:solidFill>
                  <a:srgbClr val="3333FF"/>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endParaRPr>
            </a:p>
          </p:txBody>
        </p:sp>
      </p:grpSp>
      <p:grpSp>
        <p:nvGrpSpPr>
          <p:cNvPr id="27" name="Group 65"/>
          <p:cNvGrpSpPr>
            <a:grpSpLocks/>
          </p:cNvGrpSpPr>
          <p:nvPr/>
        </p:nvGrpSpPr>
        <p:grpSpPr bwMode="auto">
          <a:xfrm>
            <a:off x="206375" y="1958975"/>
            <a:ext cx="7605713" cy="1184275"/>
            <a:chOff x="1701" y="890"/>
            <a:chExt cx="2858" cy="1121"/>
          </a:xfrm>
        </p:grpSpPr>
        <p:sp>
          <p:nvSpPr>
            <p:cNvPr id="28" name="AutoShape 66"/>
            <p:cNvSpPr>
              <a:spLocks noChangeArrowheads="1"/>
            </p:cNvSpPr>
            <p:nvPr/>
          </p:nvSpPr>
          <p:spPr bwMode="auto">
            <a:xfrm flipH="1">
              <a:off x="1701" y="890"/>
              <a:ext cx="2858" cy="1121"/>
            </a:xfrm>
            <a:prstGeom prst="wedgeRectCallout">
              <a:avLst>
                <a:gd name="adj1" fmla="val -6611"/>
                <a:gd name="adj2" fmla="val 82875"/>
              </a:avLst>
            </a:prstGeom>
            <a:gradFill rotWithShape="0">
              <a:gsLst>
                <a:gs pos="0">
                  <a:srgbClr val="CCFFCC"/>
                </a:gs>
                <a:gs pos="100000">
                  <a:srgbClr val="FFFFFF"/>
                </a:gs>
              </a:gsLst>
              <a:lin ang="2700000" scaled="1"/>
            </a:gradFill>
            <a:ln w="57150">
              <a:solidFill>
                <a:srgbClr val="339933"/>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kumimoji="1" lang="zh-CN" altLang="zh-CN" sz="2000">
                <a:solidFill>
                  <a:srgbClr val="CC6600"/>
                </a:solidFill>
                <a:latin typeface="Arial" panose="020B0604020202020204" pitchFamily="34" charset="0"/>
                <a:ea typeface="楷体" panose="02010609060101010101" pitchFamily="49" charset="-122"/>
                <a:cs typeface="Arial" panose="020B0604020202020204" pitchFamily="34" charset="0"/>
              </a:endParaRPr>
            </a:p>
          </p:txBody>
        </p:sp>
        <p:sp>
          <p:nvSpPr>
            <p:cNvPr id="29" name="Text Box 67"/>
            <p:cNvSpPr txBox="1">
              <a:spLocks noChangeArrowheads="1"/>
            </p:cNvSpPr>
            <p:nvPr/>
          </p:nvSpPr>
          <p:spPr bwMode="auto">
            <a:xfrm>
              <a:off x="1736" y="998"/>
              <a:ext cx="2790" cy="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a:lnSpc>
                  <a:spcPct val="130000"/>
                </a:lnSpc>
                <a:buClr>
                  <a:schemeClr val="accent2"/>
                </a:buClr>
                <a:buSzPct val="80000"/>
                <a:buFont typeface="Wingdings" panose="05000000000000000000" pitchFamily="2" charset="2"/>
                <a:buNone/>
                <a:defRPr/>
              </a:pPr>
              <a:r>
                <a:rPr kumimoji="1" lang="zh-CN" altLang="en-US" sz="2000" b="1" dirty="0">
                  <a:solidFill>
                    <a:srgbClr val="009900"/>
                  </a:solidFill>
                  <a:latin typeface="Arial" panose="020B0604020202020204" pitchFamily="34" charset="0"/>
                  <a:ea typeface="楷体" panose="02010609060101010101" pitchFamily="49" charset="-122"/>
                  <a:cs typeface="Arial" panose="020B0604020202020204" pitchFamily="34" charset="0"/>
                </a:rPr>
                <a:t>        ① 假设男士和女士记录存放在一个数组中作为输入，依次扫描该数组元素，并根据性别来决定是进入男队还是女队。</a:t>
              </a:r>
              <a:endParaRPr kumimoji="1" lang="en-US" altLang="zh-CN" sz="2000" b="1" dirty="0">
                <a:solidFill>
                  <a:srgbClr val="009900"/>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trips(downLeft)">
                                      <p:cBhvr>
                                        <p:cTn id="7" dur="500"/>
                                        <p:tgtEl>
                                          <p:spTgt spid="27"/>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strips(downRight)">
                                      <p:cBhvr>
                                        <p:cTn id="12" dur="500"/>
                                        <p:tgtEl>
                                          <p:spTgt spid="24"/>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strips(downRight)">
                                      <p:cBhvr>
                                        <p:cTn id="17" dur="500"/>
                                        <p:tgtEl>
                                          <p:spTgt spid="20"/>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4" name="组合 1"/>
          <p:cNvGrpSpPr>
            <a:grpSpLocks/>
          </p:cNvGrpSpPr>
          <p:nvPr/>
        </p:nvGrpSpPr>
        <p:grpSpPr bwMode="auto">
          <a:xfrm>
            <a:off x="34925" y="92075"/>
            <a:ext cx="7632700" cy="457200"/>
            <a:chOff x="34925" y="92075"/>
            <a:chExt cx="7632700" cy="457200"/>
          </a:xfrm>
        </p:grpSpPr>
        <p:sp>
          <p:nvSpPr>
            <p:cNvPr id="7988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9889"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79875" name="组合 1"/>
          <p:cNvGrpSpPr>
            <a:grpSpLocks/>
          </p:cNvGrpSpPr>
          <p:nvPr/>
        </p:nvGrpSpPr>
        <p:grpSpPr bwMode="auto">
          <a:xfrm>
            <a:off x="107950" y="620713"/>
            <a:ext cx="7580313" cy="496887"/>
            <a:chOff x="107950" y="620713"/>
            <a:chExt cx="7580313" cy="496887"/>
          </a:xfrm>
        </p:grpSpPr>
        <p:grpSp>
          <p:nvGrpSpPr>
            <p:cNvPr id="79884" name="Group 2"/>
            <p:cNvGrpSpPr>
              <a:grpSpLocks/>
            </p:cNvGrpSpPr>
            <p:nvPr/>
          </p:nvGrpSpPr>
          <p:grpSpPr bwMode="auto">
            <a:xfrm>
              <a:off x="107950" y="620713"/>
              <a:ext cx="5719763" cy="496887"/>
              <a:chOff x="113" y="441"/>
              <a:chExt cx="2083" cy="313"/>
            </a:xfrm>
          </p:grpSpPr>
          <p:sp>
            <p:nvSpPr>
              <p:cNvPr id="7988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79887"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79885"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3-4</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周末舞会上的配对舞伴。</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0" name="Group 4"/>
          <p:cNvGrpSpPr>
            <a:grpSpLocks/>
          </p:cNvGrpSpPr>
          <p:nvPr/>
        </p:nvGrpSpPr>
        <p:grpSpPr bwMode="auto">
          <a:xfrm>
            <a:off x="7669213" y="692150"/>
            <a:ext cx="1295400" cy="1008063"/>
            <a:chOff x="4831" y="1253"/>
            <a:chExt cx="816" cy="726"/>
          </a:xfrm>
        </p:grpSpPr>
        <p:sp>
          <p:nvSpPr>
            <p:cNvPr id="7988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7988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4"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7988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Text Box 2"/>
          <p:cNvSpPr txBox="1">
            <a:spLocks noChangeArrowheads="1"/>
          </p:cNvSpPr>
          <p:nvPr/>
        </p:nvSpPr>
        <p:spPr bwMode="auto">
          <a:xfrm>
            <a:off x="142875" y="1844675"/>
            <a:ext cx="86741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DancePartner(Person dancer[],int num)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结构数组</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dancer</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中存放跳舞男女，结构数组中数据元素类型是</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Person</a:t>
            </a:r>
            <a:r>
              <a:rPr lang="zh-CN" altLang="de-DE" sz="1600" b="1" dirty="0">
                <a:latin typeface="Courier New" panose="02070309020205020404" pitchFamily="49" charset="0"/>
                <a:ea typeface="仿宋" panose="02010609060101010101" pitchFamily="49" charset="-122"/>
                <a:cs typeface="Courier New" panose="02070309020205020404" pitchFamily="49" charset="0"/>
              </a:rPr>
              <a:t>，</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num</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是跳舞人数</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InitQueue_Sq</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(Mdancers);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男士队列</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Mdancers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初始化</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InitQueue_Sq</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(Fdancers);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女士队列</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Fdancers</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初始化</a:t>
            </a:r>
          </a:p>
        </p:txBody>
      </p:sp>
      <p:sp>
        <p:nvSpPr>
          <p:cNvPr id="22" name="Text Box 2"/>
          <p:cNvSpPr txBox="1">
            <a:spLocks noChangeArrowheads="1"/>
          </p:cNvSpPr>
          <p:nvPr/>
        </p:nvSpPr>
        <p:spPr bwMode="auto">
          <a:xfrm>
            <a:off x="142875" y="3116263"/>
            <a:ext cx="8674100" cy="233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for(i=0;i&lt;num;i++) {		// </a:t>
            </a:r>
            <a:r>
              <a:rPr lang="zh-CN" altLang="en-US" sz="1600" b="1">
                <a:latin typeface="Courier New" panose="02070309020205020404" pitchFamily="49" charset="0"/>
                <a:ea typeface="仿宋" panose="02010609060101010101" pitchFamily="49" charset="-122"/>
                <a:cs typeface="Courier New" panose="02070309020205020404" pitchFamily="49" charset="0"/>
              </a:rPr>
              <a:t>依次将跳舞者依其性别入队</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p=dancer[i];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if(p.sex=='F')</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solidFill>
                  <a:srgbClr val="FF0000"/>
                </a:solidFill>
                <a:latin typeface="Courier New" panose="02070309020205020404" pitchFamily="49" charset="0"/>
                <a:ea typeface="仿宋" panose="02010609060101010101" pitchFamily="49" charset="-122"/>
                <a:cs typeface="Courier New" panose="02070309020205020404" pitchFamily="49" charset="0"/>
              </a:rPr>
              <a:t>EnQueue_Sq</a:t>
            </a:r>
            <a:r>
              <a:rPr lang="de-DE" altLang="zh-CN" sz="1600" b="1">
                <a:latin typeface="Courier New" panose="02070309020205020404" pitchFamily="49" charset="0"/>
                <a:ea typeface="仿宋" panose="02010609060101010101" pitchFamily="49" charset="-122"/>
                <a:cs typeface="Courier New" panose="02070309020205020404" pitchFamily="49" charset="0"/>
              </a:rPr>
              <a:t>(Fdancers,p);   // </a:t>
            </a:r>
            <a:r>
              <a:rPr lang="zh-CN" altLang="en-US" sz="1600" b="1">
                <a:latin typeface="Courier New" panose="02070309020205020404" pitchFamily="49" charset="0"/>
                <a:ea typeface="仿宋" panose="02010609060101010101" pitchFamily="49" charset="-122"/>
                <a:cs typeface="Courier New" panose="02070309020205020404" pitchFamily="49" charset="0"/>
              </a:rPr>
              <a:t>排入女队</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solidFill>
                  <a:srgbClr val="FF0000"/>
                </a:solidFill>
                <a:latin typeface="Courier New" panose="02070309020205020404" pitchFamily="49" charset="0"/>
                <a:ea typeface="仿宋" panose="02010609060101010101" pitchFamily="49" charset="-122"/>
                <a:cs typeface="Courier New" panose="02070309020205020404" pitchFamily="49" charset="0"/>
              </a:rPr>
              <a:t>EnQueue_Sq</a:t>
            </a:r>
            <a:r>
              <a:rPr lang="de-DE" altLang="zh-CN" sz="1600" b="1">
                <a:latin typeface="Courier New" panose="02070309020205020404" pitchFamily="49" charset="0"/>
                <a:ea typeface="仿宋" panose="02010609060101010101" pitchFamily="49" charset="-122"/>
                <a:cs typeface="Courier New" panose="02070309020205020404" pitchFamily="49" charset="0"/>
              </a:rPr>
              <a:t>(Mdancers,p);   // </a:t>
            </a:r>
            <a:r>
              <a:rPr lang="zh-CN" altLang="en-US" sz="1600" b="1">
                <a:latin typeface="Courier New" panose="02070309020205020404" pitchFamily="49" charset="0"/>
                <a:ea typeface="仿宋" panose="02010609060101010101" pitchFamily="49" charset="-122"/>
                <a:cs typeface="Courier New" panose="02070309020205020404" pitchFamily="49" charset="0"/>
              </a:rPr>
              <a:t>排入男队</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endParaRPr lang="de-DE" altLang="zh-CN" sz="1600" b="1">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290">
                                          <p:stCondLst>
                                            <p:cond delay="0"/>
                                          </p:stCondLst>
                                        </p:cTn>
                                        <p:tgtEl>
                                          <p:spTgt spid="20"/>
                                        </p:tgtEl>
                                      </p:cBhvr>
                                    </p:animEffect>
                                    <p:anim calcmode="lin" valueType="num">
                                      <p:cBhvr>
                                        <p:cTn id="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3" dur="13">
                                          <p:stCondLst>
                                            <p:cond delay="325"/>
                                          </p:stCondLst>
                                        </p:cTn>
                                        <p:tgtEl>
                                          <p:spTgt spid="20"/>
                                        </p:tgtEl>
                                      </p:cBhvr>
                                      <p:to x="100000" y="60000"/>
                                    </p:animScale>
                                    <p:animScale>
                                      <p:cBhvr>
                                        <p:cTn id="14" dur="83" decel="50000">
                                          <p:stCondLst>
                                            <p:cond delay="338"/>
                                          </p:stCondLst>
                                        </p:cTn>
                                        <p:tgtEl>
                                          <p:spTgt spid="20"/>
                                        </p:tgtEl>
                                      </p:cBhvr>
                                      <p:to x="100000" y="100000"/>
                                    </p:animScale>
                                    <p:animScale>
                                      <p:cBhvr>
                                        <p:cTn id="15" dur="13">
                                          <p:stCondLst>
                                            <p:cond delay="656"/>
                                          </p:stCondLst>
                                        </p:cTn>
                                        <p:tgtEl>
                                          <p:spTgt spid="20"/>
                                        </p:tgtEl>
                                      </p:cBhvr>
                                      <p:to x="100000" y="80000"/>
                                    </p:animScale>
                                    <p:animScale>
                                      <p:cBhvr>
                                        <p:cTn id="16" dur="83" decel="50000">
                                          <p:stCondLst>
                                            <p:cond delay="669"/>
                                          </p:stCondLst>
                                        </p:cTn>
                                        <p:tgtEl>
                                          <p:spTgt spid="20"/>
                                        </p:tgtEl>
                                      </p:cBhvr>
                                      <p:to x="100000" y="100000"/>
                                    </p:animScale>
                                    <p:animScale>
                                      <p:cBhvr>
                                        <p:cTn id="17" dur="13">
                                          <p:stCondLst>
                                            <p:cond delay="821"/>
                                          </p:stCondLst>
                                        </p:cTn>
                                        <p:tgtEl>
                                          <p:spTgt spid="20"/>
                                        </p:tgtEl>
                                      </p:cBhvr>
                                      <p:to x="100000" y="90000"/>
                                    </p:animScale>
                                    <p:animScale>
                                      <p:cBhvr>
                                        <p:cTn id="18" dur="83" decel="50000">
                                          <p:stCondLst>
                                            <p:cond delay="834"/>
                                          </p:stCondLst>
                                        </p:cTn>
                                        <p:tgtEl>
                                          <p:spTgt spid="20"/>
                                        </p:tgtEl>
                                      </p:cBhvr>
                                      <p:to x="100000" y="100000"/>
                                    </p:animScale>
                                    <p:animScale>
                                      <p:cBhvr>
                                        <p:cTn id="19" dur="13">
                                          <p:stCondLst>
                                            <p:cond delay="904"/>
                                          </p:stCondLst>
                                        </p:cTn>
                                        <p:tgtEl>
                                          <p:spTgt spid="20"/>
                                        </p:tgtEl>
                                      </p:cBhvr>
                                      <p:to x="100000" y="95000"/>
                                    </p:animScale>
                                    <p:animScale>
                                      <p:cBhvr>
                                        <p:cTn id="20" dur="83" decel="50000">
                                          <p:stCondLst>
                                            <p:cond delay="917"/>
                                          </p:stCondLst>
                                        </p:cTn>
                                        <p:tgtEl>
                                          <p:spTgt spid="20"/>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组合 1"/>
          <p:cNvGrpSpPr>
            <a:grpSpLocks/>
          </p:cNvGrpSpPr>
          <p:nvPr/>
        </p:nvGrpSpPr>
        <p:grpSpPr bwMode="auto">
          <a:xfrm>
            <a:off x="34925" y="92075"/>
            <a:ext cx="7632700" cy="457200"/>
            <a:chOff x="34925" y="92075"/>
            <a:chExt cx="7632700" cy="457200"/>
          </a:xfrm>
        </p:grpSpPr>
        <p:sp>
          <p:nvSpPr>
            <p:cNvPr id="8091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0914"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80899" name="组合 2"/>
          <p:cNvGrpSpPr>
            <a:grpSpLocks/>
          </p:cNvGrpSpPr>
          <p:nvPr/>
        </p:nvGrpSpPr>
        <p:grpSpPr bwMode="auto">
          <a:xfrm>
            <a:off x="92075" y="620713"/>
            <a:ext cx="8905875" cy="1185862"/>
            <a:chOff x="92075" y="620713"/>
            <a:chExt cx="8905875" cy="1185862"/>
          </a:xfrm>
        </p:grpSpPr>
        <p:grpSp>
          <p:nvGrpSpPr>
            <p:cNvPr id="80901" name="组合 1"/>
            <p:cNvGrpSpPr>
              <a:grpSpLocks/>
            </p:cNvGrpSpPr>
            <p:nvPr/>
          </p:nvGrpSpPr>
          <p:grpSpPr bwMode="auto">
            <a:xfrm>
              <a:off x="107950" y="620713"/>
              <a:ext cx="7580313" cy="496887"/>
              <a:chOff x="107950" y="620713"/>
              <a:chExt cx="7580313" cy="496887"/>
            </a:xfrm>
          </p:grpSpPr>
          <p:grpSp>
            <p:nvGrpSpPr>
              <p:cNvPr id="80909" name="Group 2"/>
              <p:cNvGrpSpPr>
                <a:grpSpLocks/>
              </p:cNvGrpSpPr>
              <p:nvPr/>
            </p:nvGrpSpPr>
            <p:grpSpPr bwMode="auto">
              <a:xfrm>
                <a:off x="107950" y="620713"/>
                <a:ext cx="5719763" cy="496887"/>
                <a:chOff x="113" y="441"/>
                <a:chExt cx="2083" cy="313"/>
              </a:xfrm>
            </p:grpSpPr>
            <p:sp>
              <p:nvSpPr>
                <p:cNvPr id="8091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80912"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80910"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3-4</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周末舞会上的配对舞伴。</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80904" name="Group 4"/>
            <p:cNvGrpSpPr>
              <a:grpSpLocks/>
            </p:cNvGrpSpPr>
            <p:nvPr/>
          </p:nvGrpSpPr>
          <p:grpSpPr bwMode="auto">
            <a:xfrm>
              <a:off x="7669213" y="692150"/>
              <a:ext cx="1295400" cy="1008063"/>
              <a:chOff x="4831" y="1253"/>
              <a:chExt cx="816" cy="726"/>
            </a:xfrm>
          </p:grpSpPr>
          <p:sp>
            <p:nvSpPr>
              <p:cNvPr id="8090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090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8090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9" name="Text Box 2"/>
          <p:cNvSpPr txBox="1">
            <a:spLocks noChangeArrowheads="1"/>
          </p:cNvSpPr>
          <p:nvPr/>
        </p:nvSpPr>
        <p:spPr bwMode="auto">
          <a:xfrm>
            <a:off x="142875" y="1844675"/>
            <a:ext cx="8820150" cy="29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cout&lt;&lt;"The dancing partners are: \n \n";</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while(!(Fdancers.front==Fdancers.rear)&amp;&amp;</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!(Mdancers.front==Mdancers.rear))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依次输入男女舞伴名</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DeQueue_Sq</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(Fdancers,p);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女士出队</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cout&lt;&lt;p.name);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打印出队女士名</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DeQueue_Sq</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(Mdancers,p);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男士出队</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cout&lt;&lt;p.name;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打印出队男士名</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cout&lt;&lt;"\n";</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组合 1"/>
          <p:cNvGrpSpPr>
            <a:grpSpLocks/>
          </p:cNvGrpSpPr>
          <p:nvPr/>
        </p:nvGrpSpPr>
        <p:grpSpPr bwMode="auto">
          <a:xfrm>
            <a:off x="34925" y="92075"/>
            <a:ext cx="7632700" cy="457200"/>
            <a:chOff x="34925" y="92075"/>
            <a:chExt cx="7632700" cy="457200"/>
          </a:xfrm>
        </p:grpSpPr>
        <p:sp>
          <p:nvSpPr>
            <p:cNvPr id="8193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1938"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81923" name="组合 2"/>
          <p:cNvGrpSpPr>
            <a:grpSpLocks/>
          </p:cNvGrpSpPr>
          <p:nvPr/>
        </p:nvGrpSpPr>
        <p:grpSpPr bwMode="auto">
          <a:xfrm>
            <a:off x="92075" y="620713"/>
            <a:ext cx="8905875" cy="1185862"/>
            <a:chOff x="92075" y="620713"/>
            <a:chExt cx="8905875" cy="1185862"/>
          </a:xfrm>
        </p:grpSpPr>
        <p:grpSp>
          <p:nvGrpSpPr>
            <p:cNvPr id="81925" name="组合 1"/>
            <p:cNvGrpSpPr>
              <a:grpSpLocks/>
            </p:cNvGrpSpPr>
            <p:nvPr/>
          </p:nvGrpSpPr>
          <p:grpSpPr bwMode="auto">
            <a:xfrm>
              <a:off x="107950" y="620713"/>
              <a:ext cx="7580313" cy="496887"/>
              <a:chOff x="107950" y="620713"/>
              <a:chExt cx="7580313" cy="496887"/>
            </a:xfrm>
          </p:grpSpPr>
          <p:grpSp>
            <p:nvGrpSpPr>
              <p:cNvPr id="81933" name="Group 2"/>
              <p:cNvGrpSpPr>
                <a:grpSpLocks/>
              </p:cNvGrpSpPr>
              <p:nvPr/>
            </p:nvGrpSpPr>
            <p:grpSpPr bwMode="auto">
              <a:xfrm>
                <a:off x="107950" y="620713"/>
                <a:ext cx="5719763" cy="496887"/>
                <a:chOff x="113" y="441"/>
                <a:chExt cx="2083" cy="313"/>
              </a:xfrm>
            </p:grpSpPr>
            <p:sp>
              <p:nvSpPr>
                <p:cNvPr id="8193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81936"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81934"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3-4</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周末舞会上的配对舞伴。</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81928" name="Group 4"/>
            <p:cNvGrpSpPr>
              <a:grpSpLocks/>
            </p:cNvGrpSpPr>
            <p:nvPr/>
          </p:nvGrpSpPr>
          <p:grpSpPr bwMode="auto">
            <a:xfrm>
              <a:off x="7669213" y="692150"/>
              <a:ext cx="1295400" cy="1008063"/>
              <a:chOff x="4831" y="1253"/>
              <a:chExt cx="816" cy="726"/>
            </a:xfrm>
          </p:grpSpPr>
          <p:sp>
            <p:nvSpPr>
              <p:cNvPr id="8192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193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81932"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9" name="Text Box 2"/>
          <p:cNvSpPr txBox="1">
            <a:spLocks noChangeArrowheads="1"/>
          </p:cNvSpPr>
          <p:nvPr/>
        </p:nvSpPr>
        <p:spPr bwMode="auto">
          <a:xfrm>
            <a:off x="152400" y="1844675"/>
            <a:ext cx="8991600"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if(!(Fdancers.front==Fdancers.rear))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输出女士剩余人数及队头女士名   </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count=</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QueueLength_Sq</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(Fdancers);</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cout&lt;&lt;"There are"&lt;&lt;count&lt;&lt;" women waitin for the next round.\n"</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GetHead_Sq</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(Fdancers,p);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取女队队头</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cout&lt;&lt;p.name&lt;&lt;"will be the first to get a partner.\n"</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p:txBody>
      </p:sp>
      <p:sp>
        <p:nvSpPr>
          <p:cNvPr id="20" name="Text Box 2"/>
          <p:cNvSpPr txBox="1">
            <a:spLocks noChangeArrowheads="1"/>
          </p:cNvSpPr>
          <p:nvPr/>
        </p:nvSpPr>
        <p:spPr bwMode="auto">
          <a:xfrm>
            <a:off x="153988" y="3744913"/>
            <a:ext cx="8991600"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if(!(Mdancers.front==Mdancers.rear))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输出男队剩余人数及队头者名字</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count=</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QueueLength_Sq</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(Mdancers);</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cout&lt;&lt;"\nThere are"&lt;&lt;count&lt;&lt;" men waitin for the next round.\n"</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solidFill>
                  <a:srgbClr val="FF0000"/>
                </a:solidFill>
                <a:latin typeface="Courier New" panose="02070309020205020404" pitchFamily="49" charset="0"/>
                <a:ea typeface="仿宋" panose="02010609060101010101" pitchFamily="49" charset="-122"/>
                <a:cs typeface="Courier New" panose="02070309020205020404" pitchFamily="49" charset="0"/>
              </a:rPr>
              <a:t>GetHead_Sq</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(Mdancers,p);		</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取男队队头</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cout&lt;&lt;p.name&lt;&lt;"will be the first to get a partner.\n"</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DancerPartners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组合 1"/>
          <p:cNvGrpSpPr>
            <a:grpSpLocks/>
          </p:cNvGrpSpPr>
          <p:nvPr/>
        </p:nvGrpSpPr>
        <p:grpSpPr bwMode="auto">
          <a:xfrm>
            <a:off x="34925" y="92075"/>
            <a:ext cx="7632700" cy="457200"/>
            <a:chOff x="34925" y="92075"/>
            <a:chExt cx="7632700" cy="457200"/>
          </a:xfrm>
        </p:grpSpPr>
        <p:sp>
          <p:nvSpPr>
            <p:cNvPr id="8296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961" name="Rectangle 3"/>
            <p:cNvSpPr>
              <a:spLocks noChangeArrowheads="1"/>
            </p:cNvSpPr>
            <p:nvPr/>
          </p:nvSpPr>
          <p:spPr bwMode="auto">
            <a:xfrm>
              <a:off x="58738" y="92075"/>
              <a:ext cx="24257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3.2  </a:t>
              </a:r>
              <a:r>
                <a:rPr lang="zh-CN" altLang="en-US" sz="2400" b="1">
                  <a:solidFill>
                    <a:srgbClr val="FF0000"/>
                  </a:solidFill>
                  <a:latin typeface="黑体" panose="02010609060101010101" pitchFamily="49" charset="-122"/>
                  <a:ea typeface="黑体" panose="02010609060101010101" pitchFamily="49" charset="-122"/>
                </a:rPr>
                <a:t>队列</a:t>
              </a:r>
            </a:p>
          </p:txBody>
        </p:sp>
      </p:grpSp>
      <p:grpSp>
        <p:nvGrpSpPr>
          <p:cNvPr id="82947" name="组合 1"/>
          <p:cNvGrpSpPr>
            <a:grpSpLocks/>
          </p:cNvGrpSpPr>
          <p:nvPr/>
        </p:nvGrpSpPr>
        <p:grpSpPr bwMode="auto">
          <a:xfrm>
            <a:off x="107950" y="620713"/>
            <a:ext cx="7580313" cy="496887"/>
            <a:chOff x="107950" y="620713"/>
            <a:chExt cx="7580313" cy="496887"/>
          </a:xfrm>
        </p:grpSpPr>
        <p:grpSp>
          <p:nvGrpSpPr>
            <p:cNvPr id="82956" name="Group 2"/>
            <p:cNvGrpSpPr>
              <a:grpSpLocks/>
            </p:cNvGrpSpPr>
            <p:nvPr/>
          </p:nvGrpSpPr>
          <p:grpSpPr bwMode="auto">
            <a:xfrm>
              <a:off x="107950" y="620713"/>
              <a:ext cx="5719763" cy="496887"/>
              <a:chOff x="113" y="441"/>
              <a:chExt cx="2083" cy="313"/>
            </a:xfrm>
          </p:grpSpPr>
          <p:sp>
            <p:nvSpPr>
              <p:cNvPr id="8295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3.2.2  </a:t>
                </a:r>
                <a:r>
                  <a:rPr kumimoji="1" lang="zh-CN" altLang="en-US" sz="2200" b="1">
                    <a:solidFill>
                      <a:srgbClr val="3333FF"/>
                    </a:solidFill>
                    <a:latin typeface="Arial" panose="020B0604020202020204" pitchFamily="34" charset="0"/>
                    <a:ea typeface="黑体" panose="02010609060101010101" pitchFamily="49" charset="-122"/>
                  </a:rPr>
                  <a:t>队列的存储表示及操作实现</a:t>
                </a:r>
              </a:p>
            </p:txBody>
          </p:sp>
          <p:sp>
            <p:nvSpPr>
              <p:cNvPr id="82959" name="Rectangle 4"/>
              <p:cNvSpPr>
                <a:spLocks noChangeArrowheads="1"/>
              </p:cNvSpPr>
              <p:nvPr/>
            </p:nvSpPr>
            <p:spPr bwMode="auto">
              <a:xfrm>
                <a:off x="143"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82957" name="Text Box 3"/>
            <p:cNvSpPr txBox="1">
              <a:spLocks noChangeArrowheads="1"/>
            </p:cNvSpPr>
            <p:nvPr/>
          </p:nvSpPr>
          <p:spPr bwMode="auto">
            <a:xfrm>
              <a:off x="4367213" y="620713"/>
              <a:ext cx="332105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200" b="1">
                  <a:solidFill>
                    <a:srgbClr val="C00000"/>
                  </a:solidFill>
                  <a:latin typeface="Arial" panose="020B0604020202020204" pitchFamily="34" charset="0"/>
                  <a:ea typeface="黑体" panose="02010609060101010101" pitchFamily="49" charset="-122"/>
                  <a:sym typeface="Symbol" panose="05050102010706020507" pitchFamily="18" charset="2"/>
                </a:rPr>
                <a:t> </a:t>
              </a:r>
              <a:r>
                <a:rPr kumimoji="1" lang="zh-CN" altLang="en-US" sz="2200" b="1">
                  <a:solidFill>
                    <a:srgbClr val="C00000"/>
                  </a:solidFill>
                  <a:latin typeface="Arial" panose="020B0604020202020204" pitchFamily="34" charset="0"/>
                  <a:ea typeface="黑体" panose="02010609060101010101" pitchFamily="49" charset="-122"/>
                </a:rPr>
                <a:t>链队列及操作实现</a:t>
              </a:r>
            </a:p>
          </p:txBody>
        </p:sp>
      </p:grpSp>
      <p:sp>
        <p:nvSpPr>
          <p:cNvPr id="35"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3-4</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周末舞会上的配对舞伴。</a:t>
            </a:r>
            <a:endParaRPr kumimoji="1" lang="en-US" altLang="zh-CN" sz="2000" b="1" dirty="0" smtClean="0">
              <a:solidFill>
                <a:srgbClr val="000000"/>
              </a:solidFill>
              <a:latin typeface="+mj-lt"/>
              <a:ea typeface="仿宋" panose="02010609060101010101" pitchFamily="49" charset="-122"/>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8" name="组合 17"/>
          <p:cNvGrpSpPr>
            <a:grpSpLocks/>
          </p:cNvGrpSpPr>
          <p:nvPr/>
        </p:nvGrpSpPr>
        <p:grpSpPr bwMode="auto">
          <a:xfrm>
            <a:off x="7669213" y="731838"/>
            <a:ext cx="1295400" cy="968375"/>
            <a:chOff x="7669213" y="731152"/>
            <a:chExt cx="1295400" cy="969061"/>
          </a:xfrm>
        </p:grpSpPr>
        <p:sp>
          <p:nvSpPr>
            <p:cNvPr id="82952"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953"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954"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82955"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Text Box 6"/>
          <p:cNvSpPr txBox="1">
            <a:spLocks noChangeArrowheads="1"/>
          </p:cNvSpPr>
          <p:nvPr/>
        </p:nvSpPr>
        <p:spPr bwMode="auto">
          <a:xfrm>
            <a:off x="179388" y="1841500"/>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问题规模：待配舞伴的男士和女士们（设值分别</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基本操作：入队操作；</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0">
                                            <p:txEl>
                                              <p:pRg st="0" end="0"/>
                                            </p:txEl>
                                          </p:spTgt>
                                        </p:tgtEl>
                                        <p:attrNameLst>
                                          <p:attrName>style.visibility</p:attrName>
                                        </p:attrNameLst>
                                      </p:cBhvr>
                                      <p:to>
                                        <p:strVal val="visible"/>
                                      </p:to>
                                    </p:set>
                                    <p:animEffect transition="in" filter="slide(fromBottom)">
                                      <p:cBhvr>
                                        <p:cTn id="25" dur="500"/>
                                        <p:tgtEl>
                                          <p:spTgt spid="30">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0">
                                            <p:txEl>
                                              <p:pRg st="1" end="1"/>
                                            </p:txEl>
                                          </p:spTgt>
                                        </p:tgtEl>
                                        <p:attrNameLst>
                                          <p:attrName>style.visibility</p:attrName>
                                        </p:attrNameLst>
                                      </p:cBhvr>
                                      <p:to>
                                        <p:strVal val="visible"/>
                                      </p:to>
                                    </p:set>
                                    <p:animEffect transition="in" filter="slide(fromBottom)">
                                      <p:cBhvr>
                                        <p:cTn id="30" dur="500"/>
                                        <p:tgtEl>
                                          <p:spTgt spid="30">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0">
                                            <p:txEl>
                                              <p:pRg st="2" end="2"/>
                                            </p:txEl>
                                          </p:spTgt>
                                        </p:tgtEl>
                                        <p:attrNameLst>
                                          <p:attrName>style.visibility</p:attrName>
                                        </p:attrNameLst>
                                      </p:cBhvr>
                                      <p:to>
                                        <p:strVal val="visible"/>
                                      </p:to>
                                    </p:set>
                                    <p:animEffect transition="in" filter="slide(fromBottom)">
                                      <p:cBhvr>
                                        <p:cTn id="35" dur="5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Group 2"/>
          <p:cNvGrpSpPr>
            <a:grpSpLocks/>
          </p:cNvGrpSpPr>
          <p:nvPr/>
        </p:nvGrpSpPr>
        <p:grpSpPr bwMode="auto">
          <a:xfrm>
            <a:off x="0" y="0"/>
            <a:ext cx="9144000" cy="6858000"/>
            <a:chOff x="0" y="0"/>
            <a:chExt cx="5760" cy="4320"/>
          </a:xfrm>
        </p:grpSpPr>
        <p:sp>
          <p:nvSpPr>
            <p:cNvPr id="83980"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83981" name="Group 4"/>
            <p:cNvGrpSpPr>
              <a:grpSpLocks/>
            </p:cNvGrpSpPr>
            <p:nvPr/>
          </p:nvGrpSpPr>
          <p:grpSpPr bwMode="auto">
            <a:xfrm>
              <a:off x="0" y="0"/>
              <a:ext cx="5760" cy="4320"/>
              <a:chOff x="0" y="0"/>
              <a:chExt cx="5760" cy="4320"/>
            </a:xfrm>
          </p:grpSpPr>
          <p:sp>
            <p:nvSpPr>
              <p:cNvPr id="83982"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56"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83985"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3986"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3987"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3988"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83989" name="Group 12"/>
              <p:cNvGrpSpPr>
                <a:grpSpLocks/>
              </p:cNvGrpSpPr>
              <p:nvPr/>
            </p:nvGrpSpPr>
            <p:grpSpPr bwMode="auto">
              <a:xfrm>
                <a:off x="113" y="3561"/>
                <a:ext cx="862" cy="647"/>
                <a:chOff x="113" y="3561"/>
                <a:chExt cx="862" cy="647"/>
              </a:xfrm>
            </p:grpSpPr>
            <p:grpSp>
              <p:nvGrpSpPr>
                <p:cNvPr id="83990" name="Group 13"/>
                <p:cNvGrpSpPr>
                  <a:grpSpLocks/>
                </p:cNvGrpSpPr>
                <p:nvPr/>
              </p:nvGrpSpPr>
              <p:grpSpPr bwMode="auto">
                <a:xfrm flipH="1">
                  <a:off x="666" y="3561"/>
                  <a:ext cx="309" cy="506"/>
                  <a:chOff x="4694" y="2523"/>
                  <a:chExt cx="350" cy="573"/>
                </a:xfrm>
              </p:grpSpPr>
              <p:sp>
                <p:nvSpPr>
                  <p:cNvPr id="84007"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84008"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84009"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84010"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84011"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84012"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84013"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83991" name="Group 21"/>
                <p:cNvGrpSpPr>
                  <a:grpSpLocks/>
                </p:cNvGrpSpPr>
                <p:nvPr/>
              </p:nvGrpSpPr>
              <p:grpSpPr bwMode="auto">
                <a:xfrm flipH="1">
                  <a:off x="207" y="3972"/>
                  <a:ext cx="232" cy="96"/>
                  <a:chOff x="5301" y="2989"/>
                  <a:chExt cx="263" cy="108"/>
                </a:xfrm>
              </p:grpSpPr>
              <p:sp>
                <p:nvSpPr>
                  <p:cNvPr id="84005"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84006"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83992" name="Group 24"/>
                <p:cNvGrpSpPr>
                  <a:grpSpLocks/>
                </p:cNvGrpSpPr>
                <p:nvPr/>
              </p:nvGrpSpPr>
              <p:grpSpPr bwMode="auto">
                <a:xfrm flipH="1">
                  <a:off x="319" y="4057"/>
                  <a:ext cx="165" cy="143"/>
                  <a:chOff x="5250" y="3085"/>
                  <a:chExt cx="188" cy="162"/>
                </a:xfrm>
              </p:grpSpPr>
              <p:sp>
                <p:nvSpPr>
                  <p:cNvPr id="84003"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004"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3993" name="Group 27"/>
                <p:cNvGrpSpPr>
                  <a:grpSpLocks/>
                </p:cNvGrpSpPr>
                <p:nvPr/>
              </p:nvGrpSpPr>
              <p:grpSpPr bwMode="auto">
                <a:xfrm flipH="1">
                  <a:off x="113" y="4095"/>
                  <a:ext cx="196" cy="113"/>
                  <a:chOff x="5449" y="3128"/>
                  <a:chExt cx="222" cy="128"/>
                </a:xfrm>
              </p:grpSpPr>
              <p:sp>
                <p:nvSpPr>
                  <p:cNvPr id="84001"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002"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3994" name="Group 30"/>
                <p:cNvGrpSpPr>
                  <a:grpSpLocks/>
                </p:cNvGrpSpPr>
                <p:nvPr/>
              </p:nvGrpSpPr>
              <p:grpSpPr bwMode="auto">
                <a:xfrm flipH="1">
                  <a:off x="445" y="3670"/>
                  <a:ext cx="241" cy="406"/>
                  <a:chOff x="5022" y="2646"/>
                  <a:chExt cx="273" cy="460"/>
                </a:xfrm>
              </p:grpSpPr>
              <p:sp>
                <p:nvSpPr>
                  <p:cNvPr id="83995"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996"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997"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998"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999"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000"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83971" name="组合 38"/>
          <p:cNvGrpSpPr>
            <a:grpSpLocks/>
          </p:cNvGrpSpPr>
          <p:nvPr/>
        </p:nvGrpSpPr>
        <p:grpSpPr bwMode="auto">
          <a:xfrm>
            <a:off x="7637463" y="33338"/>
            <a:ext cx="1422400" cy="617537"/>
            <a:chOff x="6053670" y="2277533"/>
            <a:chExt cx="1422400" cy="617092"/>
          </a:xfrm>
        </p:grpSpPr>
        <p:sp>
          <p:nvSpPr>
            <p:cNvPr id="83978"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59" name="直接连接符 58"/>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grpSp>
        <p:nvGrpSpPr>
          <p:cNvPr id="83972" name="Group 42"/>
          <p:cNvGrpSpPr>
            <a:grpSpLocks/>
          </p:cNvGrpSpPr>
          <p:nvPr/>
        </p:nvGrpSpPr>
        <p:grpSpPr bwMode="auto">
          <a:xfrm>
            <a:off x="250825" y="2155825"/>
            <a:ext cx="3810000" cy="2209800"/>
            <a:chOff x="249" y="1358"/>
            <a:chExt cx="2400" cy="1392"/>
          </a:xfrm>
        </p:grpSpPr>
        <p:sp>
          <p:nvSpPr>
            <p:cNvPr id="83975" name="Rectangle 43"/>
            <p:cNvSpPr>
              <a:spLocks noChangeArrowheads="1"/>
            </p:cNvSpPr>
            <p:nvPr/>
          </p:nvSpPr>
          <p:spPr bwMode="auto">
            <a:xfrm>
              <a:off x="249" y="2231"/>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栈和队列</a:t>
              </a:r>
            </a:p>
          </p:txBody>
        </p:sp>
        <p:sp>
          <p:nvSpPr>
            <p:cNvPr id="83976"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83977"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3</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48" name="WordArt 46"/>
          <p:cNvSpPr>
            <a:spLocks noChangeArrowheads="1" noChangeShapeType="1" noTextEdit="1"/>
          </p:cNvSpPr>
          <p:nvPr/>
        </p:nvSpPr>
        <p:spPr bwMode="auto">
          <a:xfrm>
            <a:off x="5003800" y="801688"/>
            <a:ext cx="3744913" cy="466725"/>
          </a:xfrm>
          <a:prstGeom prst="rect">
            <a:avLst/>
          </a:prstGeom>
        </p:spPr>
        <p:txBody>
          <a:bodyPr wrap="none" fromWordArt="1">
            <a:prstTxWarp prst="textPlain">
              <a:avLst>
                <a:gd name="adj" fmla="val 50000"/>
              </a:avLst>
            </a:prstTxWarp>
          </a:bodyPr>
          <a:lstStyle/>
          <a:p>
            <a:pPr algn="ctr"/>
            <a:r>
              <a:rPr lang="zh-CN" altLang="en-US" sz="3600" kern="10">
                <a:ln w="12700">
                  <a:solidFill>
                    <a:srgbClr val="99CCFF"/>
                  </a:solidFill>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0" scaled="1"/>
                </a:gradFill>
                <a:effectLst>
                  <a:outerShdw dist="35921" dir="2700000" sy="50000" kx="2115830" algn="bl" rotWithShape="0">
                    <a:srgbClr val="FF9900">
                      <a:alpha val="79999"/>
                    </a:srgbClr>
                  </a:outerShdw>
                </a:effectLst>
                <a:latin typeface="华文琥珀" panose="02010800040101010101" pitchFamily="2" charset="-122"/>
                <a:ea typeface="华文琥珀" panose="02010800040101010101" pitchFamily="2" charset="-122"/>
              </a:rPr>
              <a:t>课  程  小  结</a:t>
            </a:r>
          </a:p>
        </p:txBody>
      </p:sp>
      <p:sp>
        <p:nvSpPr>
          <p:cNvPr id="49" name="Text Box 47"/>
          <p:cNvSpPr txBox="1">
            <a:spLocks noChangeArrowheads="1"/>
          </p:cNvSpPr>
          <p:nvPr/>
        </p:nvSpPr>
        <p:spPr bwMode="auto">
          <a:xfrm>
            <a:off x="4783138" y="2143125"/>
            <a:ext cx="4105275" cy="2400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栈和队列的类型定义</a:t>
            </a:r>
            <a:endPar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50000"/>
              </a:lnSpc>
            </a:pPr>
            <a:r>
              <a:rPr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栈的存储表示，以及基于存储</a:t>
            </a:r>
            <a:endPar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50000"/>
              </a:lnSpc>
            </a:pP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结构的基本操作实现</a:t>
            </a:r>
          </a:p>
          <a:p>
            <a:pPr algn="just" eaLnBrk="1" hangingPunct="1">
              <a:lnSpc>
                <a:spcPct val="150000"/>
              </a:lnSpc>
            </a:pPr>
            <a:r>
              <a:rPr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队列的存储表示，以及基于存</a:t>
            </a:r>
            <a:endPar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50000"/>
              </a:lnSpc>
            </a:pP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储结构的基本操作实现</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
                                        <p:tgtEl>
                                          <p:spTgt spid="48"/>
                                        </p:tgtEl>
                                      </p:cBhvr>
                                    </p:animEffect>
                                    <p:anim calcmode="lin" valueType="num">
                                      <p:cBhvr>
                                        <p:cTn id="8" dur="400" fill="hold"/>
                                        <p:tgtEl>
                                          <p:spTgt spid="48"/>
                                        </p:tgtEl>
                                        <p:attrNameLst>
                                          <p:attrName>ppt_x</p:attrName>
                                        </p:attrNameLst>
                                      </p:cBhvr>
                                      <p:tavLst>
                                        <p:tav tm="0">
                                          <p:val>
                                            <p:strVal val="#ppt_x"/>
                                          </p:val>
                                        </p:tav>
                                        <p:tav tm="100000">
                                          <p:val>
                                            <p:strVal val="#ppt_x"/>
                                          </p:val>
                                        </p:tav>
                                      </p:tavLst>
                                    </p:anim>
                                    <p:anim calcmode="lin" valueType="num">
                                      <p:cBhvr>
                                        <p:cTn id="9" dur="400" fill="hold"/>
                                        <p:tgtEl>
                                          <p:spTgt spid="4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49"/>
                                        </p:tgtEl>
                                        <p:attrNameLst>
                                          <p:attrName>style.visibility</p:attrName>
                                        </p:attrNameLst>
                                      </p:cBhvr>
                                      <p:to>
                                        <p:strVal val="visible"/>
                                      </p:to>
                                    </p:set>
                                    <p:anim calcmode="discrete" valueType="clr">
                                      <p:cBhvr override="childStyle">
                                        <p:cTn id="15" dur="100"/>
                                        <p:tgtEl>
                                          <p:spTgt spid="49"/>
                                        </p:tgtEl>
                                        <p:attrNameLst>
                                          <p:attrName>style.color</p:attrName>
                                        </p:attrNameLst>
                                      </p:cBhvr>
                                      <p:tavLst>
                                        <p:tav tm="0">
                                          <p:val>
                                            <p:clrVal>
                                              <a:srgbClr val="FFFF00"/>
                                            </p:clrVal>
                                          </p:val>
                                        </p:tav>
                                        <p:tav tm="50000">
                                          <p:val>
                                            <p:clrVal>
                                              <a:schemeClr val="hlink"/>
                                            </p:clrVal>
                                          </p:val>
                                        </p:tav>
                                      </p:tavLst>
                                    </p:anim>
                                    <p:anim calcmode="discrete" valueType="clr">
                                      <p:cBhvr>
                                        <p:cTn id="16" dur="100"/>
                                        <p:tgtEl>
                                          <p:spTgt spid="49"/>
                                        </p:tgtEl>
                                        <p:attrNameLst>
                                          <p:attrName>fillcolor</p:attrName>
                                        </p:attrNameLst>
                                      </p:cBhvr>
                                      <p:tavLst>
                                        <p:tav tm="0">
                                          <p:val>
                                            <p:clrVal>
                                              <a:schemeClr val="accent2"/>
                                            </p:clrVal>
                                          </p:val>
                                        </p:tav>
                                        <p:tav tm="50000">
                                          <p:val>
                                            <p:clrVal>
                                              <a:schemeClr val="hlink"/>
                                            </p:clrVal>
                                          </p:val>
                                        </p:tav>
                                      </p:tavLst>
                                    </p:anim>
                                    <p:set>
                                      <p:cBhvr>
                                        <p:cTn id="17" dur="100"/>
                                        <p:tgtEl>
                                          <p:spTgt spid="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2"/>
          <p:cNvGrpSpPr>
            <a:grpSpLocks/>
          </p:cNvGrpSpPr>
          <p:nvPr/>
        </p:nvGrpSpPr>
        <p:grpSpPr bwMode="auto">
          <a:xfrm>
            <a:off x="34925" y="92075"/>
            <a:ext cx="7632700" cy="1025525"/>
            <a:chOff x="34925" y="92075"/>
            <a:chExt cx="7632700" cy="1025525"/>
          </a:xfrm>
        </p:grpSpPr>
        <p:grpSp>
          <p:nvGrpSpPr>
            <p:cNvPr id="14350" name="组合 1"/>
            <p:cNvGrpSpPr>
              <a:grpSpLocks/>
            </p:cNvGrpSpPr>
            <p:nvPr/>
          </p:nvGrpSpPr>
          <p:grpSpPr bwMode="auto">
            <a:xfrm>
              <a:off x="34925" y="92075"/>
              <a:ext cx="7632700" cy="457200"/>
              <a:chOff x="34925" y="92075"/>
              <a:chExt cx="7632700" cy="457200"/>
            </a:xfrm>
          </p:grpSpPr>
          <p:sp>
            <p:nvSpPr>
              <p:cNvPr id="14354"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355"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4351" name="Group 2"/>
            <p:cNvGrpSpPr>
              <a:grpSpLocks/>
            </p:cNvGrpSpPr>
            <p:nvPr/>
          </p:nvGrpSpPr>
          <p:grpSpPr bwMode="auto">
            <a:xfrm>
              <a:off x="107950" y="620713"/>
              <a:ext cx="5545138" cy="496887"/>
              <a:chOff x="113" y="441"/>
              <a:chExt cx="2098" cy="313"/>
            </a:xfrm>
          </p:grpSpPr>
          <p:sp>
            <p:nvSpPr>
              <p:cNvPr id="1435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1435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0"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初始化操作</a:t>
            </a:r>
          </a:p>
        </p:txBody>
      </p:sp>
      <p:grpSp>
        <p:nvGrpSpPr>
          <p:cNvPr id="21" name="Group 35"/>
          <p:cNvGrpSpPr>
            <a:grpSpLocks/>
          </p:cNvGrpSpPr>
          <p:nvPr/>
        </p:nvGrpSpPr>
        <p:grpSpPr bwMode="auto">
          <a:xfrm>
            <a:off x="250825" y="1196975"/>
            <a:ext cx="3717925" cy="496888"/>
            <a:chOff x="158" y="754"/>
            <a:chExt cx="2342" cy="313"/>
          </a:xfrm>
        </p:grpSpPr>
        <p:sp>
          <p:nvSpPr>
            <p:cNvPr id="14348"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顺序栈的操作实现</a:t>
              </a:r>
            </a:p>
          </p:txBody>
        </p:sp>
        <p:sp>
          <p:nvSpPr>
            <p:cNvPr id="14349"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4" name="Text Box 21"/>
          <p:cNvSpPr txBox="1">
            <a:spLocks noChangeArrowheads="1"/>
          </p:cNvSpPr>
          <p:nvPr/>
        </p:nvSpPr>
        <p:spPr bwMode="auto">
          <a:xfrm>
            <a:off x="323850" y="1844675"/>
            <a:ext cx="8351838"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InitStack_Sq</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SqStack</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&amp;S)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构造一个空顺序栈</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S.elem</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=new </a:t>
            </a:r>
            <a:r>
              <a:rPr lang="en-US" altLang="zh-CN" sz="1600" b="1" dirty="0" err="1" smtClean="0">
                <a:latin typeface="Courier New" panose="02070309020205020404" pitchFamily="49" charset="0"/>
                <a:ea typeface="仿宋" panose="02010609060101010101" pitchFamily="49" charset="-122"/>
                <a:cs typeface="Courier New" panose="02070309020205020404" pitchFamily="49" charset="0"/>
              </a:rPr>
              <a:t>ElemType</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[STACK_INIT_SIZE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S.elem</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Error(" Overflow!");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存储分配失败</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S.top</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S.stacksize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=STACK_INIT_SIZE;</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InitStack_Sq</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6" name="Group 4"/>
          <p:cNvGrpSpPr>
            <a:grpSpLocks/>
          </p:cNvGrpSpPr>
          <p:nvPr/>
        </p:nvGrpSpPr>
        <p:grpSpPr bwMode="auto">
          <a:xfrm>
            <a:off x="7669213" y="692150"/>
            <a:ext cx="1295400" cy="1008063"/>
            <a:chOff x="4831" y="1253"/>
            <a:chExt cx="816" cy="726"/>
          </a:xfrm>
        </p:grpSpPr>
        <p:sp>
          <p:nvSpPr>
            <p:cNvPr id="14344"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4345"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9"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3-1</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4347"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oup 3"/>
          <p:cNvGrpSpPr>
            <a:grpSpLocks/>
          </p:cNvGrpSpPr>
          <p:nvPr/>
        </p:nvGrpSpPr>
        <p:grpSpPr bwMode="auto">
          <a:xfrm>
            <a:off x="4567769" y="4194173"/>
            <a:ext cx="2878138" cy="796925"/>
            <a:chOff x="1020" y="3235"/>
            <a:chExt cx="3856" cy="474"/>
          </a:xfrm>
        </p:grpSpPr>
        <p:sp>
          <p:nvSpPr>
            <p:cNvPr id="23"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7"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800" decel="100000"/>
                                        <p:tgtEl>
                                          <p:spTgt spid="20"/>
                                        </p:tgtEl>
                                      </p:cBhvr>
                                    </p:animEffect>
                                    <p:anim calcmode="lin" valueType="num">
                                      <p:cBhvr>
                                        <p:cTn id="13" dur="800" decel="100000" fill="hold"/>
                                        <p:tgtEl>
                                          <p:spTgt spid="20"/>
                                        </p:tgtEl>
                                        <p:attrNameLst>
                                          <p:attrName>style.rotation</p:attrName>
                                        </p:attrNameLst>
                                      </p:cBhvr>
                                      <p:tavLst>
                                        <p:tav tm="0">
                                          <p:val>
                                            <p:fltVal val="-90"/>
                                          </p:val>
                                        </p:tav>
                                        <p:tav tm="100000">
                                          <p:val>
                                            <p:fltVal val="0"/>
                                          </p:val>
                                        </p:tav>
                                      </p:tavLst>
                                    </p:anim>
                                    <p:anim calcmode="lin" valueType="num">
                                      <p:cBhvr>
                                        <p:cTn id="14" dur="800" decel="100000" fill="hold"/>
                                        <p:tgtEl>
                                          <p:spTgt spid="20"/>
                                        </p:tgtEl>
                                        <p:attrNameLst>
                                          <p:attrName>ppt_x</p:attrName>
                                        </p:attrNameLst>
                                      </p:cBhvr>
                                      <p:tavLst>
                                        <p:tav tm="0">
                                          <p:val>
                                            <p:strVal val="#ppt_x+0.4"/>
                                          </p:val>
                                        </p:tav>
                                        <p:tav tm="100000">
                                          <p:val>
                                            <p:strVal val="#ppt_x-0.05"/>
                                          </p:val>
                                        </p:tav>
                                      </p:tavLst>
                                    </p:anim>
                                    <p:anim calcmode="lin" valueType="num">
                                      <p:cBhvr>
                                        <p:cTn id="15" dur="800" decel="100000" fill="hold"/>
                                        <p:tgtEl>
                                          <p:spTgt spid="20"/>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6"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290">
                                          <p:stCondLst>
                                            <p:cond delay="0"/>
                                          </p:stCondLst>
                                        </p:cTn>
                                        <p:tgtEl>
                                          <p:spTgt spid="26"/>
                                        </p:tgtEl>
                                      </p:cBhvr>
                                    </p:animEffect>
                                    <p:anim calcmode="lin" valueType="num">
                                      <p:cBhvr>
                                        <p:cTn id="23"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8" dur="13">
                                          <p:stCondLst>
                                            <p:cond delay="325"/>
                                          </p:stCondLst>
                                        </p:cTn>
                                        <p:tgtEl>
                                          <p:spTgt spid="26"/>
                                        </p:tgtEl>
                                      </p:cBhvr>
                                      <p:to x="100000" y="60000"/>
                                    </p:animScale>
                                    <p:animScale>
                                      <p:cBhvr>
                                        <p:cTn id="29" dur="83" decel="50000">
                                          <p:stCondLst>
                                            <p:cond delay="338"/>
                                          </p:stCondLst>
                                        </p:cTn>
                                        <p:tgtEl>
                                          <p:spTgt spid="26"/>
                                        </p:tgtEl>
                                      </p:cBhvr>
                                      <p:to x="100000" y="100000"/>
                                    </p:animScale>
                                    <p:animScale>
                                      <p:cBhvr>
                                        <p:cTn id="30" dur="13">
                                          <p:stCondLst>
                                            <p:cond delay="656"/>
                                          </p:stCondLst>
                                        </p:cTn>
                                        <p:tgtEl>
                                          <p:spTgt spid="26"/>
                                        </p:tgtEl>
                                      </p:cBhvr>
                                      <p:to x="100000" y="80000"/>
                                    </p:animScale>
                                    <p:animScale>
                                      <p:cBhvr>
                                        <p:cTn id="31" dur="83" decel="50000">
                                          <p:stCondLst>
                                            <p:cond delay="669"/>
                                          </p:stCondLst>
                                        </p:cTn>
                                        <p:tgtEl>
                                          <p:spTgt spid="26"/>
                                        </p:tgtEl>
                                      </p:cBhvr>
                                      <p:to x="100000" y="100000"/>
                                    </p:animScale>
                                    <p:animScale>
                                      <p:cBhvr>
                                        <p:cTn id="32" dur="13">
                                          <p:stCondLst>
                                            <p:cond delay="821"/>
                                          </p:stCondLst>
                                        </p:cTn>
                                        <p:tgtEl>
                                          <p:spTgt spid="26"/>
                                        </p:tgtEl>
                                      </p:cBhvr>
                                      <p:to x="100000" y="90000"/>
                                    </p:animScale>
                                    <p:animScale>
                                      <p:cBhvr>
                                        <p:cTn id="33" dur="83" decel="50000">
                                          <p:stCondLst>
                                            <p:cond delay="834"/>
                                          </p:stCondLst>
                                        </p:cTn>
                                        <p:tgtEl>
                                          <p:spTgt spid="26"/>
                                        </p:tgtEl>
                                      </p:cBhvr>
                                      <p:to x="100000" y="100000"/>
                                    </p:animScale>
                                    <p:animScale>
                                      <p:cBhvr>
                                        <p:cTn id="34" dur="13">
                                          <p:stCondLst>
                                            <p:cond delay="904"/>
                                          </p:stCondLst>
                                        </p:cTn>
                                        <p:tgtEl>
                                          <p:spTgt spid="26"/>
                                        </p:tgtEl>
                                      </p:cBhvr>
                                      <p:to x="100000" y="95000"/>
                                    </p:animScale>
                                    <p:animScale>
                                      <p:cBhvr>
                                        <p:cTn id="35" dur="83" decel="50000">
                                          <p:stCondLst>
                                            <p:cond delay="917"/>
                                          </p:stCondLst>
                                        </p:cTn>
                                        <p:tgtEl>
                                          <p:spTgt spid="26"/>
                                        </p:tgtEl>
                                      </p:cBhvr>
                                      <p:to x="100000" y="100000"/>
                                    </p:animScale>
                                  </p:childTnLst>
                                </p:cTn>
                              </p:par>
                            </p:childTnLst>
                          </p:cTn>
                        </p:par>
                        <p:par>
                          <p:cTn id="36" fill="hold" nodeType="afterGroup">
                            <p:stCondLst>
                              <p:cond delay="1000"/>
                            </p:stCondLst>
                            <p:childTnLst>
                              <p:par>
                                <p:cTn id="37" presetID="22" presetClass="entr" presetSubtype="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9"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strips(upLeft)">
                                      <p:cBhvr>
                                        <p:cTn id="44" dur="500"/>
                                        <p:tgtEl>
                                          <p:spTgt spid="22"/>
                                        </p:tgtEl>
                                      </p:cBhvr>
                                    </p:animEffect>
                                  </p:childTnLst>
                                  <p:subTnLst>
                                    <p:audio>
                                      <p:cMediaNode>
                                        <p:cTn display="0" masterRel="sameClick">
                                          <p:stCondLst>
                                            <p:cond evt="begin" delay="0">
                                              <p:tn val="42"/>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7"/>
          <p:cNvSpPr txBox="1">
            <a:spLocks noChangeArrowheads="1"/>
          </p:cNvSpPr>
          <p:nvPr/>
        </p:nvSpPr>
        <p:spPr bwMode="auto">
          <a:xfrm>
            <a:off x="2995613" y="1171575"/>
            <a:ext cx="41767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400" b="1">
                <a:solidFill>
                  <a:srgbClr val="339933"/>
                </a:solidFill>
                <a:latin typeface="Times New Roman" panose="02020603050405020304" pitchFamily="18" charset="0"/>
                <a:ea typeface="黑体" panose="02010609060101010101" pitchFamily="49" charset="-122"/>
                <a:sym typeface="Symbol" panose="05050102010706020507" pitchFamily="18" charset="2"/>
              </a:rPr>
              <a:t>  </a:t>
            </a:r>
            <a:r>
              <a:rPr kumimoji="1" lang="zh-CN" altLang="en-US" sz="2400" b="1">
                <a:solidFill>
                  <a:srgbClr val="339933"/>
                </a:solidFill>
                <a:latin typeface="Times New Roman" panose="02020603050405020304" pitchFamily="18" charset="0"/>
                <a:ea typeface="方正舒体" panose="02010601030101010101" pitchFamily="2" charset="-122"/>
              </a:rPr>
              <a:t>销毁操作</a:t>
            </a:r>
          </a:p>
        </p:txBody>
      </p:sp>
      <p:grpSp>
        <p:nvGrpSpPr>
          <p:cNvPr id="15363" name="组合 2"/>
          <p:cNvGrpSpPr>
            <a:grpSpLocks/>
          </p:cNvGrpSpPr>
          <p:nvPr/>
        </p:nvGrpSpPr>
        <p:grpSpPr bwMode="auto">
          <a:xfrm>
            <a:off x="34925" y="92075"/>
            <a:ext cx="7632700" cy="1601788"/>
            <a:chOff x="34925" y="92075"/>
            <a:chExt cx="7632700" cy="1601788"/>
          </a:xfrm>
        </p:grpSpPr>
        <p:grpSp>
          <p:nvGrpSpPr>
            <p:cNvPr id="15371" name="组合 1"/>
            <p:cNvGrpSpPr>
              <a:grpSpLocks/>
            </p:cNvGrpSpPr>
            <p:nvPr/>
          </p:nvGrpSpPr>
          <p:grpSpPr bwMode="auto">
            <a:xfrm>
              <a:off x="34925" y="92075"/>
              <a:ext cx="7632700" cy="457200"/>
              <a:chOff x="34925" y="92075"/>
              <a:chExt cx="7632700" cy="457200"/>
            </a:xfrm>
          </p:grpSpPr>
          <p:sp>
            <p:nvSpPr>
              <p:cNvPr id="1537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537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3.1  </a:t>
                </a:r>
                <a:r>
                  <a:rPr lang="zh-CN" altLang="en-US" sz="2400" b="1">
                    <a:solidFill>
                      <a:srgbClr val="FF0000"/>
                    </a:solidFill>
                    <a:latin typeface="黑体" panose="02010609060101010101" pitchFamily="49" charset="-122"/>
                    <a:ea typeface="黑体" panose="02010609060101010101" pitchFamily="49" charset="-122"/>
                  </a:rPr>
                  <a:t>栈</a:t>
                </a:r>
              </a:p>
            </p:txBody>
          </p:sp>
        </p:grpSp>
        <p:grpSp>
          <p:nvGrpSpPr>
            <p:cNvPr id="15372" name="Group 2"/>
            <p:cNvGrpSpPr>
              <a:grpSpLocks/>
            </p:cNvGrpSpPr>
            <p:nvPr/>
          </p:nvGrpSpPr>
          <p:grpSpPr bwMode="auto">
            <a:xfrm>
              <a:off x="107950" y="620713"/>
              <a:ext cx="5545138" cy="496887"/>
              <a:chOff x="113" y="441"/>
              <a:chExt cx="2098" cy="313"/>
            </a:xfrm>
          </p:grpSpPr>
          <p:sp>
            <p:nvSpPr>
              <p:cNvPr id="1537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3.1.2  </a:t>
                </a:r>
                <a:r>
                  <a:rPr kumimoji="1" lang="zh-CN" altLang="en-US" sz="2200" b="1">
                    <a:solidFill>
                      <a:srgbClr val="3333FF"/>
                    </a:solidFill>
                    <a:latin typeface="Arial" panose="020B0604020202020204" pitchFamily="34" charset="0"/>
                    <a:ea typeface="黑体" panose="02010609060101010101" pitchFamily="49" charset="-122"/>
                  </a:rPr>
                  <a:t>栈的存储表示及操作实现</a:t>
                </a:r>
              </a:p>
            </p:txBody>
          </p:sp>
          <p:sp>
            <p:nvSpPr>
              <p:cNvPr id="1537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373" name="Group 35"/>
            <p:cNvGrpSpPr>
              <a:grpSpLocks/>
            </p:cNvGrpSpPr>
            <p:nvPr/>
          </p:nvGrpSpPr>
          <p:grpSpPr bwMode="auto">
            <a:xfrm>
              <a:off x="250825" y="1196975"/>
              <a:ext cx="3717925" cy="496888"/>
              <a:chOff x="158" y="754"/>
              <a:chExt cx="2342" cy="313"/>
            </a:xfrm>
          </p:grpSpPr>
          <p:sp>
            <p:nvSpPr>
              <p:cNvPr id="15374" name="Text Box 36"/>
              <p:cNvSpPr txBox="1">
                <a:spLocks noChangeArrowheads="1"/>
              </p:cNvSpPr>
              <p:nvPr/>
            </p:nvSpPr>
            <p:spPr bwMode="auto">
              <a:xfrm>
                <a:off x="158" y="754"/>
                <a:ext cx="217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顺序栈的操作实现</a:t>
                </a:r>
              </a:p>
            </p:txBody>
          </p:sp>
          <p:sp>
            <p:nvSpPr>
              <p:cNvPr id="15375" name="Rectangle 37"/>
              <p:cNvSpPr>
                <a:spLocks noChangeArrowheads="1"/>
              </p:cNvSpPr>
              <p:nvPr/>
            </p:nvSpPr>
            <p:spPr bwMode="auto">
              <a:xfrm>
                <a:off x="233" y="1023"/>
                <a:ext cx="226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4" name="Text Box 21"/>
          <p:cNvSpPr txBox="1">
            <a:spLocks noChangeArrowheads="1"/>
          </p:cNvSpPr>
          <p:nvPr/>
        </p:nvSpPr>
        <p:spPr bwMode="auto">
          <a:xfrm>
            <a:off x="323850" y="1844675"/>
            <a:ext cx="8351838"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DestroyStack_Sq(SqStack S)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释放顺序栈</a:t>
            </a:r>
            <a:r>
              <a:rPr lang="en-US"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所占用的存储空间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delete []S.elem;</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S.top=-1;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S.stacksize=0;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DestroyStack_Sq</a:t>
            </a:r>
          </a:p>
        </p:txBody>
      </p:sp>
      <p:grpSp>
        <p:nvGrpSpPr>
          <p:cNvPr id="17" name="Group 4"/>
          <p:cNvGrpSpPr>
            <a:grpSpLocks/>
          </p:cNvGrpSpPr>
          <p:nvPr/>
        </p:nvGrpSpPr>
        <p:grpSpPr bwMode="auto">
          <a:xfrm>
            <a:off x="7669213" y="692150"/>
            <a:ext cx="1295400" cy="1008063"/>
            <a:chOff x="4831" y="1253"/>
            <a:chExt cx="816" cy="726"/>
          </a:xfrm>
        </p:grpSpPr>
        <p:sp>
          <p:nvSpPr>
            <p:cNvPr id="15367"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536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6"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3-2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5370"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
          <p:cNvGrpSpPr>
            <a:grpSpLocks/>
          </p:cNvGrpSpPr>
          <p:nvPr/>
        </p:nvGrpSpPr>
        <p:grpSpPr bwMode="auto">
          <a:xfrm>
            <a:off x="4567769" y="4194173"/>
            <a:ext cx="2878138" cy="796925"/>
            <a:chOff x="1020" y="3235"/>
            <a:chExt cx="3856" cy="474"/>
          </a:xfrm>
        </p:grpSpPr>
        <p:sp>
          <p:nvSpPr>
            <p:cNvPr id="22"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3"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decel="100000"/>
                                        <p:tgtEl>
                                          <p:spTgt spid="20"/>
                                        </p:tgtEl>
                                      </p:cBhvr>
                                    </p:animEffect>
                                    <p:anim calcmode="lin" valueType="num">
                                      <p:cBhvr>
                                        <p:cTn id="8" dur="800" decel="100000" fill="hold"/>
                                        <p:tgtEl>
                                          <p:spTgt spid="20"/>
                                        </p:tgtEl>
                                        <p:attrNameLst>
                                          <p:attrName>style.rotation</p:attrName>
                                        </p:attrNameLst>
                                      </p:cBhvr>
                                      <p:tavLst>
                                        <p:tav tm="0">
                                          <p:val>
                                            <p:fltVal val="-90"/>
                                          </p:val>
                                        </p:tav>
                                        <p:tav tm="100000">
                                          <p:val>
                                            <p:fltVal val="0"/>
                                          </p:val>
                                        </p:tav>
                                      </p:tavLst>
                                    </p:anim>
                                    <p:anim calcmode="lin" valueType="num">
                                      <p:cBhvr>
                                        <p:cTn id="9" dur="800" decel="100000" fill="hold"/>
                                        <p:tgtEl>
                                          <p:spTgt spid="20"/>
                                        </p:tgtEl>
                                        <p:attrNameLst>
                                          <p:attrName>ppt_x</p:attrName>
                                        </p:attrNameLst>
                                      </p:cBhvr>
                                      <p:tavLst>
                                        <p:tav tm="0">
                                          <p:val>
                                            <p:strVal val="#ppt_x+0.4"/>
                                          </p:val>
                                        </p:tav>
                                        <p:tav tm="100000">
                                          <p:val>
                                            <p:strVal val="#ppt_x-0.05"/>
                                          </p:val>
                                        </p:tav>
                                      </p:tavLst>
                                    </p:anim>
                                    <p:anim calcmode="lin" valueType="num">
                                      <p:cBhvr>
                                        <p:cTn id="10" dur="800" decel="100000" fill="hold"/>
                                        <p:tgtEl>
                                          <p:spTgt spid="2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290">
                                          <p:stCondLst>
                                            <p:cond delay="0"/>
                                          </p:stCondLst>
                                        </p:cTn>
                                        <p:tgtEl>
                                          <p:spTgt spid="17"/>
                                        </p:tgtEl>
                                      </p:cBhvr>
                                    </p:animEffect>
                                    <p:anim calcmode="lin" valueType="num">
                                      <p:cBhvr>
                                        <p:cTn id="1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23" dur="13">
                                          <p:stCondLst>
                                            <p:cond delay="325"/>
                                          </p:stCondLst>
                                        </p:cTn>
                                        <p:tgtEl>
                                          <p:spTgt spid="17"/>
                                        </p:tgtEl>
                                      </p:cBhvr>
                                      <p:to x="100000" y="60000"/>
                                    </p:animScale>
                                    <p:animScale>
                                      <p:cBhvr>
                                        <p:cTn id="24" dur="83" decel="50000">
                                          <p:stCondLst>
                                            <p:cond delay="338"/>
                                          </p:stCondLst>
                                        </p:cTn>
                                        <p:tgtEl>
                                          <p:spTgt spid="17"/>
                                        </p:tgtEl>
                                      </p:cBhvr>
                                      <p:to x="100000" y="100000"/>
                                    </p:animScale>
                                    <p:animScale>
                                      <p:cBhvr>
                                        <p:cTn id="25" dur="13">
                                          <p:stCondLst>
                                            <p:cond delay="656"/>
                                          </p:stCondLst>
                                        </p:cTn>
                                        <p:tgtEl>
                                          <p:spTgt spid="17"/>
                                        </p:tgtEl>
                                      </p:cBhvr>
                                      <p:to x="100000" y="80000"/>
                                    </p:animScale>
                                    <p:animScale>
                                      <p:cBhvr>
                                        <p:cTn id="26" dur="83" decel="50000">
                                          <p:stCondLst>
                                            <p:cond delay="669"/>
                                          </p:stCondLst>
                                        </p:cTn>
                                        <p:tgtEl>
                                          <p:spTgt spid="17"/>
                                        </p:tgtEl>
                                      </p:cBhvr>
                                      <p:to x="100000" y="100000"/>
                                    </p:animScale>
                                    <p:animScale>
                                      <p:cBhvr>
                                        <p:cTn id="27" dur="13">
                                          <p:stCondLst>
                                            <p:cond delay="821"/>
                                          </p:stCondLst>
                                        </p:cTn>
                                        <p:tgtEl>
                                          <p:spTgt spid="17"/>
                                        </p:tgtEl>
                                      </p:cBhvr>
                                      <p:to x="100000" y="90000"/>
                                    </p:animScale>
                                    <p:animScale>
                                      <p:cBhvr>
                                        <p:cTn id="28" dur="83" decel="50000">
                                          <p:stCondLst>
                                            <p:cond delay="834"/>
                                          </p:stCondLst>
                                        </p:cTn>
                                        <p:tgtEl>
                                          <p:spTgt spid="17"/>
                                        </p:tgtEl>
                                      </p:cBhvr>
                                      <p:to x="100000" y="100000"/>
                                    </p:animScale>
                                    <p:animScale>
                                      <p:cBhvr>
                                        <p:cTn id="29" dur="13">
                                          <p:stCondLst>
                                            <p:cond delay="904"/>
                                          </p:stCondLst>
                                        </p:cTn>
                                        <p:tgtEl>
                                          <p:spTgt spid="17"/>
                                        </p:tgtEl>
                                      </p:cBhvr>
                                      <p:to x="100000" y="95000"/>
                                    </p:animScale>
                                    <p:animScale>
                                      <p:cBhvr>
                                        <p:cTn id="30" dur="83" decel="50000">
                                          <p:stCondLst>
                                            <p:cond delay="917"/>
                                          </p:stCondLst>
                                        </p:cTn>
                                        <p:tgtEl>
                                          <p:spTgt spid="17"/>
                                        </p:tgtEl>
                                      </p:cBhvr>
                                      <p:to x="100000" y="100000"/>
                                    </p:animScale>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strips(upLeft)">
                                      <p:cBhvr>
                                        <p:cTn id="39" dur="500"/>
                                        <p:tgtEl>
                                          <p:spTgt spid="21"/>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a:spPr>
      <a:bodyPr lIns="90000" rIns="90000">
        <a:spAutoFit/>
      </a:bodyPr>
      <a:lstStyle>
        <a:defPPr algn="just" eaLnBrk="1" hangingPunct="1">
          <a:lnSpc>
            <a:spcPct val="140000"/>
          </a:lnSpc>
          <a:defRPr kumimoji="1" sz="2000" b="1" dirty="0">
            <a:latin typeface="+mj-lt"/>
            <a:ea typeface="仿宋" panose="02010609060101010101" pitchFamily="49"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1877</TotalTime>
  <Words>6937</Words>
  <Application>Microsoft Office PowerPoint</Application>
  <PresentationFormat>全屏显示(4:3)</PresentationFormat>
  <Paragraphs>1095</Paragraphs>
  <Slides>76</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76</vt:i4>
      </vt:variant>
    </vt:vector>
  </HeadingPairs>
  <TitlesOfParts>
    <vt:vector size="94" baseType="lpstr">
      <vt:lpstr>方正舒体</vt:lpstr>
      <vt:lpstr>仿宋</vt:lpstr>
      <vt:lpstr>仿宋_GB2312</vt:lpstr>
      <vt:lpstr>黑体</vt:lpstr>
      <vt:lpstr>华文琥珀</vt:lpstr>
      <vt:lpstr>楷体</vt:lpstr>
      <vt:lpstr>楷体_GB2312</vt:lpstr>
      <vt:lpstr>宋体</vt:lpstr>
      <vt:lpstr>幼圆</vt:lpstr>
      <vt:lpstr>Arial</vt:lpstr>
      <vt:lpstr>Arial Black</vt:lpstr>
      <vt:lpstr>Calibri</vt:lpstr>
      <vt:lpstr>Calibri Light</vt:lpstr>
      <vt:lpstr>Courier New</vt:lpstr>
      <vt:lpstr>Symbol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bo peng</dc:creator>
  <cp:lastModifiedBy>peng bo</cp:lastModifiedBy>
  <cp:revision>126</cp:revision>
  <dcterms:created xsi:type="dcterms:W3CDTF">2016-01-02T09:07:06Z</dcterms:created>
  <dcterms:modified xsi:type="dcterms:W3CDTF">2019-08-25T10:21:23Z</dcterms:modified>
</cp:coreProperties>
</file>